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7.xml" ContentType="application/vnd.openxmlformats-officedocument.presentationml.notesSlide+xml"/>
  <Override PartName="/ppt/charts/chart7.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8.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notesSlides/notesSlide24.xml" ContentType="application/vnd.openxmlformats-officedocument.presentationml.notesSlide+xml"/>
  <Override PartName="/ppt/charts/chart10.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xml" ContentType="application/vnd.openxmlformats-officedocument.presentationml.tags+xml"/>
  <Override PartName="/ppt/notesSlides/notesSlide2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0.xml" ContentType="application/vnd.openxmlformats-officedocument.presentationml.notesSlide+xml"/>
  <Override PartName="/ppt/tags/tag5.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8"/>
  </p:notesMasterIdLst>
  <p:handoutMasterIdLst>
    <p:handoutMasterId r:id="rId39"/>
  </p:handoutMasterIdLst>
  <p:sldIdLst>
    <p:sldId id="2491" r:id="rId5"/>
    <p:sldId id="2846" r:id="rId6"/>
    <p:sldId id="5496" r:id="rId7"/>
    <p:sldId id="8595" r:id="rId8"/>
    <p:sldId id="8651" r:id="rId9"/>
    <p:sldId id="8658" r:id="rId10"/>
    <p:sldId id="8652" r:id="rId11"/>
    <p:sldId id="8597" r:id="rId12"/>
    <p:sldId id="8705" r:id="rId13"/>
    <p:sldId id="8573" r:id="rId14"/>
    <p:sldId id="8571" r:id="rId15"/>
    <p:sldId id="8572" r:id="rId16"/>
    <p:sldId id="8683" r:id="rId17"/>
    <p:sldId id="8625" r:id="rId18"/>
    <p:sldId id="8716" r:id="rId19"/>
    <p:sldId id="8717" r:id="rId20"/>
    <p:sldId id="8706" r:id="rId21"/>
    <p:sldId id="8710" r:id="rId22"/>
    <p:sldId id="8721" r:id="rId23"/>
    <p:sldId id="8722" r:id="rId24"/>
    <p:sldId id="8723" r:id="rId25"/>
    <p:sldId id="8687" r:id="rId26"/>
    <p:sldId id="8725" r:id="rId27"/>
    <p:sldId id="8726" r:id="rId28"/>
    <p:sldId id="8718" r:id="rId29"/>
    <p:sldId id="8719" r:id="rId30"/>
    <p:sldId id="8720" r:id="rId31"/>
    <p:sldId id="8715" r:id="rId32"/>
    <p:sldId id="8413" r:id="rId33"/>
    <p:sldId id="8593" r:id="rId34"/>
    <p:sldId id="8592" r:id="rId35"/>
    <p:sldId id="8594" r:id="rId36"/>
    <p:sldId id="8681" r:id="rId37"/>
  </p:sldIdLst>
  <p:sldSz cx="9906000" cy="6858000" type="A4"/>
  <p:notesSz cx="6797675" cy="9872663"/>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102" userDrawn="1">
          <p15:clr>
            <a:srgbClr val="A4A3A4"/>
          </p15:clr>
        </p15:guide>
        <p15:guide id="3" orient="horz" pos="1162" userDrawn="1">
          <p15:clr>
            <a:srgbClr val="A4A3A4"/>
          </p15:clr>
        </p15:guide>
        <p15:guide id="4" pos="3075" userDrawn="1">
          <p15:clr>
            <a:srgbClr val="A4A3A4"/>
          </p15:clr>
        </p15:guide>
        <p15:guide id="5" pos="31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ho, Hyun-Suk (KR/Deal Adv2)" initials="RH(A" lastIdx="1" clrIdx="0">
    <p:extLst>
      <p:ext uri="{19B8F6BF-5375-455C-9EA6-DF929625EA0E}">
        <p15:presenceInfo xmlns:p15="http://schemas.microsoft.com/office/powerpoint/2012/main" userId="S::hyunsukrho@kr.kpmg.com::a56a0fe6-431e-4ae3-a245-a4eb6a0e878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a:srgbClr val="BFD7ED"/>
    <a:srgbClr val="BFCCE2"/>
    <a:srgbClr val="00338D"/>
    <a:srgbClr val="0091DA"/>
    <a:srgbClr val="00A3A1"/>
    <a:srgbClr val="90DAFF"/>
    <a:srgbClr val="5D287A"/>
    <a:srgbClr val="6D207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88" autoAdjust="0"/>
    <p:restoredTop sz="93661" autoAdjust="0"/>
  </p:normalViewPr>
  <p:slideViewPr>
    <p:cSldViewPr snapToGrid="0" showGuides="1">
      <p:cViewPr varScale="1">
        <p:scale>
          <a:sx n="114" d="100"/>
          <a:sy n="114" d="100"/>
        </p:scale>
        <p:origin x="1566" y="96"/>
      </p:cViewPr>
      <p:guideLst>
        <p:guide orient="horz" pos="2160"/>
        <p:guide pos="1102"/>
        <p:guide orient="horz" pos="1162"/>
        <p:guide pos="3075"/>
        <p:guide pos="3165"/>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0" d="100"/>
          <a:sy n="80" d="100"/>
        </p:scale>
        <p:origin x="401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yereeryu\Desktop\&#49465;&#53440;&#45208;&#51064;\&#9734;Project%20Oscar%20&#51312;&#49436;.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hyereeryu\Desktop\&#49465;&#53440;&#45208;&#51064;\&#9734;Project%20Oscar%20&#51312;&#49436;_v1.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yereeryu\Desktop\&#49465;&#53440;&#45208;&#51064;\&#9734;Project%20Oscar%20&#51312;&#49436;.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hyereeryu\Desktop\&#49465;&#53440;&#45208;&#51064;\&#9734;Project%20Oscar%20&#51312;&#49436;.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hyereeryu\Desktop\&#49465;&#53440;&#45208;&#51064;\&#9734;Project%20Oscar%20&#51312;&#49436;.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hyereeryu\Desktop\&#49465;&#53440;&#45208;&#51064;\&#9734;Project%20Oscar%20&#51312;&#49436;.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hyereeryu\Desktop\&#49465;&#53440;&#45208;&#51064;\&#9734;Project%20Oscar%20&#51312;&#49436;.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8.xml.rels><?xml version="1.0" encoding="UTF-8" standalone="yes"?>
<Relationships xmlns="http://schemas.openxmlformats.org/package/2006/relationships"><Relationship Id="rId3" Type="http://schemas.openxmlformats.org/officeDocument/2006/relationships/oleObject" Target="file:///C:\Users\hyunsukrho\Desktop\SPC\Valuation\PJT%20Oscar_Valuation_220330_v1.xlsx" TargetMode="External"/><Relationship Id="rId2" Type="http://schemas.microsoft.com/office/2011/relationships/chartColorStyle" Target="colors2.xml"/><Relationship Id="rId1" Type="http://schemas.microsoft.com/office/2011/relationships/chartStyle" Target="style2.xml"/></Relationships>
</file>

<file path=ppt/charts/_rels/chart9.xml.rels><?xml version="1.0" encoding="UTF-8" standalone="yes"?>
<Relationships xmlns="http://schemas.openxmlformats.org/package/2006/relationships"><Relationship Id="rId1" Type="http://schemas.openxmlformats.org/officeDocument/2006/relationships/oleObject" Target="file:///C:\Users\hyereeryu\Desktop\&#49465;&#53440;&#45208;&#51064;\&#9734;Project%20Oscar%20&#51312;&#49436;_v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37412823397073"/>
          <c:y val="4.3034001431639241E-2"/>
          <c:w val="0.74842339707536565"/>
          <c:h val="0.7083962061560487"/>
        </c:manualLayout>
      </c:layout>
      <c:barChart>
        <c:barDir val="col"/>
        <c:grouping val="clustered"/>
        <c:varyColors val="0"/>
        <c:ser>
          <c:idx val="0"/>
          <c:order val="0"/>
          <c:tx>
            <c:strRef>
              <c:f>IO!$B$6</c:f>
              <c:strCache>
                <c:ptCount val="1"/>
                <c:pt idx="0">
                  <c:v>광고비</c:v>
                </c:pt>
              </c:strCache>
            </c:strRef>
          </c:tx>
          <c:spPr>
            <a:solidFill>
              <a:srgbClr val="00338D"/>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IO!$C$5:$J$5</c:f>
              <c:numCache>
                <c:formatCode>General</c:formatCode>
                <c:ptCount val="8"/>
                <c:pt idx="0">
                  <c:v>2017</c:v>
                </c:pt>
                <c:pt idx="1">
                  <c:v>2018</c:v>
                </c:pt>
                <c:pt idx="2">
                  <c:v>2019</c:v>
                </c:pt>
                <c:pt idx="3">
                  <c:v>2020</c:v>
                </c:pt>
                <c:pt idx="4" formatCode="General\F">
                  <c:v>2021</c:v>
                </c:pt>
                <c:pt idx="5" formatCode="General\F">
                  <c:v>2022</c:v>
                </c:pt>
                <c:pt idx="6" formatCode="General\F">
                  <c:v>2023</c:v>
                </c:pt>
                <c:pt idx="7" formatCode="General\F">
                  <c:v>2024</c:v>
                </c:pt>
              </c:numCache>
            </c:numRef>
          </c:cat>
          <c:val>
            <c:numRef>
              <c:f>IO!$C$6:$J$6</c:f>
              <c:numCache>
                <c:formatCode>#,##0,_);[Red]\(#,##0,\);\-_)</c:formatCode>
                <c:ptCount val="8"/>
                <c:pt idx="0">
                  <c:v>562687</c:v>
                </c:pt>
                <c:pt idx="1">
                  <c:v>601762</c:v>
                </c:pt>
                <c:pt idx="2">
                  <c:v>634906</c:v>
                </c:pt>
                <c:pt idx="3">
                  <c:v>610336</c:v>
                </c:pt>
                <c:pt idx="4">
                  <c:v>706078</c:v>
                </c:pt>
                <c:pt idx="5">
                  <c:v>770228</c:v>
                </c:pt>
                <c:pt idx="6">
                  <c:v>813907</c:v>
                </c:pt>
                <c:pt idx="7">
                  <c:v>873755</c:v>
                </c:pt>
              </c:numCache>
            </c:numRef>
          </c:val>
          <c:extLst>
            <c:ext xmlns:c16="http://schemas.microsoft.com/office/drawing/2014/chart" uri="{C3380CC4-5D6E-409C-BE32-E72D297353CC}">
              <c16:uniqueId val="{00000000-E56F-44E6-A6D5-DB7C5B19A5D8}"/>
            </c:ext>
          </c:extLst>
        </c:ser>
        <c:dLbls>
          <c:showLegendKey val="0"/>
          <c:showVal val="0"/>
          <c:showCatName val="0"/>
          <c:showSerName val="0"/>
          <c:showPercent val="0"/>
          <c:showBubbleSize val="0"/>
        </c:dLbls>
        <c:gapWidth val="40"/>
        <c:axId val="1191333279"/>
        <c:axId val="1191345759"/>
      </c:barChart>
      <c:lineChart>
        <c:grouping val="standard"/>
        <c:varyColors val="0"/>
        <c:ser>
          <c:idx val="1"/>
          <c:order val="1"/>
          <c:tx>
            <c:strRef>
              <c:f>IO!$B$7</c:f>
              <c:strCache>
                <c:ptCount val="1"/>
                <c:pt idx="0">
                  <c:v>증감율</c:v>
                </c:pt>
              </c:strCache>
            </c:strRef>
          </c:tx>
          <c:spPr>
            <a:ln w="25400">
              <a:solidFill>
                <a:srgbClr val="0091DA"/>
              </a:solidFill>
              <a:prstDash val="solid"/>
            </a:ln>
          </c:spPr>
          <c:marker>
            <c:symbol val="circle"/>
            <c:size val="5"/>
            <c:spPr>
              <a:solidFill>
                <a:srgbClr val="0091DA"/>
              </a:solidFill>
              <a:ln>
                <a:solidFill>
                  <a:srgbClr val="0091DA"/>
                </a:solidFill>
                <a:prstDash val="solid"/>
              </a:ln>
            </c:spPr>
          </c:marker>
          <c:dLbls>
            <c:dLbl>
              <c:idx val="4"/>
              <c:spPr>
                <a:noFill/>
                <a:ln>
                  <a:noFill/>
                </a:ln>
                <a:effectLst/>
              </c:spPr>
              <c:txPr>
                <a:bodyPr wrap="square" lIns="38100" tIns="19050" rIns="38100" bIns="19050" anchor="ctr">
                  <a:spAutoFit/>
                </a:bodyPr>
                <a:lstStyle/>
                <a:p>
                  <a:pPr>
                    <a:defRPr>
                      <a:solidFill>
                        <a:sysClr val="windowText" lastClr="000000"/>
                      </a:solidFill>
                    </a:defRPr>
                  </a:pPr>
                  <a:endParaRPr lang="ko-KR"/>
                </a:p>
              </c:txPr>
              <c:dLblPos val="t"/>
              <c:showLegendKey val="0"/>
              <c:showVal val="1"/>
              <c:showCatName val="0"/>
              <c:showSerName val="0"/>
              <c:showPercent val="0"/>
              <c:showBubbleSize val="0"/>
              <c:extLst>
                <c:ext xmlns:c16="http://schemas.microsoft.com/office/drawing/2014/chart" uri="{C3380CC4-5D6E-409C-BE32-E72D297353CC}">
                  <c16:uniqueId val="{00000001-E56F-44E6-A6D5-DB7C5B19A5D8}"/>
                </c:ext>
              </c:extLst>
            </c:dLbl>
            <c:spPr>
              <a:noFill/>
              <a:ln>
                <a:noFill/>
              </a:ln>
              <a:effectLst/>
            </c:spPr>
            <c:txPr>
              <a:bodyPr wrap="square" lIns="38100" tIns="19050" rIns="38100" bIns="19050" anchor="ctr">
                <a:spAutoFit/>
              </a:bodyPr>
              <a:lstStyle/>
              <a:p>
                <a:pPr>
                  <a:defRPr>
                    <a:solidFill>
                      <a:schemeClr val="bg1"/>
                    </a:solidFill>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IO!$C$5:$J$5</c:f>
              <c:numCache>
                <c:formatCode>General</c:formatCode>
                <c:ptCount val="8"/>
                <c:pt idx="0">
                  <c:v>2017</c:v>
                </c:pt>
                <c:pt idx="1">
                  <c:v>2018</c:v>
                </c:pt>
                <c:pt idx="2">
                  <c:v>2019</c:v>
                </c:pt>
                <c:pt idx="3">
                  <c:v>2020</c:v>
                </c:pt>
                <c:pt idx="4" formatCode="General\F">
                  <c:v>2021</c:v>
                </c:pt>
                <c:pt idx="5" formatCode="General\F">
                  <c:v>2022</c:v>
                </c:pt>
                <c:pt idx="6" formatCode="General\F">
                  <c:v>2023</c:v>
                </c:pt>
                <c:pt idx="7" formatCode="General\F">
                  <c:v>2024</c:v>
                </c:pt>
              </c:numCache>
            </c:numRef>
          </c:cat>
          <c:val>
            <c:numRef>
              <c:f>IO!$C$7:$J$7</c:f>
              <c:numCache>
                <c:formatCode>0.0%_);\(0.0\)%_);\-_)</c:formatCode>
                <c:ptCount val="8"/>
                <c:pt idx="1">
                  <c:v>6.944358053411577E-2</c:v>
                </c:pt>
                <c:pt idx="2">
                  <c:v>5.5078253528803744E-2</c:v>
                </c:pt>
                <c:pt idx="3">
                  <c:v>-3.8698642003698186E-2</c:v>
                </c:pt>
                <c:pt idx="4">
                  <c:v>0.15686769254967756</c:v>
                </c:pt>
                <c:pt idx="5">
                  <c:v>9.0853984970499013E-2</c:v>
                </c:pt>
                <c:pt idx="6">
                  <c:v>5.670918221617495E-2</c:v>
                </c:pt>
                <c:pt idx="7">
                  <c:v>7.3531742570097078E-2</c:v>
                </c:pt>
              </c:numCache>
            </c:numRef>
          </c:val>
          <c:smooth val="0"/>
          <c:extLst>
            <c:ext xmlns:c16="http://schemas.microsoft.com/office/drawing/2014/chart" uri="{C3380CC4-5D6E-409C-BE32-E72D297353CC}">
              <c16:uniqueId val="{00000002-E56F-44E6-A6D5-DB7C5B19A5D8}"/>
            </c:ext>
          </c:extLst>
        </c:ser>
        <c:dLbls>
          <c:showLegendKey val="0"/>
          <c:showVal val="0"/>
          <c:showCatName val="0"/>
          <c:showSerName val="0"/>
          <c:showPercent val="0"/>
          <c:showBubbleSize val="0"/>
        </c:dLbls>
        <c:marker val="1"/>
        <c:smooth val="0"/>
        <c:axId val="1191337023"/>
        <c:axId val="1191346175"/>
      </c:lineChart>
      <c:catAx>
        <c:axId val="1191333279"/>
        <c:scaling>
          <c:orientation val="minMax"/>
        </c:scaling>
        <c:delete val="0"/>
        <c:axPos val="b"/>
        <c:numFmt formatCode="General" sourceLinked="1"/>
        <c:majorTickMark val="out"/>
        <c:minorTickMark val="none"/>
        <c:tickLblPos val="low"/>
        <c:spPr>
          <a:ln w="3175">
            <a:solidFill>
              <a:schemeClr val="bg1">
                <a:lumMod val="75000"/>
              </a:schemeClr>
            </a:solidFill>
            <a:prstDash val="solid"/>
          </a:ln>
        </c:spPr>
        <c:txPr>
          <a:bodyPr/>
          <a:lstStyle/>
          <a:p>
            <a:pPr>
              <a:defRPr>
                <a:solidFill>
                  <a:srgbClr val="000000"/>
                </a:solidFill>
              </a:defRPr>
            </a:pPr>
            <a:endParaRPr lang="ko-KR"/>
          </a:p>
        </c:txPr>
        <c:crossAx val="1191345759"/>
        <c:crosses val="autoZero"/>
        <c:auto val="1"/>
        <c:lblAlgn val="ctr"/>
        <c:lblOffset val="100"/>
        <c:noMultiLvlLbl val="0"/>
      </c:catAx>
      <c:valAx>
        <c:axId val="1191345759"/>
        <c:scaling>
          <c:orientation val="minMax"/>
        </c:scaling>
        <c:delete val="0"/>
        <c:axPos val="l"/>
        <c:numFmt formatCode="#,##0,_);[Red]\(#,##0,\);\-_)" sourceLinked="1"/>
        <c:majorTickMark val="out"/>
        <c:minorTickMark val="none"/>
        <c:tickLblPos val="nextTo"/>
        <c:spPr>
          <a:noFill/>
          <a:ln w="3175">
            <a:noFill/>
            <a:prstDash val="solid"/>
          </a:ln>
        </c:spPr>
        <c:txPr>
          <a:bodyPr/>
          <a:lstStyle/>
          <a:p>
            <a:pPr>
              <a:defRPr>
                <a:ln>
                  <a:noFill/>
                </a:ln>
                <a:noFill/>
              </a:defRPr>
            </a:pPr>
            <a:endParaRPr lang="ko-KR"/>
          </a:p>
        </c:txPr>
        <c:crossAx val="1191333279"/>
        <c:crosses val="autoZero"/>
        <c:crossBetween val="between"/>
      </c:valAx>
      <c:valAx>
        <c:axId val="1191346175"/>
        <c:scaling>
          <c:orientation val="minMax"/>
        </c:scaling>
        <c:delete val="0"/>
        <c:axPos val="r"/>
        <c:numFmt formatCode="0.0%_);\(0.0\)%_);\-_)" sourceLinked="1"/>
        <c:majorTickMark val="out"/>
        <c:minorTickMark val="none"/>
        <c:tickLblPos val="nextTo"/>
        <c:spPr>
          <a:noFill/>
          <a:ln w="3175">
            <a:noFill/>
            <a:prstDash val="solid"/>
          </a:ln>
        </c:spPr>
        <c:txPr>
          <a:bodyPr/>
          <a:lstStyle/>
          <a:p>
            <a:pPr>
              <a:defRPr>
                <a:solidFill>
                  <a:srgbClr val="000000">
                    <a:alpha val="0"/>
                  </a:srgbClr>
                </a:solidFill>
              </a:defRPr>
            </a:pPr>
            <a:endParaRPr lang="ko-KR"/>
          </a:p>
        </c:txPr>
        <c:crossAx val="1191337023"/>
        <c:crosses val="max"/>
        <c:crossBetween val="between"/>
      </c:valAx>
      <c:catAx>
        <c:axId val="1191337023"/>
        <c:scaling>
          <c:orientation val="minMax"/>
        </c:scaling>
        <c:delete val="1"/>
        <c:axPos val="b"/>
        <c:numFmt formatCode="General" sourceLinked="1"/>
        <c:majorTickMark val="out"/>
        <c:minorTickMark val="none"/>
        <c:tickLblPos val="nextTo"/>
        <c:crossAx val="1191346175"/>
        <c:crosses val="autoZero"/>
        <c:auto val="1"/>
        <c:lblAlgn val="ctr"/>
        <c:lblOffset val="100"/>
        <c:noMultiLvlLbl val="0"/>
      </c:catAx>
      <c:spPr>
        <a:noFill/>
        <a:ln w="25400">
          <a:noFill/>
        </a:ln>
      </c:spPr>
    </c:plotArea>
    <c:legend>
      <c:legendPos val="b"/>
      <c:layout>
        <c:manualLayout>
          <c:xMode val="edge"/>
          <c:yMode val="edge"/>
          <c:x val="0.33542857142857141"/>
          <c:y val="0.89090909090909087"/>
          <c:w val="0.32914285714285713"/>
          <c:h val="6.7479957050823186E-2"/>
        </c:manualLayout>
      </c:layout>
      <c:overlay val="0"/>
      <c:spPr>
        <a:noFill/>
        <a:ln w="25400">
          <a:noFill/>
        </a:ln>
      </c:spPr>
      <c:txPr>
        <a:bodyPr/>
        <a:lstStyle/>
        <a:p>
          <a:pPr>
            <a:defRPr>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50760805952676"/>
          <c:y val="0.24146784904437962"/>
          <c:w val="0.67849239194047328"/>
          <c:h val="0.71762309685779069"/>
        </c:manualLayout>
      </c:layout>
      <c:barChart>
        <c:barDir val="bar"/>
        <c:grouping val="stacked"/>
        <c:varyColors val="0"/>
        <c:ser>
          <c:idx val="8"/>
          <c:order val="0"/>
          <c:tx>
            <c:strRef>
              <c:f>R_Multiple!$I$12</c:f>
              <c:strCache>
                <c:ptCount val="1"/>
                <c:pt idx="0">
                  <c:v>start</c:v>
                </c:pt>
              </c:strCache>
            </c:strRef>
          </c:tx>
          <c:spPr>
            <a:solidFill>
              <a:srgbClr val="00338D"/>
            </a:solidFill>
            <a:ln w="3175">
              <a:solidFill>
                <a:srgbClr val="FFFFFF"/>
              </a:solidFill>
              <a:prstDash val="solid"/>
            </a:ln>
          </c:spPr>
          <c:invertIfNegative val="0"/>
          <c:dLbls>
            <c:delete val="1"/>
          </c:dLbls>
          <c:cat>
            <c:strRef>
              <c:f>R_Multiple!$J$11:$L$11</c:f>
              <c:strCache>
                <c:ptCount val="3"/>
                <c:pt idx="0">
                  <c:v>EV/Sales</c:v>
                </c:pt>
                <c:pt idx="1">
                  <c:v>EV/EBIT</c:v>
                </c:pt>
                <c:pt idx="2">
                  <c:v>EV/EBITDA</c:v>
                </c:pt>
              </c:strCache>
            </c:strRef>
          </c:cat>
          <c:val>
            <c:numRef>
              <c:f>R_Multiple!$J$12:$L$12</c:f>
              <c:numCache>
                <c:formatCode>_(* #,##0_);_(* \(#,##0\);_(* "-"_);_(@_)</c:formatCode>
                <c:ptCount val="3"/>
                <c:pt idx="0">
                  <c:v>0</c:v>
                </c:pt>
                <c:pt idx="1">
                  <c:v>0</c:v>
                </c:pt>
                <c:pt idx="2">
                  <c:v>0</c:v>
                </c:pt>
              </c:numCache>
            </c:numRef>
          </c:val>
          <c:extLst>
            <c:ext xmlns:c16="http://schemas.microsoft.com/office/drawing/2014/chart" uri="{C3380CC4-5D6E-409C-BE32-E72D297353CC}">
              <c16:uniqueId val="{00000000-D28B-4D70-93C7-706E75198E0C}"/>
            </c:ext>
          </c:extLst>
        </c:ser>
        <c:ser>
          <c:idx val="9"/>
          <c:order val="1"/>
          <c:tx>
            <c:strRef>
              <c:f>R_Multiple!$I$52</c:f>
              <c:strCache>
                <c:ptCount val="1"/>
                <c:pt idx="0">
                  <c:v>min</c:v>
                </c:pt>
              </c:strCache>
            </c:strRef>
          </c:tx>
          <c:spPr>
            <a:noFill/>
          </c:spPr>
          <c:invertIfNegative val="0"/>
          <c:dLbls>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R_Multiple!$J$11:$L$11</c:f>
              <c:strCache>
                <c:ptCount val="3"/>
                <c:pt idx="0">
                  <c:v>EV/Sales</c:v>
                </c:pt>
                <c:pt idx="1">
                  <c:v>EV/EBIT</c:v>
                </c:pt>
                <c:pt idx="2">
                  <c:v>EV/EBITDA</c:v>
                </c:pt>
              </c:strCache>
            </c:strRef>
          </c:cat>
          <c:val>
            <c:numRef>
              <c:f>R_Multiple!$J$52:$L$52</c:f>
              <c:numCache>
                <c:formatCode>_(* #,##0_);_(* \(#,##0\);_(* "-"_);_(@_)</c:formatCode>
                <c:ptCount val="3"/>
                <c:pt idx="0">
                  <c:v>40.921547505096768</c:v>
                </c:pt>
                <c:pt idx="1">
                  <c:v>424.21145736663669</c:v>
                </c:pt>
                <c:pt idx="2">
                  <c:v>418.27794141325489</c:v>
                </c:pt>
              </c:numCache>
            </c:numRef>
          </c:val>
          <c:extLst>
            <c:ext xmlns:c16="http://schemas.microsoft.com/office/drawing/2014/chart" uri="{C3380CC4-5D6E-409C-BE32-E72D297353CC}">
              <c16:uniqueId val="{00000001-D28B-4D70-93C7-706E75198E0C}"/>
            </c:ext>
          </c:extLst>
        </c:ser>
        <c:ser>
          <c:idx val="10"/>
          <c:order val="2"/>
          <c:tx>
            <c:strRef>
              <c:f>R_Multiple!$I$53</c:f>
              <c:strCache>
                <c:ptCount val="1"/>
                <c:pt idx="0">
                  <c:v>max1</c:v>
                </c:pt>
              </c:strCache>
            </c:strRef>
          </c:tx>
          <c:spPr>
            <a:solidFill>
              <a:srgbClr val="470A68"/>
            </a:solidFill>
            <a:ln>
              <a:solidFill>
                <a:srgbClr val="470A68"/>
              </a:solidFill>
            </a:ln>
          </c:spPr>
          <c:invertIfNegative val="0"/>
          <c:dPt>
            <c:idx val="0"/>
            <c:invertIfNegative val="0"/>
            <c:bubble3D val="0"/>
            <c:spPr>
              <a:solidFill>
                <a:srgbClr val="470A68"/>
              </a:solidFill>
              <a:ln>
                <a:noFill/>
              </a:ln>
            </c:spPr>
            <c:extLst>
              <c:ext xmlns:c16="http://schemas.microsoft.com/office/drawing/2014/chart" uri="{C3380CC4-5D6E-409C-BE32-E72D297353CC}">
                <c16:uniqueId val="{00000003-D28B-4D70-93C7-706E75198E0C}"/>
              </c:ext>
            </c:extLst>
          </c:dPt>
          <c:dPt>
            <c:idx val="1"/>
            <c:invertIfNegative val="0"/>
            <c:bubble3D val="0"/>
            <c:spPr>
              <a:solidFill>
                <a:srgbClr val="EAAA00"/>
              </a:solidFill>
              <a:ln>
                <a:noFill/>
              </a:ln>
            </c:spPr>
            <c:extLst>
              <c:ext xmlns:c16="http://schemas.microsoft.com/office/drawing/2014/chart" uri="{C3380CC4-5D6E-409C-BE32-E72D297353CC}">
                <c16:uniqueId val="{00000005-D28B-4D70-93C7-706E75198E0C}"/>
              </c:ext>
            </c:extLst>
          </c:dPt>
          <c:dPt>
            <c:idx val="2"/>
            <c:invertIfNegative val="0"/>
            <c:bubble3D val="0"/>
            <c:spPr>
              <a:solidFill>
                <a:srgbClr val="00A3A1"/>
              </a:solidFill>
              <a:ln>
                <a:noFill/>
              </a:ln>
            </c:spPr>
            <c:extLst>
              <c:ext xmlns:c16="http://schemas.microsoft.com/office/drawing/2014/chart" uri="{C3380CC4-5D6E-409C-BE32-E72D297353CC}">
                <c16:uniqueId val="{00000007-D28B-4D70-93C7-706E75198E0C}"/>
              </c:ext>
            </c:extLst>
          </c:dPt>
          <c:dLbls>
            <c:delete val="1"/>
          </c:dLbls>
          <c:cat>
            <c:strRef>
              <c:f>R_Multiple!$J$11:$L$11</c:f>
              <c:strCache>
                <c:ptCount val="3"/>
                <c:pt idx="0">
                  <c:v>EV/Sales</c:v>
                </c:pt>
                <c:pt idx="1">
                  <c:v>EV/EBIT</c:v>
                </c:pt>
                <c:pt idx="2">
                  <c:v>EV/EBITDA</c:v>
                </c:pt>
              </c:strCache>
            </c:strRef>
          </c:cat>
          <c:val>
            <c:numRef>
              <c:f>R_Multiple!$J$53:$L$53</c:f>
              <c:numCache>
                <c:formatCode>_(* #,##0_);_(* \(#,##0\);_(* "-"_);_(@_)</c:formatCode>
                <c:ptCount val="3"/>
                <c:pt idx="0">
                  <c:v>948.01329301358601</c:v>
                </c:pt>
                <c:pt idx="1">
                  <c:v>346.03823576694168</c:v>
                </c:pt>
                <c:pt idx="2">
                  <c:v>427.50274452090071</c:v>
                </c:pt>
              </c:numCache>
            </c:numRef>
          </c:val>
          <c:extLst>
            <c:ext xmlns:c16="http://schemas.microsoft.com/office/drawing/2014/chart" uri="{C3380CC4-5D6E-409C-BE32-E72D297353CC}">
              <c16:uniqueId val="{00000008-D28B-4D70-93C7-706E75198E0C}"/>
            </c:ext>
          </c:extLst>
        </c:ser>
        <c:ser>
          <c:idx val="11"/>
          <c:order val="3"/>
          <c:tx>
            <c:strRef>
              <c:f>R_Multiple!$I$54</c:f>
              <c:strCache>
                <c:ptCount val="1"/>
                <c:pt idx="0">
                  <c:v>max2</c:v>
                </c:pt>
              </c:strCache>
            </c:strRef>
          </c:tx>
          <c:spPr>
            <a:noFill/>
          </c:spPr>
          <c:invertIfNegative val="0"/>
          <c:dLbls>
            <c:spPr>
              <a:noFill/>
              <a:ln>
                <a:noFill/>
              </a:ln>
              <a:effectLst/>
            </c:sp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R_Multiple!$J$11:$L$11</c:f>
              <c:strCache>
                <c:ptCount val="3"/>
                <c:pt idx="0">
                  <c:v>EV/Sales</c:v>
                </c:pt>
                <c:pt idx="1">
                  <c:v>EV/EBIT</c:v>
                </c:pt>
                <c:pt idx="2">
                  <c:v>EV/EBITDA</c:v>
                </c:pt>
              </c:strCache>
            </c:strRef>
          </c:cat>
          <c:val>
            <c:numRef>
              <c:f>R_Multiple!$J$54:$L$54</c:f>
              <c:numCache>
                <c:formatCode>_(* #,##0_);_(* \(#,##0\);_(* "-"_);_(@_)</c:formatCode>
                <c:ptCount val="3"/>
                <c:pt idx="0">
                  <c:v>988.93484051868279</c:v>
                </c:pt>
                <c:pt idx="1">
                  <c:v>770.24969313357838</c:v>
                </c:pt>
                <c:pt idx="2">
                  <c:v>845.7806859341556</c:v>
                </c:pt>
              </c:numCache>
            </c:numRef>
          </c:val>
          <c:extLst>
            <c:ext xmlns:c16="http://schemas.microsoft.com/office/drawing/2014/chart" uri="{C3380CC4-5D6E-409C-BE32-E72D297353CC}">
              <c16:uniqueId val="{00000009-D28B-4D70-93C7-706E75198E0C}"/>
            </c:ext>
          </c:extLst>
        </c:ser>
        <c:ser>
          <c:idx val="12"/>
          <c:order val="4"/>
          <c:tx>
            <c:strRef>
              <c:f>R_Multiple!$I$12</c:f>
              <c:strCache>
                <c:ptCount val="1"/>
                <c:pt idx="0">
                  <c:v>start</c:v>
                </c:pt>
              </c:strCache>
            </c:strRef>
          </c:tx>
          <c:spPr>
            <a:solidFill>
              <a:srgbClr val="00338D"/>
            </a:solidFill>
            <a:ln w="3175">
              <a:solidFill>
                <a:srgbClr val="FFFFFF"/>
              </a:solidFill>
              <a:prstDash val="solid"/>
            </a:ln>
          </c:spPr>
          <c:invertIfNegative val="0"/>
          <c:dLbls>
            <c:delete val="1"/>
          </c:dLbls>
          <c:cat>
            <c:strRef>
              <c:f>R_Multiple!$J$11:$L$11</c:f>
              <c:strCache>
                <c:ptCount val="3"/>
                <c:pt idx="0">
                  <c:v>EV/Sales</c:v>
                </c:pt>
                <c:pt idx="1">
                  <c:v>EV/EBIT</c:v>
                </c:pt>
                <c:pt idx="2">
                  <c:v>EV/EBITDA</c:v>
                </c:pt>
              </c:strCache>
            </c:strRef>
          </c:cat>
          <c:val>
            <c:numRef>
              <c:f>R_Multiple!$J$12:$L$12</c:f>
              <c:numCache>
                <c:formatCode>_(* #,##0_);_(* \(#,##0\);_(* "-"_);_(@_)</c:formatCode>
                <c:ptCount val="3"/>
                <c:pt idx="0">
                  <c:v>0</c:v>
                </c:pt>
                <c:pt idx="1">
                  <c:v>0</c:v>
                </c:pt>
                <c:pt idx="2">
                  <c:v>0</c:v>
                </c:pt>
              </c:numCache>
            </c:numRef>
          </c:val>
          <c:extLst>
            <c:ext xmlns:c16="http://schemas.microsoft.com/office/drawing/2014/chart" uri="{C3380CC4-5D6E-409C-BE32-E72D297353CC}">
              <c16:uniqueId val="{0000000A-D28B-4D70-93C7-706E75198E0C}"/>
            </c:ext>
          </c:extLst>
        </c:ser>
        <c:ser>
          <c:idx val="13"/>
          <c:order val="5"/>
          <c:tx>
            <c:strRef>
              <c:f>R_Multiple!$I$13</c:f>
              <c:strCache>
                <c:ptCount val="1"/>
                <c:pt idx="0">
                  <c:v>min</c:v>
                </c:pt>
              </c:strCache>
            </c:strRef>
          </c:tx>
          <c:spPr>
            <a:noFill/>
            <a:ln w="3175">
              <a:solidFill>
                <a:srgbClr val="FFFFFF"/>
              </a:solidFill>
              <a:prstDash val="solid"/>
            </a:ln>
          </c:spPr>
          <c:invertIfNegative val="0"/>
          <c:dLbls>
            <c:delete val="1"/>
          </c:dLbls>
          <c:cat>
            <c:strRef>
              <c:f>R_Multiple!$J$11:$L$11</c:f>
              <c:strCache>
                <c:ptCount val="3"/>
                <c:pt idx="0">
                  <c:v>EV/Sales</c:v>
                </c:pt>
                <c:pt idx="1">
                  <c:v>EV/EBIT</c:v>
                </c:pt>
                <c:pt idx="2">
                  <c:v>EV/EBITDA</c:v>
                </c:pt>
              </c:strCache>
            </c:strRef>
          </c:cat>
          <c:val>
            <c:numRef>
              <c:f>R_Multiple!$J$13:$L$13</c:f>
              <c:numCache>
                <c:formatCode>_(* #,##0_);_(* \(#,##0\);_(* "-"_);_(@_)</c:formatCode>
                <c:ptCount val="3"/>
                <c:pt idx="0">
                  <c:v>174.76253635150795</c:v>
                </c:pt>
                <c:pt idx="1">
                  <c:v>147.68053145536618</c:v>
                </c:pt>
                <c:pt idx="2">
                  <c:v>149.78227629586038</c:v>
                </c:pt>
              </c:numCache>
            </c:numRef>
          </c:val>
          <c:extLst>
            <c:ext xmlns:c16="http://schemas.microsoft.com/office/drawing/2014/chart" uri="{C3380CC4-5D6E-409C-BE32-E72D297353CC}">
              <c16:uniqueId val="{0000000B-D28B-4D70-93C7-706E75198E0C}"/>
            </c:ext>
          </c:extLst>
        </c:ser>
        <c:ser>
          <c:idx val="14"/>
          <c:order val="6"/>
          <c:tx>
            <c:strRef>
              <c:f>R_Multiple!$I$14</c:f>
              <c:strCache>
                <c:ptCount val="1"/>
                <c:pt idx="0">
                  <c:v>max1</c:v>
                </c:pt>
              </c:strCache>
            </c:strRef>
          </c:tx>
          <c:spPr>
            <a:solidFill>
              <a:srgbClr val="6D2077"/>
            </a:solidFill>
            <a:ln w="3175">
              <a:solidFill>
                <a:srgbClr val="FFFFFF"/>
              </a:solidFill>
              <a:prstDash val="solid"/>
            </a:ln>
          </c:spPr>
          <c:invertIfNegative val="0"/>
          <c:dPt>
            <c:idx val="0"/>
            <c:invertIfNegative val="0"/>
            <c:bubble3D val="0"/>
            <c:spPr>
              <a:solidFill>
                <a:srgbClr val="470A68"/>
              </a:solidFill>
              <a:ln w="3175">
                <a:solidFill>
                  <a:srgbClr val="FFFFFF"/>
                </a:solidFill>
                <a:prstDash val="solid"/>
              </a:ln>
            </c:spPr>
            <c:extLst>
              <c:ext xmlns:c16="http://schemas.microsoft.com/office/drawing/2014/chart" uri="{C3380CC4-5D6E-409C-BE32-E72D297353CC}">
                <c16:uniqueId val="{0000000D-D28B-4D70-93C7-706E75198E0C}"/>
              </c:ext>
            </c:extLst>
          </c:dPt>
          <c:dPt>
            <c:idx val="1"/>
            <c:invertIfNegative val="0"/>
            <c:bubble3D val="0"/>
            <c:spPr>
              <a:solidFill>
                <a:srgbClr val="EAAA00"/>
              </a:solidFill>
              <a:ln w="3175">
                <a:solidFill>
                  <a:srgbClr val="FFFFFF"/>
                </a:solidFill>
                <a:prstDash val="solid"/>
              </a:ln>
            </c:spPr>
            <c:extLst>
              <c:ext xmlns:c16="http://schemas.microsoft.com/office/drawing/2014/chart" uri="{C3380CC4-5D6E-409C-BE32-E72D297353CC}">
                <c16:uniqueId val="{0000000F-D28B-4D70-93C7-706E75198E0C}"/>
              </c:ext>
            </c:extLst>
          </c:dPt>
          <c:dPt>
            <c:idx val="2"/>
            <c:invertIfNegative val="0"/>
            <c:bubble3D val="0"/>
            <c:spPr>
              <a:solidFill>
                <a:srgbClr val="00A3A1"/>
              </a:solidFill>
              <a:ln w="3175">
                <a:solidFill>
                  <a:srgbClr val="FFFFFF"/>
                </a:solidFill>
                <a:prstDash val="solid"/>
              </a:ln>
            </c:spPr>
            <c:extLst>
              <c:ext xmlns:c16="http://schemas.microsoft.com/office/drawing/2014/chart" uri="{C3380CC4-5D6E-409C-BE32-E72D297353CC}">
                <c16:uniqueId val="{00000011-D28B-4D70-93C7-706E75198E0C}"/>
              </c:ext>
            </c:extLst>
          </c:dPt>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R_Multiple!$J$11:$L$11</c:f>
              <c:strCache>
                <c:ptCount val="3"/>
                <c:pt idx="0">
                  <c:v>EV/Sales</c:v>
                </c:pt>
                <c:pt idx="1">
                  <c:v>EV/EBIT</c:v>
                </c:pt>
                <c:pt idx="2">
                  <c:v>EV/EBITDA</c:v>
                </c:pt>
              </c:strCache>
            </c:strRef>
          </c:cat>
          <c:val>
            <c:numRef>
              <c:f>R_Multiple!$J$14:$L$14</c:f>
              <c:numCache>
                <c:formatCode>_(* #,##0_);_(* \(#,##0\);_(* "-"_);_(@_)</c:formatCode>
                <c:ptCount val="3"/>
                <c:pt idx="0">
                  <c:v>425.78521406308028</c:v>
                </c:pt>
                <c:pt idx="1">
                  <c:v>546.42855544310419</c:v>
                </c:pt>
                <c:pt idx="2">
                  <c:v>339.86255033743112</c:v>
                </c:pt>
              </c:numCache>
            </c:numRef>
          </c:val>
          <c:extLst>
            <c:ext xmlns:c16="http://schemas.microsoft.com/office/drawing/2014/chart" uri="{C3380CC4-5D6E-409C-BE32-E72D297353CC}">
              <c16:uniqueId val="{00000012-D28B-4D70-93C7-706E75198E0C}"/>
            </c:ext>
          </c:extLst>
        </c:ser>
        <c:ser>
          <c:idx val="15"/>
          <c:order val="7"/>
          <c:tx>
            <c:strRef>
              <c:f>R_Multiple!$I$15</c:f>
              <c:strCache>
                <c:ptCount val="1"/>
                <c:pt idx="0">
                  <c:v>max2</c:v>
                </c:pt>
              </c:strCache>
            </c:strRef>
          </c:tx>
          <c:spPr>
            <a:noFill/>
            <a:ln w="3175">
              <a:solidFill>
                <a:srgbClr val="FFFFFF"/>
              </a:solidFill>
              <a:prstDash val="solid"/>
            </a:ln>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R_Multiple!$J$11:$L$11</c:f>
              <c:strCache>
                <c:ptCount val="3"/>
                <c:pt idx="0">
                  <c:v>EV/Sales</c:v>
                </c:pt>
                <c:pt idx="1">
                  <c:v>EV/EBIT</c:v>
                </c:pt>
                <c:pt idx="2">
                  <c:v>EV/EBITDA</c:v>
                </c:pt>
              </c:strCache>
            </c:strRef>
          </c:cat>
          <c:val>
            <c:numRef>
              <c:f>R_Multiple!$J$15:$L$15</c:f>
              <c:numCache>
                <c:formatCode>_(* #,##0_);_(* \(#,##0\);_(* "-"_);_(@_)</c:formatCode>
                <c:ptCount val="3"/>
                <c:pt idx="0">
                  <c:v>600.54775041458822</c:v>
                </c:pt>
                <c:pt idx="1">
                  <c:v>694.10908689847042</c:v>
                </c:pt>
                <c:pt idx="2">
                  <c:v>489.64482663329147</c:v>
                </c:pt>
              </c:numCache>
            </c:numRef>
          </c:val>
          <c:extLst>
            <c:ext xmlns:c16="http://schemas.microsoft.com/office/drawing/2014/chart" uri="{C3380CC4-5D6E-409C-BE32-E72D297353CC}">
              <c16:uniqueId val="{00000013-D28B-4D70-93C7-706E75198E0C}"/>
            </c:ext>
          </c:extLst>
        </c:ser>
        <c:ser>
          <c:idx val="4"/>
          <c:order val="8"/>
          <c:tx>
            <c:strRef>
              <c:f>R_Multiple!$I$12</c:f>
              <c:strCache>
                <c:ptCount val="1"/>
                <c:pt idx="0">
                  <c:v>start</c:v>
                </c:pt>
              </c:strCache>
            </c:strRef>
          </c:tx>
          <c:spPr>
            <a:solidFill>
              <a:srgbClr val="00338D"/>
            </a:solidFill>
            <a:ln w="3175">
              <a:solidFill>
                <a:srgbClr val="FFFFFF"/>
              </a:solidFill>
              <a:prstDash val="solid"/>
            </a:ln>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R_Multiple!$J$11:$L$11</c:f>
              <c:strCache>
                <c:ptCount val="3"/>
                <c:pt idx="0">
                  <c:v>EV/Sales</c:v>
                </c:pt>
                <c:pt idx="1">
                  <c:v>EV/EBIT</c:v>
                </c:pt>
                <c:pt idx="2">
                  <c:v>EV/EBITDA</c:v>
                </c:pt>
              </c:strCache>
            </c:strRef>
          </c:cat>
          <c:val>
            <c:numRef>
              <c:f>R_Multiple!$J$12:$L$12</c:f>
              <c:numCache>
                <c:formatCode>_(* #,##0_);_(* \(#,##0\);_(* "-"_);_(@_)</c:formatCode>
                <c:ptCount val="3"/>
                <c:pt idx="0">
                  <c:v>0</c:v>
                </c:pt>
                <c:pt idx="1">
                  <c:v>0</c:v>
                </c:pt>
                <c:pt idx="2">
                  <c:v>0</c:v>
                </c:pt>
              </c:numCache>
            </c:numRef>
          </c:val>
          <c:extLst>
            <c:ext xmlns:c16="http://schemas.microsoft.com/office/drawing/2014/chart" uri="{C3380CC4-5D6E-409C-BE32-E72D297353CC}">
              <c16:uniqueId val="{00000014-D28B-4D70-93C7-706E75198E0C}"/>
            </c:ext>
          </c:extLst>
        </c:ser>
        <c:ser>
          <c:idx val="5"/>
          <c:order val="9"/>
          <c:tx>
            <c:strRef>
              <c:f>R_Multiple!$I$13</c:f>
              <c:strCache>
                <c:ptCount val="1"/>
                <c:pt idx="0">
                  <c:v>min</c:v>
                </c:pt>
              </c:strCache>
            </c:strRef>
          </c:tx>
          <c:spPr>
            <a:noFill/>
            <a:ln w="3175">
              <a:solidFill>
                <a:srgbClr val="FFFFFF"/>
              </a:solidFill>
              <a:prstDash val="solid"/>
            </a:ln>
          </c:spPr>
          <c:invertIfNegative val="0"/>
          <c:dLbls>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R_Multiple!$J$11:$L$11</c:f>
              <c:strCache>
                <c:ptCount val="3"/>
                <c:pt idx="0">
                  <c:v>EV/Sales</c:v>
                </c:pt>
                <c:pt idx="1">
                  <c:v>EV/EBIT</c:v>
                </c:pt>
                <c:pt idx="2">
                  <c:v>EV/EBITDA</c:v>
                </c:pt>
              </c:strCache>
            </c:strRef>
          </c:cat>
          <c:val>
            <c:numRef>
              <c:f>R_Multiple!$J$13:$L$13</c:f>
              <c:numCache>
                <c:formatCode>_(* #,##0_);_(* \(#,##0\);_(* "-"_);_(@_)</c:formatCode>
                <c:ptCount val="3"/>
                <c:pt idx="0">
                  <c:v>174.76253635150795</c:v>
                </c:pt>
                <c:pt idx="1">
                  <c:v>147.68053145536618</c:v>
                </c:pt>
                <c:pt idx="2">
                  <c:v>149.78227629586038</c:v>
                </c:pt>
              </c:numCache>
            </c:numRef>
          </c:val>
          <c:extLst>
            <c:ext xmlns:c16="http://schemas.microsoft.com/office/drawing/2014/chart" uri="{C3380CC4-5D6E-409C-BE32-E72D297353CC}">
              <c16:uniqueId val="{00000015-D28B-4D70-93C7-706E75198E0C}"/>
            </c:ext>
          </c:extLst>
        </c:ser>
        <c:ser>
          <c:idx val="6"/>
          <c:order val="10"/>
          <c:tx>
            <c:strRef>
              <c:f>R_Multiple!$I$14</c:f>
              <c:strCache>
                <c:ptCount val="1"/>
                <c:pt idx="0">
                  <c:v>max1</c:v>
                </c:pt>
              </c:strCache>
            </c:strRef>
          </c:tx>
          <c:spPr>
            <a:solidFill>
              <a:srgbClr val="6D2077"/>
            </a:solidFill>
            <a:ln w="3175">
              <a:solidFill>
                <a:srgbClr val="FFFFFF"/>
              </a:solidFill>
              <a:prstDash val="solid"/>
            </a:ln>
          </c:spPr>
          <c:invertIfNegative val="0"/>
          <c:dPt>
            <c:idx val="0"/>
            <c:invertIfNegative val="0"/>
            <c:bubble3D val="0"/>
            <c:spPr>
              <a:solidFill>
                <a:srgbClr val="470A68"/>
              </a:solidFill>
              <a:ln w="3175">
                <a:solidFill>
                  <a:srgbClr val="FFFFFF"/>
                </a:solidFill>
                <a:prstDash val="solid"/>
              </a:ln>
            </c:spPr>
            <c:extLst>
              <c:ext xmlns:c16="http://schemas.microsoft.com/office/drawing/2014/chart" uri="{C3380CC4-5D6E-409C-BE32-E72D297353CC}">
                <c16:uniqueId val="{00000017-D28B-4D70-93C7-706E75198E0C}"/>
              </c:ext>
            </c:extLst>
          </c:dPt>
          <c:dPt>
            <c:idx val="1"/>
            <c:invertIfNegative val="0"/>
            <c:bubble3D val="0"/>
            <c:spPr>
              <a:solidFill>
                <a:srgbClr val="EAAA00"/>
              </a:solidFill>
              <a:ln w="3175">
                <a:solidFill>
                  <a:srgbClr val="FFFFFF"/>
                </a:solidFill>
                <a:prstDash val="solid"/>
              </a:ln>
            </c:spPr>
            <c:extLst>
              <c:ext xmlns:c16="http://schemas.microsoft.com/office/drawing/2014/chart" uri="{C3380CC4-5D6E-409C-BE32-E72D297353CC}">
                <c16:uniqueId val="{00000019-D28B-4D70-93C7-706E75198E0C}"/>
              </c:ext>
            </c:extLst>
          </c:dPt>
          <c:dPt>
            <c:idx val="2"/>
            <c:invertIfNegative val="0"/>
            <c:bubble3D val="0"/>
            <c:spPr>
              <a:solidFill>
                <a:srgbClr val="00A3A1"/>
              </a:solidFill>
              <a:ln w="3175">
                <a:solidFill>
                  <a:srgbClr val="FFFFFF"/>
                </a:solidFill>
                <a:prstDash val="solid"/>
              </a:ln>
            </c:spPr>
            <c:extLst>
              <c:ext xmlns:c16="http://schemas.microsoft.com/office/drawing/2014/chart" uri="{C3380CC4-5D6E-409C-BE32-E72D297353CC}">
                <c16:uniqueId val="{0000001B-D28B-4D70-93C7-706E75198E0C}"/>
              </c:ext>
            </c:extLst>
          </c:dPt>
          <c:dLbls>
            <c:delete val="1"/>
          </c:dLbls>
          <c:cat>
            <c:strRef>
              <c:f>R_Multiple!$J$11:$L$11</c:f>
              <c:strCache>
                <c:ptCount val="3"/>
                <c:pt idx="0">
                  <c:v>EV/Sales</c:v>
                </c:pt>
                <c:pt idx="1">
                  <c:v>EV/EBIT</c:v>
                </c:pt>
                <c:pt idx="2">
                  <c:v>EV/EBITDA</c:v>
                </c:pt>
              </c:strCache>
            </c:strRef>
          </c:cat>
          <c:val>
            <c:numRef>
              <c:f>R_Multiple!$J$14:$L$14</c:f>
              <c:numCache>
                <c:formatCode>_(* #,##0_);_(* \(#,##0\);_(* "-"_);_(@_)</c:formatCode>
                <c:ptCount val="3"/>
                <c:pt idx="0">
                  <c:v>425.78521406308028</c:v>
                </c:pt>
                <c:pt idx="1">
                  <c:v>546.42855544310419</c:v>
                </c:pt>
                <c:pt idx="2">
                  <c:v>339.86255033743112</c:v>
                </c:pt>
              </c:numCache>
            </c:numRef>
          </c:val>
          <c:extLst>
            <c:ext xmlns:c16="http://schemas.microsoft.com/office/drawing/2014/chart" uri="{C3380CC4-5D6E-409C-BE32-E72D297353CC}">
              <c16:uniqueId val="{0000001C-D28B-4D70-93C7-706E75198E0C}"/>
            </c:ext>
          </c:extLst>
        </c:ser>
        <c:ser>
          <c:idx val="7"/>
          <c:order val="11"/>
          <c:tx>
            <c:strRef>
              <c:f>R_Multiple!$I$15</c:f>
              <c:strCache>
                <c:ptCount val="1"/>
                <c:pt idx="0">
                  <c:v>max2</c:v>
                </c:pt>
              </c:strCache>
            </c:strRef>
          </c:tx>
          <c:spPr>
            <a:noFill/>
            <a:ln w="3175">
              <a:solidFill>
                <a:srgbClr val="FFFFFF"/>
              </a:solidFill>
              <a:prstDash val="solid"/>
            </a:ln>
          </c:spPr>
          <c:invertIfNegative val="0"/>
          <c:dLbls>
            <c:spPr>
              <a:noFill/>
              <a:ln>
                <a:noFill/>
              </a:ln>
              <a:effectLst/>
            </c:sp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R_Multiple!$J$11:$L$11</c:f>
              <c:strCache>
                <c:ptCount val="3"/>
                <c:pt idx="0">
                  <c:v>EV/Sales</c:v>
                </c:pt>
                <c:pt idx="1">
                  <c:v>EV/EBIT</c:v>
                </c:pt>
                <c:pt idx="2">
                  <c:v>EV/EBITDA</c:v>
                </c:pt>
              </c:strCache>
            </c:strRef>
          </c:cat>
          <c:val>
            <c:numRef>
              <c:f>R_Multiple!$J$15:$L$15</c:f>
              <c:numCache>
                <c:formatCode>_(* #,##0_);_(* \(#,##0\);_(* "-"_);_(@_)</c:formatCode>
                <c:ptCount val="3"/>
                <c:pt idx="0">
                  <c:v>600.54775041458822</c:v>
                </c:pt>
                <c:pt idx="1">
                  <c:v>694.10908689847042</c:v>
                </c:pt>
                <c:pt idx="2">
                  <c:v>489.64482663329147</c:v>
                </c:pt>
              </c:numCache>
            </c:numRef>
          </c:val>
          <c:extLst>
            <c:ext xmlns:c16="http://schemas.microsoft.com/office/drawing/2014/chart" uri="{C3380CC4-5D6E-409C-BE32-E72D297353CC}">
              <c16:uniqueId val="{0000001D-D28B-4D70-93C7-706E75198E0C}"/>
            </c:ext>
          </c:extLst>
        </c:ser>
        <c:ser>
          <c:idx val="0"/>
          <c:order val="12"/>
          <c:tx>
            <c:strRef>
              <c:f>R_Multiple!$I$12</c:f>
              <c:strCache>
                <c:ptCount val="1"/>
                <c:pt idx="0">
                  <c:v>start</c:v>
                </c:pt>
              </c:strCache>
            </c:strRef>
          </c:tx>
          <c:spPr>
            <a:solidFill>
              <a:srgbClr val="00338D"/>
            </a:solidFill>
            <a:ln w="3175">
              <a:solidFill>
                <a:srgbClr val="FFFFFF"/>
              </a:solidFill>
              <a:prstDash val="solid"/>
            </a:ln>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R_Multiple!$J$11:$L$11</c:f>
              <c:strCache>
                <c:ptCount val="3"/>
                <c:pt idx="0">
                  <c:v>EV/Sales</c:v>
                </c:pt>
                <c:pt idx="1">
                  <c:v>EV/EBIT</c:v>
                </c:pt>
                <c:pt idx="2">
                  <c:v>EV/EBITDA</c:v>
                </c:pt>
              </c:strCache>
            </c:strRef>
          </c:cat>
          <c:val>
            <c:numRef>
              <c:f>R_Multiple!$J$12:$L$12</c:f>
              <c:numCache>
                <c:formatCode>_(* #,##0_);_(* \(#,##0\);_(* "-"_);_(@_)</c:formatCode>
                <c:ptCount val="3"/>
                <c:pt idx="0">
                  <c:v>0</c:v>
                </c:pt>
                <c:pt idx="1">
                  <c:v>0</c:v>
                </c:pt>
                <c:pt idx="2">
                  <c:v>0</c:v>
                </c:pt>
              </c:numCache>
            </c:numRef>
          </c:val>
          <c:extLst>
            <c:ext xmlns:c16="http://schemas.microsoft.com/office/drawing/2014/chart" uri="{C3380CC4-5D6E-409C-BE32-E72D297353CC}">
              <c16:uniqueId val="{0000001E-D28B-4D70-93C7-706E75198E0C}"/>
            </c:ext>
          </c:extLst>
        </c:ser>
        <c:ser>
          <c:idx val="1"/>
          <c:order val="13"/>
          <c:tx>
            <c:strRef>
              <c:f>R_Multiple!$I$13</c:f>
              <c:strCache>
                <c:ptCount val="1"/>
                <c:pt idx="0">
                  <c:v>min</c:v>
                </c:pt>
              </c:strCache>
            </c:strRef>
          </c:tx>
          <c:spPr>
            <a:noFill/>
            <a:ln w="3175">
              <a:solidFill>
                <a:srgbClr val="FFFFFF"/>
              </a:solidFill>
              <a:prstDash val="solid"/>
            </a:ln>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R_Multiple!$J$11:$L$11</c:f>
              <c:strCache>
                <c:ptCount val="3"/>
                <c:pt idx="0">
                  <c:v>EV/Sales</c:v>
                </c:pt>
                <c:pt idx="1">
                  <c:v>EV/EBIT</c:v>
                </c:pt>
                <c:pt idx="2">
                  <c:v>EV/EBITDA</c:v>
                </c:pt>
              </c:strCache>
            </c:strRef>
          </c:cat>
          <c:val>
            <c:numRef>
              <c:f>R_Multiple!$J$13:$L$13</c:f>
              <c:numCache>
                <c:formatCode>_(* #,##0_);_(* \(#,##0\);_(* "-"_);_(@_)</c:formatCode>
                <c:ptCount val="3"/>
                <c:pt idx="0">
                  <c:v>174.76253635150795</c:v>
                </c:pt>
                <c:pt idx="1">
                  <c:v>147.68053145536618</c:v>
                </c:pt>
                <c:pt idx="2">
                  <c:v>149.78227629586038</c:v>
                </c:pt>
              </c:numCache>
            </c:numRef>
          </c:val>
          <c:extLst>
            <c:ext xmlns:c16="http://schemas.microsoft.com/office/drawing/2014/chart" uri="{C3380CC4-5D6E-409C-BE32-E72D297353CC}">
              <c16:uniqueId val="{0000001F-D28B-4D70-93C7-706E75198E0C}"/>
            </c:ext>
          </c:extLst>
        </c:ser>
        <c:ser>
          <c:idx val="2"/>
          <c:order val="14"/>
          <c:tx>
            <c:strRef>
              <c:f>R_Multiple!$I$14</c:f>
              <c:strCache>
                <c:ptCount val="1"/>
                <c:pt idx="0">
                  <c:v>max1</c:v>
                </c:pt>
              </c:strCache>
            </c:strRef>
          </c:tx>
          <c:spPr>
            <a:solidFill>
              <a:srgbClr val="6D2077"/>
            </a:solidFill>
            <a:ln w="3175">
              <a:solidFill>
                <a:srgbClr val="FFFFFF"/>
              </a:solidFill>
              <a:prstDash val="solid"/>
            </a:ln>
          </c:spPr>
          <c:invertIfNegative val="0"/>
          <c:dPt>
            <c:idx val="0"/>
            <c:invertIfNegative val="0"/>
            <c:bubble3D val="0"/>
            <c:spPr>
              <a:solidFill>
                <a:srgbClr val="470A68"/>
              </a:solidFill>
              <a:ln w="3175">
                <a:solidFill>
                  <a:srgbClr val="FFFFFF"/>
                </a:solidFill>
                <a:prstDash val="solid"/>
              </a:ln>
            </c:spPr>
            <c:extLst>
              <c:ext xmlns:c16="http://schemas.microsoft.com/office/drawing/2014/chart" uri="{C3380CC4-5D6E-409C-BE32-E72D297353CC}">
                <c16:uniqueId val="{00000021-D28B-4D70-93C7-706E75198E0C}"/>
              </c:ext>
            </c:extLst>
          </c:dPt>
          <c:dPt>
            <c:idx val="1"/>
            <c:invertIfNegative val="0"/>
            <c:bubble3D val="0"/>
            <c:spPr>
              <a:solidFill>
                <a:srgbClr val="EAAA00"/>
              </a:solidFill>
              <a:ln w="3175">
                <a:solidFill>
                  <a:srgbClr val="FFFFFF"/>
                </a:solidFill>
                <a:prstDash val="solid"/>
              </a:ln>
            </c:spPr>
            <c:extLst>
              <c:ext xmlns:c16="http://schemas.microsoft.com/office/drawing/2014/chart" uri="{C3380CC4-5D6E-409C-BE32-E72D297353CC}">
                <c16:uniqueId val="{00000023-D28B-4D70-93C7-706E75198E0C}"/>
              </c:ext>
            </c:extLst>
          </c:dPt>
          <c:dPt>
            <c:idx val="2"/>
            <c:invertIfNegative val="0"/>
            <c:bubble3D val="0"/>
            <c:spPr>
              <a:solidFill>
                <a:srgbClr val="00A3A1"/>
              </a:solidFill>
              <a:ln w="3175">
                <a:solidFill>
                  <a:srgbClr val="FFFFFF"/>
                </a:solidFill>
                <a:prstDash val="solid"/>
              </a:ln>
            </c:spPr>
            <c:extLst>
              <c:ext xmlns:c16="http://schemas.microsoft.com/office/drawing/2014/chart" uri="{C3380CC4-5D6E-409C-BE32-E72D297353CC}">
                <c16:uniqueId val="{00000025-D28B-4D70-93C7-706E75198E0C}"/>
              </c:ext>
            </c:extLst>
          </c:dPt>
          <c:dLbls>
            <c:delete val="1"/>
          </c:dLbls>
          <c:cat>
            <c:strRef>
              <c:f>R_Multiple!$J$11:$L$11</c:f>
              <c:strCache>
                <c:ptCount val="3"/>
                <c:pt idx="0">
                  <c:v>EV/Sales</c:v>
                </c:pt>
                <c:pt idx="1">
                  <c:v>EV/EBIT</c:v>
                </c:pt>
                <c:pt idx="2">
                  <c:v>EV/EBITDA</c:v>
                </c:pt>
              </c:strCache>
            </c:strRef>
          </c:cat>
          <c:val>
            <c:numRef>
              <c:f>R_Multiple!$J$14:$L$14</c:f>
              <c:numCache>
                <c:formatCode>_(* #,##0_);_(* \(#,##0\);_(* "-"_);_(@_)</c:formatCode>
                <c:ptCount val="3"/>
                <c:pt idx="0">
                  <c:v>425.78521406308028</c:v>
                </c:pt>
                <c:pt idx="1">
                  <c:v>546.42855544310419</c:v>
                </c:pt>
                <c:pt idx="2">
                  <c:v>339.86255033743112</c:v>
                </c:pt>
              </c:numCache>
            </c:numRef>
          </c:val>
          <c:extLst>
            <c:ext xmlns:c16="http://schemas.microsoft.com/office/drawing/2014/chart" uri="{C3380CC4-5D6E-409C-BE32-E72D297353CC}">
              <c16:uniqueId val="{00000026-D28B-4D70-93C7-706E75198E0C}"/>
            </c:ext>
          </c:extLst>
        </c:ser>
        <c:ser>
          <c:idx val="3"/>
          <c:order val="15"/>
          <c:tx>
            <c:strRef>
              <c:f>R_Multiple!$I$15</c:f>
              <c:strCache>
                <c:ptCount val="1"/>
                <c:pt idx="0">
                  <c:v>max2</c:v>
                </c:pt>
              </c:strCache>
            </c:strRef>
          </c:tx>
          <c:spPr>
            <a:noFill/>
            <a:ln w="3175">
              <a:solidFill>
                <a:srgbClr val="FFFFFF"/>
              </a:solidFill>
              <a:prstDash val="solid"/>
            </a:ln>
          </c:spPr>
          <c:invertIfNegative val="0"/>
          <c:dLbls>
            <c:spPr>
              <a:noFill/>
              <a:ln>
                <a:noFill/>
              </a:ln>
              <a:effectLst/>
            </c:sp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R_Multiple!$J$11:$L$11</c:f>
              <c:strCache>
                <c:ptCount val="3"/>
                <c:pt idx="0">
                  <c:v>EV/Sales</c:v>
                </c:pt>
                <c:pt idx="1">
                  <c:v>EV/EBIT</c:v>
                </c:pt>
                <c:pt idx="2">
                  <c:v>EV/EBITDA</c:v>
                </c:pt>
              </c:strCache>
            </c:strRef>
          </c:cat>
          <c:val>
            <c:numRef>
              <c:f>R_Multiple!$J$15:$L$15</c:f>
              <c:numCache>
                <c:formatCode>_(* #,##0_);_(* \(#,##0\);_(* "-"_);_(@_)</c:formatCode>
                <c:ptCount val="3"/>
                <c:pt idx="0">
                  <c:v>600.54775041458822</c:v>
                </c:pt>
                <c:pt idx="1">
                  <c:v>694.10908689847042</c:v>
                </c:pt>
                <c:pt idx="2">
                  <c:v>489.64482663329147</c:v>
                </c:pt>
              </c:numCache>
            </c:numRef>
          </c:val>
          <c:extLst>
            <c:ext xmlns:c16="http://schemas.microsoft.com/office/drawing/2014/chart" uri="{C3380CC4-5D6E-409C-BE32-E72D297353CC}">
              <c16:uniqueId val="{00000027-D28B-4D70-93C7-706E75198E0C}"/>
            </c:ext>
          </c:extLst>
        </c:ser>
        <c:dLbls>
          <c:dLblPos val="ctr"/>
          <c:showLegendKey val="0"/>
          <c:showVal val="1"/>
          <c:showCatName val="0"/>
          <c:showSerName val="0"/>
          <c:showPercent val="0"/>
          <c:showBubbleSize val="0"/>
        </c:dLbls>
        <c:gapWidth val="100"/>
        <c:overlap val="100"/>
        <c:axId val="1110877568"/>
        <c:axId val="1110873408"/>
      </c:barChart>
      <c:catAx>
        <c:axId val="1110877568"/>
        <c:scaling>
          <c:orientation val="maxMin"/>
        </c:scaling>
        <c:delete val="0"/>
        <c:axPos val="l"/>
        <c:numFmt formatCode="General" sourceLinked="1"/>
        <c:majorTickMark val="none"/>
        <c:minorTickMark val="none"/>
        <c:tickLblPos val="low"/>
        <c:spPr>
          <a:noFill/>
          <a:ln w="3175">
            <a:noFill/>
            <a:prstDash val="solid"/>
          </a:ln>
        </c:spPr>
        <c:txPr>
          <a:bodyPr/>
          <a:lstStyle/>
          <a:p>
            <a:pPr>
              <a:defRPr>
                <a:solidFill>
                  <a:srgbClr val="000000"/>
                </a:solidFill>
              </a:defRPr>
            </a:pPr>
            <a:endParaRPr lang="ko-KR"/>
          </a:p>
        </c:txPr>
        <c:crossAx val="1110873408"/>
        <c:crosses val="autoZero"/>
        <c:auto val="1"/>
        <c:lblAlgn val="ctr"/>
        <c:lblOffset val="100"/>
        <c:noMultiLvlLbl val="0"/>
      </c:catAx>
      <c:valAx>
        <c:axId val="1110873408"/>
        <c:scaling>
          <c:orientation val="minMax"/>
          <c:max val="1000"/>
          <c:min val="-100"/>
        </c:scaling>
        <c:delete val="1"/>
        <c:axPos val="t"/>
        <c:numFmt formatCode="_(* #,##0_);_(* \(#,##0\);_(* &quot;-&quot;_);_(@_)" sourceLinked="1"/>
        <c:majorTickMark val="out"/>
        <c:minorTickMark val="none"/>
        <c:tickLblPos val="nextTo"/>
        <c:crossAx val="1110877568"/>
        <c:crosses val="autoZero"/>
        <c:crossBetween val="between"/>
      </c:valAx>
      <c:spPr>
        <a:noFill/>
        <a:ln w="25400">
          <a:noFill/>
        </a:ln>
      </c:spPr>
    </c:plotArea>
    <c:plotVisOnly val="1"/>
    <c:dispBlanksAs val="gap"/>
    <c:showDLblsOverMax val="0"/>
    <c:extLst/>
  </c:chart>
  <c:spPr>
    <a:noFill/>
    <a:ln w="6350">
      <a:solidFill>
        <a:srgbClr val="00338D"/>
      </a:solid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159505061867266E-2"/>
          <c:y val="5.6670365068002874E-2"/>
          <c:w val="0.85461597300337444"/>
          <c:h val="0.7017086614173228"/>
        </c:manualLayout>
      </c:layout>
      <c:barChart>
        <c:barDir val="col"/>
        <c:grouping val="clustered"/>
        <c:varyColors val="0"/>
        <c:ser>
          <c:idx val="0"/>
          <c:order val="0"/>
          <c:tx>
            <c:strRef>
              <c:f>IO!$C$31</c:f>
              <c:strCache>
                <c:ptCount val="1"/>
                <c:pt idx="0">
                  <c:v>2017</c:v>
                </c:pt>
              </c:strCache>
            </c:strRef>
          </c:tx>
          <c:spPr>
            <a:solidFill>
              <a:srgbClr val="00338D"/>
            </a:solidFill>
            <a:ln w="3175">
              <a:solidFill>
                <a:srgbClr val="FFFFFF"/>
              </a:solidFill>
              <a:prstDash val="solid"/>
            </a:ln>
          </c:spPr>
          <c:invertIfNegative val="0"/>
          <c:cat>
            <c:strRef>
              <c:f>IO!$B$32:$B$38</c:f>
              <c:strCache>
                <c:ptCount val="7"/>
                <c:pt idx="0">
                  <c:v>신문</c:v>
                </c:pt>
                <c:pt idx="1">
                  <c:v>잡지</c:v>
                </c:pt>
                <c:pt idx="2">
                  <c:v>TV</c:v>
                </c:pt>
                <c:pt idx="3">
                  <c:v>라디오</c:v>
                </c:pt>
                <c:pt idx="4">
                  <c:v>영화</c:v>
                </c:pt>
                <c:pt idx="5">
                  <c:v>옥외</c:v>
                </c:pt>
                <c:pt idx="6">
                  <c:v>온라인</c:v>
                </c:pt>
              </c:strCache>
            </c:strRef>
          </c:cat>
          <c:val>
            <c:numRef>
              <c:f>IO!$C$32:$C$38</c:f>
              <c:numCache>
                <c:formatCode>#,##0,_);[Red]\(#,##0,\);\-_)</c:formatCode>
                <c:ptCount val="7"/>
                <c:pt idx="0">
                  <c:v>51139</c:v>
                </c:pt>
                <c:pt idx="1">
                  <c:v>28748</c:v>
                </c:pt>
                <c:pt idx="2">
                  <c:v>177785</c:v>
                </c:pt>
                <c:pt idx="3">
                  <c:v>33509</c:v>
                </c:pt>
                <c:pt idx="4">
                  <c:v>3589</c:v>
                </c:pt>
                <c:pt idx="5">
                  <c:v>38404</c:v>
                </c:pt>
                <c:pt idx="6">
                  <c:v>217515</c:v>
                </c:pt>
              </c:numCache>
            </c:numRef>
          </c:val>
          <c:extLst>
            <c:ext xmlns:c16="http://schemas.microsoft.com/office/drawing/2014/chart" uri="{C3380CC4-5D6E-409C-BE32-E72D297353CC}">
              <c16:uniqueId val="{00000000-D90F-45F3-A0EC-85DDF9FC3CEA}"/>
            </c:ext>
          </c:extLst>
        </c:ser>
        <c:ser>
          <c:idx val="1"/>
          <c:order val="1"/>
          <c:tx>
            <c:strRef>
              <c:f>IO!$D$31</c:f>
              <c:strCache>
                <c:ptCount val="1"/>
                <c:pt idx="0">
                  <c:v>2018</c:v>
                </c:pt>
              </c:strCache>
            </c:strRef>
          </c:tx>
          <c:spPr>
            <a:solidFill>
              <a:srgbClr val="005EB8"/>
            </a:solidFill>
            <a:ln w="3175">
              <a:solidFill>
                <a:srgbClr val="FFFFFF"/>
              </a:solidFill>
              <a:prstDash val="solid"/>
            </a:ln>
          </c:spPr>
          <c:invertIfNegative val="0"/>
          <c:cat>
            <c:strRef>
              <c:f>IO!$B$32:$B$38</c:f>
              <c:strCache>
                <c:ptCount val="7"/>
                <c:pt idx="0">
                  <c:v>신문</c:v>
                </c:pt>
                <c:pt idx="1">
                  <c:v>잡지</c:v>
                </c:pt>
                <c:pt idx="2">
                  <c:v>TV</c:v>
                </c:pt>
                <c:pt idx="3">
                  <c:v>라디오</c:v>
                </c:pt>
                <c:pt idx="4">
                  <c:v>영화</c:v>
                </c:pt>
                <c:pt idx="5">
                  <c:v>옥외</c:v>
                </c:pt>
                <c:pt idx="6">
                  <c:v>온라인</c:v>
                </c:pt>
              </c:strCache>
            </c:strRef>
          </c:cat>
          <c:val>
            <c:numRef>
              <c:f>IO!$D$32:$D$38</c:f>
              <c:numCache>
                <c:formatCode>#,##0,_);[Red]\(#,##0,\);\-_)</c:formatCode>
                <c:ptCount val="7"/>
                <c:pt idx="0">
                  <c:v>46577</c:v>
                </c:pt>
                <c:pt idx="1">
                  <c:v>26472</c:v>
                </c:pt>
                <c:pt idx="2">
                  <c:v>179103</c:v>
                </c:pt>
                <c:pt idx="3">
                  <c:v>33988</c:v>
                </c:pt>
                <c:pt idx="4">
                  <c:v>4030</c:v>
                </c:pt>
                <c:pt idx="5">
                  <c:v>39984</c:v>
                </c:pt>
                <c:pt idx="6">
                  <c:v>258006</c:v>
                </c:pt>
              </c:numCache>
            </c:numRef>
          </c:val>
          <c:extLst>
            <c:ext xmlns:c16="http://schemas.microsoft.com/office/drawing/2014/chart" uri="{C3380CC4-5D6E-409C-BE32-E72D297353CC}">
              <c16:uniqueId val="{00000001-D90F-45F3-A0EC-85DDF9FC3CEA}"/>
            </c:ext>
          </c:extLst>
        </c:ser>
        <c:ser>
          <c:idx val="2"/>
          <c:order val="2"/>
          <c:tx>
            <c:strRef>
              <c:f>IO!$E$31</c:f>
              <c:strCache>
                <c:ptCount val="1"/>
                <c:pt idx="0">
                  <c:v>2019</c:v>
                </c:pt>
              </c:strCache>
            </c:strRef>
          </c:tx>
          <c:spPr>
            <a:solidFill>
              <a:srgbClr val="0091DA"/>
            </a:solidFill>
            <a:ln w="3175">
              <a:solidFill>
                <a:srgbClr val="FFFFFF"/>
              </a:solidFill>
              <a:prstDash val="solid"/>
            </a:ln>
          </c:spPr>
          <c:invertIfNegative val="0"/>
          <c:cat>
            <c:strRef>
              <c:f>IO!$B$32:$B$38</c:f>
              <c:strCache>
                <c:ptCount val="7"/>
                <c:pt idx="0">
                  <c:v>신문</c:v>
                </c:pt>
                <c:pt idx="1">
                  <c:v>잡지</c:v>
                </c:pt>
                <c:pt idx="2">
                  <c:v>TV</c:v>
                </c:pt>
                <c:pt idx="3">
                  <c:v>라디오</c:v>
                </c:pt>
                <c:pt idx="4">
                  <c:v>영화</c:v>
                </c:pt>
                <c:pt idx="5">
                  <c:v>옥외</c:v>
                </c:pt>
                <c:pt idx="6">
                  <c:v>온라인</c:v>
                </c:pt>
              </c:strCache>
            </c:strRef>
          </c:cat>
          <c:val>
            <c:numRef>
              <c:f>IO!$E$32:$E$38</c:f>
              <c:numCache>
                <c:formatCode>#,##0,_);[Red]\(#,##0,\);\-_)</c:formatCode>
                <c:ptCount val="7"/>
                <c:pt idx="0">
                  <c:v>42815</c:v>
                </c:pt>
                <c:pt idx="1">
                  <c:v>23863</c:v>
                </c:pt>
                <c:pt idx="2">
                  <c:v>176560</c:v>
                </c:pt>
                <c:pt idx="3">
                  <c:v>34072</c:v>
                </c:pt>
                <c:pt idx="4">
                  <c:v>4675</c:v>
                </c:pt>
                <c:pt idx="5">
                  <c:v>41325</c:v>
                </c:pt>
                <c:pt idx="6">
                  <c:v>296226</c:v>
                </c:pt>
              </c:numCache>
            </c:numRef>
          </c:val>
          <c:extLst>
            <c:ext xmlns:c16="http://schemas.microsoft.com/office/drawing/2014/chart" uri="{C3380CC4-5D6E-409C-BE32-E72D297353CC}">
              <c16:uniqueId val="{00000002-D90F-45F3-A0EC-85DDF9FC3CEA}"/>
            </c:ext>
          </c:extLst>
        </c:ser>
        <c:ser>
          <c:idx val="3"/>
          <c:order val="3"/>
          <c:tx>
            <c:strRef>
              <c:f>IO!$F$31</c:f>
              <c:strCache>
                <c:ptCount val="1"/>
                <c:pt idx="0">
                  <c:v>2020</c:v>
                </c:pt>
              </c:strCache>
            </c:strRef>
          </c:tx>
          <c:spPr>
            <a:solidFill>
              <a:srgbClr val="483698"/>
            </a:solidFill>
            <a:ln w="3175">
              <a:solidFill>
                <a:srgbClr val="FFFFFF"/>
              </a:solidFill>
              <a:prstDash val="solid"/>
            </a:ln>
          </c:spPr>
          <c:invertIfNegative val="0"/>
          <c:cat>
            <c:strRef>
              <c:f>IO!$B$32:$B$38</c:f>
              <c:strCache>
                <c:ptCount val="7"/>
                <c:pt idx="0">
                  <c:v>신문</c:v>
                </c:pt>
                <c:pt idx="1">
                  <c:v>잡지</c:v>
                </c:pt>
                <c:pt idx="2">
                  <c:v>TV</c:v>
                </c:pt>
                <c:pt idx="3">
                  <c:v>라디오</c:v>
                </c:pt>
                <c:pt idx="4">
                  <c:v>영화</c:v>
                </c:pt>
                <c:pt idx="5">
                  <c:v>옥외</c:v>
                </c:pt>
                <c:pt idx="6">
                  <c:v>온라인</c:v>
                </c:pt>
              </c:strCache>
            </c:strRef>
          </c:cat>
          <c:val>
            <c:numRef>
              <c:f>IO!$F$32:$F$38</c:f>
              <c:numCache>
                <c:formatCode>#,##0,_);[Red]\(#,##0,\);\-_)</c:formatCode>
                <c:ptCount val="7"/>
                <c:pt idx="0">
                  <c:v>32016</c:v>
                </c:pt>
                <c:pt idx="1">
                  <c:v>18348</c:v>
                </c:pt>
                <c:pt idx="2">
                  <c:v>162308</c:v>
                </c:pt>
                <c:pt idx="3">
                  <c:v>26247</c:v>
                </c:pt>
                <c:pt idx="4">
                  <c:v>1318</c:v>
                </c:pt>
                <c:pt idx="5">
                  <c:v>30006</c:v>
                </c:pt>
                <c:pt idx="6">
                  <c:v>325492</c:v>
                </c:pt>
              </c:numCache>
            </c:numRef>
          </c:val>
          <c:extLst>
            <c:ext xmlns:c16="http://schemas.microsoft.com/office/drawing/2014/chart" uri="{C3380CC4-5D6E-409C-BE32-E72D297353CC}">
              <c16:uniqueId val="{00000003-D90F-45F3-A0EC-85DDF9FC3CEA}"/>
            </c:ext>
          </c:extLst>
        </c:ser>
        <c:ser>
          <c:idx val="4"/>
          <c:order val="4"/>
          <c:tx>
            <c:strRef>
              <c:f>IO!$G$31</c:f>
              <c:strCache>
                <c:ptCount val="1"/>
                <c:pt idx="0">
                  <c:v>2021F</c:v>
                </c:pt>
              </c:strCache>
            </c:strRef>
          </c:tx>
          <c:spPr>
            <a:solidFill>
              <a:srgbClr val="470A68"/>
            </a:solidFill>
            <a:ln w="3175">
              <a:solidFill>
                <a:srgbClr val="FFFFFF"/>
              </a:solidFill>
              <a:prstDash val="solid"/>
            </a:ln>
          </c:spPr>
          <c:invertIfNegative val="0"/>
          <c:cat>
            <c:strRef>
              <c:f>IO!$B$32:$B$38</c:f>
              <c:strCache>
                <c:ptCount val="7"/>
                <c:pt idx="0">
                  <c:v>신문</c:v>
                </c:pt>
                <c:pt idx="1">
                  <c:v>잡지</c:v>
                </c:pt>
                <c:pt idx="2">
                  <c:v>TV</c:v>
                </c:pt>
                <c:pt idx="3">
                  <c:v>라디오</c:v>
                </c:pt>
                <c:pt idx="4">
                  <c:v>영화</c:v>
                </c:pt>
                <c:pt idx="5">
                  <c:v>옥외</c:v>
                </c:pt>
                <c:pt idx="6">
                  <c:v>온라인</c:v>
                </c:pt>
              </c:strCache>
            </c:strRef>
          </c:cat>
          <c:val>
            <c:numRef>
              <c:f>IO!$G$32:$G$38</c:f>
              <c:numCache>
                <c:formatCode>#,##0,_);[Red]\(#,##0,\);\-_)</c:formatCode>
                <c:ptCount val="7"/>
                <c:pt idx="0">
                  <c:v>29509</c:v>
                </c:pt>
                <c:pt idx="1">
                  <c:v>17487</c:v>
                </c:pt>
                <c:pt idx="2">
                  <c:v>171211</c:v>
                </c:pt>
                <c:pt idx="3">
                  <c:v>27899</c:v>
                </c:pt>
                <c:pt idx="4">
                  <c:v>2331</c:v>
                </c:pt>
                <c:pt idx="5">
                  <c:v>34249</c:v>
                </c:pt>
                <c:pt idx="6">
                  <c:v>406164</c:v>
                </c:pt>
              </c:numCache>
            </c:numRef>
          </c:val>
          <c:extLst>
            <c:ext xmlns:c16="http://schemas.microsoft.com/office/drawing/2014/chart" uri="{C3380CC4-5D6E-409C-BE32-E72D297353CC}">
              <c16:uniqueId val="{00000004-D90F-45F3-A0EC-85DDF9FC3CEA}"/>
            </c:ext>
          </c:extLst>
        </c:ser>
        <c:ser>
          <c:idx val="5"/>
          <c:order val="5"/>
          <c:tx>
            <c:strRef>
              <c:f>IO!$H$31</c:f>
              <c:strCache>
                <c:ptCount val="1"/>
                <c:pt idx="0">
                  <c:v>2022F</c:v>
                </c:pt>
              </c:strCache>
            </c:strRef>
          </c:tx>
          <c:spPr>
            <a:solidFill>
              <a:srgbClr val="6D2077"/>
            </a:solidFill>
            <a:ln w="3175">
              <a:solidFill>
                <a:srgbClr val="FFFFFF"/>
              </a:solidFill>
              <a:prstDash val="solid"/>
            </a:ln>
          </c:spPr>
          <c:invertIfNegative val="0"/>
          <c:cat>
            <c:strRef>
              <c:f>IO!$B$32:$B$38</c:f>
              <c:strCache>
                <c:ptCount val="7"/>
                <c:pt idx="0">
                  <c:v>신문</c:v>
                </c:pt>
                <c:pt idx="1">
                  <c:v>잡지</c:v>
                </c:pt>
                <c:pt idx="2">
                  <c:v>TV</c:v>
                </c:pt>
                <c:pt idx="3">
                  <c:v>라디오</c:v>
                </c:pt>
                <c:pt idx="4">
                  <c:v>영화</c:v>
                </c:pt>
                <c:pt idx="5">
                  <c:v>옥외</c:v>
                </c:pt>
                <c:pt idx="6">
                  <c:v>온라인</c:v>
                </c:pt>
              </c:strCache>
            </c:strRef>
          </c:cat>
          <c:val>
            <c:numRef>
              <c:f>IO!$H$32:$H$38</c:f>
              <c:numCache>
                <c:formatCode>#,##0,_);[Red]\(#,##0,\);\-_)</c:formatCode>
                <c:ptCount val="7"/>
                <c:pt idx="0">
                  <c:v>28041</c:v>
                </c:pt>
                <c:pt idx="1">
                  <c:v>16435</c:v>
                </c:pt>
                <c:pt idx="2">
                  <c:v>174291</c:v>
                </c:pt>
                <c:pt idx="3">
                  <c:v>28846</c:v>
                </c:pt>
                <c:pt idx="4">
                  <c:v>3466</c:v>
                </c:pt>
                <c:pt idx="5">
                  <c:v>37902</c:v>
                </c:pt>
                <c:pt idx="6">
                  <c:v>461948</c:v>
                </c:pt>
              </c:numCache>
            </c:numRef>
          </c:val>
          <c:extLst>
            <c:ext xmlns:c16="http://schemas.microsoft.com/office/drawing/2014/chart" uri="{C3380CC4-5D6E-409C-BE32-E72D297353CC}">
              <c16:uniqueId val="{00000005-D90F-45F3-A0EC-85DDF9FC3CEA}"/>
            </c:ext>
          </c:extLst>
        </c:ser>
        <c:ser>
          <c:idx val="6"/>
          <c:order val="6"/>
          <c:tx>
            <c:strRef>
              <c:f>IO!$I$31</c:f>
              <c:strCache>
                <c:ptCount val="1"/>
                <c:pt idx="0">
                  <c:v>2023F</c:v>
                </c:pt>
              </c:strCache>
            </c:strRef>
          </c:tx>
          <c:spPr>
            <a:solidFill>
              <a:srgbClr val="00A3A1"/>
            </a:solidFill>
            <a:ln w="3175">
              <a:solidFill>
                <a:srgbClr val="FFFFFF"/>
              </a:solidFill>
              <a:prstDash val="solid"/>
            </a:ln>
          </c:spPr>
          <c:invertIfNegative val="0"/>
          <c:cat>
            <c:strRef>
              <c:f>IO!$B$32:$B$38</c:f>
              <c:strCache>
                <c:ptCount val="7"/>
                <c:pt idx="0">
                  <c:v>신문</c:v>
                </c:pt>
                <c:pt idx="1">
                  <c:v>잡지</c:v>
                </c:pt>
                <c:pt idx="2">
                  <c:v>TV</c:v>
                </c:pt>
                <c:pt idx="3">
                  <c:v>라디오</c:v>
                </c:pt>
                <c:pt idx="4">
                  <c:v>영화</c:v>
                </c:pt>
                <c:pt idx="5">
                  <c:v>옥외</c:v>
                </c:pt>
                <c:pt idx="6">
                  <c:v>온라인</c:v>
                </c:pt>
              </c:strCache>
            </c:strRef>
          </c:cat>
          <c:val>
            <c:numRef>
              <c:f>IO!$I$32:$I$38</c:f>
              <c:numCache>
                <c:formatCode>#,##0,_);[Red]\(#,##0,\);\-_)</c:formatCode>
                <c:ptCount val="7"/>
                <c:pt idx="0">
                  <c:v>26792</c:v>
                </c:pt>
                <c:pt idx="1">
                  <c:v>15621</c:v>
                </c:pt>
                <c:pt idx="2">
                  <c:v>172926</c:v>
                </c:pt>
                <c:pt idx="3">
                  <c:v>28960</c:v>
                </c:pt>
                <c:pt idx="4">
                  <c:v>4250</c:v>
                </c:pt>
                <c:pt idx="5">
                  <c:v>40203</c:v>
                </c:pt>
                <c:pt idx="6">
                  <c:v>503929</c:v>
                </c:pt>
              </c:numCache>
            </c:numRef>
          </c:val>
          <c:extLst>
            <c:ext xmlns:c16="http://schemas.microsoft.com/office/drawing/2014/chart" uri="{C3380CC4-5D6E-409C-BE32-E72D297353CC}">
              <c16:uniqueId val="{00000006-D90F-45F3-A0EC-85DDF9FC3CEA}"/>
            </c:ext>
          </c:extLst>
        </c:ser>
        <c:ser>
          <c:idx val="7"/>
          <c:order val="7"/>
          <c:tx>
            <c:strRef>
              <c:f>IO!$J$31</c:f>
              <c:strCache>
                <c:ptCount val="1"/>
                <c:pt idx="0">
                  <c:v>2024F</c:v>
                </c:pt>
              </c:strCache>
            </c:strRef>
          </c:tx>
          <c:spPr>
            <a:solidFill>
              <a:srgbClr val="009A44"/>
            </a:solidFill>
            <a:ln w="3175">
              <a:solidFill>
                <a:srgbClr val="FFFFFF"/>
              </a:solidFill>
              <a:prstDash val="solid"/>
            </a:ln>
          </c:spPr>
          <c:invertIfNegative val="0"/>
          <c:cat>
            <c:strRef>
              <c:f>IO!$B$32:$B$38</c:f>
              <c:strCache>
                <c:ptCount val="7"/>
                <c:pt idx="0">
                  <c:v>신문</c:v>
                </c:pt>
                <c:pt idx="1">
                  <c:v>잡지</c:v>
                </c:pt>
                <c:pt idx="2">
                  <c:v>TV</c:v>
                </c:pt>
                <c:pt idx="3">
                  <c:v>라디오</c:v>
                </c:pt>
                <c:pt idx="4">
                  <c:v>영화</c:v>
                </c:pt>
                <c:pt idx="5">
                  <c:v>옥외</c:v>
                </c:pt>
                <c:pt idx="6">
                  <c:v>온라인</c:v>
                </c:pt>
              </c:strCache>
            </c:strRef>
          </c:cat>
          <c:val>
            <c:numRef>
              <c:f>IO!$J$32:$J$38</c:f>
              <c:numCache>
                <c:formatCode>#,##0,_);[Red]\(#,##0,\);\-_)</c:formatCode>
                <c:ptCount val="7"/>
                <c:pt idx="0">
                  <c:v>25804</c:v>
                </c:pt>
                <c:pt idx="1">
                  <c:v>14998</c:v>
                </c:pt>
                <c:pt idx="2">
                  <c:v>178733</c:v>
                </c:pt>
                <c:pt idx="3">
                  <c:v>29755</c:v>
                </c:pt>
                <c:pt idx="4">
                  <c:v>4985</c:v>
                </c:pt>
                <c:pt idx="5">
                  <c:v>42384</c:v>
                </c:pt>
                <c:pt idx="6">
                  <c:v>553534</c:v>
                </c:pt>
              </c:numCache>
            </c:numRef>
          </c:val>
          <c:extLst>
            <c:ext xmlns:c16="http://schemas.microsoft.com/office/drawing/2014/chart" uri="{C3380CC4-5D6E-409C-BE32-E72D297353CC}">
              <c16:uniqueId val="{00000007-D90F-45F3-A0EC-85DDF9FC3CEA}"/>
            </c:ext>
          </c:extLst>
        </c:ser>
        <c:dLbls>
          <c:showLegendKey val="0"/>
          <c:showVal val="0"/>
          <c:showCatName val="0"/>
          <c:showSerName val="0"/>
          <c:showPercent val="0"/>
          <c:showBubbleSize val="0"/>
        </c:dLbls>
        <c:gapWidth val="40"/>
        <c:axId val="1081824671"/>
        <c:axId val="1081829663"/>
      </c:barChart>
      <c:catAx>
        <c:axId val="1081824671"/>
        <c:scaling>
          <c:orientation val="minMax"/>
        </c:scaling>
        <c:delete val="0"/>
        <c:axPos val="b"/>
        <c:numFmt formatCode="General" sourceLinked="1"/>
        <c:majorTickMark val="out"/>
        <c:minorTickMark val="none"/>
        <c:tickLblPos val="low"/>
        <c:spPr>
          <a:ln w="3175">
            <a:solidFill>
              <a:schemeClr val="bg1">
                <a:lumMod val="75000"/>
              </a:schemeClr>
            </a:solidFill>
            <a:prstDash val="solid"/>
          </a:ln>
        </c:spPr>
        <c:txPr>
          <a:bodyPr/>
          <a:lstStyle/>
          <a:p>
            <a:pPr>
              <a:defRPr>
                <a:solidFill>
                  <a:srgbClr val="000000"/>
                </a:solidFill>
              </a:defRPr>
            </a:pPr>
            <a:endParaRPr lang="ko-KR"/>
          </a:p>
        </c:txPr>
        <c:crossAx val="1081829663"/>
        <c:crosses val="autoZero"/>
        <c:auto val="1"/>
        <c:lblAlgn val="ctr"/>
        <c:lblOffset val="100"/>
        <c:noMultiLvlLbl val="0"/>
      </c:catAx>
      <c:valAx>
        <c:axId val="1081829663"/>
        <c:scaling>
          <c:orientation val="minMax"/>
        </c:scaling>
        <c:delete val="0"/>
        <c:axPos val="l"/>
        <c:numFmt formatCode="#,##0,_);[Red]\(#,##0,\);\-_)" sourceLinked="1"/>
        <c:majorTickMark val="out"/>
        <c:minorTickMark val="none"/>
        <c:tickLblPos val="nextTo"/>
        <c:spPr>
          <a:ln w="3175">
            <a:solidFill>
              <a:schemeClr val="bg1">
                <a:lumMod val="75000"/>
              </a:schemeClr>
            </a:solidFill>
            <a:prstDash val="solid"/>
          </a:ln>
        </c:spPr>
        <c:txPr>
          <a:bodyPr/>
          <a:lstStyle/>
          <a:p>
            <a:pPr>
              <a:defRPr>
                <a:solidFill>
                  <a:srgbClr val="000000"/>
                </a:solidFill>
              </a:defRPr>
            </a:pPr>
            <a:endParaRPr lang="ko-KR"/>
          </a:p>
        </c:txPr>
        <c:crossAx val="1081824671"/>
        <c:crosses val="autoZero"/>
        <c:crossBetween val="between"/>
      </c:valAx>
      <c:spPr>
        <a:noFill/>
        <a:ln w="25400">
          <a:noFill/>
        </a:ln>
      </c:spPr>
    </c:plotArea>
    <c:legend>
      <c:legendPos val="b"/>
      <c:layout>
        <c:manualLayout>
          <c:xMode val="edge"/>
          <c:yMode val="edge"/>
          <c:x val="9.4798570797778078E-2"/>
          <c:y val="0.89090909090909087"/>
          <c:w val="0.85706308910262263"/>
          <c:h val="6.1590100581799888E-2"/>
        </c:manualLayout>
      </c:layout>
      <c:overlay val="0"/>
      <c:spPr>
        <a:noFill/>
        <a:ln w="25400">
          <a:noFill/>
        </a:ln>
      </c:spPr>
      <c:txPr>
        <a:bodyPr/>
        <a:lstStyle/>
        <a:p>
          <a:pPr>
            <a:defRPr>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36062366947245E-2"/>
          <c:y val="4.243024366591773E-2"/>
          <c:w val="0.94296865373770866"/>
          <c:h val="0.72086597404082287"/>
        </c:manualLayout>
      </c:layout>
      <c:barChart>
        <c:barDir val="col"/>
        <c:grouping val="stacked"/>
        <c:varyColors val="0"/>
        <c:ser>
          <c:idx val="1"/>
          <c:order val="0"/>
          <c:tx>
            <c:strRef>
              <c:f>IO!$B$113</c:f>
              <c:strCache>
                <c:ptCount val="1"/>
                <c:pt idx="0">
                  <c:v>AVOD</c:v>
                </c:pt>
              </c:strCache>
            </c:strRef>
          </c:tx>
          <c:spPr>
            <a:solidFill>
              <a:srgbClr val="002997"/>
            </a:solidFill>
            <a:ln w="3175">
              <a:noFill/>
              <a:prstDash val="solid"/>
            </a:ln>
          </c:spPr>
          <c:invertIfNegative val="0"/>
          <c:dLbls>
            <c:spPr>
              <a:noFill/>
              <a:ln>
                <a:noFill/>
              </a:ln>
              <a:effectLst/>
            </c:spPr>
            <c:txPr>
              <a:bodyPr wrap="square" lIns="38100" tIns="19050" rIns="38100" bIns="19050" anchor="ctr">
                <a:spAutoFit/>
              </a:bodyPr>
              <a:lstStyle/>
              <a:p>
                <a:pPr>
                  <a:defRPr>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IO!$C$112:$K$112</c:f>
              <c:strCache>
                <c:ptCount val="9"/>
                <c:pt idx="0">
                  <c:v>2017</c:v>
                </c:pt>
                <c:pt idx="1">
                  <c:v>2018</c:v>
                </c:pt>
                <c:pt idx="2">
                  <c:v>2019</c:v>
                </c:pt>
                <c:pt idx="3">
                  <c:v>2020</c:v>
                </c:pt>
                <c:pt idx="4">
                  <c:v>2021F</c:v>
                </c:pt>
                <c:pt idx="5">
                  <c:v>2022F</c:v>
                </c:pt>
                <c:pt idx="6">
                  <c:v>2023F</c:v>
                </c:pt>
                <c:pt idx="7">
                  <c:v>2024F</c:v>
                </c:pt>
                <c:pt idx="8">
                  <c:v>2025F</c:v>
                </c:pt>
              </c:strCache>
            </c:strRef>
          </c:cat>
          <c:val>
            <c:numRef>
              <c:f>IO!$C$113:$K$113</c:f>
              <c:numCache>
                <c:formatCode>_(* #,##0_);_(* \(#,##0\);_(* "-"_);_(@_)</c:formatCode>
                <c:ptCount val="9"/>
                <c:pt idx="0">
                  <c:v>1520</c:v>
                </c:pt>
                <c:pt idx="1">
                  <c:v>1685</c:v>
                </c:pt>
                <c:pt idx="2">
                  <c:v>1815</c:v>
                </c:pt>
                <c:pt idx="3">
                  <c:v>2020</c:v>
                </c:pt>
                <c:pt idx="4">
                  <c:v>2131</c:v>
                </c:pt>
                <c:pt idx="5">
                  <c:v>2232</c:v>
                </c:pt>
                <c:pt idx="6">
                  <c:v>2323</c:v>
                </c:pt>
                <c:pt idx="7">
                  <c:v>2405</c:v>
                </c:pt>
                <c:pt idx="8">
                  <c:v>2510</c:v>
                </c:pt>
              </c:numCache>
            </c:numRef>
          </c:val>
          <c:extLst>
            <c:ext xmlns:c16="http://schemas.microsoft.com/office/drawing/2014/chart" uri="{C3380CC4-5D6E-409C-BE32-E72D297353CC}">
              <c16:uniqueId val="{00000000-8CD5-41CD-A5CE-E8F1D4C8C997}"/>
            </c:ext>
          </c:extLst>
        </c:ser>
        <c:ser>
          <c:idx val="2"/>
          <c:order val="1"/>
          <c:tx>
            <c:strRef>
              <c:f>IO!$B$114</c:f>
              <c:strCache>
                <c:ptCount val="1"/>
                <c:pt idx="0">
                  <c:v>SVOD</c:v>
                </c:pt>
              </c:strCache>
            </c:strRef>
          </c:tx>
          <c:spPr>
            <a:solidFill>
              <a:srgbClr val="0091DA"/>
            </a:solidFill>
            <a:ln w="3175">
              <a:noFill/>
              <a:prstDash val="solid"/>
            </a:ln>
          </c:spPr>
          <c:invertIfNegative val="0"/>
          <c:dLbls>
            <c:spPr>
              <a:noFill/>
              <a:ln>
                <a:noFill/>
              </a:ln>
              <a:effectLst/>
            </c:spPr>
            <c:txPr>
              <a:bodyPr wrap="square" lIns="38100" tIns="19050" rIns="38100" bIns="19050" anchor="ctr">
                <a:spAutoFit/>
              </a:bodyPr>
              <a:lstStyle/>
              <a:p>
                <a:pPr>
                  <a:defRPr>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IO!$C$112:$K$112</c:f>
              <c:strCache>
                <c:ptCount val="9"/>
                <c:pt idx="0">
                  <c:v>2017</c:v>
                </c:pt>
                <c:pt idx="1">
                  <c:v>2018</c:v>
                </c:pt>
                <c:pt idx="2">
                  <c:v>2019</c:v>
                </c:pt>
                <c:pt idx="3">
                  <c:v>2020</c:v>
                </c:pt>
                <c:pt idx="4">
                  <c:v>2021F</c:v>
                </c:pt>
                <c:pt idx="5">
                  <c:v>2022F</c:v>
                </c:pt>
                <c:pt idx="6">
                  <c:v>2023F</c:v>
                </c:pt>
                <c:pt idx="7">
                  <c:v>2024F</c:v>
                </c:pt>
                <c:pt idx="8">
                  <c:v>2025F</c:v>
                </c:pt>
              </c:strCache>
            </c:strRef>
          </c:cat>
          <c:val>
            <c:numRef>
              <c:f>IO!$C$114:$K$114</c:f>
              <c:numCache>
                <c:formatCode>_(* #,##0_);_(* \(#,##0\);_(* "-"_);_(@_)</c:formatCode>
                <c:ptCount val="9"/>
                <c:pt idx="0">
                  <c:v>549</c:v>
                </c:pt>
                <c:pt idx="1">
                  <c:v>617</c:v>
                </c:pt>
                <c:pt idx="2">
                  <c:v>701</c:v>
                </c:pt>
                <c:pt idx="3">
                  <c:v>836</c:v>
                </c:pt>
                <c:pt idx="4">
                  <c:v>930</c:v>
                </c:pt>
                <c:pt idx="5">
                  <c:v>1017</c:v>
                </c:pt>
                <c:pt idx="6">
                  <c:v>1093</c:v>
                </c:pt>
                <c:pt idx="7">
                  <c:v>1158</c:v>
                </c:pt>
                <c:pt idx="8">
                  <c:v>1211</c:v>
                </c:pt>
              </c:numCache>
            </c:numRef>
          </c:val>
          <c:extLst>
            <c:ext xmlns:c16="http://schemas.microsoft.com/office/drawing/2014/chart" uri="{C3380CC4-5D6E-409C-BE32-E72D297353CC}">
              <c16:uniqueId val="{00000001-8CD5-41CD-A5CE-E8F1D4C8C997}"/>
            </c:ext>
          </c:extLst>
        </c:ser>
        <c:ser>
          <c:idx val="3"/>
          <c:order val="2"/>
          <c:tx>
            <c:strRef>
              <c:f>IO!$B$115</c:f>
              <c:strCache>
                <c:ptCount val="1"/>
                <c:pt idx="0">
                  <c:v>다운로드</c:v>
                </c:pt>
              </c:strCache>
            </c:strRef>
          </c:tx>
          <c:spPr>
            <a:solidFill>
              <a:srgbClr val="005EB8"/>
            </a:solidFill>
            <a:ln w="3175">
              <a:noFill/>
              <a:prstDash val="solid"/>
            </a:ln>
          </c:spPr>
          <c:invertIfNegative val="0"/>
          <c:dLbls>
            <c:spPr>
              <a:noFill/>
              <a:ln>
                <a:noFill/>
              </a:ln>
              <a:effectLst/>
            </c:spPr>
            <c:txPr>
              <a:bodyPr wrap="square" lIns="38100" tIns="19050" rIns="38100" bIns="19050" anchor="ctr">
                <a:spAutoFit/>
              </a:bodyPr>
              <a:lstStyle/>
              <a:p>
                <a:pPr>
                  <a:defRPr>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IO!$C$112:$K$112</c:f>
              <c:strCache>
                <c:ptCount val="9"/>
                <c:pt idx="0">
                  <c:v>2017</c:v>
                </c:pt>
                <c:pt idx="1">
                  <c:v>2018</c:v>
                </c:pt>
                <c:pt idx="2">
                  <c:v>2019</c:v>
                </c:pt>
                <c:pt idx="3">
                  <c:v>2020</c:v>
                </c:pt>
                <c:pt idx="4">
                  <c:v>2021F</c:v>
                </c:pt>
                <c:pt idx="5">
                  <c:v>2022F</c:v>
                </c:pt>
                <c:pt idx="6">
                  <c:v>2023F</c:v>
                </c:pt>
                <c:pt idx="7">
                  <c:v>2024F</c:v>
                </c:pt>
                <c:pt idx="8">
                  <c:v>2025F</c:v>
                </c:pt>
              </c:strCache>
            </c:strRef>
          </c:cat>
          <c:val>
            <c:numRef>
              <c:f>IO!$C$115:$K$115</c:f>
              <c:numCache>
                <c:formatCode>_(* #,##0_);_(* \(#,##0\);_(* "-"_);_(@_)</c:formatCode>
                <c:ptCount val="9"/>
                <c:pt idx="0">
                  <c:v>464</c:v>
                </c:pt>
                <c:pt idx="1">
                  <c:v>482</c:v>
                </c:pt>
                <c:pt idx="2">
                  <c:v>505</c:v>
                </c:pt>
                <c:pt idx="3">
                  <c:v>555</c:v>
                </c:pt>
                <c:pt idx="4">
                  <c:v>581</c:v>
                </c:pt>
                <c:pt idx="5">
                  <c:v>603</c:v>
                </c:pt>
                <c:pt idx="6">
                  <c:v>618</c:v>
                </c:pt>
                <c:pt idx="7">
                  <c:v>628</c:v>
                </c:pt>
                <c:pt idx="8">
                  <c:v>634</c:v>
                </c:pt>
              </c:numCache>
            </c:numRef>
          </c:val>
          <c:extLst>
            <c:ext xmlns:c16="http://schemas.microsoft.com/office/drawing/2014/chart" uri="{C3380CC4-5D6E-409C-BE32-E72D297353CC}">
              <c16:uniqueId val="{00000002-8CD5-41CD-A5CE-E8F1D4C8C997}"/>
            </c:ext>
          </c:extLst>
        </c:ser>
        <c:ser>
          <c:idx val="4"/>
          <c:order val="3"/>
          <c:tx>
            <c:strRef>
              <c:f>IO!$B$116</c:f>
              <c:strCache>
                <c:ptCount val="1"/>
                <c:pt idx="0">
                  <c:v>TVOD</c:v>
                </c:pt>
              </c:strCache>
            </c:strRef>
          </c:tx>
          <c:spPr>
            <a:solidFill>
              <a:srgbClr val="7F7F7F"/>
            </a:solidFill>
            <a:ln w="3175">
              <a:noFill/>
              <a:prstDash val="solid"/>
            </a:ln>
          </c:spPr>
          <c:invertIfNegative val="0"/>
          <c:dLbls>
            <c:spPr>
              <a:noFill/>
              <a:ln>
                <a:noFill/>
              </a:ln>
              <a:effectLst/>
            </c:spPr>
            <c:txPr>
              <a:bodyPr wrap="square" lIns="38100" tIns="19050" rIns="38100" bIns="19050" anchor="ctr">
                <a:spAutoFit/>
              </a:bodyPr>
              <a:lstStyle/>
              <a:p>
                <a:pPr>
                  <a:defRPr>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IO!$C$112:$K$112</c:f>
              <c:strCache>
                <c:ptCount val="9"/>
                <c:pt idx="0">
                  <c:v>2017</c:v>
                </c:pt>
                <c:pt idx="1">
                  <c:v>2018</c:v>
                </c:pt>
                <c:pt idx="2">
                  <c:v>2019</c:v>
                </c:pt>
                <c:pt idx="3">
                  <c:v>2020</c:v>
                </c:pt>
                <c:pt idx="4">
                  <c:v>2021F</c:v>
                </c:pt>
                <c:pt idx="5">
                  <c:v>2022F</c:v>
                </c:pt>
                <c:pt idx="6">
                  <c:v>2023F</c:v>
                </c:pt>
                <c:pt idx="7">
                  <c:v>2024F</c:v>
                </c:pt>
                <c:pt idx="8">
                  <c:v>2025F</c:v>
                </c:pt>
              </c:strCache>
            </c:strRef>
          </c:cat>
          <c:val>
            <c:numRef>
              <c:f>IO!$C$116:$K$116</c:f>
              <c:numCache>
                <c:formatCode>_(* #,##0_);_(* \(#,##0\);_(* "-"_);_(@_)</c:formatCode>
                <c:ptCount val="9"/>
                <c:pt idx="0">
                  <c:v>364</c:v>
                </c:pt>
                <c:pt idx="1">
                  <c:v>402</c:v>
                </c:pt>
                <c:pt idx="2">
                  <c:v>448</c:v>
                </c:pt>
                <c:pt idx="3">
                  <c:v>552</c:v>
                </c:pt>
                <c:pt idx="4">
                  <c:v>600</c:v>
                </c:pt>
                <c:pt idx="5">
                  <c:v>641</c:v>
                </c:pt>
                <c:pt idx="6">
                  <c:v>674</c:v>
                </c:pt>
                <c:pt idx="7">
                  <c:v>699</c:v>
                </c:pt>
                <c:pt idx="8">
                  <c:v>718</c:v>
                </c:pt>
              </c:numCache>
            </c:numRef>
          </c:val>
          <c:extLst>
            <c:ext xmlns:c16="http://schemas.microsoft.com/office/drawing/2014/chart" uri="{C3380CC4-5D6E-409C-BE32-E72D297353CC}">
              <c16:uniqueId val="{00000003-8CD5-41CD-A5CE-E8F1D4C8C997}"/>
            </c:ext>
          </c:extLst>
        </c:ser>
        <c:ser>
          <c:idx val="5"/>
          <c:order val="4"/>
          <c:tx>
            <c:strRef>
              <c:f>IO!$B$117</c:f>
              <c:strCache>
                <c:ptCount val="1"/>
                <c:pt idx="0">
                  <c:v>시장이용자</c:v>
                </c:pt>
              </c:strCache>
            </c:strRef>
          </c:tx>
          <c:spPr>
            <a:no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b="1"/>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IO!$C$112:$K$112</c:f>
              <c:strCache>
                <c:ptCount val="9"/>
                <c:pt idx="0">
                  <c:v>2017</c:v>
                </c:pt>
                <c:pt idx="1">
                  <c:v>2018</c:v>
                </c:pt>
                <c:pt idx="2">
                  <c:v>2019</c:v>
                </c:pt>
                <c:pt idx="3">
                  <c:v>2020</c:v>
                </c:pt>
                <c:pt idx="4">
                  <c:v>2021F</c:v>
                </c:pt>
                <c:pt idx="5">
                  <c:v>2022F</c:v>
                </c:pt>
                <c:pt idx="6">
                  <c:v>2023F</c:v>
                </c:pt>
                <c:pt idx="7">
                  <c:v>2024F</c:v>
                </c:pt>
                <c:pt idx="8">
                  <c:v>2025F</c:v>
                </c:pt>
              </c:strCache>
            </c:strRef>
          </c:cat>
          <c:val>
            <c:numRef>
              <c:f>IO!$C$117:$K$117</c:f>
              <c:numCache>
                <c:formatCode>_(* #,##0_);_(* \(#,##0\);_(* "-"_);_(@_)</c:formatCode>
                <c:ptCount val="9"/>
                <c:pt idx="0">
                  <c:v>1655</c:v>
                </c:pt>
                <c:pt idx="1">
                  <c:v>1803</c:v>
                </c:pt>
                <c:pt idx="2">
                  <c:v>1967</c:v>
                </c:pt>
                <c:pt idx="3">
                  <c:v>2130</c:v>
                </c:pt>
                <c:pt idx="4">
                  <c:v>2280</c:v>
                </c:pt>
                <c:pt idx="5">
                  <c:v>2413</c:v>
                </c:pt>
                <c:pt idx="6">
                  <c:v>2527</c:v>
                </c:pt>
                <c:pt idx="7">
                  <c:v>2622</c:v>
                </c:pt>
                <c:pt idx="8">
                  <c:v>2709</c:v>
                </c:pt>
              </c:numCache>
            </c:numRef>
          </c:val>
          <c:extLst>
            <c:ext xmlns:c16="http://schemas.microsoft.com/office/drawing/2014/chart" uri="{C3380CC4-5D6E-409C-BE32-E72D297353CC}">
              <c16:uniqueId val="{00000004-8CD5-41CD-A5CE-E8F1D4C8C997}"/>
            </c:ext>
          </c:extLst>
        </c:ser>
        <c:dLbls>
          <c:showLegendKey val="0"/>
          <c:showVal val="0"/>
          <c:showCatName val="0"/>
          <c:showSerName val="0"/>
          <c:showPercent val="0"/>
          <c:showBubbleSize val="0"/>
        </c:dLbls>
        <c:gapWidth val="40"/>
        <c:overlap val="100"/>
        <c:axId val="1299483119"/>
        <c:axId val="1299477295"/>
      </c:barChart>
      <c:catAx>
        <c:axId val="1299483119"/>
        <c:scaling>
          <c:orientation val="minMax"/>
        </c:scaling>
        <c:delete val="0"/>
        <c:axPos val="b"/>
        <c:numFmt formatCode="General" sourceLinked="1"/>
        <c:majorTickMark val="out"/>
        <c:minorTickMark val="none"/>
        <c:tickLblPos val="low"/>
        <c:spPr>
          <a:ln w="3175">
            <a:solidFill>
              <a:schemeClr val="bg1">
                <a:lumMod val="75000"/>
              </a:schemeClr>
            </a:solidFill>
            <a:prstDash val="solid"/>
          </a:ln>
        </c:spPr>
        <c:txPr>
          <a:bodyPr/>
          <a:lstStyle/>
          <a:p>
            <a:pPr>
              <a:defRPr>
                <a:solidFill>
                  <a:srgbClr val="000000"/>
                </a:solidFill>
              </a:defRPr>
            </a:pPr>
            <a:endParaRPr lang="ko-KR"/>
          </a:p>
        </c:txPr>
        <c:crossAx val="1299477295"/>
        <c:crosses val="autoZero"/>
        <c:auto val="1"/>
        <c:lblAlgn val="ctr"/>
        <c:lblOffset val="100"/>
        <c:noMultiLvlLbl val="0"/>
      </c:catAx>
      <c:valAx>
        <c:axId val="1299477295"/>
        <c:scaling>
          <c:orientation val="minMax"/>
          <c:max val="6000"/>
        </c:scaling>
        <c:delete val="1"/>
        <c:axPos val="l"/>
        <c:numFmt formatCode="_(* #,##0_);_(* \(#,##0\);_(* &quot;-&quot;_);_(@_)" sourceLinked="1"/>
        <c:majorTickMark val="out"/>
        <c:minorTickMark val="none"/>
        <c:tickLblPos val="nextTo"/>
        <c:crossAx val="1299483119"/>
        <c:crosses val="autoZero"/>
        <c:crossBetween val="between"/>
      </c:valAx>
      <c:spPr>
        <a:noFill/>
        <a:ln w="25400">
          <a:noFill/>
        </a:ln>
      </c:spPr>
    </c:plotArea>
    <c:legend>
      <c:legendPos val="b"/>
      <c:legendEntry>
        <c:idx val="4"/>
        <c:delete val="1"/>
      </c:legendEntry>
      <c:layout>
        <c:manualLayout>
          <c:xMode val="edge"/>
          <c:yMode val="edge"/>
          <c:x val="0.27902787283776626"/>
          <c:y val="0.90598038378837575"/>
          <c:w val="0.45138127534579103"/>
          <c:h val="7.6635327878514431E-2"/>
        </c:manualLayout>
      </c:layout>
      <c:overlay val="0"/>
      <c:spPr>
        <a:noFill/>
        <a:ln w="25400">
          <a:noFill/>
        </a:ln>
      </c:spPr>
      <c:txPr>
        <a:bodyPr/>
        <a:lstStyle/>
        <a:p>
          <a:pPr>
            <a:defRPr>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40985847355189"/>
          <c:y val="5.1393627397701154E-2"/>
          <c:w val="0.81256628367188077"/>
          <c:h val="0.72534791280547795"/>
        </c:manualLayout>
      </c:layout>
      <c:barChart>
        <c:barDir val="col"/>
        <c:grouping val="clustered"/>
        <c:varyColors val="0"/>
        <c:ser>
          <c:idx val="0"/>
          <c:order val="0"/>
          <c:tx>
            <c:strRef>
              <c:f>IO!$B$140</c:f>
              <c:strCache>
                <c:ptCount val="1"/>
                <c:pt idx="0">
                  <c:v>시장규모</c:v>
                </c:pt>
              </c:strCache>
            </c:strRef>
          </c:tx>
          <c:spPr>
            <a:solidFill>
              <a:srgbClr val="7F7F7F"/>
            </a:solidFill>
            <a:ln w="12700">
              <a:solidFill>
                <a:srgbClr val="7F7F7F"/>
              </a:solidFill>
              <a:prstDash val="solid"/>
            </a:ln>
          </c:spPr>
          <c:invertIfNegative val="0"/>
          <c:dPt>
            <c:idx val="0"/>
            <c:invertIfNegative val="0"/>
            <c:bubble3D val="0"/>
            <c:spPr>
              <a:solidFill>
                <a:schemeClr val="bg1">
                  <a:lumMod val="65000"/>
                </a:schemeClr>
              </a:solidFill>
              <a:ln w="12700">
                <a:solidFill>
                  <a:schemeClr val="bg1">
                    <a:lumMod val="65000"/>
                  </a:schemeClr>
                </a:solidFill>
                <a:prstDash val="solid"/>
              </a:ln>
            </c:spPr>
            <c:extLst>
              <c:ext xmlns:c16="http://schemas.microsoft.com/office/drawing/2014/chart" uri="{C3380CC4-5D6E-409C-BE32-E72D297353CC}">
                <c16:uniqueId val="{00000011-ED82-43AD-A8A8-8432928CE477}"/>
              </c:ext>
            </c:extLst>
          </c:dPt>
          <c:dPt>
            <c:idx val="1"/>
            <c:invertIfNegative val="0"/>
            <c:bubble3D val="0"/>
            <c:spPr>
              <a:solidFill>
                <a:schemeClr val="bg1">
                  <a:lumMod val="65000"/>
                </a:schemeClr>
              </a:solidFill>
              <a:ln w="12700">
                <a:solidFill>
                  <a:schemeClr val="bg1">
                    <a:lumMod val="65000"/>
                  </a:schemeClr>
                </a:solidFill>
                <a:prstDash val="solid"/>
              </a:ln>
            </c:spPr>
            <c:extLst>
              <c:ext xmlns:c16="http://schemas.microsoft.com/office/drawing/2014/chart" uri="{C3380CC4-5D6E-409C-BE32-E72D297353CC}">
                <c16:uniqueId val="{00000012-ED82-43AD-A8A8-8432928CE477}"/>
              </c:ext>
            </c:extLst>
          </c:dPt>
          <c:dPt>
            <c:idx val="2"/>
            <c:invertIfNegative val="0"/>
            <c:bubble3D val="0"/>
            <c:spPr>
              <a:solidFill>
                <a:schemeClr val="bg1">
                  <a:lumMod val="65000"/>
                </a:schemeClr>
              </a:solidFill>
              <a:ln w="12700">
                <a:solidFill>
                  <a:schemeClr val="bg1">
                    <a:lumMod val="65000"/>
                  </a:schemeClr>
                </a:solidFill>
                <a:prstDash val="solid"/>
              </a:ln>
            </c:spPr>
            <c:extLst>
              <c:ext xmlns:c16="http://schemas.microsoft.com/office/drawing/2014/chart" uri="{C3380CC4-5D6E-409C-BE32-E72D297353CC}">
                <c16:uniqueId val="{00000013-ED82-43AD-A8A8-8432928CE477}"/>
              </c:ext>
            </c:extLst>
          </c:dPt>
          <c:dPt>
            <c:idx val="3"/>
            <c:invertIfNegative val="0"/>
            <c:bubble3D val="0"/>
            <c:spPr>
              <a:solidFill>
                <a:schemeClr val="bg1">
                  <a:lumMod val="65000"/>
                </a:schemeClr>
              </a:solidFill>
              <a:ln w="12700">
                <a:solidFill>
                  <a:schemeClr val="bg1">
                    <a:lumMod val="65000"/>
                  </a:schemeClr>
                </a:solidFill>
                <a:prstDash val="solid"/>
              </a:ln>
            </c:spPr>
            <c:extLst>
              <c:ext xmlns:c16="http://schemas.microsoft.com/office/drawing/2014/chart" uri="{C3380CC4-5D6E-409C-BE32-E72D297353CC}">
                <c16:uniqueId val="{00000014-ED82-43AD-A8A8-8432928CE477}"/>
              </c:ext>
            </c:extLst>
          </c:dPt>
          <c:dLbls>
            <c:spPr>
              <a:noFill/>
              <a:ln>
                <a:noFill/>
              </a:ln>
              <a:effectLst/>
            </c:spPr>
            <c:txPr>
              <a:bodyPr wrap="square" lIns="38100" tIns="19050" rIns="38100" bIns="19050" anchor="ctr">
                <a:spAutoFit/>
              </a:bodyPr>
              <a:lstStyle/>
              <a:p>
                <a:pPr>
                  <a:defRPr sz="700">
                    <a:solidFill>
                      <a:schemeClr val="bg1"/>
                    </a:solidFill>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IO!$C$139:$K$139</c:f>
              <c:strCache>
                <c:ptCount val="9"/>
                <c:pt idx="0">
                  <c:v>2017</c:v>
                </c:pt>
                <c:pt idx="1">
                  <c:v>2018</c:v>
                </c:pt>
                <c:pt idx="2">
                  <c:v>2019</c:v>
                </c:pt>
                <c:pt idx="3">
                  <c:v>2020</c:v>
                </c:pt>
                <c:pt idx="4">
                  <c:v>2021F</c:v>
                </c:pt>
                <c:pt idx="5">
                  <c:v>2022F</c:v>
                </c:pt>
                <c:pt idx="6">
                  <c:v>2023F</c:v>
                </c:pt>
                <c:pt idx="7">
                  <c:v>2024F</c:v>
                </c:pt>
                <c:pt idx="8">
                  <c:v>2025F</c:v>
                </c:pt>
              </c:strCache>
            </c:strRef>
          </c:cat>
          <c:val>
            <c:numRef>
              <c:f>IO!$C$140:$K$140</c:f>
              <c:numCache>
                <c:formatCode>_(* #,##0_);_(* \(#,##0\);_(* "-"_);_(@_)</c:formatCode>
                <c:ptCount val="9"/>
                <c:pt idx="0">
                  <c:v>20902</c:v>
                </c:pt>
                <c:pt idx="1">
                  <c:v>24977</c:v>
                </c:pt>
                <c:pt idx="2">
                  <c:v>29109</c:v>
                </c:pt>
                <c:pt idx="3">
                  <c:v>31802</c:v>
                </c:pt>
                <c:pt idx="4">
                  <c:v>35681</c:v>
                </c:pt>
                <c:pt idx="5">
                  <c:v>38569</c:v>
                </c:pt>
                <c:pt idx="6">
                  <c:v>40544</c:v>
                </c:pt>
                <c:pt idx="7">
                  <c:v>41993</c:v>
                </c:pt>
                <c:pt idx="8">
                  <c:v>43115</c:v>
                </c:pt>
              </c:numCache>
            </c:numRef>
          </c:val>
          <c:extLst>
            <c:ext xmlns:c16="http://schemas.microsoft.com/office/drawing/2014/chart" uri="{C3380CC4-5D6E-409C-BE32-E72D297353CC}">
              <c16:uniqueId val="{00000000-ED82-43AD-A8A8-8432928CE477}"/>
            </c:ext>
          </c:extLst>
        </c:ser>
        <c:dLbls>
          <c:showLegendKey val="0"/>
          <c:showVal val="0"/>
          <c:showCatName val="0"/>
          <c:showSerName val="0"/>
          <c:showPercent val="0"/>
          <c:showBubbleSize val="0"/>
        </c:dLbls>
        <c:gapWidth val="40"/>
        <c:axId val="1299486447"/>
        <c:axId val="1299477711"/>
      </c:barChart>
      <c:lineChart>
        <c:grouping val="standard"/>
        <c:varyColors val="0"/>
        <c:ser>
          <c:idx val="1"/>
          <c:order val="1"/>
          <c:tx>
            <c:strRef>
              <c:f>IO!$B$141</c:f>
              <c:strCache>
                <c:ptCount val="1"/>
                <c:pt idx="0">
                  <c:v>PC</c:v>
                </c:pt>
              </c:strCache>
            </c:strRef>
          </c:tx>
          <c:spPr>
            <a:ln w="19050">
              <a:solidFill>
                <a:srgbClr val="0091DA"/>
              </a:solidFill>
              <a:prstDash val="solid"/>
            </a:ln>
          </c:spPr>
          <c:marker>
            <c:symbol val="circle"/>
            <c:size val="3"/>
            <c:spPr>
              <a:solidFill>
                <a:srgbClr val="0091DA"/>
              </a:solidFill>
              <a:ln w="25400">
                <a:solidFill>
                  <a:srgbClr val="0091DA"/>
                </a:solidFill>
                <a:prstDash val="solid"/>
              </a:ln>
            </c:spPr>
          </c:marker>
          <c:dLbls>
            <c:dLbl>
              <c:idx val="0"/>
              <c:spPr>
                <a:noFill/>
                <a:ln>
                  <a:noFill/>
                </a:ln>
                <a:effectLst/>
              </c:spPr>
              <c:txPr>
                <a:bodyPr wrap="square" lIns="38100" tIns="19050" rIns="38100" bIns="19050" anchor="ctr">
                  <a:spAutoFit/>
                </a:bodyPr>
                <a:lstStyle/>
                <a:p>
                  <a:pPr>
                    <a:defRPr>
                      <a:solidFill>
                        <a:sysClr val="windowText" lastClr="000000"/>
                      </a:solidFill>
                    </a:defRPr>
                  </a:pPr>
                  <a:endParaRPr lang="ko-KR"/>
                </a:p>
              </c:txPr>
              <c:dLblPos val="t"/>
              <c:showLegendKey val="0"/>
              <c:showVal val="1"/>
              <c:showCatName val="0"/>
              <c:showSerName val="0"/>
              <c:showPercent val="0"/>
              <c:showBubbleSize val="0"/>
              <c:extLst>
                <c:ext xmlns:c16="http://schemas.microsoft.com/office/drawing/2014/chart" uri="{C3380CC4-5D6E-409C-BE32-E72D297353CC}">
                  <c16:uniqueId val="{00000001-ED82-43AD-A8A8-8432928CE477}"/>
                </c:ext>
              </c:extLst>
            </c:dLbl>
            <c:dLbl>
              <c:idx val="1"/>
              <c:spPr>
                <a:noFill/>
                <a:ln>
                  <a:noFill/>
                </a:ln>
                <a:effectLst/>
              </c:spPr>
              <c:txPr>
                <a:bodyPr wrap="square" lIns="38100" tIns="19050" rIns="38100" bIns="19050" anchor="ctr">
                  <a:spAutoFit/>
                </a:bodyPr>
                <a:lstStyle/>
                <a:p>
                  <a:pPr>
                    <a:defRPr>
                      <a:solidFill>
                        <a:sysClr val="windowText" lastClr="000000"/>
                      </a:solidFill>
                    </a:defRPr>
                  </a:pPr>
                  <a:endParaRPr lang="ko-KR"/>
                </a:p>
              </c:txPr>
              <c:dLblPos val="t"/>
              <c:showLegendKey val="0"/>
              <c:showVal val="1"/>
              <c:showCatName val="0"/>
              <c:showSerName val="0"/>
              <c:showPercent val="0"/>
              <c:showBubbleSize val="0"/>
              <c:extLst>
                <c:ext xmlns:c16="http://schemas.microsoft.com/office/drawing/2014/chart" uri="{C3380CC4-5D6E-409C-BE32-E72D297353CC}">
                  <c16:uniqueId val="{00000002-ED82-43AD-A8A8-8432928CE477}"/>
                </c:ext>
              </c:extLst>
            </c:dLbl>
            <c:dLbl>
              <c:idx val="2"/>
              <c:spPr>
                <a:noFill/>
                <a:ln>
                  <a:noFill/>
                </a:ln>
                <a:effectLst/>
              </c:spPr>
              <c:txPr>
                <a:bodyPr wrap="square" lIns="38100" tIns="19050" rIns="38100" bIns="19050" anchor="ctr">
                  <a:spAutoFit/>
                </a:bodyPr>
                <a:lstStyle/>
                <a:p>
                  <a:pPr>
                    <a:defRPr>
                      <a:solidFill>
                        <a:sysClr val="windowText" lastClr="000000"/>
                      </a:solidFill>
                    </a:defRPr>
                  </a:pPr>
                  <a:endParaRPr lang="ko-KR"/>
                </a:p>
              </c:txPr>
              <c:dLblPos val="t"/>
              <c:showLegendKey val="0"/>
              <c:showVal val="1"/>
              <c:showCatName val="0"/>
              <c:showSerName val="0"/>
              <c:showPercent val="0"/>
              <c:showBubbleSize val="0"/>
              <c:extLst>
                <c:ext xmlns:c16="http://schemas.microsoft.com/office/drawing/2014/chart" uri="{C3380CC4-5D6E-409C-BE32-E72D297353CC}">
                  <c16:uniqueId val="{00000003-ED82-43AD-A8A8-8432928CE477}"/>
                </c:ext>
              </c:extLst>
            </c:dLbl>
            <c:dLbl>
              <c:idx val="3"/>
              <c:spPr>
                <a:noFill/>
                <a:ln>
                  <a:noFill/>
                </a:ln>
                <a:effectLst/>
              </c:spPr>
              <c:txPr>
                <a:bodyPr wrap="square" lIns="38100" tIns="19050" rIns="38100" bIns="19050" anchor="ctr">
                  <a:spAutoFit/>
                </a:bodyPr>
                <a:lstStyle/>
                <a:p>
                  <a:pPr>
                    <a:defRPr>
                      <a:solidFill>
                        <a:sysClr val="windowText" lastClr="000000"/>
                      </a:solidFill>
                    </a:defRPr>
                  </a:pPr>
                  <a:endParaRPr lang="ko-KR"/>
                </a:p>
              </c:txPr>
              <c:dLblPos val="t"/>
              <c:showLegendKey val="0"/>
              <c:showVal val="1"/>
              <c:showCatName val="0"/>
              <c:showSerName val="0"/>
              <c:showPercent val="0"/>
              <c:showBubbleSize val="0"/>
              <c:extLst>
                <c:ext xmlns:c16="http://schemas.microsoft.com/office/drawing/2014/chart" uri="{C3380CC4-5D6E-409C-BE32-E72D297353CC}">
                  <c16:uniqueId val="{00000004-ED82-43AD-A8A8-8432928CE477}"/>
                </c:ext>
              </c:extLst>
            </c:dLbl>
            <c:dLbl>
              <c:idx val="5"/>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82-43AD-A8A8-8432928CE477}"/>
                </c:ext>
              </c:extLst>
            </c:dLbl>
            <c:dLbl>
              <c:idx val="6"/>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82-43AD-A8A8-8432928CE477}"/>
                </c:ext>
              </c:extLst>
            </c:dLbl>
            <c:dLbl>
              <c:idx val="7"/>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D82-43AD-A8A8-8432928CE477}"/>
                </c:ext>
              </c:extLst>
            </c:dLbl>
            <c:dLbl>
              <c:idx val="8"/>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D82-43AD-A8A8-8432928CE477}"/>
                </c:ext>
              </c:extLst>
            </c:dLbl>
            <c:spPr>
              <a:noFill/>
              <a:ln>
                <a:noFill/>
              </a:ln>
              <a:effectLst/>
            </c:spPr>
            <c:txPr>
              <a:bodyPr wrap="square" lIns="38100" tIns="19050" rIns="38100" bIns="19050" anchor="ctr">
                <a:spAutoFit/>
              </a:bodyPr>
              <a:lstStyle/>
              <a:p>
                <a:pPr>
                  <a:defRPr>
                    <a:solidFill>
                      <a:schemeClr val="bg1"/>
                    </a:solidFill>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IO!$C$141:$K$141</c:f>
              <c:numCache>
                <c:formatCode>General</c:formatCode>
                <c:ptCount val="9"/>
                <c:pt idx="0" formatCode="_-* #,##0.0_-;\-* #,##0.0_-;_-* &quot;-&quot;_-;_-@_-">
                  <c:v>70</c:v>
                </c:pt>
                <c:pt idx="1">
                  <c:v>66.400000000000006</c:v>
                </c:pt>
                <c:pt idx="2">
                  <c:v>62.2</c:v>
                </c:pt>
                <c:pt idx="3">
                  <c:v>57.4</c:v>
                </c:pt>
                <c:pt idx="4">
                  <c:v>51.9</c:v>
                </c:pt>
                <c:pt idx="5">
                  <c:v>45.6</c:v>
                </c:pt>
                <c:pt idx="6">
                  <c:v>38.299999999999997</c:v>
                </c:pt>
                <c:pt idx="7">
                  <c:v>29.9</c:v>
                </c:pt>
                <c:pt idx="8">
                  <c:v>20.100000000000001</c:v>
                </c:pt>
              </c:numCache>
            </c:numRef>
          </c:val>
          <c:smooth val="0"/>
          <c:extLst>
            <c:ext xmlns:c16="http://schemas.microsoft.com/office/drawing/2014/chart" uri="{C3380CC4-5D6E-409C-BE32-E72D297353CC}">
              <c16:uniqueId val="{00000005-ED82-43AD-A8A8-8432928CE477}"/>
            </c:ext>
          </c:extLst>
        </c:ser>
        <c:ser>
          <c:idx val="2"/>
          <c:order val="2"/>
          <c:tx>
            <c:strRef>
              <c:f>IO!$B$142</c:f>
              <c:strCache>
                <c:ptCount val="1"/>
                <c:pt idx="0">
                  <c:v>모바일</c:v>
                </c:pt>
              </c:strCache>
            </c:strRef>
          </c:tx>
          <c:spPr>
            <a:ln w="19050">
              <a:solidFill>
                <a:srgbClr val="00338D"/>
              </a:solidFill>
              <a:prstDash val="solid"/>
            </a:ln>
          </c:spPr>
          <c:marker>
            <c:symbol val="circle"/>
            <c:size val="3"/>
            <c:spPr>
              <a:solidFill>
                <a:srgbClr val="00338D"/>
              </a:solidFill>
              <a:ln>
                <a:solidFill>
                  <a:srgbClr val="00338D"/>
                </a:solidFill>
                <a:prstDash val="solid"/>
              </a:ln>
            </c:spPr>
          </c:marker>
          <c:dLbls>
            <c:dLbl>
              <c:idx val="5"/>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82-43AD-A8A8-8432928CE477}"/>
                </c:ext>
              </c:extLst>
            </c:dLbl>
            <c:dLbl>
              <c:idx val="6"/>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D82-43AD-A8A8-8432928CE477}"/>
                </c:ext>
              </c:extLst>
            </c:dLbl>
            <c:dLbl>
              <c:idx val="7"/>
              <c:layout>
                <c:manualLayout>
                  <c:x val="-4.6778697769814234E-2"/>
                  <c:y val="-6.9338408599041987E-2"/>
                </c:manualLayout>
              </c:layout>
              <c:spPr>
                <a:noFill/>
                <a:ln>
                  <a:noFill/>
                </a:ln>
                <a:effectLst/>
              </c:spPr>
              <c:txPr>
                <a:bodyPr wrap="square" lIns="38100" tIns="19050" rIns="38100" bIns="19050" anchor="ctr">
                  <a:spAutoFit/>
                </a:bodyPr>
                <a:lstStyle/>
                <a:p>
                  <a:pPr>
                    <a:defRPr>
                      <a:solidFill>
                        <a:schemeClr val="tx1"/>
                      </a:solidFill>
                    </a:defRPr>
                  </a:pPr>
                  <a:endParaRPr lang="ko-K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D82-43AD-A8A8-8432928CE477}"/>
                </c:ext>
              </c:extLst>
            </c:dLbl>
            <c:dLbl>
              <c:idx val="8"/>
              <c:spPr>
                <a:noFill/>
                <a:ln>
                  <a:noFill/>
                </a:ln>
                <a:effectLst/>
              </c:spPr>
              <c:txPr>
                <a:bodyPr wrap="square" lIns="38100" tIns="19050" rIns="38100" bIns="19050" anchor="ctr">
                  <a:spAutoFit/>
                </a:bodyPr>
                <a:lstStyle/>
                <a:p>
                  <a:pPr>
                    <a:defRPr>
                      <a:solidFill>
                        <a:schemeClr val="tx1"/>
                      </a:solidFill>
                    </a:defRPr>
                  </a:pPr>
                  <a:endParaRPr lang="ko-KR"/>
                </a:p>
              </c:txPr>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D82-43AD-A8A8-8432928CE477}"/>
                </c:ext>
              </c:extLst>
            </c:dLbl>
            <c:spPr>
              <a:noFill/>
              <a:ln>
                <a:noFill/>
              </a:ln>
              <a:effectLst/>
            </c:spPr>
            <c:txPr>
              <a:bodyPr wrap="square" lIns="38100" tIns="19050" rIns="38100" bIns="19050" anchor="ctr">
                <a:spAutoFit/>
              </a:bodyPr>
              <a:lstStyle/>
              <a:p>
                <a:pPr>
                  <a:defRPr>
                    <a:solidFill>
                      <a:schemeClr val="bg1"/>
                    </a:solidFill>
                  </a:defRPr>
                </a:pPr>
                <a:endParaRPr lang="ko-K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IO!$C$142:$K$142</c:f>
              <c:numCache>
                <c:formatCode>_-* #,##0.0_-;\-* #,##0.0_-;_-* "-"_-;_-@_-</c:formatCode>
                <c:ptCount val="9"/>
                <c:pt idx="0">
                  <c:v>30</c:v>
                </c:pt>
                <c:pt idx="1">
                  <c:v>33.599999999999994</c:v>
                </c:pt>
                <c:pt idx="2">
                  <c:v>37.799999999999997</c:v>
                </c:pt>
                <c:pt idx="3">
                  <c:v>42.6</c:v>
                </c:pt>
                <c:pt idx="4">
                  <c:v>48.1</c:v>
                </c:pt>
                <c:pt idx="5">
                  <c:v>54.4</c:v>
                </c:pt>
                <c:pt idx="6">
                  <c:v>61.7</c:v>
                </c:pt>
                <c:pt idx="7">
                  <c:v>70.099999999999994</c:v>
                </c:pt>
                <c:pt idx="8">
                  <c:v>79.900000000000006</c:v>
                </c:pt>
              </c:numCache>
            </c:numRef>
          </c:val>
          <c:smooth val="0"/>
          <c:extLst>
            <c:ext xmlns:c16="http://schemas.microsoft.com/office/drawing/2014/chart" uri="{C3380CC4-5D6E-409C-BE32-E72D297353CC}">
              <c16:uniqueId val="{00000006-ED82-43AD-A8A8-8432928CE477}"/>
            </c:ext>
          </c:extLst>
        </c:ser>
        <c:dLbls>
          <c:showLegendKey val="0"/>
          <c:showVal val="0"/>
          <c:showCatName val="0"/>
          <c:showSerName val="0"/>
          <c:showPercent val="0"/>
          <c:showBubbleSize val="0"/>
        </c:dLbls>
        <c:marker val="1"/>
        <c:smooth val="0"/>
        <c:axId val="1191346175"/>
        <c:axId val="1191332447"/>
      </c:lineChart>
      <c:catAx>
        <c:axId val="1299486447"/>
        <c:scaling>
          <c:orientation val="minMax"/>
        </c:scaling>
        <c:delete val="0"/>
        <c:axPos val="b"/>
        <c:numFmt formatCode="General" sourceLinked="1"/>
        <c:majorTickMark val="out"/>
        <c:minorTickMark val="none"/>
        <c:tickLblPos val="low"/>
        <c:spPr>
          <a:ln w="3175">
            <a:solidFill>
              <a:schemeClr val="bg1">
                <a:lumMod val="75000"/>
              </a:schemeClr>
            </a:solidFill>
            <a:prstDash val="solid"/>
          </a:ln>
        </c:spPr>
        <c:txPr>
          <a:bodyPr/>
          <a:lstStyle/>
          <a:p>
            <a:pPr>
              <a:defRPr>
                <a:solidFill>
                  <a:srgbClr val="000000"/>
                </a:solidFill>
              </a:defRPr>
            </a:pPr>
            <a:endParaRPr lang="ko-KR"/>
          </a:p>
        </c:txPr>
        <c:crossAx val="1299477711"/>
        <c:crosses val="autoZero"/>
        <c:auto val="1"/>
        <c:lblAlgn val="ctr"/>
        <c:lblOffset val="100"/>
        <c:noMultiLvlLbl val="0"/>
      </c:catAx>
      <c:valAx>
        <c:axId val="1299477711"/>
        <c:scaling>
          <c:orientation val="minMax"/>
        </c:scaling>
        <c:delete val="0"/>
        <c:axPos val="l"/>
        <c:numFmt formatCode="_(* #,##0_);_(* \(#,##0\);_(* &quot;-&quot;_);_(@_)" sourceLinked="1"/>
        <c:majorTickMark val="out"/>
        <c:minorTickMark val="none"/>
        <c:tickLblPos val="nextTo"/>
        <c:spPr>
          <a:noFill/>
          <a:ln w="3175">
            <a:noFill/>
            <a:prstDash val="solid"/>
          </a:ln>
        </c:spPr>
        <c:txPr>
          <a:bodyPr/>
          <a:lstStyle/>
          <a:p>
            <a:pPr>
              <a:defRPr>
                <a:solidFill>
                  <a:schemeClr val="bg1"/>
                </a:solidFill>
              </a:defRPr>
            </a:pPr>
            <a:endParaRPr lang="ko-KR"/>
          </a:p>
        </c:txPr>
        <c:crossAx val="1299486447"/>
        <c:crosses val="autoZero"/>
        <c:crossBetween val="between"/>
      </c:valAx>
      <c:valAx>
        <c:axId val="1191332447"/>
        <c:scaling>
          <c:orientation val="minMax"/>
        </c:scaling>
        <c:delete val="0"/>
        <c:axPos val="r"/>
        <c:numFmt formatCode="_-* #,##0.0_-;\-* #,##0.0_-;_-* &quot;-&quot;_-;_-@_-" sourceLinked="1"/>
        <c:majorTickMark val="out"/>
        <c:minorTickMark val="none"/>
        <c:tickLblPos val="nextTo"/>
        <c:spPr>
          <a:noFill/>
          <a:ln w="3175">
            <a:noFill/>
            <a:prstDash val="solid"/>
          </a:ln>
        </c:spPr>
        <c:txPr>
          <a:bodyPr/>
          <a:lstStyle/>
          <a:p>
            <a:pPr>
              <a:defRPr>
                <a:solidFill>
                  <a:schemeClr val="bg1"/>
                </a:solidFill>
              </a:defRPr>
            </a:pPr>
            <a:endParaRPr lang="ko-KR"/>
          </a:p>
        </c:txPr>
        <c:crossAx val="1191346175"/>
        <c:crosses val="max"/>
        <c:crossBetween val="between"/>
      </c:valAx>
      <c:catAx>
        <c:axId val="1191346175"/>
        <c:scaling>
          <c:orientation val="minMax"/>
        </c:scaling>
        <c:delete val="1"/>
        <c:axPos val="b"/>
        <c:majorTickMark val="out"/>
        <c:minorTickMark val="none"/>
        <c:tickLblPos val="nextTo"/>
        <c:crossAx val="1191332447"/>
        <c:crosses val="autoZero"/>
        <c:auto val="1"/>
        <c:lblAlgn val="ctr"/>
        <c:lblOffset val="100"/>
        <c:noMultiLvlLbl val="0"/>
      </c:catAx>
      <c:spPr>
        <a:noFill/>
        <a:ln w="25400">
          <a:noFill/>
        </a:ln>
      </c:spPr>
    </c:plotArea>
    <c:legend>
      <c:legendPos val="b"/>
      <c:layout>
        <c:manualLayout>
          <c:xMode val="edge"/>
          <c:yMode val="edge"/>
          <c:x val="0.26108770579100871"/>
          <c:y val="0.90530024462233161"/>
          <c:w val="0.47615023086145303"/>
          <c:h val="6.6533251274986271E-2"/>
        </c:manualLayout>
      </c:layout>
      <c:overlay val="0"/>
      <c:spPr>
        <a:noFill/>
        <a:ln w="25400">
          <a:noFill/>
        </a:ln>
      </c:spPr>
      <c:txPr>
        <a:bodyPr/>
        <a:lstStyle/>
        <a:p>
          <a:pPr>
            <a:defRPr>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89660093301741"/>
          <c:y val="4.3768574078631065E-2"/>
          <c:w val="0.75910708383716019"/>
          <c:h val="0.68199539297326506"/>
        </c:manualLayout>
      </c:layout>
      <c:barChart>
        <c:barDir val="col"/>
        <c:grouping val="clustered"/>
        <c:varyColors val="0"/>
        <c:ser>
          <c:idx val="0"/>
          <c:order val="0"/>
          <c:tx>
            <c:strRef>
              <c:f>IO!$B$169</c:f>
              <c:strCache>
                <c:ptCount val="1"/>
                <c:pt idx="0">
                  <c:v>GDP</c:v>
                </c:pt>
              </c:strCache>
            </c:strRef>
          </c:tx>
          <c:spPr>
            <a:solidFill>
              <a:srgbClr val="00338D"/>
            </a:solidFill>
            <a:ln w="3175">
              <a:solidFill>
                <a:srgbClr val="FFFFFF"/>
              </a:solidFill>
              <a:prstDash val="solid"/>
            </a:ln>
          </c:spPr>
          <c:invertIfNegative val="0"/>
          <c:cat>
            <c:numRef>
              <c:f>IO!$C$168:$N$168</c:f>
              <c:numCache>
                <c:formatCode>General</c:formatCode>
                <c:ptCount val="12"/>
                <c:pt idx="0">
                  <c:v>2011</c:v>
                </c:pt>
                <c:pt idx="1">
                  <c:v>2012</c:v>
                </c:pt>
                <c:pt idx="2">
                  <c:v>2013</c:v>
                </c:pt>
                <c:pt idx="3">
                  <c:v>2014</c:v>
                </c:pt>
                <c:pt idx="4">
                  <c:v>2015</c:v>
                </c:pt>
                <c:pt idx="5">
                  <c:v>2016</c:v>
                </c:pt>
                <c:pt idx="6">
                  <c:v>2017</c:v>
                </c:pt>
                <c:pt idx="7">
                  <c:v>2018</c:v>
                </c:pt>
                <c:pt idx="8">
                  <c:v>2019</c:v>
                </c:pt>
                <c:pt idx="9">
                  <c:v>2020</c:v>
                </c:pt>
                <c:pt idx="10" formatCode="General\F">
                  <c:v>2021</c:v>
                </c:pt>
                <c:pt idx="11" formatCode="General\F">
                  <c:v>2022</c:v>
                </c:pt>
              </c:numCache>
            </c:numRef>
          </c:cat>
          <c:val>
            <c:numRef>
              <c:f>IO!$C$169:$N$169</c:f>
              <c:numCache>
                <c:formatCode>_-* #,##0.0_-;\-* #,##0.0_-;_-* "-"_-;_-@_-</c:formatCode>
                <c:ptCount val="12"/>
                <c:pt idx="0">
                  <c:v>1388.9</c:v>
                </c:pt>
                <c:pt idx="1">
                  <c:v>1440.1</c:v>
                </c:pt>
                <c:pt idx="2">
                  <c:v>1500.8</c:v>
                </c:pt>
                <c:pt idx="3">
                  <c:v>1562.9</c:v>
                </c:pt>
                <c:pt idx="4">
                  <c:v>1658</c:v>
                </c:pt>
                <c:pt idx="5">
                  <c:v>1740.8</c:v>
                </c:pt>
                <c:pt idx="6">
                  <c:v>1835.7</c:v>
                </c:pt>
                <c:pt idx="7">
                  <c:v>1898.2</c:v>
                </c:pt>
                <c:pt idx="8">
                  <c:v>1924.5</c:v>
                </c:pt>
                <c:pt idx="9">
                  <c:v>1933.2</c:v>
                </c:pt>
                <c:pt idx="10">
                  <c:v>2010.5</c:v>
                </c:pt>
                <c:pt idx="11">
                  <c:v>2070.8000000000002</c:v>
                </c:pt>
              </c:numCache>
            </c:numRef>
          </c:val>
          <c:extLst>
            <c:ext xmlns:c16="http://schemas.microsoft.com/office/drawing/2014/chart" uri="{C3380CC4-5D6E-409C-BE32-E72D297353CC}">
              <c16:uniqueId val="{00000000-8211-4A35-A0DF-74CE905DB19C}"/>
            </c:ext>
          </c:extLst>
        </c:ser>
        <c:dLbls>
          <c:showLegendKey val="0"/>
          <c:showVal val="0"/>
          <c:showCatName val="0"/>
          <c:showSerName val="0"/>
          <c:showPercent val="0"/>
          <c:showBubbleSize val="0"/>
        </c:dLbls>
        <c:gapWidth val="40"/>
        <c:axId val="817000239"/>
        <c:axId val="816998991"/>
      </c:barChart>
      <c:lineChart>
        <c:grouping val="standard"/>
        <c:varyColors val="0"/>
        <c:ser>
          <c:idx val="1"/>
          <c:order val="1"/>
          <c:tx>
            <c:strRef>
              <c:f>IO!$B$170</c:f>
              <c:strCache>
                <c:ptCount val="1"/>
                <c:pt idx="0">
                  <c:v>광고비</c:v>
                </c:pt>
              </c:strCache>
            </c:strRef>
          </c:tx>
          <c:spPr>
            <a:ln w="25400">
              <a:solidFill>
                <a:srgbClr val="0091DA"/>
              </a:solidFill>
              <a:prstDash val="solid"/>
            </a:ln>
          </c:spPr>
          <c:marker>
            <c:symbol val="circle"/>
            <c:size val="4"/>
            <c:spPr>
              <a:solidFill>
                <a:srgbClr val="0091DA"/>
              </a:solidFill>
              <a:ln>
                <a:solidFill>
                  <a:srgbClr val="0091DA"/>
                </a:solidFill>
                <a:prstDash val="solid"/>
              </a:ln>
            </c:spPr>
          </c:marker>
          <c:cat>
            <c:numRef>
              <c:f>IO!$C$168:$N$168</c:f>
              <c:numCache>
                <c:formatCode>General</c:formatCode>
                <c:ptCount val="12"/>
                <c:pt idx="0">
                  <c:v>2011</c:v>
                </c:pt>
                <c:pt idx="1">
                  <c:v>2012</c:v>
                </c:pt>
                <c:pt idx="2">
                  <c:v>2013</c:v>
                </c:pt>
                <c:pt idx="3">
                  <c:v>2014</c:v>
                </c:pt>
                <c:pt idx="4">
                  <c:v>2015</c:v>
                </c:pt>
                <c:pt idx="5">
                  <c:v>2016</c:v>
                </c:pt>
                <c:pt idx="6">
                  <c:v>2017</c:v>
                </c:pt>
                <c:pt idx="7">
                  <c:v>2018</c:v>
                </c:pt>
                <c:pt idx="8">
                  <c:v>2019</c:v>
                </c:pt>
                <c:pt idx="9">
                  <c:v>2020</c:v>
                </c:pt>
                <c:pt idx="10" formatCode="General\F">
                  <c:v>2021</c:v>
                </c:pt>
                <c:pt idx="11" formatCode="General\F">
                  <c:v>2022</c:v>
                </c:pt>
              </c:numCache>
            </c:numRef>
          </c:cat>
          <c:val>
            <c:numRef>
              <c:f>IO!$C$170:$N$170</c:f>
              <c:numCache>
                <c:formatCode>#,##0,_);[Red]\(#,##0,\);\-_)</c:formatCode>
                <c:ptCount val="12"/>
                <c:pt idx="0">
                  <c:v>9560620</c:v>
                </c:pt>
                <c:pt idx="1">
                  <c:v>10526081</c:v>
                </c:pt>
                <c:pt idx="2">
                  <c:v>10795890</c:v>
                </c:pt>
                <c:pt idx="3">
                  <c:v>11167749</c:v>
                </c:pt>
                <c:pt idx="4">
                  <c:v>11790634</c:v>
                </c:pt>
                <c:pt idx="5">
                  <c:v>12162657</c:v>
                </c:pt>
                <c:pt idx="6">
                  <c:v>12753463</c:v>
                </c:pt>
                <c:pt idx="7">
                  <c:v>13755886</c:v>
                </c:pt>
                <c:pt idx="8">
                  <c:v>14426928</c:v>
                </c:pt>
                <c:pt idx="9">
                  <c:v>14120289</c:v>
                </c:pt>
                <c:pt idx="10">
                  <c:v>16481468</c:v>
                </c:pt>
                <c:pt idx="11">
                  <c:v>18739108</c:v>
                </c:pt>
              </c:numCache>
            </c:numRef>
          </c:val>
          <c:smooth val="1"/>
          <c:extLst>
            <c:ext xmlns:c16="http://schemas.microsoft.com/office/drawing/2014/chart" uri="{C3380CC4-5D6E-409C-BE32-E72D297353CC}">
              <c16:uniqueId val="{00000001-8211-4A35-A0DF-74CE905DB19C}"/>
            </c:ext>
          </c:extLst>
        </c:ser>
        <c:dLbls>
          <c:showLegendKey val="0"/>
          <c:showVal val="0"/>
          <c:showCatName val="0"/>
          <c:showSerName val="0"/>
          <c:showPercent val="0"/>
          <c:showBubbleSize val="0"/>
        </c:dLbls>
        <c:marker val="1"/>
        <c:smooth val="0"/>
        <c:axId val="1084645551"/>
        <c:axId val="1084643471"/>
      </c:lineChart>
      <c:catAx>
        <c:axId val="817000239"/>
        <c:scaling>
          <c:orientation val="minMax"/>
        </c:scaling>
        <c:delete val="0"/>
        <c:axPos val="b"/>
        <c:numFmt formatCode="General" sourceLinked="1"/>
        <c:majorTickMark val="out"/>
        <c:minorTickMark val="none"/>
        <c:tickLblPos val="low"/>
        <c:spPr>
          <a:ln w="3175">
            <a:solidFill>
              <a:schemeClr val="bg1">
                <a:lumMod val="75000"/>
              </a:schemeClr>
            </a:solidFill>
            <a:prstDash val="solid"/>
          </a:ln>
        </c:spPr>
        <c:txPr>
          <a:bodyPr/>
          <a:lstStyle/>
          <a:p>
            <a:pPr>
              <a:defRPr>
                <a:solidFill>
                  <a:srgbClr val="000000"/>
                </a:solidFill>
              </a:defRPr>
            </a:pPr>
            <a:endParaRPr lang="ko-KR"/>
          </a:p>
        </c:txPr>
        <c:crossAx val="816998991"/>
        <c:crosses val="autoZero"/>
        <c:auto val="1"/>
        <c:lblAlgn val="ctr"/>
        <c:lblOffset val="100"/>
        <c:noMultiLvlLbl val="0"/>
      </c:catAx>
      <c:valAx>
        <c:axId val="816998991"/>
        <c:scaling>
          <c:orientation val="minMax"/>
        </c:scaling>
        <c:delete val="0"/>
        <c:axPos val="l"/>
        <c:numFmt formatCode="_(* #,##0_);_(* \(#,##0\);_(* &quot;-&quot;_);_(@_)" sourceLinked="0"/>
        <c:majorTickMark val="out"/>
        <c:minorTickMark val="none"/>
        <c:tickLblPos val="nextTo"/>
        <c:spPr>
          <a:ln w="3175">
            <a:solidFill>
              <a:schemeClr val="bg1">
                <a:lumMod val="75000"/>
              </a:schemeClr>
            </a:solidFill>
            <a:prstDash val="solid"/>
          </a:ln>
        </c:spPr>
        <c:txPr>
          <a:bodyPr/>
          <a:lstStyle/>
          <a:p>
            <a:pPr>
              <a:defRPr>
                <a:solidFill>
                  <a:srgbClr val="000000"/>
                </a:solidFill>
              </a:defRPr>
            </a:pPr>
            <a:endParaRPr lang="ko-KR"/>
          </a:p>
        </c:txPr>
        <c:crossAx val="817000239"/>
        <c:crosses val="autoZero"/>
        <c:crossBetween val="between"/>
      </c:valAx>
      <c:valAx>
        <c:axId val="1084643471"/>
        <c:scaling>
          <c:orientation val="minMax"/>
        </c:scaling>
        <c:delete val="0"/>
        <c:axPos val="r"/>
        <c:numFmt formatCode="#,##0,_);[Red]\(#,##0,\);\-_)" sourceLinked="1"/>
        <c:majorTickMark val="out"/>
        <c:minorTickMark val="none"/>
        <c:tickLblPos val="nextTo"/>
        <c:spPr>
          <a:ln w="3175">
            <a:solidFill>
              <a:schemeClr val="bg1">
                <a:lumMod val="75000"/>
              </a:schemeClr>
            </a:solidFill>
            <a:prstDash val="solid"/>
          </a:ln>
        </c:spPr>
        <c:crossAx val="1084645551"/>
        <c:crosses val="max"/>
        <c:crossBetween val="between"/>
      </c:valAx>
      <c:catAx>
        <c:axId val="1084645551"/>
        <c:scaling>
          <c:orientation val="minMax"/>
        </c:scaling>
        <c:delete val="1"/>
        <c:axPos val="b"/>
        <c:numFmt formatCode="General" sourceLinked="1"/>
        <c:majorTickMark val="out"/>
        <c:minorTickMark val="none"/>
        <c:tickLblPos val="nextTo"/>
        <c:crossAx val="1084643471"/>
        <c:crosses val="autoZero"/>
        <c:auto val="1"/>
        <c:lblAlgn val="ctr"/>
        <c:lblOffset val="100"/>
        <c:noMultiLvlLbl val="0"/>
      </c:catAx>
      <c:spPr>
        <a:noFill/>
        <a:ln w="25400">
          <a:noFill/>
        </a:ln>
      </c:spPr>
    </c:plotArea>
    <c:legend>
      <c:legendPos val="b"/>
      <c:layout>
        <c:manualLayout>
          <c:xMode val="edge"/>
          <c:yMode val="edge"/>
          <c:x val="0.34594185009927697"/>
          <c:y val="0.90149349788941679"/>
          <c:w val="0.30548611614408167"/>
          <c:h val="6.8631812072914494E-2"/>
        </c:manualLayout>
      </c:layout>
      <c:overlay val="0"/>
      <c:spPr>
        <a:noFill/>
        <a:ln w="25400">
          <a:noFill/>
        </a:ln>
      </c:spPr>
      <c:txPr>
        <a:bodyPr/>
        <a:lstStyle/>
        <a:p>
          <a:pPr>
            <a:defRPr>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812372175258064E-2"/>
          <c:y val="5.3090111875227268E-2"/>
          <c:w val="0.86375349956255465"/>
          <c:h val="0.67784818200547092"/>
        </c:manualLayout>
      </c:layout>
      <c:lineChart>
        <c:grouping val="standard"/>
        <c:varyColors val="0"/>
        <c:ser>
          <c:idx val="0"/>
          <c:order val="0"/>
          <c:tx>
            <c:strRef>
              <c:f>IO!$A$197</c:f>
              <c:strCache>
                <c:ptCount val="1"/>
                <c:pt idx="0">
                  <c:v>종합</c:v>
                </c:pt>
              </c:strCache>
            </c:strRef>
          </c:tx>
          <c:spPr>
            <a:ln w="28575">
              <a:solidFill>
                <a:srgbClr val="00338D"/>
              </a:solidFill>
              <a:prstDash val="solid"/>
            </a:ln>
          </c:spPr>
          <c:marker>
            <c:symbol val="none"/>
          </c:marker>
          <c:cat>
            <c:strRef>
              <c:f>IO!$B$196:$W$196</c:f>
              <c:strCache>
                <c:ptCount val="22"/>
                <c:pt idx="0">
                  <c:v>'20.6</c:v>
                </c:pt>
                <c:pt idx="1">
                  <c:v>'20.7</c:v>
                </c:pt>
                <c:pt idx="2">
                  <c:v>'20.8</c:v>
                </c:pt>
                <c:pt idx="3">
                  <c:v>'20.9</c:v>
                </c:pt>
                <c:pt idx="4">
                  <c:v>'20.10</c:v>
                </c:pt>
                <c:pt idx="5">
                  <c:v>'20.11</c:v>
                </c:pt>
                <c:pt idx="6">
                  <c:v>'20.12</c:v>
                </c:pt>
                <c:pt idx="7">
                  <c:v>'21.1</c:v>
                </c:pt>
                <c:pt idx="8">
                  <c:v>'21.2</c:v>
                </c:pt>
                <c:pt idx="9">
                  <c:v>'21.3</c:v>
                </c:pt>
                <c:pt idx="10">
                  <c:v>'21.4</c:v>
                </c:pt>
                <c:pt idx="11">
                  <c:v>'21.5</c:v>
                </c:pt>
                <c:pt idx="12">
                  <c:v>'21.6</c:v>
                </c:pt>
                <c:pt idx="13">
                  <c:v>'21.7</c:v>
                </c:pt>
                <c:pt idx="14">
                  <c:v>'21.8</c:v>
                </c:pt>
                <c:pt idx="15">
                  <c:v>'21.9</c:v>
                </c:pt>
                <c:pt idx="16">
                  <c:v>'21.10</c:v>
                </c:pt>
                <c:pt idx="17">
                  <c:v>'21.11</c:v>
                </c:pt>
                <c:pt idx="18">
                  <c:v>'21.12</c:v>
                </c:pt>
                <c:pt idx="19">
                  <c:v>'22.1</c:v>
                </c:pt>
                <c:pt idx="20">
                  <c:v>'22.2</c:v>
                </c:pt>
                <c:pt idx="21">
                  <c:v>'22.3</c:v>
                </c:pt>
              </c:strCache>
            </c:strRef>
          </c:cat>
          <c:val>
            <c:numRef>
              <c:f>IO!$B$197:$W$197</c:f>
              <c:numCache>
                <c:formatCode>General</c:formatCode>
                <c:ptCount val="22"/>
                <c:pt idx="0">
                  <c:v>92.1</c:v>
                </c:pt>
                <c:pt idx="1">
                  <c:v>89.7</c:v>
                </c:pt>
                <c:pt idx="2">
                  <c:v>99.4</c:v>
                </c:pt>
                <c:pt idx="3">
                  <c:v>92.9</c:v>
                </c:pt>
                <c:pt idx="4">
                  <c:v>92.4</c:v>
                </c:pt>
                <c:pt idx="5">
                  <c:v>98.6</c:v>
                </c:pt>
                <c:pt idx="6">
                  <c:v>93</c:v>
                </c:pt>
                <c:pt idx="7">
                  <c:v>98.2</c:v>
                </c:pt>
                <c:pt idx="8">
                  <c:v>98.6</c:v>
                </c:pt>
                <c:pt idx="9">
                  <c:v>104.5</c:v>
                </c:pt>
                <c:pt idx="10">
                  <c:v>104.5</c:v>
                </c:pt>
                <c:pt idx="11">
                  <c:v>106.4</c:v>
                </c:pt>
                <c:pt idx="12">
                  <c:v>105.6</c:v>
                </c:pt>
                <c:pt idx="13">
                  <c:v>106</c:v>
                </c:pt>
                <c:pt idx="14">
                  <c:v>110.7</c:v>
                </c:pt>
                <c:pt idx="15">
                  <c:v>107.8</c:v>
                </c:pt>
                <c:pt idx="16">
                  <c:v>104.8</c:v>
                </c:pt>
                <c:pt idx="17">
                  <c:v>102.1</c:v>
                </c:pt>
                <c:pt idx="18">
                  <c:v>101.6</c:v>
                </c:pt>
                <c:pt idx="19">
                  <c:v>103.7</c:v>
                </c:pt>
                <c:pt idx="20">
                  <c:v>102.3</c:v>
                </c:pt>
                <c:pt idx="21">
                  <c:v>103.9</c:v>
                </c:pt>
              </c:numCache>
            </c:numRef>
          </c:val>
          <c:smooth val="0"/>
          <c:extLst>
            <c:ext xmlns:c16="http://schemas.microsoft.com/office/drawing/2014/chart" uri="{C3380CC4-5D6E-409C-BE32-E72D297353CC}">
              <c16:uniqueId val="{00000000-A8AE-4598-A8A7-9C7E7AEBAEA9}"/>
            </c:ext>
          </c:extLst>
        </c:ser>
        <c:ser>
          <c:idx val="1"/>
          <c:order val="1"/>
          <c:tx>
            <c:strRef>
              <c:f>IO!$A$198</c:f>
              <c:strCache>
                <c:ptCount val="1"/>
                <c:pt idx="0">
                  <c:v>지상파TV</c:v>
                </c:pt>
              </c:strCache>
            </c:strRef>
          </c:tx>
          <c:spPr>
            <a:ln w="9525">
              <a:solidFill>
                <a:srgbClr val="00A3A1"/>
              </a:solidFill>
            </a:ln>
          </c:spPr>
          <c:marker>
            <c:symbol val="none"/>
          </c:marker>
          <c:cat>
            <c:strRef>
              <c:f>IO!$B$196:$W$196</c:f>
              <c:strCache>
                <c:ptCount val="22"/>
                <c:pt idx="0">
                  <c:v>'20.6</c:v>
                </c:pt>
                <c:pt idx="1">
                  <c:v>'20.7</c:v>
                </c:pt>
                <c:pt idx="2">
                  <c:v>'20.8</c:v>
                </c:pt>
                <c:pt idx="3">
                  <c:v>'20.9</c:v>
                </c:pt>
                <c:pt idx="4">
                  <c:v>'20.10</c:v>
                </c:pt>
                <c:pt idx="5">
                  <c:v>'20.11</c:v>
                </c:pt>
                <c:pt idx="6">
                  <c:v>'20.12</c:v>
                </c:pt>
                <c:pt idx="7">
                  <c:v>'21.1</c:v>
                </c:pt>
                <c:pt idx="8">
                  <c:v>'21.2</c:v>
                </c:pt>
                <c:pt idx="9">
                  <c:v>'21.3</c:v>
                </c:pt>
                <c:pt idx="10">
                  <c:v>'21.4</c:v>
                </c:pt>
                <c:pt idx="11">
                  <c:v>'21.5</c:v>
                </c:pt>
                <c:pt idx="12">
                  <c:v>'21.6</c:v>
                </c:pt>
                <c:pt idx="13">
                  <c:v>'21.7</c:v>
                </c:pt>
                <c:pt idx="14">
                  <c:v>'21.8</c:v>
                </c:pt>
                <c:pt idx="15">
                  <c:v>'21.9</c:v>
                </c:pt>
                <c:pt idx="16">
                  <c:v>'21.10</c:v>
                </c:pt>
                <c:pt idx="17">
                  <c:v>'21.11</c:v>
                </c:pt>
                <c:pt idx="18">
                  <c:v>'21.12</c:v>
                </c:pt>
                <c:pt idx="19">
                  <c:v>'22.1</c:v>
                </c:pt>
                <c:pt idx="20">
                  <c:v>'22.2</c:v>
                </c:pt>
                <c:pt idx="21">
                  <c:v>'22.3</c:v>
                </c:pt>
              </c:strCache>
            </c:strRef>
          </c:cat>
          <c:val>
            <c:numRef>
              <c:f>IO!$B$198:$W$198</c:f>
              <c:numCache>
                <c:formatCode>General</c:formatCode>
                <c:ptCount val="22"/>
                <c:pt idx="0">
                  <c:v>99.2</c:v>
                </c:pt>
                <c:pt idx="1">
                  <c:v>101.6</c:v>
                </c:pt>
                <c:pt idx="2">
                  <c:v>101.5</c:v>
                </c:pt>
                <c:pt idx="3">
                  <c:v>100.6</c:v>
                </c:pt>
                <c:pt idx="4">
                  <c:v>102.8</c:v>
                </c:pt>
                <c:pt idx="5">
                  <c:v>100.6</c:v>
                </c:pt>
                <c:pt idx="6">
                  <c:v>101.9</c:v>
                </c:pt>
                <c:pt idx="7">
                  <c:v>102</c:v>
                </c:pt>
                <c:pt idx="8">
                  <c:v>102.4</c:v>
                </c:pt>
                <c:pt idx="9">
                  <c:v>102.8</c:v>
                </c:pt>
                <c:pt idx="10">
                  <c:v>105.3</c:v>
                </c:pt>
                <c:pt idx="11">
                  <c:v>104.3</c:v>
                </c:pt>
                <c:pt idx="12">
                  <c:v>103.8</c:v>
                </c:pt>
                <c:pt idx="13">
                  <c:v>103.9</c:v>
                </c:pt>
                <c:pt idx="14">
                  <c:v>104.6</c:v>
                </c:pt>
                <c:pt idx="15">
                  <c:v>105.3</c:v>
                </c:pt>
                <c:pt idx="16">
                  <c:v>104.4</c:v>
                </c:pt>
                <c:pt idx="17">
                  <c:v>101.4</c:v>
                </c:pt>
                <c:pt idx="18">
                  <c:v>103.9</c:v>
                </c:pt>
                <c:pt idx="19">
                  <c:v>102.8</c:v>
                </c:pt>
                <c:pt idx="20">
                  <c:v>101.2</c:v>
                </c:pt>
                <c:pt idx="21">
                  <c:v>103.9</c:v>
                </c:pt>
              </c:numCache>
            </c:numRef>
          </c:val>
          <c:smooth val="0"/>
          <c:extLst>
            <c:ext xmlns:c16="http://schemas.microsoft.com/office/drawing/2014/chart" uri="{C3380CC4-5D6E-409C-BE32-E72D297353CC}">
              <c16:uniqueId val="{00000001-A8AE-4598-A8A7-9C7E7AEBAEA9}"/>
            </c:ext>
          </c:extLst>
        </c:ser>
        <c:ser>
          <c:idx val="2"/>
          <c:order val="2"/>
          <c:tx>
            <c:strRef>
              <c:f>IO!$A$199</c:f>
              <c:strCache>
                <c:ptCount val="1"/>
                <c:pt idx="0">
                  <c:v>케이블TV</c:v>
                </c:pt>
              </c:strCache>
            </c:strRef>
          </c:tx>
          <c:spPr>
            <a:ln w="9525">
              <a:solidFill>
                <a:srgbClr val="0091DA"/>
              </a:solidFill>
            </a:ln>
          </c:spPr>
          <c:marker>
            <c:symbol val="none"/>
          </c:marker>
          <c:cat>
            <c:strRef>
              <c:f>IO!$B$196:$W$196</c:f>
              <c:strCache>
                <c:ptCount val="22"/>
                <c:pt idx="0">
                  <c:v>'20.6</c:v>
                </c:pt>
                <c:pt idx="1">
                  <c:v>'20.7</c:v>
                </c:pt>
                <c:pt idx="2">
                  <c:v>'20.8</c:v>
                </c:pt>
                <c:pt idx="3">
                  <c:v>'20.9</c:v>
                </c:pt>
                <c:pt idx="4">
                  <c:v>'20.10</c:v>
                </c:pt>
                <c:pt idx="5">
                  <c:v>'20.11</c:v>
                </c:pt>
                <c:pt idx="6">
                  <c:v>'20.12</c:v>
                </c:pt>
                <c:pt idx="7">
                  <c:v>'21.1</c:v>
                </c:pt>
                <c:pt idx="8">
                  <c:v>'21.2</c:v>
                </c:pt>
                <c:pt idx="9">
                  <c:v>'21.3</c:v>
                </c:pt>
                <c:pt idx="10">
                  <c:v>'21.4</c:v>
                </c:pt>
                <c:pt idx="11">
                  <c:v>'21.5</c:v>
                </c:pt>
                <c:pt idx="12">
                  <c:v>'21.6</c:v>
                </c:pt>
                <c:pt idx="13">
                  <c:v>'21.7</c:v>
                </c:pt>
                <c:pt idx="14">
                  <c:v>'21.8</c:v>
                </c:pt>
                <c:pt idx="15">
                  <c:v>'21.9</c:v>
                </c:pt>
                <c:pt idx="16">
                  <c:v>'21.10</c:v>
                </c:pt>
                <c:pt idx="17">
                  <c:v>'21.11</c:v>
                </c:pt>
                <c:pt idx="18">
                  <c:v>'21.12</c:v>
                </c:pt>
                <c:pt idx="19">
                  <c:v>'22.1</c:v>
                </c:pt>
                <c:pt idx="20">
                  <c:v>'22.2</c:v>
                </c:pt>
                <c:pt idx="21">
                  <c:v>'22.3</c:v>
                </c:pt>
              </c:strCache>
            </c:strRef>
          </c:cat>
          <c:val>
            <c:numRef>
              <c:f>IO!$B$199:$W$199</c:f>
              <c:numCache>
                <c:formatCode>General</c:formatCode>
                <c:ptCount val="22"/>
                <c:pt idx="0">
                  <c:v>97.8</c:v>
                </c:pt>
                <c:pt idx="1">
                  <c:v>100.6</c:v>
                </c:pt>
                <c:pt idx="2">
                  <c:v>102.1</c:v>
                </c:pt>
                <c:pt idx="3">
                  <c:v>100.6</c:v>
                </c:pt>
                <c:pt idx="4">
                  <c:v>101.1</c:v>
                </c:pt>
                <c:pt idx="5">
                  <c:v>100.2</c:v>
                </c:pt>
                <c:pt idx="6">
                  <c:v>100.2</c:v>
                </c:pt>
                <c:pt idx="7">
                  <c:v>102</c:v>
                </c:pt>
                <c:pt idx="8">
                  <c:v>102.8</c:v>
                </c:pt>
                <c:pt idx="9">
                  <c:v>103</c:v>
                </c:pt>
                <c:pt idx="10">
                  <c:v>103.6</c:v>
                </c:pt>
                <c:pt idx="11">
                  <c:v>104.7</c:v>
                </c:pt>
                <c:pt idx="12">
                  <c:v>104</c:v>
                </c:pt>
                <c:pt idx="13">
                  <c:v>104.5</c:v>
                </c:pt>
                <c:pt idx="14">
                  <c:v>105</c:v>
                </c:pt>
                <c:pt idx="15">
                  <c:v>105</c:v>
                </c:pt>
                <c:pt idx="16">
                  <c:v>104.4</c:v>
                </c:pt>
                <c:pt idx="17">
                  <c:v>102.7</c:v>
                </c:pt>
                <c:pt idx="18">
                  <c:v>102.5</c:v>
                </c:pt>
                <c:pt idx="19">
                  <c:v>103.2</c:v>
                </c:pt>
                <c:pt idx="20">
                  <c:v>101.4</c:v>
                </c:pt>
                <c:pt idx="21">
                  <c:v>104.3</c:v>
                </c:pt>
              </c:numCache>
            </c:numRef>
          </c:val>
          <c:smooth val="0"/>
          <c:extLst>
            <c:ext xmlns:c16="http://schemas.microsoft.com/office/drawing/2014/chart" uri="{C3380CC4-5D6E-409C-BE32-E72D297353CC}">
              <c16:uniqueId val="{00000002-A8AE-4598-A8A7-9C7E7AEBAEA9}"/>
            </c:ext>
          </c:extLst>
        </c:ser>
        <c:ser>
          <c:idx val="3"/>
          <c:order val="3"/>
          <c:tx>
            <c:strRef>
              <c:f>IO!$A$200</c:f>
              <c:strCache>
                <c:ptCount val="1"/>
                <c:pt idx="0">
                  <c:v>종합편성TV</c:v>
                </c:pt>
              </c:strCache>
            </c:strRef>
          </c:tx>
          <c:spPr>
            <a:ln w="9525">
              <a:solidFill>
                <a:srgbClr val="43B02A"/>
              </a:solidFill>
            </a:ln>
          </c:spPr>
          <c:marker>
            <c:symbol val="none"/>
          </c:marker>
          <c:cat>
            <c:strRef>
              <c:f>IO!$B$196:$W$196</c:f>
              <c:strCache>
                <c:ptCount val="22"/>
                <c:pt idx="0">
                  <c:v>'20.6</c:v>
                </c:pt>
                <c:pt idx="1">
                  <c:v>'20.7</c:v>
                </c:pt>
                <c:pt idx="2">
                  <c:v>'20.8</c:v>
                </c:pt>
                <c:pt idx="3">
                  <c:v>'20.9</c:v>
                </c:pt>
                <c:pt idx="4">
                  <c:v>'20.10</c:v>
                </c:pt>
                <c:pt idx="5">
                  <c:v>'20.11</c:v>
                </c:pt>
                <c:pt idx="6">
                  <c:v>'20.12</c:v>
                </c:pt>
                <c:pt idx="7">
                  <c:v>'21.1</c:v>
                </c:pt>
                <c:pt idx="8">
                  <c:v>'21.2</c:v>
                </c:pt>
                <c:pt idx="9">
                  <c:v>'21.3</c:v>
                </c:pt>
                <c:pt idx="10">
                  <c:v>'21.4</c:v>
                </c:pt>
                <c:pt idx="11">
                  <c:v>'21.5</c:v>
                </c:pt>
                <c:pt idx="12">
                  <c:v>'21.6</c:v>
                </c:pt>
                <c:pt idx="13">
                  <c:v>'21.7</c:v>
                </c:pt>
                <c:pt idx="14">
                  <c:v>'21.8</c:v>
                </c:pt>
                <c:pt idx="15">
                  <c:v>'21.9</c:v>
                </c:pt>
                <c:pt idx="16">
                  <c:v>'21.10</c:v>
                </c:pt>
                <c:pt idx="17">
                  <c:v>'21.11</c:v>
                </c:pt>
                <c:pt idx="18">
                  <c:v>'21.12</c:v>
                </c:pt>
                <c:pt idx="19">
                  <c:v>'22.1</c:v>
                </c:pt>
                <c:pt idx="20">
                  <c:v>'22.2</c:v>
                </c:pt>
                <c:pt idx="21">
                  <c:v>'22.3</c:v>
                </c:pt>
              </c:strCache>
            </c:strRef>
          </c:cat>
          <c:val>
            <c:numRef>
              <c:f>IO!$B$200:$W$200</c:f>
              <c:numCache>
                <c:formatCode>General</c:formatCode>
                <c:ptCount val="22"/>
                <c:pt idx="0">
                  <c:v>99</c:v>
                </c:pt>
                <c:pt idx="1">
                  <c:v>100.8</c:v>
                </c:pt>
                <c:pt idx="2">
                  <c:v>102.1</c:v>
                </c:pt>
                <c:pt idx="3">
                  <c:v>101.4</c:v>
                </c:pt>
                <c:pt idx="4">
                  <c:v>99.8</c:v>
                </c:pt>
                <c:pt idx="5">
                  <c:v>100.6</c:v>
                </c:pt>
                <c:pt idx="6">
                  <c:v>100.6</c:v>
                </c:pt>
                <c:pt idx="7">
                  <c:v>103.5</c:v>
                </c:pt>
                <c:pt idx="8">
                  <c:v>101.6</c:v>
                </c:pt>
                <c:pt idx="9">
                  <c:v>102.4</c:v>
                </c:pt>
                <c:pt idx="10">
                  <c:v>104.3</c:v>
                </c:pt>
                <c:pt idx="11">
                  <c:v>104.7</c:v>
                </c:pt>
                <c:pt idx="12">
                  <c:v>103.3</c:v>
                </c:pt>
                <c:pt idx="13">
                  <c:v>103.5</c:v>
                </c:pt>
                <c:pt idx="14">
                  <c:v>103.5</c:v>
                </c:pt>
                <c:pt idx="15">
                  <c:v>104.8</c:v>
                </c:pt>
                <c:pt idx="16">
                  <c:v>104.2</c:v>
                </c:pt>
                <c:pt idx="17">
                  <c:v>99.8</c:v>
                </c:pt>
                <c:pt idx="18">
                  <c:v>103</c:v>
                </c:pt>
                <c:pt idx="19">
                  <c:v>102.3</c:v>
                </c:pt>
                <c:pt idx="20">
                  <c:v>100.7</c:v>
                </c:pt>
                <c:pt idx="21">
                  <c:v>103</c:v>
                </c:pt>
              </c:numCache>
            </c:numRef>
          </c:val>
          <c:smooth val="0"/>
          <c:extLst>
            <c:ext xmlns:c16="http://schemas.microsoft.com/office/drawing/2014/chart" uri="{C3380CC4-5D6E-409C-BE32-E72D297353CC}">
              <c16:uniqueId val="{00000003-A8AE-4598-A8A7-9C7E7AEBAEA9}"/>
            </c:ext>
          </c:extLst>
        </c:ser>
        <c:ser>
          <c:idx val="4"/>
          <c:order val="4"/>
          <c:tx>
            <c:strRef>
              <c:f>IO!$A$201</c:f>
              <c:strCache>
                <c:ptCount val="1"/>
                <c:pt idx="0">
                  <c:v>라디오</c:v>
                </c:pt>
              </c:strCache>
            </c:strRef>
          </c:tx>
          <c:spPr>
            <a:ln w="9525">
              <a:solidFill>
                <a:srgbClr val="483698"/>
              </a:solidFill>
            </a:ln>
          </c:spPr>
          <c:marker>
            <c:symbol val="none"/>
          </c:marker>
          <c:cat>
            <c:strRef>
              <c:f>IO!$B$196:$W$196</c:f>
              <c:strCache>
                <c:ptCount val="22"/>
                <c:pt idx="0">
                  <c:v>'20.6</c:v>
                </c:pt>
                <c:pt idx="1">
                  <c:v>'20.7</c:v>
                </c:pt>
                <c:pt idx="2">
                  <c:v>'20.8</c:v>
                </c:pt>
                <c:pt idx="3">
                  <c:v>'20.9</c:v>
                </c:pt>
                <c:pt idx="4">
                  <c:v>'20.10</c:v>
                </c:pt>
                <c:pt idx="5">
                  <c:v>'20.11</c:v>
                </c:pt>
                <c:pt idx="6">
                  <c:v>'20.12</c:v>
                </c:pt>
                <c:pt idx="7">
                  <c:v>'21.1</c:v>
                </c:pt>
                <c:pt idx="8">
                  <c:v>'21.2</c:v>
                </c:pt>
                <c:pt idx="9">
                  <c:v>'21.3</c:v>
                </c:pt>
                <c:pt idx="10">
                  <c:v>'21.4</c:v>
                </c:pt>
                <c:pt idx="11">
                  <c:v>'21.5</c:v>
                </c:pt>
                <c:pt idx="12">
                  <c:v>'21.6</c:v>
                </c:pt>
                <c:pt idx="13">
                  <c:v>'21.7</c:v>
                </c:pt>
                <c:pt idx="14">
                  <c:v>'21.8</c:v>
                </c:pt>
                <c:pt idx="15">
                  <c:v>'21.9</c:v>
                </c:pt>
                <c:pt idx="16">
                  <c:v>'21.10</c:v>
                </c:pt>
                <c:pt idx="17">
                  <c:v>'21.11</c:v>
                </c:pt>
                <c:pt idx="18">
                  <c:v>'21.12</c:v>
                </c:pt>
                <c:pt idx="19">
                  <c:v>'22.1</c:v>
                </c:pt>
                <c:pt idx="20">
                  <c:v>'22.2</c:v>
                </c:pt>
                <c:pt idx="21">
                  <c:v>'22.3</c:v>
                </c:pt>
              </c:strCache>
            </c:strRef>
          </c:cat>
          <c:val>
            <c:numRef>
              <c:f>IO!$B$201:$W$201</c:f>
              <c:numCache>
                <c:formatCode>General</c:formatCode>
                <c:ptCount val="22"/>
                <c:pt idx="0">
                  <c:v>99.8</c:v>
                </c:pt>
                <c:pt idx="1">
                  <c:v>100.4</c:v>
                </c:pt>
                <c:pt idx="2">
                  <c:v>101.5</c:v>
                </c:pt>
                <c:pt idx="3">
                  <c:v>99</c:v>
                </c:pt>
                <c:pt idx="4">
                  <c:v>99.2</c:v>
                </c:pt>
                <c:pt idx="5">
                  <c:v>100.2</c:v>
                </c:pt>
                <c:pt idx="6">
                  <c:v>100.6</c:v>
                </c:pt>
                <c:pt idx="7">
                  <c:v>99.6</c:v>
                </c:pt>
                <c:pt idx="8">
                  <c:v>98.8</c:v>
                </c:pt>
                <c:pt idx="9">
                  <c:v>100.4</c:v>
                </c:pt>
                <c:pt idx="10">
                  <c:v>101.4</c:v>
                </c:pt>
                <c:pt idx="11">
                  <c:v>101.1</c:v>
                </c:pt>
                <c:pt idx="12">
                  <c:v>100.8</c:v>
                </c:pt>
                <c:pt idx="13">
                  <c:v>101.3</c:v>
                </c:pt>
                <c:pt idx="14">
                  <c:v>102.6</c:v>
                </c:pt>
                <c:pt idx="15">
                  <c:v>102.9</c:v>
                </c:pt>
                <c:pt idx="16">
                  <c:v>100.9</c:v>
                </c:pt>
                <c:pt idx="17">
                  <c:v>100.4</c:v>
                </c:pt>
                <c:pt idx="18">
                  <c:v>101.8</c:v>
                </c:pt>
                <c:pt idx="19">
                  <c:v>100.9</c:v>
                </c:pt>
                <c:pt idx="20">
                  <c:v>101.6</c:v>
                </c:pt>
                <c:pt idx="21">
                  <c:v>102.3</c:v>
                </c:pt>
              </c:numCache>
            </c:numRef>
          </c:val>
          <c:smooth val="0"/>
          <c:extLst>
            <c:ext xmlns:c16="http://schemas.microsoft.com/office/drawing/2014/chart" uri="{C3380CC4-5D6E-409C-BE32-E72D297353CC}">
              <c16:uniqueId val="{00000004-A8AE-4598-A8A7-9C7E7AEBAEA9}"/>
            </c:ext>
          </c:extLst>
        </c:ser>
        <c:ser>
          <c:idx val="5"/>
          <c:order val="5"/>
          <c:tx>
            <c:strRef>
              <c:f>IO!$A$202</c:f>
              <c:strCache>
                <c:ptCount val="1"/>
                <c:pt idx="0">
                  <c:v>신문</c:v>
                </c:pt>
              </c:strCache>
            </c:strRef>
          </c:tx>
          <c:spPr>
            <a:ln w="9525">
              <a:solidFill>
                <a:srgbClr val="6D2077"/>
              </a:solidFill>
            </a:ln>
          </c:spPr>
          <c:marker>
            <c:symbol val="none"/>
          </c:marker>
          <c:cat>
            <c:strRef>
              <c:f>IO!$B$196:$W$196</c:f>
              <c:strCache>
                <c:ptCount val="22"/>
                <c:pt idx="0">
                  <c:v>'20.6</c:v>
                </c:pt>
                <c:pt idx="1">
                  <c:v>'20.7</c:v>
                </c:pt>
                <c:pt idx="2">
                  <c:v>'20.8</c:v>
                </c:pt>
                <c:pt idx="3">
                  <c:v>'20.9</c:v>
                </c:pt>
                <c:pt idx="4">
                  <c:v>'20.10</c:v>
                </c:pt>
                <c:pt idx="5">
                  <c:v>'20.11</c:v>
                </c:pt>
                <c:pt idx="6">
                  <c:v>'20.12</c:v>
                </c:pt>
                <c:pt idx="7">
                  <c:v>'21.1</c:v>
                </c:pt>
                <c:pt idx="8">
                  <c:v>'21.2</c:v>
                </c:pt>
                <c:pt idx="9">
                  <c:v>'21.3</c:v>
                </c:pt>
                <c:pt idx="10">
                  <c:v>'21.4</c:v>
                </c:pt>
                <c:pt idx="11">
                  <c:v>'21.5</c:v>
                </c:pt>
                <c:pt idx="12">
                  <c:v>'21.6</c:v>
                </c:pt>
                <c:pt idx="13">
                  <c:v>'21.7</c:v>
                </c:pt>
                <c:pt idx="14">
                  <c:v>'21.8</c:v>
                </c:pt>
                <c:pt idx="15">
                  <c:v>'21.9</c:v>
                </c:pt>
                <c:pt idx="16">
                  <c:v>'21.10</c:v>
                </c:pt>
                <c:pt idx="17">
                  <c:v>'21.11</c:v>
                </c:pt>
                <c:pt idx="18">
                  <c:v>'21.12</c:v>
                </c:pt>
                <c:pt idx="19">
                  <c:v>'22.1</c:v>
                </c:pt>
                <c:pt idx="20">
                  <c:v>'22.2</c:v>
                </c:pt>
                <c:pt idx="21">
                  <c:v>'22.3</c:v>
                </c:pt>
              </c:strCache>
            </c:strRef>
          </c:cat>
          <c:val>
            <c:numRef>
              <c:f>IO!$B$202:$W$202</c:f>
              <c:numCache>
                <c:formatCode>General</c:formatCode>
                <c:ptCount val="22"/>
                <c:pt idx="0">
                  <c:v>95.3</c:v>
                </c:pt>
                <c:pt idx="1">
                  <c:v>94.4</c:v>
                </c:pt>
                <c:pt idx="2">
                  <c:v>97.7</c:v>
                </c:pt>
                <c:pt idx="3">
                  <c:v>98.8</c:v>
                </c:pt>
                <c:pt idx="4">
                  <c:v>98.5</c:v>
                </c:pt>
                <c:pt idx="5">
                  <c:v>99</c:v>
                </c:pt>
                <c:pt idx="6">
                  <c:v>98.1</c:v>
                </c:pt>
                <c:pt idx="7">
                  <c:v>98</c:v>
                </c:pt>
                <c:pt idx="8">
                  <c:v>98</c:v>
                </c:pt>
                <c:pt idx="9">
                  <c:v>99.8</c:v>
                </c:pt>
                <c:pt idx="10">
                  <c:v>101</c:v>
                </c:pt>
                <c:pt idx="11">
                  <c:v>101.1</c:v>
                </c:pt>
                <c:pt idx="12">
                  <c:v>101.3</c:v>
                </c:pt>
                <c:pt idx="13">
                  <c:v>101.7</c:v>
                </c:pt>
                <c:pt idx="14">
                  <c:v>102.6</c:v>
                </c:pt>
                <c:pt idx="15">
                  <c:v>102.3</c:v>
                </c:pt>
                <c:pt idx="16">
                  <c:v>102.2</c:v>
                </c:pt>
                <c:pt idx="17">
                  <c:v>100.9</c:v>
                </c:pt>
                <c:pt idx="18">
                  <c:v>101.4</c:v>
                </c:pt>
                <c:pt idx="19">
                  <c:v>101.1</c:v>
                </c:pt>
                <c:pt idx="20">
                  <c:v>101.4</c:v>
                </c:pt>
                <c:pt idx="21">
                  <c:v>100.7</c:v>
                </c:pt>
              </c:numCache>
            </c:numRef>
          </c:val>
          <c:smooth val="0"/>
          <c:extLst>
            <c:ext xmlns:c16="http://schemas.microsoft.com/office/drawing/2014/chart" uri="{C3380CC4-5D6E-409C-BE32-E72D297353CC}">
              <c16:uniqueId val="{00000005-A8AE-4598-A8A7-9C7E7AEBAEA9}"/>
            </c:ext>
          </c:extLst>
        </c:ser>
        <c:ser>
          <c:idx val="6"/>
          <c:order val="6"/>
          <c:tx>
            <c:strRef>
              <c:f>IO!$A$203</c:f>
              <c:strCache>
                <c:ptCount val="1"/>
                <c:pt idx="0">
                  <c:v>온라인-모바일</c:v>
                </c:pt>
              </c:strCache>
            </c:strRef>
          </c:tx>
          <c:spPr>
            <a:ln w="9525">
              <a:solidFill>
                <a:srgbClr val="7030A0"/>
              </a:solidFill>
            </a:ln>
          </c:spPr>
          <c:marker>
            <c:symbol val="none"/>
          </c:marker>
          <c:cat>
            <c:strRef>
              <c:f>IO!$B$196:$W$196</c:f>
              <c:strCache>
                <c:ptCount val="22"/>
                <c:pt idx="0">
                  <c:v>'20.6</c:v>
                </c:pt>
                <c:pt idx="1">
                  <c:v>'20.7</c:v>
                </c:pt>
                <c:pt idx="2">
                  <c:v>'20.8</c:v>
                </c:pt>
                <c:pt idx="3">
                  <c:v>'20.9</c:v>
                </c:pt>
                <c:pt idx="4">
                  <c:v>'20.10</c:v>
                </c:pt>
                <c:pt idx="5">
                  <c:v>'20.11</c:v>
                </c:pt>
                <c:pt idx="6">
                  <c:v>'20.12</c:v>
                </c:pt>
                <c:pt idx="7">
                  <c:v>'21.1</c:v>
                </c:pt>
                <c:pt idx="8">
                  <c:v>'21.2</c:v>
                </c:pt>
                <c:pt idx="9">
                  <c:v>'21.3</c:v>
                </c:pt>
                <c:pt idx="10">
                  <c:v>'21.4</c:v>
                </c:pt>
                <c:pt idx="11">
                  <c:v>'21.5</c:v>
                </c:pt>
                <c:pt idx="12">
                  <c:v>'21.6</c:v>
                </c:pt>
                <c:pt idx="13">
                  <c:v>'21.7</c:v>
                </c:pt>
                <c:pt idx="14">
                  <c:v>'21.8</c:v>
                </c:pt>
                <c:pt idx="15">
                  <c:v>'21.9</c:v>
                </c:pt>
                <c:pt idx="16">
                  <c:v>'21.10</c:v>
                </c:pt>
                <c:pt idx="17">
                  <c:v>'21.11</c:v>
                </c:pt>
                <c:pt idx="18">
                  <c:v>'21.12</c:v>
                </c:pt>
                <c:pt idx="19">
                  <c:v>'22.1</c:v>
                </c:pt>
                <c:pt idx="20">
                  <c:v>'22.2</c:v>
                </c:pt>
                <c:pt idx="21">
                  <c:v>'22.3</c:v>
                </c:pt>
              </c:strCache>
            </c:strRef>
          </c:cat>
          <c:val>
            <c:numRef>
              <c:f>IO!$B$203:$W$203</c:f>
              <c:numCache>
                <c:formatCode>General</c:formatCode>
                <c:ptCount val="22"/>
                <c:pt idx="0">
                  <c:v>100.4</c:v>
                </c:pt>
                <c:pt idx="1">
                  <c:v>103.4</c:v>
                </c:pt>
                <c:pt idx="2">
                  <c:v>106.2</c:v>
                </c:pt>
                <c:pt idx="3">
                  <c:v>104.7</c:v>
                </c:pt>
                <c:pt idx="4">
                  <c:v>104.2</c:v>
                </c:pt>
                <c:pt idx="5">
                  <c:v>105.2</c:v>
                </c:pt>
                <c:pt idx="6">
                  <c:v>101.7</c:v>
                </c:pt>
                <c:pt idx="7">
                  <c:v>102.4</c:v>
                </c:pt>
                <c:pt idx="8">
                  <c:v>107.5</c:v>
                </c:pt>
                <c:pt idx="9">
                  <c:v>107.1</c:v>
                </c:pt>
                <c:pt idx="10">
                  <c:v>109.5</c:v>
                </c:pt>
                <c:pt idx="11">
                  <c:v>112</c:v>
                </c:pt>
                <c:pt idx="12">
                  <c:v>110.4</c:v>
                </c:pt>
                <c:pt idx="13">
                  <c:v>109.1</c:v>
                </c:pt>
                <c:pt idx="14">
                  <c:v>111.6</c:v>
                </c:pt>
                <c:pt idx="15">
                  <c:v>108.4</c:v>
                </c:pt>
                <c:pt idx="16">
                  <c:v>107</c:v>
                </c:pt>
                <c:pt idx="17">
                  <c:v>104.6</c:v>
                </c:pt>
                <c:pt idx="18">
                  <c:v>105.8</c:v>
                </c:pt>
                <c:pt idx="19">
                  <c:v>105.9</c:v>
                </c:pt>
                <c:pt idx="20">
                  <c:v>103</c:v>
                </c:pt>
                <c:pt idx="21">
                  <c:v>105.3</c:v>
                </c:pt>
              </c:numCache>
            </c:numRef>
          </c:val>
          <c:smooth val="0"/>
          <c:extLst>
            <c:ext xmlns:c16="http://schemas.microsoft.com/office/drawing/2014/chart" uri="{C3380CC4-5D6E-409C-BE32-E72D297353CC}">
              <c16:uniqueId val="{00000006-A8AE-4598-A8A7-9C7E7AEBAEA9}"/>
            </c:ext>
          </c:extLst>
        </c:ser>
        <c:dLbls>
          <c:showLegendKey val="0"/>
          <c:showVal val="0"/>
          <c:showCatName val="0"/>
          <c:showSerName val="0"/>
          <c:showPercent val="0"/>
          <c:showBubbleSize val="0"/>
        </c:dLbls>
        <c:smooth val="0"/>
        <c:axId val="1191342015"/>
        <c:axId val="1191342847"/>
      </c:lineChart>
      <c:catAx>
        <c:axId val="1191342015"/>
        <c:scaling>
          <c:orientation val="minMax"/>
        </c:scaling>
        <c:delete val="0"/>
        <c:axPos val="b"/>
        <c:numFmt formatCode="General" sourceLinked="1"/>
        <c:majorTickMark val="out"/>
        <c:minorTickMark val="none"/>
        <c:tickLblPos val="low"/>
        <c:spPr>
          <a:ln w="3175">
            <a:solidFill>
              <a:schemeClr val="bg1">
                <a:lumMod val="75000"/>
              </a:schemeClr>
            </a:solidFill>
            <a:prstDash val="solid"/>
          </a:ln>
        </c:spPr>
        <c:txPr>
          <a:bodyPr/>
          <a:lstStyle/>
          <a:p>
            <a:pPr>
              <a:defRPr>
                <a:solidFill>
                  <a:srgbClr val="000000"/>
                </a:solidFill>
              </a:defRPr>
            </a:pPr>
            <a:endParaRPr lang="ko-KR"/>
          </a:p>
        </c:txPr>
        <c:crossAx val="1191342847"/>
        <c:crosses val="autoZero"/>
        <c:auto val="1"/>
        <c:lblAlgn val="ctr"/>
        <c:lblOffset val="100"/>
        <c:tickLblSkip val="3"/>
        <c:tickMarkSkip val="3"/>
        <c:noMultiLvlLbl val="0"/>
      </c:catAx>
      <c:valAx>
        <c:axId val="1191342847"/>
        <c:scaling>
          <c:orientation val="minMax"/>
          <c:min val="85"/>
        </c:scaling>
        <c:delete val="0"/>
        <c:axPos val="l"/>
        <c:numFmt formatCode="General" sourceLinked="1"/>
        <c:majorTickMark val="out"/>
        <c:minorTickMark val="none"/>
        <c:tickLblPos val="nextTo"/>
        <c:spPr>
          <a:ln>
            <a:solidFill>
              <a:schemeClr val="bg1">
                <a:lumMod val="75000"/>
              </a:schemeClr>
            </a:solidFill>
          </a:ln>
        </c:spPr>
        <c:crossAx val="1191342015"/>
        <c:crosses val="autoZero"/>
        <c:crossBetween val="midCat"/>
      </c:valAx>
      <c:spPr>
        <a:noFill/>
        <a:ln w="25400">
          <a:noFill/>
        </a:ln>
      </c:spPr>
    </c:plotArea>
    <c:legend>
      <c:legendPos val="b"/>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'R'!$C$10</c:f>
              <c:strCache>
                <c:ptCount val="1"/>
                <c:pt idx="0">
                  <c:v>Min</c:v>
                </c:pt>
              </c:strCache>
            </c:strRef>
          </c:tx>
          <c:spPr>
            <a:no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Arial" panose="020B0604020202020204" pitchFamily="34" charset="0"/>
                    <a:ea typeface="+mj-ea"/>
                    <a:cs typeface="Arial" panose="020B0604020202020204" pitchFamily="34" charset="0"/>
                  </a:defRPr>
                </a:pPr>
                <a:endParaRPr lang="ko-K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'R'!$B$11:$B$13</c:f>
              <c:strCache>
                <c:ptCount val="3"/>
                <c:pt idx="0">
                  <c:v>Case 1</c:v>
                </c:pt>
                <c:pt idx="1">
                  <c:v>Case 2</c:v>
                </c:pt>
                <c:pt idx="2">
                  <c:v>Case 3</c:v>
                </c:pt>
              </c:strCache>
            </c:strRef>
          </c:cat>
          <c:val>
            <c:numRef>
              <c:f>'R'!$C$11:$C$13</c:f>
              <c:numCache>
                <c:formatCode>_(* #,##0_);_(* \(#,##0\);_(* "-"_);_(@_)</c:formatCode>
                <c:ptCount val="3"/>
                <c:pt idx="0">
                  <c:v>49800.293449581251</c:v>
                </c:pt>
                <c:pt idx="1">
                  <c:v>38454.020192305397</c:v>
                </c:pt>
                <c:pt idx="2">
                  <c:v>44007.722365603571</c:v>
                </c:pt>
              </c:numCache>
            </c:numRef>
          </c:val>
          <c:extLst>
            <c:ext xmlns:c16="http://schemas.microsoft.com/office/drawing/2014/chart" uri="{C3380CC4-5D6E-409C-BE32-E72D297353CC}">
              <c16:uniqueId val="{00000000-DB10-4A3D-BB23-F2DF0270EC81}"/>
            </c:ext>
          </c:extLst>
        </c:ser>
        <c:ser>
          <c:idx val="1"/>
          <c:order val="1"/>
          <c:tx>
            <c:strRef>
              <c:f>'R'!$D$10</c:f>
              <c:strCache>
                <c:ptCount val="1"/>
                <c:pt idx="0">
                  <c:v>차이</c:v>
                </c:pt>
              </c:strCache>
            </c:strRef>
          </c:tx>
          <c:spPr>
            <a:solidFill>
              <a:schemeClr val="accent2"/>
            </a:solidFill>
            <a:ln>
              <a:noFill/>
            </a:ln>
            <a:effectLst/>
          </c:spPr>
          <c:invertIfNegative val="0"/>
          <c:dLbls>
            <c:delete val="1"/>
          </c:dLbls>
          <c:cat>
            <c:strRef>
              <c:f>'R'!$B$11:$B$13</c:f>
              <c:strCache>
                <c:ptCount val="3"/>
                <c:pt idx="0">
                  <c:v>Case 1</c:v>
                </c:pt>
                <c:pt idx="1">
                  <c:v>Case 2</c:v>
                </c:pt>
                <c:pt idx="2">
                  <c:v>Case 3</c:v>
                </c:pt>
              </c:strCache>
            </c:strRef>
          </c:cat>
          <c:val>
            <c:numRef>
              <c:f>'R'!$D$11:$D$13</c:f>
              <c:numCache>
                <c:formatCode>_(* #,##0_);_(* \(#,##0\);_(* "-"_);_(@_)</c:formatCode>
                <c:ptCount val="3"/>
                <c:pt idx="0">
                  <c:v>7408.7863418027991</c:v>
                </c:pt>
                <c:pt idx="1">
                  <c:v>5801.9214645372849</c:v>
                </c:pt>
                <c:pt idx="2">
                  <c:v>6588.4395360409326</c:v>
                </c:pt>
              </c:numCache>
            </c:numRef>
          </c:val>
          <c:extLst>
            <c:ext xmlns:c16="http://schemas.microsoft.com/office/drawing/2014/chart" uri="{C3380CC4-5D6E-409C-BE32-E72D297353CC}">
              <c16:uniqueId val="{00000001-DB10-4A3D-BB23-F2DF0270EC81}"/>
            </c:ext>
          </c:extLst>
        </c:ser>
        <c:ser>
          <c:idx val="2"/>
          <c:order val="2"/>
          <c:tx>
            <c:strRef>
              <c:f>'R'!$E$10</c:f>
              <c:strCache>
                <c:ptCount val="1"/>
                <c:pt idx="0">
                  <c:v>Max</c:v>
                </c:pt>
              </c:strCache>
            </c:strRef>
          </c:tx>
          <c:spPr>
            <a:no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Arial" panose="020B0604020202020204" pitchFamily="34" charset="0"/>
                    <a:ea typeface="+mj-ea"/>
                    <a:cs typeface="Arial" panose="020B0604020202020204" pitchFamily="34" charset="0"/>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'R'!$B$11:$B$13</c:f>
              <c:strCache>
                <c:ptCount val="3"/>
                <c:pt idx="0">
                  <c:v>Case 1</c:v>
                </c:pt>
                <c:pt idx="1">
                  <c:v>Case 2</c:v>
                </c:pt>
                <c:pt idx="2">
                  <c:v>Case 3</c:v>
                </c:pt>
              </c:strCache>
            </c:strRef>
          </c:cat>
          <c:val>
            <c:numRef>
              <c:f>'R'!$E$11:$E$13</c:f>
              <c:numCache>
                <c:formatCode>_(* #,##0_);_(* \(#,##0\);_(* "-"_);_(@_)</c:formatCode>
                <c:ptCount val="3"/>
                <c:pt idx="0">
                  <c:v>57209.079791384051</c:v>
                </c:pt>
                <c:pt idx="1">
                  <c:v>44255.941656842682</c:v>
                </c:pt>
                <c:pt idx="2">
                  <c:v>50596.161901644504</c:v>
                </c:pt>
              </c:numCache>
            </c:numRef>
          </c:val>
          <c:extLst>
            <c:ext xmlns:c16="http://schemas.microsoft.com/office/drawing/2014/chart" uri="{C3380CC4-5D6E-409C-BE32-E72D297353CC}">
              <c16:uniqueId val="{00000002-DB10-4A3D-BB23-F2DF0270EC81}"/>
            </c:ext>
          </c:extLst>
        </c:ser>
        <c:dLbls>
          <c:dLblPos val="ctr"/>
          <c:showLegendKey val="0"/>
          <c:showVal val="1"/>
          <c:showCatName val="0"/>
          <c:showSerName val="0"/>
          <c:showPercent val="0"/>
          <c:showBubbleSize val="0"/>
        </c:dLbls>
        <c:gapWidth val="150"/>
        <c:overlap val="100"/>
        <c:axId val="1718771231"/>
        <c:axId val="1669719167"/>
      </c:barChart>
      <c:catAx>
        <c:axId val="17187712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j-ea"/>
                <a:cs typeface="Arial" panose="020B0604020202020204" pitchFamily="34" charset="0"/>
              </a:defRPr>
            </a:pPr>
            <a:endParaRPr lang="ko-KR"/>
          </a:p>
        </c:txPr>
        <c:crossAx val="1669719167"/>
        <c:crosses val="autoZero"/>
        <c:auto val="1"/>
        <c:lblAlgn val="ctr"/>
        <c:lblOffset val="100"/>
        <c:noMultiLvlLbl val="0"/>
      </c:catAx>
      <c:valAx>
        <c:axId val="1669719167"/>
        <c:scaling>
          <c:orientation val="minMax"/>
          <c:max val="120000"/>
          <c:min val="0"/>
        </c:scaling>
        <c:delete val="0"/>
        <c:axPos val="b"/>
        <c:numFmt formatCode="_(* #,##0_);_(* \(#,##0\);_(* &quot;-&quot;_);_(@_)" sourceLinked="1"/>
        <c:majorTickMark val="none"/>
        <c:minorTickMark val="none"/>
        <c:tickLblPos val="nextTo"/>
        <c:spPr>
          <a:noFill/>
          <a:ln>
            <a:solidFill>
              <a:srgbClr val="D9D9D9"/>
            </a:solid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j-ea"/>
                <a:cs typeface="Arial" panose="020B0604020202020204" pitchFamily="34" charset="0"/>
              </a:defRPr>
            </a:pPr>
            <a:endParaRPr lang="ko-KR"/>
          </a:p>
        </c:txPr>
        <c:crossAx val="1718771231"/>
        <c:crosses val="autoZero"/>
        <c:crossBetween val="between"/>
        <c:majorUnit val="20000"/>
      </c:valAx>
      <c:spPr>
        <a:noFill/>
        <a:ln>
          <a:noFill/>
        </a:ln>
        <a:effectLst/>
      </c:spPr>
    </c:plotArea>
    <c:plotVisOnly val="1"/>
    <c:dispBlanksAs val="gap"/>
    <c:showDLblsOverMax val="0"/>
  </c:chart>
  <c:spPr>
    <a:solidFill>
      <a:schemeClr val="bg1"/>
    </a:solidFill>
    <a:ln w="15875" cap="flat" cmpd="sng" algn="ctr">
      <a:solidFill>
        <a:srgbClr val="00338D"/>
      </a:solidFill>
      <a:round/>
    </a:ln>
    <a:effectLst/>
  </c:spPr>
  <c:txPr>
    <a:bodyPr/>
    <a:lstStyle/>
    <a:p>
      <a:pPr>
        <a:defRPr>
          <a:latin typeface="Arial" panose="020B0604020202020204" pitchFamily="34" charset="0"/>
          <a:ea typeface="+mj-ea"/>
          <a:cs typeface="Arial" panose="020B0604020202020204" pitchFamily="34" charset="0"/>
        </a:defRPr>
      </a:pPr>
      <a:endParaRPr lang="ko-KR"/>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'R'!$C$10</c:f>
              <c:strCache>
                <c:ptCount val="1"/>
                <c:pt idx="0">
                  <c:v>Min</c:v>
                </c:pt>
              </c:strCache>
            </c:strRef>
          </c:tx>
          <c:spPr>
            <a:noFill/>
            <a:ln>
              <a:noFill/>
            </a:ln>
            <a:effectLst/>
          </c:spPr>
          <c:invertIfNegative val="0"/>
          <c:dLbls>
            <c:dLbl>
              <c:idx val="1"/>
              <c:layout>
                <c:manualLayout>
                  <c:x val="4.6594855967078186E-2"/>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74A-4EF7-9A69-CFBB52AA600E}"/>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j-ea"/>
                    <a:cs typeface="Arial" panose="020B0604020202020204" pitchFamily="34" charset="0"/>
                  </a:defRPr>
                </a:pPr>
                <a:endParaRPr lang="ko-K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'R'!$B$70:$B$73</c:f>
              <c:strCache>
                <c:ptCount val="4"/>
                <c:pt idx="0">
                  <c:v>GPCM</c:v>
                </c:pt>
                <c:pt idx="1">
                  <c:v>GTM</c:v>
                </c:pt>
                <c:pt idx="2">
                  <c:v>GPCM</c:v>
                </c:pt>
                <c:pt idx="3">
                  <c:v>GTM</c:v>
                </c:pt>
              </c:strCache>
            </c:strRef>
          </c:cat>
          <c:val>
            <c:numRef>
              <c:f>'R'!$C$70:$C$73</c:f>
              <c:numCache>
                <c:formatCode>_(* #,##0_);_(* \(#,##0\);_(* "-"_);_(@_)</c:formatCode>
                <c:ptCount val="4"/>
                <c:pt idx="0">
                  <c:v>17476.253632932803</c:v>
                </c:pt>
                <c:pt idx="1">
                  <c:v>4092.1547499903231</c:v>
                </c:pt>
                <c:pt idx="2">
                  <c:v>14977.758465268051</c:v>
                </c:pt>
                <c:pt idx="3">
                  <c:v>41826.483965716157</c:v>
                </c:pt>
              </c:numCache>
            </c:numRef>
          </c:val>
          <c:extLst>
            <c:ext xmlns:c16="http://schemas.microsoft.com/office/drawing/2014/chart" uri="{C3380CC4-5D6E-409C-BE32-E72D297353CC}">
              <c16:uniqueId val="{00000001-074A-4EF7-9A69-CFBB52AA600E}"/>
            </c:ext>
          </c:extLst>
        </c:ser>
        <c:ser>
          <c:idx val="1"/>
          <c:order val="1"/>
          <c:tx>
            <c:strRef>
              <c:f>'R'!$D$10</c:f>
              <c:strCache>
                <c:ptCount val="1"/>
                <c:pt idx="0">
                  <c:v>차이</c:v>
                </c:pt>
              </c:strCache>
            </c:strRef>
          </c:tx>
          <c:spPr>
            <a:solidFill>
              <a:srgbClr val="005EB8"/>
            </a:solidFill>
            <a:ln>
              <a:noFill/>
            </a:ln>
            <a:effectLst/>
          </c:spPr>
          <c:invertIfNegative val="0"/>
          <c:dLbls>
            <c:delete val="1"/>
          </c:dLbls>
          <c:cat>
            <c:strRef>
              <c:f>'R'!$B$70:$B$73</c:f>
              <c:strCache>
                <c:ptCount val="4"/>
                <c:pt idx="0">
                  <c:v>GPCM</c:v>
                </c:pt>
                <c:pt idx="1">
                  <c:v>GTM</c:v>
                </c:pt>
                <c:pt idx="2">
                  <c:v>GPCM</c:v>
                </c:pt>
                <c:pt idx="3">
                  <c:v>GTM</c:v>
                </c:pt>
              </c:strCache>
            </c:strRef>
          </c:cat>
          <c:val>
            <c:numRef>
              <c:f>'R'!$D$70:$D$73</c:f>
              <c:numCache>
                <c:formatCode>_(* #,##0_);_(* \(#,##0\);_(* "-"_);_(@_)</c:formatCode>
                <c:ptCount val="4"/>
                <c:pt idx="0">
                  <c:v>42578.521400904196</c:v>
                </c:pt>
                <c:pt idx="1">
                  <c:v>94801.329289326924</c:v>
                </c:pt>
                <c:pt idx="2">
                  <c:v>33985.190479340657</c:v>
                </c:pt>
                <c:pt idx="3">
                  <c:v>42748.935381550291</c:v>
                </c:pt>
              </c:numCache>
            </c:numRef>
          </c:val>
          <c:extLst>
            <c:ext xmlns:c16="http://schemas.microsoft.com/office/drawing/2014/chart" uri="{C3380CC4-5D6E-409C-BE32-E72D297353CC}">
              <c16:uniqueId val="{00000002-074A-4EF7-9A69-CFBB52AA600E}"/>
            </c:ext>
          </c:extLst>
        </c:ser>
        <c:ser>
          <c:idx val="2"/>
          <c:order val="2"/>
          <c:tx>
            <c:strRef>
              <c:f>'R'!$E$10</c:f>
              <c:strCache>
                <c:ptCount val="1"/>
                <c:pt idx="0">
                  <c:v>Max</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j-ea"/>
                    <a:cs typeface="Arial" panose="020B0604020202020204" pitchFamily="34" charset="0"/>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'R'!$B$70:$B$73</c:f>
              <c:strCache>
                <c:ptCount val="4"/>
                <c:pt idx="0">
                  <c:v>GPCM</c:v>
                </c:pt>
                <c:pt idx="1">
                  <c:v>GTM</c:v>
                </c:pt>
                <c:pt idx="2">
                  <c:v>GPCM</c:v>
                </c:pt>
                <c:pt idx="3">
                  <c:v>GTM</c:v>
                </c:pt>
              </c:strCache>
            </c:strRef>
          </c:cat>
          <c:val>
            <c:numRef>
              <c:f>'R'!$E$70:$E$73</c:f>
              <c:numCache>
                <c:formatCode>_(* #,##0_);_(* \(#,##0\);_(* "-"_);_(@_)</c:formatCode>
                <c:ptCount val="4"/>
                <c:pt idx="0">
                  <c:v>60054.775033836995</c:v>
                </c:pt>
                <c:pt idx="1">
                  <c:v>98893.484039317249</c:v>
                </c:pt>
                <c:pt idx="2">
                  <c:v>48962.94894460871</c:v>
                </c:pt>
                <c:pt idx="3">
                  <c:v>84575.419347266448</c:v>
                </c:pt>
              </c:numCache>
            </c:numRef>
          </c:val>
          <c:extLst>
            <c:ext xmlns:c16="http://schemas.microsoft.com/office/drawing/2014/chart" uri="{C3380CC4-5D6E-409C-BE32-E72D297353CC}">
              <c16:uniqueId val="{00000003-074A-4EF7-9A69-CFBB52AA600E}"/>
            </c:ext>
          </c:extLst>
        </c:ser>
        <c:dLbls>
          <c:dLblPos val="ctr"/>
          <c:showLegendKey val="0"/>
          <c:showVal val="1"/>
          <c:showCatName val="0"/>
          <c:showSerName val="0"/>
          <c:showPercent val="0"/>
          <c:showBubbleSize val="0"/>
        </c:dLbls>
        <c:gapWidth val="150"/>
        <c:overlap val="100"/>
        <c:axId val="493184736"/>
        <c:axId val="804597808"/>
      </c:barChart>
      <c:catAx>
        <c:axId val="493184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j-ea"/>
                <a:cs typeface="Arial" panose="020B0604020202020204" pitchFamily="34" charset="0"/>
              </a:defRPr>
            </a:pPr>
            <a:endParaRPr lang="ko-KR"/>
          </a:p>
        </c:txPr>
        <c:crossAx val="804597808"/>
        <c:crosses val="autoZero"/>
        <c:auto val="1"/>
        <c:lblAlgn val="ctr"/>
        <c:lblOffset val="100"/>
        <c:noMultiLvlLbl val="0"/>
      </c:catAx>
      <c:valAx>
        <c:axId val="804597808"/>
        <c:scaling>
          <c:orientation val="minMax"/>
          <c:max val="120000"/>
          <c:min val="0"/>
        </c:scaling>
        <c:delete val="0"/>
        <c:axPos val="b"/>
        <c:numFmt formatCode="_(* #,##0_);_(* \(#,##0\);_(* &quot;-&quot;_);_(@_)" sourceLinked="1"/>
        <c:majorTickMark val="none"/>
        <c:minorTickMark val="none"/>
        <c:tickLblPos val="nextTo"/>
        <c:spPr>
          <a:noFill/>
          <a:ln>
            <a:solidFill>
              <a:srgbClr val="D9D9D9"/>
            </a:solid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j-ea"/>
                <a:cs typeface="Arial" panose="020B0604020202020204" pitchFamily="34" charset="0"/>
              </a:defRPr>
            </a:pPr>
            <a:endParaRPr lang="ko-KR"/>
          </a:p>
        </c:txPr>
        <c:crossAx val="493184736"/>
        <c:crosses val="autoZero"/>
        <c:crossBetween val="between"/>
        <c:majorUnit val="20000"/>
      </c:valAx>
      <c:spPr>
        <a:noFill/>
        <a:ln>
          <a:noFill/>
        </a:ln>
        <a:effectLst/>
      </c:spPr>
    </c:plotArea>
    <c:plotVisOnly val="1"/>
    <c:dispBlanksAs val="gap"/>
    <c:showDLblsOverMax val="0"/>
  </c:chart>
  <c:spPr>
    <a:solidFill>
      <a:schemeClr val="bg1"/>
    </a:solidFill>
    <a:ln w="15875" cap="flat" cmpd="sng" algn="ctr">
      <a:solidFill>
        <a:srgbClr val="00338D"/>
      </a:solidFill>
      <a:round/>
    </a:ln>
    <a:effectLst/>
  </c:spPr>
  <c:txPr>
    <a:bodyPr/>
    <a:lstStyle/>
    <a:p>
      <a:pPr>
        <a:defRPr>
          <a:latin typeface="Arial" panose="020B0604020202020204" pitchFamily="34" charset="0"/>
          <a:ea typeface="+mj-ea"/>
          <a:cs typeface="Arial" panose="020B0604020202020204" pitchFamily="34" charset="0"/>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030139620433074"/>
          <c:y val="0.23632531584062197"/>
          <c:w val="0.73827000250815145"/>
          <c:h val="0.72276563006154837"/>
        </c:manualLayout>
      </c:layout>
      <c:barChart>
        <c:barDir val="bar"/>
        <c:grouping val="stacked"/>
        <c:varyColors val="0"/>
        <c:ser>
          <c:idx val="8"/>
          <c:order val="0"/>
          <c:tx>
            <c:strRef>
              <c:f>R_Multiple!$I$12</c:f>
              <c:strCache>
                <c:ptCount val="1"/>
                <c:pt idx="0">
                  <c:v>start</c:v>
                </c:pt>
              </c:strCache>
            </c:strRef>
          </c:tx>
          <c:spPr>
            <a:solidFill>
              <a:srgbClr val="00338D"/>
            </a:solidFill>
            <a:ln w="3175">
              <a:solidFill>
                <a:srgbClr val="FFFFFF"/>
              </a:solidFill>
              <a:prstDash val="solid"/>
            </a:ln>
          </c:spPr>
          <c:invertIfNegative val="0"/>
          <c:dLbls>
            <c:delete val="1"/>
          </c:dLbls>
          <c:cat>
            <c:strRef>
              <c:f>R_Multiple!$J$11:$L$11</c:f>
              <c:strCache>
                <c:ptCount val="3"/>
                <c:pt idx="0">
                  <c:v>EV/Sales</c:v>
                </c:pt>
                <c:pt idx="1">
                  <c:v>EV/EBIT</c:v>
                </c:pt>
                <c:pt idx="2">
                  <c:v>EV/EBITDA</c:v>
                </c:pt>
              </c:strCache>
            </c:strRef>
          </c:cat>
          <c:val>
            <c:numRef>
              <c:f>R_Multiple!$J$12:$L$12</c:f>
              <c:numCache>
                <c:formatCode>_(* #,##0_);_(* \(#,##0\);_(* "-"_);_(@_)</c:formatCode>
                <c:ptCount val="3"/>
                <c:pt idx="0">
                  <c:v>0</c:v>
                </c:pt>
                <c:pt idx="1">
                  <c:v>0</c:v>
                </c:pt>
                <c:pt idx="2">
                  <c:v>0</c:v>
                </c:pt>
              </c:numCache>
            </c:numRef>
          </c:val>
          <c:extLst>
            <c:ext xmlns:c16="http://schemas.microsoft.com/office/drawing/2014/chart" uri="{C3380CC4-5D6E-409C-BE32-E72D297353CC}">
              <c16:uniqueId val="{00000000-8BBC-43A2-9BC2-885AFF468759}"/>
            </c:ext>
          </c:extLst>
        </c:ser>
        <c:ser>
          <c:idx val="9"/>
          <c:order val="1"/>
          <c:tx>
            <c:strRef>
              <c:f>R_Multiple!$I$13</c:f>
              <c:strCache>
                <c:ptCount val="1"/>
                <c:pt idx="0">
                  <c:v>min</c:v>
                </c:pt>
              </c:strCache>
            </c:strRef>
          </c:tx>
          <c:spPr>
            <a:noFill/>
            <a:ln w="3175">
              <a:solidFill>
                <a:srgbClr val="FFFFFF"/>
              </a:solidFill>
              <a:prstDash val="solid"/>
            </a:ln>
          </c:spPr>
          <c:invertIfNegative val="0"/>
          <c:dLbls>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R_Multiple!$J$11:$L$11</c:f>
              <c:strCache>
                <c:ptCount val="3"/>
                <c:pt idx="0">
                  <c:v>EV/Sales</c:v>
                </c:pt>
                <c:pt idx="1">
                  <c:v>EV/EBIT</c:v>
                </c:pt>
                <c:pt idx="2">
                  <c:v>EV/EBITDA</c:v>
                </c:pt>
              </c:strCache>
            </c:strRef>
          </c:cat>
          <c:val>
            <c:numRef>
              <c:f>R_Multiple!$J$13:$L$13</c:f>
              <c:numCache>
                <c:formatCode>_(* #,##0_);_(* \(#,##0\);_(* "-"_);_(@_)</c:formatCode>
                <c:ptCount val="3"/>
                <c:pt idx="0">
                  <c:v>174.76253635150795</c:v>
                </c:pt>
                <c:pt idx="1">
                  <c:v>147.68053145536618</c:v>
                </c:pt>
                <c:pt idx="2">
                  <c:v>149.78227629586038</c:v>
                </c:pt>
              </c:numCache>
            </c:numRef>
          </c:val>
          <c:extLst>
            <c:ext xmlns:c16="http://schemas.microsoft.com/office/drawing/2014/chart" uri="{C3380CC4-5D6E-409C-BE32-E72D297353CC}">
              <c16:uniqueId val="{00000001-8BBC-43A2-9BC2-885AFF468759}"/>
            </c:ext>
          </c:extLst>
        </c:ser>
        <c:ser>
          <c:idx val="10"/>
          <c:order val="2"/>
          <c:tx>
            <c:strRef>
              <c:f>R_Multiple!$I$14</c:f>
              <c:strCache>
                <c:ptCount val="1"/>
                <c:pt idx="0">
                  <c:v>max1</c:v>
                </c:pt>
              </c:strCache>
            </c:strRef>
          </c:tx>
          <c:spPr>
            <a:solidFill>
              <a:srgbClr val="6D2077"/>
            </a:solidFill>
            <a:ln w="3175">
              <a:solidFill>
                <a:srgbClr val="FFFFFF"/>
              </a:solidFill>
              <a:prstDash val="solid"/>
            </a:ln>
          </c:spPr>
          <c:invertIfNegative val="0"/>
          <c:dPt>
            <c:idx val="0"/>
            <c:invertIfNegative val="0"/>
            <c:bubble3D val="0"/>
            <c:spPr>
              <a:solidFill>
                <a:srgbClr val="470A68"/>
              </a:solidFill>
              <a:ln w="3175">
                <a:solidFill>
                  <a:srgbClr val="FFFFFF"/>
                </a:solidFill>
                <a:prstDash val="solid"/>
              </a:ln>
            </c:spPr>
            <c:extLst>
              <c:ext xmlns:c16="http://schemas.microsoft.com/office/drawing/2014/chart" uri="{C3380CC4-5D6E-409C-BE32-E72D297353CC}">
                <c16:uniqueId val="{00000003-8BBC-43A2-9BC2-885AFF468759}"/>
              </c:ext>
            </c:extLst>
          </c:dPt>
          <c:dPt>
            <c:idx val="1"/>
            <c:invertIfNegative val="0"/>
            <c:bubble3D val="0"/>
            <c:spPr>
              <a:solidFill>
                <a:srgbClr val="EAAA00"/>
              </a:solidFill>
              <a:ln w="3175">
                <a:solidFill>
                  <a:srgbClr val="FFFFFF"/>
                </a:solidFill>
                <a:prstDash val="solid"/>
              </a:ln>
            </c:spPr>
            <c:extLst>
              <c:ext xmlns:c16="http://schemas.microsoft.com/office/drawing/2014/chart" uri="{C3380CC4-5D6E-409C-BE32-E72D297353CC}">
                <c16:uniqueId val="{00000005-8BBC-43A2-9BC2-885AFF468759}"/>
              </c:ext>
            </c:extLst>
          </c:dPt>
          <c:dPt>
            <c:idx val="2"/>
            <c:invertIfNegative val="0"/>
            <c:bubble3D val="0"/>
            <c:spPr>
              <a:solidFill>
                <a:srgbClr val="00A3A1"/>
              </a:solidFill>
              <a:ln w="3175">
                <a:solidFill>
                  <a:srgbClr val="FFFFFF"/>
                </a:solidFill>
                <a:prstDash val="solid"/>
              </a:ln>
            </c:spPr>
            <c:extLst>
              <c:ext xmlns:c16="http://schemas.microsoft.com/office/drawing/2014/chart" uri="{C3380CC4-5D6E-409C-BE32-E72D297353CC}">
                <c16:uniqueId val="{00000007-8BBC-43A2-9BC2-885AFF468759}"/>
              </c:ext>
            </c:extLst>
          </c:dPt>
          <c:dLbls>
            <c:delete val="1"/>
          </c:dLbls>
          <c:cat>
            <c:strRef>
              <c:f>R_Multiple!$J$11:$L$11</c:f>
              <c:strCache>
                <c:ptCount val="3"/>
                <c:pt idx="0">
                  <c:v>EV/Sales</c:v>
                </c:pt>
                <c:pt idx="1">
                  <c:v>EV/EBIT</c:v>
                </c:pt>
                <c:pt idx="2">
                  <c:v>EV/EBITDA</c:v>
                </c:pt>
              </c:strCache>
            </c:strRef>
          </c:cat>
          <c:val>
            <c:numRef>
              <c:f>R_Multiple!$J$14:$L$14</c:f>
              <c:numCache>
                <c:formatCode>_(* #,##0_);_(* \(#,##0\);_(* "-"_);_(@_)</c:formatCode>
                <c:ptCount val="3"/>
                <c:pt idx="0">
                  <c:v>425.78521406308028</c:v>
                </c:pt>
                <c:pt idx="1">
                  <c:v>546.42855544310419</c:v>
                </c:pt>
                <c:pt idx="2">
                  <c:v>339.86255033743112</c:v>
                </c:pt>
              </c:numCache>
            </c:numRef>
          </c:val>
          <c:extLst>
            <c:ext xmlns:c16="http://schemas.microsoft.com/office/drawing/2014/chart" uri="{C3380CC4-5D6E-409C-BE32-E72D297353CC}">
              <c16:uniqueId val="{00000008-8BBC-43A2-9BC2-885AFF468759}"/>
            </c:ext>
          </c:extLst>
        </c:ser>
        <c:ser>
          <c:idx val="11"/>
          <c:order val="3"/>
          <c:tx>
            <c:strRef>
              <c:f>R_Multiple!$I$15</c:f>
              <c:strCache>
                <c:ptCount val="1"/>
                <c:pt idx="0">
                  <c:v>max2</c:v>
                </c:pt>
              </c:strCache>
            </c:strRef>
          </c:tx>
          <c:spPr>
            <a:noFill/>
            <a:ln w="3175">
              <a:solidFill>
                <a:srgbClr val="FFFFFF"/>
              </a:solidFill>
              <a:prstDash val="solid"/>
            </a:ln>
          </c:spPr>
          <c:invertIfNegative val="0"/>
          <c:dLbls>
            <c:spPr>
              <a:noFill/>
              <a:ln>
                <a:noFill/>
              </a:ln>
              <a:effectLst/>
            </c:sp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R_Multiple!$J$11:$L$11</c:f>
              <c:strCache>
                <c:ptCount val="3"/>
                <c:pt idx="0">
                  <c:v>EV/Sales</c:v>
                </c:pt>
                <c:pt idx="1">
                  <c:v>EV/EBIT</c:v>
                </c:pt>
                <c:pt idx="2">
                  <c:v>EV/EBITDA</c:v>
                </c:pt>
              </c:strCache>
            </c:strRef>
          </c:cat>
          <c:val>
            <c:numRef>
              <c:f>R_Multiple!$J$15:$L$15</c:f>
              <c:numCache>
                <c:formatCode>_(* #,##0_);_(* \(#,##0\);_(* "-"_);_(@_)</c:formatCode>
                <c:ptCount val="3"/>
                <c:pt idx="0">
                  <c:v>600.54775041458822</c:v>
                </c:pt>
                <c:pt idx="1">
                  <c:v>694.10908689847042</c:v>
                </c:pt>
                <c:pt idx="2">
                  <c:v>489.64482663329147</c:v>
                </c:pt>
              </c:numCache>
            </c:numRef>
          </c:val>
          <c:extLst>
            <c:ext xmlns:c16="http://schemas.microsoft.com/office/drawing/2014/chart" uri="{C3380CC4-5D6E-409C-BE32-E72D297353CC}">
              <c16:uniqueId val="{00000009-8BBC-43A2-9BC2-885AFF468759}"/>
            </c:ext>
          </c:extLst>
        </c:ser>
        <c:ser>
          <c:idx val="12"/>
          <c:order val="4"/>
          <c:tx>
            <c:strRef>
              <c:f>R_Multiple!$I$12</c:f>
              <c:strCache>
                <c:ptCount val="1"/>
                <c:pt idx="0">
                  <c:v>start</c:v>
                </c:pt>
              </c:strCache>
            </c:strRef>
          </c:tx>
          <c:spPr>
            <a:solidFill>
              <a:srgbClr val="00338D"/>
            </a:solidFill>
            <a:ln w="3175">
              <a:solidFill>
                <a:srgbClr val="FFFFFF"/>
              </a:solidFill>
              <a:prstDash val="solid"/>
            </a:ln>
          </c:spPr>
          <c:invertIfNegative val="0"/>
          <c:dLbls>
            <c:delete val="1"/>
          </c:dLbls>
          <c:cat>
            <c:strRef>
              <c:f>R_Multiple!$J$11:$L$11</c:f>
              <c:strCache>
                <c:ptCount val="3"/>
                <c:pt idx="0">
                  <c:v>EV/Sales</c:v>
                </c:pt>
                <c:pt idx="1">
                  <c:v>EV/EBIT</c:v>
                </c:pt>
                <c:pt idx="2">
                  <c:v>EV/EBITDA</c:v>
                </c:pt>
              </c:strCache>
            </c:strRef>
          </c:cat>
          <c:val>
            <c:numRef>
              <c:f>R_Multiple!$J$12:$L$12</c:f>
              <c:numCache>
                <c:formatCode>_(* #,##0_);_(* \(#,##0\);_(* "-"_);_(@_)</c:formatCode>
                <c:ptCount val="3"/>
                <c:pt idx="0">
                  <c:v>0</c:v>
                </c:pt>
                <c:pt idx="1">
                  <c:v>0</c:v>
                </c:pt>
                <c:pt idx="2">
                  <c:v>0</c:v>
                </c:pt>
              </c:numCache>
            </c:numRef>
          </c:val>
          <c:extLst>
            <c:ext xmlns:c16="http://schemas.microsoft.com/office/drawing/2014/chart" uri="{C3380CC4-5D6E-409C-BE32-E72D297353CC}">
              <c16:uniqueId val="{0000000A-8BBC-43A2-9BC2-885AFF468759}"/>
            </c:ext>
          </c:extLst>
        </c:ser>
        <c:ser>
          <c:idx val="13"/>
          <c:order val="5"/>
          <c:tx>
            <c:strRef>
              <c:f>R_Multiple!$I$13</c:f>
              <c:strCache>
                <c:ptCount val="1"/>
                <c:pt idx="0">
                  <c:v>min</c:v>
                </c:pt>
              </c:strCache>
            </c:strRef>
          </c:tx>
          <c:spPr>
            <a:noFill/>
            <a:ln w="3175">
              <a:solidFill>
                <a:srgbClr val="FFFFFF"/>
              </a:solidFill>
              <a:prstDash val="solid"/>
            </a:ln>
          </c:spPr>
          <c:invertIfNegative val="0"/>
          <c:dLbls>
            <c:delete val="1"/>
          </c:dLbls>
          <c:cat>
            <c:strRef>
              <c:f>R_Multiple!$J$11:$L$11</c:f>
              <c:strCache>
                <c:ptCount val="3"/>
                <c:pt idx="0">
                  <c:v>EV/Sales</c:v>
                </c:pt>
                <c:pt idx="1">
                  <c:v>EV/EBIT</c:v>
                </c:pt>
                <c:pt idx="2">
                  <c:v>EV/EBITDA</c:v>
                </c:pt>
              </c:strCache>
            </c:strRef>
          </c:cat>
          <c:val>
            <c:numRef>
              <c:f>R_Multiple!$J$13:$L$13</c:f>
              <c:numCache>
                <c:formatCode>_(* #,##0_);_(* \(#,##0\);_(* "-"_);_(@_)</c:formatCode>
                <c:ptCount val="3"/>
                <c:pt idx="0">
                  <c:v>174.76253635150795</c:v>
                </c:pt>
                <c:pt idx="1">
                  <c:v>147.68053145536618</c:v>
                </c:pt>
                <c:pt idx="2">
                  <c:v>149.78227629586038</c:v>
                </c:pt>
              </c:numCache>
            </c:numRef>
          </c:val>
          <c:extLst>
            <c:ext xmlns:c16="http://schemas.microsoft.com/office/drawing/2014/chart" uri="{C3380CC4-5D6E-409C-BE32-E72D297353CC}">
              <c16:uniqueId val="{0000000B-8BBC-43A2-9BC2-885AFF468759}"/>
            </c:ext>
          </c:extLst>
        </c:ser>
        <c:ser>
          <c:idx val="14"/>
          <c:order val="6"/>
          <c:tx>
            <c:strRef>
              <c:f>R_Multiple!$I$14</c:f>
              <c:strCache>
                <c:ptCount val="1"/>
                <c:pt idx="0">
                  <c:v>max1</c:v>
                </c:pt>
              </c:strCache>
            </c:strRef>
          </c:tx>
          <c:spPr>
            <a:solidFill>
              <a:srgbClr val="6D2077"/>
            </a:solidFill>
            <a:ln w="3175">
              <a:solidFill>
                <a:srgbClr val="FFFFFF"/>
              </a:solidFill>
              <a:prstDash val="solid"/>
            </a:ln>
          </c:spPr>
          <c:invertIfNegative val="0"/>
          <c:dPt>
            <c:idx val="0"/>
            <c:invertIfNegative val="0"/>
            <c:bubble3D val="0"/>
            <c:spPr>
              <a:solidFill>
                <a:srgbClr val="470A68"/>
              </a:solidFill>
              <a:ln w="3175">
                <a:solidFill>
                  <a:srgbClr val="FFFFFF"/>
                </a:solidFill>
                <a:prstDash val="solid"/>
              </a:ln>
            </c:spPr>
            <c:extLst>
              <c:ext xmlns:c16="http://schemas.microsoft.com/office/drawing/2014/chart" uri="{C3380CC4-5D6E-409C-BE32-E72D297353CC}">
                <c16:uniqueId val="{0000000D-8BBC-43A2-9BC2-885AFF468759}"/>
              </c:ext>
            </c:extLst>
          </c:dPt>
          <c:dPt>
            <c:idx val="1"/>
            <c:invertIfNegative val="0"/>
            <c:bubble3D val="0"/>
            <c:spPr>
              <a:solidFill>
                <a:srgbClr val="EAAA00"/>
              </a:solidFill>
              <a:ln w="3175">
                <a:solidFill>
                  <a:srgbClr val="FFFFFF"/>
                </a:solidFill>
                <a:prstDash val="solid"/>
              </a:ln>
            </c:spPr>
            <c:extLst>
              <c:ext xmlns:c16="http://schemas.microsoft.com/office/drawing/2014/chart" uri="{C3380CC4-5D6E-409C-BE32-E72D297353CC}">
                <c16:uniqueId val="{0000000F-8BBC-43A2-9BC2-885AFF468759}"/>
              </c:ext>
            </c:extLst>
          </c:dPt>
          <c:dPt>
            <c:idx val="2"/>
            <c:invertIfNegative val="0"/>
            <c:bubble3D val="0"/>
            <c:spPr>
              <a:solidFill>
                <a:srgbClr val="00A3A1"/>
              </a:solidFill>
              <a:ln w="3175">
                <a:solidFill>
                  <a:srgbClr val="FFFFFF"/>
                </a:solidFill>
                <a:prstDash val="solid"/>
              </a:ln>
            </c:spPr>
            <c:extLst>
              <c:ext xmlns:c16="http://schemas.microsoft.com/office/drawing/2014/chart" uri="{C3380CC4-5D6E-409C-BE32-E72D297353CC}">
                <c16:uniqueId val="{00000011-8BBC-43A2-9BC2-885AFF468759}"/>
              </c:ext>
            </c:extLst>
          </c:dPt>
          <c:dLbls>
            <c:delete val="1"/>
          </c:dLbls>
          <c:cat>
            <c:strRef>
              <c:f>R_Multiple!$J$11:$L$11</c:f>
              <c:strCache>
                <c:ptCount val="3"/>
                <c:pt idx="0">
                  <c:v>EV/Sales</c:v>
                </c:pt>
                <c:pt idx="1">
                  <c:v>EV/EBIT</c:v>
                </c:pt>
                <c:pt idx="2">
                  <c:v>EV/EBITDA</c:v>
                </c:pt>
              </c:strCache>
            </c:strRef>
          </c:cat>
          <c:val>
            <c:numRef>
              <c:f>R_Multiple!$J$14:$L$14</c:f>
              <c:numCache>
                <c:formatCode>_(* #,##0_);_(* \(#,##0\);_(* "-"_);_(@_)</c:formatCode>
                <c:ptCount val="3"/>
                <c:pt idx="0">
                  <c:v>425.78521406308028</c:v>
                </c:pt>
                <c:pt idx="1">
                  <c:v>546.42855544310419</c:v>
                </c:pt>
                <c:pt idx="2">
                  <c:v>339.86255033743112</c:v>
                </c:pt>
              </c:numCache>
            </c:numRef>
          </c:val>
          <c:extLst>
            <c:ext xmlns:c16="http://schemas.microsoft.com/office/drawing/2014/chart" uri="{C3380CC4-5D6E-409C-BE32-E72D297353CC}">
              <c16:uniqueId val="{00000012-8BBC-43A2-9BC2-885AFF468759}"/>
            </c:ext>
          </c:extLst>
        </c:ser>
        <c:ser>
          <c:idx val="15"/>
          <c:order val="7"/>
          <c:tx>
            <c:strRef>
              <c:f>R_Multiple!$I$15</c:f>
              <c:strCache>
                <c:ptCount val="1"/>
                <c:pt idx="0">
                  <c:v>max2</c:v>
                </c:pt>
              </c:strCache>
            </c:strRef>
          </c:tx>
          <c:spPr>
            <a:noFill/>
            <a:ln w="3175">
              <a:solidFill>
                <a:srgbClr val="FFFFFF"/>
              </a:solidFill>
              <a:prstDash val="solid"/>
            </a:ln>
          </c:spPr>
          <c:invertIfNegative val="0"/>
          <c:dLbls>
            <c:delete val="1"/>
          </c:dLbls>
          <c:cat>
            <c:strRef>
              <c:f>R_Multiple!$J$11:$L$11</c:f>
              <c:strCache>
                <c:ptCount val="3"/>
                <c:pt idx="0">
                  <c:v>EV/Sales</c:v>
                </c:pt>
                <c:pt idx="1">
                  <c:v>EV/EBIT</c:v>
                </c:pt>
                <c:pt idx="2">
                  <c:v>EV/EBITDA</c:v>
                </c:pt>
              </c:strCache>
            </c:strRef>
          </c:cat>
          <c:val>
            <c:numRef>
              <c:f>R_Multiple!$J$15:$L$15</c:f>
              <c:numCache>
                <c:formatCode>_(* #,##0_);_(* \(#,##0\);_(* "-"_);_(@_)</c:formatCode>
                <c:ptCount val="3"/>
                <c:pt idx="0">
                  <c:v>600.54775041458822</c:v>
                </c:pt>
                <c:pt idx="1">
                  <c:v>694.10908689847042</c:v>
                </c:pt>
                <c:pt idx="2">
                  <c:v>489.64482663329147</c:v>
                </c:pt>
              </c:numCache>
            </c:numRef>
          </c:val>
          <c:extLst>
            <c:ext xmlns:c16="http://schemas.microsoft.com/office/drawing/2014/chart" uri="{C3380CC4-5D6E-409C-BE32-E72D297353CC}">
              <c16:uniqueId val="{00000013-8BBC-43A2-9BC2-885AFF468759}"/>
            </c:ext>
          </c:extLst>
        </c:ser>
        <c:ser>
          <c:idx val="4"/>
          <c:order val="8"/>
          <c:tx>
            <c:strRef>
              <c:f>R_Multiple!$I$12</c:f>
              <c:strCache>
                <c:ptCount val="1"/>
                <c:pt idx="0">
                  <c:v>start</c:v>
                </c:pt>
              </c:strCache>
            </c:strRef>
          </c:tx>
          <c:spPr>
            <a:solidFill>
              <a:srgbClr val="00338D"/>
            </a:solidFill>
            <a:ln w="3175">
              <a:solidFill>
                <a:srgbClr val="FFFFFF"/>
              </a:solidFill>
              <a:prstDash val="solid"/>
            </a:ln>
          </c:spPr>
          <c:invertIfNegative val="0"/>
          <c:dLbls>
            <c:delete val="1"/>
          </c:dLbls>
          <c:cat>
            <c:strRef>
              <c:f>R_Multiple!$J$11:$L$11</c:f>
              <c:strCache>
                <c:ptCount val="3"/>
                <c:pt idx="0">
                  <c:v>EV/Sales</c:v>
                </c:pt>
                <c:pt idx="1">
                  <c:v>EV/EBIT</c:v>
                </c:pt>
                <c:pt idx="2">
                  <c:v>EV/EBITDA</c:v>
                </c:pt>
              </c:strCache>
            </c:strRef>
          </c:cat>
          <c:val>
            <c:numRef>
              <c:f>R_Multiple!$J$12:$L$12</c:f>
              <c:numCache>
                <c:formatCode>_(* #,##0_);_(* \(#,##0\);_(* "-"_);_(@_)</c:formatCode>
                <c:ptCount val="3"/>
                <c:pt idx="0">
                  <c:v>0</c:v>
                </c:pt>
                <c:pt idx="1">
                  <c:v>0</c:v>
                </c:pt>
                <c:pt idx="2">
                  <c:v>0</c:v>
                </c:pt>
              </c:numCache>
            </c:numRef>
          </c:val>
          <c:extLst>
            <c:ext xmlns:c16="http://schemas.microsoft.com/office/drawing/2014/chart" uri="{C3380CC4-5D6E-409C-BE32-E72D297353CC}">
              <c16:uniqueId val="{00000014-8BBC-43A2-9BC2-885AFF468759}"/>
            </c:ext>
          </c:extLst>
        </c:ser>
        <c:ser>
          <c:idx val="5"/>
          <c:order val="9"/>
          <c:tx>
            <c:strRef>
              <c:f>R_Multiple!$I$13</c:f>
              <c:strCache>
                <c:ptCount val="1"/>
                <c:pt idx="0">
                  <c:v>min</c:v>
                </c:pt>
              </c:strCache>
            </c:strRef>
          </c:tx>
          <c:spPr>
            <a:noFill/>
            <a:ln w="3175">
              <a:solidFill>
                <a:srgbClr val="FFFFFF"/>
              </a:solidFill>
              <a:prstDash val="solid"/>
            </a:ln>
          </c:spPr>
          <c:invertIfNegative val="0"/>
          <c:dLbls>
            <c:delete val="1"/>
          </c:dLbls>
          <c:cat>
            <c:strRef>
              <c:f>R_Multiple!$J$11:$L$11</c:f>
              <c:strCache>
                <c:ptCount val="3"/>
                <c:pt idx="0">
                  <c:v>EV/Sales</c:v>
                </c:pt>
                <c:pt idx="1">
                  <c:v>EV/EBIT</c:v>
                </c:pt>
                <c:pt idx="2">
                  <c:v>EV/EBITDA</c:v>
                </c:pt>
              </c:strCache>
            </c:strRef>
          </c:cat>
          <c:val>
            <c:numRef>
              <c:f>R_Multiple!$J$13:$L$13</c:f>
              <c:numCache>
                <c:formatCode>_(* #,##0_);_(* \(#,##0\);_(* "-"_);_(@_)</c:formatCode>
                <c:ptCount val="3"/>
                <c:pt idx="0">
                  <c:v>174.76253635150795</c:v>
                </c:pt>
                <c:pt idx="1">
                  <c:v>147.68053145536618</c:v>
                </c:pt>
                <c:pt idx="2">
                  <c:v>149.78227629586038</c:v>
                </c:pt>
              </c:numCache>
            </c:numRef>
          </c:val>
          <c:extLst>
            <c:ext xmlns:c16="http://schemas.microsoft.com/office/drawing/2014/chart" uri="{C3380CC4-5D6E-409C-BE32-E72D297353CC}">
              <c16:uniqueId val="{00000015-8BBC-43A2-9BC2-885AFF468759}"/>
            </c:ext>
          </c:extLst>
        </c:ser>
        <c:ser>
          <c:idx val="6"/>
          <c:order val="10"/>
          <c:tx>
            <c:strRef>
              <c:f>R_Multiple!$I$14</c:f>
              <c:strCache>
                <c:ptCount val="1"/>
                <c:pt idx="0">
                  <c:v>max1</c:v>
                </c:pt>
              </c:strCache>
            </c:strRef>
          </c:tx>
          <c:spPr>
            <a:solidFill>
              <a:srgbClr val="6D2077"/>
            </a:solidFill>
            <a:ln w="3175">
              <a:solidFill>
                <a:srgbClr val="FFFFFF"/>
              </a:solidFill>
              <a:prstDash val="solid"/>
            </a:ln>
          </c:spPr>
          <c:invertIfNegative val="0"/>
          <c:dPt>
            <c:idx val="0"/>
            <c:invertIfNegative val="0"/>
            <c:bubble3D val="0"/>
            <c:spPr>
              <a:solidFill>
                <a:srgbClr val="470A68"/>
              </a:solidFill>
              <a:ln w="3175">
                <a:solidFill>
                  <a:srgbClr val="FFFFFF"/>
                </a:solidFill>
                <a:prstDash val="solid"/>
              </a:ln>
            </c:spPr>
            <c:extLst>
              <c:ext xmlns:c16="http://schemas.microsoft.com/office/drawing/2014/chart" uri="{C3380CC4-5D6E-409C-BE32-E72D297353CC}">
                <c16:uniqueId val="{00000017-8BBC-43A2-9BC2-885AFF468759}"/>
              </c:ext>
            </c:extLst>
          </c:dPt>
          <c:dPt>
            <c:idx val="1"/>
            <c:invertIfNegative val="0"/>
            <c:bubble3D val="0"/>
            <c:spPr>
              <a:solidFill>
                <a:srgbClr val="EAAA00"/>
              </a:solidFill>
              <a:ln w="3175">
                <a:solidFill>
                  <a:srgbClr val="FFFFFF"/>
                </a:solidFill>
                <a:prstDash val="solid"/>
              </a:ln>
            </c:spPr>
            <c:extLst>
              <c:ext xmlns:c16="http://schemas.microsoft.com/office/drawing/2014/chart" uri="{C3380CC4-5D6E-409C-BE32-E72D297353CC}">
                <c16:uniqueId val="{00000019-8BBC-43A2-9BC2-885AFF468759}"/>
              </c:ext>
            </c:extLst>
          </c:dPt>
          <c:dPt>
            <c:idx val="2"/>
            <c:invertIfNegative val="0"/>
            <c:bubble3D val="0"/>
            <c:spPr>
              <a:solidFill>
                <a:srgbClr val="00A3A1"/>
              </a:solidFill>
              <a:ln w="3175">
                <a:solidFill>
                  <a:srgbClr val="FFFFFF"/>
                </a:solidFill>
                <a:prstDash val="solid"/>
              </a:ln>
            </c:spPr>
            <c:extLst>
              <c:ext xmlns:c16="http://schemas.microsoft.com/office/drawing/2014/chart" uri="{C3380CC4-5D6E-409C-BE32-E72D297353CC}">
                <c16:uniqueId val="{0000001B-8BBC-43A2-9BC2-885AFF468759}"/>
              </c:ext>
            </c:extLst>
          </c:dPt>
          <c:dLbls>
            <c:delete val="1"/>
          </c:dLbls>
          <c:cat>
            <c:strRef>
              <c:f>R_Multiple!$J$11:$L$11</c:f>
              <c:strCache>
                <c:ptCount val="3"/>
                <c:pt idx="0">
                  <c:v>EV/Sales</c:v>
                </c:pt>
                <c:pt idx="1">
                  <c:v>EV/EBIT</c:v>
                </c:pt>
                <c:pt idx="2">
                  <c:v>EV/EBITDA</c:v>
                </c:pt>
              </c:strCache>
            </c:strRef>
          </c:cat>
          <c:val>
            <c:numRef>
              <c:f>R_Multiple!$J$14:$L$14</c:f>
              <c:numCache>
                <c:formatCode>_(* #,##0_);_(* \(#,##0\);_(* "-"_);_(@_)</c:formatCode>
                <c:ptCount val="3"/>
                <c:pt idx="0">
                  <c:v>425.78521406308028</c:v>
                </c:pt>
                <c:pt idx="1">
                  <c:v>546.42855544310419</c:v>
                </c:pt>
                <c:pt idx="2">
                  <c:v>339.86255033743112</c:v>
                </c:pt>
              </c:numCache>
            </c:numRef>
          </c:val>
          <c:extLst>
            <c:ext xmlns:c16="http://schemas.microsoft.com/office/drawing/2014/chart" uri="{C3380CC4-5D6E-409C-BE32-E72D297353CC}">
              <c16:uniqueId val="{0000001C-8BBC-43A2-9BC2-885AFF468759}"/>
            </c:ext>
          </c:extLst>
        </c:ser>
        <c:ser>
          <c:idx val="7"/>
          <c:order val="11"/>
          <c:tx>
            <c:strRef>
              <c:f>R_Multiple!$I$15</c:f>
              <c:strCache>
                <c:ptCount val="1"/>
                <c:pt idx="0">
                  <c:v>max2</c:v>
                </c:pt>
              </c:strCache>
            </c:strRef>
          </c:tx>
          <c:spPr>
            <a:noFill/>
            <a:ln w="3175">
              <a:solidFill>
                <a:srgbClr val="FFFFFF"/>
              </a:solidFill>
              <a:prstDash val="solid"/>
            </a:ln>
          </c:spPr>
          <c:invertIfNegative val="0"/>
          <c:dLbls>
            <c:delete val="1"/>
          </c:dLbls>
          <c:cat>
            <c:strRef>
              <c:f>R_Multiple!$J$11:$L$11</c:f>
              <c:strCache>
                <c:ptCount val="3"/>
                <c:pt idx="0">
                  <c:v>EV/Sales</c:v>
                </c:pt>
                <c:pt idx="1">
                  <c:v>EV/EBIT</c:v>
                </c:pt>
                <c:pt idx="2">
                  <c:v>EV/EBITDA</c:v>
                </c:pt>
              </c:strCache>
            </c:strRef>
          </c:cat>
          <c:val>
            <c:numRef>
              <c:f>R_Multiple!$J$15:$L$15</c:f>
              <c:numCache>
                <c:formatCode>_(* #,##0_);_(* \(#,##0\);_(* "-"_);_(@_)</c:formatCode>
                <c:ptCount val="3"/>
                <c:pt idx="0">
                  <c:v>600.54775041458822</c:v>
                </c:pt>
                <c:pt idx="1">
                  <c:v>694.10908689847042</c:v>
                </c:pt>
                <c:pt idx="2">
                  <c:v>489.64482663329147</c:v>
                </c:pt>
              </c:numCache>
            </c:numRef>
          </c:val>
          <c:extLst>
            <c:ext xmlns:c16="http://schemas.microsoft.com/office/drawing/2014/chart" uri="{C3380CC4-5D6E-409C-BE32-E72D297353CC}">
              <c16:uniqueId val="{0000001D-8BBC-43A2-9BC2-885AFF468759}"/>
            </c:ext>
          </c:extLst>
        </c:ser>
        <c:ser>
          <c:idx val="0"/>
          <c:order val="12"/>
          <c:tx>
            <c:strRef>
              <c:f>R_Multiple!$I$12</c:f>
              <c:strCache>
                <c:ptCount val="1"/>
                <c:pt idx="0">
                  <c:v>start</c:v>
                </c:pt>
              </c:strCache>
            </c:strRef>
          </c:tx>
          <c:spPr>
            <a:solidFill>
              <a:srgbClr val="00338D"/>
            </a:solidFill>
            <a:ln w="3175">
              <a:solidFill>
                <a:srgbClr val="FFFFFF"/>
              </a:solidFill>
              <a:prstDash val="solid"/>
            </a:ln>
          </c:spPr>
          <c:invertIfNegative val="0"/>
          <c:dLbls>
            <c:delete val="1"/>
          </c:dLbls>
          <c:cat>
            <c:strRef>
              <c:f>R_Multiple!$J$11:$L$11</c:f>
              <c:strCache>
                <c:ptCount val="3"/>
                <c:pt idx="0">
                  <c:v>EV/Sales</c:v>
                </c:pt>
                <c:pt idx="1">
                  <c:v>EV/EBIT</c:v>
                </c:pt>
                <c:pt idx="2">
                  <c:v>EV/EBITDA</c:v>
                </c:pt>
              </c:strCache>
            </c:strRef>
          </c:cat>
          <c:val>
            <c:numRef>
              <c:f>R_Multiple!$J$12:$L$12</c:f>
              <c:numCache>
                <c:formatCode>_(* #,##0_);_(* \(#,##0\);_(* "-"_);_(@_)</c:formatCode>
                <c:ptCount val="3"/>
                <c:pt idx="0">
                  <c:v>0</c:v>
                </c:pt>
                <c:pt idx="1">
                  <c:v>0</c:v>
                </c:pt>
                <c:pt idx="2">
                  <c:v>0</c:v>
                </c:pt>
              </c:numCache>
            </c:numRef>
          </c:val>
          <c:extLst>
            <c:ext xmlns:c16="http://schemas.microsoft.com/office/drawing/2014/chart" uri="{C3380CC4-5D6E-409C-BE32-E72D297353CC}">
              <c16:uniqueId val="{0000001E-8BBC-43A2-9BC2-885AFF468759}"/>
            </c:ext>
          </c:extLst>
        </c:ser>
        <c:ser>
          <c:idx val="1"/>
          <c:order val="13"/>
          <c:tx>
            <c:strRef>
              <c:f>R_Multiple!$I$13</c:f>
              <c:strCache>
                <c:ptCount val="1"/>
                <c:pt idx="0">
                  <c:v>min</c:v>
                </c:pt>
              </c:strCache>
            </c:strRef>
          </c:tx>
          <c:spPr>
            <a:noFill/>
            <a:ln w="3175">
              <a:solidFill>
                <a:srgbClr val="FFFFFF"/>
              </a:solidFill>
              <a:prstDash val="solid"/>
            </a:ln>
          </c:spPr>
          <c:invertIfNegative val="0"/>
          <c:dLbls>
            <c:delete val="1"/>
          </c:dLbls>
          <c:cat>
            <c:strRef>
              <c:f>R_Multiple!$J$11:$L$11</c:f>
              <c:strCache>
                <c:ptCount val="3"/>
                <c:pt idx="0">
                  <c:v>EV/Sales</c:v>
                </c:pt>
                <c:pt idx="1">
                  <c:v>EV/EBIT</c:v>
                </c:pt>
                <c:pt idx="2">
                  <c:v>EV/EBITDA</c:v>
                </c:pt>
              </c:strCache>
            </c:strRef>
          </c:cat>
          <c:val>
            <c:numRef>
              <c:f>R_Multiple!$J$13:$L$13</c:f>
              <c:numCache>
                <c:formatCode>_(* #,##0_);_(* \(#,##0\);_(* "-"_);_(@_)</c:formatCode>
                <c:ptCount val="3"/>
                <c:pt idx="0">
                  <c:v>174.76253635150795</c:v>
                </c:pt>
                <c:pt idx="1">
                  <c:v>147.68053145536618</c:v>
                </c:pt>
                <c:pt idx="2">
                  <c:v>149.78227629586038</c:v>
                </c:pt>
              </c:numCache>
            </c:numRef>
          </c:val>
          <c:extLst>
            <c:ext xmlns:c16="http://schemas.microsoft.com/office/drawing/2014/chart" uri="{C3380CC4-5D6E-409C-BE32-E72D297353CC}">
              <c16:uniqueId val="{0000001F-8BBC-43A2-9BC2-885AFF468759}"/>
            </c:ext>
          </c:extLst>
        </c:ser>
        <c:ser>
          <c:idx val="2"/>
          <c:order val="14"/>
          <c:tx>
            <c:strRef>
              <c:f>R_Multiple!$I$14</c:f>
              <c:strCache>
                <c:ptCount val="1"/>
                <c:pt idx="0">
                  <c:v>max1</c:v>
                </c:pt>
              </c:strCache>
            </c:strRef>
          </c:tx>
          <c:spPr>
            <a:solidFill>
              <a:srgbClr val="6D2077"/>
            </a:solidFill>
            <a:ln w="3175">
              <a:solidFill>
                <a:srgbClr val="FFFFFF"/>
              </a:solidFill>
              <a:prstDash val="solid"/>
            </a:ln>
          </c:spPr>
          <c:invertIfNegative val="0"/>
          <c:dPt>
            <c:idx val="0"/>
            <c:invertIfNegative val="0"/>
            <c:bubble3D val="0"/>
            <c:spPr>
              <a:solidFill>
                <a:srgbClr val="470A68"/>
              </a:solidFill>
              <a:ln w="3175">
                <a:solidFill>
                  <a:srgbClr val="FFFFFF"/>
                </a:solidFill>
                <a:prstDash val="solid"/>
              </a:ln>
            </c:spPr>
            <c:extLst>
              <c:ext xmlns:c16="http://schemas.microsoft.com/office/drawing/2014/chart" uri="{C3380CC4-5D6E-409C-BE32-E72D297353CC}">
                <c16:uniqueId val="{00000021-8BBC-43A2-9BC2-885AFF468759}"/>
              </c:ext>
            </c:extLst>
          </c:dPt>
          <c:dPt>
            <c:idx val="1"/>
            <c:invertIfNegative val="0"/>
            <c:bubble3D val="0"/>
            <c:spPr>
              <a:solidFill>
                <a:srgbClr val="EAAA00"/>
              </a:solidFill>
              <a:ln w="3175">
                <a:solidFill>
                  <a:srgbClr val="FFFFFF"/>
                </a:solidFill>
                <a:prstDash val="solid"/>
              </a:ln>
            </c:spPr>
            <c:extLst>
              <c:ext xmlns:c16="http://schemas.microsoft.com/office/drawing/2014/chart" uri="{C3380CC4-5D6E-409C-BE32-E72D297353CC}">
                <c16:uniqueId val="{00000023-8BBC-43A2-9BC2-885AFF468759}"/>
              </c:ext>
            </c:extLst>
          </c:dPt>
          <c:dPt>
            <c:idx val="2"/>
            <c:invertIfNegative val="0"/>
            <c:bubble3D val="0"/>
            <c:spPr>
              <a:solidFill>
                <a:srgbClr val="00A3A1"/>
              </a:solidFill>
              <a:ln w="3175">
                <a:solidFill>
                  <a:srgbClr val="FFFFFF"/>
                </a:solidFill>
                <a:prstDash val="solid"/>
              </a:ln>
            </c:spPr>
            <c:extLst>
              <c:ext xmlns:c16="http://schemas.microsoft.com/office/drawing/2014/chart" uri="{C3380CC4-5D6E-409C-BE32-E72D297353CC}">
                <c16:uniqueId val="{00000025-8BBC-43A2-9BC2-885AFF468759}"/>
              </c:ext>
            </c:extLst>
          </c:dPt>
          <c:dLbls>
            <c:delete val="1"/>
          </c:dLbls>
          <c:cat>
            <c:strRef>
              <c:f>R_Multiple!$J$11:$L$11</c:f>
              <c:strCache>
                <c:ptCount val="3"/>
                <c:pt idx="0">
                  <c:v>EV/Sales</c:v>
                </c:pt>
                <c:pt idx="1">
                  <c:v>EV/EBIT</c:v>
                </c:pt>
                <c:pt idx="2">
                  <c:v>EV/EBITDA</c:v>
                </c:pt>
              </c:strCache>
            </c:strRef>
          </c:cat>
          <c:val>
            <c:numRef>
              <c:f>R_Multiple!$J$14:$L$14</c:f>
              <c:numCache>
                <c:formatCode>_(* #,##0_);_(* \(#,##0\);_(* "-"_);_(@_)</c:formatCode>
                <c:ptCount val="3"/>
                <c:pt idx="0">
                  <c:v>425.78521406308028</c:v>
                </c:pt>
                <c:pt idx="1">
                  <c:v>546.42855544310419</c:v>
                </c:pt>
                <c:pt idx="2">
                  <c:v>339.86255033743112</c:v>
                </c:pt>
              </c:numCache>
            </c:numRef>
          </c:val>
          <c:extLst>
            <c:ext xmlns:c16="http://schemas.microsoft.com/office/drawing/2014/chart" uri="{C3380CC4-5D6E-409C-BE32-E72D297353CC}">
              <c16:uniqueId val="{00000026-8BBC-43A2-9BC2-885AFF468759}"/>
            </c:ext>
          </c:extLst>
        </c:ser>
        <c:ser>
          <c:idx val="3"/>
          <c:order val="15"/>
          <c:tx>
            <c:strRef>
              <c:f>R_Multiple!$I$15</c:f>
              <c:strCache>
                <c:ptCount val="1"/>
                <c:pt idx="0">
                  <c:v>max2</c:v>
                </c:pt>
              </c:strCache>
            </c:strRef>
          </c:tx>
          <c:spPr>
            <a:noFill/>
            <a:ln w="3175">
              <a:solidFill>
                <a:srgbClr val="FFFFFF"/>
              </a:solidFill>
              <a:prstDash val="solid"/>
            </a:ln>
          </c:spPr>
          <c:invertIfNegative val="0"/>
          <c:dLbls>
            <c:delete val="1"/>
          </c:dLbls>
          <c:cat>
            <c:strRef>
              <c:f>R_Multiple!$J$11:$L$11</c:f>
              <c:strCache>
                <c:ptCount val="3"/>
                <c:pt idx="0">
                  <c:v>EV/Sales</c:v>
                </c:pt>
                <c:pt idx="1">
                  <c:v>EV/EBIT</c:v>
                </c:pt>
                <c:pt idx="2">
                  <c:v>EV/EBITDA</c:v>
                </c:pt>
              </c:strCache>
            </c:strRef>
          </c:cat>
          <c:val>
            <c:numRef>
              <c:f>R_Multiple!$J$15:$L$15</c:f>
              <c:numCache>
                <c:formatCode>_(* #,##0_);_(* \(#,##0\);_(* "-"_);_(@_)</c:formatCode>
                <c:ptCount val="3"/>
                <c:pt idx="0">
                  <c:v>600.54775041458822</c:v>
                </c:pt>
                <c:pt idx="1">
                  <c:v>694.10908689847042</c:v>
                </c:pt>
                <c:pt idx="2">
                  <c:v>489.64482663329147</c:v>
                </c:pt>
              </c:numCache>
            </c:numRef>
          </c:val>
          <c:extLst>
            <c:ext xmlns:c16="http://schemas.microsoft.com/office/drawing/2014/chart" uri="{C3380CC4-5D6E-409C-BE32-E72D297353CC}">
              <c16:uniqueId val="{00000027-8BBC-43A2-9BC2-885AFF468759}"/>
            </c:ext>
          </c:extLst>
        </c:ser>
        <c:dLbls>
          <c:dLblPos val="ctr"/>
          <c:showLegendKey val="0"/>
          <c:showVal val="1"/>
          <c:showCatName val="0"/>
          <c:showSerName val="0"/>
          <c:showPercent val="0"/>
          <c:showBubbleSize val="0"/>
        </c:dLbls>
        <c:gapWidth val="100"/>
        <c:overlap val="100"/>
        <c:axId val="1110877568"/>
        <c:axId val="1110873408"/>
      </c:barChart>
      <c:catAx>
        <c:axId val="1110877568"/>
        <c:scaling>
          <c:orientation val="maxMin"/>
        </c:scaling>
        <c:delete val="0"/>
        <c:axPos val="l"/>
        <c:numFmt formatCode="General" sourceLinked="1"/>
        <c:majorTickMark val="none"/>
        <c:minorTickMark val="none"/>
        <c:tickLblPos val="low"/>
        <c:spPr>
          <a:noFill/>
          <a:ln w="3175">
            <a:noFill/>
            <a:prstDash val="solid"/>
          </a:ln>
        </c:spPr>
        <c:txPr>
          <a:bodyPr/>
          <a:lstStyle/>
          <a:p>
            <a:pPr>
              <a:defRPr>
                <a:solidFill>
                  <a:srgbClr val="000000"/>
                </a:solidFill>
              </a:defRPr>
            </a:pPr>
            <a:endParaRPr lang="ko-KR"/>
          </a:p>
        </c:txPr>
        <c:crossAx val="1110873408"/>
        <c:crosses val="autoZero"/>
        <c:auto val="1"/>
        <c:lblAlgn val="ctr"/>
        <c:lblOffset val="100"/>
        <c:noMultiLvlLbl val="0"/>
      </c:catAx>
      <c:valAx>
        <c:axId val="1110873408"/>
        <c:scaling>
          <c:orientation val="minMax"/>
          <c:max val="800"/>
        </c:scaling>
        <c:delete val="1"/>
        <c:axPos val="t"/>
        <c:numFmt formatCode="_(* #,##0_);_(* \(#,##0\);_(* &quot;-&quot;_);_(@_)" sourceLinked="1"/>
        <c:majorTickMark val="out"/>
        <c:minorTickMark val="none"/>
        <c:tickLblPos val="nextTo"/>
        <c:crossAx val="1110877568"/>
        <c:crosses val="autoZero"/>
        <c:crossBetween val="between"/>
      </c:valAx>
      <c:spPr>
        <a:noFill/>
        <a:ln w="25400">
          <a:noFill/>
        </a:ln>
      </c:spPr>
    </c:plotArea>
    <c:plotVisOnly val="1"/>
    <c:dispBlanksAs val="gap"/>
    <c:showDLblsOverMax val="0"/>
    <c:extLst/>
  </c:chart>
  <c:spPr>
    <a:noFill/>
    <a:ln w="6350">
      <a:solidFill>
        <a:srgbClr val="00338D"/>
      </a:solid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3"/>
            <a:ext cx="2945862" cy="494629"/>
          </a:xfrm>
          <a:prstGeom prst="rect">
            <a:avLst/>
          </a:prstGeom>
        </p:spPr>
        <p:txBody>
          <a:bodyPr vert="horz" lIns="87925" tIns="43963" rIns="87925" bIns="43963" rtlCol="0"/>
          <a:lstStyle>
            <a:lvl1pPr algn="l">
              <a:defRPr sz="1200"/>
            </a:lvl1pPr>
          </a:lstStyle>
          <a:p>
            <a:endParaRPr lang="ko-KR" altLang="en-US" dirty="0"/>
          </a:p>
        </p:txBody>
      </p:sp>
      <p:sp>
        <p:nvSpPr>
          <p:cNvPr id="3" name="날짜 개체 틀 2"/>
          <p:cNvSpPr>
            <a:spLocks noGrp="1"/>
          </p:cNvSpPr>
          <p:nvPr>
            <p:ph type="dt" sz="quarter" idx="1"/>
          </p:nvPr>
        </p:nvSpPr>
        <p:spPr>
          <a:xfrm>
            <a:off x="3850295" y="3"/>
            <a:ext cx="2945862" cy="494629"/>
          </a:xfrm>
          <a:prstGeom prst="rect">
            <a:avLst/>
          </a:prstGeom>
        </p:spPr>
        <p:txBody>
          <a:bodyPr vert="horz" lIns="87925" tIns="43963" rIns="87925" bIns="43963" rtlCol="0"/>
          <a:lstStyle>
            <a:lvl1pPr algn="r">
              <a:defRPr sz="1200"/>
            </a:lvl1pPr>
          </a:lstStyle>
          <a:p>
            <a:fld id="{A0F1D5AC-83C2-4A17-B4DE-C038E8D26EA9}" type="datetimeFigureOut">
              <a:rPr lang="ko-KR" altLang="en-US" smtClean="0"/>
              <a:t>2022-04-13</a:t>
            </a:fld>
            <a:endParaRPr lang="ko-KR" altLang="en-US" dirty="0"/>
          </a:p>
        </p:txBody>
      </p:sp>
      <p:sp>
        <p:nvSpPr>
          <p:cNvPr id="4" name="바닥글 개체 틀 3"/>
          <p:cNvSpPr>
            <a:spLocks noGrp="1"/>
          </p:cNvSpPr>
          <p:nvPr>
            <p:ph type="ftr" sz="quarter" idx="2"/>
          </p:nvPr>
        </p:nvSpPr>
        <p:spPr>
          <a:xfrm>
            <a:off x="0" y="9378037"/>
            <a:ext cx="2945862" cy="494629"/>
          </a:xfrm>
          <a:prstGeom prst="rect">
            <a:avLst/>
          </a:prstGeom>
        </p:spPr>
        <p:txBody>
          <a:bodyPr vert="horz" lIns="87925" tIns="43963" rIns="87925" bIns="43963"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3850295" y="9378037"/>
            <a:ext cx="2945862" cy="494629"/>
          </a:xfrm>
          <a:prstGeom prst="rect">
            <a:avLst/>
          </a:prstGeom>
        </p:spPr>
        <p:txBody>
          <a:bodyPr vert="horz" lIns="87925" tIns="43963" rIns="87925" bIns="43963" rtlCol="0" anchor="b"/>
          <a:lstStyle>
            <a:lvl1pPr algn="r">
              <a:defRPr sz="1200"/>
            </a:lvl1pPr>
          </a:lstStyle>
          <a:p>
            <a:fld id="{C5AC3C2A-5616-465C-ADC7-5C0936745AC6}" type="slidenum">
              <a:rPr lang="ko-KR" altLang="en-US" smtClean="0"/>
              <a:t>‹#›</a:t>
            </a:fld>
            <a:endParaRPr lang="ko-KR" altLang="en-US" dirty="0"/>
          </a:p>
        </p:txBody>
      </p:sp>
    </p:spTree>
    <p:extLst>
      <p:ext uri="{BB962C8B-B14F-4D97-AF65-F5344CB8AC3E}">
        <p14:creationId xmlns:p14="http://schemas.microsoft.com/office/powerpoint/2010/main" val="2379924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5" y="5"/>
            <a:ext cx="2946400" cy="495685"/>
          </a:xfrm>
          <a:prstGeom prst="rect">
            <a:avLst/>
          </a:prstGeom>
        </p:spPr>
        <p:txBody>
          <a:bodyPr vert="horz" lIns="91103" tIns="45551" rIns="91103" bIns="45551" rtlCol="0"/>
          <a:lstStyle>
            <a:lvl1pPr algn="l">
              <a:defRPr sz="1200"/>
            </a:lvl1pPr>
          </a:lstStyle>
          <a:p>
            <a:endParaRPr lang="ko-KR" altLang="en-US" dirty="0"/>
          </a:p>
        </p:txBody>
      </p:sp>
      <p:sp>
        <p:nvSpPr>
          <p:cNvPr id="3" name="날짜 개체 틀 2"/>
          <p:cNvSpPr>
            <a:spLocks noGrp="1"/>
          </p:cNvSpPr>
          <p:nvPr>
            <p:ph type="dt" idx="1"/>
          </p:nvPr>
        </p:nvSpPr>
        <p:spPr>
          <a:xfrm>
            <a:off x="3849692" y="5"/>
            <a:ext cx="2946400" cy="495685"/>
          </a:xfrm>
          <a:prstGeom prst="rect">
            <a:avLst/>
          </a:prstGeom>
        </p:spPr>
        <p:txBody>
          <a:bodyPr vert="horz" lIns="91103" tIns="45551" rIns="91103" bIns="45551" rtlCol="0"/>
          <a:lstStyle>
            <a:lvl1pPr algn="r">
              <a:defRPr sz="1200"/>
            </a:lvl1pPr>
          </a:lstStyle>
          <a:p>
            <a:fld id="{302BBF34-5FAE-45DE-9BB4-C75EEFBA211F}" type="datetimeFigureOut">
              <a:rPr lang="ko-KR" altLang="en-US" smtClean="0"/>
              <a:t>2022-04-13</a:t>
            </a:fld>
            <a:endParaRPr lang="ko-KR" altLang="en-US" dirty="0"/>
          </a:p>
        </p:txBody>
      </p:sp>
      <p:sp>
        <p:nvSpPr>
          <p:cNvPr id="4" name="슬라이드 이미지 개체 틀 3"/>
          <p:cNvSpPr>
            <a:spLocks noGrp="1" noRot="1" noChangeAspect="1"/>
          </p:cNvSpPr>
          <p:nvPr>
            <p:ph type="sldImg" idx="2"/>
          </p:nvPr>
        </p:nvSpPr>
        <p:spPr>
          <a:xfrm>
            <a:off x="993775" y="1235075"/>
            <a:ext cx="4810125" cy="3330575"/>
          </a:xfrm>
          <a:prstGeom prst="rect">
            <a:avLst/>
          </a:prstGeom>
          <a:noFill/>
          <a:ln w="12700">
            <a:solidFill>
              <a:prstClr val="black"/>
            </a:solidFill>
          </a:ln>
        </p:spPr>
        <p:txBody>
          <a:bodyPr vert="horz" lIns="91103" tIns="45551" rIns="91103" bIns="45551" rtlCol="0" anchor="ctr"/>
          <a:lstStyle/>
          <a:p>
            <a:endParaRPr lang="ko-KR" altLang="en-US" dirty="0"/>
          </a:p>
        </p:txBody>
      </p:sp>
      <p:sp>
        <p:nvSpPr>
          <p:cNvPr id="5" name="슬라이드 노트 개체 틀 4"/>
          <p:cNvSpPr>
            <a:spLocks noGrp="1"/>
          </p:cNvSpPr>
          <p:nvPr>
            <p:ph type="body" sz="quarter" idx="3"/>
          </p:nvPr>
        </p:nvSpPr>
        <p:spPr>
          <a:xfrm>
            <a:off x="679451" y="4751634"/>
            <a:ext cx="5438775" cy="3886552"/>
          </a:xfrm>
          <a:prstGeom prst="rect">
            <a:avLst/>
          </a:prstGeom>
        </p:spPr>
        <p:txBody>
          <a:bodyPr vert="horz" lIns="91103" tIns="45551" rIns="91103" bIns="45551"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5" y="9376980"/>
            <a:ext cx="2946400" cy="495685"/>
          </a:xfrm>
          <a:prstGeom prst="rect">
            <a:avLst/>
          </a:prstGeom>
        </p:spPr>
        <p:txBody>
          <a:bodyPr vert="horz" lIns="91103" tIns="45551" rIns="91103" bIns="45551"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49692" y="9376980"/>
            <a:ext cx="2946400" cy="495685"/>
          </a:xfrm>
          <a:prstGeom prst="rect">
            <a:avLst/>
          </a:prstGeom>
        </p:spPr>
        <p:txBody>
          <a:bodyPr vert="horz" lIns="91103" tIns="45551" rIns="91103" bIns="45551" rtlCol="0" anchor="b"/>
          <a:lstStyle>
            <a:lvl1pPr algn="r">
              <a:defRPr sz="1200"/>
            </a:lvl1pPr>
          </a:lstStyle>
          <a:p>
            <a:fld id="{2D191434-8AB6-44B3-8C0F-27FE76ED9774}" type="slidenum">
              <a:rPr lang="ko-KR" altLang="en-US" smtClean="0"/>
              <a:t>‹#›</a:t>
            </a:fld>
            <a:endParaRPr lang="ko-KR" altLang="en-US" dirty="0"/>
          </a:p>
        </p:txBody>
      </p:sp>
    </p:spTree>
    <p:extLst>
      <p:ext uri="{BB962C8B-B14F-4D97-AF65-F5344CB8AC3E}">
        <p14:creationId xmlns:p14="http://schemas.microsoft.com/office/powerpoint/2010/main" val="312975873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a:t>
            </a:fld>
            <a:endParaRPr lang="ko-KR" altLang="en-US" dirty="0"/>
          </a:p>
        </p:txBody>
      </p:sp>
    </p:spTree>
    <p:extLst>
      <p:ext uri="{BB962C8B-B14F-4D97-AF65-F5344CB8AC3E}">
        <p14:creationId xmlns:p14="http://schemas.microsoft.com/office/powerpoint/2010/main" val="3483291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10200">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10200">
                <a:defRPr/>
              </a:pPr>
              <a:t>12</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424497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10200">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10200">
                <a:defRPr/>
              </a:pPr>
              <a:t>13</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852784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10200">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10200">
                <a:defRPr/>
              </a:pPr>
              <a:t>14</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171795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10200">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10200">
                <a:defRPr/>
              </a:pPr>
              <a:t>15</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392417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10200">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10200">
                <a:defRPr/>
              </a:pPr>
              <a:t>16</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593811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17</a:t>
            </a:fld>
            <a:endParaRPr lang="ko-KR" altLang="en-US" dirty="0"/>
          </a:p>
        </p:txBody>
      </p:sp>
    </p:spTree>
    <p:extLst>
      <p:ext uri="{BB962C8B-B14F-4D97-AF65-F5344CB8AC3E}">
        <p14:creationId xmlns:p14="http://schemas.microsoft.com/office/powerpoint/2010/main" val="3578407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18</a:t>
            </a:fld>
            <a:endParaRPr lang="ko-KR" altLang="en-US" dirty="0"/>
          </a:p>
        </p:txBody>
      </p:sp>
    </p:spTree>
    <p:extLst>
      <p:ext uri="{BB962C8B-B14F-4D97-AF65-F5344CB8AC3E}">
        <p14:creationId xmlns:p14="http://schemas.microsoft.com/office/powerpoint/2010/main" val="860748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19</a:t>
            </a:fld>
            <a:endParaRPr lang="ko-KR" altLang="en-US" dirty="0"/>
          </a:p>
        </p:txBody>
      </p:sp>
    </p:spTree>
    <p:extLst>
      <p:ext uri="{BB962C8B-B14F-4D97-AF65-F5344CB8AC3E}">
        <p14:creationId xmlns:p14="http://schemas.microsoft.com/office/powerpoint/2010/main" val="132583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20</a:t>
            </a:fld>
            <a:endParaRPr lang="ko-KR" altLang="en-US" dirty="0"/>
          </a:p>
        </p:txBody>
      </p:sp>
    </p:spTree>
    <p:extLst>
      <p:ext uri="{BB962C8B-B14F-4D97-AF65-F5344CB8AC3E}">
        <p14:creationId xmlns:p14="http://schemas.microsoft.com/office/powerpoint/2010/main" val="274042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21</a:t>
            </a:fld>
            <a:endParaRPr lang="ko-KR" altLang="en-US" dirty="0"/>
          </a:p>
        </p:txBody>
      </p:sp>
    </p:spTree>
    <p:extLst>
      <p:ext uri="{BB962C8B-B14F-4D97-AF65-F5344CB8AC3E}">
        <p14:creationId xmlns:p14="http://schemas.microsoft.com/office/powerpoint/2010/main" val="90130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79488" y="1241425"/>
            <a:ext cx="4846637" cy="3355975"/>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9B920B-F090-4FDF-85CA-54056585F66E}"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536880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22</a:t>
            </a:fld>
            <a:endParaRPr lang="ko-KR" altLang="en-US" dirty="0"/>
          </a:p>
        </p:txBody>
      </p:sp>
    </p:spTree>
    <p:extLst>
      <p:ext uri="{BB962C8B-B14F-4D97-AF65-F5344CB8AC3E}">
        <p14:creationId xmlns:p14="http://schemas.microsoft.com/office/powerpoint/2010/main" val="3017528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23</a:t>
            </a:fld>
            <a:endParaRPr lang="ko-KR" altLang="en-US" dirty="0"/>
          </a:p>
        </p:txBody>
      </p:sp>
    </p:spTree>
    <p:extLst>
      <p:ext uri="{BB962C8B-B14F-4D97-AF65-F5344CB8AC3E}">
        <p14:creationId xmlns:p14="http://schemas.microsoft.com/office/powerpoint/2010/main" val="4140646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24</a:t>
            </a:fld>
            <a:endParaRPr lang="ko-KR" altLang="en-US" dirty="0"/>
          </a:p>
        </p:txBody>
      </p:sp>
    </p:spTree>
    <p:extLst>
      <p:ext uri="{BB962C8B-B14F-4D97-AF65-F5344CB8AC3E}">
        <p14:creationId xmlns:p14="http://schemas.microsoft.com/office/powerpoint/2010/main" val="2977153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25</a:t>
            </a:fld>
            <a:endParaRPr lang="ko-KR" altLang="en-US" dirty="0"/>
          </a:p>
        </p:txBody>
      </p:sp>
    </p:spTree>
    <p:extLst>
      <p:ext uri="{BB962C8B-B14F-4D97-AF65-F5344CB8AC3E}">
        <p14:creationId xmlns:p14="http://schemas.microsoft.com/office/powerpoint/2010/main" val="2718852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26</a:t>
            </a:fld>
            <a:endParaRPr lang="ko-KR" altLang="en-US" dirty="0"/>
          </a:p>
        </p:txBody>
      </p:sp>
    </p:spTree>
    <p:extLst>
      <p:ext uri="{BB962C8B-B14F-4D97-AF65-F5344CB8AC3E}">
        <p14:creationId xmlns:p14="http://schemas.microsoft.com/office/powerpoint/2010/main" val="942951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27</a:t>
            </a:fld>
            <a:endParaRPr lang="ko-KR" altLang="en-US" dirty="0"/>
          </a:p>
        </p:txBody>
      </p:sp>
    </p:spTree>
    <p:extLst>
      <p:ext uri="{BB962C8B-B14F-4D97-AF65-F5344CB8AC3E}">
        <p14:creationId xmlns:p14="http://schemas.microsoft.com/office/powerpoint/2010/main" val="3891837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28</a:t>
            </a:fld>
            <a:endParaRPr lang="ko-KR" altLang="en-US" dirty="0"/>
          </a:p>
        </p:txBody>
      </p:sp>
    </p:spTree>
    <p:extLst>
      <p:ext uri="{BB962C8B-B14F-4D97-AF65-F5344CB8AC3E}">
        <p14:creationId xmlns:p14="http://schemas.microsoft.com/office/powerpoint/2010/main" val="2690435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10200">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10200">
                <a:defRPr/>
              </a:pPr>
              <a:t>29</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621872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30</a:t>
            </a:fld>
            <a:endParaRPr lang="ko-KR" altLang="en-US" dirty="0"/>
          </a:p>
        </p:txBody>
      </p:sp>
    </p:spTree>
    <p:extLst>
      <p:ext uri="{BB962C8B-B14F-4D97-AF65-F5344CB8AC3E}">
        <p14:creationId xmlns:p14="http://schemas.microsoft.com/office/powerpoint/2010/main" val="508603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31</a:t>
            </a:fld>
            <a:endParaRPr lang="ko-KR" altLang="en-US" dirty="0"/>
          </a:p>
        </p:txBody>
      </p:sp>
    </p:spTree>
    <p:extLst>
      <p:ext uri="{BB962C8B-B14F-4D97-AF65-F5344CB8AC3E}">
        <p14:creationId xmlns:p14="http://schemas.microsoft.com/office/powerpoint/2010/main" val="3835698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4</a:t>
            </a:fld>
            <a:endParaRPr lang="ko-KR" altLang="en-US" dirty="0"/>
          </a:p>
        </p:txBody>
      </p:sp>
    </p:spTree>
    <p:extLst>
      <p:ext uri="{BB962C8B-B14F-4D97-AF65-F5344CB8AC3E}">
        <p14:creationId xmlns:p14="http://schemas.microsoft.com/office/powerpoint/2010/main" val="3926537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32</a:t>
            </a:fld>
            <a:endParaRPr lang="ko-KR" altLang="en-US" dirty="0"/>
          </a:p>
        </p:txBody>
      </p:sp>
    </p:spTree>
    <p:extLst>
      <p:ext uri="{BB962C8B-B14F-4D97-AF65-F5344CB8AC3E}">
        <p14:creationId xmlns:p14="http://schemas.microsoft.com/office/powerpoint/2010/main" val="3699394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FEE106-D861-6343-96FF-5BF90692C3C7}" type="slidenum">
              <a:rPr lang="en-US" smtClean="0"/>
              <a:pPr/>
              <a:t>33</a:t>
            </a:fld>
            <a:endParaRPr lang="en-US" dirty="0"/>
          </a:p>
        </p:txBody>
      </p:sp>
    </p:spTree>
    <p:extLst>
      <p:ext uri="{BB962C8B-B14F-4D97-AF65-F5344CB8AC3E}">
        <p14:creationId xmlns:p14="http://schemas.microsoft.com/office/powerpoint/2010/main" val="2929621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5</a:t>
            </a:fld>
            <a:endParaRPr lang="ko-KR" altLang="en-US" dirty="0"/>
          </a:p>
        </p:txBody>
      </p:sp>
    </p:spTree>
    <p:extLst>
      <p:ext uri="{BB962C8B-B14F-4D97-AF65-F5344CB8AC3E}">
        <p14:creationId xmlns:p14="http://schemas.microsoft.com/office/powerpoint/2010/main" val="383946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6</a:t>
            </a:fld>
            <a:endParaRPr lang="ko-KR" altLang="en-US" dirty="0"/>
          </a:p>
        </p:txBody>
      </p:sp>
    </p:spTree>
    <p:extLst>
      <p:ext uri="{BB962C8B-B14F-4D97-AF65-F5344CB8AC3E}">
        <p14:creationId xmlns:p14="http://schemas.microsoft.com/office/powerpoint/2010/main" val="307953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7</a:t>
            </a:fld>
            <a:endParaRPr lang="ko-KR" altLang="en-US" dirty="0"/>
          </a:p>
        </p:txBody>
      </p:sp>
    </p:spTree>
    <p:extLst>
      <p:ext uri="{BB962C8B-B14F-4D97-AF65-F5344CB8AC3E}">
        <p14:creationId xmlns:p14="http://schemas.microsoft.com/office/powerpoint/2010/main" val="3566340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8</a:t>
            </a:fld>
            <a:endParaRPr lang="ko-KR" altLang="en-US" dirty="0"/>
          </a:p>
        </p:txBody>
      </p:sp>
    </p:spTree>
    <p:extLst>
      <p:ext uri="{BB962C8B-B14F-4D97-AF65-F5344CB8AC3E}">
        <p14:creationId xmlns:p14="http://schemas.microsoft.com/office/powerpoint/2010/main" val="180126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10200">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10200">
                <a:defRPr/>
              </a:pPr>
              <a:t>10</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132953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10200">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10200">
                <a:defRPr/>
              </a:pPr>
              <a:t>11</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776833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6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Title slide 6</a:t>
            </a:r>
            <a:br>
              <a:rPr lang="en-GB" dirty="0"/>
            </a:br>
            <a:r>
              <a:rPr lang="en-GB" dirty="0"/>
              <a:t>no image</a:t>
            </a:r>
            <a:endParaRPr lang="en-US" dirty="0"/>
          </a:p>
        </p:txBody>
      </p:sp>
      <p:sp>
        <p:nvSpPr>
          <p:cNvPr id="7" name="Text Placeholder 3"/>
          <p:cNvSpPr>
            <a:spLocks noGrp="1"/>
          </p:cNvSpPr>
          <p:nvPr>
            <p:ph type="body" sz="quarter" idx="11"/>
          </p:nvPr>
        </p:nvSpPr>
        <p:spPr>
          <a:xfrm>
            <a:off x="2236108" y="5036400"/>
            <a:ext cx="6687092"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편집합니다</a:t>
            </a:r>
          </a:p>
        </p:txBody>
      </p:sp>
      <p:sp>
        <p:nvSpPr>
          <p:cNvPr id="10" name="직사각형 9">
            <a:extLst>
              <a:ext uri="{FF2B5EF4-FFF2-40B4-BE49-F238E27FC236}">
                <a16:creationId xmlns:a16="http://schemas.microsoft.com/office/drawing/2014/main" id="{C1FD252E-3F75-42C6-916A-5F7458C90E82}"/>
              </a:ext>
            </a:extLst>
          </p:cNvPr>
          <p:cNvSpPr/>
          <p:nvPr userDrawn="1"/>
        </p:nvSpPr>
        <p:spPr>
          <a:xfrm>
            <a:off x="-7558" y="0"/>
            <a:ext cx="4413303" cy="6858000"/>
          </a:xfrm>
          <a:prstGeom prst="rect">
            <a:avLst/>
          </a:prstGeom>
          <a:solidFill>
            <a:srgbClr val="00338D">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pic>
        <p:nvPicPr>
          <p:cNvPr id="8" name="Picture 4">
            <a:extLst>
              <a:ext uri="{FF2B5EF4-FFF2-40B4-BE49-F238E27FC236}">
                <a16:creationId xmlns:a16="http://schemas.microsoft.com/office/drawing/2014/main" id="{0B472DB6-79E2-4FE1-8A93-77BC8A02C26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7172" y="5823584"/>
            <a:ext cx="2468880" cy="829803"/>
          </a:xfrm>
          <a:prstGeom prst="rect">
            <a:avLst/>
          </a:prstGeom>
        </p:spPr>
      </p:pic>
      <p:sp>
        <p:nvSpPr>
          <p:cNvPr id="9" name="Text Box 30">
            <a:extLst>
              <a:ext uri="{FF2B5EF4-FFF2-40B4-BE49-F238E27FC236}">
                <a16:creationId xmlns:a16="http://schemas.microsoft.com/office/drawing/2014/main" id="{FA27A4C8-0A77-4800-9DC4-FEA7F8D4AA0B}"/>
              </a:ext>
            </a:extLst>
          </p:cNvPr>
          <p:cNvSpPr txBox="1">
            <a:spLocks noChangeArrowheads="1"/>
          </p:cNvSpPr>
          <p:nvPr userDrawn="1"/>
        </p:nvSpPr>
        <p:spPr bwMode="auto">
          <a:xfrm>
            <a:off x="7390975" y="0"/>
            <a:ext cx="2479939" cy="503166"/>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i="1" dirty="0">
                <a:solidFill>
                  <a:srgbClr val="FF0000"/>
                </a:solidFill>
                <a:latin typeface="+mj-ea"/>
                <a:ea typeface="+mj-ea"/>
              </a:rPr>
              <a:t>Strictly Private &amp; Confidential</a:t>
            </a:r>
          </a:p>
          <a:p>
            <a:pPr algn="r" fontAlgn="ctr">
              <a:spcBef>
                <a:spcPct val="50000"/>
              </a:spcBef>
              <a:buClr>
                <a:srgbClr val="0C2D83"/>
              </a:buClr>
              <a:defRPr/>
            </a:pPr>
            <a:endParaRPr lang="en-US" altLang="ko-KR" sz="1100" b="1" i="1" dirty="0">
              <a:solidFill>
                <a:srgbClr val="FF0000"/>
              </a:solidFill>
              <a:latin typeface="+mj-ea"/>
              <a:ea typeface="+mj-ea"/>
            </a:endParaRPr>
          </a:p>
        </p:txBody>
      </p:sp>
    </p:spTree>
    <p:extLst>
      <p:ext uri="{BB962C8B-B14F-4D97-AF65-F5344CB8AC3E}">
        <p14:creationId xmlns:p14="http://schemas.microsoft.com/office/powerpoint/2010/main" val="44872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빈 화면">
    <p:bg>
      <p:bgPr>
        <a:solidFill>
          <a:schemeClr val="bg1"/>
        </a:solid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17D9B13C-88DF-4476-93ED-59BB7A9A0D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1634" y="6328676"/>
            <a:ext cx="811795" cy="198595"/>
          </a:xfrm>
          <a:prstGeom prst="rect">
            <a:avLst/>
          </a:prstGeom>
        </p:spPr>
      </p:pic>
      <p:sp>
        <p:nvSpPr>
          <p:cNvPr id="3" name="Shape 36">
            <a:extLst>
              <a:ext uri="{FF2B5EF4-FFF2-40B4-BE49-F238E27FC236}">
                <a16:creationId xmlns:a16="http://schemas.microsoft.com/office/drawing/2014/main" id="{A4498558-75D2-49A3-B7C6-9538D5154787}"/>
              </a:ext>
            </a:extLst>
          </p:cNvPr>
          <p:cNvSpPr/>
          <p:nvPr userDrawn="1"/>
        </p:nvSpPr>
        <p:spPr>
          <a:xfrm>
            <a:off x="1793137" y="6326686"/>
            <a:ext cx="5973232" cy="457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a:defRPr/>
            </a:pPr>
            <a:r>
              <a:rPr lang="en-US" altLang="ko-KR" sz="600" u="none" dirty="0">
                <a:solidFill>
                  <a:schemeClr val="bg1">
                    <a:lumMod val="65000"/>
                  </a:schemeClr>
                </a:solidFill>
                <a:latin typeface="Univers 45 Light" pitchFamily="2" charset="0"/>
                <a:ea typeface="나눔고딕" panose="020B0600000101010101" charset="-127"/>
                <a:cs typeface="Arial" charset="0"/>
              </a:rPr>
              <a:t>© 2022 KPMG </a:t>
            </a:r>
            <a:r>
              <a:rPr lang="en-US" altLang="ko-KR" sz="600" u="none" dirty="0" err="1">
                <a:solidFill>
                  <a:schemeClr val="bg1">
                    <a:lumMod val="65000"/>
                  </a:schemeClr>
                </a:solidFill>
                <a:latin typeface="Univers 45 Light" pitchFamily="2" charset="0"/>
                <a:ea typeface="나눔고딕" panose="020B0600000101010101" charset="-127"/>
                <a:cs typeface="Arial" charset="0"/>
              </a:rPr>
              <a:t>Samjong</a:t>
            </a:r>
            <a:r>
              <a:rPr lang="en-US" altLang="ko-KR" sz="600" u="none" dirty="0">
                <a:solidFill>
                  <a:schemeClr val="bg1">
                    <a:lumMod val="65000"/>
                  </a:schemeClr>
                </a:solidFill>
                <a:latin typeface="Univers 45 Light" pitchFamily="2" charset="0"/>
                <a:ea typeface="나눔고딕" panose="020B0600000101010101" charset="-127"/>
                <a:cs typeface="Arial" charset="0"/>
              </a:rPr>
              <a:t>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86656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787102EE-E436-4E3C-BDB4-4B691710519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5"/>
            <a:ext cx="9906000" cy="6857665"/>
          </a:xfrm>
          <a:prstGeom prst="rect">
            <a:avLst/>
          </a:prstGeom>
        </p:spPr>
      </p:pic>
      <p:sp>
        <p:nvSpPr>
          <p:cNvPr id="3" name="직사각형 2">
            <a:extLst>
              <a:ext uri="{FF2B5EF4-FFF2-40B4-BE49-F238E27FC236}">
                <a16:creationId xmlns:a16="http://schemas.microsoft.com/office/drawing/2014/main" id="{8E6A7F7D-BEED-4001-B7DC-A6686CDDB3D9}"/>
              </a:ext>
            </a:extLst>
          </p:cNvPr>
          <p:cNvSpPr/>
          <p:nvPr userDrawn="1"/>
        </p:nvSpPr>
        <p:spPr>
          <a:xfrm>
            <a:off x="0" y="-335"/>
            <a:ext cx="9906000" cy="6858000"/>
          </a:xfrm>
          <a:prstGeom prst="rect">
            <a:avLst/>
          </a:prstGeom>
          <a:solidFill>
            <a:srgbClr val="00338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a:endParaRPr lang="ko-KR" altLang="en-US" sz="831" dirty="0" err="1">
              <a:solidFill>
                <a:schemeClr val="bg1"/>
              </a:solidFill>
            </a:endParaRPr>
          </a:p>
        </p:txBody>
      </p:sp>
      <p:sp>
        <p:nvSpPr>
          <p:cNvPr id="4" name="Title 21">
            <a:extLst>
              <a:ext uri="{FF2B5EF4-FFF2-40B4-BE49-F238E27FC236}">
                <a16:creationId xmlns:a16="http://schemas.microsoft.com/office/drawing/2014/main" id="{32E34795-2937-470F-B9AD-0A34080F9DBE}"/>
              </a:ext>
            </a:extLst>
          </p:cNvPr>
          <p:cNvSpPr>
            <a:spLocks noGrp="1"/>
          </p:cNvSpPr>
          <p:nvPr>
            <p:ph type="title" hasCustomPrompt="1"/>
          </p:nvPr>
        </p:nvSpPr>
        <p:spPr>
          <a:xfrm>
            <a:off x="1027914" y="2103751"/>
            <a:ext cx="4727783" cy="2419264"/>
          </a:xfrm>
          <a:prstGeom prst="rect">
            <a:avLst/>
          </a:prstGeom>
        </p:spPr>
        <p:txBody>
          <a:bodyPr lIns="0" tIns="0" rIns="0" bIns="0" anchor="t" anchorCtr="0">
            <a:noAutofit/>
          </a:bodyPr>
          <a:lstStyle>
            <a:lvl1pPr algn="r">
              <a:lnSpc>
                <a:spcPts val="8493"/>
              </a:lnSpc>
              <a:spcBef>
                <a:spcPts val="923"/>
              </a:spcBef>
              <a:defRPr sz="8123" baseline="0">
                <a:solidFill>
                  <a:schemeClr val="bg1"/>
                </a:solidFill>
                <a:latin typeface="KPMG Extralight"/>
                <a:cs typeface="KPMG Extralight"/>
              </a:defRPr>
            </a:lvl1pPr>
          </a:lstStyle>
          <a:p>
            <a:r>
              <a:rPr lang="en-US" dirty="0"/>
              <a:t>Section divider one title style</a:t>
            </a:r>
          </a:p>
        </p:txBody>
      </p:sp>
      <p:sp>
        <p:nvSpPr>
          <p:cNvPr id="5" name="Rectangle 3">
            <a:extLst>
              <a:ext uri="{FF2B5EF4-FFF2-40B4-BE49-F238E27FC236}">
                <a16:creationId xmlns:a16="http://schemas.microsoft.com/office/drawing/2014/main" id="{CCC2EEBE-147F-4A40-9EAD-05C4291742FF}"/>
              </a:ext>
            </a:extLst>
          </p:cNvPr>
          <p:cNvSpPr>
            <a:spLocks/>
          </p:cNvSpPr>
          <p:nvPr userDrawn="1"/>
        </p:nvSpPr>
        <p:spPr bwMode="auto">
          <a:xfrm>
            <a:off x="0" y="2367840"/>
            <a:ext cx="1136452" cy="1231156"/>
          </a:xfrm>
          <a:prstGeom prst="rect">
            <a:avLst/>
          </a:prstGeom>
          <a:solidFill>
            <a:schemeClr val="bg1"/>
          </a:solidFill>
          <a:ln>
            <a:noFill/>
          </a:ln>
        </p:spPr>
        <p:txBody>
          <a:bodyPr lIns="19050" tIns="19050" rIns="19050" bIns="19050" anchor="ctr"/>
          <a:lstStyle>
            <a:lvl1pPr>
              <a:defRPr sz="2200" baseline="55000">
                <a:solidFill>
                  <a:srgbClr val="7B7B7B"/>
                </a:solidFill>
                <a:latin typeface="Open Sans" charset="0"/>
                <a:ea typeface="Open Sans" charset="0"/>
                <a:cs typeface="Open Sans" charset="0"/>
                <a:sym typeface="Open Sans" charset="0"/>
              </a:defRPr>
            </a:lvl1pPr>
            <a:lvl2pPr marL="742950" indent="-285750">
              <a:defRPr sz="2200" baseline="55000">
                <a:solidFill>
                  <a:srgbClr val="7B7B7B"/>
                </a:solidFill>
                <a:latin typeface="Open Sans" charset="0"/>
                <a:ea typeface="Open Sans" charset="0"/>
                <a:cs typeface="Open Sans" charset="0"/>
                <a:sym typeface="Open Sans" charset="0"/>
              </a:defRPr>
            </a:lvl2pPr>
            <a:lvl3pPr marL="1143000" indent="-228600">
              <a:defRPr sz="2200" baseline="55000">
                <a:solidFill>
                  <a:srgbClr val="7B7B7B"/>
                </a:solidFill>
                <a:latin typeface="Open Sans" charset="0"/>
                <a:ea typeface="Open Sans" charset="0"/>
                <a:cs typeface="Open Sans" charset="0"/>
                <a:sym typeface="Open Sans" charset="0"/>
              </a:defRPr>
            </a:lvl3pPr>
            <a:lvl4pPr marL="1600200" indent="-228600">
              <a:defRPr sz="2200" baseline="55000">
                <a:solidFill>
                  <a:srgbClr val="7B7B7B"/>
                </a:solidFill>
                <a:latin typeface="Open Sans" charset="0"/>
                <a:ea typeface="Open Sans" charset="0"/>
                <a:cs typeface="Open Sans" charset="0"/>
                <a:sym typeface="Open Sans" charset="0"/>
              </a:defRPr>
            </a:lvl4pPr>
            <a:lvl5pPr marL="2057400" indent="-228600">
              <a:defRPr sz="2200" baseline="55000">
                <a:solidFill>
                  <a:srgbClr val="7B7B7B"/>
                </a:solidFill>
                <a:latin typeface="Open Sans" charset="0"/>
                <a:ea typeface="Open Sans" charset="0"/>
                <a:cs typeface="Open Sans" charset="0"/>
                <a:sym typeface="Open Sans" charset="0"/>
              </a:defRPr>
            </a:lvl5pPr>
            <a:lvl6pPr marL="2514600" indent="-228600" defTabSz="825500" eaLnBrk="0" fontAlgn="base" hangingPunct="0">
              <a:spcBef>
                <a:spcPct val="0"/>
              </a:spcBef>
              <a:spcAft>
                <a:spcPct val="0"/>
              </a:spcAft>
              <a:defRPr sz="2200" baseline="55000">
                <a:solidFill>
                  <a:srgbClr val="7B7B7B"/>
                </a:solidFill>
                <a:latin typeface="Open Sans" charset="0"/>
                <a:ea typeface="Open Sans" charset="0"/>
                <a:cs typeface="Open Sans" charset="0"/>
                <a:sym typeface="Open Sans" charset="0"/>
              </a:defRPr>
            </a:lvl6pPr>
            <a:lvl7pPr marL="2971800" indent="-228600" defTabSz="825500" eaLnBrk="0" fontAlgn="base" hangingPunct="0">
              <a:spcBef>
                <a:spcPct val="0"/>
              </a:spcBef>
              <a:spcAft>
                <a:spcPct val="0"/>
              </a:spcAft>
              <a:defRPr sz="2200" baseline="55000">
                <a:solidFill>
                  <a:srgbClr val="7B7B7B"/>
                </a:solidFill>
                <a:latin typeface="Open Sans" charset="0"/>
                <a:ea typeface="Open Sans" charset="0"/>
                <a:cs typeface="Open Sans" charset="0"/>
                <a:sym typeface="Open Sans" charset="0"/>
              </a:defRPr>
            </a:lvl7pPr>
            <a:lvl8pPr marL="3429000" indent="-228600" defTabSz="825500" eaLnBrk="0" fontAlgn="base" hangingPunct="0">
              <a:spcBef>
                <a:spcPct val="0"/>
              </a:spcBef>
              <a:spcAft>
                <a:spcPct val="0"/>
              </a:spcAft>
              <a:defRPr sz="2200" baseline="55000">
                <a:solidFill>
                  <a:srgbClr val="7B7B7B"/>
                </a:solidFill>
                <a:latin typeface="Open Sans" charset="0"/>
                <a:ea typeface="Open Sans" charset="0"/>
                <a:cs typeface="Open Sans" charset="0"/>
                <a:sym typeface="Open Sans" charset="0"/>
              </a:defRPr>
            </a:lvl8pPr>
            <a:lvl9pPr marL="3886200" indent="-228600" defTabSz="825500" eaLnBrk="0" fontAlgn="base" hangingPunct="0">
              <a:spcBef>
                <a:spcPct val="0"/>
              </a:spcBef>
              <a:spcAft>
                <a:spcPct val="0"/>
              </a:spcAft>
              <a:defRPr sz="2200" baseline="55000">
                <a:solidFill>
                  <a:srgbClr val="7B7B7B"/>
                </a:solidFill>
                <a:latin typeface="Open Sans" charset="0"/>
                <a:ea typeface="Open Sans" charset="0"/>
                <a:cs typeface="Open Sans" charset="0"/>
                <a:sym typeface="Open Sans" charset="0"/>
              </a:defRPr>
            </a:lvl9pPr>
          </a:lstStyle>
          <a:p>
            <a:pPr algn="ctr" fontAlgn="auto">
              <a:spcBef>
                <a:spcPts val="0"/>
              </a:spcBef>
              <a:spcAft>
                <a:spcPts val="0"/>
              </a:spcAft>
            </a:pPr>
            <a:endParaRPr lang="en-US" altLang="en-US" sz="1200" baseline="0">
              <a:solidFill>
                <a:srgbClr val="FFFFFF"/>
              </a:solidFill>
              <a:latin typeface="Helvetica Light" charset="0"/>
              <a:ea typeface="Helvetica Light" charset="0"/>
              <a:cs typeface="Helvetica Light" charset="0"/>
              <a:sym typeface="Helvetica Light" charset="0"/>
            </a:endParaRPr>
          </a:p>
        </p:txBody>
      </p:sp>
      <p:sp>
        <p:nvSpPr>
          <p:cNvPr id="6" name="Line 2">
            <a:extLst>
              <a:ext uri="{FF2B5EF4-FFF2-40B4-BE49-F238E27FC236}">
                <a16:creationId xmlns:a16="http://schemas.microsoft.com/office/drawing/2014/main" id="{73CBED81-5CFD-44FB-92C5-6DC67EA85A83}"/>
              </a:ext>
            </a:extLst>
          </p:cNvPr>
          <p:cNvSpPr>
            <a:spLocks noChangeShapeType="1"/>
          </p:cNvSpPr>
          <p:nvPr userDrawn="1"/>
        </p:nvSpPr>
        <p:spPr bwMode="auto">
          <a:xfrm flipH="1">
            <a:off x="5864334" y="2378642"/>
            <a:ext cx="0" cy="4487044"/>
          </a:xfrm>
          <a:prstGeom prst="line">
            <a:avLst/>
          </a:prstGeom>
          <a:noFill/>
          <a:ln w="76200" cap="flat" cmpd="sng">
            <a:solidFill>
              <a:schemeClr val="bg1"/>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fontAlgn="auto">
              <a:spcBef>
                <a:spcPts val="0"/>
              </a:spcBef>
              <a:spcAft>
                <a:spcPts val="0"/>
              </a:spcAft>
              <a:defRPr/>
            </a:pPr>
            <a:endParaRPr lang="en-US" altLang="en-US" sz="1200">
              <a:solidFill>
                <a:srgbClr val="000000"/>
              </a:solidFill>
              <a:latin typeface="Helvetica Light" charset="0"/>
              <a:ea typeface="Helvetica Light" charset="0"/>
              <a:cs typeface="Helvetica Light" charset="0"/>
              <a:sym typeface="Helvetica Light" charset="0"/>
            </a:endParaRPr>
          </a:p>
        </p:txBody>
      </p:sp>
      <p:pic>
        <p:nvPicPr>
          <p:cNvPr id="8" name="Picture 4">
            <a:extLst>
              <a:ext uri="{FF2B5EF4-FFF2-40B4-BE49-F238E27FC236}">
                <a16:creationId xmlns:a16="http://schemas.microsoft.com/office/drawing/2014/main" id="{1A38AC34-480F-4916-AEC3-C61DF26F4EC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87172" y="5823584"/>
            <a:ext cx="2468880" cy="829803"/>
          </a:xfrm>
          <a:prstGeom prst="rect">
            <a:avLst/>
          </a:prstGeom>
        </p:spPr>
      </p:pic>
      <p:sp>
        <p:nvSpPr>
          <p:cNvPr id="10" name="Text Box 30">
            <a:extLst>
              <a:ext uri="{FF2B5EF4-FFF2-40B4-BE49-F238E27FC236}">
                <a16:creationId xmlns:a16="http://schemas.microsoft.com/office/drawing/2014/main" id="{3803E686-13CF-474C-B582-89E55387B946}"/>
              </a:ext>
            </a:extLst>
          </p:cNvPr>
          <p:cNvSpPr txBox="1">
            <a:spLocks noChangeArrowheads="1"/>
          </p:cNvSpPr>
          <p:nvPr userDrawn="1"/>
        </p:nvSpPr>
        <p:spPr bwMode="auto">
          <a:xfrm>
            <a:off x="7607441" y="0"/>
            <a:ext cx="2289174" cy="503166"/>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i="1" dirty="0">
                <a:solidFill>
                  <a:srgbClr val="FF0000"/>
                </a:solidFill>
                <a:latin typeface="+mj-ea"/>
                <a:ea typeface="+mj-ea"/>
              </a:rPr>
              <a:t>Strictly Private &amp; Confidential</a:t>
            </a:r>
          </a:p>
          <a:p>
            <a:pPr algn="r" fontAlgn="ctr">
              <a:spcBef>
                <a:spcPct val="50000"/>
              </a:spcBef>
              <a:buClr>
                <a:srgbClr val="0C2D83"/>
              </a:buClr>
              <a:defRPr/>
            </a:pPr>
            <a:endParaRPr lang="en-US" altLang="ko-KR" sz="1100" b="1" i="1" dirty="0">
              <a:solidFill>
                <a:srgbClr val="FF0000"/>
              </a:solidFill>
              <a:latin typeface="+mj-ea"/>
              <a:ea typeface="+mj-ea"/>
            </a:endParaRPr>
          </a:p>
        </p:txBody>
      </p:sp>
    </p:spTree>
    <p:extLst>
      <p:ext uri="{BB962C8B-B14F-4D97-AF65-F5344CB8AC3E}">
        <p14:creationId xmlns:p14="http://schemas.microsoft.com/office/powerpoint/2010/main" val="333363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FINAL SLIDE">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84EB2B30-967A-4E66-B845-050ECC9DDB18}"/>
              </a:ext>
            </a:extLst>
          </p:cNvPr>
          <p:cNvSpPr/>
          <p:nvPr userDrawn="1"/>
        </p:nvSpPr>
        <p:spPr>
          <a:xfrm>
            <a:off x="-1" y="0"/>
            <a:ext cx="4405746"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562" dirty="0">
              <a:latin typeface="Univers for KPMG Light" panose="020B0403020202020204" pitchFamily="34" charset="0"/>
            </a:endParaRPr>
          </a:p>
        </p:txBody>
      </p:sp>
      <p:pic>
        <p:nvPicPr>
          <p:cNvPr id="4" name="Picture 4">
            <a:extLst>
              <a:ext uri="{FF2B5EF4-FFF2-40B4-BE49-F238E27FC236}">
                <a16:creationId xmlns:a16="http://schemas.microsoft.com/office/drawing/2014/main" id="{2FAB250E-F7EA-48EB-BC60-513B43C3288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79439" y="5823585"/>
            <a:ext cx="2278966" cy="829803"/>
          </a:xfrm>
          <a:prstGeom prst="rect">
            <a:avLst/>
          </a:prstGeom>
        </p:spPr>
      </p:pic>
      <p:sp>
        <p:nvSpPr>
          <p:cNvPr id="5" name="Text Box 30">
            <a:extLst>
              <a:ext uri="{FF2B5EF4-FFF2-40B4-BE49-F238E27FC236}">
                <a16:creationId xmlns:a16="http://schemas.microsoft.com/office/drawing/2014/main" id="{F234B8B6-17F8-437A-9862-4673F468C14E}"/>
              </a:ext>
            </a:extLst>
          </p:cNvPr>
          <p:cNvSpPr txBox="1">
            <a:spLocks noChangeArrowheads="1"/>
          </p:cNvSpPr>
          <p:nvPr userDrawn="1"/>
        </p:nvSpPr>
        <p:spPr bwMode="auto">
          <a:xfrm>
            <a:off x="7390975" y="0"/>
            <a:ext cx="2479939" cy="503166"/>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i="1" dirty="0">
                <a:solidFill>
                  <a:srgbClr val="FF0000"/>
                </a:solidFill>
                <a:latin typeface="+mj-ea"/>
                <a:ea typeface="+mj-ea"/>
              </a:rPr>
              <a:t>Strictly Private &amp; Confidential</a:t>
            </a:r>
          </a:p>
          <a:p>
            <a:pPr algn="r" fontAlgn="ctr">
              <a:spcBef>
                <a:spcPct val="50000"/>
              </a:spcBef>
              <a:buClr>
                <a:srgbClr val="0C2D83"/>
              </a:buClr>
              <a:defRPr/>
            </a:pPr>
            <a:endParaRPr lang="en-US" altLang="ko-KR" sz="1100" b="1" i="1" dirty="0">
              <a:solidFill>
                <a:srgbClr val="FF0000"/>
              </a:solidFill>
              <a:latin typeface="+mj-ea"/>
              <a:ea typeface="+mj-ea"/>
            </a:endParaRPr>
          </a:p>
        </p:txBody>
      </p:sp>
    </p:spTree>
    <p:extLst>
      <p:ext uri="{BB962C8B-B14F-4D97-AF65-F5344CB8AC3E}">
        <p14:creationId xmlns:p14="http://schemas.microsoft.com/office/powerpoint/2010/main" val="7806671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77154AD3-B463-46C3-9385-0E8D7EF57E34}"/>
              </a:ext>
            </a:extLst>
          </p:cNvPr>
          <p:cNvSpPr/>
          <p:nvPr userDrawn="1"/>
        </p:nvSpPr>
        <p:spPr>
          <a:xfrm>
            <a:off x="0" y="0"/>
            <a:ext cx="1572768"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706" dirty="0">
              <a:latin typeface="Univers for KPMG Light" panose="020B0403020202020204" pitchFamily="34" charset="0"/>
            </a:endParaRPr>
          </a:p>
        </p:txBody>
      </p:sp>
      <p:pic>
        <p:nvPicPr>
          <p:cNvPr id="4" name="Picture 15">
            <a:extLst>
              <a:ext uri="{FF2B5EF4-FFF2-40B4-BE49-F238E27FC236}">
                <a16:creationId xmlns:a16="http://schemas.microsoft.com/office/drawing/2014/main" id="{BC76B0D3-4C9E-46F1-94B7-6695CDF134B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807295" y="212810"/>
            <a:ext cx="939383" cy="457222"/>
          </a:xfrm>
          <a:prstGeom prst="rect">
            <a:avLst/>
          </a:prstGeom>
        </p:spPr>
      </p:pic>
      <p:sp>
        <p:nvSpPr>
          <p:cNvPr id="5" name="제목 2">
            <a:extLst>
              <a:ext uri="{FF2B5EF4-FFF2-40B4-BE49-F238E27FC236}">
                <a16:creationId xmlns:a16="http://schemas.microsoft.com/office/drawing/2014/main" id="{090817C9-3AC8-4AC2-ADD5-4EEAABAD94F0}"/>
              </a:ext>
            </a:extLst>
          </p:cNvPr>
          <p:cNvSpPr>
            <a:spLocks noGrp="1"/>
          </p:cNvSpPr>
          <p:nvPr>
            <p:ph type="title"/>
          </p:nvPr>
        </p:nvSpPr>
        <p:spPr>
          <a:xfrm>
            <a:off x="2193858" y="1335025"/>
            <a:ext cx="6703200" cy="3697200"/>
          </a:xfrm>
        </p:spPr>
        <p:txBody>
          <a:bodyPr lIns="90000"/>
          <a:lstStyle>
            <a:lvl1pPr marL="0" algn="l" defTabSz="895317" rtl="0" eaLnBrk="1" latinLnBrk="1" hangingPunct="1">
              <a:lnSpc>
                <a:spcPct val="100000"/>
              </a:lnSpc>
              <a:defRPr lang="ko-KR" altLang="en-US" sz="4700" b="0" i="0" kern="0" dirty="0">
                <a:solidFill>
                  <a:schemeClr val="accent1"/>
                </a:solidFill>
                <a:latin typeface="KPMG Extralight"/>
                <a:ea typeface="+mn-ea"/>
                <a:cs typeface="KPMG Extralight"/>
              </a:defRPr>
            </a:lvl1pPr>
          </a:lstStyle>
          <a:p>
            <a:r>
              <a:rPr lang="ko-KR" altLang="en-US" dirty="0"/>
              <a:t>마스터 제목 스타일 편집</a:t>
            </a:r>
          </a:p>
        </p:txBody>
      </p:sp>
    </p:spTree>
    <p:extLst>
      <p:ext uri="{BB962C8B-B14F-4D97-AF65-F5344CB8AC3E}">
        <p14:creationId xmlns:p14="http://schemas.microsoft.com/office/powerpoint/2010/main" val="411677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DIVIDER 4">
    <p:bg>
      <p:bgPr>
        <a:solidFill>
          <a:srgbClr val="00A3A1"/>
        </a:solidFill>
        <a:effectLst/>
      </p:bgPr>
    </p:bg>
    <p:spTree>
      <p:nvGrpSpPr>
        <p:cNvPr id="1" name=""/>
        <p:cNvGrpSpPr/>
        <p:nvPr/>
      </p:nvGrpSpPr>
      <p:grpSpPr>
        <a:xfrm>
          <a:off x="0" y="0"/>
          <a:ext cx="0" cy="0"/>
          <a:chOff x="0" y="0"/>
          <a:chExt cx="0" cy="0"/>
        </a:xfrm>
      </p:grpSpPr>
      <p:pic>
        <p:nvPicPr>
          <p:cNvPr id="17" name="그림 1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
            <a:ext cx="9906000" cy="6857665"/>
          </a:xfrm>
          <a:prstGeom prst="rect">
            <a:avLst/>
          </a:prstGeom>
          <a:noFill/>
        </p:spPr>
      </p:pic>
      <p:sp>
        <p:nvSpPr>
          <p:cNvPr id="13" name="Line 2"/>
          <p:cNvSpPr>
            <a:spLocks noChangeShapeType="1"/>
          </p:cNvSpPr>
          <p:nvPr userDrawn="1"/>
        </p:nvSpPr>
        <p:spPr bwMode="auto">
          <a:xfrm flipH="1">
            <a:off x="6353029" y="2378642"/>
            <a:ext cx="0" cy="4487044"/>
          </a:xfrm>
          <a:prstGeom prst="line">
            <a:avLst/>
          </a:prstGeom>
          <a:noFill/>
          <a:ln w="76200" cap="flat" cmpd="sng">
            <a:solidFill>
              <a:schemeClr val="bg1"/>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fontAlgn="auto">
              <a:spcBef>
                <a:spcPts val="0"/>
              </a:spcBef>
              <a:spcAft>
                <a:spcPts val="0"/>
              </a:spcAft>
              <a:defRPr/>
            </a:pPr>
            <a:endParaRPr lang="en-US" altLang="en-US" sz="1200">
              <a:solidFill>
                <a:srgbClr val="000000"/>
              </a:solidFill>
              <a:latin typeface="Helvetica Light" charset="0"/>
              <a:ea typeface="Helvetica Light" charset="0"/>
              <a:cs typeface="Helvetica Light" charset="0"/>
              <a:sym typeface="Helvetica Light" charset="0"/>
            </a:endParaRPr>
          </a:p>
        </p:txBody>
      </p:sp>
      <p:sp>
        <p:nvSpPr>
          <p:cNvPr id="23" name="Title 21"/>
          <p:cNvSpPr>
            <a:spLocks noGrp="1"/>
          </p:cNvSpPr>
          <p:nvPr>
            <p:ph type="title" hasCustomPrompt="1"/>
          </p:nvPr>
        </p:nvSpPr>
        <p:spPr>
          <a:xfrm>
            <a:off x="1113574" y="2103751"/>
            <a:ext cx="5121765" cy="2419264"/>
          </a:xfrm>
          <a:prstGeom prst="rect">
            <a:avLst/>
          </a:prstGeom>
        </p:spPr>
        <p:txBody>
          <a:bodyPr lIns="0" tIns="0" rIns="0" bIns="0" anchor="t" anchorCtr="0">
            <a:noAutofit/>
          </a:bodyPr>
          <a:lstStyle>
            <a:lvl1pPr algn="r">
              <a:lnSpc>
                <a:spcPts val="8493"/>
              </a:lnSpc>
              <a:spcBef>
                <a:spcPts val="923"/>
              </a:spcBef>
              <a:defRPr sz="8123" baseline="0">
                <a:solidFill>
                  <a:schemeClr val="bg1"/>
                </a:solidFill>
                <a:latin typeface="KPMG Extralight"/>
                <a:cs typeface="KPMG Extralight"/>
              </a:defRPr>
            </a:lvl1pPr>
          </a:lstStyle>
          <a:p>
            <a:r>
              <a:rPr lang="en-US" dirty="0"/>
              <a:t>Section divider one title style</a:t>
            </a:r>
          </a:p>
        </p:txBody>
      </p:sp>
      <p:pic>
        <p:nvPicPr>
          <p:cNvPr id="14" name="Picture 4">
            <a:extLst>
              <a:ext uri="{FF2B5EF4-FFF2-40B4-BE49-F238E27FC236}">
                <a16:creationId xmlns:a16="http://schemas.microsoft.com/office/drawing/2014/main" id="{74BE8119-58DE-4699-AF12-6366388394B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6059" y="5823586"/>
            <a:ext cx="2468880" cy="829803"/>
          </a:xfrm>
          <a:prstGeom prst="rect">
            <a:avLst/>
          </a:prstGeom>
        </p:spPr>
      </p:pic>
      <p:sp>
        <p:nvSpPr>
          <p:cNvPr id="9" name="직사각형 8">
            <a:extLst>
              <a:ext uri="{FF2B5EF4-FFF2-40B4-BE49-F238E27FC236}">
                <a16:creationId xmlns:a16="http://schemas.microsoft.com/office/drawing/2014/main" id="{2A89BFA0-7647-485D-8B73-2E573CC104F2}"/>
              </a:ext>
            </a:extLst>
          </p:cNvPr>
          <p:cNvSpPr/>
          <p:nvPr userDrawn="1"/>
        </p:nvSpPr>
        <p:spPr>
          <a:xfrm>
            <a:off x="0" y="7686"/>
            <a:ext cx="9904171" cy="6858000"/>
          </a:xfrm>
          <a:prstGeom prst="rect">
            <a:avLst/>
          </a:prstGeom>
          <a:solidFill>
            <a:srgbClr val="00338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8" name="Text Box 30">
            <a:extLst>
              <a:ext uri="{FF2B5EF4-FFF2-40B4-BE49-F238E27FC236}">
                <a16:creationId xmlns:a16="http://schemas.microsoft.com/office/drawing/2014/main" id="{AC282076-8902-49BB-AFFE-7E9AF63C4470}"/>
              </a:ext>
            </a:extLst>
          </p:cNvPr>
          <p:cNvSpPr txBox="1">
            <a:spLocks noChangeArrowheads="1"/>
          </p:cNvSpPr>
          <p:nvPr userDrawn="1"/>
        </p:nvSpPr>
        <p:spPr bwMode="auto">
          <a:xfrm>
            <a:off x="7390975" y="0"/>
            <a:ext cx="2479939" cy="503166"/>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i="1" dirty="0">
                <a:solidFill>
                  <a:srgbClr val="FF0000"/>
                </a:solidFill>
                <a:latin typeface="+mj-ea"/>
                <a:ea typeface="+mj-ea"/>
              </a:rPr>
              <a:t>Strictly Private &amp; Confidential</a:t>
            </a:r>
          </a:p>
          <a:p>
            <a:pPr algn="r" fontAlgn="ctr">
              <a:spcBef>
                <a:spcPct val="50000"/>
              </a:spcBef>
              <a:buClr>
                <a:srgbClr val="0C2D83"/>
              </a:buClr>
              <a:defRPr/>
            </a:pPr>
            <a:endParaRPr lang="en-US" altLang="ko-KR" sz="1100" b="1" i="1" dirty="0">
              <a:solidFill>
                <a:srgbClr val="FF0000"/>
              </a:solidFill>
              <a:latin typeface="+mj-ea"/>
              <a:ea typeface="+mj-ea"/>
            </a:endParaRPr>
          </a:p>
        </p:txBody>
      </p:sp>
    </p:spTree>
    <p:extLst>
      <p:ext uri="{BB962C8B-B14F-4D97-AF65-F5344CB8AC3E}">
        <p14:creationId xmlns:p14="http://schemas.microsoft.com/office/powerpoint/2010/main" val="1866198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1" y="1422400"/>
            <a:ext cx="8928100" cy="46044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GB" dirty="0"/>
          </a:p>
        </p:txBody>
      </p:sp>
      <p:sp>
        <p:nvSpPr>
          <p:cNvPr id="5" name="Text Placeholder 4"/>
          <p:cNvSpPr>
            <a:spLocks noGrp="1"/>
          </p:cNvSpPr>
          <p:nvPr>
            <p:ph type="body" sz="quarter" idx="11" hasCustomPrompt="1"/>
          </p:nvPr>
        </p:nvSpPr>
        <p:spPr>
          <a:xfrm>
            <a:off x="488951" y="203863"/>
            <a:ext cx="8591450" cy="169200"/>
          </a:xfrm>
        </p:spPr>
        <p:txBody>
          <a:bodyPr anchor="b"/>
          <a:lstStyle>
            <a:lvl1pPr>
              <a:spcAft>
                <a:spcPts val="0"/>
              </a:spcAft>
              <a:defRPr sz="1108"/>
            </a:lvl1pPr>
          </a:lstStyle>
          <a:p>
            <a:pPr lvl="0"/>
            <a:r>
              <a:rPr lang="en-US" dirty="0"/>
              <a:t>Super title here</a:t>
            </a:r>
          </a:p>
        </p:txBody>
      </p:sp>
      <p:sp>
        <p:nvSpPr>
          <p:cNvPr id="6" name="Title 5"/>
          <p:cNvSpPr>
            <a:spLocks noGrp="1"/>
          </p:cNvSpPr>
          <p:nvPr>
            <p:ph type="title"/>
          </p:nvPr>
        </p:nvSpPr>
        <p:spPr>
          <a:xfrm>
            <a:off x="488950" y="451575"/>
            <a:ext cx="8970000" cy="723600"/>
          </a:xfrm>
        </p:spPr>
        <p:txBody>
          <a:bodyPr/>
          <a:lstStyle/>
          <a:p>
            <a:r>
              <a:rPr lang="ko-KR" altLang="en-US"/>
              <a:t>마스터 제목 스타일 편집</a:t>
            </a:r>
            <a:endParaRPr lang="en-GB" dirty="0"/>
          </a:p>
        </p:txBody>
      </p:sp>
    </p:spTree>
    <p:extLst>
      <p:ext uri="{BB962C8B-B14F-4D97-AF65-F5344CB8AC3E}">
        <p14:creationId xmlns:p14="http://schemas.microsoft.com/office/powerpoint/2010/main" val="482342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SLIDE 5 - Singular image">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91B7B12-501D-4CA7-97A7-516E06B0EA63}"/>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10" name="Title 1"/>
          <p:cNvSpPr>
            <a:spLocks noGrp="1"/>
          </p:cNvSpPr>
          <p:nvPr>
            <p:ph type="ctrTitle" hasCustomPrompt="1"/>
          </p:nvPr>
        </p:nvSpPr>
        <p:spPr>
          <a:xfrm>
            <a:off x="2215200" y="1346400"/>
            <a:ext cx="6708000" cy="3510000"/>
          </a:xfrm>
        </p:spPr>
        <p:txBody>
          <a:bodyPr anchor="t" anchorCtr="0"/>
          <a:lstStyle>
            <a:lvl1pPr algn="l">
              <a:defRPr sz="10154">
                <a:solidFill>
                  <a:schemeClr val="bg1"/>
                </a:solidFill>
              </a:defRPr>
            </a:lvl1pPr>
          </a:lstStyle>
          <a:p>
            <a:r>
              <a:rPr lang="en-US"/>
              <a:t>Title slide 5</a:t>
            </a:r>
            <a:br>
              <a:rPr lang="en-US"/>
            </a:br>
            <a:r>
              <a:rPr lang="en-US"/>
              <a:t>singular </a:t>
            </a:r>
            <a:br>
              <a:rPr lang="en-US"/>
            </a:br>
            <a:r>
              <a:rPr lang="en-US"/>
              <a:t>image</a:t>
            </a:r>
          </a:p>
        </p:txBody>
      </p:sp>
      <p:sp>
        <p:nvSpPr>
          <p:cNvPr id="11" name="Text Placeholder 3"/>
          <p:cNvSpPr>
            <a:spLocks noGrp="1"/>
          </p:cNvSpPr>
          <p:nvPr>
            <p:ph type="body" sz="quarter" idx="11"/>
          </p:nvPr>
        </p:nvSpPr>
        <p:spPr>
          <a:xfrm>
            <a:off x="2236108" y="5036400"/>
            <a:ext cx="6687092" cy="216000"/>
          </a:xfrm>
        </p:spPr>
        <p:txBody>
          <a:bodyPr/>
          <a:lstStyle>
            <a:lvl1pPr>
              <a:defRPr sz="1015">
                <a:solidFill>
                  <a:schemeClr val="bg1"/>
                </a:solidFill>
              </a:defRPr>
            </a:lvl1pPr>
            <a:lvl2pPr>
              <a:defRPr sz="1015">
                <a:solidFill>
                  <a:schemeClr val="bg1"/>
                </a:solidFill>
              </a:defRPr>
            </a:lvl2pPr>
            <a:lvl3pPr>
              <a:buClr>
                <a:schemeClr val="bg1"/>
              </a:buClr>
              <a:defRPr sz="1015">
                <a:solidFill>
                  <a:schemeClr val="bg1"/>
                </a:solidFill>
              </a:defRPr>
            </a:lvl3pPr>
            <a:lvl4pPr>
              <a:buClr>
                <a:schemeClr val="bg1"/>
              </a:buClr>
              <a:defRPr sz="1015">
                <a:solidFill>
                  <a:schemeClr val="bg1"/>
                </a:solidFill>
              </a:defRPr>
            </a:lvl4pPr>
            <a:lvl5pPr>
              <a:buClr>
                <a:schemeClr val="bg1"/>
              </a:buClr>
              <a:defRPr sz="1015">
                <a:solidFill>
                  <a:schemeClr val="bg1"/>
                </a:solidFill>
              </a:defRPr>
            </a:lvl5pPr>
          </a:lstStyle>
          <a:p>
            <a:pPr lvl="0"/>
            <a:r>
              <a:rPr lang="ko-KR" altLang="en-US"/>
              <a:t>마스터 텍스트 스타일을 편집합니다</a:t>
            </a:r>
          </a:p>
        </p:txBody>
      </p:sp>
      <p:sp>
        <p:nvSpPr>
          <p:cNvPr id="12" name="Shape 70"/>
          <p:cNvSpPr>
            <a:spLocks noChangeAspect="1"/>
          </p:cNvSpPr>
          <p:nvPr userDrawn="1"/>
        </p:nvSpPr>
        <p:spPr>
          <a:xfrm>
            <a:off x="0" y="-1"/>
            <a:ext cx="4122694" cy="6858001"/>
          </a:xfrm>
          <a:prstGeom prst="rect">
            <a:avLst/>
          </a:prstGeom>
          <a:solidFill>
            <a:srgbClr val="00338D">
              <a:alpha val="55000"/>
            </a:srgbClr>
          </a:solidFill>
          <a:ln w="12700">
            <a:miter lim="400000"/>
          </a:ln>
        </p:spPr>
        <p:txBody>
          <a:bodyPr lIns="14287" tIns="14287" rIns="14287" bIns="14287" anchor="ctr"/>
          <a:lstStyle/>
          <a:p>
            <a:pPr algn="ctr">
              <a:defRPr sz="3000">
                <a:solidFill>
                  <a:srgbClr val="000000"/>
                </a:solidFill>
                <a:latin typeface="Helvetica Light"/>
                <a:ea typeface="Helvetica Light"/>
                <a:cs typeface="Helvetica Light"/>
                <a:sym typeface="Helvetica Light"/>
              </a:defRPr>
            </a:pPr>
            <a:endParaRPr sz="1125"/>
          </a:p>
        </p:txBody>
      </p:sp>
      <p:pic>
        <p:nvPicPr>
          <p:cNvPr id="8"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04737" y="5787899"/>
            <a:ext cx="2468880" cy="829803"/>
          </a:xfrm>
          <a:prstGeom prst="rect">
            <a:avLst/>
          </a:prstGeom>
        </p:spPr>
      </p:pic>
      <p:sp>
        <p:nvSpPr>
          <p:cNvPr id="15" name="Text Box 30">
            <a:extLst>
              <a:ext uri="{FF2B5EF4-FFF2-40B4-BE49-F238E27FC236}">
                <a16:creationId xmlns:a16="http://schemas.microsoft.com/office/drawing/2014/main" id="{5614C99D-D708-4026-B1B3-B4CB69BCCECE}"/>
              </a:ext>
            </a:extLst>
          </p:cNvPr>
          <p:cNvSpPr txBox="1">
            <a:spLocks noChangeArrowheads="1"/>
          </p:cNvSpPr>
          <p:nvPr userDrawn="1"/>
        </p:nvSpPr>
        <p:spPr bwMode="auto">
          <a:xfrm>
            <a:off x="7390975" y="0"/>
            <a:ext cx="2479939" cy="503166"/>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i="1" dirty="0">
                <a:solidFill>
                  <a:srgbClr val="FF0000"/>
                </a:solidFill>
                <a:latin typeface="+mj-ea"/>
                <a:ea typeface="+mj-ea"/>
              </a:rPr>
              <a:t>Strictly Private &amp; Confidential</a:t>
            </a:r>
          </a:p>
          <a:p>
            <a:pPr algn="r" fontAlgn="ctr">
              <a:spcBef>
                <a:spcPct val="50000"/>
              </a:spcBef>
              <a:buClr>
                <a:srgbClr val="0C2D83"/>
              </a:buClr>
              <a:defRPr/>
            </a:pPr>
            <a:endParaRPr lang="en-US" altLang="ko-KR" sz="1100" b="1" i="1" dirty="0">
              <a:solidFill>
                <a:srgbClr val="FF0000"/>
              </a:solidFill>
              <a:latin typeface="+mj-ea"/>
              <a:ea typeface="+mj-ea"/>
            </a:endParaRPr>
          </a:p>
        </p:txBody>
      </p:sp>
    </p:spTree>
    <p:extLst>
      <p:ext uri="{BB962C8B-B14F-4D97-AF65-F5344CB8AC3E}">
        <p14:creationId xmlns:p14="http://schemas.microsoft.com/office/powerpoint/2010/main" val="158081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5600" y="451575"/>
            <a:ext cx="8254800" cy="723600"/>
          </a:xfrm>
          <a:prstGeom prst="rect">
            <a:avLst/>
          </a:prstGeom>
        </p:spPr>
        <p:txBody>
          <a:bodyPr vert="horz" lIns="0" tIns="0" rIns="0" bIns="0" rtlCol="0" anchor="t" anchorCtr="0">
            <a:noAutofit/>
          </a:bodyPr>
          <a:lstStyle/>
          <a:p>
            <a:r>
              <a:rPr lang="ko-KR" altLang="en-US"/>
              <a:t>마스터 제목 스타일 편집</a:t>
            </a:r>
            <a:endParaRPr lang="en-US" dirty="0"/>
          </a:p>
        </p:txBody>
      </p:sp>
      <p:sp>
        <p:nvSpPr>
          <p:cNvPr id="3" name="Text Placeholder 2"/>
          <p:cNvSpPr>
            <a:spLocks noGrp="1"/>
          </p:cNvSpPr>
          <p:nvPr>
            <p:ph type="body" idx="1"/>
          </p:nvPr>
        </p:nvSpPr>
        <p:spPr>
          <a:xfrm>
            <a:off x="825600" y="1422400"/>
            <a:ext cx="8254800" cy="4604400"/>
          </a:xfrm>
          <a:prstGeom prst="rect">
            <a:avLst/>
          </a:prstGeom>
        </p:spPr>
        <p:txBody>
          <a:bodyPr vert="horz" lIns="0" tIns="0" rIns="0" bIns="0" rtlCol="0" anchor="t" anchorCtr="0">
            <a:no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29" name="Shape 8"/>
          <p:cNvSpPr txBox="1">
            <a:spLocks/>
          </p:cNvSpPr>
          <p:nvPr userDrawn="1"/>
        </p:nvSpPr>
        <p:spPr>
          <a:xfrm>
            <a:off x="8701088" y="6320118"/>
            <a:ext cx="390050" cy="149412"/>
          </a:xfrm>
          <a:prstGeom prst="rect">
            <a:avLst/>
          </a:prstGeom>
        </p:spPr>
        <p:txBody>
          <a:bodyPr lIns="0" tIns="0" rIns="0" bIns="0" anchor="t"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900" smtClean="0">
                <a:solidFill>
                  <a:schemeClr val="tx2"/>
                </a:solidFill>
                <a:latin typeface="+mn-lt"/>
                <a:ea typeface="맑은 고딕" panose="020B0503020000020004" pitchFamily="50" charset="-127"/>
                <a:cs typeface="Arial" panose="020B0604020202020204" pitchFamily="34" charset="0"/>
              </a:rPr>
              <a:pPr algn="r"/>
              <a:t>‹#›</a:t>
            </a:fld>
            <a:endParaRPr lang="en-US" sz="900" dirty="0">
              <a:solidFill>
                <a:schemeClr val="tx2"/>
              </a:solidFill>
              <a:latin typeface="+mn-lt"/>
              <a:ea typeface="맑은 고딕" panose="020B0503020000020004" pitchFamily="50" charset="-127"/>
              <a:cs typeface="Arial" panose="020B0604020202020204" pitchFamily="34" charset="0"/>
            </a:endParaRPr>
          </a:p>
        </p:txBody>
      </p:sp>
      <p:sp>
        <p:nvSpPr>
          <p:cNvPr id="6" name="Text Box 30">
            <a:extLst>
              <a:ext uri="{FF2B5EF4-FFF2-40B4-BE49-F238E27FC236}">
                <a16:creationId xmlns:a16="http://schemas.microsoft.com/office/drawing/2014/main" id="{5CE9A386-19F9-4135-9631-401A83C1296F}"/>
              </a:ext>
            </a:extLst>
          </p:cNvPr>
          <p:cNvSpPr txBox="1">
            <a:spLocks noChangeArrowheads="1"/>
          </p:cNvSpPr>
          <p:nvPr userDrawn="1"/>
        </p:nvSpPr>
        <p:spPr bwMode="auto">
          <a:xfrm>
            <a:off x="7390975" y="0"/>
            <a:ext cx="2479939" cy="503166"/>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i="1" dirty="0">
                <a:solidFill>
                  <a:srgbClr val="FF0000"/>
                </a:solidFill>
                <a:latin typeface="+mj-ea"/>
                <a:ea typeface="+mj-ea"/>
              </a:rPr>
              <a:t>Strictly Private &amp; Confidential</a:t>
            </a:r>
          </a:p>
          <a:p>
            <a:pPr algn="r" fontAlgn="ctr">
              <a:spcBef>
                <a:spcPct val="50000"/>
              </a:spcBef>
              <a:buClr>
                <a:srgbClr val="0C2D83"/>
              </a:buClr>
              <a:defRPr/>
            </a:pPr>
            <a:endParaRPr lang="en-US" altLang="ko-KR" sz="1100" b="1" i="1" dirty="0">
              <a:solidFill>
                <a:srgbClr val="FF0000"/>
              </a:solidFill>
              <a:latin typeface="+mj-ea"/>
              <a:ea typeface="+mj-ea"/>
            </a:endParaRPr>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746" r:id="rId3"/>
    <p:sldLayoutId id="2147483737" r:id="rId4"/>
    <p:sldLayoutId id="2147483745" r:id="rId5"/>
    <p:sldLayoutId id="2147483748" r:id="rId6"/>
    <p:sldLayoutId id="2147483749" r:id="rId7"/>
    <p:sldLayoutId id="2147483750" r:id="rId8"/>
  </p:sldLayoutIdLst>
  <p:txStyles>
    <p:titleStyle>
      <a:lvl1pPr algn="l" defTabSz="914400" rtl="0" eaLnBrk="1" latinLnBrk="1"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1" hangingPunct="1">
        <a:lnSpc>
          <a:spcPct val="100000"/>
        </a:lnSpc>
        <a:spcBef>
          <a:spcPts val="0"/>
        </a:spcBef>
        <a:spcAft>
          <a:spcPts val="600"/>
        </a:spcAft>
        <a:buFontTx/>
        <a:buNone/>
        <a:defRPr sz="1000" b="1" kern="1200">
          <a:solidFill>
            <a:schemeClr val="tx2"/>
          </a:solidFill>
          <a:latin typeface="맑은 고딕" panose="020B0503020000020004" pitchFamily="50" charset="-127"/>
          <a:ea typeface="맑은 고딕" panose="020B0503020000020004" pitchFamily="50" charset="-127"/>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맑은 고딕" panose="020B0503020000020004" pitchFamily="50" charset="-127"/>
          <a:ea typeface="맑은 고딕" panose="020B0503020000020004" pitchFamily="50" charset="-127"/>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맑은 고딕" panose="020B0503020000020004" pitchFamily="50" charset="-127"/>
          <a:ea typeface="맑은 고딕" panose="020B0503020000020004" pitchFamily="50" charset="-127"/>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맑은 고딕" panose="020B0503020000020004" pitchFamily="50" charset="-127"/>
          <a:ea typeface="맑은 고딕" panose="020B0503020000020004" pitchFamily="50" charset="-127"/>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맑은 고딕" panose="020B0503020000020004" pitchFamily="50" charset="-127"/>
          <a:ea typeface="맑은 고딕" panose="020B0503020000020004" pitchFamily="50" charset="-127"/>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64" userDrawn="1">
          <p15:clr>
            <a:srgbClr val="F26B43"/>
          </p15:clr>
        </p15:guide>
        <p15:guide id="2" pos="312" userDrawn="1">
          <p15:clr>
            <a:srgbClr val="F26B43"/>
          </p15:clr>
        </p15:guide>
        <p15:guide id="3" pos="5940" userDrawn="1">
          <p15:clr>
            <a:srgbClr val="F26B43"/>
          </p15:clr>
        </p15:guide>
        <p15:guide id="4" orient="horz" pos="742" userDrawn="1">
          <p15:clr>
            <a:srgbClr val="F26B43"/>
          </p15:clr>
        </p15:guide>
        <p15:guide id="6" orient="horz" pos="279" userDrawn="1">
          <p15:clr>
            <a:srgbClr val="F26B43"/>
          </p15:clr>
        </p15:guide>
        <p15:guide id="7" orient="horz" pos="948" userDrawn="1">
          <p15:clr>
            <a:srgbClr val="F26B43"/>
          </p15:clr>
        </p15:guide>
        <p15:guide id="8" pos="3192" userDrawn="1">
          <p15:clr>
            <a:srgbClr val="F26B43"/>
          </p15:clr>
        </p15:guide>
        <p15:guide id="9" pos="30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13"/>
          <p:cNvSpPr>
            <a:spLocks noGrp="1"/>
          </p:cNvSpPr>
          <p:nvPr>
            <p:ph type="body" sz="quarter" idx="4294967295"/>
          </p:nvPr>
        </p:nvSpPr>
        <p:spPr>
          <a:xfrm>
            <a:off x="615892" y="2303416"/>
            <a:ext cx="8251454" cy="4052331"/>
          </a:xfrm>
          <a:prstGeom prst="rect">
            <a:avLst/>
          </a:prstGeom>
        </p:spPr>
        <p:txBody>
          <a:bodyPr anchor="t">
            <a:noAutofit/>
          </a:bodyPr>
          <a:lstStyle>
            <a:lvl1pPr marL="0" indent="0" eaLnBrk="1" hangingPunct="1">
              <a:lnSpc>
                <a:spcPct val="70000"/>
              </a:lnSpc>
              <a:spcAft>
                <a:spcPts val="0"/>
              </a:spcAft>
              <a:buNone/>
              <a:defRPr lang="fr-FR" sz="6531" b="0" dirty="0" smtClean="0">
                <a:solidFill>
                  <a:schemeClr val="bg1"/>
                </a:solidFill>
                <a:latin typeface="KPMG Extralight" panose="020B0303030202040204" pitchFamily="34" charset="0"/>
                <a:cs typeface="KPMG Extralight" panose="020B0303030202040204" pitchFamily="34" charset="0"/>
              </a:defRPr>
            </a:lvl1pPr>
            <a:lvl2pPr marL="0" indent="0">
              <a:spcBef>
                <a:spcPts val="1089"/>
              </a:spcBef>
              <a:spcAft>
                <a:spcPts val="0"/>
              </a:spcAft>
              <a:buNone/>
              <a:defRPr lang="fr-FR" sz="1089" b="1" i="0" dirty="0" smtClean="0">
                <a:solidFill>
                  <a:schemeClr val="bg1"/>
                </a:solidFill>
                <a:latin typeface="Arial" panose="020B0604020202020204" pitchFamily="34" charset="0"/>
                <a:cs typeface="Arial" panose="020B0604020202020204" pitchFamily="34" charset="0"/>
              </a:defRPr>
            </a:lvl2pPr>
            <a:lvl3pPr marL="0" indent="0">
              <a:spcAft>
                <a:spcPts val="0"/>
              </a:spcAft>
              <a:buNone/>
              <a:defRPr lang="fr-FR" sz="1089" b="0" i="0" dirty="0" smtClean="0">
                <a:solidFill>
                  <a:schemeClr val="bg1"/>
                </a:solidFill>
                <a:latin typeface="Arial" panose="020B0604020202020204" pitchFamily="34" charset="0"/>
                <a:cs typeface="Arial" panose="020B0604020202020204" pitchFamily="34" charset="0"/>
              </a:defRPr>
            </a:lvl3pPr>
            <a:lvl4pPr>
              <a:spcBef>
                <a:spcPts val="13608"/>
              </a:spcBef>
              <a:spcAft>
                <a:spcPts val="0"/>
              </a:spcAft>
              <a:defRPr lang="fr-FR" sz="971" b="0" i="0" dirty="0" smtClean="0">
                <a:solidFill>
                  <a:srgbClr val="00338D"/>
                </a:solidFill>
                <a:latin typeface="Univers for KPMG Light"/>
                <a:cs typeface="Univers for KPMG Light"/>
              </a:defRPr>
            </a:lvl4pPr>
            <a:lvl5pPr>
              <a:defRPr lang="fr-FR" sz="971" b="0" i="0" dirty="0">
                <a:solidFill>
                  <a:srgbClr val="FFFFFF"/>
                </a:solidFill>
                <a:latin typeface="Univers for KPMG Light"/>
                <a:cs typeface="Univers for KPMG Light"/>
              </a:defRPr>
            </a:lvl5pPr>
          </a:lstStyle>
          <a:p>
            <a:pPr lvl="0">
              <a:lnSpc>
                <a:spcPct val="55000"/>
              </a:lnSpc>
            </a:pPr>
            <a:endParaRPr lang="en-US" altLang="ko-KR" sz="3000" dirty="0">
              <a:latin typeface="맑은 고딕" panose="020B0503020000020004" pitchFamily="50" charset="-127"/>
            </a:endParaRPr>
          </a:p>
          <a:p>
            <a:pPr lvl="0">
              <a:lnSpc>
                <a:spcPct val="55000"/>
              </a:lnSpc>
            </a:pPr>
            <a:r>
              <a:rPr lang="en-US" sz="6000" b="1" dirty="0"/>
              <a:t>Project Oscar</a:t>
            </a:r>
          </a:p>
          <a:p>
            <a:pPr lvl="0">
              <a:lnSpc>
                <a:spcPct val="55000"/>
              </a:lnSpc>
            </a:pPr>
            <a:endParaRPr lang="en-US" sz="4000" b="1" dirty="0"/>
          </a:p>
          <a:p>
            <a:pPr>
              <a:lnSpc>
                <a:spcPct val="55000"/>
              </a:lnSpc>
            </a:pPr>
            <a:endParaRPr lang="en-US" sz="3500" dirty="0"/>
          </a:p>
          <a:p>
            <a:pPr>
              <a:lnSpc>
                <a:spcPct val="55000"/>
              </a:lnSpc>
            </a:pPr>
            <a:r>
              <a:rPr lang="en-US" sz="3500" dirty="0"/>
              <a:t>Price Analysis </a:t>
            </a:r>
            <a:r>
              <a:rPr lang="en-US" altLang="ko-KR" sz="3500" dirty="0"/>
              <a:t>Report</a:t>
            </a:r>
          </a:p>
          <a:p>
            <a:pPr>
              <a:lnSpc>
                <a:spcPct val="55000"/>
              </a:lnSpc>
            </a:pPr>
            <a:endParaRPr lang="en-US" sz="3500" dirty="0"/>
          </a:p>
          <a:p>
            <a:pPr>
              <a:lnSpc>
                <a:spcPct val="55000"/>
              </a:lnSpc>
            </a:pPr>
            <a:endParaRPr lang="en-US" sz="3500" dirty="0"/>
          </a:p>
          <a:p>
            <a:pPr>
              <a:lnSpc>
                <a:spcPct val="55000"/>
              </a:lnSpc>
            </a:pPr>
            <a:endParaRPr lang="en-US" sz="4000" dirty="0"/>
          </a:p>
          <a:p>
            <a:pPr>
              <a:lnSpc>
                <a:spcPct val="55000"/>
              </a:lnSpc>
            </a:pPr>
            <a:r>
              <a:rPr lang="en-US" sz="2000" dirty="0"/>
              <a:t>April, 2022</a:t>
            </a:r>
          </a:p>
        </p:txBody>
      </p:sp>
      <p:sp>
        <p:nvSpPr>
          <p:cNvPr id="4" name="Text Placeholder 3"/>
          <p:cNvSpPr txBox="1">
            <a:spLocks/>
          </p:cNvSpPr>
          <p:nvPr/>
        </p:nvSpPr>
        <p:spPr>
          <a:xfrm>
            <a:off x="519671" y="4134116"/>
            <a:ext cx="1990993" cy="390930"/>
          </a:xfrm>
          <a:prstGeom prst="rect">
            <a:avLst/>
          </a:prstGeom>
        </p:spPr>
        <p:txBody>
          <a:bodyPr vert="horz" lIns="0" tIns="0" rIns="0" bIns="0" rtlCol="0" anchor="t" anchorCtr="0">
            <a:noAutofit/>
          </a:bodyPr>
          <a:lstStyle>
            <a:lvl1pPr marL="0" indent="0" algn="l" defTabSz="914400" rtl="0" eaLnBrk="1" latinLnBrk="1" hangingPunct="1">
              <a:lnSpc>
                <a:spcPct val="100000"/>
              </a:lnSpc>
              <a:spcBef>
                <a:spcPts val="0"/>
              </a:spcBef>
              <a:spcAft>
                <a:spcPts val="600"/>
              </a:spcAft>
              <a:buFontTx/>
              <a:buNone/>
              <a:defRPr sz="1100" b="1" kern="1200">
                <a:solidFill>
                  <a:schemeClr val="bg1"/>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1100" kern="1200">
                <a:solidFill>
                  <a:schemeClr val="bg1"/>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bg1"/>
              </a:buClr>
              <a:buFont typeface="Arial" panose="020B0604020202020204" pitchFamily="34" charset="0"/>
              <a:buChar char="—"/>
              <a:defRPr sz="1100" kern="1200">
                <a:solidFill>
                  <a:schemeClr val="bg1"/>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bg1"/>
              </a:buClr>
              <a:buFont typeface="Arial" panose="020B0604020202020204" pitchFamily="34" charset="0"/>
              <a:buChar char="-"/>
              <a:defRPr sz="1100" kern="1200">
                <a:solidFill>
                  <a:schemeClr val="bg1"/>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bg1"/>
              </a:buClr>
              <a:buFont typeface="Arial" panose="020B0604020202020204" pitchFamily="34" charset="0"/>
              <a:buChar char="—"/>
              <a:defRPr sz="1100" kern="1200" baseline="0">
                <a:solidFill>
                  <a:schemeClr val="bg1"/>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94"/>
              </a:spcBef>
            </a:pPr>
            <a:endParaRPr lang="en-US">
              <a:solidFill>
                <a:prstClr val="white"/>
              </a:solidFill>
              <a:ea typeface="맑은 고딕" panose="020B0503020000020004" pitchFamily="50" charset="-127"/>
              <a:cs typeface="Univers for KPMG"/>
            </a:endParaRPr>
          </a:p>
        </p:txBody>
      </p:sp>
    </p:spTree>
    <p:extLst>
      <p:ext uri="{BB962C8B-B14F-4D97-AF65-F5344CB8AC3E}">
        <p14:creationId xmlns:p14="http://schemas.microsoft.com/office/powerpoint/2010/main" val="81225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3871744122"/>
              </p:ext>
            </p:extLst>
          </p:nvPr>
        </p:nvGraphicFramePr>
        <p:xfrm>
          <a:off x="468001" y="1191601"/>
          <a:ext cx="9038334" cy="4774486"/>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5888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514086">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DCF Results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Case 1 (</a:t>
                      </a:r>
                      <a:r>
                        <a:rPr kumimoji="0" lang="ko-KR" altLang="en-US"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회사목표 </a:t>
                      </a: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GP% </a:t>
                      </a:r>
                      <a:r>
                        <a:rPr kumimoji="0" lang="ko-KR" altLang="en-US"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적용</a:t>
                      </a: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Income Approach – DCF Method (1/3)</a:t>
            </a:r>
          </a:p>
        </p:txBody>
      </p:sp>
      <p:sp>
        <p:nvSpPr>
          <p:cNvPr id="7" name="제목 2">
            <a:extLst>
              <a:ext uri="{FF2B5EF4-FFF2-40B4-BE49-F238E27FC236}">
                <a16:creationId xmlns:a16="http://schemas.microsoft.com/office/drawing/2014/main" id="{7C9BF104-D5A8-4F64-9F76-70061468A2D0}"/>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Executive Summary</a:t>
            </a:r>
          </a:p>
        </p:txBody>
      </p:sp>
      <p:graphicFrame>
        <p:nvGraphicFramePr>
          <p:cNvPr id="10" name="표 9">
            <a:extLst>
              <a:ext uri="{FF2B5EF4-FFF2-40B4-BE49-F238E27FC236}">
                <a16:creationId xmlns:a16="http://schemas.microsoft.com/office/drawing/2014/main" id="{3965F16B-B7D0-4E86-8EC5-B43F1977E92F}"/>
              </a:ext>
            </a:extLst>
          </p:cNvPr>
          <p:cNvGraphicFramePr>
            <a:graphicFrameLocks noGrp="1"/>
          </p:cNvGraphicFramePr>
          <p:nvPr>
            <p:extLst>
              <p:ext uri="{D42A27DB-BD31-4B8C-83A1-F6EECF244321}">
                <p14:modId xmlns:p14="http://schemas.microsoft.com/office/powerpoint/2010/main" val="1204362202"/>
              </p:ext>
            </p:extLst>
          </p:nvPr>
        </p:nvGraphicFramePr>
        <p:xfrm>
          <a:off x="2081749" y="4615920"/>
          <a:ext cx="2819400" cy="304800"/>
        </p:xfrm>
        <a:graphic>
          <a:graphicData uri="http://schemas.openxmlformats.org/drawingml/2006/table">
            <a:tbl>
              <a:tblPr/>
              <a:tblGrid>
                <a:gridCol w="2006600">
                  <a:extLst>
                    <a:ext uri="{9D8B030D-6E8A-4147-A177-3AD203B41FA5}">
                      <a16:colId xmlns:a16="http://schemas.microsoft.com/office/drawing/2014/main" val="3832351862"/>
                    </a:ext>
                  </a:extLst>
                </a:gridCol>
                <a:gridCol w="812800">
                  <a:extLst>
                    <a:ext uri="{9D8B030D-6E8A-4147-A177-3AD203B41FA5}">
                      <a16:colId xmlns:a16="http://schemas.microsoft.com/office/drawing/2014/main" val="1430508432"/>
                    </a:ext>
                  </a:extLst>
                </a:gridCol>
              </a:tblGrid>
              <a:tr h="152400">
                <a:tc>
                  <a:txBody>
                    <a:bodyPr/>
                    <a:lstStyle/>
                    <a:p>
                      <a:pPr algn="l"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WACC</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14.90%</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872131949"/>
                  </a:ext>
                </a:extLst>
              </a:tr>
              <a:tr h="152400">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Terminal Growth Rate(g)</a:t>
                      </a:r>
                      <a:endPar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1.00%</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886212932"/>
                  </a:ext>
                </a:extLst>
              </a:tr>
            </a:tbl>
          </a:graphicData>
        </a:graphic>
      </p:graphicFrame>
      <p:graphicFrame>
        <p:nvGraphicFramePr>
          <p:cNvPr id="16" name="표 15">
            <a:extLst>
              <a:ext uri="{FF2B5EF4-FFF2-40B4-BE49-F238E27FC236}">
                <a16:creationId xmlns:a16="http://schemas.microsoft.com/office/drawing/2014/main" id="{3BE22EF0-F77B-4BB7-A4FB-C2DAEF876898}"/>
              </a:ext>
            </a:extLst>
          </p:cNvPr>
          <p:cNvGraphicFramePr>
            <a:graphicFrameLocks noGrp="1"/>
          </p:cNvGraphicFramePr>
          <p:nvPr>
            <p:extLst>
              <p:ext uri="{D42A27DB-BD31-4B8C-83A1-F6EECF244321}">
                <p14:modId xmlns:p14="http://schemas.microsoft.com/office/powerpoint/2010/main" val="3322524452"/>
              </p:ext>
            </p:extLst>
          </p:nvPr>
        </p:nvGraphicFramePr>
        <p:xfrm>
          <a:off x="2081749" y="4968975"/>
          <a:ext cx="2819400" cy="914400"/>
        </p:xfrm>
        <a:graphic>
          <a:graphicData uri="http://schemas.openxmlformats.org/drawingml/2006/table">
            <a:tbl>
              <a:tblPr/>
              <a:tblGrid>
                <a:gridCol w="2006600">
                  <a:extLst>
                    <a:ext uri="{9D8B030D-6E8A-4147-A177-3AD203B41FA5}">
                      <a16:colId xmlns:a16="http://schemas.microsoft.com/office/drawing/2014/main" val="1979092996"/>
                    </a:ext>
                  </a:extLst>
                </a:gridCol>
                <a:gridCol w="812800">
                  <a:extLst>
                    <a:ext uri="{9D8B030D-6E8A-4147-A177-3AD203B41FA5}">
                      <a16:colId xmlns:a16="http://schemas.microsoft.com/office/drawing/2014/main" val="3658906349"/>
                    </a:ext>
                  </a:extLst>
                </a:gridCol>
              </a:tblGrid>
              <a:tr h="152400">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금액</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667016229"/>
                  </a:ext>
                </a:extLst>
              </a:tr>
              <a:tr h="152400">
                <a:tc>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Operating Value</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53,242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81492943"/>
                  </a:ext>
                </a:extLst>
              </a:tr>
              <a:tr h="152400">
                <a:tc>
                  <a:txBody>
                    <a:bodyPr/>
                    <a:lstStyle/>
                    <a:p>
                      <a:pPr algn="l"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NOA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835</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274770226"/>
                  </a:ext>
                </a:extLst>
              </a:tr>
              <a:tr h="152400">
                <a:tc>
                  <a:txBody>
                    <a:bodyPr/>
                    <a:lstStyle/>
                    <a:p>
                      <a:pPr algn="l" fontAlgn="ctr"/>
                      <a:r>
                        <a:rPr 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Enterprise Value</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54,076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371415206"/>
                  </a:ext>
                </a:extLst>
              </a:tr>
              <a:tr h="152400">
                <a:tc>
                  <a:txBody>
                    <a:bodyPr/>
                    <a:lstStyle/>
                    <a:p>
                      <a:pPr algn="l"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Net Debt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837</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659048450"/>
                  </a:ext>
                </a:extLst>
              </a:tr>
              <a:tr h="152400">
                <a:tc>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Equity Value</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53,239</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857263102"/>
                  </a:ext>
                </a:extLst>
              </a:tr>
            </a:tbl>
          </a:graphicData>
        </a:graphic>
      </p:graphicFrame>
      <p:graphicFrame>
        <p:nvGraphicFramePr>
          <p:cNvPr id="9" name="표 8">
            <a:extLst>
              <a:ext uri="{FF2B5EF4-FFF2-40B4-BE49-F238E27FC236}">
                <a16:creationId xmlns:a16="http://schemas.microsoft.com/office/drawing/2014/main" id="{CD3F8949-D4F0-49C1-84D1-92BDE49356DD}"/>
              </a:ext>
            </a:extLst>
          </p:cNvPr>
          <p:cNvGraphicFramePr>
            <a:graphicFrameLocks noGrp="1"/>
          </p:cNvGraphicFramePr>
          <p:nvPr>
            <p:extLst>
              <p:ext uri="{D42A27DB-BD31-4B8C-83A1-F6EECF244321}">
                <p14:modId xmlns:p14="http://schemas.microsoft.com/office/powerpoint/2010/main" val="1318126424"/>
              </p:ext>
            </p:extLst>
          </p:nvPr>
        </p:nvGraphicFramePr>
        <p:xfrm>
          <a:off x="5004854" y="4615920"/>
          <a:ext cx="4433139" cy="1267457"/>
        </p:xfrm>
        <a:graphic>
          <a:graphicData uri="http://schemas.openxmlformats.org/drawingml/2006/table">
            <a:tbl>
              <a:tblPr/>
              <a:tblGrid>
                <a:gridCol w="259338">
                  <a:extLst>
                    <a:ext uri="{9D8B030D-6E8A-4147-A177-3AD203B41FA5}">
                      <a16:colId xmlns:a16="http://schemas.microsoft.com/office/drawing/2014/main" val="1443549966"/>
                    </a:ext>
                  </a:extLst>
                </a:gridCol>
                <a:gridCol w="501866">
                  <a:extLst>
                    <a:ext uri="{9D8B030D-6E8A-4147-A177-3AD203B41FA5}">
                      <a16:colId xmlns:a16="http://schemas.microsoft.com/office/drawing/2014/main" val="2944065569"/>
                    </a:ext>
                  </a:extLst>
                </a:gridCol>
                <a:gridCol w="734387">
                  <a:extLst>
                    <a:ext uri="{9D8B030D-6E8A-4147-A177-3AD203B41FA5}">
                      <a16:colId xmlns:a16="http://schemas.microsoft.com/office/drawing/2014/main" val="3402917491"/>
                    </a:ext>
                  </a:extLst>
                </a:gridCol>
                <a:gridCol w="734387">
                  <a:extLst>
                    <a:ext uri="{9D8B030D-6E8A-4147-A177-3AD203B41FA5}">
                      <a16:colId xmlns:a16="http://schemas.microsoft.com/office/drawing/2014/main" val="4180512041"/>
                    </a:ext>
                  </a:extLst>
                </a:gridCol>
                <a:gridCol w="734387">
                  <a:extLst>
                    <a:ext uri="{9D8B030D-6E8A-4147-A177-3AD203B41FA5}">
                      <a16:colId xmlns:a16="http://schemas.microsoft.com/office/drawing/2014/main" val="2052756354"/>
                    </a:ext>
                  </a:extLst>
                </a:gridCol>
                <a:gridCol w="734387">
                  <a:extLst>
                    <a:ext uri="{9D8B030D-6E8A-4147-A177-3AD203B41FA5}">
                      <a16:colId xmlns:a16="http://schemas.microsoft.com/office/drawing/2014/main" val="3986120895"/>
                    </a:ext>
                  </a:extLst>
                </a:gridCol>
                <a:gridCol w="734387">
                  <a:extLst>
                    <a:ext uri="{9D8B030D-6E8A-4147-A177-3AD203B41FA5}">
                      <a16:colId xmlns:a16="http://schemas.microsoft.com/office/drawing/2014/main" val="4059566510"/>
                    </a:ext>
                  </a:extLst>
                </a:gridCol>
              </a:tblGrid>
              <a:tr h="167029">
                <a:tc gridSpan="4">
                  <a:txBody>
                    <a:bodyPr/>
                    <a:lstStyle/>
                    <a:p>
                      <a:pPr algn="l" rtl="0"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Equity Value</a:t>
                      </a:r>
                    </a:p>
                  </a:txBody>
                  <a:tcPr marL="36000" marR="36000" marT="0" marB="0" anchor="ctr">
                    <a:lnL>
                      <a:noFill/>
                    </a:lnL>
                    <a:lnR>
                      <a:noFill/>
                    </a:lnR>
                    <a:lnT>
                      <a:noFill/>
                    </a:lnT>
                    <a:lnB w="1270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l" rtl="0"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a:noFill/>
                    </a:lnT>
                    <a:lnB w="1270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a:noFill/>
                    </a:lnT>
                    <a:lnB w="1270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a:noFill/>
                    </a:lnT>
                    <a:lnB w="1270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76855235"/>
                  </a:ext>
                </a:extLst>
              </a:tr>
              <a:tr h="157204">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tcPr>
                </a:tc>
                <a:tc gridSpan="5">
                  <a:txBody>
                    <a:bodyPr/>
                    <a:lstStyle/>
                    <a:p>
                      <a:pPr algn="ctr"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Terminal Growth Rate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23695283"/>
                  </a:ext>
                </a:extLst>
              </a:tr>
              <a:tr h="157204">
                <a:tc rowSpan="6">
                  <a:txBody>
                    <a:bodyPr/>
                    <a:lstStyle/>
                    <a:p>
                      <a:pPr algn="ctr"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WACC</a:t>
                      </a:r>
                    </a:p>
                  </a:txBody>
                  <a:tcPr marL="36000" marR="36000" marT="0" marB="0" vert="vert27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      </a:t>
                      </a: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0.50%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1" i="1" u="none" strike="noStrike">
                          <a:solidFill>
                            <a:srgbClr val="000000"/>
                          </a:solidFill>
                          <a:effectLst/>
                          <a:latin typeface="Arial" panose="020B0604020202020204" pitchFamily="34" charset="0"/>
                          <a:ea typeface="+mj-ea"/>
                          <a:cs typeface="Arial" panose="020B0604020202020204" pitchFamily="34" charset="0"/>
                        </a:rPr>
                        <a:t>1.00%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1.50%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2.00%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46945026"/>
                  </a:ext>
                </a:extLst>
              </a:tr>
              <a:tr h="157204">
                <a:tc vMerge="1">
                  <a:txBody>
                    <a:bodyPr/>
                    <a:lstStyle/>
                    <a:p>
                      <a:pPr latinLnBrk="1"/>
                      <a:endParaRPr lang="ko-KR" altLang="en-US"/>
                    </a:p>
                  </a:txBody>
                  <a:tcPr/>
                </a:tc>
                <a:tc>
                  <a:txBody>
                    <a:bodyPr/>
                    <a:lstStyle/>
                    <a:p>
                      <a:pPr algn="ct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13.90%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54,340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56,006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57,802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59,742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61,845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013119288"/>
                  </a:ext>
                </a:extLst>
              </a:tr>
              <a:tr h="157204">
                <a:tc vMerge="1">
                  <a:txBody>
                    <a:bodyPr/>
                    <a:lstStyle/>
                    <a:p>
                      <a:pPr latinLnBrk="1"/>
                      <a:endParaRPr lang="ko-KR" altLang="en-US"/>
                    </a:p>
                  </a:txBody>
                  <a:tcPr/>
                </a:tc>
                <a:tc>
                  <a:txBody>
                    <a:bodyPr/>
                    <a:lstStyle/>
                    <a:p>
                      <a:pPr algn="ct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14.40%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52,252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53,785</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55,433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57,209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EAF3"/>
                    </a:solidFill>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59,128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64311439"/>
                  </a:ext>
                </a:extLst>
              </a:tr>
              <a:tr h="157204">
                <a:tc vMerge="1">
                  <a:txBody>
                    <a:bodyPr/>
                    <a:lstStyle/>
                    <a:p>
                      <a:pPr latinLnBrk="1"/>
                      <a:endParaRPr lang="ko-KR" altLang="en-US"/>
                    </a:p>
                  </a:txBody>
                  <a:tcPr/>
                </a:tc>
                <a:tc>
                  <a:txBody>
                    <a:bodyPr/>
                    <a:lstStyle/>
                    <a:p>
                      <a:pPr algn="ctr" rtl="0" fontAlgn="ctr"/>
                      <a:r>
                        <a:rPr lang="en-US" altLang="ko-KR" sz="900" b="1" i="1" u="none" strike="noStrike">
                          <a:solidFill>
                            <a:srgbClr val="000000"/>
                          </a:solidFill>
                          <a:effectLst/>
                          <a:latin typeface="Arial" panose="020B0604020202020204" pitchFamily="34" charset="0"/>
                          <a:ea typeface="맑은 고딕" panose="020B0503020000020004" pitchFamily="50" charset="-127"/>
                        </a:rPr>
                        <a:t>14.90%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50,307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51,722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53,239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EAF3"/>
                    </a:solidFill>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54,869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56,625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00669053"/>
                  </a:ext>
                </a:extLst>
              </a:tr>
              <a:tr h="157204">
                <a:tc vMerge="1">
                  <a:txBody>
                    <a:bodyPr/>
                    <a:lstStyle/>
                    <a:p>
                      <a:pPr latinLnBrk="1"/>
                      <a:endParaRPr lang="ko-KR" altLang="en-US"/>
                    </a:p>
                  </a:txBody>
                  <a:tcPr/>
                </a:tc>
                <a:tc>
                  <a:txBody>
                    <a:bodyPr/>
                    <a:lstStyle/>
                    <a:p>
                      <a:pPr algn="ct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15.40%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48,491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49,800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EAF3"/>
                    </a:solidFill>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51,200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52,701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54,313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460766549"/>
                  </a:ext>
                </a:extLst>
              </a:tr>
              <a:tr h="157204">
                <a:tc vMerge="1">
                  <a:txBody>
                    <a:bodyPr/>
                    <a:lstStyle/>
                    <a:p>
                      <a:pPr latinLnBrk="1"/>
                      <a:endParaRPr lang="ko-KR" altLang="en-US"/>
                    </a:p>
                  </a:txBody>
                  <a:tcPr/>
                </a:tc>
                <a:tc>
                  <a:txBody>
                    <a:bodyPr/>
                    <a:lstStyle/>
                    <a:p>
                      <a:pPr algn="ct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15.90%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46,793</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48,006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49,301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50,686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52,170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41307457"/>
                  </a:ext>
                </a:extLst>
              </a:tr>
            </a:tbl>
          </a:graphicData>
        </a:graphic>
      </p:graphicFrame>
      <p:graphicFrame>
        <p:nvGraphicFramePr>
          <p:cNvPr id="15" name="표 14">
            <a:extLst>
              <a:ext uri="{FF2B5EF4-FFF2-40B4-BE49-F238E27FC236}">
                <a16:creationId xmlns:a16="http://schemas.microsoft.com/office/drawing/2014/main" id="{CC8B0F16-6F3A-4204-A755-550C61E1E774}"/>
              </a:ext>
            </a:extLst>
          </p:cNvPr>
          <p:cNvGraphicFramePr>
            <a:graphicFrameLocks noGrp="1"/>
          </p:cNvGraphicFramePr>
          <p:nvPr>
            <p:extLst>
              <p:ext uri="{D42A27DB-BD31-4B8C-83A1-F6EECF244321}">
                <p14:modId xmlns:p14="http://schemas.microsoft.com/office/powerpoint/2010/main" val="2992778603"/>
              </p:ext>
            </p:extLst>
          </p:nvPr>
        </p:nvGraphicFramePr>
        <p:xfrm>
          <a:off x="2081747" y="1693210"/>
          <a:ext cx="7356240" cy="2840006"/>
        </p:xfrm>
        <a:graphic>
          <a:graphicData uri="http://schemas.openxmlformats.org/drawingml/2006/table">
            <a:tbl>
              <a:tblPr/>
              <a:tblGrid>
                <a:gridCol w="1517130">
                  <a:extLst>
                    <a:ext uri="{9D8B030D-6E8A-4147-A177-3AD203B41FA5}">
                      <a16:colId xmlns:a16="http://schemas.microsoft.com/office/drawing/2014/main" val="3778040378"/>
                    </a:ext>
                  </a:extLst>
                </a:gridCol>
                <a:gridCol w="529344">
                  <a:extLst>
                    <a:ext uri="{9D8B030D-6E8A-4147-A177-3AD203B41FA5}">
                      <a16:colId xmlns:a16="http://schemas.microsoft.com/office/drawing/2014/main" val="13491427"/>
                    </a:ext>
                  </a:extLst>
                </a:gridCol>
                <a:gridCol w="589974">
                  <a:extLst>
                    <a:ext uri="{9D8B030D-6E8A-4147-A177-3AD203B41FA5}">
                      <a16:colId xmlns:a16="http://schemas.microsoft.com/office/drawing/2014/main" val="1128026346"/>
                    </a:ext>
                  </a:extLst>
                </a:gridCol>
                <a:gridCol w="589974">
                  <a:extLst>
                    <a:ext uri="{9D8B030D-6E8A-4147-A177-3AD203B41FA5}">
                      <a16:colId xmlns:a16="http://schemas.microsoft.com/office/drawing/2014/main" val="3416962913"/>
                    </a:ext>
                  </a:extLst>
                </a:gridCol>
                <a:gridCol w="589974">
                  <a:extLst>
                    <a:ext uri="{9D8B030D-6E8A-4147-A177-3AD203B41FA5}">
                      <a16:colId xmlns:a16="http://schemas.microsoft.com/office/drawing/2014/main" val="1943185570"/>
                    </a:ext>
                  </a:extLst>
                </a:gridCol>
                <a:gridCol w="589974">
                  <a:extLst>
                    <a:ext uri="{9D8B030D-6E8A-4147-A177-3AD203B41FA5}">
                      <a16:colId xmlns:a16="http://schemas.microsoft.com/office/drawing/2014/main" val="110129266"/>
                    </a:ext>
                  </a:extLst>
                </a:gridCol>
                <a:gridCol w="589974">
                  <a:extLst>
                    <a:ext uri="{9D8B030D-6E8A-4147-A177-3AD203B41FA5}">
                      <a16:colId xmlns:a16="http://schemas.microsoft.com/office/drawing/2014/main" val="2499861033"/>
                    </a:ext>
                  </a:extLst>
                </a:gridCol>
                <a:gridCol w="589974">
                  <a:extLst>
                    <a:ext uri="{9D8B030D-6E8A-4147-A177-3AD203B41FA5}">
                      <a16:colId xmlns:a16="http://schemas.microsoft.com/office/drawing/2014/main" val="835056032"/>
                    </a:ext>
                  </a:extLst>
                </a:gridCol>
                <a:gridCol w="589974">
                  <a:extLst>
                    <a:ext uri="{9D8B030D-6E8A-4147-A177-3AD203B41FA5}">
                      <a16:colId xmlns:a16="http://schemas.microsoft.com/office/drawing/2014/main" val="3495823670"/>
                    </a:ext>
                  </a:extLst>
                </a:gridCol>
                <a:gridCol w="589974">
                  <a:extLst>
                    <a:ext uri="{9D8B030D-6E8A-4147-A177-3AD203B41FA5}">
                      <a16:colId xmlns:a16="http://schemas.microsoft.com/office/drawing/2014/main" val="1505405357"/>
                    </a:ext>
                  </a:extLst>
                </a:gridCol>
                <a:gridCol w="589974">
                  <a:extLst>
                    <a:ext uri="{9D8B030D-6E8A-4147-A177-3AD203B41FA5}">
                      <a16:colId xmlns:a16="http://schemas.microsoft.com/office/drawing/2014/main" val="3292784791"/>
                    </a:ext>
                  </a:extLst>
                </a:gridCol>
              </a:tblGrid>
              <a:tr h="109231">
                <a:tc>
                  <a:txBody>
                    <a:bodyPr/>
                    <a:lstStyle/>
                    <a:p>
                      <a:pPr algn="l" fontAlgn="ctr"/>
                      <a:r>
                        <a:rPr lang="en-US" altLang="ko-KR"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2017 A</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2018 A</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2019 A</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2020 A</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Terminal</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2799269653"/>
                  </a:ext>
                </a:extLst>
              </a:tr>
              <a:tr h="109231">
                <a:tc>
                  <a:txBody>
                    <a:bodyPr/>
                    <a:lstStyle/>
                    <a:p>
                      <a:pPr algn="l" fontAlgn="ctr"/>
                      <a:r>
                        <a:rPr lang="en-US" sz="700" b="1" i="0" u="none" strike="noStrike" dirty="0">
                          <a:solidFill>
                            <a:srgbClr val="000000"/>
                          </a:solidFill>
                          <a:effectLst/>
                          <a:latin typeface="Arial" panose="020B0604020202020204" pitchFamily="34" charset="0"/>
                          <a:ea typeface="맑은 고딕" panose="020B0503020000020004" pitchFamily="50" charset="-127"/>
                        </a:rPr>
                        <a:t>Revenue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4,657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4,666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6,017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10,179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15,759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18,074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23,768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31,216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41,310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446047734"/>
                  </a:ext>
                </a:extLst>
              </a:tr>
              <a:tr h="109231">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제작매출</a:t>
                      </a:r>
                      <a:endParaRPr lang="ko-KR" alt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4,399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4,123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4,152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8,013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9,846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12,143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15,455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19,612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25,035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62132361"/>
                  </a:ext>
                </a:extLst>
              </a:tr>
              <a:tr h="109231">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매체대행매출</a:t>
                      </a:r>
                      <a:endParaRPr lang="ko-KR" alt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258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542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1,865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2,167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5,913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5,931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8,313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11,604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16,275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5327931"/>
                  </a:ext>
                </a:extLst>
              </a:tr>
              <a:tr h="109231">
                <a:tc>
                  <a:txBody>
                    <a:bodyPr/>
                    <a:lstStyle/>
                    <a:p>
                      <a:pPr algn="l" fontAlgn="ctr"/>
                      <a:r>
                        <a:rPr lang="en-US" sz="700" b="0" i="0" u="none" strike="noStrike" dirty="0" err="1">
                          <a:solidFill>
                            <a:srgbClr val="000000"/>
                          </a:solidFill>
                          <a:effectLst/>
                          <a:latin typeface="Arial" panose="020B0604020202020204" pitchFamily="34" charset="0"/>
                          <a:ea typeface="맑은 고딕" panose="020B0503020000020004" pitchFamily="50" charset="-127"/>
                        </a:rPr>
                        <a:t>CoGS</a:t>
                      </a:r>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3,137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2,417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2,180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6,207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9,411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11,978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15,199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19,402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022759055"/>
                  </a:ext>
                </a:extLst>
              </a:tr>
              <a:tr h="109231">
                <a:tc>
                  <a:txBody>
                    <a:bodyPr/>
                    <a:lstStyle/>
                    <a:p>
                      <a:pPr algn="l" fontAlgn="ctr"/>
                      <a:r>
                        <a:rPr lang="en-US" sz="700" b="0" i="1" u="none" strike="noStrike" dirty="0">
                          <a:solidFill>
                            <a:srgbClr val="00338D"/>
                          </a:solidFill>
                          <a:effectLst/>
                          <a:latin typeface="Arial" panose="020B0604020202020204" pitchFamily="34" charset="0"/>
                          <a:ea typeface="맑은 고딕" panose="020B0503020000020004" pitchFamily="50" charset="-127"/>
                        </a:rPr>
                        <a:t> </a:t>
                      </a:r>
                      <a:r>
                        <a:rPr lang="en-US" sz="700" b="0" i="1" u="none" strike="noStrike" dirty="0" err="1">
                          <a:solidFill>
                            <a:srgbClr val="00338D"/>
                          </a:solidFill>
                          <a:effectLst/>
                          <a:latin typeface="Arial" panose="020B0604020202020204" pitchFamily="34" charset="0"/>
                          <a:ea typeface="맑은 고딕" panose="020B0503020000020004" pitchFamily="50" charset="-127"/>
                        </a:rPr>
                        <a:t>CoGS</a:t>
                      </a:r>
                      <a:r>
                        <a:rPr lang="en-US" sz="700" b="0" i="1" u="none" strike="noStrike" dirty="0">
                          <a:solidFill>
                            <a:srgbClr val="00338D"/>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67.4%</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51.8%</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36.2%</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61.0%</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56.0%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52.1%</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50.4%</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48.7%</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47.0%</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660361604"/>
                  </a:ext>
                </a:extLst>
              </a:tr>
              <a:tr h="109231">
                <a:tc>
                  <a:txBody>
                    <a:bodyPr/>
                    <a:lstStyle/>
                    <a:p>
                      <a:pPr algn="l" fontAlgn="ctr"/>
                      <a:r>
                        <a:rPr lang="en-US" sz="700" b="1" i="0" u="none" strike="noStrike" dirty="0">
                          <a:solidFill>
                            <a:srgbClr val="000000"/>
                          </a:solidFill>
                          <a:effectLst/>
                          <a:latin typeface="Arial" panose="020B0604020202020204" pitchFamily="34" charset="0"/>
                          <a:ea typeface="맑은 고딕" panose="020B0503020000020004" pitchFamily="50" charset="-127"/>
                        </a:rPr>
                        <a:t>GP</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1,520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2,248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3,837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3,973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6,941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8,663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11,790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16,016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21,908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013134575"/>
                  </a:ext>
                </a:extLst>
              </a:tr>
              <a:tr h="109231">
                <a:tc>
                  <a:txBody>
                    <a:bodyPr/>
                    <a:lstStyle/>
                    <a:p>
                      <a:pPr algn="l" fontAlgn="ctr"/>
                      <a:r>
                        <a:rPr lang="en-US" sz="700" b="0" i="1" u="none" strike="noStrike" dirty="0">
                          <a:solidFill>
                            <a:srgbClr val="00338D"/>
                          </a:solidFill>
                          <a:effectLst/>
                          <a:latin typeface="Arial" panose="020B0604020202020204" pitchFamily="34" charset="0"/>
                          <a:ea typeface="맑은 고딕" panose="020B0503020000020004" pitchFamily="50" charset="-127"/>
                        </a:rPr>
                        <a:t> GP%</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32.6%</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48.2%</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63.8%</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39.0%</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44.0%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47.9%</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49.6%</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51.3%</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53.0%</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331456963"/>
                  </a:ext>
                </a:extLst>
              </a:tr>
              <a:tr h="109231">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rPr>
                        <a:t>SG&amp;A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1,189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1,726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2,384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2,961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4,426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5,276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6,671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8,448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10,919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072695035"/>
                  </a:ext>
                </a:extLst>
              </a:tr>
              <a:tr h="109231">
                <a:tc>
                  <a:txBody>
                    <a:bodyPr/>
                    <a:lstStyle/>
                    <a:p>
                      <a:pPr algn="l" fontAlgn="ctr"/>
                      <a:r>
                        <a:rPr lang="en-US" sz="700" b="1" i="0" u="none" strike="noStrike" dirty="0">
                          <a:solidFill>
                            <a:srgbClr val="000000"/>
                          </a:solidFill>
                          <a:effectLst/>
                          <a:latin typeface="Arial" panose="020B0604020202020204" pitchFamily="34" charset="0"/>
                          <a:ea typeface="맑은 고딕" panose="020B0503020000020004" pitchFamily="50" charset="-127"/>
                        </a:rPr>
                        <a:t>EBIT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331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523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1,453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1,012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2,515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3,387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5,119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7,569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10,989 </a:t>
                      </a:r>
                    </a:p>
                  </a:txBody>
                  <a:tcPr marL="36000" marR="36000" marT="0" marB="0" anchor="ctr">
                    <a:lnL>
                      <a:noFill/>
                    </a:lnL>
                    <a:lnR>
                      <a:noFill/>
                    </a:lnR>
                    <a:lnT>
                      <a:noFill/>
                    </a:lnT>
                    <a:lnB>
                      <a:noFill/>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368834960"/>
                  </a:ext>
                </a:extLst>
              </a:tr>
              <a:tr h="109231">
                <a:tc>
                  <a:txBody>
                    <a:bodyPr/>
                    <a:lstStyle/>
                    <a:p>
                      <a:pPr algn="l" fontAlgn="ctr"/>
                      <a:r>
                        <a:rPr lang="en-US" sz="700" b="0" i="1" u="none" strike="noStrike" dirty="0">
                          <a:solidFill>
                            <a:srgbClr val="00338D"/>
                          </a:solidFill>
                          <a:effectLst/>
                          <a:latin typeface="Arial" panose="020B0604020202020204" pitchFamily="34" charset="0"/>
                          <a:ea typeface="맑은 고딕" panose="020B0503020000020004" pitchFamily="50" charset="-127"/>
                        </a:rPr>
                        <a:t> EBIT%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7.1%</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11.2%</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24.2%</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9.9%</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16.0%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18.7%</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21.5%</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24.2%</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26.6%</a:t>
                      </a:r>
                    </a:p>
                  </a:txBody>
                  <a:tcPr marL="36000" marR="36000" marT="0" marB="0" anchor="ctr">
                    <a:lnL>
                      <a:noFill/>
                    </a:lnL>
                    <a:lnR>
                      <a:noFill/>
                    </a:lnR>
                    <a:lnT>
                      <a:noFill/>
                    </a:lnT>
                    <a:lnB>
                      <a:noFill/>
                    </a:lnB>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741780029"/>
                  </a:ext>
                </a:extLst>
              </a:tr>
              <a:tr h="109231">
                <a:tc>
                  <a:txBody>
                    <a:bodyPr/>
                    <a:lstStyle/>
                    <a:p>
                      <a:pPr algn="l" fontAlgn="ctr"/>
                      <a:r>
                        <a:rPr lang="en-US" sz="700" b="1" i="0" u="none" strike="noStrike" dirty="0">
                          <a:solidFill>
                            <a:srgbClr val="000000"/>
                          </a:solidFill>
                          <a:effectLst/>
                          <a:latin typeface="Arial" panose="020B0604020202020204" pitchFamily="34" charset="0"/>
                          <a:ea typeface="맑은 고딕" panose="020B0503020000020004" pitchFamily="50" charset="-127"/>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350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545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1,471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1,054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2,809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3,665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5,397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7,846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11,266 </a:t>
                      </a:r>
                    </a:p>
                  </a:txBody>
                  <a:tcPr marL="36000" marR="36000" marT="0" marB="0" anchor="ctr">
                    <a:lnL>
                      <a:noFill/>
                    </a:lnL>
                    <a:lnR>
                      <a:noFill/>
                    </a:lnR>
                    <a:lnT>
                      <a:noFill/>
                    </a:lnT>
                    <a:lnB>
                      <a:noFill/>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012593368"/>
                  </a:ext>
                </a:extLst>
              </a:tr>
              <a:tr h="109231">
                <a:tc>
                  <a:txBody>
                    <a:bodyPr/>
                    <a:lstStyle/>
                    <a:p>
                      <a:pPr algn="l" fontAlgn="ctr"/>
                      <a:r>
                        <a:rPr lang="en-US" sz="700" b="0" i="1" u="none" strike="noStrike" dirty="0">
                          <a:solidFill>
                            <a:srgbClr val="000000"/>
                          </a:solidFill>
                          <a:effectLst/>
                          <a:latin typeface="Arial" panose="020B0604020202020204" pitchFamily="34" charset="0"/>
                          <a:ea typeface="맑은 고딕" panose="020B0503020000020004" pitchFamily="50" charset="-127"/>
                        </a:rPr>
                        <a:t>D&amp;A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17 </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42 </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294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291663802"/>
                  </a:ext>
                </a:extLst>
              </a:tr>
              <a:tr h="109231">
                <a:tc>
                  <a:txBody>
                    <a:bodyPr/>
                    <a:lstStyle/>
                    <a:p>
                      <a:pPr algn="l" fontAlgn="ctr"/>
                      <a:r>
                        <a:rPr lang="en-US" sz="700" b="0" i="1" u="none" strike="noStrike" dirty="0">
                          <a:solidFill>
                            <a:srgbClr val="00338D"/>
                          </a:solidFill>
                          <a:effectLst/>
                          <a:latin typeface="Arial" panose="020B0604020202020204" pitchFamily="34" charset="0"/>
                          <a:ea typeface="맑은 고딕" panose="020B0503020000020004" pitchFamily="50" charset="-127"/>
                        </a:rPr>
                        <a:t> EBITDA%</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7.5%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11.7%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24.4%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10.4%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17.8%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20.3%</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22.7%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25.1%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27.3%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48986362"/>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Corporate Tax</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723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1,104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1,643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2,396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289836833"/>
                  </a:ext>
                </a:extLst>
              </a:tr>
              <a:tr h="109231">
                <a:tc>
                  <a:txBody>
                    <a:bodyPr/>
                    <a:lstStyle/>
                    <a:p>
                      <a:pPr algn="l" fontAlgn="ctr"/>
                      <a:r>
                        <a:rPr lang="ko-KR" altLang="en-US" sz="700" b="1" i="0" u="none" strike="noStrike">
                          <a:solidFill>
                            <a:srgbClr val="000000"/>
                          </a:solidFill>
                          <a:effectLst/>
                          <a:latin typeface="맑은 고딕" panose="020B0503020000020004" pitchFamily="50" charset="-127"/>
                          <a:ea typeface="맑은 고딕" panose="020B0503020000020004" pitchFamily="50" charset="-127"/>
                        </a:rPr>
                        <a:t>세후영업이익</a:t>
                      </a:r>
                      <a:endParaRPr lang="ko-KR" altLang="en-US" sz="7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2,664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4,015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5,926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8,593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8,593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869058918"/>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Add: Depreciation &amp; Armorization</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969657731"/>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Less: Capital Expenditure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(163)</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(204)</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(205)</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(178)</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63774237"/>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Less: Changes in Working Capital</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(29)</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(215)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(290)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(405)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436493705"/>
                  </a:ext>
                </a:extLst>
              </a:tr>
              <a:tr h="109231">
                <a:tc>
                  <a:txBody>
                    <a:bodyPr/>
                    <a:lstStyle/>
                    <a:p>
                      <a:pPr algn="l" fontAlgn="ctr"/>
                      <a:r>
                        <a:rPr lang="en-US" sz="700" b="1" i="0" u="none" strike="noStrike">
                          <a:solidFill>
                            <a:srgbClr val="000000"/>
                          </a:solidFill>
                          <a:effectLst/>
                          <a:latin typeface="Arial" panose="020B0604020202020204" pitchFamily="34" charset="0"/>
                          <a:ea typeface="맑은 고딕" panose="020B0503020000020004" pitchFamily="50" charset="-127"/>
                        </a:rPr>
                        <a:t>Free Cash Flow to Firm</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2,749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3,874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5,707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8,288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8,593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706609166"/>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Discount Period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0.50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1.50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2.50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3.50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62499239"/>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Discount Factor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0.9329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0.8119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0.7066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0.6150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464673979"/>
                  </a:ext>
                </a:extLst>
              </a:tr>
              <a:tr h="109231">
                <a:tc>
                  <a:txBody>
                    <a:bodyPr/>
                    <a:lstStyle/>
                    <a:p>
                      <a:pPr algn="l" fontAlgn="ctr"/>
                      <a:r>
                        <a:rPr lang="en-US" sz="700" b="1" i="0" u="none" strike="noStrike">
                          <a:solidFill>
                            <a:srgbClr val="000000"/>
                          </a:solidFill>
                          <a:effectLst/>
                          <a:latin typeface="Arial" panose="020B0604020202020204" pitchFamily="34" charset="0"/>
                          <a:ea typeface="맑은 고딕" panose="020B0503020000020004" pitchFamily="50" charset="-127"/>
                        </a:rPr>
                        <a:t>Present Value of Free Cash Flow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3,146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4,033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5,097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873338260"/>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Cumulative Present Value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14,841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2951017088"/>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Present Value of Terminal Value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38,401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133138531"/>
                  </a:ext>
                </a:extLst>
              </a:tr>
              <a:tr h="109231">
                <a:tc>
                  <a:txBody>
                    <a:bodyPr/>
                    <a:lstStyle/>
                    <a:p>
                      <a:pPr algn="l" fontAlgn="ctr"/>
                      <a:r>
                        <a:rPr lang="en-US" sz="700" b="1" i="0" u="none" strike="noStrike">
                          <a:solidFill>
                            <a:srgbClr val="000000"/>
                          </a:solidFill>
                          <a:effectLst/>
                          <a:latin typeface="Arial" panose="020B0604020202020204" pitchFamily="34" charset="0"/>
                          <a:ea typeface="맑은 고딕" panose="020B0503020000020004" pitchFamily="50" charset="-127"/>
                        </a:rPr>
                        <a:t>Operating Value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53,242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598443477"/>
                  </a:ext>
                </a:extLst>
              </a:tr>
            </a:tbl>
          </a:graphicData>
        </a:graphic>
      </p:graphicFrame>
    </p:spTree>
    <p:extLst>
      <p:ext uri="{BB962C8B-B14F-4D97-AF65-F5344CB8AC3E}">
        <p14:creationId xmlns:p14="http://schemas.microsoft.com/office/powerpoint/2010/main" val="1977092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1123112203"/>
              </p:ext>
            </p:extLst>
          </p:nvPr>
        </p:nvGraphicFramePr>
        <p:xfrm>
          <a:off x="468001" y="1191601"/>
          <a:ext cx="9038334" cy="4774486"/>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5888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514086">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DCF Results_</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Case 2 (</a:t>
                      </a:r>
                      <a:r>
                        <a:rPr kumimoji="0" lang="ko-KR" altLang="en-US"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사업계획 </a:t>
                      </a: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GP% </a:t>
                      </a:r>
                      <a:r>
                        <a:rPr kumimoji="0" lang="ko-KR" altLang="en-US"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적용</a:t>
                      </a: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endPar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Income Approach – DCF Method (2/3)</a:t>
            </a:r>
          </a:p>
        </p:txBody>
      </p:sp>
      <p:sp>
        <p:nvSpPr>
          <p:cNvPr id="7" name="제목 2">
            <a:extLst>
              <a:ext uri="{FF2B5EF4-FFF2-40B4-BE49-F238E27FC236}">
                <a16:creationId xmlns:a16="http://schemas.microsoft.com/office/drawing/2014/main" id="{7C9BF104-D5A8-4F64-9F76-70061468A2D0}"/>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Executive Summary</a:t>
            </a:r>
          </a:p>
        </p:txBody>
      </p:sp>
      <p:graphicFrame>
        <p:nvGraphicFramePr>
          <p:cNvPr id="10" name="표 9">
            <a:extLst>
              <a:ext uri="{FF2B5EF4-FFF2-40B4-BE49-F238E27FC236}">
                <a16:creationId xmlns:a16="http://schemas.microsoft.com/office/drawing/2014/main" id="{3965F16B-B7D0-4E86-8EC5-B43F1977E92F}"/>
              </a:ext>
            </a:extLst>
          </p:cNvPr>
          <p:cNvGraphicFramePr>
            <a:graphicFrameLocks noGrp="1"/>
          </p:cNvGraphicFramePr>
          <p:nvPr>
            <p:extLst>
              <p:ext uri="{D42A27DB-BD31-4B8C-83A1-F6EECF244321}">
                <p14:modId xmlns:p14="http://schemas.microsoft.com/office/powerpoint/2010/main" val="4072895340"/>
              </p:ext>
            </p:extLst>
          </p:nvPr>
        </p:nvGraphicFramePr>
        <p:xfrm>
          <a:off x="2081749" y="4615920"/>
          <a:ext cx="2819400" cy="304800"/>
        </p:xfrm>
        <a:graphic>
          <a:graphicData uri="http://schemas.openxmlformats.org/drawingml/2006/table">
            <a:tbl>
              <a:tblPr/>
              <a:tblGrid>
                <a:gridCol w="2006600">
                  <a:extLst>
                    <a:ext uri="{9D8B030D-6E8A-4147-A177-3AD203B41FA5}">
                      <a16:colId xmlns:a16="http://schemas.microsoft.com/office/drawing/2014/main" val="3832351862"/>
                    </a:ext>
                  </a:extLst>
                </a:gridCol>
                <a:gridCol w="812800">
                  <a:extLst>
                    <a:ext uri="{9D8B030D-6E8A-4147-A177-3AD203B41FA5}">
                      <a16:colId xmlns:a16="http://schemas.microsoft.com/office/drawing/2014/main" val="1430508432"/>
                    </a:ext>
                  </a:extLst>
                </a:gridCol>
              </a:tblGrid>
              <a:tr h="152400">
                <a:tc>
                  <a:txBody>
                    <a:bodyPr/>
                    <a:lstStyle/>
                    <a:p>
                      <a:pPr algn="l"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WACC</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14.90%</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872131949"/>
                  </a:ext>
                </a:extLst>
              </a:tr>
              <a:tr h="152400">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Terminal Growth Rate(g)</a:t>
                      </a:r>
                      <a:endPar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1.00%</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886212932"/>
                  </a:ext>
                </a:extLst>
              </a:tr>
            </a:tbl>
          </a:graphicData>
        </a:graphic>
      </p:graphicFrame>
      <p:graphicFrame>
        <p:nvGraphicFramePr>
          <p:cNvPr id="16" name="표 15">
            <a:extLst>
              <a:ext uri="{FF2B5EF4-FFF2-40B4-BE49-F238E27FC236}">
                <a16:creationId xmlns:a16="http://schemas.microsoft.com/office/drawing/2014/main" id="{3BE22EF0-F77B-4BB7-A4FB-C2DAEF876898}"/>
              </a:ext>
            </a:extLst>
          </p:cNvPr>
          <p:cNvGraphicFramePr>
            <a:graphicFrameLocks noGrp="1"/>
          </p:cNvGraphicFramePr>
          <p:nvPr>
            <p:extLst>
              <p:ext uri="{D42A27DB-BD31-4B8C-83A1-F6EECF244321}">
                <p14:modId xmlns:p14="http://schemas.microsoft.com/office/powerpoint/2010/main" val="3364835450"/>
              </p:ext>
            </p:extLst>
          </p:nvPr>
        </p:nvGraphicFramePr>
        <p:xfrm>
          <a:off x="2081749" y="4968975"/>
          <a:ext cx="2819400" cy="914400"/>
        </p:xfrm>
        <a:graphic>
          <a:graphicData uri="http://schemas.openxmlformats.org/drawingml/2006/table">
            <a:tbl>
              <a:tblPr/>
              <a:tblGrid>
                <a:gridCol w="2006600">
                  <a:extLst>
                    <a:ext uri="{9D8B030D-6E8A-4147-A177-3AD203B41FA5}">
                      <a16:colId xmlns:a16="http://schemas.microsoft.com/office/drawing/2014/main" val="1979092996"/>
                    </a:ext>
                  </a:extLst>
                </a:gridCol>
                <a:gridCol w="812800">
                  <a:extLst>
                    <a:ext uri="{9D8B030D-6E8A-4147-A177-3AD203B41FA5}">
                      <a16:colId xmlns:a16="http://schemas.microsoft.com/office/drawing/2014/main" val="3658906349"/>
                    </a:ext>
                  </a:extLst>
                </a:gridCol>
              </a:tblGrid>
              <a:tr h="152400">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금액</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667016229"/>
                  </a:ext>
                </a:extLst>
              </a:tr>
              <a:tr h="152400">
                <a:tc>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Operating Value</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41,150</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81492943"/>
                  </a:ext>
                </a:extLst>
              </a:tr>
              <a:tr h="152400">
                <a:tc>
                  <a:txBody>
                    <a:bodyPr/>
                    <a:lstStyle/>
                    <a:p>
                      <a:pPr algn="l"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NOA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835</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274770226"/>
                  </a:ext>
                </a:extLst>
              </a:tr>
              <a:tr h="152400">
                <a:tc>
                  <a:txBody>
                    <a:bodyPr/>
                    <a:lstStyle/>
                    <a:p>
                      <a:pPr algn="l" fontAlgn="ctr"/>
                      <a:r>
                        <a:rPr 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Enterprise Value</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41,984</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371415206"/>
                  </a:ext>
                </a:extLst>
              </a:tr>
              <a:tr h="152400">
                <a:tc>
                  <a:txBody>
                    <a:bodyPr/>
                    <a:lstStyle/>
                    <a:p>
                      <a:pPr algn="l"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Net Debt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837</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659048450"/>
                  </a:ext>
                </a:extLst>
              </a:tr>
              <a:tr h="152400">
                <a:tc>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Equity Value</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41,147</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857263102"/>
                  </a:ext>
                </a:extLst>
              </a:tr>
            </a:tbl>
          </a:graphicData>
        </a:graphic>
      </p:graphicFrame>
      <p:graphicFrame>
        <p:nvGraphicFramePr>
          <p:cNvPr id="9" name="표 8">
            <a:extLst>
              <a:ext uri="{FF2B5EF4-FFF2-40B4-BE49-F238E27FC236}">
                <a16:creationId xmlns:a16="http://schemas.microsoft.com/office/drawing/2014/main" id="{16BACFF8-E810-4450-AB41-6962B29061E5}"/>
              </a:ext>
            </a:extLst>
          </p:cNvPr>
          <p:cNvGraphicFramePr>
            <a:graphicFrameLocks noGrp="1"/>
          </p:cNvGraphicFramePr>
          <p:nvPr>
            <p:extLst>
              <p:ext uri="{D42A27DB-BD31-4B8C-83A1-F6EECF244321}">
                <p14:modId xmlns:p14="http://schemas.microsoft.com/office/powerpoint/2010/main" val="1830161078"/>
              </p:ext>
            </p:extLst>
          </p:nvPr>
        </p:nvGraphicFramePr>
        <p:xfrm>
          <a:off x="5004854" y="4615920"/>
          <a:ext cx="4433139" cy="1267457"/>
        </p:xfrm>
        <a:graphic>
          <a:graphicData uri="http://schemas.openxmlformats.org/drawingml/2006/table">
            <a:tbl>
              <a:tblPr/>
              <a:tblGrid>
                <a:gridCol w="259338">
                  <a:extLst>
                    <a:ext uri="{9D8B030D-6E8A-4147-A177-3AD203B41FA5}">
                      <a16:colId xmlns:a16="http://schemas.microsoft.com/office/drawing/2014/main" val="1443549966"/>
                    </a:ext>
                  </a:extLst>
                </a:gridCol>
                <a:gridCol w="501866">
                  <a:extLst>
                    <a:ext uri="{9D8B030D-6E8A-4147-A177-3AD203B41FA5}">
                      <a16:colId xmlns:a16="http://schemas.microsoft.com/office/drawing/2014/main" val="2944065569"/>
                    </a:ext>
                  </a:extLst>
                </a:gridCol>
                <a:gridCol w="734387">
                  <a:extLst>
                    <a:ext uri="{9D8B030D-6E8A-4147-A177-3AD203B41FA5}">
                      <a16:colId xmlns:a16="http://schemas.microsoft.com/office/drawing/2014/main" val="3402917491"/>
                    </a:ext>
                  </a:extLst>
                </a:gridCol>
                <a:gridCol w="734387">
                  <a:extLst>
                    <a:ext uri="{9D8B030D-6E8A-4147-A177-3AD203B41FA5}">
                      <a16:colId xmlns:a16="http://schemas.microsoft.com/office/drawing/2014/main" val="4180512041"/>
                    </a:ext>
                  </a:extLst>
                </a:gridCol>
                <a:gridCol w="734387">
                  <a:extLst>
                    <a:ext uri="{9D8B030D-6E8A-4147-A177-3AD203B41FA5}">
                      <a16:colId xmlns:a16="http://schemas.microsoft.com/office/drawing/2014/main" val="2052756354"/>
                    </a:ext>
                  </a:extLst>
                </a:gridCol>
                <a:gridCol w="734387">
                  <a:extLst>
                    <a:ext uri="{9D8B030D-6E8A-4147-A177-3AD203B41FA5}">
                      <a16:colId xmlns:a16="http://schemas.microsoft.com/office/drawing/2014/main" val="3986120895"/>
                    </a:ext>
                  </a:extLst>
                </a:gridCol>
                <a:gridCol w="734387">
                  <a:extLst>
                    <a:ext uri="{9D8B030D-6E8A-4147-A177-3AD203B41FA5}">
                      <a16:colId xmlns:a16="http://schemas.microsoft.com/office/drawing/2014/main" val="4059566510"/>
                    </a:ext>
                  </a:extLst>
                </a:gridCol>
              </a:tblGrid>
              <a:tr h="167029">
                <a:tc gridSpan="4">
                  <a:txBody>
                    <a:bodyPr/>
                    <a:lstStyle/>
                    <a:p>
                      <a:pPr algn="l"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Equity Value</a:t>
                      </a:r>
                    </a:p>
                  </a:txBody>
                  <a:tcPr marL="36000" marR="36000" marT="0" marB="0" anchor="ctr">
                    <a:lnL>
                      <a:noFill/>
                    </a:lnL>
                    <a:lnR>
                      <a:noFill/>
                    </a:lnR>
                    <a:lnT>
                      <a:noFill/>
                    </a:lnT>
                    <a:lnB w="1270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1270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1270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1270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76855235"/>
                  </a:ext>
                </a:extLst>
              </a:tr>
              <a:tr h="157204">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tcPr>
                </a:tc>
                <a:tc gridSpan="5">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Terminal Growth Rate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23695283"/>
                  </a:ext>
                </a:extLst>
              </a:tr>
              <a:tr h="157204">
                <a:tc rowSpan="6">
                  <a:txBody>
                    <a:bodyPr/>
                    <a:lstStyle/>
                    <a:p>
                      <a:pPr algn="ctr" rtl="0"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WACC</a:t>
                      </a:r>
                    </a:p>
                  </a:txBody>
                  <a:tcPr marL="36000" marR="36000" marT="0" marB="0" vert="vert27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46945026"/>
                  </a:ext>
                </a:extLst>
              </a:tr>
              <a:tr h="157204">
                <a:tc vMerge="1">
                  <a:txBody>
                    <a:bodyPr/>
                    <a:lstStyle/>
                    <a:p>
                      <a:pPr latinLnBrk="1"/>
                      <a:endParaRPr lang="ko-KR" altLang="en-US"/>
                    </a:p>
                  </a:txBody>
                  <a:tcPr/>
                </a:tc>
                <a:tc>
                  <a:txBody>
                    <a:bodyPr/>
                    <a:lstStyle/>
                    <a:p>
                      <a:pPr algn="ct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13.90%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42,003</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43,309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44,717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46,238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47,887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013119288"/>
                  </a:ext>
                </a:extLst>
              </a:tr>
              <a:tr h="157204">
                <a:tc vMerge="1">
                  <a:txBody>
                    <a:bodyPr/>
                    <a:lstStyle/>
                    <a:p>
                      <a:pPr latinLnBrk="1"/>
                      <a:endParaRPr lang="ko-KR" altLang="en-US"/>
                    </a:p>
                  </a:txBody>
                  <a:tcPr/>
                </a:tc>
                <a:tc>
                  <a:txBody>
                    <a:bodyPr/>
                    <a:lstStyle/>
                    <a:p>
                      <a:pPr algn="ct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14.40%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40,369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41,571</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42,864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44,256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EAF3"/>
                    </a:solidFill>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45,761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64311439"/>
                  </a:ext>
                </a:extLst>
              </a:tr>
              <a:tr h="157204">
                <a:tc vMerge="1">
                  <a:txBody>
                    <a:bodyPr/>
                    <a:lstStyle/>
                    <a:p>
                      <a:pPr latinLnBrk="1"/>
                      <a:endParaRPr lang="ko-KR" altLang="en-US"/>
                    </a:p>
                  </a:txBody>
                  <a:tcPr/>
                </a:tc>
                <a:tc>
                  <a:txBody>
                    <a:bodyPr/>
                    <a:lstStyle/>
                    <a:p>
                      <a:pPr algn="ctr" rtl="0" fontAlgn="ctr"/>
                      <a:r>
                        <a:rPr lang="en-US" altLang="ko-KR" sz="900" b="1" i="1" u="none" strike="noStrike">
                          <a:solidFill>
                            <a:srgbClr val="000000"/>
                          </a:solidFill>
                          <a:effectLst/>
                          <a:latin typeface="Arial" panose="020B0604020202020204" pitchFamily="34" charset="0"/>
                          <a:ea typeface="맑은 고딕" panose="020B0503020000020004" pitchFamily="50" charset="-127"/>
                        </a:rPr>
                        <a:t>14.90%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38,848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39,957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41,147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EAF3"/>
                    </a:solidFill>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42,425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43,802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00669053"/>
                  </a:ext>
                </a:extLst>
              </a:tr>
              <a:tr h="157204">
                <a:tc vMerge="1">
                  <a:txBody>
                    <a:bodyPr/>
                    <a:lstStyle/>
                    <a:p>
                      <a:pPr latinLnBrk="1"/>
                      <a:endParaRPr lang="ko-KR" altLang="en-US"/>
                    </a:p>
                  </a:txBody>
                  <a:tcPr/>
                </a:tc>
                <a:tc>
                  <a:txBody>
                    <a:bodyPr/>
                    <a:lstStyle/>
                    <a:p>
                      <a:pPr algn="ct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15.40%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37,428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38,454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EAF3"/>
                    </a:solidFill>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39,552</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40,728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41,993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460766549"/>
                  </a:ext>
                </a:extLst>
              </a:tr>
              <a:tr h="157204">
                <a:tc vMerge="1">
                  <a:txBody>
                    <a:bodyPr/>
                    <a:lstStyle/>
                    <a:p>
                      <a:pPr latinLnBrk="1"/>
                      <a:endParaRPr lang="ko-KR" altLang="en-US"/>
                    </a:p>
                  </a:txBody>
                  <a:tcPr/>
                </a:tc>
                <a:tc>
                  <a:txBody>
                    <a:bodyPr/>
                    <a:lstStyle/>
                    <a:p>
                      <a:pPr algn="ct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15.90%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36,099</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37,051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38,066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39,152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40,316</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41307457"/>
                  </a:ext>
                </a:extLst>
              </a:tr>
            </a:tbl>
          </a:graphicData>
        </a:graphic>
      </p:graphicFrame>
      <p:graphicFrame>
        <p:nvGraphicFramePr>
          <p:cNvPr id="12" name="표 11">
            <a:extLst>
              <a:ext uri="{FF2B5EF4-FFF2-40B4-BE49-F238E27FC236}">
                <a16:creationId xmlns:a16="http://schemas.microsoft.com/office/drawing/2014/main" id="{84F3BF74-1F1D-48F1-B06D-7E2A23405186}"/>
              </a:ext>
            </a:extLst>
          </p:cNvPr>
          <p:cNvGraphicFramePr>
            <a:graphicFrameLocks noGrp="1"/>
          </p:cNvGraphicFramePr>
          <p:nvPr>
            <p:extLst>
              <p:ext uri="{D42A27DB-BD31-4B8C-83A1-F6EECF244321}">
                <p14:modId xmlns:p14="http://schemas.microsoft.com/office/powerpoint/2010/main" val="820073078"/>
              </p:ext>
            </p:extLst>
          </p:nvPr>
        </p:nvGraphicFramePr>
        <p:xfrm>
          <a:off x="2081747" y="1693210"/>
          <a:ext cx="7356240" cy="2840006"/>
        </p:xfrm>
        <a:graphic>
          <a:graphicData uri="http://schemas.openxmlformats.org/drawingml/2006/table">
            <a:tbl>
              <a:tblPr/>
              <a:tblGrid>
                <a:gridCol w="1517130">
                  <a:extLst>
                    <a:ext uri="{9D8B030D-6E8A-4147-A177-3AD203B41FA5}">
                      <a16:colId xmlns:a16="http://schemas.microsoft.com/office/drawing/2014/main" val="3778040378"/>
                    </a:ext>
                  </a:extLst>
                </a:gridCol>
                <a:gridCol w="529344">
                  <a:extLst>
                    <a:ext uri="{9D8B030D-6E8A-4147-A177-3AD203B41FA5}">
                      <a16:colId xmlns:a16="http://schemas.microsoft.com/office/drawing/2014/main" val="13491427"/>
                    </a:ext>
                  </a:extLst>
                </a:gridCol>
                <a:gridCol w="589974">
                  <a:extLst>
                    <a:ext uri="{9D8B030D-6E8A-4147-A177-3AD203B41FA5}">
                      <a16:colId xmlns:a16="http://schemas.microsoft.com/office/drawing/2014/main" val="1128026346"/>
                    </a:ext>
                  </a:extLst>
                </a:gridCol>
                <a:gridCol w="589974">
                  <a:extLst>
                    <a:ext uri="{9D8B030D-6E8A-4147-A177-3AD203B41FA5}">
                      <a16:colId xmlns:a16="http://schemas.microsoft.com/office/drawing/2014/main" val="3416962913"/>
                    </a:ext>
                  </a:extLst>
                </a:gridCol>
                <a:gridCol w="589974">
                  <a:extLst>
                    <a:ext uri="{9D8B030D-6E8A-4147-A177-3AD203B41FA5}">
                      <a16:colId xmlns:a16="http://schemas.microsoft.com/office/drawing/2014/main" val="1943185570"/>
                    </a:ext>
                  </a:extLst>
                </a:gridCol>
                <a:gridCol w="589974">
                  <a:extLst>
                    <a:ext uri="{9D8B030D-6E8A-4147-A177-3AD203B41FA5}">
                      <a16:colId xmlns:a16="http://schemas.microsoft.com/office/drawing/2014/main" val="110129266"/>
                    </a:ext>
                  </a:extLst>
                </a:gridCol>
                <a:gridCol w="589974">
                  <a:extLst>
                    <a:ext uri="{9D8B030D-6E8A-4147-A177-3AD203B41FA5}">
                      <a16:colId xmlns:a16="http://schemas.microsoft.com/office/drawing/2014/main" val="2499861033"/>
                    </a:ext>
                  </a:extLst>
                </a:gridCol>
                <a:gridCol w="589974">
                  <a:extLst>
                    <a:ext uri="{9D8B030D-6E8A-4147-A177-3AD203B41FA5}">
                      <a16:colId xmlns:a16="http://schemas.microsoft.com/office/drawing/2014/main" val="835056032"/>
                    </a:ext>
                  </a:extLst>
                </a:gridCol>
                <a:gridCol w="589974">
                  <a:extLst>
                    <a:ext uri="{9D8B030D-6E8A-4147-A177-3AD203B41FA5}">
                      <a16:colId xmlns:a16="http://schemas.microsoft.com/office/drawing/2014/main" val="3495823670"/>
                    </a:ext>
                  </a:extLst>
                </a:gridCol>
                <a:gridCol w="589974">
                  <a:extLst>
                    <a:ext uri="{9D8B030D-6E8A-4147-A177-3AD203B41FA5}">
                      <a16:colId xmlns:a16="http://schemas.microsoft.com/office/drawing/2014/main" val="1505405357"/>
                    </a:ext>
                  </a:extLst>
                </a:gridCol>
                <a:gridCol w="589974">
                  <a:extLst>
                    <a:ext uri="{9D8B030D-6E8A-4147-A177-3AD203B41FA5}">
                      <a16:colId xmlns:a16="http://schemas.microsoft.com/office/drawing/2014/main" val="3292784791"/>
                    </a:ext>
                  </a:extLst>
                </a:gridCol>
              </a:tblGrid>
              <a:tr h="109231">
                <a:tc>
                  <a:txBody>
                    <a:bodyPr/>
                    <a:lstStyle/>
                    <a:p>
                      <a:pPr algn="l" fontAlgn="ctr"/>
                      <a:r>
                        <a:rPr lang="en-US" altLang="ko-KR" sz="700" b="1" i="0" u="none" strike="noStrike">
                          <a:solidFill>
                            <a:srgbClr val="FFFFFF"/>
                          </a:solidFill>
                          <a:effectLst/>
                          <a:latin typeface="Arial" panose="020B0604020202020204" pitchFamily="34" charset="0"/>
                          <a:ea typeface="맑은 고딕" panose="020B0503020000020004" pitchFamily="50" charset="-127"/>
                        </a:rPr>
                        <a:t>(</a:t>
                      </a:r>
                      <a:r>
                        <a:rPr lang="ko-KR" altLang="en-US" sz="700" b="1" i="0" u="none" strike="noStrike">
                          <a:solidFill>
                            <a:srgbClr val="FFFFFF"/>
                          </a:solidFill>
                          <a:effectLst/>
                          <a:latin typeface="맑은 고딕" panose="020B0503020000020004" pitchFamily="50" charset="-127"/>
                          <a:ea typeface="맑은 고딕" panose="020B0503020000020004" pitchFamily="50" charset="-127"/>
                        </a:rPr>
                        <a:t>단위</a:t>
                      </a:r>
                      <a:r>
                        <a:rPr lang="en-US" altLang="ko-KR" sz="700" b="1" i="0" u="none" strike="noStrike">
                          <a:solidFill>
                            <a:srgbClr val="FFFFFF"/>
                          </a:solidFill>
                          <a:effectLst/>
                          <a:latin typeface="Arial" panose="020B0604020202020204" pitchFamily="34" charset="0"/>
                          <a:ea typeface="맑은 고딕" panose="020B0503020000020004" pitchFamily="50" charset="-127"/>
                        </a:rPr>
                        <a:t>: </a:t>
                      </a:r>
                      <a:r>
                        <a:rPr lang="ko-KR" altLang="en-US" sz="700" b="1" i="0" u="none" strike="noStrike">
                          <a:solidFill>
                            <a:srgbClr val="FFFFFF"/>
                          </a:solidFill>
                          <a:effectLst/>
                          <a:latin typeface="맑은 고딕" panose="020B0503020000020004" pitchFamily="50" charset="-127"/>
                          <a:ea typeface="맑은 고딕" panose="020B0503020000020004" pitchFamily="50" charset="-127"/>
                        </a:rPr>
                        <a:t>백만원</a:t>
                      </a:r>
                      <a:r>
                        <a:rPr lang="en-US" altLang="ko-KR" sz="700" b="1" i="0" u="none" strike="noStrike">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2017 A</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2018 A</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2019 A</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2020 A</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2025 F</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Terminal</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2799269653"/>
                  </a:ext>
                </a:extLst>
              </a:tr>
              <a:tr h="109231">
                <a:tc>
                  <a:txBody>
                    <a:bodyPr/>
                    <a:lstStyle/>
                    <a:p>
                      <a:pPr algn="l" fontAlgn="ctr"/>
                      <a:r>
                        <a:rPr lang="en-US" sz="700" b="1" i="0" u="none" strike="noStrike" dirty="0">
                          <a:solidFill>
                            <a:srgbClr val="000000"/>
                          </a:solidFill>
                          <a:effectLst/>
                          <a:latin typeface="Arial" panose="020B0604020202020204" pitchFamily="34" charset="0"/>
                          <a:ea typeface="맑은 고딕" panose="020B0503020000020004" pitchFamily="50" charset="-127"/>
                        </a:rPr>
                        <a:t>Revenue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4,657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4,666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6,017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10,179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15,759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18,074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23,768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31,216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41,310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446047734"/>
                  </a:ext>
                </a:extLst>
              </a:tr>
              <a:tr h="109231">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제작매출</a:t>
                      </a:r>
                      <a:endParaRPr lang="ko-KR" alt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4,399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4,123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4,152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8,013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9,846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12,143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15,455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19,612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25,035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62132361"/>
                  </a:ext>
                </a:extLst>
              </a:tr>
              <a:tr h="109231">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매체대행매출</a:t>
                      </a:r>
                      <a:endParaRPr lang="ko-KR" alt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258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542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1,865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2,167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5,913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rPr>
                        <a:t>5,931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8,313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11,604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16,275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5327931"/>
                  </a:ext>
                </a:extLst>
              </a:tr>
              <a:tr h="109231">
                <a:tc>
                  <a:txBody>
                    <a:bodyPr/>
                    <a:lstStyle/>
                    <a:p>
                      <a:pPr algn="l" fontAlgn="ctr"/>
                      <a:r>
                        <a:rPr lang="en-US" sz="700" b="0" i="0" u="none" strike="noStrike" dirty="0" err="1">
                          <a:solidFill>
                            <a:srgbClr val="000000"/>
                          </a:solidFill>
                          <a:effectLst/>
                          <a:latin typeface="Arial" panose="020B0604020202020204" pitchFamily="34" charset="0"/>
                          <a:ea typeface="맑은 고딕" panose="020B0503020000020004" pitchFamily="50" charset="-127"/>
                        </a:rPr>
                        <a:t>CoGS</a:t>
                      </a:r>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3,137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2,417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2,180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6,207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022759055"/>
                  </a:ext>
                </a:extLst>
              </a:tr>
              <a:tr h="109231">
                <a:tc>
                  <a:txBody>
                    <a:bodyPr/>
                    <a:lstStyle/>
                    <a:p>
                      <a:pPr algn="l" fontAlgn="ctr"/>
                      <a:r>
                        <a:rPr lang="en-US" sz="700" b="0" i="1" u="none" strike="noStrike" dirty="0">
                          <a:solidFill>
                            <a:srgbClr val="00338D"/>
                          </a:solidFill>
                          <a:effectLst/>
                          <a:latin typeface="Arial" panose="020B0604020202020204" pitchFamily="34" charset="0"/>
                          <a:ea typeface="맑은 고딕" panose="020B0503020000020004" pitchFamily="50" charset="-127"/>
                        </a:rPr>
                        <a:t> </a:t>
                      </a:r>
                      <a:r>
                        <a:rPr lang="en-US" sz="700" b="0" i="1" u="none" strike="noStrike" dirty="0" err="1">
                          <a:solidFill>
                            <a:srgbClr val="00338D"/>
                          </a:solidFill>
                          <a:effectLst/>
                          <a:latin typeface="Arial" panose="020B0604020202020204" pitchFamily="34" charset="0"/>
                          <a:ea typeface="맑은 고딕" panose="020B0503020000020004" pitchFamily="50" charset="-127"/>
                        </a:rPr>
                        <a:t>CoGS</a:t>
                      </a:r>
                      <a:r>
                        <a:rPr lang="en-US" sz="700" b="0" i="1" u="none" strike="noStrike" dirty="0">
                          <a:solidFill>
                            <a:srgbClr val="00338D"/>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67.4%</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51.8%</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36.2%</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61.0%</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56.0%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58.5%</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56.6%</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54.7%</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52.7%</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660361604"/>
                  </a:ext>
                </a:extLst>
              </a:tr>
              <a:tr h="109231">
                <a:tc>
                  <a:txBody>
                    <a:bodyPr/>
                    <a:lstStyle/>
                    <a:p>
                      <a:pPr algn="l" fontAlgn="ctr"/>
                      <a:r>
                        <a:rPr lang="en-US" sz="700" b="1" i="0" u="none" strike="noStrike" dirty="0">
                          <a:solidFill>
                            <a:srgbClr val="000000"/>
                          </a:solidFill>
                          <a:effectLst/>
                          <a:latin typeface="Arial" panose="020B0604020202020204" pitchFamily="34" charset="0"/>
                          <a:ea typeface="맑은 고딕" panose="020B0503020000020004" pitchFamily="50" charset="-127"/>
                        </a:rPr>
                        <a:t>GP</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1,520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2,248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3,837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3,973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6,941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7,509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10,322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14,153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19,530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013134575"/>
                  </a:ext>
                </a:extLst>
              </a:tr>
              <a:tr h="109231">
                <a:tc>
                  <a:txBody>
                    <a:bodyPr/>
                    <a:lstStyle/>
                    <a:p>
                      <a:pPr algn="l" fontAlgn="ctr"/>
                      <a:r>
                        <a:rPr lang="en-US" sz="700" b="0" i="1" u="none" strike="noStrike" dirty="0">
                          <a:solidFill>
                            <a:srgbClr val="00338D"/>
                          </a:solidFill>
                          <a:effectLst/>
                          <a:latin typeface="Arial" panose="020B0604020202020204" pitchFamily="34" charset="0"/>
                          <a:ea typeface="맑은 고딕" panose="020B0503020000020004" pitchFamily="50" charset="-127"/>
                        </a:rPr>
                        <a:t> GP%</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32.6%</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48.2%</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63.8%</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39.0%</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44.0%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41.5%</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43.4%</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45.3%</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47.3%</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331456963"/>
                  </a:ext>
                </a:extLst>
              </a:tr>
              <a:tr h="109231">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rPr>
                        <a:t>SG&amp;A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1,189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1,726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2,384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2,961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4,426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5,276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6,671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8,448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10,919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072695035"/>
                  </a:ext>
                </a:extLst>
              </a:tr>
              <a:tr h="109231">
                <a:tc>
                  <a:txBody>
                    <a:bodyPr/>
                    <a:lstStyle/>
                    <a:p>
                      <a:pPr algn="l" fontAlgn="ctr"/>
                      <a:r>
                        <a:rPr lang="en-US" sz="700" b="1" i="0" u="none" strike="noStrike" dirty="0">
                          <a:solidFill>
                            <a:srgbClr val="000000"/>
                          </a:solidFill>
                          <a:effectLst/>
                          <a:latin typeface="Arial" panose="020B0604020202020204" pitchFamily="34" charset="0"/>
                          <a:ea typeface="맑은 고딕" panose="020B0503020000020004" pitchFamily="50" charset="-127"/>
                        </a:rPr>
                        <a:t>EBIT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331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523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1,453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1,012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2,515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2,234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3,651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5,706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8,611 </a:t>
                      </a:r>
                    </a:p>
                  </a:txBody>
                  <a:tcPr marL="36000" marR="36000" marT="0" marB="0" anchor="ctr">
                    <a:lnL>
                      <a:noFill/>
                    </a:lnL>
                    <a:lnR>
                      <a:noFill/>
                    </a:lnR>
                    <a:lnT>
                      <a:noFill/>
                    </a:lnT>
                    <a:lnB>
                      <a:noFill/>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368834960"/>
                  </a:ext>
                </a:extLst>
              </a:tr>
              <a:tr h="109231">
                <a:tc>
                  <a:txBody>
                    <a:bodyPr/>
                    <a:lstStyle/>
                    <a:p>
                      <a:pPr algn="l" fontAlgn="ctr"/>
                      <a:r>
                        <a:rPr lang="en-US" sz="700" b="0" i="1" u="none" strike="noStrike" dirty="0">
                          <a:solidFill>
                            <a:srgbClr val="00338D"/>
                          </a:solidFill>
                          <a:effectLst/>
                          <a:latin typeface="Arial" panose="020B0604020202020204" pitchFamily="34" charset="0"/>
                          <a:ea typeface="맑은 고딕" panose="020B0503020000020004" pitchFamily="50" charset="-127"/>
                        </a:rPr>
                        <a:t> EBIT%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7.1%</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11.2%</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24.2%</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9.9%</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16.0%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12.4%</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15.4%</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18.3%</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20.8%</a:t>
                      </a:r>
                    </a:p>
                  </a:txBody>
                  <a:tcPr marL="36000" marR="36000" marT="0" marB="0" anchor="ctr">
                    <a:lnL>
                      <a:noFill/>
                    </a:lnL>
                    <a:lnR>
                      <a:noFill/>
                    </a:lnR>
                    <a:lnT>
                      <a:noFill/>
                    </a:lnT>
                    <a:lnB>
                      <a:noFill/>
                    </a:lnB>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741780029"/>
                  </a:ext>
                </a:extLst>
              </a:tr>
              <a:tr h="109231">
                <a:tc>
                  <a:txBody>
                    <a:bodyPr/>
                    <a:lstStyle/>
                    <a:p>
                      <a:pPr algn="l" fontAlgn="ctr"/>
                      <a:r>
                        <a:rPr lang="en-US" sz="700" b="1" i="0" u="none" strike="noStrike" dirty="0">
                          <a:solidFill>
                            <a:srgbClr val="000000"/>
                          </a:solidFill>
                          <a:effectLst/>
                          <a:latin typeface="Arial" panose="020B0604020202020204" pitchFamily="34" charset="0"/>
                          <a:ea typeface="맑은 고딕" panose="020B0503020000020004" pitchFamily="50" charset="-127"/>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350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545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1,471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1,054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2,809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2,511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3,929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5,983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8,888 </a:t>
                      </a:r>
                    </a:p>
                  </a:txBody>
                  <a:tcPr marL="36000" marR="36000" marT="0" marB="0" anchor="ctr">
                    <a:lnL>
                      <a:noFill/>
                    </a:lnL>
                    <a:lnR>
                      <a:noFill/>
                    </a:lnR>
                    <a:lnT>
                      <a:noFill/>
                    </a:lnT>
                    <a:lnB>
                      <a:noFill/>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012593368"/>
                  </a:ext>
                </a:extLst>
              </a:tr>
              <a:tr h="109231">
                <a:tc>
                  <a:txBody>
                    <a:bodyPr/>
                    <a:lstStyle/>
                    <a:p>
                      <a:pPr algn="l" fontAlgn="ctr"/>
                      <a:r>
                        <a:rPr lang="en-US" sz="700" b="0" i="1" u="none" strike="noStrike" dirty="0">
                          <a:solidFill>
                            <a:srgbClr val="000000"/>
                          </a:solidFill>
                          <a:effectLst/>
                          <a:latin typeface="Arial" panose="020B0604020202020204" pitchFamily="34" charset="0"/>
                          <a:ea typeface="맑은 고딕" panose="020B0503020000020004" pitchFamily="50" charset="-127"/>
                        </a:rPr>
                        <a:t>D&amp;A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17 </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42 </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294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291663802"/>
                  </a:ext>
                </a:extLst>
              </a:tr>
              <a:tr h="109231">
                <a:tc>
                  <a:txBody>
                    <a:bodyPr/>
                    <a:lstStyle/>
                    <a:p>
                      <a:pPr algn="l" fontAlgn="ctr"/>
                      <a:r>
                        <a:rPr lang="en-US" sz="700" b="0" i="1" u="none" strike="noStrike" dirty="0">
                          <a:solidFill>
                            <a:srgbClr val="00338D"/>
                          </a:solidFill>
                          <a:effectLst/>
                          <a:latin typeface="Arial" panose="020B0604020202020204" pitchFamily="34" charset="0"/>
                          <a:ea typeface="맑은 고딕" panose="020B0503020000020004" pitchFamily="50" charset="-127"/>
                        </a:rPr>
                        <a:t> EBITDA%</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7.5%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11.7%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24.4%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10.4%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17.8%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13.9%</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16.5%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19.2%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21.5%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48986362"/>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Corporate Tax</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469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781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1,233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1,872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289836833"/>
                  </a:ext>
                </a:extLst>
              </a:tr>
              <a:tr h="109231">
                <a:tc>
                  <a:txBody>
                    <a:bodyPr/>
                    <a:lstStyle/>
                    <a:p>
                      <a:pPr algn="l" fontAlgn="ctr"/>
                      <a:r>
                        <a:rPr lang="ko-KR" altLang="en-US" sz="700" b="1" i="0" u="none" strike="noStrike">
                          <a:solidFill>
                            <a:srgbClr val="000000"/>
                          </a:solidFill>
                          <a:effectLst/>
                          <a:latin typeface="맑은 고딕" panose="020B0503020000020004" pitchFamily="50" charset="-127"/>
                          <a:ea typeface="맑은 고딕" panose="020B0503020000020004" pitchFamily="50" charset="-127"/>
                        </a:rPr>
                        <a:t>세후영업이익</a:t>
                      </a:r>
                      <a:endParaRPr lang="ko-KR" altLang="en-US" sz="7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1,764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2,870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4,472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6,738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6,738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869058918"/>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Add: Depreciation &amp; Armorization</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969657731"/>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Less: Capital Expenditure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(163)</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(204)</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(205)</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(178)</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63774237"/>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Less: Changes in Working Capital</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51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(193)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(263)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(369)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436493705"/>
                  </a:ext>
                </a:extLst>
              </a:tr>
              <a:tr h="109231">
                <a:tc>
                  <a:txBody>
                    <a:bodyPr/>
                    <a:lstStyle/>
                    <a:p>
                      <a:pPr algn="l" fontAlgn="ctr"/>
                      <a:r>
                        <a:rPr lang="en-US" sz="700" b="1" i="0" u="none" strike="noStrike">
                          <a:solidFill>
                            <a:srgbClr val="000000"/>
                          </a:solidFill>
                          <a:effectLst/>
                          <a:latin typeface="Arial" panose="020B0604020202020204" pitchFamily="34" charset="0"/>
                          <a:ea typeface="맑은 고딕" panose="020B0503020000020004" pitchFamily="50" charset="-127"/>
                        </a:rPr>
                        <a:t>Free Cash Flow to Firm</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1,930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2,751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4,282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6,469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6,738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706609166"/>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Discount Period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0.50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1.50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2.50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3.50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62499239"/>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Discount Factor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0.9329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0.8119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0.7066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0.6150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464673979"/>
                  </a:ext>
                </a:extLst>
              </a:tr>
              <a:tr h="109231">
                <a:tc>
                  <a:txBody>
                    <a:bodyPr/>
                    <a:lstStyle/>
                    <a:p>
                      <a:pPr algn="l" fontAlgn="ctr"/>
                      <a:r>
                        <a:rPr lang="en-US" sz="700" b="1" i="0" u="none" strike="noStrike">
                          <a:solidFill>
                            <a:srgbClr val="000000"/>
                          </a:solidFill>
                          <a:effectLst/>
                          <a:latin typeface="Arial" panose="020B0604020202020204" pitchFamily="34" charset="0"/>
                          <a:ea typeface="맑은 고딕" panose="020B0503020000020004" pitchFamily="50" charset="-127"/>
                        </a:rPr>
                        <a:t>Present Value of Free Cash Flow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1,801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2,234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3,026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3,978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873338260"/>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Cumulative Present Value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11,038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2951017088"/>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Present Value of Terminal Value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30,111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133138531"/>
                  </a:ext>
                </a:extLst>
              </a:tr>
              <a:tr h="109231">
                <a:tc>
                  <a:txBody>
                    <a:bodyPr/>
                    <a:lstStyle/>
                    <a:p>
                      <a:pPr algn="l" fontAlgn="ctr"/>
                      <a:r>
                        <a:rPr lang="en-US" sz="700" b="1" i="0" u="none" strike="noStrike">
                          <a:solidFill>
                            <a:srgbClr val="000000"/>
                          </a:solidFill>
                          <a:effectLst/>
                          <a:latin typeface="Arial" panose="020B0604020202020204" pitchFamily="34" charset="0"/>
                          <a:ea typeface="맑은 고딕" panose="020B0503020000020004" pitchFamily="50" charset="-127"/>
                        </a:rPr>
                        <a:t>Operating Value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41,150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598443477"/>
                  </a:ext>
                </a:extLst>
              </a:tr>
            </a:tbl>
          </a:graphicData>
        </a:graphic>
      </p:graphicFrame>
    </p:spTree>
    <p:extLst>
      <p:ext uri="{BB962C8B-B14F-4D97-AF65-F5344CB8AC3E}">
        <p14:creationId xmlns:p14="http://schemas.microsoft.com/office/powerpoint/2010/main" val="8006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2617411642"/>
              </p:ext>
            </p:extLst>
          </p:nvPr>
        </p:nvGraphicFramePr>
        <p:xfrm>
          <a:off x="468001" y="1191601"/>
          <a:ext cx="9038334" cy="4774486"/>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5888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514086">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DCF Results_</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Case 3 (</a:t>
                      </a:r>
                      <a:r>
                        <a:rPr kumimoji="0" lang="ko-KR" altLang="en-US"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업계관행 </a:t>
                      </a: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GP% </a:t>
                      </a:r>
                      <a:r>
                        <a:rPr kumimoji="0" lang="ko-KR" altLang="en-US"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적용</a:t>
                      </a: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endPar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Income Approach – DCF Method (3/3)</a:t>
            </a:r>
          </a:p>
        </p:txBody>
      </p:sp>
      <p:sp>
        <p:nvSpPr>
          <p:cNvPr id="7" name="제목 2">
            <a:extLst>
              <a:ext uri="{FF2B5EF4-FFF2-40B4-BE49-F238E27FC236}">
                <a16:creationId xmlns:a16="http://schemas.microsoft.com/office/drawing/2014/main" id="{7C9BF104-D5A8-4F64-9F76-70061468A2D0}"/>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Executive Summary</a:t>
            </a:r>
          </a:p>
        </p:txBody>
      </p:sp>
      <p:graphicFrame>
        <p:nvGraphicFramePr>
          <p:cNvPr id="10" name="표 9">
            <a:extLst>
              <a:ext uri="{FF2B5EF4-FFF2-40B4-BE49-F238E27FC236}">
                <a16:creationId xmlns:a16="http://schemas.microsoft.com/office/drawing/2014/main" id="{3965F16B-B7D0-4E86-8EC5-B43F1977E92F}"/>
              </a:ext>
            </a:extLst>
          </p:cNvPr>
          <p:cNvGraphicFramePr>
            <a:graphicFrameLocks noGrp="1"/>
          </p:cNvGraphicFramePr>
          <p:nvPr>
            <p:extLst>
              <p:ext uri="{D42A27DB-BD31-4B8C-83A1-F6EECF244321}">
                <p14:modId xmlns:p14="http://schemas.microsoft.com/office/powerpoint/2010/main" val="3504424857"/>
              </p:ext>
            </p:extLst>
          </p:nvPr>
        </p:nvGraphicFramePr>
        <p:xfrm>
          <a:off x="2081749" y="4615920"/>
          <a:ext cx="2819400" cy="304800"/>
        </p:xfrm>
        <a:graphic>
          <a:graphicData uri="http://schemas.openxmlformats.org/drawingml/2006/table">
            <a:tbl>
              <a:tblPr/>
              <a:tblGrid>
                <a:gridCol w="2006600">
                  <a:extLst>
                    <a:ext uri="{9D8B030D-6E8A-4147-A177-3AD203B41FA5}">
                      <a16:colId xmlns:a16="http://schemas.microsoft.com/office/drawing/2014/main" val="3832351862"/>
                    </a:ext>
                  </a:extLst>
                </a:gridCol>
                <a:gridCol w="812800">
                  <a:extLst>
                    <a:ext uri="{9D8B030D-6E8A-4147-A177-3AD203B41FA5}">
                      <a16:colId xmlns:a16="http://schemas.microsoft.com/office/drawing/2014/main" val="1430508432"/>
                    </a:ext>
                  </a:extLst>
                </a:gridCol>
              </a:tblGrid>
              <a:tr h="152400">
                <a:tc>
                  <a:txBody>
                    <a:bodyPr/>
                    <a:lstStyle/>
                    <a:p>
                      <a:pPr algn="l"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WACC</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14.90%</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872131949"/>
                  </a:ext>
                </a:extLst>
              </a:tr>
              <a:tr h="152400">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Terminal Growth Rate(g)</a:t>
                      </a:r>
                      <a:endPar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1.00%</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886212932"/>
                  </a:ext>
                </a:extLst>
              </a:tr>
            </a:tbl>
          </a:graphicData>
        </a:graphic>
      </p:graphicFrame>
      <p:graphicFrame>
        <p:nvGraphicFramePr>
          <p:cNvPr id="16" name="표 15">
            <a:extLst>
              <a:ext uri="{FF2B5EF4-FFF2-40B4-BE49-F238E27FC236}">
                <a16:creationId xmlns:a16="http://schemas.microsoft.com/office/drawing/2014/main" id="{3BE22EF0-F77B-4BB7-A4FB-C2DAEF876898}"/>
              </a:ext>
            </a:extLst>
          </p:cNvPr>
          <p:cNvGraphicFramePr>
            <a:graphicFrameLocks noGrp="1"/>
          </p:cNvGraphicFramePr>
          <p:nvPr>
            <p:extLst>
              <p:ext uri="{D42A27DB-BD31-4B8C-83A1-F6EECF244321}">
                <p14:modId xmlns:p14="http://schemas.microsoft.com/office/powerpoint/2010/main" val="3811167576"/>
              </p:ext>
            </p:extLst>
          </p:nvPr>
        </p:nvGraphicFramePr>
        <p:xfrm>
          <a:off x="2081749" y="4968975"/>
          <a:ext cx="2819400" cy="914400"/>
        </p:xfrm>
        <a:graphic>
          <a:graphicData uri="http://schemas.openxmlformats.org/drawingml/2006/table">
            <a:tbl>
              <a:tblPr/>
              <a:tblGrid>
                <a:gridCol w="2006600">
                  <a:extLst>
                    <a:ext uri="{9D8B030D-6E8A-4147-A177-3AD203B41FA5}">
                      <a16:colId xmlns:a16="http://schemas.microsoft.com/office/drawing/2014/main" val="1979092996"/>
                    </a:ext>
                  </a:extLst>
                </a:gridCol>
                <a:gridCol w="812800">
                  <a:extLst>
                    <a:ext uri="{9D8B030D-6E8A-4147-A177-3AD203B41FA5}">
                      <a16:colId xmlns:a16="http://schemas.microsoft.com/office/drawing/2014/main" val="3658906349"/>
                    </a:ext>
                  </a:extLst>
                </a:gridCol>
              </a:tblGrid>
              <a:tr h="152400">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금액</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667016229"/>
                  </a:ext>
                </a:extLst>
              </a:tr>
              <a:tr h="152400">
                <a:tc>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Operating Value</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47,068</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81492943"/>
                  </a:ext>
                </a:extLst>
              </a:tr>
              <a:tr h="152400">
                <a:tc>
                  <a:txBody>
                    <a:bodyPr/>
                    <a:lstStyle/>
                    <a:p>
                      <a:pPr algn="l"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NOA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835</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274770226"/>
                  </a:ext>
                </a:extLst>
              </a:tr>
              <a:tr h="152400">
                <a:tc>
                  <a:txBody>
                    <a:bodyPr/>
                    <a:lstStyle/>
                    <a:p>
                      <a:pPr algn="l" fontAlgn="ctr"/>
                      <a:r>
                        <a:rPr 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Enterprise Value</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47,903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371415206"/>
                  </a:ext>
                </a:extLst>
              </a:tr>
              <a:tr h="152400">
                <a:tc>
                  <a:txBody>
                    <a:bodyPr/>
                    <a:lstStyle/>
                    <a:p>
                      <a:pPr algn="l"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Net Debt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837</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659048450"/>
                  </a:ext>
                </a:extLst>
              </a:tr>
              <a:tr h="152400">
                <a:tc>
                  <a:txBody>
                    <a:bodyPr/>
                    <a:lstStyle/>
                    <a:p>
                      <a:pPr algn="l" fontAlgn="ct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Equity Value</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47,066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857263102"/>
                  </a:ext>
                </a:extLst>
              </a:tr>
            </a:tbl>
          </a:graphicData>
        </a:graphic>
      </p:graphicFrame>
      <p:graphicFrame>
        <p:nvGraphicFramePr>
          <p:cNvPr id="3" name="표 2">
            <a:extLst>
              <a:ext uri="{FF2B5EF4-FFF2-40B4-BE49-F238E27FC236}">
                <a16:creationId xmlns:a16="http://schemas.microsoft.com/office/drawing/2014/main" id="{3DAC22DD-C691-4559-8FE9-275777EC3767}"/>
              </a:ext>
            </a:extLst>
          </p:cNvPr>
          <p:cNvGraphicFramePr>
            <a:graphicFrameLocks noGrp="1"/>
          </p:cNvGraphicFramePr>
          <p:nvPr>
            <p:extLst>
              <p:ext uri="{D42A27DB-BD31-4B8C-83A1-F6EECF244321}">
                <p14:modId xmlns:p14="http://schemas.microsoft.com/office/powerpoint/2010/main" val="3769372717"/>
              </p:ext>
            </p:extLst>
          </p:nvPr>
        </p:nvGraphicFramePr>
        <p:xfrm>
          <a:off x="5004854" y="4615920"/>
          <a:ext cx="4433139" cy="1267457"/>
        </p:xfrm>
        <a:graphic>
          <a:graphicData uri="http://schemas.openxmlformats.org/drawingml/2006/table">
            <a:tbl>
              <a:tblPr/>
              <a:tblGrid>
                <a:gridCol w="259338">
                  <a:extLst>
                    <a:ext uri="{9D8B030D-6E8A-4147-A177-3AD203B41FA5}">
                      <a16:colId xmlns:a16="http://schemas.microsoft.com/office/drawing/2014/main" val="1443549966"/>
                    </a:ext>
                  </a:extLst>
                </a:gridCol>
                <a:gridCol w="501866">
                  <a:extLst>
                    <a:ext uri="{9D8B030D-6E8A-4147-A177-3AD203B41FA5}">
                      <a16:colId xmlns:a16="http://schemas.microsoft.com/office/drawing/2014/main" val="2944065569"/>
                    </a:ext>
                  </a:extLst>
                </a:gridCol>
                <a:gridCol w="734387">
                  <a:extLst>
                    <a:ext uri="{9D8B030D-6E8A-4147-A177-3AD203B41FA5}">
                      <a16:colId xmlns:a16="http://schemas.microsoft.com/office/drawing/2014/main" val="3402917491"/>
                    </a:ext>
                  </a:extLst>
                </a:gridCol>
                <a:gridCol w="734387">
                  <a:extLst>
                    <a:ext uri="{9D8B030D-6E8A-4147-A177-3AD203B41FA5}">
                      <a16:colId xmlns:a16="http://schemas.microsoft.com/office/drawing/2014/main" val="4180512041"/>
                    </a:ext>
                  </a:extLst>
                </a:gridCol>
                <a:gridCol w="734387">
                  <a:extLst>
                    <a:ext uri="{9D8B030D-6E8A-4147-A177-3AD203B41FA5}">
                      <a16:colId xmlns:a16="http://schemas.microsoft.com/office/drawing/2014/main" val="2052756354"/>
                    </a:ext>
                  </a:extLst>
                </a:gridCol>
                <a:gridCol w="734387">
                  <a:extLst>
                    <a:ext uri="{9D8B030D-6E8A-4147-A177-3AD203B41FA5}">
                      <a16:colId xmlns:a16="http://schemas.microsoft.com/office/drawing/2014/main" val="3986120895"/>
                    </a:ext>
                  </a:extLst>
                </a:gridCol>
                <a:gridCol w="734387">
                  <a:extLst>
                    <a:ext uri="{9D8B030D-6E8A-4147-A177-3AD203B41FA5}">
                      <a16:colId xmlns:a16="http://schemas.microsoft.com/office/drawing/2014/main" val="4059566510"/>
                    </a:ext>
                  </a:extLst>
                </a:gridCol>
              </a:tblGrid>
              <a:tr h="167029">
                <a:tc gridSpan="4">
                  <a:txBody>
                    <a:bodyPr/>
                    <a:lstStyle/>
                    <a:p>
                      <a:pPr algn="l"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Equity Value</a:t>
                      </a:r>
                    </a:p>
                  </a:txBody>
                  <a:tcPr marL="36000" marR="36000" marT="0" marB="0" anchor="ctr">
                    <a:lnL>
                      <a:noFill/>
                    </a:lnL>
                    <a:lnR>
                      <a:noFill/>
                    </a:lnR>
                    <a:lnT>
                      <a:noFill/>
                    </a:lnT>
                    <a:lnB w="1270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1270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1270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1270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76855235"/>
                  </a:ext>
                </a:extLst>
              </a:tr>
              <a:tr h="157204">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tcPr>
                </a:tc>
                <a:tc gridSpan="5">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Terminal Growth Rate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23695283"/>
                  </a:ext>
                </a:extLst>
              </a:tr>
              <a:tr h="157204">
                <a:tc rowSpan="6">
                  <a:txBody>
                    <a:bodyPr/>
                    <a:lstStyle/>
                    <a:p>
                      <a:pPr algn="ctr" rtl="0"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WACC</a:t>
                      </a:r>
                    </a:p>
                  </a:txBody>
                  <a:tcPr marL="36000" marR="36000" marT="0" marB="0" vert="vert27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ct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0.00%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1"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246945026"/>
                  </a:ext>
                </a:extLst>
              </a:tr>
              <a:tr h="157204">
                <a:tc vMerge="1">
                  <a:txBody>
                    <a:bodyPr/>
                    <a:lstStyle/>
                    <a:p>
                      <a:pPr latinLnBrk="1"/>
                      <a:endParaRPr lang="ko-KR" altLang="en-US"/>
                    </a:p>
                  </a:txBody>
                  <a:tcPr/>
                </a:tc>
                <a:tc>
                  <a:txBody>
                    <a:bodyPr/>
                    <a:lstStyle/>
                    <a:p>
                      <a:pPr algn="ct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13.90%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48,041</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49,524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51,121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52,848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54,719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013119288"/>
                  </a:ext>
                </a:extLst>
              </a:tr>
              <a:tr h="157204">
                <a:tc vMerge="1">
                  <a:txBody>
                    <a:bodyPr/>
                    <a:lstStyle/>
                    <a:p>
                      <a:pPr latinLnBrk="1"/>
                      <a:endParaRPr lang="ko-KR" altLang="en-US"/>
                    </a:p>
                  </a:txBody>
                  <a:tcPr/>
                </a:tc>
                <a:tc>
                  <a:txBody>
                    <a:bodyPr/>
                    <a:lstStyle/>
                    <a:p>
                      <a:pPr algn="ct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14.40%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46,185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47,550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49,016</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50,596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EAF3"/>
                    </a:solidFill>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52,304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64311439"/>
                  </a:ext>
                </a:extLst>
              </a:tr>
              <a:tr h="157204">
                <a:tc vMerge="1">
                  <a:txBody>
                    <a:bodyPr/>
                    <a:lstStyle/>
                    <a:p>
                      <a:pPr latinLnBrk="1"/>
                      <a:endParaRPr lang="ko-KR" altLang="en-US"/>
                    </a:p>
                  </a:txBody>
                  <a:tcPr/>
                </a:tc>
                <a:tc>
                  <a:txBody>
                    <a:bodyPr/>
                    <a:lstStyle/>
                    <a:p>
                      <a:pPr algn="ctr" rtl="0" fontAlgn="ctr"/>
                      <a:r>
                        <a:rPr lang="en-US" altLang="ko-KR" sz="900" b="1" i="1" u="none" strike="noStrike">
                          <a:solidFill>
                            <a:srgbClr val="000000"/>
                          </a:solidFill>
                          <a:effectLst/>
                          <a:latin typeface="Arial" panose="020B0604020202020204" pitchFamily="34" charset="0"/>
                          <a:ea typeface="맑은 고딕" panose="020B0503020000020004" pitchFamily="50" charset="-127"/>
                        </a:rPr>
                        <a:t>14.90%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44,457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45,716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47,066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EAF3"/>
                    </a:solidFill>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48,516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50,079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00669053"/>
                  </a:ext>
                </a:extLst>
              </a:tr>
              <a:tr h="157204">
                <a:tc vMerge="1">
                  <a:txBody>
                    <a:bodyPr/>
                    <a:lstStyle/>
                    <a:p>
                      <a:pPr latinLnBrk="1"/>
                      <a:endParaRPr lang="ko-KR" altLang="en-US"/>
                    </a:p>
                  </a:txBody>
                  <a:tcPr/>
                </a:tc>
                <a:tc>
                  <a:txBody>
                    <a:bodyPr/>
                    <a:lstStyle/>
                    <a:p>
                      <a:pPr algn="ct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15.40%</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42,843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44,008</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EAF3"/>
                    </a:solidFill>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45,253</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46,588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48,023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460766549"/>
                  </a:ext>
                </a:extLst>
              </a:tr>
              <a:tr h="157204">
                <a:tc vMerge="1">
                  <a:txBody>
                    <a:bodyPr/>
                    <a:lstStyle/>
                    <a:p>
                      <a:pPr latinLnBrk="1"/>
                      <a:endParaRPr lang="ko-KR" altLang="en-US"/>
                    </a:p>
                  </a:txBody>
                  <a:tcPr/>
                </a:tc>
                <a:tc>
                  <a:txBody>
                    <a:bodyPr/>
                    <a:lstStyle/>
                    <a:p>
                      <a:pPr algn="ct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15.90%</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41,334</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42,413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43,565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44,798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46,118</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41307457"/>
                  </a:ext>
                </a:extLst>
              </a:tr>
            </a:tbl>
          </a:graphicData>
        </a:graphic>
      </p:graphicFrame>
      <p:graphicFrame>
        <p:nvGraphicFramePr>
          <p:cNvPr id="13" name="표 12">
            <a:extLst>
              <a:ext uri="{FF2B5EF4-FFF2-40B4-BE49-F238E27FC236}">
                <a16:creationId xmlns:a16="http://schemas.microsoft.com/office/drawing/2014/main" id="{CC62D213-EC0B-4E84-9700-A7882246B835}"/>
              </a:ext>
            </a:extLst>
          </p:cNvPr>
          <p:cNvGraphicFramePr>
            <a:graphicFrameLocks noGrp="1"/>
          </p:cNvGraphicFramePr>
          <p:nvPr>
            <p:extLst>
              <p:ext uri="{D42A27DB-BD31-4B8C-83A1-F6EECF244321}">
                <p14:modId xmlns:p14="http://schemas.microsoft.com/office/powerpoint/2010/main" val="2279231539"/>
              </p:ext>
            </p:extLst>
          </p:nvPr>
        </p:nvGraphicFramePr>
        <p:xfrm>
          <a:off x="2081747" y="1693210"/>
          <a:ext cx="7356240" cy="2840006"/>
        </p:xfrm>
        <a:graphic>
          <a:graphicData uri="http://schemas.openxmlformats.org/drawingml/2006/table">
            <a:tbl>
              <a:tblPr/>
              <a:tblGrid>
                <a:gridCol w="1517130">
                  <a:extLst>
                    <a:ext uri="{9D8B030D-6E8A-4147-A177-3AD203B41FA5}">
                      <a16:colId xmlns:a16="http://schemas.microsoft.com/office/drawing/2014/main" val="3778040378"/>
                    </a:ext>
                  </a:extLst>
                </a:gridCol>
                <a:gridCol w="529344">
                  <a:extLst>
                    <a:ext uri="{9D8B030D-6E8A-4147-A177-3AD203B41FA5}">
                      <a16:colId xmlns:a16="http://schemas.microsoft.com/office/drawing/2014/main" val="13491427"/>
                    </a:ext>
                  </a:extLst>
                </a:gridCol>
                <a:gridCol w="589974">
                  <a:extLst>
                    <a:ext uri="{9D8B030D-6E8A-4147-A177-3AD203B41FA5}">
                      <a16:colId xmlns:a16="http://schemas.microsoft.com/office/drawing/2014/main" val="1128026346"/>
                    </a:ext>
                  </a:extLst>
                </a:gridCol>
                <a:gridCol w="589974">
                  <a:extLst>
                    <a:ext uri="{9D8B030D-6E8A-4147-A177-3AD203B41FA5}">
                      <a16:colId xmlns:a16="http://schemas.microsoft.com/office/drawing/2014/main" val="3416962913"/>
                    </a:ext>
                  </a:extLst>
                </a:gridCol>
                <a:gridCol w="589974">
                  <a:extLst>
                    <a:ext uri="{9D8B030D-6E8A-4147-A177-3AD203B41FA5}">
                      <a16:colId xmlns:a16="http://schemas.microsoft.com/office/drawing/2014/main" val="1943185570"/>
                    </a:ext>
                  </a:extLst>
                </a:gridCol>
                <a:gridCol w="589974">
                  <a:extLst>
                    <a:ext uri="{9D8B030D-6E8A-4147-A177-3AD203B41FA5}">
                      <a16:colId xmlns:a16="http://schemas.microsoft.com/office/drawing/2014/main" val="110129266"/>
                    </a:ext>
                  </a:extLst>
                </a:gridCol>
                <a:gridCol w="589974">
                  <a:extLst>
                    <a:ext uri="{9D8B030D-6E8A-4147-A177-3AD203B41FA5}">
                      <a16:colId xmlns:a16="http://schemas.microsoft.com/office/drawing/2014/main" val="2499861033"/>
                    </a:ext>
                  </a:extLst>
                </a:gridCol>
                <a:gridCol w="589974">
                  <a:extLst>
                    <a:ext uri="{9D8B030D-6E8A-4147-A177-3AD203B41FA5}">
                      <a16:colId xmlns:a16="http://schemas.microsoft.com/office/drawing/2014/main" val="835056032"/>
                    </a:ext>
                  </a:extLst>
                </a:gridCol>
                <a:gridCol w="589974">
                  <a:extLst>
                    <a:ext uri="{9D8B030D-6E8A-4147-A177-3AD203B41FA5}">
                      <a16:colId xmlns:a16="http://schemas.microsoft.com/office/drawing/2014/main" val="3495823670"/>
                    </a:ext>
                  </a:extLst>
                </a:gridCol>
                <a:gridCol w="589974">
                  <a:extLst>
                    <a:ext uri="{9D8B030D-6E8A-4147-A177-3AD203B41FA5}">
                      <a16:colId xmlns:a16="http://schemas.microsoft.com/office/drawing/2014/main" val="1505405357"/>
                    </a:ext>
                  </a:extLst>
                </a:gridCol>
                <a:gridCol w="589974">
                  <a:extLst>
                    <a:ext uri="{9D8B030D-6E8A-4147-A177-3AD203B41FA5}">
                      <a16:colId xmlns:a16="http://schemas.microsoft.com/office/drawing/2014/main" val="3292784791"/>
                    </a:ext>
                  </a:extLst>
                </a:gridCol>
              </a:tblGrid>
              <a:tr h="109231">
                <a:tc>
                  <a:txBody>
                    <a:bodyPr/>
                    <a:lstStyle/>
                    <a:p>
                      <a:pPr algn="l" fontAlgn="ctr"/>
                      <a:r>
                        <a:rPr lang="en-US" altLang="ko-KR" sz="700" b="1" i="0" u="none" strike="noStrike">
                          <a:solidFill>
                            <a:srgbClr val="FFFFFF"/>
                          </a:solidFill>
                          <a:effectLst/>
                          <a:latin typeface="Arial" panose="020B0604020202020204" pitchFamily="34" charset="0"/>
                          <a:ea typeface="맑은 고딕" panose="020B0503020000020004" pitchFamily="50" charset="-127"/>
                        </a:rPr>
                        <a:t>(</a:t>
                      </a:r>
                      <a:r>
                        <a:rPr lang="ko-KR" altLang="en-US" sz="700" b="1" i="0" u="none" strike="noStrike">
                          <a:solidFill>
                            <a:srgbClr val="FFFFFF"/>
                          </a:solidFill>
                          <a:effectLst/>
                          <a:latin typeface="맑은 고딕" panose="020B0503020000020004" pitchFamily="50" charset="-127"/>
                          <a:ea typeface="맑은 고딕" panose="020B0503020000020004" pitchFamily="50" charset="-127"/>
                        </a:rPr>
                        <a:t>단위</a:t>
                      </a:r>
                      <a:r>
                        <a:rPr lang="en-US" altLang="ko-KR" sz="700" b="1" i="0" u="none" strike="noStrike">
                          <a:solidFill>
                            <a:srgbClr val="FFFFFF"/>
                          </a:solidFill>
                          <a:effectLst/>
                          <a:latin typeface="Arial" panose="020B0604020202020204" pitchFamily="34" charset="0"/>
                          <a:ea typeface="맑은 고딕" panose="020B0503020000020004" pitchFamily="50" charset="-127"/>
                        </a:rPr>
                        <a:t>: </a:t>
                      </a:r>
                      <a:r>
                        <a:rPr lang="ko-KR" altLang="en-US" sz="700" b="1" i="0" u="none" strike="noStrike">
                          <a:solidFill>
                            <a:srgbClr val="FFFFFF"/>
                          </a:solidFill>
                          <a:effectLst/>
                          <a:latin typeface="맑은 고딕" panose="020B0503020000020004" pitchFamily="50" charset="-127"/>
                          <a:ea typeface="맑은 고딕" panose="020B0503020000020004" pitchFamily="50" charset="-127"/>
                        </a:rPr>
                        <a:t>백만원</a:t>
                      </a:r>
                      <a:r>
                        <a:rPr lang="en-US" altLang="ko-KR" sz="700" b="1" i="0" u="none" strike="noStrike">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2017 A</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2018 A</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2019 A</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2020 A</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2025 F</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rPr>
                        <a:t>Terminal</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2799269653"/>
                  </a:ext>
                </a:extLst>
              </a:tr>
              <a:tr h="109231">
                <a:tc>
                  <a:txBody>
                    <a:bodyPr/>
                    <a:lstStyle/>
                    <a:p>
                      <a:pPr algn="l" fontAlgn="ctr"/>
                      <a:r>
                        <a:rPr lang="en-US" sz="700" b="1" i="0" u="none" strike="noStrike" dirty="0">
                          <a:solidFill>
                            <a:srgbClr val="000000"/>
                          </a:solidFill>
                          <a:effectLst/>
                          <a:latin typeface="Arial" panose="020B0604020202020204" pitchFamily="34" charset="0"/>
                          <a:ea typeface="맑은 고딕" panose="020B0503020000020004" pitchFamily="50" charset="-127"/>
                        </a:rPr>
                        <a:t>Revenue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rPr>
                        <a:t>4,657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4,666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6,017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10,179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15,759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18,074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23,768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31,216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41,310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446047734"/>
                  </a:ext>
                </a:extLst>
              </a:tr>
              <a:tr h="109231">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제작매출</a:t>
                      </a:r>
                      <a:endParaRPr lang="ko-KR" alt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4,399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4,123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4,152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8,013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9,846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12,143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15,455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19,612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25,035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62132361"/>
                  </a:ext>
                </a:extLst>
              </a:tr>
              <a:tr h="109231">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매체대행매출</a:t>
                      </a:r>
                      <a:endParaRPr lang="ko-KR" alt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258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542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1,865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2,167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5,913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5,931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8,313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11,604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16,275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5327931"/>
                  </a:ext>
                </a:extLst>
              </a:tr>
              <a:tr h="109231">
                <a:tc>
                  <a:txBody>
                    <a:bodyPr/>
                    <a:lstStyle/>
                    <a:p>
                      <a:pPr algn="l" fontAlgn="ctr"/>
                      <a:r>
                        <a:rPr lang="en-US" sz="700" b="0" i="0" u="none" strike="noStrike" dirty="0" err="1">
                          <a:solidFill>
                            <a:srgbClr val="000000"/>
                          </a:solidFill>
                          <a:effectLst/>
                          <a:latin typeface="Arial" panose="020B0604020202020204" pitchFamily="34" charset="0"/>
                          <a:ea typeface="맑은 고딕" panose="020B0503020000020004" pitchFamily="50" charset="-127"/>
                        </a:rPr>
                        <a:t>CoGS</a:t>
                      </a:r>
                      <a:endParaRPr lang="en-US" sz="7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3,137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2,417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2,180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6,207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10,000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12,727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16,151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20,616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022759055"/>
                  </a:ext>
                </a:extLst>
              </a:tr>
              <a:tr h="109231">
                <a:tc>
                  <a:txBody>
                    <a:bodyPr/>
                    <a:lstStyle/>
                    <a:p>
                      <a:pPr algn="l" fontAlgn="ctr"/>
                      <a:r>
                        <a:rPr lang="en-US" sz="700" b="0" i="1" u="none" strike="noStrike" dirty="0">
                          <a:solidFill>
                            <a:srgbClr val="00338D"/>
                          </a:solidFill>
                          <a:effectLst/>
                          <a:latin typeface="Arial" panose="020B0604020202020204" pitchFamily="34" charset="0"/>
                          <a:ea typeface="맑은 고딕" panose="020B0503020000020004" pitchFamily="50" charset="-127"/>
                        </a:rPr>
                        <a:t> </a:t>
                      </a:r>
                      <a:r>
                        <a:rPr lang="en-US" sz="700" b="0" i="1" u="none" strike="noStrike" dirty="0" err="1">
                          <a:solidFill>
                            <a:srgbClr val="00338D"/>
                          </a:solidFill>
                          <a:effectLst/>
                          <a:latin typeface="Arial" panose="020B0604020202020204" pitchFamily="34" charset="0"/>
                          <a:ea typeface="맑은 고딕" panose="020B0503020000020004" pitchFamily="50" charset="-127"/>
                        </a:rPr>
                        <a:t>CoGS</a:t>
                      </a:r>
                      <a:r>
                        <a:rPr lang="en-US" sz="700" b="0" i="1" u="none" strike="noStrike" dirty="0">
                          <a:solidFill>
                            <a:srgbClr val="00338D"/>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67.4%</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51.8%</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36.2%</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61.0%</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56.0%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55.3%</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53.5%</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51.7%</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49.9%</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660361604"/>
                  </a:ext>
                </a:extLst>
              </a:tr>
              <a:tr h="109231">
                <a:tc>
                  <a:txBody>
                    <a:bodyPr/>
                    <a:lstStyle/>
                    <a:p>
                      <a:pPr algn="l" fontAlgn="ctr"/>
                      <a:r>
                        <a:rPr lang="en-US" sz="700" b="1" i="0" u="none" strike="noStrike" dirty="0">
                          <a:solidFill>
                            <a:srgbClr val="000000"/>
                          </a:solidFill>
                          <a:effectLst/>
                          <a:latin typeface="Arial" panose="020B0604020202020204" pitchFamily="34" charset="0"/>
                          <a:ea typeface="맑은 고딕" panose="020B0503020000020004" pitchFamily="50" charset="-127"/>
                        </a:rPr>
                        <a:t>GP</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1,520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2,248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3,837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3,973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6,941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8,074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11,041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15,065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20,694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013134575"/>
                  </a:ext>
                </a:extLst>
              </a:tr>
              <a:tr h="109231">
                <a:tc>
                  <a:txBody>
                    <a:bodyPr/>
                    <a:lstStyle/>
                    <a:p>
                      <a:pPr algn="l" fontAlgn="ctr"/>
                      <a:r>
                        <a:rPr lang="en-US" sz="700" b="0" i="1" u="none" strike="noStrike" dirty="0">
                          <a:solidFill>
                            <a:srgbClr val="00338D"/>
                          </a:solidFill>
                          <a:effectLst/>
                          <a:latin typeface="Arial" panose="020B0604020202020204" pitchFamily="34" charset="0"/>
                          <a:ea typeface="맑은 고딕" panose="020B0503020000020004" pitchFamily="50" charset="-127"/>
                        </a:rPr>
                        <a:t> GP%</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32.6%</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48.2%</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63.8%</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39.0%</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44.0%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44.7%</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46.5%</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48.3%</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50.1%</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331456963"/>
                  </a:ext>
                </a:extLst>
              </a:tr>
              <a:tr h="109231">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rPr>
                        <a:t>SG&amp;A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1,189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1,726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2,384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2,961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4,426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5,276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6,671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8,448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10,919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072695035"/>
                  </a:ext>
                </a:extLst>
              </a:tr>
              <a:tr h="109231">
                <a:tc>
                  <a:txBody>
                    <a:bodyPr/>
                    <a:lstStyle/>
                    <a:p>
                      <a:pPr algn="l" fontAlgn="ctr"/>
                      <a:r>
                        <a:rPr lang="en-US" sz="700" b="1" i="0" u="none" strike="noStrike" dirty="0">
                          <a:solidFill>
                            <a:srgbClr val="000000"/>
                          </a:solidFill>
                          <a:effectLst/>
                          <a:latin typeface="Arial" panose="020B0604020202020204" pitchFamily="34" charset="0"/>
                          <a:ea typeface="맑은 고딕" panose="020B0503020000020004" pitchFamily="50" charset="-127"/>
                        </a:rPr>
                        <a:t>EBIT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331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523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1,453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1,012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2,515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2,798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4,370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6,618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9,775 </a:t>
                      </a:r>
                    </a:p>
                  </a:txBody>
                  <a:tcPr marL="36000" marR="36000" marT="0" marB="0" anchor="ctr">
                    <a:lnL>
                      <a:noFill/>
                    </a:lnL>
                    <a:lnR>
                      <a:noFill/>
                    </a:lnR>
                    <a:lnT>
                      <a:noFill/>
                    </a:lnT>
                    <a:lnB>
                      <a:noFill/>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368834960"/>
                  </a:ext>
                </a:extLst>
              </a:tr>
              <a:tr h="109231">
                <a:tc>
                  <a:txBody>
                    <a:bodyPr/>
                    <a:lstStyle/>
                    <a:p>
                      <a:pPr algn="l" fontAlgn="ctr"/>
                      <a:r>
                        <a:rPr lang="en-US" sz="700" b="0" i="1" u="none" strike="noStrike" dirty="0">
                          <a:solidFill>
                            <a:srgbClr val="00338D"/>
                          </a:solidFill>
                          <a:effectLst/>
                          <a:latin typeface="Arial" panose="020B0604020202020204" pitchFamily="34" charset="0"/>
                          <a:ea typeface="맑은 고딕" panose="020B0503020000020004" pitchFamily="50" charset="-127"/>
                        </a:rPr>
                        <a:t> EBIT%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7.1%</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11.2%</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24.2%</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9.9%</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16.0%</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15.5%</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18.4%</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21.2%</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23.7%</a:t>
                      </a:r>
                    </a:p>
                  </a:txBody>
                  <a:tcPr marL="36000" marR="36000" marT="0" marB="0" anchor="ctr">
                    <a:lnL>
                      <a:noFill/>
                    </a:lnL>
                    <a:lnR>
                      <a:noFill/>
                    </a:lnR>
                    <a:lnT>
                      <a:noFill/>
                    </a:lnT>
                    <a:lnB>
                      <a:noFill/>
                    </a:lnB>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741780029"/>
                  </a:ext>
                </a:extLst>
              </a:tr>
              <a:tr h="109231">
                <a:tc>
                  <a:txBody>
                    <a:bodyPr/>
                    <a:lstStyle/>
                    <a:p>
                      <a:pPr algn="l" fontAlgn="ctr"/>
                      <a:r>
                        <a:rPr lang="en-US" sz="700" b="1" i="0" u="none" strike="noStrike" dirty="0">
                          <a:solidFill>
                            <a:srgbClr val="000000"/>
                          </a:solidFill>
                          <a:effectLst/>
                          <a:latin typeface="Arial" panose="020B0604020202020204" pitchFamily="34" charset="0"/>
                          <a:ea typeface="맑은 고딕" panose="020B0503020000020004" pitchFamily="50" charset="-127"/>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350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545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1,471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1,054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2,809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3,076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4,647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6,895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10,052 </a:t>
                      </a:r>
                    </a:p>
                  </a:txBody>
                  <a:tcPr marL="36000" marR="36000" marT="0" marB="0" anchor="ctr">
                    <a:lnL>
                      <a:noFill/>
                    </a:lnL>
                    <a:lnR>
                      <a:noFill/>
                    </a:lnR>
                    <a:lnT>
                      <a:noFill/>
                    </a:lnT>
                    <a:lnB>
                      <a:noFill/>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012593368"/>
                  </a:ext>
                </a:extLst>
              </a:tr>
              <a:tr h="109231">
                <a:tc>
                  <a:txBody>
                    <a:bodyPr/>
                    <a:lstStyle/>
                    <a:p>
                      <a:pPr algn="l" fontAlgn="ctr"/>
                      <a:r>
                        <a:rPr lang="en-US" sz="700" b="0" i="1" u="none" strike="noStrike" dirty="0">
                          <a:solidFill>
                            <a:srgbClr val="000000"/>
                          </a:solidFill>
                          <a:effectLst/>
                          <a:latin typeface="Arial" panose="020B0604020202020204" pitchFamily="34" charset="0"/>
                          <a:ea typeface="맑은 고딕" panose="020B0503020000020004" pitchFamily="50" charset="-127"/>
                        </a:rPr>
                        <a:t>D&amp;A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17 </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42 </a:t>
                      </a:r>
                    </a:p>
                  </a:txBody>
                  <a:tcPr marL="36000" marR="36000" marT="0" marB="0" anchor="ctr">
                    <a:lnL>
                      <a:noFill/>
                    </a:lnL>
                    <a:lnR>
                      <a:noFill/>
                    </a:lnR>
                    <a:lnT>
                      <a:noFill/>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294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291663802"/>
                  </a:ext>
                </a:extLst>
              </a:tr>
              <a:tr h="109231">
                <a:tc>
                  <a:txBody>
                    <a:bodyPr/>
                    <a:lstStyle/>
                    <a:p>
                      <a:pPr algn="l" fontAlgn="ctr"/>
                      <a:r>
                        <a:rPr lang="en-US" sz="700" b="0" i="1" u="none" strike="noStrike" dirty="0">
                          <a:solidFill>
                            <a:srgbClr val="00338D"/>
                          </a:solidFill>
                          <a:effectLst/>
                          <a:latin typeface="Arial" panose="020B0604020202020204" pitchFamily="34" charset="0"/>
                          <a:ea typeface="맑은 고딕" panose="020B0503020000020004" pitchFamily="50" charset="-127"/>
                        </a:rPr>
                        <a:t> EBITDA%</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7.5%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11.7%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24.4%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10.4%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17.8%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17.0%</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19.6%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22.1%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338D"/>
                          </a:solidFill>
                          <a:effectLst/>
                          <a:latin typeface="Arial" panose="020B0604020202020204" pitchFamily="34" charset="0"/>
                          <a:ea typeface="맑은 고딕" panose="020B0503020000020004" pitchFamily="50" charset="-127"/>
                        </a:rPr>
                        <a:t>24.3%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48986362"/>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Corporate Tax</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594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939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1,434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2,128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289836833"/>
                  </a:ext>
                </a:extLst>
              </a:tr>
              <a:tr h="109231">
                <a:tc>
                  <a:txBody>
                    <a:bodyPr/>
                    <a:lstStyle/>
                    <a:p>
                      <a:pPr algn="l" fontAlgn="ctr"/>
                      <a:r>
                        <a:rPr lang="ko-KR" altLang="en-US" sz="700" b="1" i="0" u="none" strike="noStrike">
                          <a:solidFill>
                            <a:srgbClr val="000000"/>
                          </a:solidFill>
                          <a:effectLst/>
                          <a:latin typeface="맑은 고딕" panose="020B0503020000020004" pitchFamily="50" charset="-127"/>
                          <a:ea typeface="맑은 고딕" panose="020B0503020000020004" pitchFamily="50" charset="-127"/>
                        </a:rPr>
                        <a:t>세후영업이익</a:t>
                      </a:r>
                      <a:endParaRPr lang="ko-KR" altLang="en-US" sz="7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2,205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3,431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5,184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7,646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7,646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869058918"/>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Add: Depreciation &amp; Armorization</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969657731"/>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Less: Capital Expenditure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(163)</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(204)</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(205)</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(178)</a:t>
                      </a:r>
                    </a:p>
                  </a:txBody>
                  <a:tcPr marL="36000" marR="36000" marT="0" marB="0" anchor="ctr">
                    <a:lnL>
                      <a:noFill/>
                    </a:lnL>
                    <a:lnR>
                      <a:noFill/>
                    </a:lnR>
                    <a:lnT>
                      <a:noFill/>
                    </a:lnT>
                    <a:lnB>
                      <a:noFill/>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63774237"/>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Less: Changes in Working Capital</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12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(204)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(276)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(387)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436493705"/>
                  </a:ext>
                </a:extLst>
              </a:tr>
              <a:tr h="109231">
                <a:tc>
                  <a:txBody>
                    <a:bodyPr/>
                    <a:lstStyle/>
                    <a:p>
                      <a:pPr algn="l" fontAlgn="ctr"/>
                      <a:r>
                        <a:rPr lang="en-US" sz="700" b="1" i="0" u="none" strike="noStrike">
                          <a:solidFill>
                            <a:srgbClr val="000000"/>
                          </a:solidFill>
                          <a:effectLst/>
                          <a:latin typeface="Arial" panose="020B0604020202020204" pitchFamily="34" charset="0"/>
                          <a:ea typeface="맑은 고딕" panose="020B0503020000020004" pitchFamily="50" charset="-127"/>
                        </a:rPr>
                        <a:t>Free Cash Flow to Firm</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2,331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3,301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4,979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7,359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7,646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706609166"/>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Discount Period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0.50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1.50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2.50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3.50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62499239"/>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Discount Factor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0.9329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0.8119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0.7066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0.6150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464673979"/>
                  </a:ext>
                </a:extLst>
              </a:tr>
              <a:tr h="109231">
                <a:tc>
                  <a:txBody>
                    <a:bodyPr/>
                    <a:lstStyle/>
                    <a:p>
                      <a:pPr algn="l" fontAlgn="ctr"/>
                      <a:r>
                        <a:rPr lang="en-US" sz="700" b="1" i="0" u="none" strike="noStrike">
                          <a:solidFill>
                            <a:srgbClr val="000000"/>
                          </a:solidFill>
                          <a:effectLst/>
                          <a:latin typeface="Arial" panose="020B0604020202020204" pitchFamily="34" charset="0"/>
                          <a:ea typeface="맑은 고딕" panose="020B0503020000020004" pitchFamily="50" charset="-127"/>
                        </a:rPr>
                        <a:t>Present Value of Free Cash Flow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2,175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2,680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3,519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4,526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873338260"/>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Cumulative Present Value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12,899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2951017088"/>
                  </a:ext>
                </a:extLst>
              </a:tr>
              <a:tr h="109231">
                <a:tc>
                  <a:txBody>
                    <a:bodyPr/>
                    <a:lstStyle/>
                    <a:p>
                      <a:pPr algn="l" fontAlgn="ctr"/>
                      <a:r>
                        <a:rPr lang="en-US" sz="700" b="0" i="0" u="none" strike="noStrike">
                          <a:solidFill>
                            <a:srgbClr val="000000"/>
                          </a:solidFill>
                          <a:effectLst/>
                          <a:latin typeface="Arial" panose="020B0604020202020204" pitchFamily="34" charset="0"/>
                          <a:ea typeface="맑은 고딕" panose="020B0503020000020004" pitchFamily="50" charset="-127"/>
                        </a:rPr>
                        <a:t>Present Value of Terminal Value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rPr>
                        <a:t>34,169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133138531"/>
                  </a:ext>
                </a:extLst>
              </a:tr>
              <a:tr h="109231">
                <a:tc>
                  <a:txBody>
                    <a:bodyPr/>
                    <a:lstStyle/>
                    <a:p>
                      <a:pPr algn="l" fontAlgn="ctr"/>
                      <a:r>
                        <a:rPr lang="en-US" sz="700" b="1" i="0" u="none" strike="noStrike">
                          <a:solidFill>
                            <a:srgbClr val="000000"/>
                          </a:solidFill>
                          <a:effectLst/>
                          <a:latin typeface="Arial" panose="020B0604020202020204" pitchFamily="34" charset="0"/>
                          <a:ea typeface="맑은 고딕" panose="020B0503020000020004" pitchFamily="50" charset="-127"/>
                        </a:rPr>
                        <a:t>Operating Value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rPr>
                        <a:t>47,068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598443477"/>
                  </a:ext>
                </a:extLst>
              </a:tr>
            </a:tbl>
          </a:graphicData>
        </a:graphic>
      </p:graphicFrame>
    </p:spTree>
    <p:extLst>
      <p:ext uri="{BB962C8B-B14F-4D97-AF65-F5344CB8AC3E}">
        <p14:creationId xmlns:p14="http://schemas.microsoft.com/office/powerpoint/2010/main" val="374712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1897874908"/>
              </p:ext>
            </p:extLst>
          </p:nvPr>
        </p:nvGraphicFramePr>
        <p:xfrm>
          <a:off x="468001" y="1191601"/>
          <a:ext cx="9038334" cy="4774486"/>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5888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514086">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Weighted Average Cost of Capital</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Beta </a:t>
                      </a: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300"/>
                        </a:spcBef>
                        <a:spcAft>
                          <a:spcPts val="0"/>
                        </a:spcAft>
                        <a:buClr>
                          <a:srgbClr val="00338D"/>
                        </a:buClr>
                        <a:buSzTx/>
                        <a:buFont typeface="Wingdings" panose="05000000000000000000" pitchFamily="2" charset="2"/>
                        <a:buChar char="§"/>
                        <a:tabLst/>
                        <a:defRPr/>
                      </a:pP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Cost of Equity (</a:t>
                      </a:r>
                      <a:r>
                        <a:rPr kumimoji="0" lang="en-US" altLang="ko-KR" sz="900" b="1" i="0" u="sng"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k</a:t>
                      </a:r>
                      <a:r>
                        <a:rPr kumimoji="0" lang="en-US" altLang="ko-KR" sz="900" b="1" i="0" u="sng" strike="noStrike" kern="0" cap="none" spc="0" normalizeH="0" baseline="-25000" noProof="0" dirty="0" err="1">
                          <a:ln>
                            <a:noFill/>
                          </a:ln>
                          <a:solidFill>
                            <a:srgbClr val="000000"/>
                          </a:solidFill>
                          <a:effectLst/>
                          <a:uLnTx/>
                          <a:uFillTx/>
                          <a:latin typeface="Arial" panose="020B0604020202020204" pitchFamily="34" charset="0"/>
                          <a:ea typeface="+mn-ea"/>
                          <a:cs typeface="Arial" panose="020B0604020202020204" pitchFamily="34" charset="0"/>
                        </a:rPr>
                        <a:t>e</a:t>
                      </a: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171450" marR="0" lvl="0" indent="-171450" algn="l" defTabSz="914400" rtl="0" eaLnBrk="1" fontAlgn="auto" latinLnBrk="1" hangingPunct="1">
                        <a:lnSpc>
                          <a:spcPts val="1200"/>
                        </a:lnSpc>
                        <a:spcBef>
                          <a:spcPts val="1200"/>
                        </a:spcBef>
                        <a:spcAft>
                          <a:spcPts val="0"/>
                        </a:spcAft>
                        <a:buClr>
                          <a:srgbClr val="00338D"/>
                        </a:buClr>
                        <a:buSzTx/>
                        <a:buFont typeface="Wingdings" panose="05000000000000000000" pitchFamily="2" charset="2"/>
                        <a:buChar char="§"/>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After-Tax Cost of Debt (</a:t>
                      </a:r>
                      <a:r>
                        <a:rPr kumimoji="0" lang="en-US" altLang="ko-KR" sz="900" b="1" i="0" u="sng"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k</a:t>
                      </a:r>
                      <a:r>
                        <a:rPr kumimoji="0" lang="en-US" altLang="ko-KR" sz="900" b="1" i="0" u="sng" strike="noStrike" kern="0" cap="none" spc="0" normalizeH="0" baseline="-25000" noProof="0" dirty="0" err="1">
                          <a:ln>
                            <a:noFill/>
                          </a:ln>
                          <a:solidFill>
                            <a:srgbClr val="000000"/>
                          </a:solidFill>
                          <a:effectLst/>
                          <a:uLnTx/>
                          <a:uFillTx/>
                          <a:latin typeface="Arial" panose="020B0604020202020204" pitchFamily="34" charset="0"/>
                          <a:ea typeface="+mn-ea"/>
                          <a:cs typeface="Arial" panose="020B0604020202020204" pitchFamily="34" charset="0"/>
                        </a:rPr>
                        <a:t>d</a:t>
                      </a: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171450" marR="0" lvl="0" indent="-171450" algn="l" defTabSz="914400" rtl="0" eaLnBrk="1" fontAlgn="auto" latinLnBrk="1" hangingPunct="1">
                        <a:lnSpc>
                          <a:spcPts val="1200"/>
                        </a:lnSpc>
                        <a:spcBef>
                          <a:spcPts val="1200"/>
                        </a:spcBef>
                        <a:spcAft>
                          <a:spcPts val="0"/>
                        </a:spcAft>
                        <a:buClr>
                          <a:srgbClr val="00338D"/>
                        </a:buClr>
                        <a:buSzTx/>
                        <a:buFont typeface="Wingdings" panose="05000000000000000000" pitchFamily="2" charset="2"/>
                        <a:buChar char="§"/>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1200"/>
                        </a:spcBef>
                        <a:spcAft>
                          <a:spcPts val="0"/>
                        </a:spcAft>
                        <a:buClr>
                          <a:srgbClr val="00338D"/>
                        </a:buClr>
                        <a:buSzTx/>
                        <a:buFont typeface="Wingdings" panose="05000000000000000000" pitchFamily="2" charset="2"/>
                        <a:buChar char="§"/>
                        <a:tabLst/>
                        <a:defRPr/>
                      </a:pP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Weighted Average Cost of Capital</a:t>
                      </a:r>
                    </a:p>
                    <a:p>
                      <a:pPr marL="171450" marR="0" lvl="0" indent="-171450" algn="l" defTabSz="914400" rtl="0" eaLnBrk="1" fontAlgn="auto" latinLnBrk="1" hangingPunct="1">
                        <a:lnSpc>
                          <a:spcPts val="1200"/>
                        </a:lnSpc>
                        <a:spcBef>
                          <a:spcPts val="1200"/>
                        </a:spcBef>
                        <a:spcAft>
                          <a:spcPts val="0"/>
                        </a:spcAft>
                        <a:buClr>
                          <a:srgbClr val="00338D"/>
                        </a:buClr>
                        <a:buSzTx/>
                        <a:buFont typeface="Wingdings" panose="05000000000000000000" pitchFamily="2" charset="2"/>
                        <a:buChar char="§"/>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endPar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Income Approach – WACC</a:t>
            </a:r>
          </a:p>
        </p:txBody>
      </p:sp>
      <p:graphicFrame>
        <p:nvGraphicFramePr>
          <p:cNvPr id="9" name="표 8">
            <a:extLst>
              <a:ext uri="{FF2B5EF4-FFF2-40B4-BE49-F238E27FC236}">
                <a16:creationId xmlns:a16="http://schemas.microsoft.com/office/drawing/2014/main" id="{AD5B6246-0D5F-4CB8-A632-22B4CF6F5D4B}"/>
              </a:ext>
            </a:extLst>
          </p:cNvPr>
          <p:cNvGraphicFramePr>
            <a:graphicFrameLocks noGrp="1"/>
          </p:cNvGraphicFramePr>
          <p:nvPr>
            <p:extLst>
              <p:ext uri="{D42A27DB-BD31-4B8C-83A1-F6EECF244321}">
                <p14:modId xmlns:p14="http://schemas.microsoft.com/office/powerpoint/2010/main" val="4289527273"/>
              </p:ext>
            </p:extLst>
          </p:nvPr>
        </p:nvGraphicFramePr>
        <p:xfrm>
          <a:off x="2081746" y="1669479"/>
          <a:ext cx="7356243" cy="1524000"/>
        </p:xfrm>
        <a:graphic>
          <a:graphicData uri="http://schemas.openxmlformats.org/drawingml/2006/table">
            <a:tbl>
              <a:tblPr/>
              <a:tblGrid>
                <a:gridCol w="836641">
                  <a:extLst>
                    <a:ext uri="{9D8B030D-6E8A-4147-A177-3AD203B41FA5}">
                      <a16:colId xmlns:a16="http://schemas.microsoft.com/office/drawing/2014/main" val="2746888400"/>
                    </a:ext>
                  </a:extLst>
                </a:gridCol>
                <a:gridCol w="346194">
                  <a:extLst>
                    <a:ext uri="{9D8B030D-6E8A-4147-A177-3AD203B41FA5}">
                      <a16:colId xmlns:a16="http://schemas.microsoft.com/office/drawing/2014/main" val="3977035706"/>
                    </a:ext>
                  </a:extLst>
                </a:gridCol>
                <a:gridCol w="545635">
                  <a:extLst>
                    <a:ext uri="{9D8B030D-6E8A-4147-A177-3AD203B41FA5}">
                      <a16:colId xmlns:a16="http://schemas.microsoft.com/office/drawing/2014/main" val="348084536"/>
                    </a:ext>
                  </a:extLst>
                </a:gridCol>
                <a:gridCol w="644305">
                  <a:extLst>
                    <a:ext uri="{9D8B030D-6E8A-4147-A177-3AD203B41FA5}">
                      <a16:colId xmlns:a16="http://schemas.microsoft.com/office/drawing/2014/main" val="232171530"/>
                    </a:ext>
                  </a:extLst>
                </a:gridCol>
                <a:gridCol w="618387">
                  <a:extLst>
                    <a:ext uri="{9D8B030D-6E8A-4147-A177-3AD203B41FA5}">
                      <a16:colId xmlns:a16="http://schemas.microsoft.com/office/drawing/2014/main" val="1499947473"/>
                    </a:ext>
                  </a:extLst>
                </a:gridCol>
                <a:gridCol w="436508">
                  <a:extLst>
                    <a:ext uri="{9D8B030D-6E8A-4147-A177-3AD203B41FA5}">
                      <a16:colId xmlns:a16="http://schemas.microsoft.com/office/drawing/2014/main" val="1972273324"/>
                    </a:ext>
                  </a:extLst>
                </a:gridCol>
                <a:gridCol w="545635">
                  <a:extLst>
                    <a:ext uri="{9D8B030D-6E8A-4147-A177-3AD203B41FA5}">
                      <a16:colId xmlns:a16="http://schemas.microsoft.com/office/drawing/2014/main" val="133744701"/>
                    </a:ext>
                  </a:extLst>
                </a:gridCol>
                <a:gridCol w="800265">
                  <a:extLst>
                    <a:ext uri="{9D8B030D-6E8A-4147-A177-3AD203B41FA5}">
                      <a16:colId xmlns:a16="http://schemas.microsoft.com/office/drawing/2014/main" val="2901023303"/>
                    </a:ext>
                  </a:extLst>
                </a:gridCol>
                <a:gridCol w="800265">
                  <a:extLst>
                    <a:ext uri="{9D8B030D-6E8A-4147-A177-3AD203B41FA5}">
                      <a16:colId xmlns:a16="http://schemas.microsoft.com/office/drawing/2014/main" val="1432584537"/>
                    </a:ext>
                  </a:extLst>
                </a:gridCol>
                <a:gridCol w="436508">
                  <a:extLst>
                    <a:ext uri="{9D8B030D-6E8A-4147-A177-3AD203B41FA5}">
                      <a16:colId xmlns:a16="http://schemas.microsoft.com/office/drawing/2014/main" val="749229327"/>
                    </a:ext>
                  </a:extLst>
                </a:gridCol>
                <a:gridCol w="654762">
                  <a:extLst>
                    <a:ext uri="{9D8B030D-6E8A-4147-A177-3AD203B41FA5}">
                      <a16:colId xmlns:a16="http://schemas.microsoft.com/office/drawing/2014/main" val="2955620143"/>
                    </a:ext>
                  </a:extLst>
                </a:gridCol>
                <a:gridCol w="691138">
                  <a:extLst>
                    <a:ext uri="{9D8B030D-6E8A-4147-A177-3AD203B41FA5}">
                      <a16:colId xmlns:a16="http://schemas.microsoft.com/office/drawing/2014/main" val="2504029936"/>
                    </a:ext>
                  </a:extLst>
                </a:gridCol>
              </a:tblGrid>
              <a:tr h="304800">
                <a:tc>
                  <a:txBody>
                    <a:bodyPr/>
                    <a:lstStyle/>
                    <a:p>
                      <a:pPr algn="l" rtl="0" fontAlgn="ctr"/>
                      <a:r>
                        <a:rPr lang="ko-KR" alt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유사상장회사</a:t>
                      </a:r>
                      <a:r>
                        <a:rPr lang="en-US" altLang="ko-KR" sz="900" b="1" i="0" u="none" strike="noStrike" baseline="30000"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1</a:t>
                      </a:r>
                      <a:endParaRPr lang="ko-KR" alt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ko-KR" alt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국가</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ko-KR" alt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단위</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Observed </a:t>
                      </a:r>
                      <a:br>
                        <a:rPr 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br>
                      <a:r>
                        <a:rPr 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Beta</a:t>
                      </a:r>
                      <a:r>
                        <a:rPr lang="en-US" sz="900" b="1" i="0" u="none" strike="noStrike" baseline="30000"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ko-KR" alt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시가총액</a:t>
                      </a:r>
                      <a:r>
                        <a:rPr lang="en-US" altLang="ko-KR" sz="900" b="1" i="0" u="none" strike="noStrike" baseline="30000"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3</a:t>
                      </a:r>
                      <a:endParaRPr lang="ko-KR" alt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IBD</a:t>
                      </a:r>
                      <a:r>
                        <a:rPr lang="en-US" sz="900" b="1" i="0" u="none" strike="noStrike" baseline="30000"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4</a:t>
                      </a:r>
                      <a:endParaRPr 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ko-KR" alt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기업가치</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ko-KR" alt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자기자본 대비 </a:t>
                      </a:r>
                      <a:br>
                        <a:rPr lang="ko-KR" alt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br>
                      <a:r>
                        <a:rPr lang="ko-KR" alt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부채비율</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ko-KR" alt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기업가치 대비 </a:t>
                      </a:r>
                      <a:br>
                        <a:rPr lang="ko-KR" alt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br>
                      <a:r>
                        <a:rPr lang="ko-KR" alt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부채비율</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ko-KR" alt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세율</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Unlevered </a:t>
                      </a:r>
                      <a:br>
                        <a:rPr 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br>
                      <a:r>
                        <a:rPr 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Beta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Re-levered </a:t>
                      </a:r>
                      <a:br>
                        <a:rPr 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br>
                      <a:r>
                        <a:rPr lang="en-US" sz="900" b="1"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Beta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2676756534"/>
                  </a:ext>
                </a:extLst>
              </a:tr>
              <a:tr h="152400">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이엠넷</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한국</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mn</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0.99</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111,951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112,161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0.99</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167311232"/>
                  </a:ext>
                </a:extLst>
              </a:tr>
              <a:tr h="1524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㈜와이즈버즈</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한국</a:t>
                      </a:r>
                    </a:p>
                  </a:txBody>
                  <a:tcPr marL="36000" marR="36000" marT="0" marB="0" anchor="ctr">
                    <a:lnL>
                      <a:noFill/>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mn</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0.54</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70,054</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1,419</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71,473</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0.53</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0.55</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275972446"/>
                  </a:ext>
                </a:extLst>
              </a:tr>
              <a:tr h="1524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SM C&amp;C</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한국</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mn</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228,971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17,288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246,259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839902954"/>
                  </a:ext>
                </a:extLst>
              </a:tr>
              <a:tr h="152400">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Maximum</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03074814"/>
                  </a:ext>
                </a:extLst>
              </a:tr>
              <a:tr h="152400">
                <a:tc>
                  <a:txBody>
                    <a:bodyPr/>
                    <a:lstStyle/>
                    <a:p>
                      <a:pPr algn="l" rtl="0" fontAlgn="ctr"/>
                      <a:r>
                        <a:rPr 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Average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a:noFill/>
                    </a:lnT>
                    <a:lnB>
                      <a:noFill/>
                    </a:lnB>
                  </a:tcPr>
                </a:tc>
                <a:tc>
                  <a:txBody>
                    <a:bodyPr/>
                    <a:lstStyle/>
                    <a:p>
                      <a:pPr algn="r"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0.94</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081605604"/>
                  </a:ext>
                </a:extLst>
              </a:tr>
              <a:tr h="152400">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Median</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a:noFill/>
                    </a:lnT>
                    <a:lnB>
                      <a:noFill/>
                    </a:lnB>
                  </a:tcPr>
                </a:tc>
                <a:tc>
                  <a:txBody>
                    <a:bodyPr/>
                    <a:lstStyle/>
                    <a:p>
                      <a:pPr algn="r"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rtl="0"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978985883"/>
                  </a:ext>
                </a:extLst>
              </a:tr>
              <a:tr h="152400">
                <a:tc>
                  <a:txBody>
                    <a:bodyPr/>
                    <a:lstStyle/>
                    <a:p>
                      <a:pPr algn="l"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Minimum</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0.55</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361086560"/>
                  </a:ext>
                </a:extLst>
              </a:tr>
              <a:tr h="152400">
                <a:tc>
                  <a:txBody>
                    <a:bodyPr/>
                    <a:lstStyle/>
                    <a:p>
                      <a:pPr algn="l" rtl="0" fontAlgn="ctr"/>
                      <a:r>
                        <a:rPr 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Selected</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gridSpan="3">
                  <a:txBody>
                    <a:bodyPr/>
                    <a:lstStyle/>
                    <a:p>
                      <a:pPr algn="l" rtl="0" fontAlgn="ctr"/>
                      <a:r>
                        <a:rPr 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(Average)</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0.94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765707045"/>
                  </a:ext>
                </a:extLst>
              </a:tr>
            </a:tbl>
          </a:graphicData>
        </a:graphic>
      </p:graphicFrame>
      <p:graphicFrame>
        <p:nvGraphicFramePr>
          <p:cNvPr id="3" name="표 2">
            <a:extLst>
              <a:ext uri="{FF2B5EF4-FFF2-40B4-BE49-F238E27FC236}">
                <a16:creationId xmlns:a16="http://schemas.microsoft.com/office/drawing/2014/main" id="{71FE60F4-70A2-4AE2-B6C9-29336B49B0E0}"/>
              </a:ext>
            </a:extLst>
          </p:cNvPr>
          <p:cNvGraphicFramePr>
            <a:graphicFrameLocks noGrp="1"/>
          </p:cNvGraphicFramePr>
          <p:nvPr>
            <p:extLst>
              <p:ext uri="{D42A27DB-BD31-4B8C-83A1-F6EECF244321}">
                <p14:modId xmlns:p14="http://schemas.microsoft.com/office/powerpoint/2010/main" val="1064974823"/>
              </p:ext>
            </p:extLst>
          </p:nvPr>
        </p:nvGraphicFramePr>
        <p:xfrm>
          <a:off x="2081746" y="3671357"/>
          <a:ext cx="3963452" cy="436320"/>
        </p:xfrm>
        <a:graphic>
          <a:graphicData uri="http://schemas.openxmlformats.org/drawingml/2006/table">
            <a:tbl>
              <a:tblPr/>
              <a:tblGrid>
                <a:gridCol w="805822">
                  <a:extLst>
                    <a:ext uri="{9D8B030D-6E8A-4147-A177-3AD203B41FA5}">
                      <a16:colId xmlns:a16="http://schemas.microsoft.com/office/drawing/2014/main" val="2158718830"/>
                    </a:ext>
                  </a:extLst>
                </a:gridCol>
                <a:gridCol w="153490">
                  <a:extLst>
                    <a:ext uri="{9D8B030D-6E8A-4147-A177-3AD203B41FA5}">
                      <a16:colId xmlns:a16="http://schemas.microsoft.com/office/drawing/2014/main" val="1738326704"/>
                    </a:ext>
                  </a:extLst>
                </a:gridCol>
                <a:gridCol w="347796">
                  <a:extLst>
                    <a:ext uri="{9D8B030D-6E8A-4147-A177-3AD203B41FA5}">
                      <a16:colId xmlns:a16="http://schemas.microsoft.com/office/drawing/2014/main" val="2998514216"/>
                    </a:ext>
                  </a:extLst>
                </a:gridCol>
                <a:gridCol w="134303">
                  <a:extLst>
                    <a:ext uri="{9D8B030D-6E8A-4147-A177-3AD203B41FA5}">
                      <a16:colId xmlns:a16="http://schemas.microsoft.com/office/drawing/2014/main" val="2610472376"/>
                    </a:ext>
                  </a:extLst>
                </a:gridCol>
                <a:gridCol w="888813">
                  <a:extLst>
                    <a:ext uri="{9D8B030D-6E8A-4147-A177-3AD203B41FA5}">
                      <a16:colId xmlns:a16="http://schemas.microsoft.com/office/drawing/2014/main" val="925634342"/>
                    </a:ext>
                  </a:extLst>
                </a:gridCol>
                <a:gridCol w="153490">
                  <a:extLst>
                    <a:ext uri="{9D8B030D-6E8A-4147-A177-3AD203B41FA5}">
                      <a16:colId xmlns:a16="http://schemas.microsoft.com/office/drawing/2014/main" val="3969891709"/>
                    </a:ext>
                  </a:extLst>
                </a:gridCol>
                <a:gridCol w="654730">
                  <a:extLst>
                    <a:ext uri="{9D8B030D-6E8A-4147-A177-3AD203B41FA5}">
                      <a16:colId xmlns:a16="http://schemas.microsoft.com/office/drawing/2014/main" val="3590972207"/>
                    </a:ext>
                  </a:extLst>
                </a:gridCol>
                <a:gridCol w="153490">
                  <a:extLst>
                    <a:ext uri="{9D8B030D-6E8A-4147-A177-3AD203B41FA5}">
                      <a16:colId xmlns:a16="http://schemas.microsoft.com/office/drawing/2014/main" val="1844512786"/>
                    </a:ext>
                  </a:extLst>
                </a:gridCol>
                <a:gridCol w="671518">
                  <a:extLst>
                    <a:ext uri="{9D8B030D-6E8A-4147-A177-3AD203B41FA5}">
                      <a16:colId xmlns:a16="http://schemas.microsoft.com/office/drawing/2014/main" val="4181726837"/>
                    </a:ext>
                  </a:extLst>
                </a:gridCol>
              </a:tblGrid>
              <a:tr h="162000">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Risk Free</a:t>
                      </a:r>
                      <a:b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b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Rate</a:t>
                      </a:r>
                      <a:r>
                        <a:rPr lang="en-US" sz="9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Beta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x</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Equity Risk  </a:t>
                      </a:r>
                      <a:b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b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Premium</a:t>
                      </a:r>
                      <a:r>
                        <a:rPr lang="en-US" sz="9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6</a:t>
                      </a: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altLang="ko-KR"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Size </a:t>
                      </a:r>
                      <a:b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b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Premium</a:t>
                      </a:r>
                      <a:r>
                        <a:rPr lang="en-US" sz="9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7</a:t>
                      </a: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Cost of </a:t>
                      </a:r>
                      <a:b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b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Equity</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3528446516"/>
                  </a:ext>
                </a:extLst>
              </a:tr>
              <a:tr h="162000">
                <a:tc>
                  <a:txBody>
                    <a:bodyPr/>
                    <a:lstStyle/>
                    <a:p>
                      <a:pPr algn="ct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2.3%</a:t>
                      </a:r>
                    </a:p>
                  </a:txBody>
                  <a:tcPr marL="0" marR="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rtl="0"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0" marR="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0.94</a:t>
                      </a:r>
                    </a:p>
                  </a:txBody>
                  <a:tcPr marL="0" marR="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rtl="0"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0" marR="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10.4%</a:t>
                      </a:r>
                    </a:p>
                  </a:txBody>
                  <a:tcPr marL="0" marR="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rtl="0"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0" marR="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3.2%</a:t>
                      </a:r>
                    </a:p>
                  </a:txBody>
                  <a:tcPr marL="0" marR="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rtl="0"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0" marR="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15.2%</a:t>
                      </a:r>
                    </a:p>
                  </a:txBody>
                  <a:tcPr marL="0" marR="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139095308"/>
                  </a:ext>
                </a:extLst>
              </a:tr>
            </a:tbl>
          </a:graphicData>
        </a:graphic>
      </p:graphicFrame>
      <p:graphicFrame>
        <p:nvGraphicFramePr>
          <p:cNvPr id="4" name="표 3">
            <a:extLst>
              <a:ext uri="{FF2B5EF4-FFF2-40B4-BE49-F238E27FC236}">
                <a16:creationId xmlns:a16="http://schemas.microsoft.com/office/drawing/2014/main" id="{57DF0979-D9A6-4CF8-9410-4BC33C9B4A4C}"/>
              </a:ext>
            </a:extLst>
          </p:cNvPr>
          <p:cNvGraphicFramePr>
            <a:graphicFrameLocks noGrp="1"/>
          </p:cNvGraphicFramePr>
          <p:nvPr>
            <p:extLst>
              <p:ext uri="{D42A27DB-BD31-4B8C-83A1-F6EECF244321}">
                <p14:modId xmlns:p14="http://schemas.microsoft.com/office/powerpoint/2010/main" val="1259981096"/>
              </p:ext>
            </p:extLst>
          </p:nvPr>
        </p:nvGraphicFramePr>
        <p:xfrm>
          <a:off x="2081744" y="4428371"/>
          <a:ext cx="3963452" cy="324000"/>
        </p:xfrm>
        <a:graphic>
          <a:graphicData uri="http://schemas.openxmlformats.org/drawingml/2006/table">
            <a:tbl>
              <a:tblPr/>
              <a:tblGrid>
                <a:gridCol w="1373661">
                  <a:extLst>
                    <a:ext uri="{9D8B030D-6E8A-4147-A177-3AD203B41FA5}">
                      <a16:colId xmlns:a16="http://schemas.microsoft.com/office/drawing/2014/main" val="747788665"/>
                    </a:ext>
                  </a:extLst>
                </a:gridCol>
                <a:gridCol w="176433">
                  <a:extLst>
                    <a:ext uri="{9D8B030D-6E8A-4147-A177-3AD203B41FA5}">
                      <a16:colId xmlns:a16="http://schemas.microsoft.com/office/drawing/2014/main" val="3859175914"/>
                    </a:ext>
                  </a:extLst>
                </a:gridCol>
                <a:gridCol w="784498">
                  <a:extLst>
                    <a:ext uri="{9D8B030D-6E8A-4147-A177-3AD203B41FA5}">
                      <a16:colId xmlns:a16="http://schemas.microsoft.com/office/drawing/2014/main" val="1069715283"/>
                    </a:ext>
                  </a:extLst>
                </a:gridCol>
                <a:gridCol w="201638">
                  <a:extLst>
                    <a:ext uri="{9D8B030D-6E8A-4147-A177-3AD203B41FA5}">
                      <a16:colId xmlns:a16="http://schemas.microsoft.com/office/drawing/2014/main" val="2906447494"/>
                    </a:ext>
                  </a:extLst>
                </a:gridCol>
                <a:gridCol w="1427222">
                  <a:extLst>
                    <a:ext uri="{9D8B030D-6E8A-4147-A177-3AD203B41FA5}">
                      <a16:colId xmlns:a16="http://schemas.microsoft.com/office/drawing/2014/main" val="2737643486"/>
                    </a:ext>
                  </a:extLst>
                </a:gridCol>
              </a:tblGrid>
              <a:tr h="162000">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Pre-Tax Cost of Debt</a:t>
                      </a:r>
                      <a:r>
                        <a:rPr lang="en-US" sz="9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8</a:t>
                      </a:r>
                      <a:endPar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x</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(1-Tax Rate)</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338D"/>
                    </a:solidFill>
                  </a:tcPr>
                </a:tc>
                <a:tc>
                  <a:txBody>
                    <a:bodyPr/>
                    <a:lstStyle/>
                    <a:p>
                      <a:pPr algn="ctr" rtl="0"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After-Tax Cost of Debt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338D"/>
                    </a:solidFill>
                  </a:tcPr>
                </a:tc>
                <a:extLst>
                  <a:ext uri="{0D108BD9-81ED-4DB2-BD59-A6C34878D82A}">
                    <a16:rowId xmlns:a16="http://schemas.microsoft.com/office/drawing/2014/main" val="3919636900"/>
                  </a:ext>
                </a:extLst>
              </a:tr>
              <a:tr h="162000">
                <a:tc>
                  <a:txBody>
                    <a:bodyPr/>
                    <a:lstStyle/>
                    <a:p>
                      <a:pPr algn="ct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6.9%</a:t>
                      </a:r>
                    </a:p>
                  </a:txBody>
                  <a:tcPr marL="0" marR="0" marT="0" marB="0" anchor="ctr">
                    <a:lnL w="6350" cap="flat" cmpd="sng" algn="ctr">
                      <a:solidFill>
                        <a:srgbClr val="00338D"/>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0" marR="0" marT="0" marB="0" anchor="ctr">
                    <a:lnL>
                      <a:noFill/>
                    </a:lnL>
                    <a:lnR>
                      <a:noFill/>
                    </a:lnR>
                    <a:lnT w="6350" cap="flat" cmpd="sng" algn="ctr">
                      <a:solidFill>
                        <a:srgbClr val="8EA9DB"/>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75.8%</a:t>
                      </a:r>
                    </a:p>
                  </a:txBody>
                  <a:tcPr marL="0" marR="0" marT="0" marB="0" anchor="ctr">
                    <a:lnL>
                      <a:noFill/>
                    </a:lnL>
                    <a:lnR>
                      <a:noFill/>
                    </a:lnR>
                    <a:lnT w="6350" cap="flat" cmpd="sng" algn="ctr">
                      <a:solidFill>
                        <a:srgbClr val="8EA9DB"/>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0" marR="0" marT="0" marB="0" anchor="ctr">
                    <a:lnL>
                      <a:noFill/>
                    </a:lnL>
                    <a:lnR>
                      <a:noFill/>
                    </a:lnR>
                    <a:lnT w="6350" cap="flat" cmpd="sng" algn="ctr">
                      <a:solidFill>
                        <a:srgbClr val="8EA9DB"/>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5.2%</a:t>
                      </a:r>
                    </a:p>
                  </a:txBody>
                  <a:tcPr marL="0" marR="0" marT="0" marB="0" anchor="ctr">
                    <a:lnL>
                      <a:noFill/>
                    </a:lnL>
                    <a:lnR w="6350" cap="flat" cmpd="sng" algn="ctr">
                      <a:solidFill>
                        <a:srgbClr val="00338D"/>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015660810"/>
                  </a:ext>
                </a:extLst>
              </a:tr>
            </a:tbl>
          </a:graphicData>
        </a:graphic>
      </p:graphicFrame>
      <p:graphicFrame>
        <p:nvGraphicFramePr>
          <p:cNvPr id="6" name="표 5">
            <a:extLst>
              <a:ext uri="{FF2B5EF4-FFF2-40B4-BE49-F238E27FC236}">
                <a16:creationId xmlns:a16="http://schemas.microsoft.com/office/drawing/2014/main" id="{A6BC778E-0F54-427F-BE31-289995A7B76B}"/>
              </a:ext>
            </a:extLst>
          </p:cNvPr>
          <p:cNvGraphicFramePr>
            <a:graphicFrameLocks noGrp="1"/>
          </p:cNvGraphicFramePr>
          <p:nvPr>
            <p:extLst>
              <p:ext uri="{D42A27DB-BD31-4B8C-83A1-F6EECF244321}">
                <p14:modId xmlns:p14="http://schemas.microsoft.com/office/powerpoint/2010/main" val="804873886"/>
              </p:ext>
            </p:extLst>
          </p:nvPr>
        </p:nvGraphicFramePr>
        <p:xfrm>
          <a:off x="2081746" y="5056131"/>
          <a:ext cx="3963454" cy="648000"/>
        </p:xfrm>
        <a:graphic>
          <a:graphicData uri="http://schemas.openxmlformats.org/drawingml/2006/table">
            <a:tbl>
              <a:tblPr/>
              <a:tblGrid>
                <a:gridCol w="438703">
                  <a:extLst>
                    <a:ext uri="{9D8B030D-6E8A-4147-A177-3AD203B41FA5}">
                      <a16:colId xmlns:a16="http://schemas.microsoft.com/office/drawing/2014/main" val="1374781780"/>
                    </a:ext>
                  </a:extLst>
                </a:gridCol>
                <a:gridCol w="983300">
                  <a:extLst>
                    <a:ext uri="{9D8B030D-6E8A-4147-A177-3AD203B41FA5}">
                      <a16:colId xmlns:a16="http://schemas.microsoft.com/office/drawing/2014/main" val="3212901767"/>
                    </a:ext>
                  </a:extLst>
                </a:gridCol>
                <a:gridCol w="211787">
                  <a:extLst>
                    <a:ext uri="{9D8B030D-6E8A-4147-A177-3AD203B41FA5}">
                      <a16:colId xmlns:a16="http://schemas.microsoft.com/office/drawing/2014/main" val="788168420"/>
                    </a:ext>
                  </a:extLst>
                </a:gridCol>
                <a:gridCol w="1134576">
                  <a:extLst>
                    <a:ext uri="{9D8B030D-6E8A-4147-A177-3AD203B41FA5}">
                      <a16:colId xmlns:a16="http://schemas.microsoft.com/office/drawing/2014/main" val="3695194644"/>
                    </a:ext>
                  </a:extLst>
                </a:gridCol>
                <a:gridCol w="242043">
                  <a:extLst>
                    <a:ext uri="{9D8B030D-6E8A-4147-A177-3AD203B41FA5}">
                      <a16:colId xmlns:a16="http://schemas.microsoft.com/office/drawing/2014/main" val="3584644815"/>
                    </a:ext>
                  </a:extLst>
                </a:gridCol>
                <a:gridCol w="953045">
                  <a:extLst>
                    <a:ext uri="{9D8B030D-6E8A-4147-A177-3AD203B41FA5}">
                      <a16:colId xmlns:a16="http://schemas.microsoft.com/office/drawing/2014/main" val="2111601458"/>
                    </a:ext>
                  </a:extLst>
                </a:gridCol>
              </a:tblGrid>
              <a:tr h="162000">
                <a:tc gridSpan="2">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Capital Structure</a:t>
                      </a:r>
                      <a:r>
                        <a:rPr lang="en-US" sz="9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9</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x</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Cost of Capital</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solidFill>
                      <a:srgbClr val="00338D"/>
                    </a:solidFill>
                  </a:tcPr>
                </a:tc>
                <a:tc>
                  <a:txBody>
                    <a:bodyPr/>
                    <a:lstStyle/>
                    <a:p>
                      <a:pPr algn="ctr" rtl="0"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Contribution</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2060"/>
                      </a:solidFill>
                      <a:prstDash val="solid"/>
                      <a:round/>
                      <a:headEnd type="none" w="med" len="med"/>
                      <a:tailEnd type="none" w="med" len="med"/>
                    </a:lnB>
                    <a:solidFill>
                      <a:srgbClr val="00338D"/>
                    </a:solidFill>
                  </a:tcPr>
                </a:tc>
                <a:extLst>
                  <a:ext uri="{0D108BD9-81ED-4DB2-BD59-A6C34878D82A}">
                    <a16:rowId xmlns:a16="http://schemas.microsoft.com/office/drawing/2014/main" val="359255661"/>
                  </a:ext>
                </a:extLst>
              </a:tr>
              <a:tr h="162000">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Debt</a:t>
                      </a:r>
                    </a:p>
                  </a:txBody>
                  <a:tcPr marL="36000" marR="36000" marT="0" marB="0" anchor="ctr">
                    <a:lnL w="6350" cap="flat" cmpd="sng" algn="ctr">
                      <a:solidFill>
                        <a:srgbClr val="002060"/>
                      </a:solidFill>
                      <a:prstDash val="solid"/>
                      <a:round/>
                      <a:headEnd type="none" w="med" len="med"/>
                      <a:tailEnd type="none" w="med" len="med"/>
                    </a:lnL>
                    <a:lnR>
                      <a:noFill/>
                    </a:lnR>
                    <a:lnT w="6350" cap="flat" cmpd="sng" algn="ctr">
                      <a:solidFill>
                        <a:srgbClr val="002060"/>
                      </a:solidFill>
                      <a:prstDash val="solid"/>
                      <a:round/>
                      <a:headEnd type="none" w="med" len="med"/>
                      <a:tailEnd type="none" w="med" len="med"/>
                    </a:lnT>
                    <a:lnB>
                      <a:noFill/>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3.1%</a:t>
                      </a:r>
                    </a:p>
                  </a:txBody>
                  <a:tcPr marL="0" marR="0" marT="0" marB="0" anchor="ctr">
                    <a:lnL>
                      <a:noFill/>
                    </a:lnL>
                    <a:lnR>
                      <a:noFill/>
                    </a:lnR>
                    <a:lnT w="6350" cap="flat" cmpd="sng" algn="ctr">
                      <a:solidFill>
                        <a:srgbClr val="002060"/>
                      </a:solidFill>
                      <a:prstDash val="solid"/>
                      <a:round/>
                      <a:headEnd type="none" w="med" len="med"/>
                      <a:tailEnd type="none" w="med" len="med"/>
                    </a:lnT>
                    <a:lnB>
                      <a:noFill/>
                    </a:lnB>
                  </a:tcPr>
                </a:tc>
                <a:tc>
                  <a:txBody>
                    <a:bodyPr/>
                    <a:lstStyle/>
                    <a:p>
                      <a:pPr algn="ctr"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0" marR="0" marT="0" marB="0" anchor="ctr">
                    <a:lnL>
                      <a:noFill/>
                    </a:lnL>
                    <a:lnR>
                      <a:noFill/>
                    </a:lnR>
                    <a:lnT w="6350" cap="flat" cmpd="sng" algn="ctr">
                      <a:solidFill>
                        <a:srgbClr val="002060"/>
                      </a:solidFill>
                      <a:prstDash val="solid"/>
                      <a:round/>
                      <a:headEnd type="none" w="med" len="med"/>
                      <a:tailEnd type="none" w="med" len="med"/>
                    </a:lnT>
                    <a:lnB>
                      <a:noFill/>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5.2%</a:t>
                      </a:r>
                    </a:p>
                  </a:txBody>
                  <a:tcPr marL="0" marR="0" marT="0" marB="0" anchor="ctr">
                    <a:lnL>
                      <a:noFill/>
                    </a:lnL>
                    <a:lnR>
                      <a:noFill/>
                    </a:lnR>
                    <a:lnT w="6350" cap="flat" cmpd="sng" algn="ctr">
                      <a:solidFill>
                        <a:srgbClr val="002060"/>
                      </a:solidFill>
                      <a:prstDash val="solid"/>
                      <a:round/>
                      <a:headEnd type="none" w="med" len="med"/>
                      <a:tailEnd type="none" w="med" len="med"/>
                    </a:lnT>
                    <a:lnB>
                      <a:noFill/>
                    </a:lnB>
                  </a:tcPr>
                </a:tc>
                <a:tc>
                  <a:txBody>
                    <a:bodyPr/>
                    <a:lstStyle/>
                    <a:p>
                      <a:pPr algn="ctr" rtl="0"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0" marR="0" marT="0" marB="0" anchor="ctr">
                    <a:lnL>
                      <a:noFill/>
                    </a:lnL>
                    <a:lnR>
                      <a:noFill/>
                    </a:lnR>
                    <a:lnT w="6350" cap="flat" cmpd="sng" algn="ctr">
                      <a:solidFill>
                        <a:srgbClr val="002060"/>
                      </a:solidFill>
                      <a:prstDash val="solid"/>
                      <a:round/>
                      <a:headEnd type="none" w="med" len="med"/>
                      <a:tailEnd type="none" w="med" len="med"/>
                    </a:lnT>
                    <a:lnB>
                      <a:noFill/>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0.2%</a:t>
                      </a:r>
                    </a:p>
                  </a:txBody>
                  <a:tcPr marL="0" marR="0" marT="0" marB="0" anchor="ctr">
                    <a:lnL>
                      <a:noFill/>
                    </a:lnL>
                    <a:lnR w="6350" cap="flat" cmpd="sng" algn="ctr">
                      <a:solidFill>
                        <a:srgbClr val="002060"/>
                      </a:solidFill>
                      <a:prstDash val="solid"/>
                      <a:round/>
                      <a:headEnd type="none" w="med" len="med"/>
                      <a:tailEnd type="none" w="med" len="med"/>
                    </a:lnR>
                    <a:lnT w="6350" cap="flat" cmpd="sng" algn="ctr">
                      <a:solidFill>
                        <a:srgbClr val="002060"/>
                      </a:solidFill>
                      <a:prstDash val="solid"/>
                      <a:round/>
                      <a:headEnd type="none" w="med" len="med"/>
                      <a:tailEnd type="none" w="med" len="med"/>
                    </a:lnT>
                    <a:lnB>
                      <a:noFill/>
                    </a:lnB>
                  </a:tcPr>
                </a:tc>
                <a:extLst>
                  <a:ext uri="{0D108BD9-81ED-4DB2-BD59-A6C34878D82A}">
                    <a16:rowId xmlns:a16="http://schemas.microsoft.com/office/drawing/2014/main" val="2975892325"/>
                  </a:ext>
                </a:extLst>
              </a:tr>
              <a:tr h="162000">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Equity</a:t>
                      </a:r>
                    </a:p>
                  </a:txBody>
                  <a:tcPr marL="36000" marR="36000" marT="0" marB="0" anchor="ctr">
                    <a:lnL w="6350" cap="flat" cmpd="sng" algn="ctr">
                      <a:solidFill>
                        <a:srgbClr val="002060"/>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96.9%</a:t>
                      </a:r>
                    </a:p>
                  </a:txBody>
                  <a:tcPr marL="0" marR="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ctr" rtl="0"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0" marR="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15.2%</a:t>
                      </a:r>
                    </a:p>
                  </a:txBody>
                  <a:tcPr marL="0" marR="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ctr" rtl="0"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0" marR="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ct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14.8%</a:t>
                      </a:r>
                    </a:p>
                  </a:txBody>
                  <a:tcPr marL="0" marR="0" marT="0" marB="0" anchor="ctr">
                    <a:lnL>
                      <a:noFill/>
                    </a:lnL>
                    <a:lnR w="6350" cap="flat" cmpd="sng" algn="ctr">
                      <a:solidFill>
                        <a:srgbClr val="002060"/>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719100478"/>
                  </a:ext>
                </a:extLst>
              </a:tr>
              <a:tr h="162000">
                <a:tc>
                  <a:txBody>
                    <a:bodyPr/>
                    <a:lstStyle/>
                    <a:p>
                      <a:pPr algn="l" rtl="0"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WACC</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0" marR="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0" marR="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0" marR="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rtl="0"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　</a:t>
                      </a:r>
                    </a:p>
                  </a:txBody>
                  <a:tcPr marL="0" marR="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14.9%</a:t>
                      </a:r>
                    </a:p>
                  </a:txBody>
                  <a:tcPr marL="0" marR="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448638773"/>
                  </a:ext>
                </a:extLst>
              </a:tr>
            </a:tbl>
          </a:graphicData>
        </a:graphic>
      </p:graphicFrame>
      <p:sp>
        <p:nvSpPr>
          <p:cNvPr id="13" name="직사각형 12">
            <a:extLst>
              <a:ext uri="{FF2B5EF4-FFF2-40B4-BE49-F238E27FC236}">
                <a16:creationId xmlns:a16="http://schemas.microsoft.com/office/drawing/2014/main" id="{9A0BF09B-2A34-41C0-81A1-8E33AD5FA60E}"/>
              </a:ext>
            </a:extLst>
          </p:cNvPr>
          <p:cNvSpPr/>
          <p:nvPr/>
        </p:nvSpPr>
        <p:spPr>
          <a:xfrm>
            <a:off x="6079364" y="3945123"/>
            <a:ext cx="3392799" cy="1759008"/>
          </a:xfrm>
          <a:prstGeom prst="rect">
            <a:avLst/>
          </a:prstGeom>
        </p:spPr>
        <p:txBody>
          <a:bodyPr wrap="square" lIns="36000" tIns="0" rIns="36000" bIns="0" anchor="b">
            <a:spAutoFit/>
          </a:bodyPr>
          <a:lstStyle/>
          <a:p>
            <a:pPr>
              <a:lnSpc>
                <a:spcPct val="120000"/>
              </a:lnSpc>
              <a:defRPr/>
            </a:pPr>
            <a:r>
              <a:rPr lang="en-US" altLang="ko-KR" sz="800" kern="0" dirty="0">
                <a:latin typeface="Arial" panose="020B0604020202020204" pitchFamily="34" charset="0"/>
                <a:ea typeface="+mj-ea"/>
                <a:cs typeface="Arial" panose="020B0604020202020204" pitchFamily="34" charset="0"/>
              </a:rPr>
              <a:t>Note 1:</a:t>
            </a:r>
            <a:r>
              <a:rPr lang="ko-KR" altLang="en-US" sz="800" kern="0" dirty="0">
                <a:latin typeface="Arial" panose="020B0604020202020204" pitchFamily="34" charset="0"/>
                <a:ea typeface="+mj-ea"/>
                <a:cs typeface="Arial" panose="020B0604020202020204" pitchFamily="34" charset="0"/>
              </a:rPr>
              <a:t> </a:t>
            </a:r>
            <a:r>
              <a:rPr lang="ko-KR" altLang="en-US" sz="800" dirty="0">
                <a:solidFill>
                  <a:srgbClr val="000000"/>
                </a:solidFill>
                <a:latin typeface="Arial" panose="020B0604020202020204" pitchFamily="34" charset="0"/>
                <a:ea typeface="+mj-ea"/>
                <a:cs typeface="Arial" panose="020B0604020202020204" pitchFamily="34" charset="0"/>
              </a:rPr>
              <a:t>대상회사와 유사한 사업을 영위하고 있는 회사를 선정</a:t>
            </a:r>
            <a:endParaRPr lang="en-US" altLang="ko-KR" sz="800" kern="0" dirty="0">
              <a:solidFill>
                <a:srgbClr val="000000"/>
              </a:solidFill>
              <a:latin typeface="Arial" panose="020B0604020202020204" pitchFamily="34" charset="0"/>
              <a:ea typeface="+mj-ea"/>
              <a:cs typeface="Arial" panose="020B0604020202020204" pitchFamily="34" charset="0"/>
            </a:endParaRPr>
          </a:p>
          <a:p>
            <a:pPr>
              <a:lnSpc>
                <a:spcPct val="120000"/>
              </a:lnSpc>
              <a:defRPr/>
            </a:pPr>
            <a:r>
              <a:rPr lang="en-US" altLang="ko-KR" sz="800" kern="0" dirty="0">
                <a:latin typeface="Arial" panose="020B0604020202020204" pitchFamily="34" charset="0"/>
                <a:ea typeface="+mj-ea"/>
                <a:cs typeface="Arial" panose="020B0604020202020204" pitchFamily="34" charset="0"/>
              </a:rPr>
              <a:t>Note 2:</a:t>
            </a:r>
            <a:r>
              <a:rPr lang="ko-KR" altLang="en-US" sz="800" kern="0" dirty="0">
                <a:latin typeface="Arial" panose="020B0604020202020204" pitchFamily="34" charset="0"/>
                <a:ea typeface="+mj-ea"/>
                <a:cs typeface="Arial" panose="020B0604020202020204" pitchFamily="34" charset="0"/>
              </a:rPr>
              <a:t> </a:t>
            </a:r>
            <a:r>
              <a:rPr lang="en-US" altLang="ko-KR" sz="800" kern="0" dirty="0">
                <a:solidFill>
                  <a:srgbClr val="000000"/>
                </a:solidFill>
                <a:latin typeface="Arial" panose="020B0604020202020204" pitchFamily="34" charset="0"/>
                <a:ea typeface="+mj-ea"/>
                <a:cs typeface="Arial" panose="020B0604020202020204" pitchFamily="34" charset="0"/>
              </a:rPr>
              <a:t>2021</a:t>
            </a:r>
            <a:r>
              <a:rPr lang="ko-KR" altLang="en-US" sz="800" kern="0" dirty="0">
                <a:solidFill>
                  <a:srgbClr val="000000"/>
                </a:solidFill>
                <a:latin typeface="Arial" panose="020B0604020202020204" pitchFamily="34" charset="0"/>
                <a:ea typeface="+mj-ea"/>
                <a:cs typeface="Arial" panose="020B0604020202020204" pitchFamily="34" charset="0"/>
              </a:rPr>
              <a:t>년</a:t>
            </a:r>
            <a:r>
              <a:rPr lang="ko-KR" altLang="en-US" sz="800" dirty="0">
                <a:solidFill>
                  <a:srgbClr val="000000"/>
                </a:solidFill>
                <a:latin typeface="Arial" panose="020B0604020202020204" pitchFamily="34" charset="0"/>
                <a:ea typeface="+mj-ea"/>
                <a:cs typeface="Arial" panose="020B0604020202020204" pitchFamily="34" charset="0"/>
              </a:rPr>
              <a:t> </a:t>
            </a:r>
            <a:r>
              <a:rPr lang="en-US" altLang="ko-KR" sz="800" dirty="0">
                <a:solidFill>
                  <a:srgbClr val="000000"/>
                </a:solidFill>
                <a:latin typeface="Arial" panose="020B0604020202020204" pitchFamily="34" charset="0"/>
                <a:ea typeface="+mj-ea"/>
                <a:cs typeface="Arial" panose="020B0604020202020204" pitchFamily="34" charset="0"/>
              </a:rPr>
              <a:t>12</a:t>
            </a:r>
            <a:r>
              <a:rPr lang="ko-KR" altLang="en-US" sz="800" dirty="0">
                <a:solidFill>
                  <a:srgbClr val="000000"/>
                </a:solidFill>
                <a:latin typeface="Arial" panose="020B0604020202020204" pitchFamily="34" charset="0"/>
                <a:ea typeface="+mj-ea"/>
                <a:cs typeface="Arial" panose="020B0604020202020204" pitchFamily="34" charset="0"/>
              </a:rPr>
              <a:t>월 </a:t>
            </a:r>
            <a:r>
              <a:rPr lang="en-US" altLang="ko-KR" sz="800" dirty="0">
                <a:solidFill>
                  <a:srgbClr val="000000"/>
                </a:solidFill>
                <a:latin typeface="Arial" panose="020B0604020202020204" pitchFamily="34" charset="0"/>
                <a:ea typeface="+mj-ea"/>
                <a:cs typeface="Arial" panose="020B0604020202020204" pitchFamily="34" charset="0"/>
              </a:rPr>
              <a:t>31</a:t>
            </a:r>
            <a:r>
              <a:rPr lang="ko-KR" altLang="en-US" sz="800" dirty="0">
                <a:solidFill>
                  <a:srgbClr val="000000"/>
                </a:solidFill>
                <a:latin typeface="Arial" panose="020B0604020202020204" pitchFamily="34" charset="0"/>
                <a:ea typeface="+mj-ea"/>
                <a:cs typeface="Arial" panose="020B0604020202020204" pitchFamily="34" charset="0"/>
              </a:rPr>
              <a:t>일 기준 과거 </a:t>
            </a:r>
            <a:r>
              <a:rPr lang="en-US" altLang="ko-KR" sz="800" dirty="0">
                <a:solidFill>
                  <a:srgbClr val="000000"/>
                </a:solidFill>
                <a:latin typeface="Arial" panose="020B0604020202020204" pitchFamily="34" charset="0"/>
                <a:ea typeface="+mj-ea"/>
                <a:cs typeface="Arial" panose="020B0604020202020204" pitchFamily="34" charset="0"/>
              </a:rPr>
              <a:t>5</a:t>
            </a:r>
            <a:r>
              <a:rPr lang="ko-KR" altLang="en-US" sz="800" dirty="0">
                <a:solidFill>
                  <a:srgbClr val="000000"/>
                </a:solidFill>
                <a:latin typeface="Arial" panose="020B0604020202020204" pitchFamily="34" charset="0"/>
                <a:ea typeface="+mj-ea"/>
                <a:cs typeface="Arial" panose="020B0604020202020204" pitchFamily="34" charset="0"/>
              </a:rPr>
              <a:t>년 평균 </a:t>
            </a:r>
            <a:r>
              <a:rPr lang="en-US" altLang="ko-KR" sz="800" dirty="0">
                <a:solidFill>
                  <a:srgbClr val="000000"/>
                </a:solidFill>
                <a:latin typeface="Arial" panose="020B0604020202020204" pitchFamily="34" charset="0"/>
                <a:ea typeface="+mj-ea"/>
                <a:cs typeface="Arial" panose="020B0604020202020204" pitchFamily="34" charset="0"/>
              </a:rPr>
              <a:t>Weekly adjusted Beta </a:t>
            </a:r>
            <a:r>
              <a:rPr lang="ko-KR" altLang="en-US" sz="800" dirty="0">
                <a:solidFill>
                  <a:srgbClr val="000000"/>
                </a:solidFill>
                <a:latin typeface="Arial" panose="020B0604020202020204" pitchFamily="34" charset="0"/>
                <a:ea typeface="+mj-ea"/>
                <a:cs typeface="Arial" panose="020B0604020202020204" pitchFamily="34" charset="0"/>
              </a:rPr>
              <a:t>적용</a:t>
            </a:r>
            <a:endParaRPr lang="en-US" altLang="ko-KR" sz="800" kern="0" dirty="0">
              <a:solidFill>
                <a:srgbClr val="000000"/>
              </a:solidFill>
              <a:latin typeface="Arial" panose="020B0604020202020204" pitchFamily="34" charset="0"/>
              <a:ea typeface="+mj-ea"/>
              <a:cs typeface="Arial" panose="020B0604020202020204" pitchFamily="34" charset="0"/>
            </a:endParaRPr>
          </a:p>
          <a:p>
            <a:pPr>
              <a:lnSpc>
                <a:spcPct val="120000"/>
              </a:lnSpc>
              <a:defRPr/>
            </a:pPr>
            <a:r>
              <a:rPr lang="en-US" altLang="ko-KR" sz="800" kern="0" dirty="0">
                <a:latin typeface="Arial" panose="020B0604020202020204" pitchFamily="34" charset="0"/>
                <a:ea typeface="+mj-ea"/>
                <a:cs typeface="Arial" panose="020B0604020202020204" pitchFamily="34" charset="0"/>
              </a:rPr>
              <a:t>Note 3:</a:t>
            </a:r>
            <a:r>
              <a:rPr lang="ko-KR" altLang="en-US" sz="800" kern="0" dirty="0">
                <a:latin typeface="Arial" panose="020B0604020202020204" pitchFamily="34" charset="0"/>
                <a:ea typeface="+mj-ea"/>
                <a:cs typeface="Arial" panose="020B0604020202020204" pitchFamily="34" charset="0"/>
              </a:rPr>
              <a:t> </a:t>
            </a:r>
            <a:r>
              <a:rPr lang="en-US" altLang="ko-KR" sz="800" kern="0" dirty="0">
                <a:solidFill>
                  <a:srgbClr val="000000"/>
                </a:solidFill>
                <a:latin typeface="Arial" panose="020B0604020202020204" pitchFamily="34" charset="0"/>
                <a:ea typeface="+mj-ea"/>
                <a:cs typeface="Arial" panose="020B0604020202020204" pitchFamily="34" charset="0"/>
              </a:rPr>
              <a:t>2021</a:t>
            </a:r>
            <a:r>
              <a:rPr lang="ko-KR" altLang="en-US" sz="800" kern="0" dirty="0">
                <a:solidFill>
                  <a:srgbClr val="000000"/>
                </a:solidFill>
                <a:latin typeface="Arial" panose="020B0604020202020204" pitchFamily="34" charset="0"/>
                <a:ea typeface="+mj-ea"/>
                <a:cs typeface="Arial" panose="020B0604020202020204" pitchFamily="34" charset="0"/>
              </a:rPr>
              <a:t>년</a:t>
            </a:r>
            <a:r>
              <a:rPr lang="ko-KR" altLang="en-US" sz="800" dirty="0">
                <a:solidFill>
                  <a:srgbClr val="000000"/>
                </a:solidFill>
                <a:latin typeface="Arial" panose="020B0604020202020204" pitchFamily="34" charset="0"/>
                <a:ea typeface="+mj-ea"/>
                <a:cs typeface="Arial" panose="020B0604020202020204" pitchFamily="34" charset="0"/>
              </a:rPr>
              <a:t> </a:t>
            </a:r>
            <a:r>
              <a:rPr lang="en-US" altLang="ko-KR" sz="800" dirty="0">
                <a:solidFill>
                  <a:srgbClr val="000000"/>
                </a:solidFill>
                <a:latin typeface="Arial" panose="020B0604020202020204" pitchFamily="34" charset="0"/>
                <a:ea typeface="+mj-ea"/>
                <a:cs typeface="Arial" panose="020B0604020202020204" pitchFamily="34" charset="0"/>
              </a:rPr>
              <a:t>12</a:t>
            </a:r>
            <a:r>
              <a:rPr lang="ko-KR" altLang="en-US" sz="800" dirty="0">
                <a:solidFill>
                  <a:srgbClr val="000000"/>
                </a:solidFill>
                <a:latin typeface="Arial" panose="020B0604020202020204" pitchFamily="34" charset="0"/>
                <a:ea typeface="+mj-ea"/>
                <a:cs typeface="Arial" panose="020B0604020202020204" pitchFamily="34" charset="0"/>
              </a:rPr>
              <a:t>월 </a:t>
            </a:r>
            <a:r>
              <a:rPr lang="en-US" altLang="ko-KR" sz="800" dirty="0">
                <a:solidFill>
                  <a:srgbClr val="000000"/>
                </a:solidFill>
                <a:latin typeface="Arial" panose="020B0604020202020204" pitchFamily="34" charset="0"/>
                <a:ea typeface="+mj-ea"/>
                <a:cs typeface="Arial" panose="020B0604020202020204" pitchFamily="34" charset="0"/>
              </a:rPr>
              <a:t>31</a:t>
            </a:r>
            <a:r>
              <a:rPr lang="ko-KR" altLang="en-US" sz="800" dirty="0">
                <a:solidFill>
                  <a:srgbClr val="000000"/>
                </a:solidFill>
                <a:latin typeface="Arial" panose="020B0604020202020204" pitchFamily="34" charset="0"/>
                <a:ea typeface="+mj-ea"/>
                <a:cs typeface="Arial" panose="020B0604020202020204" pitchFamily="34" charset="0"/>
              </a:rPr>
              <a:t>일 기준 시가총액 사용</a:t>
            </a:r>
            <a:endParaRPr lang="en-US" altLang="ko-KR" sz="800" kern="0" dirty="0">
              <a:solidFill>
                <a:srgbClr val="000000"/>
              </a:solidFill>
              <a:latin typeface="Arial" panose="020B0604020202020204" pitchFamily="34" charset="0"/>
              <a:ea typeface="+mj-ea"/>
              <a:cs typeface="Arial" panose="020B0604020202020204" pitchFamily="34" charset="0"/>
            </a:endParaRPr>
          </a:p>
          <a:p>
            <a:pPr>
              <a:lnSpc>
                <a:spcPct val="120000"/>
              </a:lnSpc>
              <a:defRPr/>
            </a:pPr>
            <a:r>
              <a:rPr lang="en-US" altLang="ko-KR" sz="800" kern="0" dirty="0">
                <a:latin typeface="Arial" panose="020B0604020202020204" pitchFamily="34" charset="0"/>
                <a:ea typeface="+mj-ea"/>
                <a:cs typeface="Arial" panose="020B0604020202020204" pitchFamily="34" charset="0"/>
              </a:rPr>
              <a:t>Note 4:</a:t>
            </a:r>
            <a:r>
              <a:rPr lang="ko-KR" altLang="en-US" sz="800" kern="0" dirty="0">
                <a:latin typeface="Arial" panose="020B0604020202020204" pitchFamily="34" charset="0"/>
                <a:ea typeface="+mj-ea"/>
                <a:cs typeface="Arial" panose="020B0604020202020204" pitchFamily="34" charset="0"/>
              </a:rPr>
              <a:t> </a:t>
            </a:r>
            <a:r>
              <a:rPr lang="en-US" altLang="ko-KR" sz="800" kern="0" dirty="0">
                <a:solidFill>
                  <a:srgbClr val="000000"/>
                </a:solidFill>
                <a:latin typeface="Arial" panose="020B0604020202020204" pitchFamily="34" charset="0"/>
                <a:ea typeface="+mj-ea"/>
                <a:cs typeface="Arial" panose="020B0604020202020204" pitchFamily="34" charset="0"/>
              </a:rPr>
              <a:t>2021</a:t>
            </a:r>
            <a:r>
              <a:rPr lang="ko-KR" altLang="en-US" sz="800" kern="0" dirty="0">
                <a:solidFill>
                  <a:srgbClr val="000000"/>
                </a:solidFill>
                <a:latin typeface="Arial" panose="020B0604020202020204" pitchFamily="34" charset="0"/>
                <a:ea typeface="+mj-ea"/>
                <a:cs typeface="Arial" panose="020B0604020202020204" pitchFamily="34" charset="0"/>
              </a:rPr>
              <a:t>년</a:t>
            </a:r>
            <a:r>
              <a:rPr lang="ko-KR" altLang="en-US" sz="800" dirty="0">
                <a:solidFill>
                  <a:srgbClr val="000000"/>
                </a:solidFill>
                <a:latin typeface="Arial" panose="020B0604020202020204" pitchFamily="34" charset="0"/>
                <a:ea typeface="+mj-ea"/>
                <a:cs typeface="Arial" panose="020B0604020202020204" pitchFamily="34" charset="0"/>
              </a:rPr>
              <a:t> </a:t>
            </a:r>
            <a:r>
              <a:rPr lang="en-US" altLang="ko-KR" sz="800" dirty="0">
                <a:solidFill>
                  <a:srgbClr val="000000"/>
                </a:solidFill>
                <a:latin typeface="Arial" panose="020B0604020202020204" pitchFamily="34" charset="0"/>
                <a:ea typeface="+mj-ea"/>
                <a:cs typeface="Arial" panose="020B0604020202020204" pitchFamily="34" charset="0"/>
              </a:rPr>
              <a:t>12</a:t>
            </a:r>
            <a:r>
              <a:rPr lang="ko-KR" altLang="en-US" sz="800" dirty="0">
                <a:solidFill>
                  <a:srgbClr val="000000"/>
                </a:solidFill>
                <a:latin typeface="Arial" panose="020B0604020202020204" pitchFamily="34" charset="0"/>
                <a:ea typeface="+mj-ea"/>
                <a:cs typeface="Arial" panose="020B0604020202020204" pitchFamily="34" charset="0"/>
              </a:rPr>
              <a:t>월 </a:t>
            </a:r>
            <a:r>
              <a:rPr lang="en-US" altLang="ko-KR" sz="800" dirty="0">
                <a:solidFill>
                  <a:srgbClr val="000000"/>
                </a:solidFill>
                <a:latin typeface="Arial" panose="020B0604020202020204" pitchFamily="34" charset="0"/>
                <a:ea typeface="+mj-ea"/>
                <a:cs typeface="Arial" panose="020B0604020202020204" pitchFamily="34" charset="0"/>
              </a:rPr>
              <a:t>31</a:t>
            </a:r>
            <a:r>
              <a:rPr lang="ko-KR" altLang="en-US" sz="800" dirty="0">
                <a:solidFill>
                  <a:srgbClr val="000000"/>
                </a:solidFill>
                <a:latin typeface="Arial" panose="020B0604020202020204" pitchFamily="34" charset="0"/>
                <a:ea typeface="+mj-ea"/>
                <a:cs typeface="Arial" panose="020B0604020202020204" pitchFamily="34" charset="0"/>
              </a:rPr>
              <a:t>일 기준 이자발생부채 적용</a:t>
            </a:r>
            <a:endParaRPr lang="en-US" altLang="ko-KR" sz="800" kern="0" dirty="0">
              <a:solidFill>
                <a:srgbClr val="000000"/>
              </a:solidFill>
              <a:latin typeface="Arial" panose="020B0604020202020204" pitchFamily="34" charset="0"/>
              <a:ea typeface="+mj-ea"/>
              <a:cs typeface="Arial" panose="020B0604020202020204" pitchFamily="34" charset="0"/>
            </a:endParaRPr>
          </a:p>
          <a:p>
            <a:pPr>
              <a:lnSpc>
                <a:spcPct val="120000"/>
              </a:lnSpc>
              <a:defRPr/>
            </a:pPr>
            <a:r>
              <a:rPr lang="en-US" altLang="ko-KR" sz="800" kern="0" dirty="0">
                <a:latin typeface="Arial" panose="020B0604020202020204" pitchFamily="34" charset="0"/>
                <a:ea typeface="+mj-ea"/>
                <a:cs typeface="Arial" panose="020B0604020202020204" pitchFamily="34" charset="0"/>
              </a:rPr>
              <a:t>Note 5:</a:t>
            </a:r>
            <a:r>
              <a:rPr lang="ko-KR" altLang="en-US" sz="800" kern="0" dirty="0">
                <a:latin typeface="Arial" panose="020B0604020202020204" pitchFamily="34" charset="0"/>
                <a:ea typeface="+mj-ea"/>
                <a:cs typeface="Arial" panose="020B0604020202020204" pitchFamily="34" charset="0"/>
              </a:rPr>
              <a:t> </a:t>
            </a:r>
            <a:r>
              <a:rPr lang="en-US" altLang="ko-KR" sz="800" kern="0" dirty="0">
                <a:solidFill>
                  <a:srgbClr val="000000"/>
                </a:solidFill>
                <a:latin typeface="Arial" panose="020B0604020202020204" pitchFamily="34" charset="0"/>
                <a:ea typeface="+mj-ea"/>
                <a:cs typeface="Arial" panose="020B0604020202020204" pitchFamily="34" charset="0"/>
              </a:rPr>
              <a:t>2021</a:t>
            </a:r>
            <a:r>
              <a:rPr lang="ko-KR" altLang="en-US" sz="800" kern="0" dirty="0">
                <a:solidFill>
                  <a:srgbClr val="000000"/>
                </a:solidFill>
                <a:latin typeface="Arial" panose="020B0604020202020204" pitchFamily="34" charset="0"/>
                <a:ea typeface="+mj-ea"/>
                <a:cs typeface="Arial" panose="020B0604020202020204" pitchFamily="34" charset="0"/>
              </a:rPr>
              <a:t>년</a:t>
            </a:r>
            <a:r>
              <a:rPr lang="ko-KR" altLang="en-US" sz="800" dirty="0">
                <a:solidFill>
                  <a:srgbClr val="000000"/>
                </a:solidFill>
                <a:latin typeface="Arial" panose="020B0604020202020204" pitchFamily="34" charset="0"/>
                <a:ea typeface="+mj-ea"/>
                <a:cs typeface="Arial" panose="020B0604020202020204" pitchFamily="34" charset="0"/>
              </a:rPr>
              <a:t> </a:t>
            </a:r>
            <a:r>
              <a:rPr lang="en-US" altLang="ko-KR" sz="800" dirty="0">
                <a:solidFill>
                  <a:srgbClr val="000000"/>
                </a:solidFill>
                <a:latin typeface="Arial" panose="020B0604020202020204" pitchFamily="34" charset="0"/>
                <a:ea typeface="+mj-ea"/>
                <a:cs typeface="Arial" panose="020B0604020202020204" pitchFamily="34" charset="0"/>
              </a:rPr>
              <a:t>12</a:t>
            </a:r>
            <a:r>
              <a:rPr lang="ko-KR" altLang="en-US" sz="800" dirty="0">
                <a:solidFill>
                  <a:srgbClr val="000000"/>
                </a:solidFill>
                <a:latin typeface="Arial" panose="020B0604020202020204" pitchFamily="34" charset="0"/>
                <a:ea typeface="+mj-ea"/>
                <a:cs typeface="Arial" panose="020B0604020202020204" pitchFamily="34" charset="0"/>
              </a:rPr>
              <a:t>월 </a:t>
            </a:r>
            <a:r>
              <a:rPr lang="en-US" altLang="ko-KR" sz="800" dirty="0">
                <a:solidFill>
                  <a:srgbClr val="000000"/>
                </a:solidFill>
                <a:latin typeface="Arial" panose="020B0604020202020204" pitchFamily="34" charset="0"/>
                <a:ea typeface="+mj-ea"/>
                <a:cs typeface="Arial" panose="020B0604020202020204" pitchFamily="34" charset="0"/>
              </a:rPr>
              <a:t>30</a:t>
            </a:r>
            <a:r>
              <a:rPr lang="ko-KR" altLang="en-US" sz="800" dirty="0">
                <a:solidFill>
                  <a:srgbClr val="000000"/>
                </a:solidFill>
                <a:latin typeface="Arial" panose="020B0604020202020204" pitchFamily="34" charset="0"/>
                <a:ea typeface="+mj-ea"/>
                <a:cs typeface="Arial" panose="020B0604020202020204" pitchFamily="34" charset="0"/>
              </a:rPr>
              <a:t>일 기준 대상 국가의 </a:t>
            </a:r>
            <a:r>
              <a:rPr lang="en-US" altLang="ko-KR" sz="800" dirty="0">
                <a:solidFill>
                  <a:srgbClr val="000000"/>
                </a:solidFill>
                <a:latin typeface="Arial" panose="020B0604020202020204" pitchFamily="34" charset="0"/>
                <a:ea typeface="+mj-ea"/>
                <a:cs typeface="Arial" panose="020B0604020202020204" pitchFamily="34" charset="0"/>
              </a:rPr>
              <a:t>10</a:t>
            </a:r>
            <a:r>
              <a:rPr lang="ko-KR" altLang="en-US" sz="800" dirty="0">
                <a:solidFill>
                  <a:srgbClr val="000000"/>
                </a:solidFill>
                <a:latin typeface="Arial" panose="020B0604020202020204" pitchFamily="34" charset="0"/>
                <a:ea typeface="+mj-ea"/>
                <a:cs typeface="Arial" panose="020B0604020202020204" pitchFamily="34" charset="0"/>
              </a:rPr>
              <a:t>년 만기 국공채 이자율 적용</a:t>
            </a:r>
            <a:endParaRPr lang="en-US" altLang="ko-KR" sz="800" kern="0" dirty="0">
              <a:solidFill>
                <a:srgbClr val="000000"/>
              </a:solidFill>
              <a:latin typeface="Arial" panose="020B0604020202020204" pitchFamily="34" charset="0"/>
              <a:ea typeface="+mj-ea"/>
              <a:cs typeface="Arial" panose="020B0604020202020204" pitchFamily="34" charset="0"/>
            </a:endParaRPr>
          </a:p>
          <a:p>
            <a:pPr>
              <a:lnSpc>
                <a:spcPct val="120000"/>
              </a:lnSpc>
              <a:defRPr/>
            </a:pPr>
            <a:r>
              <a:rPr lang="en-US" altLang="ko-KR" sz="800" kern="0" dirty="0">
                <a:latin typeface="Arial" panose="020B0604020202020204" pitchFamily="34" charset="0"/>
                <a:ea typeface="+mj-ea"/>
                <a:cs typeface="Arial" panose="020B0604020202020204" pitchFamily="34" charset="0"/>
              </a:rPr>
              <a:t>Note 6:</a:t>
            </a:r>
            <a:r>
              <a:rPr lang="ko-KR" altLang="en-US" sz="800" kern="0" dirty="0">
                <a:latin typeface="Arial" panose="020B0604020202020204" pitchFamily="34" charset="0"/>
                <a:ea typeface="+mj-ea"/>
                <a:cs typeface="Arial" panose="020B0604020202020204" pitchFamily="34" charset="0"/>
              </a:rPr>
              <a:t> </a:t>
            </a:r>
            <a:r>
              <a:rPr lang="en-US" altLang="ko-KR" sz="800" kern="0" dirty="0">
                <a:solidFill>
                  <a:srgbClr val="000000"/>
                </a:solidFill>
                <a:latin typeface="Arial" panose="020B0604020202020204" pitchFamily="34" charset="0"/>
                <a:ea typeface="+mj-ea"/>
                <a:cs typeface="Arial" panose="020B0604020202020204" pitchFamily="34" charset="0"/>
              </a:rPr>
              <a:t>2021</a:t>
            </a:r>
            <a:r>
              <a:rPr lang="ko-KR" altLang="en-US" sz="800" kern="0" dirty="0">
                <a:solidFill>
                  <a:srgbClr val="000000"/>
                </a:solidFill>
                <a:latin typeface="Arial" panose="020B0604020202020204" pitchFamily="34" charset="0"/>
                <a:ea typeface="+mj-ea"/>
                <a:cs typeface="Arial" panose="020B0604020202020204" pitchFamily="34" charset="0"/>
              </a:rPr>
              <a:t>년</a:t>
            </a:r>
            <a:r>
              <a:rPr lang="ko-KR" altLang="en-US" sz="800" dirty="0">
                <a:solidFill>
                  <a:srgbClr val="000000"/>
                </a:solidFill>
                <a:latin typeface="Arial" panose="020B0604020202020204" pitchFamily="34" charset="0"/>
                <a:ea typeface="+mj-ea"/>
                <a:cs typeface="Arial" panose="020B0604020202020204" pitchFamily="34" charset="0"/>
              </a:rPr>
              <a:t> </a:t>
            </a:r>
            <a:r>
              <a:rPr lang="en-US" altLang="ko-KR" sz="800" dirty="0">
                <a:solidFill>
                  <a:srgbClr val="000000"/>
                </a:solidFill>
                <a:latin typeface="Arial" panose="020B0604020202020204" pitchFamily="34" charset="0"/>
                <a:ea typeface="+mj-ea"/>
                <a:cs typeface="Arial" panose="020B0604020202020204" pitchFamily="34" charset="0"/>
              </a:rPr>
              <a:t>12</a:t>
            </a:r>
            <a:r>
              <a:rPr lang="ko-KR" altLang="en-US" sz="800" dirty="0">
                <a:solidFill>
                  <a:srgbClr val="000000"/>
                </a:solidFill>
                <a:latin typeface="Arial" panose="020B0604020202020204" pitchFamily="34" charset="0"/>
                <a:ea typeface="+mj-ea"/>
                <a:cs typeface="Arial" panose="020B0604020202020204" pitchFamily="34" charset="0"/>
              </a:rPr>
              <a:t>월 </a:t>
            </a:r>
            <a:r>
              <a:rPr lang="en-US" altLang="ko-KR" sz="800" dirty="0">
                <a:solidFill>
                  <a:srgbClr val="000000"/>
                </a:solidFill>
                <a:latin typeface="Arial" panose="020B0604020202020204" pitchFamily="34" charset="0"/>
                <a:ea typeface="+mj-ea"/>
                <a:cs typeface="Arial" panose="020B0604020202020204" pitchFamily="34" charset="0"/>
              </a:rPr>
              <a:t>30</a:t>
            </a:r>
            <a:r>
              <a:rPr lang="ko-KR" altLang="en-US" sz="800" dirty="0">
                <a:solidFill>
                  <a:srgbClr val="000000"/>
                </a:solidFill>
                <a:latin typeface="Arial" panose="020B0604020202020204" pitchFamily="34" charset="0"/>
                <a:ea typeface="+mj-ea"/>
                <a:cs typeface="Arial" panose="020B0604020202020204" pitchFamily="34" charset="0"/>
              </a:rPr>
              <a:t>일 기준 </a:t>
            </a:r>
            <a:r>
              <a:rPr lang="en-US" altLang="ko-KR" sz="800" dirty="0">
                <a:solidFill>
                  <a:srgbClr val="000000"/>
                </a:solidFill>
                <a:latin typeface="Arial" panose="020B0604020202020204" pitchFamily="34" charset="0"/>
                <a:ea typeface="+mj-ea"/>
                <a:cs typeface="Arial" panose="020B0604020202020204" pitchFamily="34" charset="0"/>
              </a:rPr>
              <a:t>Market Risk Premium </a:t>
            </a:r>
            <a:r>
              <a:rPr lang="ko-KR" altLang="en-US" sz="800" dirty="0">
                <a:solidFill>
                  <a:srgbClr val="000000"/>
                </a:solidFill>
                <a:latin typeface="Arial" panose="020B0604020202020204" pitchFamily="34" charset="0"/>
                <a:ea typeface="+mj-ea"/>
                <a:cs typeface="Arial" panose="020B0604020202020204" pitchFamily="34" charset="0"/>
              </a:rPr>
              <a:t>적용</a:t>
            </a:r>
            <a:endParaRPr lang="en-US" altLang="ko-KR" sz="800" kern="0" dirty="0">
              <a:solidFill>
                <a:srgbClr val="000000"/>
              </a:solidFill>
              <a:latin typeface="Arial" panose="020B0604020202020204" pitchFamily="34" charset="0"/>
              <a:ea typeface="+mj-ea"/>
              <a:cs typeface="Arial" panose="020B0604020202020204" pitchFamily="34" charset="0"/>
            </a:endParaRPr>
          </a:p>
          <a:p>
            <a:pPr>
              <a:lnSpc>
                <a:spcPct val="120000"/>
              </a:lnSpc>
              <a:defRPr/>
            </a:pPr>
            <a:r>
              <a:rPr lang="en-US" altLang="ko-KR" sz="800" kern="0" dirty="0">
                <a:latin typeface="Arial" panose="020B0604020202020204" pitchFamily="34" charset="0"/>
                <a:ea typeface="+mj-ea"/>
                <a:cs typeface="Arial" panose="020B0604020202020204" pitchFamily="34" charset="0"/>
              </a:rPr>
              <a:t>Note 7: </a:t>
            </a:r>
            <a:r>
              <a:rPr lang="en-US" altLang="ko-KR" sz="800" kern="0" dirty="0">
                <a:solidFill>
                  <a:srgbClr val="000000"/>
                </a:solidFill>
                <a:latin typeface="Arial" panose="020B0604020202020204" pitchFamily="34" charset="0"/>
                <a:cs typeface="Arial" panose="020B0604020202020204" pitchFamily="34" charset="0"/>
              </a:rPr>
              <a:t>Duff &amp; Phelps</a:t>
            </a:r>
            <a:r>
              <a:rPr lang="ko-KR" altLang="en-US" sz="800" kern="0" dirty="0">
                <a:solidFill>
                  <a:srgbClr val="000000"/>
                </a:solidFill>
                <a:latin typeface="Arial" panose="020B0604020202020204" pitchFamily="34" charset="0"/>
                <a:cs typeface="Arial" panose="020B0604020202020204" pitchFamily="34" charset="0"/>
              </a:rPr>
              <a:t>의</a:t>
            </a:r>
            <a:r>
              <a:rPr lang="en-US" altLang="ko-KR" sz="800" kern="0" dirty="0">
                <a:solidFill>
                  <a:srgbClr val="000000"/>
                </a:solidFill>
                <a:latin typeface="Arial" panose="020B0604020202020204" pitchFamily="34" charset="0"/>
                <a:cs typeface="Arial" panose="020B0604020202020204" pitchFamily="34" charset="0"/>
              </a:rPr>
              <a:t> Valuation Handbook 2020 US Guide to Cost of Capital</a:t>
            </a:r>
            <a:r>
              <a:rPr lang="ko-KR" altLang="en-US" sz="800" kern="0" dirty="0">
                <a:solidFill>
                  <a:srgbClr val="000000"/>
                </a:solidFill>
                <a:latin typeface="Arial" panose="020B0604020202020204" pitchFamily="34" charset="0"/>
                <a:cs typeface="Arial" panose="020B0604020202020204" pitchFamily="34" charset="0"/>
              </a:rPr>
              <a:t>에 따라</a:t>
            </a:r>
            <a:r>
              <a:rPr lang="en-US" altLang="ko-KR" sz="800" kern="0" dirty="0">
                <a:solidFill>
                  <a:srgbClr val="000000"/>
                </a:solidFill>
                <a:latin typeface="Arial" panose="020B0604020202020204" pitchFamily="34" charset="0"/>
                <a:cs typeface="Arial" panose="020B0604020202020204" pitchFamily="34" charset="0"/>
              </a:rPr>
              <a:t>, Market Capitalization </a:t>
            </a:r>
            <a:r>
              <a:rPr lang="ko-KR" altLang="en-US" sz="800" kern="0" dirty="0">
                <a:solidFill>
                  <a:srgbClr val="000000"/>
                </a:solidFill>
                <a:latin typeface="Arial" panose="020B0604020202020204" pitchFamily="34" charset="0"/>
                <a:cs typeface="Arial" panose="020B0604020202020204" pitchFamily="34" charset="0"/>
              </a:rPr>
              <a:t>기준 </a:t>
            </a:r>
            <a:r>
              <a:rPr lang="en-US" altLang="ko-KR" sz="800" kern="0" dirty="0">
                <a:solidFill>
                  <a:srgbClr val="000000"/>
                </a:solidFill>
                <a:latin typeface="Arial" panose="020B0604020202020204" pitchFamily="34" charset="0"/>
                <a:cs typeface="Arial" panose="020B0604020202020204" pitchFamily="34" charset="0"/>
              </a:rPr>
              <a:t>Size Premium </a:t>
            </a:r>
            <a:r>
              <a:rPr lang="ko-KR" altLang="en-US" sz="800" kern="0" dirty="0">
                <a:solidFill>
                  <a:srgbClr val="000000"/>
                </a:solidFill>
                <a:latin typeface="Arial" panose="020B0604020202020204" pitchFamily="34" charset="0"/>
                <a:cs typeface="Arial" panose="020B0604020202020204" pitchFamily="34" charset="0"/>
              </a:rPr>
              <a:t>적용</a:t>
            </a:r>
            <a:endParaRPr lang="en-US" altLang="ko-KR" sz="800" kern="0" dirty="0">
              <a:latin typeface="Arial" panose="020B0604020202020204" pitchFamily="34" charset="0"/>
              <a:ea typeface="+mj-ea"/>
              <a:cs typeface="Arial" panose="020B0604020202020204" pitchFamily="34" charset="0"/>
            </a:endParaRPr>
          </a:p>
          <a:p>
            <a:pPr>
              <a:lnSpc>
                <a:spcPct val="120000"/>
              </a:lnSpc>
              <a:defRPr/>
            </a:pPr>
            <a:r>
              <a:rPr lang="en-US" altLang="ko-KR" sz="800" kern="0" dirty="0">
                <a:latin typeface="Arial" panose="020B0604020202020204" pitchFamily="34" charset="0"/>
                <a:ea typeface="+mj-ea"/>
                <a:cs typeface="Arial" panose="020B0604020202020204" pitchFamily="34" charset="0"/>
              </a:rPr>
              <a:t>Note 8:</a:t>
            </a:r>
            <a:r>
              <a:rPr lang="ko-KR" altLang="en-US" sz="800" kern="0" dirty="0">
                <a:latin typeface="Arial" panose="020B0604020202020204" pitchFamily="34" charset="0"/>
                <a:ea typeface="+mj-ea"/>
                <a:cs typeface="Arial" panose="020B0604020202020204" pitchFamily="34" charset="0"/>
              </a:rPr>
              <a:t> </a:t>
            </a:r>
            <a:r>
              <a:rPr lang="en-US" altLang="ko-KR" sz="800" kern="0" dirty="0">
                <a:solidFill>
                  <a:srgbClr val="000000"/>
                </a:solidFill>
                <a:latin typeface="Arial" panose="020B0604020202020204" pitchFamily="34" charset="0"/>
                <a:ea typeface="+mj-ea"/>
                <a:cs typeface="Arial" panose="020B0604020202020204" pitchFamily="34" charset="0"/>
              </a:rPr>
              <a:t>2021</a:t>
            </a:r>
            <a:r>
              <a:rPr lang="ko-KR" altLang="en-US" sz="800" kern="0" dirty="0">
                <a:solidFill>
                  <a:srgbClr val="000000"/>
                </a:solidFill>
                <a:latin typeface="Arial" panose="020B0604020202020204" pitchFamily="34" charset="0"/>
                <a:ea typeface="+mj-ea"/>
                <a:cs typeface="Arial" panose="020B0604020202020204" pitchFamily="34" charset="0"/>
              </a:rPr>
              <a:t>년</a:t>
            </a:r>
            <a:r>
              <a:rPr lang="ko-KR" altLang="en-US" sz="800" dirty="0">
                <a:solidFill>
                  <a:srgbClr val="000000"/>
                </a:solidFill>
                <a:latin typeface="Arial" panose="020B0604020202020204" pitchFamily="34" charset="0"/>
                <a:ea typeface="+mj-ea"/>
                <a:cs typeface="Arial" panose="020B0604020202020204" pitchFamily="34" charset="0"/>
              </a:rPr>
              <a:t> </a:t>
            </a:r>
            <a:r>
              <a:rPr lang="en-US" altLang="ko-KR" sz="800" dirty="0">
                <a:solidFill>
                  <a:srgbClr val="000000"/>
                </a:solidFill>
                <a:latin typeface="Arial" panose="020B0604020202020204" pitchFamily="34" charset="0"/>
                <a:ea typeface="+mj-ea"/>
                <a:cs typeface="Arial" panose="020B0604020202020204" pitchFamily="34" charset="0"/>
              </a:rPr>
              <a:t>12</a:t>
            </a:r>
            <a:r>
              <a:rPr lang="ko-KR" altLang="en-US" sz="800" dirty="0">
                <a:solidFill>
                  <a:srgbClr val="000000"/>
                </a:solidFill>
                <a:latin typeface="Arial" panose="020B0604020202020204" pitchFamily="34" charset="0"/>
                <a:ea typeface="+mj-ea"/>
                <a:cs typeface="Arial" panose="020B0604020202020204" pitchFamily="34" charset="0"/>
              </a:rPr>
              <a:t>월 </a:t>
            </a:r>
            <a:r>
              <a:rPr lang="en-US" altLang="ko-KR" sz="800" dirty="0">
                <a:solidFill>
                  <a:srgbClr val="000000"/>
                </a:solidFill>
                <a:latin typeface="Arial" panose="020B0604020202020204" pitchFamily="34" charset="0"/>
                <a:ea typeface="+mj-ea"/>
                <a:cs typeface="Arial" panose="020B0604020202020204" pitchFamily="34" charset="0"/>
              </a:rPr>
              <a:t>31</a:t>
            </a:r>
            <a:r>
              <a:rPr lang="ko-KR" altLang="en-US" sz="800" dirty="0">
                <a:solidFill>
                  <a:srgbClr val="000000"/>
                </a:solidFill>
                <a:latin typeface="Arial" panose="020B0604020202020204" pitchFamily="34" charset="0"/>
                <a:ea typeface="+mj-ea"/>
                <a:cs typeface="Arial" panose="020B0604020202020204" pitchFamily="34" charset="0"/>
              </a:rPr>
              <a:t>일 기준 </a:t>
            </a:r>
            <a:r>
              <a:rPr lang="en-US" altLang="ko-KR" sz="800" dirty="0">
                <a:solidFill>
                  <a:srgbClr val="000000"/>
                </a:solidFill>
                <a:latin typeface="Arial" panose="020B0604020202020204" pitchFamily="34" charset="0"/>
                <a:ea typeface="+mj-ea"/>
                <a:cs typeface="Arial" panose="020B0604020202020204" pitchFamily="34" charset="0"/>
              </a:rPr>
              <a:t>3</a:t>
            </a:r>
            <a:r>
              <a:rPr lang="ko-KR" altLang="en-US" sz="800" dirty="0">
                <a:solidFill>
                  <a:srgbClr val="000000"/>
                </a:solidFill>
                <a:latin typeface="Arial" panose="020B0604020202020204" pitchFamily="34" charset="0"/>
                <a:ea typeface="+mj-ea"/>
                <a:cs typeface="Arial" panose="020B0604020202020204" pitchFamily="34" charset="0"/>
              </a:rPr>
              <a:t>년 만기 </a:t>
            </a:r>
            <a:r>
              <a:rPr lang="en-US" altLang="ko-KR" sz="800" dirty="0">
                <a:solidFill>
                  <a:srgbClr val="000000"/>
                </a:solidFill>
                <a:latin typeface="Arial" panose="020B0604020202020204" pitchFamily="34" charset="0"/>
                <a:ea typeface="+mj-ea"/>
                <a:cs typeface="Arial" panose="020B0604020202020204" pitchFamily="34" charset="0"/>
              </a:rPr>
              <a:t>BBB0 </a:t>
            </a:r>
            <a:r>
              <a:rPr lang="ko-KR" altLang="en-US" sz="800" dirty="0">
                <a:solidFill>
                  <a:srgbClr val="000000"/>
                </a:solidFill>
                <a:latin typeface="Arial" panose="020B0604020202020204" pitchFamily="34" charset="0"/>
                <a:ea typeface="+mj-ea"/>
                <a:cs typeface="Arial" panose="020B0604020202020204" pitchFamily="34" charset="0"/>
              </a:rPr>
              <a:t>등급 무보증 회사채 이자율 적용</a:t>
            </a:r>
            <a:endParaRPr lang="en-US" altLang="ko-KR" sz="800" kern="0" dirty="0">
              <a:solidFill>
                <a:srgbClr val="000000"/>
              </a:solidFill>
              <a:latin typeface="Arial" panose="020B0604020202020204" pitchFamily="34" charset="0"/>
              <a:ea typeface="+mj-ea"/>
              <a:cs typeface="Arial" panose="020B0604020202020204" pitchFamily="34" charset="0"/>
            </a:endParaRPr>
          </a:p>
          <a:p>
            <a:pPr>
              <a:lnSpc>
                <a:spcPct val="120000"/>
              </a:lnSpc>
              <a:defRPr/>
            </a:pPr>
            <a:r>
              <a:rPr lang="en-US" altLang="ko-KR" sz="800" kern="0" dirty="0">
                <a:latin typeface="Arial" panose="020B0604020202020204" pitchFamily="34" charset="0"/>
                <a:ea typeface="+mj-ea"/>
                <a:cs typeface="Arial" panose="020B0604020202020204" pitchFamily="34" charset="0"/>
              </a:rPr>
              <a:t>Note 9:</a:t>
            </a:r>
            <a:r>
              <a:rPr lang="ko-KR" altLang="en-US" sz="800" kern="0" dirty="0">
                <a:latin typeface="Arial" panose="020B0604020202020204" pitchFamily="34" charset="0"/>
                <a:ea typeface="+mj-ea"/>
                <a:cs typeface="Arial" panose="020B0604020202020204" pitchFamily="34" charset="0"/>
              </a:rPr>
              <a:t> </a:t>
            </a:r>
            <a:r>
              <a:rPr lang="ko-KR" altLang="en-US" sz="800" dirty="0">
                <a:solidFill>
                  <a:srgbClr val="000000"/>
                </a:solidFill>
                <a:latin typeface="Arial" panose="020B0604020202020204" pitchFamily="34" charset="0"/>
                <a:ea typeface="+mj-ea"/>
                <a:cs typeface="Arial" panose="020B0604020202020204" pitchFamily="34" charset="0"/>
              </a:rPr>
              <a:t>유사상장회사의 평균 자본구조 적용</a:t>
            </a:r>
          </a:p>
        </p:txBody>
      </p:sp>
      <p:sp>
        <p:nvSpPr>
          <p:cNvPr id="10" name="제목 2">
            <a:extLst>
              <a:ext uri="{FF2B5EF4-FFF2-40B4-BE49-F238E27FC236}">
                <a16:creationId xmlns:a16="http://schemas.microsoft.com/office/drawing/2014/main" id="{3C3ECB29-B165-4523-8AEA-B139D1820DD2}"/>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Executive Summary</a:t>
            </a:r>
          </a:p>
        </p:txBody>
      </p:sp>
    </p:spTree>
    <p:extLst>
      <p:ext uri="{BB962C8B-B14F-4D97-AF65-F5344CB8AC3E}">
        <p14:creationId xmlns:p14="http://schemas.microsoft.com/office/powerpoint/2010/main" val="66265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1031318848"/>
              </p:ext>
            </p:extLst>
          </p:nvPr>
        </p:nvGraphicFramePr>
        <p:xfrm>
          <a:off x="468001" y="1191604"/>
          <a:ext cx="9038334" cy="493172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169002">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161007">
                <a:tc>
                  <a:txBody>
                    <a:bodyPr/>
                    <a:lstStyle/>
                    <a:p>
                      <a:pPr algn="l" rtl="0" fontAlgn="ctr"/>
                      <a:r>
                        <a:rPr lang="ko-KR" altLang="en-US"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분석대상</a:t>
                      </a:r>
                    </a:p>
                  </a:txBody>
                  <a:tcPr marL="142875"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오버맨</a:t>
                      </a: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1007">
                <a:tc>
                  <a:txBody>
                    <a:bodyPr/>
                    <a:lstStyle/>
                    <a:p>
                      <a:pPr algn="l" rtl="0" fontAlgn="ctr"/>
                      <a:r>
                        <a:rPr lang="ko-KR" altLang="en-US"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평가기준일</a:t>
                      </a:r>
                    </a:p>
                  </a:txBody>
                  <a:tcPr marL="142875"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2021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12</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월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a:t>
                      </a: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0737275"/>
                  </a:ext>
                </a:extLst>
              </a:tr>
              <a:tr h="161007">
                <a:tc>
                  <a:txBody>
                    <a:bodyPr/>
                    <a:lstStyle/>
                    <a:p>
                      <a:pPr algn="l" rtl="0" fontAlgn="ctr"/>
                      <a:r>
                        <a:rPr lang="ko-KR" altLang="en-US"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추정기간</a:t>
                      </a:r>
                    </a:p>
                  </a:txBody>
                  <a:tcPr marL="142875"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2022</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01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월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01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2025</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12</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월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a:t>
                      </a: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6463519"/>
                  </a:ext>
                </a:extLst>
              </a:tr>
              <a:tr h="556767">
                <a:tc>
                  <a:txBody>
                    <a:bodyPr/>
                    <a:lstStyle/>
                    <a:p>
                      <a:pPr algn="l" rtl="0" fontAlgn="ctr"/>
                      <a:r>
                        <a:rPr lang="ko-KR" altLang="en-US"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 총액</a:t>
                      </a:r>
                      <a:r>
                        <a:rPr lang="en-US" altLang="ko-KR"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10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순액</a:t>
                      </a:r>
                      <a:r>
                        <a:rPr lang="ko-KR" altLang="en-US"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가정</a:t>
                      </a:r>
                    </a:p>
                  </a:txBody>
                  <a:tcPr marL="142875"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lang="ko-KR" altLang="en-US" sz="900" dirty="0">
                          <a:solidFill>
                            <a:srgbClr val="000000"/>
                          </a:solidFill>
                          <a:latin typeface="Arial" panose="020B0604020202020204" pitchFamily="34" charset="0"/>
                          <a:ea typeface="+mj-ea"/>
                          <a:cs typeface="Arial" panose="020B0604020202020204" pitchFamily="34" charset="0"/>
                        </a:rPr>
                        <a:t>회사제시 매체대행매출</a:t>
                      </a:r>
                      <a:r>
                        <a:rPr lang="en-US" altLang="ko-KR" sz="900" dirty="0">
                          <a:solidFill>
                            <a:srgbClr val="000000"/>
                          </a:solidFill>
                          <a:latin typeface="Arial" panose="020B0604020202020204" pitchFamily="34" charset="0"/>
                          <a:ea typeface="+mj-ea"/>
                          <a:cs typeface="Arial" panose="020B0604020202020204" pitchFamily="34" charset="0"/>
                        </a:rPr>
                        <a:t>(ATL/DGT</a:t>
                      </a:r>
                      <a:r>
                        <a:rPr lang="ko-KR" altLang="en-US" sz="900" dirty="0">
                          <a:solidFill>
                            <a:srgbClr val="000000"/>
                          </a:solidFill>
                          <a:latin typeface="Arial" panose="020B0604020202020204" pitchFamily="34" charset="0"/>
                          <a:ea typeface="+mj-ea"/>
                          <a:cs typeface="Arial" panose="020B0604020202020204" pitchFamily="34" charset="0"/>
                        </a:rPr>
                        <a:t>매출</a:t>
                      </a:r>
                      <a:r>
                        <a:rPr lang="en-US" altLang="ko-KR" sz="900" dirty="0">
                          <a:solidFill>
                            <a:srgbClr val="000000"/>
                          </a:solidFill>
                          <a:latin typeface="Arial" panose="020B0604020202020204" pitchFamily="34" charset="0"/>
                          <a:ea typeface="+mj-ea"/>
                          <a:cs typeface="Arial" panose="020B0604020202020204" pitchFamily="34" charset="0"/>
                        </a:rPr>
                        <a:t>)</a:t>
                      </a:r>
                      <a:r>
                        <a:rPr lang="ko-KR" altLang="en-US" sz="900" dirty="0">
                          <a:solidFill>
                            <a:srgbClr val="000000"/>
                          </a:solidFill>
                          <a:latin typeface="Arial" panose="020B0604020202020204" pitchFamily="34" charset="0"/>
                          <a:ea typeface="+mj-ea"/>
                          <a:cs typeface="Arial" panose="020B0604020202020204" pitchFamily="34" charset="0"/>
                        </a:rPr>
                        <a:t>에는 각 매체에 매체비로 지급되는 금액이 포함되어 총액 기준으로 산출된 바</a:t>
                      </a:r>
                      <a:r>
                        <a:rPr lang="en-US" altLang="ko-KR" sz="900" dirty="0">
                          <a:solidFill>
                            <a:srgbClr val="000000"/>
                          </a:solidFill>
                          <a:latin typeface="Arial" panose="020B0604020202020204" pitchFamily="34" charset="0"/>
                          <a:ea typeface="+mj-ea"/>
                          <a:cs typeface="Arial" panose="020B0604020202020204" pitchFamily="34" charset="0"/>
                        </a:rPr>
                        <a:t>, </a:t>
                      </a:r>
                      <a:r>
                        <a:rPr lang="ko-KR" altLang="en-US" sz="900" dirty="0">
                          <a:solidFill>
                            <a:srgbClr val="000000"/>
                          </a:solidFill>
                          <a:latin typeface="Arial" panose="020B0604020202020204" pitchFamily="34" charset="0"/>
                          <a:ea typeface="+mj-ea"/>
                          <a:cs typeface="Arial" panose="020B0604020202020204" pitchFamily="34" charset="0"/>
                        </a:rPr>
                        <a:t>회사에 직접 귀속되는 수수료만을 매출로 인식하는 </a:t>
                      </a:r>
                      <a:r>
                        <a:rPr lang="ko-KR" altLang="en-US" sz="900" dirty="0" err="1">
                          <a:solidFill>
                            <a:srgbClr val="000000"/>
                          </a:solidFill>
                          <a:latin typeface="Arial" panose="020B0604020202020204" pitchFamily="34" charset="0"/>
                          <a:ea typeface="+mj-ea"/>
                          <a:cs typeface="Arial" panose="020B0604020202020204" pitchFamily="34" charset="0"/>
                        </a:rPr>
                        <a:t>순액</a:t>
                      </a:r>
                      <a:r>
                        <a:rPr lang="ko-KR" altLang="en-US" sz="900" dirty="0">
                          <a:solidFill>
                            <a:srgbClr val="000000"/>
                          </a:solidFill>
                          <a:latin typeface="Arial" panose="020B0604020202020204" pitchFamily="34" charset="0"/>
                          <a:ea typeface="+mj-ea"/>
                          <a:cs typeface="Arial" panose="020B0604020202020204" pitchFamily="34" charset="0"/>
                        </a:rPr>
                        <a:t> 기준 매출액 </a:t>
                      </a:r>
                      <a:r>
                        <a:rPr lang="ko-KR" altLang="en-US" sz="900" dirty="0">
                          <a:latin typeface="Arial" panose="020B0604020202020204" pitchFamily="34" charset="0"/>
                          <a:ea typeface="+mj-ea"/>
                          <a:cs typeface="Arial" panose="020B0604020202020204" pitchFamily="34" charset="0"/>
                        </a:rPr>
                        <a:t>가정</a:t>
                      </a:r>
                      <a:endParaRPr lang="en-US" altLang="ko-KR" sz="900" dirty="0">
                        <a:latin typeface="Arial" panose="020B0604020202020204" pitchFamily="34" charset="0"/>
                        <a:ea typeface="+mj-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lang="ko-KR" altLang="en-US" sz="900" kern="1200" dirty="0" err="1">
                          <a:solidFill>
                            <a:srgbClr val="000000"/>
                          </a:solidFill>
                          <a:latin typeface="Arial" panose="020B0604020202020204" pitchFamily="34" charset="0"/>
                          <a:ea typeface="+mn-ea"/>
                          <a:cs typeface="Arial" panose="020B0604020202020204" pitchFamily="34" charset="0"/>
                        </a:rPr>
                        <a:t>순액</a:t>
                      </a:r>
                      <a:r>
                        <a:rPr lang="ko-KR" altLang="en-US" sz="900" kern="1200" dirty="0">
                          <a:solidFill>
                            <a:srgbClr val="000000"/>
                          </a:solidFill>
                          <a:latin typeface="Arial" panose="020B0604020202020204" pitchFamily="34" charset="0"/>
                          <a:ea typeface="+mn-ea"/>
                          <a:cs typeface="Arial" panose="020B0604020202020204" pitchFamily="34" charset="0"/>
                        </a:rPr>
                        <a:t> 기준 매출액은 </a:t>
                      </a:r>
                      <a:r>
                        <a:rPr lang="en-US" altLang="ko-KR" sz="900" kern="1200" dirty="0">
                          <a:solidFill>
                            <a:srgbClr val="000000"/>
                          </a:solidFill>
                          <a:latin typeface="Arial" panose="020B0604020202020204" pitchFamily="34" charset="0"/>
                          <a:ea typeface="+mn-ea"/>
                          <a:cs typeface="Arial" panose="020B0604020202020204" pitchFamily="34" charset="0"/>
                        </a:rPr>
                        <a:t>KPMG</a:t>
                      </a:r>
                      <a:r>
                        <a:rPr lang="ko-KR" altLang="en-US" sz="900" kern="1200" dirty="0">
                          <a:solidFill>
                            <a:srgbClr val="000000"/>
                          </a:solidFill>
                          <a:latin typeface="Arial" panose="020B0604020202020204" pitchFamily="34" charset="0"/>
                          <a:ea typeface="+mn-ea"/>
                          <a:cs typeface="Arial" panose="020B0604020202020204" pitchFamily="34" charset="0"/>
                        </a:rPr>
                        <a:t>가 회사 제시 자료 및 관련 인터뷰</a:t>
                      </a:r>
                      <a:r>
                        <a:rPr lang="en-US" altLang="ko-KR" sz="900" kern="1200" dirty="0">
                          <a:solidFill>
                            <a:srgbClr val="000000"/>
                          </a:solidFill>
                          <a:latin typeface="Arial" panose="020B0604020202020204" pitchFamily="34" charset="0"/>
                          <a:ea typeface="+mn-ea"/>
                          <a:cs typeface="Arial" panose="020B0604020202020204" pitchFamily="34" charset="0"/>
                        </a:rPr>
                        <a:t>, </a:t>
                      </a:r>
                      <a:r>
                        <a:rPr lang="ko-KR" altLang="en-US" sz="900" kern="1200" dirty="0">
                          <a:solidFill>
                            <a:srgbClr val="000000"/>
                          </a:solidFill>
                          <a:latin typeface="Arial" panose="020B0604020202020204" pitchFamily="34" charset="0"/>
                          <a:ea typeface="+mn-ea"/>
                          <a:cs typeface="Arial" panose="020B0604020202020204" pitchFamily="34" charset="0"/>
                        </a:rPr>
                        <a:t>매각자문사와의 커뮤니케이션 등을 통해 제한된 상황과 정보 하에서 추산한 금액에 해당함</a:t>
                      </a: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j-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2787255"/>
                  </a:ext>
                </a:extLst>
              </a:tr>
              <a:tr h="161007">
                <a:tc>
                  <a:txBody>
                    <a:bodyPr/>
                    <a:lstStyle/>
                    <a:p>
                      <a:pPr algn="l" rtl="0" fontAlgn="ctr"/>
                      <a:r>
                        <a:rPr lang="ko-KR" altLang="en-US"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현금흐름</a:t>
                      </a:r>
                      <a:r>
                        <a:rPr lang="en-US" altLang="ko-KR"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r>
                        <a:rPr lang="ko-KR" altLang="en-US"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가정</a:t>
                      </a:r>
                    </a:p>
                  </a:txBody>
                  <a:tcPr marL="142875"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현금흐름 기중 발생 가정</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6191408"/>
                  </a:ext>
                </a:extLst>
              </a:tr>
              <a:tr h="238978">
                <a:tc>
                  <a:txBody>
                    <a:bodyPr/>
                    <a:lstStyle/>
                    <a:p>
                      <a:pPr algn="l" rtl="0" fontAlgn="ctr"/>
                      <a:r>
                        <a:rPr lang="ko-KR" altLang="en-US"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법인세율</a:t>
                      </a:r>
                    </a:p>
                  </a:txBody>
                  <a:tcPr marL="142875"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법인세법상 과세표준구간 적용</a:t>
                      </a: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8271444"/>
                  </a:ext>
                </a:extLst>
              </a:tr>
              <a:tr h="197818">
                <a:tc>
                  <a:txBody>
                    <a:bodyPr/>
                    <a:lstStyle/>
                    <a:p>
                      <a:pPr algn="l" rtl="0" fontAlgn="ctr"/>
                      <a:r>
                        <a:rPr lang="ko-KR" altLang="en-US"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가중평균자본비용</a:t>
                      </a:r>
                      <a:r>
                        <a:rPr lang="en-US" altLang="ko-KR"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(WACC)</a:t>
                      </a:r>
                    </a:p>
                  </a:txBody>
                  <a:tcPr marL="142875"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14.9%</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기준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(±0.5%</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범위 적용</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883779"/>
                  </a:ext>
                </a:extLst>
              </a:tr>
              <a:tr h="161007">
                <a:tc>
                  <a:txBody>
                    <a:bodyPr/>
                    <a:lstStyle/>
                    <a:p>
                      <a:pPr algn="l" rtl="0" fontAlgn="ctr"/>
                      <a:r>
                        <a:rPr lang="ko-KR" altLang="en-US"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영구성장률</a:t>
                      </a:r>
                      <a:r>
                        <a:rPr lang="en-US" altLang="ko-KR"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(g)</a:t>
                      </a:r>
                      <a:endParaRPr lang="ko-KR" altLang="en-US"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142875"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1.0%</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기준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(±0.5%</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범위 적용</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8884793"/>
                  </a:ext>
                </a:extLst>
              </a:tr>
              <a:tr h="1051312">
                <a:tc>
                  <a:txBody>
                    <a:bodyPr/>
                    <a:lstStyle/>
                    <a:p>
                      <a:pPr algn="l" rtl="0" fontAlgn="ctr"/>
                      <a:r>
                        <a:rPr lang="ko-KR" altLang="en-US"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거시경제지표</a:t>
                      </a:r>
                      <a:endParaRPr lang="en-US" altLang="ko-KR"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p>
                      <a:pPr algn="l" rtl="0" fontAlgn="ctr"/>
                      <a:r>
                        <a:rPr lang="en-US"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(EIU Data)</a:t>
                      </a:r>
                    </a:p>
                  </a:txBody>
                  <a:tcPr marL="142875"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물가상승률</a:t>
                      </a: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임금상승률</a:t>
                      </a: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3427647"/>
                  </a:ext>
                </a:extLst>
              </a:tr>
              <a:tr h="309370">
                <a:tc>
                  <a:txBody>
                    <a:bodyPr/>
                    <a:lstStyle/>
                    <a:p>
                      <a:pPr algn="l" rtl="0" fontAlgn="ctr"/>
                      <a:r>
                        <a:rPr lang="en-US" sz="10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WC</a:t>
                      </a:r>
                    </a:p>
                  </a:txBody>
                  <a:tcPr marL="142875"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외상매출금</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FY19 ~ FY21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과거 기간의 회전기일 평균값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25.3</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 적용</a:t>
                      </a: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외상매입금</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FY19 ~ FY21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과거 기간의 회전기일 평균값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25.5</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 적용</a:t>
                      </a: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5795066"/>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Income Approach – Key Assumptions</a:t>
            </a:r>
          </a:p>
        </p:txBody>
      </p:sp>
      <p:sp>
        <p:nvSpPr>
          <p:cNvPr id="10" name="제목 2">
            <a:extLst>
              <a:ext uri="{FF2B5EF4-FFF2-40B4-BE49-F238E27FC236}">
                <a16:creationId xmlns:a16="http://schemas.microsoft.com/office/drawing/2014/main" id="{3C3ECB29-B165-4523-8AEA-B139D1820DD2}"/>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Executive Summary</a:t>
            </a:r>
          </a:p>
        </p:txBody>
      </p:sp>
      <p:graphicFrame>
        <p:nvGraphicFramePr>
          <p:cNvPr id="17" name="표 16">
            <a:extLst>
              <a:ext uri="{FF2B5EF4-FFF2-40B4-BE49-F238E27FC236}">
                <a16:creationId xmlns:a16="http://schemas.microsoft.com/office/drawing/2014/main" id="{A3315991-00D1-4E46-8434-F727C778FCA0}"/>
              </a:ext>
            </a:extLst>
          </p:cNvPr>
          <p:cNvGraphicFramePr>
            <a:graphicFrameLocks noGrp="1"/>
          </p:cNvGraphicFramePr>
          <p:nvPr>
            <p:extLst>
              <p:ext uri="{D42A27DB-BD31-4B8C-83A1-F6EECF244321}">
                <p14:modId xmlns:p14="http://schemas.microsoft.com/office/powerpoint/2010/main" val="2929386192"/>
              </p:ext>
            </p:extLst>
          </p:nvPr>
        </p:nvGraphicFramePr>
        <p:xfrm>
          <a:off x="2135496" y="4270950"/>
          <a:ext cx="6549834" cy="304800"/>
        </p:xfrm>
        <a:graphic>
          <a:graphicData uri="http://schemas.openxmlformats.org/drawingml/2006/table">
            <a:tbl>
              <a:tblPr/>
              <a:tblGrid>
                <a:gridCol w="2033832">
                  <a:extLst>
                    <a:ext uri="{9D8B030D-6E8A-4147-A177-3AD203B41FA5}">
                      <a16:colId xmlns:a16="http://schemas.microsoft.com/office/drawing/2014/main" val="929580648"/>
                    </a:ext>
                  </a:extLst>
                </a:gridCol>
                <a:gridCol w="752667">
                  <a:extLst>
                    <a:ext uri="{9D8B030D-6E8A-4147-A177-3AD203B41FA5}">
                      <a16:colId xmlns:a16="http://schemas.microsoft.com/office/drawing/2014/main" val="1644402089"/>
                    </a:ext>
                  </a:extLst>
                </a:gridCol>
                <a:gridCol w="752667">
                  <a:extLst>
                    <a:ext uri="{9D8B030D-6E8A-4147-A177-3AD203B41FA5}">
                      <a16:colId xmlns:a16="http://schemas.microsoft.com/office/drawing/2014/main" val="2824485415"/>
                    </a:ext>
                  </a:extLst>
                </a:gridCol>
                <a:gridCol w="752667">
                  <a:extLst>
                    <a:ext uri="{9D8B030D-6E8A-4147-A177-3AD203B41FA5}">
                      <a16:colId xmlns:a16="http://schemas.microsoft.com/office/drawing/2014/main" val="4173615368"/>
                    </a:ext>
                  </a:extLst>
                </a:gridCol>
                <a:gridCol w="752667">
                  <a:extLst>
                    <a:ext uri="{9D8B030D-6E8A-4147-A177-3AD203B41FA5}">
                      <a16:colId xmlns:a16="http://schemas.microsoft.com/office/drawing/2014/main" val="305889723"/>
                    </a:ext>
                  </a:extLst>
                </a:gridCol>
                <a:gridCol w="752667">
                  <a:extLst>
                    <a:ext uri="{9D8B030D-6E8A-4147-A177-3AD203B41FA5}">
                      <a16:colId xmlns:a16="http://schemas.microsoft.com/office/drawing/2014/main" val="119776808"/>
                    </a:ext>
                  </a:extLst>
                </a:gridCol>
                <a:gridCol w="752667">
                  <a:extLst>
                    <a:ext uri="{9D8B030D-6E8A-4147-A177-3AD203B41FA5}">
                      <a16:colId xmlns:a16="http://schemas.microsoft.com/office/drawing/2014/main" val="3332852072"/>
                    </a:ext>
                  </a:extLst>
                </a:gridCol>
              </a:tblGrid>
              <a:tr h="152400">
                <a:tc>
                  <a:txBody>
                    <a:bodyPr/>
                    <a:lstStyle/>
                    <a:p>
                      <a:pPr algn="ctr"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구분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Code</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2021 A</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2022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647686523"/>
                  </a:ext>
                </a:extLst>
              </a:tr>
              <a:tr h="152400">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Producer prices (% change pa; av)</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DPPI</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6.38%</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4.40%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1.50%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1.80%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615089568"/>
                  </a:ext>
                </a:extLst>
              </a:tr>
            </a:tbl>
          </a:graphicData>
        </a:graphic>
      </p:graphicFrame>
      <p:graphicFrame>
        <p:nvGraphicFramePr>
          <p:cNvPr id="8" name="표 7">
            <a:extLst>
              <a:ext uri="{FF2B5EF4-FFF2-40B4-BE49-F238E27FC236}">
                <a16:creationId xmlns:a16="http://schemas.microsoft.com/office/drawing/2014/main" id="{125FCE9D-BB15-4512-94E9-95BB0493A362}"/>
              </a:ext>
            </a:extLst>
          </p:cNvPr>
          <p:cNvGraphicFramePr>
            <a:graphicFrameLocks noGrp="1"/>
          </p:cNvGraphicFramePr>
          <p:nvPr>
            <p:extLst>
              <p:ext uri="{D42A27DB-BD31-4B8C-83A1-F6EECF244321}">
                <p14:modId xmlns:p14="http://schemas.microsoft.com/office/powerpoint/2010/main" val="3980283229"/>
              </p:ext>
            </p:extLst>
          </p:nvPr>
        </p:nvGraphicFramePr>
        <p:xfrm>
          <a:off x="2135496" y="5177633"/>
          <a:ext cx="6549834" cy="304800"/>
        </p:xfrm>
        <a:graphic>
          <a:graphicData uri="http://schemas.openxmlformats.org/drawingml/2006/table">
            <a:tbl>
              <a:tblPr/>
              <a:tblGrid>
                <a:gridCol w="2033832">
                  <a:extLst>
                    <a:ext uri="{9D8B030D-6E8A-4147-A177-3AD203B41FA5}">
                      <a16:colId xmlns:a16="http://schemas.microsoft.com/office/drawing/2014/main" val="929580648"/>
                    </a:ext>
                  </a:extLst>
                </a:gridCol>
                <a:gridCol w="752667">
                  <a:extLst>
                    <a:ext uri="{9D8B030D-6E8A-4147-A177-3AD203B41FA5}">
                      <a16:colId xmlns:a16="http://schemas.microsoft.com/office/drawing/2014/main" val="1644402089"/>
                    </a:ext>
                  </a:extLst>
                </a:gridCol>
                <a:gridCol w="752667">
                  <a:extLst>
                    <a:ext uri="{9D8B030D-6E8A-4147-A177-3AD203B41FA5}">
                      <a16:colId xmlns:a16="http://schemas.microsoft.com/office/drawing/2014/main" val="2824485415"/>
                    </a:ext>
                  </a:extLst>
                </a:gridCol>
                <a:gridCol w="752667">
                  <a:extLst>
                    <a:ext uri="{9D8B030D-6E8A-4147-A177-3AD203B41FA5}">
                      <a16:colId xmlns:a16="http://schemas.microsoft.com/office/drawing/2014/main" val="4173615368"/>
                    </a:ext>
                  </a:extLst>
                </a:gridCol>
                <a:gridCol w="752667">
                  <a:extLst>
                    <a:ext uri="{9D8B030D-6E8A-4147-A177-3AD203B41FA5}">
                      <a16:colId xmlns:a16="http://schemas.microsoft.com/office/drawing/2014/main" val="305889723"/>
                    </a:ext>
                  </a:extLst>
                </a:gridCol>
                <a:gridCol w="752667">
                  <a:extLst>
                    <a:ext uri="{9D8B030D-6E8A-4147-A177-3AD203B41FA5}">
                      <a16:colId xmlns:a16="http://schemas.microsoft.com/office/drawing/2014/main" val="119776808"/>
                    </a:ext>
                  </a:extLst>
                </a:gridCol>
                <a:gridCol w="752667">
                  <a:extLst>
                    <a:ext uri="{9D8B030D-6E8A-4147-A177-3AD203B41FA5}">
                      <a16:colId xmlns:a16="http://schemas.microsoft.com/office/drawing/2014/main" val="3332852072"/>
                    </a:ext>
                  </a:extLst>
                </a:gridCol>
              </a:tblGrid>
              <a:tr h="152400">
                <a:tc>
                  <a:txBody>
                    <a:bodyPr/>
                    <a:lstStyle/>
                    <a:p>
                      <a:pPr algn="ctr"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구분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Code</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2021 A</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2022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647686523"/>
                  </a:ext>
                </a:extLst>
              </a:tr>
              <a:tr h="152400">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Growth in average wages (LCU; % pa)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DPPI</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5.02%</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4.20%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2.00%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3.90%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3.30%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615089568"/>
                  </a:ext>
                </a:extLst>
              </a:tr>
            </a:tbl>
          </a:graphicData>
        </a:graphic>
      </p:graphicFrame>
      <p:graphicFrame>
        <p:nvGraphicFramePr>
          <p:cNvPr id="9" name="표 8">
            <a:extLst>
              <a:ext uri="{FF2B5EF4-FFF2-40B4-BE49-F238E27FC236}">
                <a16:creationId xmlns:a16="http://schemas.microsoft.com/office/drawing/2014/main" id="{73C866DF-8E12-4B82-B794-2814EABB7060}"/>
              </a:ext>
            </a:extLst>
          </p:cNvPr>
          <p:cNvGraphicFramePr>
            <a:graphicFrameLocks noGrp="1"/>
          </p:cNvGraphicFramePr>
          <p:nvPr>
            <p:extLst>
              <p:ext uri="{D42A27DB-BD31-4B8C-83A1-F6EECF244321}">
                <p14:modId xmlns:p14="http://schemas.microsoft.com/office/powerpoint/2010/main" val="149243888"/>
              </p:ext>
            </p:extLst>
          </p:nvPr>
        </p:nvGraphicFramePr>
        <p:xfrm>
          <a:off x="2135496" y="4620553"/>
          <a:ext cx="6549834" cy="304800"/>
        </p:xfrm>
        <a:graphic>
          <a:graphicData uri="http://schemas.openxmlformats.org/drawingml/2006/table">
            <a:tbl>
              <a:tblPr/>
              <a:tblGrid>
                <a:gridCol w="2033832">
                  <a:extLst>
                    <a:ext uri="{9D8B030D-6E8A-4147-A177-3AD203B41FA5}">
                      <a16:colId xmlns:a16="http://schemas.microsoft.com/office/drawing/2014/main" val="929580648"/>
                    </a:ext>
                  </a:extLst>
                </a:gridCol>
                <a:gridCol w="752667">
                  <a:extLst>
                    <a:ext uri="{9D8B030D-6E8A-4147-A177-3AD203B41FA5}">
                      <a16:colId xmlns:a16="http://schemas.microsoft.com/office/drawing/2014/main" val="1644402089"/>
                    </a:ext>
                  </a:extLst>
                </a:gridCol>
                <a:gridCol w="752667">
                  <a:extLst>
                    <a:ext uri="{9D8B030D-6E8A-4147-A177-3AD203B41FA5}">
                      <a16:colId xmlns:a16="http://schemas.microsoft.com/office/drawing/2014/main" val="2824485415"/>
                    </a:ext>
                  </a:extLst>
                </a:gridCol>
                <a:gridCol w="752667">
                  <a:extLst>
                    <a:ext uri="{9D8B030D-6E8A-4147-A177-3AD203B41FA5}">
                      <a16:colId xmlns:a16="http://schemas.microsoft.com/office/drawing/2014/main" val="4173615368"/>
                    </a:ext>
                  </a:extLst>
                </a:gridCol>
                <a:gridCol w="752667">
                  <a:extLst>
                    <a:ext uri="{9D8B030D-6E8A-4147-A177-3AD203B41FA5}">
                      <a16:colId xmlns:a16="http://schemas.microsoft.com/office/drawing/2014/main" val="305889723"/>
                    </a:ext>
                  </a:extLst>
                </a:gridCol>
                <a:gridCol w="752667">
                  <a:extLst>
                    <a:ext uri="{9D8B030D-6E8A-4147-A177-3AD203B41FA5}">
                      <a16:colId xmlns:a16="http://schemas.microsoft.com/office/drawing/2014/main" val="119776808"/>
                    </a:ext>
                  </a:extLst>
                </a:gridCol>
                <a:gridCol w="752667">
                  <a:extLst>
                    <a:ext uri="{9D8B030D-6E8A-4147-A177-3AD203B41FA5}">
                      <a16:colId xmlns:a16="http://schemas.microsoft.com/office/drawing/2014/main" val="3332852072"/>
                    </a:ext>
                  </a:extLst>
                </a:gridCol>
              </a:tblGrid>
              <a:tr h="152400">
                <a:tc>
                  <a:txBody>
                    <a:bodyPr/>
                    <a:lstStyle/>
                    <a:p>
                      <a:pPr algn="ctr"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구분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Code</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2021 A</a:t>
                      </a:r>
                    </a:p>
                  </a:txBody>
                  <a:tcPr marL="0" marR="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2022 F</a:t>
                      </a:r>
                    </a:p>
                  </a:txBody>
                  <a:tcPr marL="0" marR="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2023 F</a:t>
                      </a:r>
                    </a:p>
                  </a:txBody>
                  <a:tcPr marL="0" marR="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맑은 고딕" panose="020B0503020000020004" pitchFamily="50" charset="-127"/>
                          <a:ea typeface="맑은 고딕" panose="020B0503020000020004" pitchFamily="50" charset="-127"/>
                        </a:rPr>
                        <a:t>2024 F</a:t>
                      </a:r>
                    </a:p>
                  </a:txBody>
                  <a:tcPr marL="0" marR="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맑은 고딕" panose="020B0503020000020004" pitchFamily="50" charset="-127"/>
                          <a:ea typeface="맑은 고딕" panose="020B0503020000020004" pitchFamily="50" charset="-127"/>
                        </a:rPr>
                        <a:t>2025 F</a:t>
                      </a:r>
                    </a:p>
                  </a:txBody>
                  <a:tcPr marL="0" marR="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647686523"/>
                  </a:ext>
                </a:extLst>
              </a:tr>
              <a:tr h="152400">
                <a:tc>
                  <a:txBody>
                    <a:bodyPr/>
                    <a:lstStyle/>
                    <a:p>
                      <a:pPr algn="l" rtl="0" fontAlgn="ctr"/>
                      <a:r>
                        <a:rPr lang="fr-FR" sz="900" b="0" i="0" u="none" strike="noStrike" dirty="0">
                          <a:solidFill>
                            <a:srgbClr val="000000"/>
                          </a:solidFill>
                          <a:effectLst/>
                          <a:latin typeface="맑은 고딕" panose="020B0503020000020004" pitchFamily="50" charset="-127"/>
                          <a:ea typeface="맑은 고딕" panose="020B0503020000020004" pitchFamily="50" charset="-127"/>
                        </a:rPr>
                        <a:t>Consumer </a:t>
                      </a:r>
                      <a:r>
                        <a:rPr lang="fr-FR" sz="900" b="0" i="0" u="none" strike="noStrike" dirty="0" err="1">
                          <a:solidFill>
                            <a:srgbClr val="000000"/>
                          </a:solidFill>
                          <a:effectLst/>
                          <a:latin typeface="맑은 고딕" panose="020B0503020000020004" pitchFamily="50" charset="-127"/>
                          <a:ea typeface="맑은 고딕" panose="020B0503020000020004" pitchFamily="50" charset="-127"/>
                        </a:rPr>
                        <a:t>prices</a:t>
                      </a:r>
                      <a:r>
                        <a:rPr lang="fr-FR" sz="900" b="0" i="0" u="none" strike="noStrike" dirty="0">
                          <a:solidFill>
                            <a:srgbClr val="000000"/>
                          </a:solidFill>
                          <a:effectLst/>
                          <a:latin typeface="맑은 고딕" panose="020B0503020000020004" pitchFamily="50" charset="-127"/>
                          <a:ea typeface="맑은 고딕" panose="020B0503020000020004" pitchFamily="50" charset="-127"/>
                        </a:rPr>
                        <a:t> (% change </a:t>
                      </a:r>
                      <a:r>
                        <a:rPr lang="fr-FR" sz="900" b="0" i="0" u="none" strike="noStrike" dirty="0" err="1">
                          <a:solidFill>
                            <a:srgbClr val="000000"/>
                          </a:solidFill>
                          <a:effectLst/>
                          <a:latin typeface="맑은 고딕" panose="020B0503020000020004" pitchFamily="50" charset="-127"/>
                          <a:ea typeface="맑은 고딕" panose="020B0503020000020004" pitchFamily="50" charset="-127"/>
                        </a:rPr>
                        <a:t>pa</a:t>
                      </a:r>
                      <a:r>
                        <a:rPr lang="fr-FR" sz="900" b="0" i="0" u="none" strike="noStrike" dirty="0">
                          <a:solidFill>
                            <a:srgbClr val="000000"/>
                          </a:solidFill>
                          <a:effectLst/>
                          <a:latin typeface="맑은 고딕" panose="020B0503020000020004" pitchFamily="50" charset="-127"/>
                          <a:ea typeface="맑은 고딕" panose="020B0503020000020004" pitchFamily="50" charset="-127"/>
                        </a:rPr>
                        <a:t>; av)</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DCPI</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2.50%</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1.30%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rtl="0"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1.60%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rtl="0"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1.40%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615089568"/>
                  </a:ext>
                </a:extLst>
              </a:tr>
            </a:tbl>
          </a:graphicData>
        </a:graphic>
      </p:graphicFrame>
    </p:spTree>
    <p:extLst>
      <p:ext uri="{BB962C8B-B14F-4D97-AF65-F5344CB8AC3E}">
        <p14:creationId xmlns:p14="http://schemas.microsoft.com/office/powerpoint/2010/main" val="3988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2107148156"/>
              </p:ext>
            </p:extLst>
          </p:nvPr>
        </p:nvGraphicFramePr>
        <p:xfrm>
          <a:off x="468001" y="1191601"/>
          <a:ext cx="9038334" cy="3815636"/>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5888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3555236">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1" i="0" u="none" strike="noStrike" kern="1200" cap="none" spc="0" normalizeH="0" baseline="0" dirty="0" err="1">
                          <a:ln>
                            <a:noFill/>
                          </a:ln>
                          <a:solidFill>
                            <a:schemeClr val="tx1"/>
                          </a:solidFill>
                          <a:effectLst/>
                          <a:uLnTx/>
                          <a:uFillTx/>
                          <a:latin typeface="Arial" panose="020B0604020202020204" pitchFamily="34" charset="0"/>
                          <a:ea typeface="+mn-ea"/>
                          <a:cs typeface="Arial" panose="020B0604020202020204" pitchFamily="34" charset="0"/>
                        </a:rPr>
                        <a:t>유사상장회사비교법</a:t>
                      </a:r>
                      <a:b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b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(GPCM)</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ko-KR" altLang="en-US"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유사상장회사 </a:t>
                      </a: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Multiple</a:t>
                      </a: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00013" marR="0" lvl="0" indent="0" algn="l" defTabSz="914400" rtl="0" eaLnBrk="1" fontAlgn="auto" latinLnBrk="1" hangingPunct="1">
                        <a:lnSpc>
                          <a:spcPts val="1200"/>
                        </a:lnSpc>
                        <a:spcBef>
                          <a:spcPts val="1200"/>
                        </a:spcBef>
                        <a:spcAft>
                          <a:spcPts val="0"/>
                        </a:spcAft>
                        <a:buClr>
                          <a:srgbClr val="00338D"/>
                        </a:buClr>
                        <a:buSzTx/>
                        <a:buFont typeface="Wingdings" panose="05000000000000000000" pitchFamily="2" charset="2"/>
                        <a:buNone/>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ü"/>
                        <a:tabLst/>
                        <a:defRPr/>
                      </a:pPr>
                      <a:endParaRPr lang="en-US" altLang="ko-KR" sz="900" kern="0" dirty="0">
                        <a:solidFill>
                          <a:srgbClr val="000000"/>
                        </a:solidFill>
                        <a:latin typeface="Arial" panose="020B0604020202020204" pitchFamily="34" charset="0"/>
                        <a:cs typeface="Arial" panose="020B0604020202020204" pitchFamily="34" charset="0"/>
                      </a:endParaRPr>
                    </a:p>
                    <a:p>
                      <a:pPr marL="271463"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ü"/>
                        <a:tabLst/>
                        <a:defRPr/>
                      </a:pPr>
                      <a:r>
                        <a:rPr lang="ko-KR" altLang="en-US" sz="900" kern="0" dirty="0">
                          <a:solidFill>
                            <a:srgbClr val="000000"/>
                          </a:solidFill>
                          <a:latin typeface="Arial" panose="020B0604020202020204" pitchFamily="34" charset="0"/>
                          <a:cs typeface="Arial" panose="020B0604020202020204" pitchFamily="34" charset="0"/>
                        </a:rPr>
                        <a:t>사업영역</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회사규모 등을 고려하여 최종적으로 국내 유사상장회사 </a:t>
                      </a:r>
                      <a:r>
                        <a:rPr lang="en-US" altLang="ko-KR" sz="900" kern="0" dirty="0">
                          <a:solidFill>
                            <a:srgbClr val="000000"/>
                          </a:solidFill>
                          <a:latin typeface="Arial" panose="020B0604020202020204" pitchFamily="34" charset="0"/>
                          <a:cs typeface="Arial" panose="020B0604020202020204" pitchFamily="34" charset="0"/>
                        </a:rPr>
                        <a:t>3</a:t>
                      </a:r>
                      <a:r>
                        <a:rPr lang="ko-KR" altLang="en-US" sz="900" kern="0" dirty="0">
                          <a:solidFill>
                            <a:srgbClr val="000000"/>
                          </a:solidFill>
                          <a:latin typeface="Arial" panose="020B0604020202020204" pitchFamily="34" charset="0"/>
                          <a:cs typeface="Arial" panose="020B0604020202020204" pitchFamily="34" charset="0"/>
                        </a:rPr>
                        <a:t>개를 선정한 뒤</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이로부터 산출된 </a:t>
                      </a:r>
                      <a:r>
                        <a:rPr lang="en-US" altLang="ko-KR" sz="900" kern="0" dirty="0">
                          <a:solidFill>
                            <a:srgbClr val="000000"/>
                          </a:solidFill>
                          <a:latin typeface="Arial" panose="020B0604020202020204" pitchFamily="34" charset="0"/>
                          <a:cs typeface="Arial" panose="020B0604020202020204" pitchFamily="34" charset="0"/>
                        </a:rPr>
                        <a:t>Trading Multiple</a:t>
                      </a:r>
                      <a:r>
                        <a:rPr lang="ko-KR" altLang="en-US" sz="900" kern="0" dirty="0">
                          <a:solidFill>
                            <a:srgbClr val="000000"/>
                          </a:solidFill>
                          <a:latin typeface="Arial" panose="020B0604020202020204" pitchFamily="34" charset="0"/>
                          <a:cs typeface="Arial" panose="020B0604020202020204" pitchFamily="34" charset="0"/>
                        </a:rPr>
                        <a:t>을 회사 </a:t>
                      </a:r>
                      <a:r>
                        <a:rPr lang="en-US" altLang="ko-KR" sz="900" kern="0" dirty="0">
                          <a:solidFill>
                            <a:srgbClr val="000000"/>
                          </a:solidFill>
                          <a:latin typeface="Arial" panose="020B0604020202020204" pitchFamily="34" charset="0"/>
                          <a:cs typeface="Arial" panose="020B0604020202020204" pitchFamily="34" charset="0"/>
                        </a:rPr>
                        <a:t>LTM </a:t>
                      </a:r>
                      <a:r>
                        <a:rPr lang="ko-KR" altLang="en-US" sz="900" kern="0" dirty="0">
                          <a:solidFill>
                            <a:srgbClr val="000000"/>
                          </a:solidFill>
                          <a:latin typeface="Arial" panose="020B0604020202020204" pitchFamily="34" charset="0"/>
                          <a:cs typeface="Arial" panose="020B0604020202020204" pitchFamily="34" charset="0"/>
                        </a:rPr>
                        <a:t>실적에 적용함</a:t>
                      </a: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ü"/>
                        <a:tabLst/>
                        <a:defRPr/>
                      </a:pP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GPCM Multiple</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을 산출하기 위하여 제일기획</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이노션</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등 대기업 계열사를 제외하고 선정한 상장사는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이엠넷</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와이즈버즈</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SM C&amp;C</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총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개이며</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해당 기업들을 통해 산출한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EV/Sales</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의 범위는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1.1x~3.8x, EV/EBITDA</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의 범위는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5.3x~17.4x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수준임</a:t>
                      </a: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ü"/>
                        <a:tabLst/>
                        <a:defRPr/>
                      </a:pP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이엠넷</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와이즈버즈</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SM C&amp;C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모두 광고</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대행</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업종에 해당하며</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연결 기준으로 기타 사업부문이 존재하나 광고대행 및 광고기획</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제작으로 인한 매출이 대부분을 차지하는 것으로 파악됨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(2021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분기 연결 기준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이엠넷</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94%,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와이즈버즈</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96%, SM C&amp;C 64%)</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제목 2">
            <a:extLst>
              <a:ext uri="{FF2B5EF4-FFF2-40B4-BE49-F238E27FC236}">
                <a16:creationId xmlns:a16="http://schemas.microsoft.com/office/drawing/2014/main" id="{7C9BF104-D5A8-4F64-9F76-70061468A2D0}"/>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Executive Summary</a:t>
            </a:r>
          </a:p>
        </p:txBody>
      </p:sp>
      <p:graphicFrame>
        <p:nvGraphicFramePr>
          <p:cNvPr id="8" name="표 7">
            <a:extLst>
              <a:ext uri="{FF2B5EF4-FFF2-40B4-BE49-F238E27FC236}">
                <a16:creationId xmlns:a16="http://schemas.microsoft.com/office/drawing/2014/main" id="{9DD3D0B9-54C5-4881-B4B7-1467E19BCD8F}"/>
              </a:ext>
            </a:extLst>
          </p:cNvPr>
          <p:cNvGraphicFramePr>
            <a:graphicFrameLocks noGrp="1"/>
          </p:cNvGraphicFramePr>
          <p:nvPr>
            <p:extLst>
              <p:ext uri="{D42A27DB-BD31-4B8C-83A1-F6EECF244321}">
                <p14:modId xmlns:p14="http://schemas.microsoft.com/office/powerpoint/2010/main" val="3085752634"/>
              </p:ext>
            </p:extLst>
          </p:nvPr>
        </p:nvGraphicFramePr>
        <p:xfrm>
          <a:off x="2092411" y="1702850"/>
          <a:ext cx="7345584" cy="1570320"/>
        </p:xfrm>
        <a:graphic>
          <a:graphicData uri="http://schemas.openxmlformats.org/drawingml/2006/table">
            <a:tbl>
              <a:tblPr/>
              <a:tblGrid>
                <a:gridCol w="790776">
                  <a:extLst>
                    <a:ext uri="{9D8B030D-6E8A-4147-A177-3AD203B41FA5}">
                      <a16:colId xmlns:a16="http://schemas.microsoft.com/office/drawing/2014/main" val="20000"/>
                    </a:ext>
                  </a:extLst>
                </a:gridCol>
                <a:gridCol w="546234">
                  <a:extLst>
                    <a:ext uri="{9D8B030D-6E8A-4147-A177-3AD203B41FA5}">
                      <a16:colId xmlns:a16="http://schemas.microsoft.com/office/drawing/2014/main" val="20002"/>
                    </a:ext>
                  </a:extLst>
                </a:gridCol>
                <a:gridCol w="546234">
                  <a:extLst>
                    <a:ext uri="{9D8B030D-6E8A-4147-A177-3AD203B41FA5}">
                      <a16:colId xmlns:a16="http://schemas.microsoft.com/office/drawing/2014/main" val="20013"/>
                    </a:ext>
                  </a:extLst>
                </a:gridCol>
                <a:gridCol w="546234">
                  <a:extLst>
                    <a:ext uri="{9D8B030D-6E8A-4147-A177-3AD203B41FA5}">
                      <a16:colId xmlns:a16="http://schemas.microsoft.com/office/drawing/2014/main" val="20014"/>
                    </a:ext>
                  </a:extLst>
                </a:gridCol>
                <a:gridCol w="546234">
                  <a:extLst>
                    <a:ext uri="{9D8B030D-6E8A-4147-A177-3AD203B41FA5}">
                      <a16:colId xmlns:a16="http://schemas.microsoft.com/office/drawing/2014/main" val="20003"/>
                    </a:ext>
                  </a:extLst>
                </a:gridCol>
                <a:gridCol w="546234">
                  <a:extLst>
                    <a:ext uri="{9D8B030D-6E8A-4147-A177-3AD203B41FA5}">
                      <a16:colId xmlns:a16="http://schemas.microsoft.com/office/drawing/2014/main" val="20004"/>
                    </a:ext>
                  </a:extLst>
                </a:gridCol>
                <a:gridCol w="546234">
                  <a:extLst>
                    <a:ext uri="{9D8B030D-6E8A-4147-A177-3AD203B41FA5}">
                      <a16:colId xmlns:a16="http://schemas.microsoft.com/office/drawing/2014/main" val="20005"/>
                    </a:ext>
                  </a:extLst>
                </a:gridCol>
                <a:gridCol w="546234">
                  <a:extLst>
                    <a:ext uri="{9D8B030D-6E8A-4147-A177-3AD203B41FA5}">
                      <a16:colId xmlns:a16="http://schemas.microsoft.com/office/drawing/2014/main" val="20006"/>
                    </a:ext>
                  </a:extLst>
                </a:gridCol>
                <a:gridCol w="546234">
                  <a:extLst>
                    <a:ext uri="{9D8B030D-6E8A-4147-A177-3AD203B41FA5}">
                      <a16:colId xmlns:a16="http://schemas.microsoft.com/office/drawing/2014/main" val="20007"/>
                    </a:ext>
                  </a:extLst>
                </a:gridCol>
                <a:gridCol w="546234">
                  <a:extLst>
                    <a:ext uri="{9D8B030D-6E8A-4147-A177-3AD203B41FA5}">
                      <a16:colId xmlns:a16="http://schemas.microsoft.com/office/drawing/2014/main" val="20008"/>
                    </a:ext>
                  </a:extLst>
                </a:gridCol>
                <a:gridCol w="546234">
                  <a:extLst>
                    <a:ext uri="{9D8B030D-6E8A-4147-A177-3AD203B41FA5}">
                      <a16:colId xmlns:a16="http://schemas.microsoft.com/office/drawing/2014/main" val="20009"/>
                    </a:ext>
                  </a:extLst>
                </a:gridCol>
                <a:gridCol w="546234">
                  <a:extLst>
                    <a:ext uri="{9D8B030D-6E8A-4147-A177-3AD203B41FA5}">
                      <a16:colId xmlns:a16="http://schemas.microsoft.com/office/drawing/2014/main" val="20010"/>
                    </a:ext>
                  </a:extLst>
                </a:gridCol>
                <a:gridCol w="546234">
                  <a:extLst>
                    <a:ext uri="{9D8B030D-6E8A-4147-A177-3AD203B41FA5}">
                      <a16:colId xmlns:a16="http://schemas.microsoft.com/office/drawing/2014/main" val="20011"/>
                    </a:ext>
                  </a:extLst>
                </a:gridCol>
              </a:tblGrid>
              <a:tr h="162000">
                <a:tc gridSpan="13">
                  <a:txBody>
                    <a:bodyPr/>
                    <a:lstStyle/>
                    <a:p>
                      <a:pPr algn="l"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Guideline Public Company Method</a:t>
                      </a:r>
                      <a:r>
                        <a:rPr lang="ko-KR" altLang="en-US" sz="900" b="1" i="0" u="none" strike="noStrike" dirty="0">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endParaRPr lang="ko-KR" altLang="en-US" sz="900" b="1" i="0" u="none" strike="noStrike">
                        <a:solidFill>
                          <a:srgbClr val="FFFFFF"/>
                        </a:solidFill>
                        <a:effectLst/>
                        <a:latin typeface="맑은 고딕" panose="020B0503020000020004" pitchFamily="50" charset="-127"/>
                        <a:ea typeface="맑은 고딕" panose="020B0503020000020004" pitchFamily="50" charset="-127"/>
                      </a:endParaRPr>
                    </a:p>
                  </a:txBody>
                  <a:tcPr marL="9064" marR="9064" marT="9064"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endParaRPr lang="ko-KR" altLang="en-US" sz="900" b="1" i="0" u="none" strike="noStrike">
                        <a:solidFill>
                          <a:srgbClr val="FFFFFF"/>
                        </a:solidFill>
                        <a:effectLst/>
                        <a:latin typeface="맑은 고딕" panose="020B0503020000020004" pitchFamily="50" charset="-127"/>
                        <a:ea typeface="맑은 고딕" panose="020B0503020000020004" pitchFamily="50" charset="-127"/>
                      </a:endParaRPr>
                    </a:p>
                  </a:txBody>
                  <a:tcPr marL="9064" marR="9064" marT="9064"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endParaRPr lang="ko-KR" altLang="en-US" sz="900" b="1" i="0" u="none" strike="noStrike">
                        <a:solidFill>
                          <a:srgbClr val="FFFFFF"/>
                        </a:solidFill>
                        <a:effectLst/>
                        <a:latin typeface="맑은 고딕" panose="020B0503020000020004" pitchFamily="50" charset="-127"/>
                        <a:ea typeface="맑은 고딕" panose="020B0503020000020004" pitchFamily="50" charset="-127"/>
                      </a:endParaRPr>
                    </a:p>
                  </a:txBody>
                  <a:tcPr marL="9064" marR="9064" marT="9064"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endParaRPr lang="ko-KR" altLang="en-US" sz="900" b="1" i="0" u="none" strike="noStrike">
                        <a:solidFill>
                          <a:srgbClr val="FFFFFF"/>
                        </a:solidFill>
                        <a:effectLst/>
                        <a:latin typeface="맑은 고딕" panose="020B0503020000020004" pitchFamily="50" charset="-127"/>
                        <a:ea typeface="맑은 고딕" panose="020B0503020000020004" pitchFamily="50" charset="-127"/>
                      </a:endParaRPr>
                    </a:p>
                  </a:txBody>
                  <a:tcPr marL="9064" marR="9064" marT="9064"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endParaRPr lang="ko-KR" alt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9064" marR="9064" marT="9064"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endParaRPr lang="ko-KR" altLang="en-US" sz="900" b="1" i="0" u="none" strike="noStrike">
                        <a:solidFill>
                          <a:srgbClr val="FFFFFF"/>
                        </a:solidFill>
                        <a:effectLst/>
                        <a:latin typeface="맑은 고딕" panose="020B0503020000020004" pitchFamily="50" charset="-127"/>
                        <a:ea typeface="맑은 고딕" panose="020B0503020000020004" pitchFamily="50" charset="-127"/>
                      </a:endParaRPr>
                    </a:p>
                  </a:txBody>
                  <a:tcPr marL="9064" marR="9064" marT="9064"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endParaRPr lang="ko-KR" altLang="en-US" sz="900" b="1" i="0" u="none" strike="noStrike">
                        <a:solidFill>
                          <a:srgbClr val="FFFFFF"/>
                        </a:solidFill>
                        <a:effectLst/>
                        <a:latin typeface="맑은 고딕" panose="020B0503020000020004" pitchFamily="50" charset="-127"/>
                        <a:ea typeface="맑은 고딕" panose="020B0503020000020004" pitchFamily="50" charset="-127"/>
                      </a:endParaRPr>
                    </a:p>
                  </a:txBody>
                  <a:tcPr marL="9064" marR="9064" marT="9064"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endParaRPr lang="ko-KR" altLang="en-US" sz="900" b="1" i="0" u="none" strike="noStrike">
                        <a:solidFill>
                          <a:srgbClr val="FFFFFF"/>
                        </a:solidFill>
                        <a:effectLst/>
                        <a:latin typeface="맑은 고딕" panose="020B0503020000020004" pitchFamily="50" charset="-127"/>
                        <a:ea typeface="맑은 고딕" panose="020B0503020000020004" pitchFamily="50" charset="-127"/>
                      </a:endParaRPr>
                    </a:p>
                  </a:txBody>
                  <a:tcPr marL="9064" marR="9064" marT="9064"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endParaRPr lang="ko-KR" altLang="en-US" sz="900" b="1" i="0" u="none" strike="noStrike">
                        <a:solidFill>
                          <a:srgbClr val="FFFFFF"/>
                        </a:solidFill>
                        <a:effectLst/>
                        <a:latin typeface="맑은 고딕" panose="020B0503020000020004" pitchFamily="50" charset="-127"/>
                        <a:ea typeface="맑은 고딕" panose="020B0503020000020004" pitchFamily="50" charset="-127"/>
                      </a:endParaRPr>
                    </a:p>
                  </a:txBody>
                  <a:tcPr marL="9064" marR="9064" marT="9064"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endParaRPr lang="ko-KR" altLang="en-US" sz="900" b="1" i="0" u="none" strike="noStrike">
                        <a:solidFill>
                          <a:srgbClr val="FFFFFF"/>
                        </a:solidFill>
                        <a:effectLst/>
                        <a:latin typeface="맑은 고딕" panose="020B0503020000020004" pitchFamily="50" charset="-127"/>
                        <a:ea typeface="맑은 고딕" panose="020B0503020000020004" pitchFamily="50" charset="-127"/>
                      </a:endParaRPr>
                    </a:p>
                  </a:txBody>
                  <a:tcPr marL="9064" marR="9064" marT="9064"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endParaRPr lang="ko-KR" altLang="en-US" sz="900" b="1" i="0" u="none" strike="noStrike">
                        <a:solidFill>
                          <a:srgbClr val="FFFFFF"/>
                        </a:solidFill>
                        <a:effectLst/>
                        <a:latin typeface="맑은 고딕" panose="020B0503020000020004" pitchFamily="50" charset="-127"/>
                        <a:ea typeface="맑은 고딕" panose="020B0503020000020004" pitchFamily="50" charset="-127"/>
                      </a:endParaRPr>
                    </a:p>
                  </a:txBody>
                  <a:tcPr marL="9064" marR="9064" marT="9064"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l" fontAlgn="ctr"/>
                      <a:endParaRPr lang="ko-KR" altLang="en-US" sz="900" b="1" i="0" u="none" strike="noStrike" dirty="0">
                        <a:solidFill>
                          <a:srgbClr val="FFFFFF"/>
                        </a:solidFill>
                        <a:effectLst/>
                        <a:latin typeface="맑은 고딕" panose="020B0503020000020004" pitchFamily="50" charset="-127"/>
                        <a:ea typeface="맑은 고딕" panose="020B0503020000020004" pitchFamily="50" charset="-127"/>
                      </a:endParaRPr>
                    </a:p>
                  </a:txBody>
                  <a:tcPr marL="9064" marR="9064" marT="9064"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0000"/>
                  </a:ext>
                </a:extLst>
              </a:tr>
              <a:tr h="162000">
                <a:tc rowSpan="2">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회사명</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gridSpan="7">
                  <a:txBody>
                    <a:bodyPr/>
                    <a:lstStyle/>
                    <a:p>
                      <a:pPr algn="ctr"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재무정보 및 시장정보</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endParaRPr lang="ko-KR" altLang="en-US" sz="9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9525"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w="6350" cap="flat" cmpd="sng" algn="ctr">
                      <a:solidFill>
                        <a:srgbClr val="00338D"/>
                      </a:solidFill>
                      <a:prstDash val="solid"/>
                      <a:round/>
                      <a:headEnd type="none" w="med" len="med"/>
                      <a:tailEnd type="none" w="med" len="med"/>
                    </a:lnL>
                    <a:lnT w="6350" cap="flat" cmpd="sng" algn="ctr">
                      <a:solidFill>
                        <a:srgbClr val="00338D"/>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5">
                  <a:txBody>
                    <a:bodyPr/>
                    <a:lstStyle/>
                    <a:p>
                      <a:pPr algn="ctr"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Trading Multiple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162000">
                <a:tc vMerge="1">
                  <a:txBody>
                    <a:bodyPr/>
                    <a:lstStyle/>
                    <a:p>
                      <a:pPr algn="l" fontAlgn="ctr"/>
                      <a:endParaRPr lang="ko-KR" altLang="en-US" sz="9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Sales</a:t>
                      </a:r>
                    </a:p>
                  </a:txBody>
                  <a:tcPr marL="36000" marR="36000" marT="0" marB="0" anchor="ctr">
                    <a:lnL w="6350" cap="flat" cmpd="sng" algn="ctr">
                      <a:solidFill>
                        <a:srgbClr val="00338D"/>
                      </a:solidFill>
                      <a:prstDash val="solid"/>
                      <a:round/>
                      <a:headEnd type="none" w="med" len="med"/>
                      <a:tailEnd type="none" w="med" len="med"/>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EBITDA</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NI</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BV</a:t>
                      </a: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MKT </a:t>
                      </a:r>
                    </a:p>
                    <a:p>
                      <a:pPr algn="ctr"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Cap</a:t>
                      </a:r>
                      <a:endParaRPr lang="en-US" sz="900" b="1" i="0" u="none" strike="noStrike" dirty="0">
                        <a:solidFill>
                          <a:schemeClr val="tx1"/>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Net Debt</a:t>
                      </a:r>
                      <a:endParaRPr lang="en-US" sz="9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EV</a:t>
                      </a:r>
                    </a:p>
                  </a:txBody>
                  <a:tcPr marL="36000" marR="36000" marT="0" marB="0" anchor="ctr">
                    <a:lnL>
                      <a:noFill/>
                    </a:lnL>
                    <a:lnR w="6350" cap="flat" cmpd="sng" algn="ctr">
                      <a:solidFill>
                        <a:srgbClr val="00338D"/>
                      </a:solidFill>
                      <a:prstDash val="solid"/>
                      <a:round/>
                      <a:headEnd type="none" w="med" len="med"/>
                      <a:tailEnd type="none" w="med" len="med"/>
                    </a:lnR>
                    <a:lnT w="9525"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PBR</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EV/</a:t>
                      </a:r>
                      <a:br>
                        <a:rPr lang="en-US" sz="900" b="1" i="0" u="none" strike="noStrike" dirty="0">
                          <a:solidFill>
                            <a:srgbClr val="000000"/>
                          </a:solidFill>
                          <a:effectLst/>
                          <a:latin typeface="Arial" panose="020B0604020202020204" pitchFamily="34" charset="0"/>
                          <a:ea typeface="+mj-ea"/>
                          <a:cs typeface="Arial" panose="020B0604020202020204" pitchFamily="34" charset="0"/>
                        </a:rPr>
                      </a:br>
                      <a:r>
                        <a:rPr lang="en-US" sz="900" b="1" i="0" u="none" strike="noStrike" dirty="0">
                          <a:solidFill>
                            <a:srgbClr val="000000"/>
                          </a:solidFill>
                          <a:effectLst/>
                          <a:latin typeface="Arial" panose="020B0604020202020204" pitchFamily="34" charset="0"/>
                          <a:ea typeface="+mj-ea"/>
                          <a:cs typeface="Arial" panose="020B0604020202020204" pitchFamily="34" charset="0"/>
                        </a:rPr>
                        <a:t>Sales</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EV/</a:t>
                      </a:r>
                      <a:br>
                        <a:rPr lang="en-US" sz="900" b="1" i="0" u="none" strike="noStrike" dirty="0">
                          <a:solidFill>
                            <a:srgbClr val="000000"/>
                          </a:solidFill>
                          <a:effectLst/>
                          <a:latin typeface="Arial" panose="020B0604020202020204" pitchFamily="34" charset="0"/>
                          <a:ea typeface="+mj-ea"/>
                          <a:cs typeface="Arial" panose="020B0604020202020204" pitchFamily="34" charset="0"/>
                        </a:rPr>
                      </a:br>
                      <a:r>
                        <a:rPr lang="en-US" sz="900" b="1" i="0" u="none" strike="noStrike" dirty="0">
                          <a:solidFill>
                            <a:srgbClr val="000000"/>
                          </a:solidFill>
                          <a:effectLst/>
                          <a:latin typeface="Arial" panose="020B0604020202020204" pitchFamily="34" charset="0"/>
                          <a:ea typeface="+mj-ea"/>
                          <a:cs typeface="Arial" panose="020B0604020202020204" pitchFamily="34" charset="0"/>
                        </a:rPr>
                        <a:t>EBIT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EV/</a:t>
                      </a:r>
                      <a:br>
                        <a:rPr lang="en-US" sz="900" b="1" i="0" u="none" strike="noStrike" dirty="0">
                          <a:solidFill>
                            <a:srgbClr val="000000"/>
                          </a:solidFill>
                          <a:effectLst/>
                          <a:latin typeface="Arial" panose="020B0604020202020204" pitchFamily="34" charset="0"/>
                          <a:ea typeface="+mj-ea"/>
                          <a:cs typeface="Arial" panose="020B0604020202020204" pitchFamily="34" charset="0"/>
                        </a:rPr>
                      </a:br>
                      <a:r>
                        <a:rPr lang="en-US" sz="900" b="1" i="0" u="none" strike="noStrike" dirty="0">
                          <a:solidFill>
                            <a:srgbClr val="000000"/>
                          </a:solidFill>
                          <a:effectLst/>
                          <a:latin typeface="Arial" panose="020B0604020202020204" pitchFamily="34" charset="0"/>
                          <a:ea typeface="+mj-ea"/>
                          <a:cs typeface="Arial" panose="020B0604020202020204" pitchFamily="34" charset="0"/>
                        </a:rPr>
                        <a:t>EBITDA</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PER</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003"/>
                  </a:ext>
                </a:extLst>
              </a:tr>
              <a:tr h="162000">
                <a:tc>
                  <a:txBody>
                    <a:bodyPr/>
                    <a:lstStyle/>
                    <a:p>
                      <a:pPr algn="l" rtl="0"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이엠넷</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39,196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12,012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28,677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91,425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111,951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(47,910)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64,041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1.2x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1.6x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5.9x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5.3x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3.9x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0004"/>
                  </a:ext>
                </a:extLst>
              </a:tr>
              <a:tr h="162000">
                <a:tc>
                  <a:txBody>
                    <a:bodyPr/>
                    <a:lstStyle/>
                    <a:p>
                      <a:pPr algn="l" rtl="0"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와이즈버즈</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12,634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2,763 </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1,474 </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39,909 </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70,054 </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(21,907)</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48,147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1.8x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3.8x </a:t>
                      </a:r>
                    </a:p>
                  </a:txBody>
                  <a:tcPr marL="36000" marR="36000" marT="0" marB="0" anchor="ctr">
                    <a:lnL>
                      <a:noFill/>
                    </a:lnL>
                    <a:lnR>
                      <a:noFill/>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27.6x </a:t>
                      </a:r>
                    </a:p>
                  </a:txBody>
                  <a:tcPr marL="36000" marR="36000" marT="0" marB="0" anchor="ctr">
                    <a:lnL>
                      <a:noFill/>
                    </a:lnL>
                    <a:lnR>
                      <a:noFill/>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17.4x </a:t>
                      </a:r>
                    </a:p>
                  </a:txBody>
                  <a:tcPr marL="36000" marR="36000" marT="0" marB="0" anchor="ctr">
                    <a:lnL>
                      <a:noFill/>
                    </a:lnL>
                    <a:lnR>
                      <a:noFill/>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47.5x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65465295"/>
                  </a:ext>
                </a:extLst>
              </a:tr>
              <a:tr h="162000">
                <a:tc>
                  <a:txBody>
                    <a:bodyPr/>
                    <a:lstStyle/>
                    <a:p>
                      <a:pPr algn="l"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SM C&amp;C</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endPar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130,541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10,579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(11,666)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104,823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228,971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(84,201)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144,770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2.2x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1.1x </a:t>
                      </a:r>
                    </a:p>
                  </a:txBody>
                  <a:tcPr marL="36000" marR="36000" marT="0" marB="0" anchor="ctr">
                    <a:lnL>
                      <a:noFill/>
                    </a:lnL>
                    <a:lnR>
                      <a:noFill/>
                    </a:lnR>
                    <a:lnT>
                      <a:noFill/>
                    </a:lnT>
                    <a:lnB w="12700" cap="flat" cmpd="sng" algn="ctr">
                      <a:solidFill>
                        <a:srgbClr val="FF0000"/>
                      </a:solidFill>
                      <a:prstDash val="dash"/>
                      <a:round/>
                      <a:headEnd type="none" w="med" len="med"/>
                      <a:tailEnd type="none" w="med" len="med"/>
                    </a:lnB>
                  </a:tcPr>
                </a:tc>
                <a:tc>
                  <a:txBody>
                    <a:bodyPr/>
                    <a:lstStyle/>
                    <a:p>
                      <a:pPr algn="r" rtl="0" fontAlgn="ctr"/>
                      <a:r>
                        <a:rPr lang="ko-KR" alt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chemeClr val="bg1">
                        <a:lumMod val="65000"/>
                      </a:schemeClr>
                    </a:solidFill>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13.7x </a:t>
                      </a:r>
                    </a:p>
                  </a:txBody>
                  <a:tcPr marL="36000" marR="36000" marT="0" marB="0" anchor="ctr">
                    <a:lnL>
                      <a:noFill/>
                    </a:lnL>
                    <a:lnR>
                      <a:noFill/>
                    </a:lnR>
                    <a:lnT>
                      <a:noFill/>
                    </a:lnT>
                    <a:lnB w="12700" cap="flat" cmpd="sng" algn="ctr">
                      <a:solidFill>
                        <a:srgbClr val="FF0000"/>
                      </a:solidFill>
                      <a:prstDash val="dash"/>
                      <a:round/>
                      <a:headEnd type="none" w="med" len="med"/>
                      <a:tailEnd type="none" w="med" len="med"/>
                    </a:lnB>
                  </a:tcPr>
                </a:tc>
                <a:tc>
                  <a:txBody>
                    <a:bodyPr/>
                    <a:lstStyle/>
                    <a:p>
                      <a:pPr algn="r" rtl="0" fontAlgn="ctr"/>
                      <a:r>
                        <a:rPr lang="ko-KR" alt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10"/>
                  </a:ext>
                </a:extLst>
              </a:tr>
              <a:tr h="162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Min</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1.2x </a:t>
                      </a:r>
                    </a:p>
                  </a:txBody>
                  <a:tcPr marL="36000" marR="36000" marT="0" marB="0" anchor="ctr">
                    <a:lnL w="6350" cap="flat" cmpd="sng" algn="ctr">
                      <a:solidFill>
                        <a:srgbClr val="00338D"/>
                      </a:solidFill>
                      <a:prstDash val="solid"/>
                      <a:round/>
                      <a:headEnd type="none" w="med" len="med"/>
                      <a:tailEnd type="none" w="med" len="med"/>
                    </a:lnL>
                    <a:lnR w="12700" cap="flat" cmpd="sng" algn="ctr">
                      <a:solidFill>
                        <a:srgbClr val="FF0000"/>
                      </a:solidFill>
                      <a:prstDash val="dash"/>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5.9x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5.3x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noFill/>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3.9x </a:t>
                      </a:r>
                    </a:p>
                  </a:txBody>
                  <a:tcPr marL="36000" marR="36000" marT="0" marB="0" anchor="ctr">
                    <a:lnL w="12700" cap="flat" cmpd="sng" algn="ctr">
                      <a:solidFill>
                        <a:srgbClr val="FF0000"/>
                      </a:solidFill>
                      <a:prstDash val="dash"/>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0011"/>
                  </a:ext>
                </a:extLst>
              </a:tr>
              <a:tr h="1620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a:noFill/>
                    </a:lnB>
                  </a:tcPr>
                </a:tc>
                <a:tc>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Mean</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1.7x </a:t>
                      </a:r>
                    </a:p>
                  </a:txBody>
                  <a:tcPr marL="36000" marR="36000" marT="0" marB="0" anchor="ctr">
                    <a:lnL w="6350" cap="flat" cmpd="sng" algn="ctr">
                      <a:solidFill>
                        <a:srgbClr val="00338D"/>
                      </a:solidFill>
                      <a:prstDash val="solid"/>
                      <a:round/>
                      <a:headEnd type="none" w="med" len="med"/>
                      <a:tailEnd type="none" w="med" len="med"/>
                    </a:lnL>
                    <a:lnR w="12700" cap="flat" cmpd="sng" algn="ctr">
                      <a:solidFill>
                        <a:srgbClr val="FF0000"/>
                      </a:solidFill>
                      <a:prstDash val="dash"/>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16.7x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a:noFill/>
                    </a:lnB>
                    <a:noFill/>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25.7x </a:t>
                      </a:r>
                    </a:p>
                  </a:txBody>
                  <a:tcPr marL="36000" marR="36000" marT="0" marB="0" anchor="ctr">
                    <a:lnL w="12700" cap="flat" cmpd="sng" algn="ctr">
                      <a:solidFill>
                        <a:srgbClr val="FF0000"/>
                      </a:solidFill>
                      <a:prstDash val="dash"/>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162000">
                <a:tc gridSpan="7">
                  <a:txBody>
                    <a:bodyPr/>
                    <a:lstStyle/>
                    <a:p>
                      <a:pPr algn="l"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1270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w="12700" cmpd="sng">
                      <a:noFill/>
                      <a:prstDash val="solid"/>
                    </a:lnL>
                    <a:lnR>
                      <a:noFill/>
                    </a:lnR>
                    <a:lnT>
                      <a:noFill/>
                    </a:lnT>
                    <a:lnB w="1270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1270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1270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1270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1270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Max</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2.2x </a:t>
                      </a:r>
                    </a:p>
                  </a:txBody>
                  <a:tcPr marL="36000" marR="36000" marT="0" marB="0" anchor="ctr">
                    <a:lnL w="6350" cap="flat" cmpd="sng" algn="ctr">
                      <a:solidFill>
                        <a:srgbClr val="00338D"/>
                      </a:solidFill>
                      <a:prstDash val="solid"/>
                      <a:round/>
                      <a:headEnd type="none" w="med" len="med"/>
                      <a:tailEnd type="none" w="med" len="med"/>
                    </a:lnL>
                    <a:lnR w="12700" cap="flat" cmpd="sng" algn="ctr">
                      <a:solidFill>
                        <a:srgbClr val="FF0000"/>
                      </a:solidFill>
                      <a:prstDash val="dash"/>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3.8x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w="12700" cap="flat" cmpd="sng" algn="ctr">
                      <a:solidFill>
                        <a:srgbClr val="FF0000"/>
                      </a:solidFill>
                      <a:prstDash val="dash"/>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27.6x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17.4x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w="12700" cap="flat" cmpd="sng" algn="ctr">
                      <a:solidFill>
                        <a:srgbClr val="FF0000"/>
                      </a:solidFill>
                      <a:prstDash val="dash"/>
                      <a:round/>
                      <a:headEnd type="none" w="med" len="med"/>
                      <a:tailEnd type="none" w="med" len="med"/>
                    </a:lnB>
                    <a:noFill/>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47.5x </a:t>
                      </a:r>
                    </a:p>
                  </a:txBody>
                  <a:tcPr marL="36000" marR="36000" marT="0" marB="0" anchor="ctr">
                    <a:lnL w="12700" cap="flat" cmpd="sng" algn="ctr">
                      <a:solidFill>
                        <a:srgbClr val="FF0000"/>
                      </a:solidFill>
                      <a:prstDash val="dash"/>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12" name="TextBox 11">
            <a:extLst>
              <a:ext uri="{FF2B5EF4-FFF2-40B4-BE49-F238E27FC236}">
                <a16:creationId xmlns:a16="http://schemas.microsoft.com/office/drawing/2014/main" id="{62B69DCF-1E71-4017-85F2-A338221F235D}"/>
              </a:ext>
            </a:extLst>
          </p:cNvPr>
          <p:cNvSpPr txBox="1"/>
          <p:nvPr/>
        </p:nvSpPr>
        <p:spPr>
          <a:xfrm>
            <a:off x="5145159" y="1556424"/>
            <a:ext cx="4275218" cy="126364"/>
          </a:xfrm>
          <a:prstGeom prst="rect">
            <a:avLst/>
          </a:prstGeom>
          <a:noFill/>
        </p:spPr>
        <p:txBody>
          <a:bodyPr wrap="square" lIns="0" tIns="0" rIns="0" bIns="0" rtlCol="0">
            <a:spAutoFit/>
          </a:bodyPr>
          <a:lstStyle/>
          <a:p>
            <a:pPr algn="r"/>
            <a:r>
              <a:rPr lang="en-US" altLang="ko-KR" sz="800" dirty="0">
                <a:latin typeface="Arial" panose="020B0604020202020204" pitchFamily="34" charset="0"/>
                <a:ea typeface="+mj-ea"/>
                <a:cs typeface="Arial" panose="020B0604020202020204" pitchFamily="34" charset="0"/>
              </a:rPr>
              <a:t>(</a:t>
            </a:r>
            <a:r>
              <a:rPr lang="ko-KR" altLang="en-US" sz="800" dirty="0">
                <a:latin typeface="Arial" panose="020B0604020202020204" pitchFamily="34" charset="0"/>
                <a:cs typeface="Arial" panose="020B0604020202020204" pitchFamily="34" charset="0"/>
              </a:rPr>
              <a:t>단위</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백만원</a:t>
            </a:r>
            <a:r>
              <a:rPr lang="en-US" altLang="ko-KR" sz="800" dirty="0">
                <a:latin typeface="Arial" panose="020B0604020202020204" pitchFamily="34" charset="0"/>
                <a:cs typeface="Arial" panose="020B0604020202020204" pitchFamily="34" charset="0"/>
              </a:rPr>
              <a:t>, </a:t>
            </a:r>
            <a:r>
              <a:rPr lang="en-US" altLang="ko-KR" sz="800" dirty="0">
                <a:latin typeface="Arial" panose="020B0604020202020204" pitchFamily="34" charset="0"/>
                <a:ea typeface="+mj-ea"/>
                <a:cs typeface="Arial" panose="020B0604020202020204" pitchFamily="34" charset="0"/>
              </a:rPr>
              <a:t>Source: Bloomberg)</a:t>
            </a:r>
          </a:p>
        </p:txBody>
      </p:sp>
      <p:sp>
        <p:nvSpPr>
          <p:cNvPr id="13" name="직사각형 12">
            <a:extLst>
              <a:ext uri="{FF2B5EF4-FFF2-40B4-BE49-F238E27FC236}">
                <a16:creationId xmlns:a16="http://schemas.microsoft.com/office/drawing/2014/main" id="{D0B07CDF-6EF7-4058-8352-9D46B78A6E19}"/>
              </a:ext>
            </a:extLst>
          </p:cNvPr>
          <p:cNvSpPr/>
          <p:nvPr/>
        </p:nvSpPr>
        <p:spPr>
          <a:xfrm>
            <a:off x="2092411" y="3305570"/>
            <a:ext cx="7325920" cy="119328"/>
          </a:xfrm>
          <a:prstGeom prst="rect">
            <a:avLst/>
          </a:prstGeom>
        </p:spPr>
        <p:txBody>
          <a:bodyPr wrap="square" lIns="0" tIns="0" rIns="0" bIns="0" anchor="b">
            <a:spAutoFit/>
          </a:bodyPr>
          <a:lstStyle/>
          <a:p>
            <a:pPr defTabSz="914400">
              <a:lnSpc>
                <a:spcPts val="960"/>
              </a:lnSpc>
              <a:defRPr/>
            </a:pPr>
            <a:r>
              <a:rPr lang="en-US" altLang="ko-KR" sz="800" kern="0" dirty="0">
                <a:latin typeface="Arial" panose="020B0604020202020204" pitchFamily="34" charset="0"/>
                <a:ea typeface="+mj-ea"/>
                <a:cs typeface="Arial" panose="020B0604020202020204" pitchFamily="34" charset="0"/>
              </a:rPr>
              <a:t>Note 1: 2021</a:t>
            </a:r>
            <a:r>
              <a:rPr lang="ko-KR" altLang="en-US" sz="800" kern="0" dirty="0">
                <a:latin typeface="Arial" panose="020B0604020202020204" pitchFamily="34" charset="0"/>
                <a:ea typeface="+mj-ea"/>
                <a:cs typeface="Arial" panose="020B0604020202020204" pitchFamily="34" charset="0"/>
              </a:rPr>
              <a:t>년 </a:t>
            </a:r>
            <a:r>
              <a:rPr lang="en-US" altLang="ko-KR" sz="800" kern="0" dirty="0">
                <a:latin typeface="Arial" panose="020B0604020202020204" pitchFamily="34" charset="0"/>
                <a:ea typeface="+mj-ea"/>
                <a:cs typeface="Arial" panose="020B0604020202020204" pitchFamily="34" charset="0"/>
              </a:rPr>
              <a:t>9</a:t>
            </a:r>
            <a:r>
              <a:rPr lang="ko-KR" altLang="en-US" sz="800" kern="0" dirty="0">
                <a:latin typeface="Arial" panose="020B0604020202020204" pitchFamily="34" charset="0"/>
                <a:ea typeface="+mj-ea"/>
                <a:cs typeface="Arial" panose="020B0604020202020204" pitchFamily="34" charset="0"/>
              </a:rPr>
              <a:t>월말 기준</a:t>
            </a:r>
            <a:endParaRPr lang="en-US" altLang="ko-KR" sz="800" kern="0" dirty="0">
              <a:latin typeface="Arial" panose="020B0604020202020204" pitchFamily="34" charset="0"/>
              <a:ea typeface="+mj-ea"/>
              <a:cs typeface="Arial" panose="020B0604020202020204" pitchFamily="34" charset="0"/>
            </a:endParaRPr>
          </a:p>
        </p:txBody>
      </p:sp>
      <p:sp>
        <p:nvSpPr>
          <p:cNvPr id="10" name="제목 2">
            <a:extLst>
              <a:ext uri="{FF2B5EF4-FFF2-40B4-BE49-F238E27FC236}">
                <a16:creationId xmlns:a16="http://schemas.microsoft.com/office/drawing/2014/main" id="{A6459AD7-1212-4240-A413-F4694AE9F47B}"/>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Market Approach – GPCM </a:t>
            </a:r>
          </a:p>
        </p:txBody>
      </p:sp>
      <p:sp>
        <p:nvSpPr>
          <p:cNvPr id="17" name="순서도: 연결자 16">
            <a:extLst>
              <a:ext uri="{FF2B5EF4-FFF2-40B4-BE49-F238E27FC236}">
                <a16:creationId xmlns:a16="http://schemas.microsoft.com/office/drawing/2014/main" id="{1021B3C1-425C-4DB1-9227-93D7545A1104}"/>
              </a:ext>
            </a:extLst>
          </p:cNvPr>
          <p:cNvSpPr/>
          <p:nvPr/>
        </p:nvSpPr>
        <p:spPr bwMode="auto">
          <a:xfrm>
            <a:off x="2054088" y="149766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1</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141073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254858094"/>
              </p:ext>
            </p:extLst>
          </p:nvPr>
        </p:nvGraphicFramePr>
        <p:xfrm>
          <a:off x="468000" y="1191600"/>
          <a:ext cx="9038334" cy="38160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3697">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3552303">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유사거래비교법</a:t>
                      </a:r>
                      <a:b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b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(GTM)</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r>
                        <a:rPr kumimoji="0" lang="ko-KR" altLang="en-US"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유사거래사례 </a:t>
                      </a: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Multiple</a:t>
                      </a: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66700" marR="0" lvl="0" indent="-174625"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ü"/>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66700" marR="0" lvl="0" indent="-174625"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ü"/>
                        <a:tabLst/>
                        <a:defRPr/>
                      </a:pP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GTM Multiple</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을 산출하기 위하여 선정한 거래사례는 최근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내</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국내의 광고</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대행</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업을 운영하는 회사를 인수한 건 중 인크로스 등 대기업 계열사를 제외하고</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적정 규모의 사업내용이 일치하는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건의 거래를 대상으로 하였음</a:t>
                      </a: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66700" marR="0" lvl="0" indent="-174625"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ü"/>
                        <a:tabLst/>
                        <a:defRPr/>
                      </a:pPr>
                      <a:r>
                        <a:rPr lang="ko-KR" altLang="en-US" sz="900" kern="0" dirty="0">
                          <a:solidFill>
                            <a:srgbClr val="000000"/>
                          </a:solidFill>
                          <a:latin typeface="Arial" panose="020B0604020202020204" pitchFamily="34" charset="0"/>
                          <a:cs typeface="Arial" panose="020B0604020202020204" pitchFamily="34" charset="0"/>
                        </a:rPr>
                        <a:t>이로부터 산출된 </a:t>
                      </a:r>
                      <a:r>
                        <a:rPr lang="en-US" altLang="ko-KR" sz="900" kern="0" dirty="0">
                          <a:solidFill>
                            <a:srgbClr val="000000"/>
                          </a:solidFill>
                          <a:latin typeface="Arial" panose="020B0604020202020204" pitchFamily="34" charset="0"/>
                          <a:cs typeface="Arial" panose="020B0604020202020204" pitchFamily="34" charset="0"/>
                        </a:rPr>
                        <a:t>Transaction Multiple</a:t>
                      </a:r>
                      <a:r>
                        <a:rPr lang="ko-KR" altLang="en-US" sz="900" kern="0" dirty="0">
                          <a:solidFill>
                            <a:srgbClr val="000000"/>
                          </a:solidFill>
                          <a:latin typeface="Arial" panose="020B0604020202020204" pitchFamily="34" charset="0"/>
                          <a:cs typeface="Arial" panose="020B0604020202020204" pitchFamily="34" charset="0"/>
                        </a:rPr>
                        <a:t>을 회사 </a:t>
                      </a:r>
                      <a:r>
                        <a:rPr lang="en-US" altLang="ko-KR" sz="900" kern="0" dirty="0">
                          <a:solidFill>
                            <a:srgbClr val="000000"/>
                          </a:solidFill>
                          <a:latin typeface="Arial" panose="020B0604020202020204" pitchFamily="34" charset="0"/>
                          <a:cs typeface="Arial" panose="020B0604020202020204" pitchFamily="34" charset="0"/>
                        </a:rPr>
                        <a:t>LTM </a:t>
                      </a:r>
                      <a:r>
                        <a:rPr lang="ko-KR" altLang="en-US" sz="900" kern="0" dirty="0">
                          <a:solidFill>
                            <a:srgbClr val="000000"/>
                          </a:solidFill>
                          <a:latin typeface="Arial" panose="020B0604020202020204" pitchFamily="34" charset="0"/>
                          <a:cs typeface="Arial" panose="020B0604020202020204" pitchFamily="34" charset="0"/>
                        </a:rPr>
                        <a:t>실적에 적용함</a:t>
                      </a: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66700" marR="0" lvl="0" indent="-174625" algn="l" defTabSz="914400" rtl="0" eaLnBrk="1" fontAlgn="auto" latinLnBrk="1" hangingPunct="1">
                        <a:lnSpc>
                          <a:spcPts val="1200"/>
                        </a:lnSpc>
                        <a:spcBef>
                          <a:spcPts val="600"/>
                        </a:spcBef>
                        <a:spcAft>
                          <a:spcPts val="0"/>
                        </a:spcAft>
                        <a:buClr>
                          <a:srgbClr val="00338D"/>
                        </a:buClr>
                        <a:buSzTx/>
                        <a:buFont typeface="Wingdings" panose="05000000000000000000" pitchFamily="2" charset="2"/>
                        <a:buChar char="ü"/>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해당 거래사례들을 통해 산출한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EV/Sales</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의 범위는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0.3x~6.3x, EV/EBITDA</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의 범위는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14.9x~30.1x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수준임</a:t>
                      </a: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 name="표 13">
            <a:extLst>
              <a:ext uri="{FF2B5EF4-FFF2-40B4-BE49-F238E27FC236}">
                <a16:creationId xmlns:a16="http://schemas.microsoft.com/office/drawing/2014/main" id="{8CE90E63-649E-4709-97CC-1C9086D2C30B}"/>
              </a:ext>
            </a:extLst>
          </p:cNvPr>
          <p:cNvGraphicFramePr>
            <a:graphicFrameLocks noGrp="1"/>
          </p:cNvGraphicFramePr>
          <p:nvPr>
            <p:extLst>
              <p:ext uri="{D42A27DB-BD31-4B8C-83A1-F6EECF244321}">
                <p14:modId xmlns:p14="http://schemas.microsoft.com/office/powerpoint/2010/main" val="1974499509"/>
              </p:ext>
            </p:extLst>
          </p:nvPr>
        </p:nvGraphicFramePr>
        <p:xfrm>
          <a:off x="2092413" y="1716344"/>
          <a:ext cx="7337200" cy="1836925"/>
        </p:xfrm>
        <a:graphic>
          <a:graphicData uri="http://schemas.openxmlformats.org/drawingml/2006/table">
            <a:tbl>
              <a:tblPr/>
              <a:tblGrid>
                <a:gridCol w="956793">
                  <a:extLst>
                    <a:ext uri="{9D8B030D-6E8A-4147-A177-3AD203B41FA5}">
                      <a16:colId xmlns:a16="http://schemas.microsoft.com/office/drawing/2014/main" val="1972037347"/>
                    </a:ext>
                  </a:extLst>
                </a:gridCol>
                <a:gridCol w="1152072">
                  <a:extLst>
                    <a:ext uri="{9D8B030D-6E8A-4147-A177-3AD203B41FA5}">
                      <a16:colId xmlns:a16="http://schemas.microsoft.com/office/drawing/2014/main" val="2577616931"/>
                    </a:ext>
                  </a:extLst>
                </a:gridCol>
                <a:gridCol w="740073">
                  <a:extLst>
                    <a:ext uri="{9D8B030D-6E8A-4147-A177-3AD203B41FA5}">
                      <a16:colId xmlns:a16="http://schemas.microsoft.com/office/drawing/2014/main" val="2706094195"/>
                    </a:ext>
                  </a:extLst>
                </a:gridCol>
                <a:gridCol w="801320">
                  <a:extLst>
                    <a:ext uri="{9D8B030D-6E8A-4147-A177-3AD203B41FA5}">
                      <a16:colId xmlns:a16="http://schemas.microsoft.com/office/drawing/2014/main" val="736335691"/>
                    </a:ext>
                  </a:extLst>
                </a:gridCol>
                <a:gridCol w="526706">
                  <a:extLst>
                    <a:ext uri="{9D8B030D-6E8A-4147-A177-3AD203B41FA5}">
                      <a16:colId xmlns:a16="http://schemas.microsoft.com/office/drawing/2014/main" val="2274116064"/>
                    </a:ext>
                  </a:extLst>
                </a:gridCol>
                <a:gridCol w="526706">
                  <a:extLst>
                    <a:ext uri="{9D8B030D-6E8A-4147-A177-3AD203B41FA5}">
                      <a16:colId xmlns:a16="http://schemas.microsoft.com/office/drawing/2014/main" val="1959501078"/>
                    </a:ext>
                  </a:extLst>
                </a:gridCol>
                <a:gridCol w="526706">
                  <a:extLst>
                    <a:ext uri="{9D8B030D-6E8A-4147-A177-3AD203B41FA5}">
                      <a16:colId xmlns:a16="http://schemas.microsoft.com/office/drawing/2014/main" val="2193549923"/>
                    </a:ext>
                  </a:extLst>
                </a:gridCol>
                <a:gridCol w="526706">
                  <a:extLst>
                    <a:ext uri="{9D8B030D-6E8A-4147-A177-3AD203B41FA5}">
                      <a16:colId xmlns:a16="http://schemas.microsoft.com/office/drawing/2014/main" val="997632946"/>
                    </a:ext>
                  </a:extLst>
                </a:gridCol>
                <a:gridCol w="526706">
                  <a:extLst>
                    <a:ext uri="{9D8B030D-6E8A-4147-A177-3AD203B41FA5}">
                      <a16:colId xmlns:a16="http://schemas.microsoft.com/office/drawing/2014/main" val="3944151527"/>
                    </a:ext>
                  </a:extLst>
                </a:gridCol>
                <a:gridCol w="526706">
                  <a:extLst>
                    <a:ext uri="{9D8B030D-6E8A-4147-A177-3AD203B41FA5}">
                      <a16:colId xmlns:a16="http://schemas.microsoft.com/office/drawing/2014/main" val="106534371"/>
                    </a:ext>
                  </a:extLst>
                </a:gridCol>
                <a:gridCol w="526706">
                  <a:extLst>
                    <a:ext uri="{9D8B030D-6E8A-4147-A177-3AD203B41FA5}">
                      <a16:colId xmlns:a16="http://schemas.microsoft.com/office/drawing/2014/main" val="1053542430"/>
                    </a:ext>
                  </a:extLst>
                </a:gridCol>
              </a:tblGrid>
              <a:tr h="139305">
                <a:tc gridSpan="11">
                  <a:txBody>
                    <a:bodyPr/>
                    <a:lstStyle/>
                    <a:p>
                      <a:pPr algn="l" rtl="0" fontAlgn="ctr"/>
                      <a:r>
                        <a:rPr lang="en-US" sz="900" b="1" i="0" u="none" strike="noStrike" dirty="0">
                          <a:solidFill>
                            <a:srgbClr val="FFFFFF"/>
                          </a:solidFill>
                          <a:effectLst/>
                          <a:latin typeface="Arial" panose="020B0604020202020204" pitchFamily="34" charset="0"/>
                          <a:ea typeface="맑은 고딕" panose="020B0503020000020004" pitchFamily="50" charset="-127"/>
                        </a:rPr>
                        <a:t>Guideline Transactions Method</a:t>
                      </a:r>
                      <a:r>
                        <a:rPr lang="en-US" sz="900" b="1" i="0" u="none" strike="noStrike" dirty="0">
                          <a:solidFill>
                            <a:srgbClr val="FFFFFF"/>
                          </a:solidFill>
                          <a:effectLst/>
                          <a:latin typeface="맑은 고딕" panose="020B0503020000020004" pitchFamily="50" charset="-127"/>
                          <a:ea typeface="맑은 고딕" panose="020B0503020000020004" pitchFamily="50" charset="-127"/>
                        </a:rPr>
                        <a:t>　</a:t>
                      </a:r>
                      <a:endParaRPr lang="en-US" sz="9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184641778"/>
                  </a:ext>
                </a:extLst>
              </a:tr>
              <a:tr h="139305">
                <a:tc rowSpan="3">
                  <a:txBody>
                    <a:bodyPr/>
                    <a:lstStyle/>
                    <a:p>
                      <a:pPr algn="ctr" rtl="0"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회사명</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rowSpan="3">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rPr>
                        <a:t>Major Bidder</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rowSpan="3">
                  <a:txBody>
                    <a:bodyPr/>
                    <a:lstStyle/>
                    <a:p>
                      <a:pPr algn="ctr" rtl="0"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사업내용</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rowSpan="3">
                  <a:txBody>
                    <a:bodyPr/>
                    <a:lstStyle/>
                    <a:p>
                      <a:pPr algn="ctr" rtl="0" fontAlgn="ctr"/>
                      <a:r>
                        <a:rPr lang="ko-KR" altLang="en-US" sz="900" b="1" i="0" u="none" strike="noStrike" dirty="0" err="1">
                          <a:solidFill>
                            <a:srgbClr val="000000"/>
                          </a:solidFill>
                          <a:effectLst/>
                          <a:latin typeface="맑은 고딕" panose="020B0503020000020004" pitchFamily="50" charset="-127"/>
                          <a:ea typeface="맑은 고딕" panose="020B0503020000020004" pitchFamily="50" charset="-127"/>
                        </a:rPr>
                        <a:t>거래연월</a:t>
                      </a:r>
                      <a:endParaRPr lang="ko-KR" altLang="en-US" sz="900" b="1"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gridSpan="4">
                  <a:txBody>
                    <a:bodyPr/>
                    <a:lstStyle/>
                    <a:p>
                      <a:pPr algn="ctr" rtl="0"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시장정보</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rPr>
                        <a:t>Transaction Multiple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462775277"/>
                  </a:ext>
                </a:extLst>
              </a:tr>
              <a:tr h="139305">
                <a:tc vMerge="1">
                  <a:txBody>
                    <a:bodyPr/>
                    <a:lstStyle/>
                    <a:p>
                      <a:pPr latinLnBrk="1"/>
                      <a:endParaRPr lang="ko-KR" altLang="en-US"/>
                    </a:p>
                  </a:txBody>
                  <a:tcP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거래</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취득</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rPr>
                        <a:t>Equity</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rowSpan="2">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rPr>
                        <a:t>EV</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rPr>
                        <a:t>EV/</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rPr>
                        <a:t>EV/</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rPr>
                        <a:t>EV/</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245331383"/>
                  </a:ext>
                </a:extLst>
              </a:tr>
              <a:tr h="139305">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금액</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지분율</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rPr>
                        <a:t>Value</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vMerge="1">
                  <a:txBody>
                    <a:bodyPr/>
                    <a:lstStyle/>
                    <a:p>
                      <a:pPr latinLnBrk="1"/>
                      <a:endParaRPr lang="ko-KR" altLang="en-US"/>
                    </a:p>
                  </a:txBody>
                  <a:tcPr/>
                </a:tc>
                <a:tc>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rPr>
                        <a:t>Sales</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rPr>
                        <a:t>EBIT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Arial" panose="020B0604020202020204" pitchFamily="34" charset="0"/>
                          <a:ea typeface="맑은 고딕" panose="020B0503020000020004" pitchFamily="50" charset="-127"/>
                        </a:rPr>
                        <a:t>EBIT</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92975265"/>
                  </a:ext>
                </a:extLst>
              </a:tr>
              <a:tr h="182815">
                <a:tc>
                  <a:txBody>
                    <a:bodyPr/>
                    <a:lstStyle/>
                    <a:p>
                      <a:pPr algn="l"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센시블</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제이준코스메틱</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rPr>
                        <a:t>Advertising</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2020-12-15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6,497</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100.00%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6,497</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1.7x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30.6x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30.1x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715662683"/>
                  </a:ext>
                </a:extLst>
              </a:tr>
              <a:tr h="182815">
                <a:tc>
                  <a:txBody>
                    <a:bodyPr/>
                    <a:lstStyle/>
                    <a:p>
                      <a:pPr algn="l"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와이즈버즈</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rtl="0"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엔에이치스팩</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12</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호</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rPr>
                        <a:t>Advertising</a:t>
                      </a:r>
                    </a:p>
                  </a:txBody>
                  <a:tcPr marL="36000" marR="36000" marT="0" marB="0" anchor="ctr">
                    <a:lnL>
                      <a:noFill/>
                    </a:lnL>
                    <a:lnR>
                      <a:noFill/>
                    </a:lnR>
                    <a:lnT>
                      <a:noFill/>
                    </a:lnT>
                    <a:lnB>
                      <a:noFill/>
                    </a:lnB>
                  </a:tcPr>
                </a:tc>
                <a:tc>
                  <a:txBody>
                    <a:bodyPr/>
                    <a:lstStyle/>
                    <a:p>
                      <a:pPr algn="ct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2020-07-21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68,816</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100.00%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80,804</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68,816</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6.3x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16.9x </a:t>
                      </a:r>
                    </a:p>
                  </a:txBody>
                  <a:tcPr marL="36000" marR="36000" marT="0" marB="0" anchor="ctr">
                    <a:lnL>
                      <a:noFill/>
                    </a:lnL>
                    <a:lnR>
                      <a:noFill/>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14.9x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58038118"/>
                  </a:ext>
                </a:extLst>
              </a:tr>
              <a:tr h="182815">
                <a:tc>
                  <a:txBody>
                    <a:bodyPr/>
                    <a:lstStyle/>
                    <a:p>
                      <a:pPr algn="l"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엠포스</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l" rtl="0" fontAlgn="ctr"/>
                      <a:r>
                        <a:rPr lang="en-US" sz="900" b="0" i="0" u="none" strike="noStrike" dirty="0" err="1">
                          <a:solidFill>
                            <a:srgbClr val="000000"/>
                          </a:solidFill>
                          <a:effectLst/>
                          <a:latin typeface="맑은 고딕" panose="020B0503020000020004" pitchFamily="50" charset="-127"/>
                          <a:ea typeface="맑은 고딕" panose="020B0503020000020004" pitchFamily="50" charset="-127"/>
                        </a:rPr>
                        <a:t>D.A.Consortium</a:t>
                      </a:r>
                      <a:r>
                        <a:rPr lang="en-US" sz="900" b="0" i="0" u="none" strike="noStrike" dirty="0">
                          <a:solidFill>
                            <a:srgbClr val="000000"/>
                          </a:solidFill>
                          <a:effectLst/>
                          <a:latin typeface="맑은 고딕" panose="020B0503020000020004" pitchFamily="50" charset="-127"/>
                          <a:ea typeface="맑은 고딕" panose="020B0503020000020004" pitchFamily="50" charset="-127"/>
                        </a:rPr>
                        <a:t>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rPr>
                        <a:t>Advertising</a:t>
                      </a:r>
                    </a:p>
                  </a:txBody>
                  <a:tcPr marL="36000" marR="36000" marT="0" marB="0" anchor="ctr">
                    <a:lnL>
                      <a:noFill/>
                    </a:lnL>
                    <a:lnR>
                      <a:noFill/>
                    </a:lnR>
                    <a:lnT>
                      <a:noFill/>
                    </a:lnT>
                    <a:lnB>
                      <a:noFill/>
                    </a:lnB>
                  </a:tcPr>
                </a:tc>
                <a:tc>
                  <a:txBody>
                    <a:bodyPr/>
                    <a:lstStyle/>
                    <a:p>
                      <a:pPr algn="ct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2019-07-31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5,425</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96.78%</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8,700</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5,709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0.3x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endParaRPr lang="ko-KR" altLang="en-US" sz="9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solidFill>
                      <a:schemeClr val="bg1">
                        <a:lumMod val="65000"/>
                      </a:schemeClr>
                    </a:solidFill>
                  </a:tcPr>
                </a:tc>
                <a:tc>
                  <a:txBody>
                    <a:bodyPr/>
                    <a:lstStyle/>
                    <a:p>
                      <a:pPr algn="r" rtl="0" fontAlgn="ctr"/>
                      <a:endParaRPr lang="ko-KR" altLang="en-US" sz="9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solidFill>
                      <a:schemeClr val="bg1">
                        <a:lumMod val="65000"/>
                      </a:schemeClr>
                    </a:solidFill>
                  </a:tcPr>
                </a:tc>
                <a:extLst>
                  <a:ext uri="{0D108BD9-81ED-4DB2-BD59-A6C34878D82A}">
                    <a16:rowId xmlns:a16="http://schemas.microsoft.com/office/drawing/2014/main" val="910069941"/>
                  </a:ext>
                </a:extLst>
              </a:tr>
              <a:tr h="182815">
                <a:tc>
                  <a:txBody>
                    <a:bodyPr/>
                    <a:lstStyle/>
                    <a:p>
                      <a:pPr algn="l"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그랑플레이스</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지엔앰퍼포먼스</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rPr>
                        <a:t>Advertising</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2020-11-19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39,421</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100.00%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39,421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39,421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3.0x </a:t>
                      </a:r>
                    </a:p>
                  </a:txBody>
                  <a:tcPr marL="36000" marR="36000" marT="0" marB="0" anchor="ctr">
                    <a:lnL w="6350" cap="flat" cmpd="sng" algn="ctr">
                      <a:solidFill>
                        <a:srgbClr val="00338D"/>
                      </a:solidFill>
                      <a:prstDash val="solid"/>
                      <a:round/>
                      <a:headEnd type="none" w="med" len="med"/>
                      <a:tailEnd type="none" w="med" len="med"/>
                    </a:lnL>
                    <a:lnR>
                      <a:noFill/>
                    </a:lnR>
                    <a:lnT>
                      <a:noFill/>
                    </a:lnT>
                    <a:lnB w="12700" cap="flat" cmpd="sng" algn="ctr">
                      <a:solidFill>
                        <a:srgbClr val="FF0000"/>
                      </a:solidFill>
                      <a:prstDash val="dash"/>
                      <a:round/>
                      <a:headEnd type="none" w="med" len="med"/>
                      <a:tailEnd type="none" w="med" len="med"/>
                    </a:lnB>
                  </a:tcPr>
                </a:tc>
                <a:tc>
                  <a:txBody>
                    <a:bodyPr/>
                    <a:lstStyle/>
                    <a:p>
                      <a:pPr algn="r" rtl="0" fontAlgn="ctr"/>
                      <a:endParaRPr lang="ko-KR" altLang="en-US" sz="900" b="0" i="1"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chemeClr val="bg1">
                        <a:lumMod val="65000"/>
                      </a:schemeClr>
                    </a:solidFill>
                  </a:tcPr>
                </a:tc>
                <a:tc>
                  <a:txBody>
                    <a:bodyPr/>
                    <a:lstStyle/>
                    <a:p>
                      <a:pPr algn="r" rtl="0" fontAlgn="ctr"/>
                      <a:endParaRPr lang="ko-KR" altLang="en-US" sz="900" b="0" i="1"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12700" cap="flat" cmpd="sng" algn="ctr">
                      <a:solidFill>
                        <a:srgbClr val="FF0000"/>
                      </a:solidFill>
                      <a:prstDash val="dash"/>
                      <a:round/>
                      <a:headEnd type="none" w="med" len="med"/>
                      <a:tailEnd type="none" w="med" len="med"/>
                    </a:lnB>
                    <a:solidFill>
                      <a:schemeClr val="bg1">
                        <a:lumMod val="65000"/>
                      </a:schemeClr>
                    </a:solidFill>
                  </a:tcPr>
                </a:tc>
                <a:extLst>
                  <a:ext uri="{0D108BD9-81ED-4DB2-BD59-A6C34878D82A}">
                    <a16:rowId xmlns:a16="http://schemas.microsoft.com/office/drawing/2014/main" val="4109173872"/>
                  </a:ext>
                </a:extLst>
              </a:tr>
              <a:tr h="182815">
                <a:tc>
                  <a:txBody>
                    <a:bodyPr/>
                    <a:lstStyle/>
                    <a:p>
                      <a:pPr algn="l"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sz="900" b="1" i="0" u="none" strike="noStrike" dirty="0">
                          <a:solidFill>
                            <a:srgbClr val="000000"/>
                          </a:solidFill>
                          <a:effectLst/>
                          <a:latin typeface="Arial" panose="020B0604020202020204" pitchFamily="34" charset="0"/>
                          <a:ea typeface="맑은 고딕" panose="020B0503020000020004" pitchFamily="50" charset="-127"/>
                        </a:rPr>
                        <a:t>Min</a:t>
                      </a:r>
                    </a:p>
                  </a:txBody>
                  <a:tcPr marL="36000" marR="36000" marT="0" marB="0" anchor="ctr">
                    <a:lnL>
                      <a:noFill/>
                    </a:lnL>
                    <a:lnR w="12700" cap="flat" cmpd="sng" algn="ctr">
                      <a:solidFill>
                        <a:srgbClr val="FF0000"/>
                      </a:solidFill>
                      <a:prstDash val="dash"/>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0.3x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16.9x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 14.9x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tcPr>
                </a:tc>
                <a:extLst>
                  <a:ext uri="{0D108BD9-81ED-4DB2-BD59-A6C34878D82A}">
                    <a16:rowId xmlns:a16="http://schemas.microsoft.com/office/drawing/2014/main" val="3451807358"/>
                  </a:ext>
                </a:extLst>
              </a:tr>
              <a:tr h="182815">
                <a:tc>
                  <a:txBody>
                    <a:bodyPr/>
                    <a:lstStyle/>
                    <a:p>
                      <a:pPr algn="l"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ctr" rtl="0" fontAlgn="ctr"/>
                      <a:r>
                        <a:rPr lang="en-US" sz="900" b="1" i="0" u="none" strike="noStrike" dirty="0">
                          <a:solidFill>
                            <a:srgbClr val="000000"/>
                          </a:solidFill>
                          <a:effectLst/>
                          <a:latin typeface="Arial" panose="020B0604020202020204" pitchFamily="34" charset="0"/>
                          <a:ea typeface="맑은 고딕" panose="020B0503020000020004" pitchFamily="50" charset="-127"/>
                        </a:rPr>
                        <a:t>Mean</a:t>
                      </a:r>
                    </a:p>
                  </a:txBody>
                  <a:tcPr marL="36000" marR="36000" marT="0" marB="0" anchor="ctr">
                    <a:lnL>
                      <a:noFill/>
                    </a:lnL>
                    <a:lnR w="12700" cap="flat" cmpd="sng" algn="ctr">
                      <a:solidFill>
                        <a:srgbClr val="FF0000"/>
                      </a:solidFill>
                      <a:prstDash val="dash"/>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2.8x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23.7x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22.5x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a:noFill/>
                    </a:lnB>
                  </a:tcPr>
                </a:tc>
                <a:extLst>
                  <a:ext uri="{0D108BD9-81ED-4DB2-BD59-A6C34878D82A}">
                    <a16:rowId xmlns:a16="http://schemas.microsoft.com/office/drawing/2014/main" val="3178954216"/>
                  </a:ext>
                </a:extLst>
              </a:tr>
              <a:tr h="182815">
                <a:tc gridSpan="7">
                  <a:txBody>
                    <a:bodyPr/>
                    <a:lstStyle/>
                    <a:p>
                      <a:pPr algn="l" rtl="0"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rtl="0" fontAlgn="ctr"/>
                      <a:r>
                        <a:rPr lang="en-US" sz="900" b="1" i="0" u="none" strike="noStrike" dirty="0">
                          <a:solidFill>
                            <a:srgbClr val="000000"/>
                          </a:solidFill>
                          <a:effectLst/>
                          <a:latin typeface="Arial" panose="020B0604020202020204" pitchFamily="34" charset="0"/>
                          <a:ea typeface="맑은 고딕" panose="020B0503020000020004" pitchFamily="50" charset="-127"/>
                        </a:rPr>
                        <a:t>Max</a:t>
                      </a:r>
                    </a:p>
                  </a:txBody>
                  <a:tcPr marL="36000" marR="36000" marT="0" marB="0" anchor="ctr">
                    <a:lnL>
                      <a:noFill/>
                    </a:lnL>
                    <a:lnR w="12700" cap="flat" cmpd="sng" algn="ctr">
                      <a:solidFill>
                        <a:srgbClr val="FF0000"/>
                      </a:solidFill>
                      <a:prstDash val="dash"/>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6.3x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w="12700" cap="flat" cmpd="sng" algn="ctr">
                      <a:solidFill>
                        <a:srgbClr val="FF0000"/>
                      </a:solidFill>
                      <a:prstDash val="dash"/>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30.6x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rPr>
                        <a:t>30.1x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w="12700" cap="flat" cmpd="sng" algn="ctr">
                      <a:solidFill>
                        <a:srgbClr val="FF0000"/>
                      </a:solidFill>
                      <a:prstDash val="dash"/>
                      <a:round/>
                      <a:headEnd type="none" w="med" len="med"/>
                      <a:tailEnd type="none" w="med" len="med"/>
                    </a:lnB>
                  </a:tcPr>
                </a:tc>
                <a:extLst>
                  <a:ext uri="{0D108BD9-81ED-4DB2-BD59-A6C34878D82A}">
                    <a16:rowId xmlns:a16="http://schemas.microsoft.com/office/drawing/2014/main" val="1952202988"/>
                  </a:ext>
                </a:extLst>
              </a:tr>
            </a:tbl>
          </a:graphicData>
        </a:graphic>
      </p:graphicFrame>
      <p:sp>
        <p:nvSpPr>
          <p:cNvPr id="7" name="제목 2">
            <a:extLst>
              <a:ext uri="{FF2B5EF4-FFF2-40B4-BE49-F238E27FC236}">
                <a16:creationId xmlns:a16="http://schemas.microsoft.com/office/drawing/2014/main" id="{7C9BF104-D5A8-4F64-9F76-70061468A2D0}"/>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Executive Summary</a:t>
            </a:r>
          </a:p>
        </p:txBody>
      </p:sp>
      <p:sp>
        <p:nvSpPr>
          <p:cNvPr id="6" name="제목 2">
            <a:extLst>
              <a:ext uri="{FF2B5EF4-FFF2-40B4-BE49-F238E27FC236}">
                <a16:creationId xmlns:a16="http://schemas.microsoft.com/office/drawing/2014/main" id="{16F799B6-A523-4E0E-A2C1-3D45F312352F}"/>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Market Approach – GTM</a:t>
            </a:r>
          </a:p>
        </p:txBody>
      </p:sp>
      <p:sp>
        <p:nvSpPr>
          <p:cNvPr id="10" name="직사각형 9">
            <a:extLst>
              <a:ext uri="{FF2B5EF4-FFF2-40B4-BE49-F238E27FC236}">
                <a16:creationId xmlns:a16="http://schemas.microsoft.com/office/drawing/2014/main" id="{65EAC840-38C3-4EC1-8F96-764E52989A8A}"/>
              </a:ext>
            </a:extLst>
          </p:cNvPr>
          <p:cNvSpPr/>
          <p:nvPr/>
        </p:nvSpPr>
        <p:spPr>
          <a:xfrm>
            <a:off x="2092413" y="3571277"/>
            <a:ext cx="7327951" cy="134139"/>
          </a:xfrm>
          <a:prstGeom prst="rect">
            <a:avLst/>
          </a:prstGeom>
        </p:spPr>
        <p:txBody>
          <a:bodyPr wrap="square" lIns="0" tIns="0" rIns="0" bIns="0" anchor="b">
            <a:spAutoFit/>
          </a:bodyPr>
          <a:lstStyle/>
          <a:p>
            <a:pPr>
              <a:lnSpc>
                <a:spcPct val="120000"/>
              </a:lnSpc>
              <a:defRPr/>
            </a:pPr>
            <a:endParaRPr lang="en-US" altLang="ko-KR" sz="800" kern="0" dirty="0">
              <a:latin typeface="Arial" panose="020B0604020202020204" pitchFamily="34" charset="0"/>
              <a:ea typeface="+mj-ea"/>
              <a:cs typeface="Arial" panose="020B0604020202020204" pitchFamily="34" charset="0"/>
            </a:endParaRPr>
          </a:p>
        </p:txBody>
      </p:sp>
      <p:sp>
        <p:nvSpPr>
          <p:cNvPr id="13" name="TextBox 12">
            <a:extLst>
              <a:ext uri="{FF2B5EF4-FFF2-40B4-BE49-F238E27FC236}">
                <a16:creationId xmlns:a16="http://schemas.microsoft.com/office/drawing/2014/main" id="{55E6E745-7BA5-4E16-8773-80E36A4A7D15}"/>
              </a:ext>
            </a:extLst>
          </p:cNvPr>
          <p:cNvSpPr txBox="1"/>
          <p:nvPr/>
        </p:nvSpPr>
        <p:spPr>
          <a:xfrm>
            <a:off x="5145159" y="1581591"/>
            <a:ext cx="4275218" cy="126364"/>
          </a:xfrm>
          <a:prstGeom prst="rect">
            <a:avLst/>
          </a:prstGeom>
          <a:noFill/>
        </p:spPr>
        <p:txBody>
          <a:bodyPr wrap="square" lIns="36000" tIns="0" rIns="36000" bIns="0" rtlCol="0">
            <a:spAutoFit/>
          </a:bodyPr>
          <a:lstStyle/>
          <a:p>
            <a:pPr algn="r"/>
            <a:r>
              <a:rPr lang="en-US" altLang="ko-KR" sz="800" dirty="0">
                <a:latin typeface="Arial" panose="020B0604020202020204" pitchFamily="34" charset="0"/>
                <a:ea typeface="+mj-ea"/>
                <a:cs typeface="Arial" panose="020B0604020202020204" pitchFamily="34" charset="0"/>
              </a:rPr>
              <a:t>(</a:t>
            </a:r>
            <a:r>
              <a:rPr lang="ko-KR" altLang="en-US" sz="800" dirty="0">
                <a:latin typeface="Arial" panose="020B0604020202020204" pitchFamily="34" charset="0"/>
                <a:ea typeface="+mj-ea"/>
                <a:cs typeface="Arial" panose="020B0604020202020204" pitchFamily="34" charset="0"/>
              </a:rPr>
              <a:t>단위</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백만원</a:t>
            </a:r>
            <a:r>
              <a:rPr lang="en-US" altLang="ko-KR" sz="800" dirty="0">
                <a:latin typeface="Arial" panose="020B0604020202020204" pitchFamily="34" charset="0"/>
                <a:ea typeface="+mj-ea"/>
                <a:cs typeface="Arial" panose="020B0604020202020204" pitchFamily="34" charset="0"/>
              </a:rPr>
              <a:t>, Source: </a:t>
            </a:r>
            <a:r>
              <a:rPr lang="en-US" altLang="ko-KR" sz="800" dirty="0" err="1">
                <a:latin typeface="Arial" panose="020B0604020202020204" pitchFamily="34" charset="0"/>
                <a:ea typeface="+mj-ea"/>
                <a:cs typeface="Arial" panose="020B0604020202020204" pitchFamily="34" charset="0"/>
              </a:rPr>
              <a:t>MergerMarket</a:t>
            </a:r>
            <a:r>
              <a:rPr lang="en-US" altLang="ko-KR" sz="800" dirty="0">
                <a:latin typeface="Arial" panose="020B0604020202020204" pitchFamily="34" charset="0"/>
                <a:ea typeface="+mj-ea"/>
                <a:cs typeface="Arial" panose="020B0604020202020204" pitchFamily="34" charset="0"/>
              </a:rPr>
              <a:t>, Capital IQ, KISLINE, DART)</a:t>
            </a:r>
          </a:p>
        </p:txBody>
      </p:sp>
      <p:sp>
        <p:nvSpPr>
          <p:cNvPr id="17" name="순서도: 연결자 16">
            <a:extLst>
              <a:ext uri="{FF2B5EF4-FFF2-40B4-BE49-F238E27FC236}">
                <a16:creationId xmlns:a16="http://schemas.microsoft.com/office/drawing/2014/main" id="{22431FA1-F6D9-4B9C-A0FF-51EA6939A08C}"/>
              </a:ext>
            </a:extLst>
          </p:cNvPr>
          <p:cNvSpPr/>
          <p:nvPr/>
        </p:nvSpPr>
        <p:spPr bwMode="auto">
          <a:xfrm>
            <a:off x="2054088" y="149766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2</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3948013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au 7">
            <a:extLst>
              <a:ext uri="{FF2B5EF4-FFF2-40B4-BE49-F238E27FC236}">
                <a16:creationId xmlns:a16="http://schemas.microsoft.com/office/drawing/2014/main" id="{60B2ED15-2CA9-4646-84CF-CE0F8067B86A}"/>
              </a:ext>
            </a:extLst>
          </p:cNvPr>
          <p:cNvGraphicFramePr>
            <a:graphicFrameLocks noGrp="1"/>
          </p:cNvGraphicFramePr>
          <p:nvPr>
            <p:extLst>
              <p:ext uri="{D42A27DB-BD31-4B8C-83A1-F6EECF244321}">
                <p14:modId xmlns:p14="http://schemas.microsoft.com/office/powerpoint/2010/main" val="1817878250"/>
              </p:ext>
            </p:extLst>
          </p:nvPr>
        </p:nvGraphicFramePr>
        <p:xfrm>
          <a:off x="4731391" y="2075167"/>
          <a:ext cx="4584059" cy="2166132"/>
        </p:xfrm>
        <a:graphic>
          <a:graphicData uri="http://schemas.openxmlformats.org/drawingml/2006/table">
            <a:tbl>
              <a:tblPr firstRow="1" bandRow="1">
                <a:tableStyleId>{5C22544A-7EE6-4342-B048-85BDC9FD1C3A}</a:tableStyleId>
              </a:tblPr>
              <a:tblGrid>
                <a:gridCol w="511830">
                  <a:extLst>
                    <a:ext uri="{9D8B030D-6E8A-4147-A177-3AD203B41FA5}">
                      <a16:colId xmlns:a16="http://schemas.microsoft.com/office/drawing/2014/main" val="20000"/>
                    </a:ext>
                  </a:extLst>
                </a:gridCol>
                <a:gridCol w="3623034">
                  <a:extLst>
                    <a:ext uri="{9D8B030D-6E8A-4147-A177-3AD203B41FA5}">
                      <a16:colId xmlns:a16="http://schemas.microsoft.com/office/drawing/2014/main" val="20001"/>
                    </a:ext>
                  </a:extLst>
                </a:gridCol>
                <a:gridCol w="449195">
                  <a:extLst>
                    <a:ext uri="{9D8B030D-6E8A-4147-A177-3AD203B41FA5}">
                      <a16:colId xmlns:a16="http://schemas.microsoft.com/office/drawing/2014/main" val="20002"/>
                    </a:ext>
                  </a:extLst>
                </a:gridCol>
              </a:tblGrid>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90DAFF"/>
                          </a:solidFill>
                          <a:latin typeface="Arial" panose="020B0604020202020204" pitchFamily="34" charset="0"/>
                          <a:ea typeface="+mj-ea"/>
                          <a:cs typeface="Arial" panose="020B0604020202020204" pitchFamily="34" charset="0"/>
                        </a:rPr>
                        <a:t>1</a:t>
                      </a:r>
                    </a:p>
                  </a:txBody>
                  <a:tcPr marL="84406" marR="84406" marT="42203"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bg1">
                              <a:lumMod val="65000"/>
                            </a:schemeClr>
                          </a:solidFill>
                          <a:latin typeface="Arial" panose="020B0604020202020204" pitchFamily="34" charset="0"/>
                          <a:ea typeface="+mj-ea"/>
                          <a:cs typeface="Arial" panose="020B0604020202020204" pitchFamily="34" charset="0"/>
                        </a:rPr>
                        <a:t>Industry Overview</a:t>
                      </a:r>
                    </a:p>
                  </a:txBody>
                  <a:tcPr marL="33231" marR="0"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bg1">
                              <a:lumMod val="65000"/>
                            </a:schemeClr>
                          </a:solidFill>
                          <a:latin typeface="Arial" panose="020B0604020202020204" pitchFamily="34" charset="0"/>
                          <a:ea typeface="+mj-ea"/>
                          <a:cs typeface="Arial" panose="020B0604020202020204" pitchFamily="34" charset="0"/>
                        </a:rPr>
                        <a:t>4</a:t>
                      </a:r>
                    </a:p>
                  </a:txBody>
                  <a:tcPr marL="84406" marR="84406"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90DAFF"/>
                          </a:solidFill>
                          <a:latin typeface="Arial" panose="020B0604020202020204" pitchFamily="34" charset="0"/>
                          <a:ea typeface="+mj-ea"/>
                          <a:cs typeface="Arial" panose="020B0604020202020204" pitchFamily="34" charset="0"/>
                        </a:rPr>
                        <a:t>2</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bg1">
                              <a:lumMod val="65000"/>
                            </a:schemeClr>
                          </a:solidFill>
                          <a:latin typeface="Arial" panose="020B0604020202020204" pitchFamily="34" charset="0"/>
                          <a:ea typeface="+mj-ea"/>
                          <a:cs typeface="Arial" panose="020B0604020202020204" pitchFamily="34" charset="0"/>
                        </a:rPr>
                        <a:t>Executive Summary</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bg1">
                              <a:lumMod val="65000"/>
                            </a:schemeClr>
                          </a:solidFill>
                          <a:latin typeface="Arial" panose="020B0604020202020204" pitchFamily="34" charset="0"/>
                          <a:ea typeface="+mj-ea"/>
                          <a:cs typeface="Arial" panose="020B0604020202020204" pitchFamily="34" charset="0"/>
                        </a:rPr>
                        <a:t>8</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4156442"/>
                  </a:ext>
                </a:extLst>
              </a:tr>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5D287A"/>
                          </a:solidFill>
                          <a:latin typeface="Arial" panose="020B0604020202020204" pitchFamily="34" charset="0"/>
                          <a:ea typeface="+mj-ea"/>
                          <a:cs typeface="Arial" panose="020B0604020202020204" pitchFamily="34" charset="0"/>
                        </a:rPr>
                        <a:t>3</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tx1"/>
                          </a:solidFill>
                          <a:latin typeface="Arial" panose="020B0604020202020204" pitchFamily="34" charset="0"/>
                          <a:ea typeface="+mj-ea"/>
                          <a:cs typeface="Arial" panose="020B0604020202020204" pitchFamily="34" charset="0"/>
                        </a:rPr>
                        <a:t>Assumptions &amp; Results</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tx1"/>
                          </a:solidFill>
                          <a:latin typeface="Arial" panose="020B0604020202020204" pitchFamily="34" charset="0"/>
                          <a:ea typeface="+mj-ea"/>
                          <a:cs typeface="Arial" panose="020B0604020202020204" pitchFamily="34" charset="0"/>
                        </a:rPr>
                        <a:t>17</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8347364"/>
                  </a:ext>
                </a:extLst>
              </a:tr>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90DAFF"/>
                          </a:solidFill>
                          <a:latin typeface="Arial" panose="020B0604020202020204" pitchFamily="34" charset="0"/>
                          <a:ea typeface="+mj-ea"/>
                          <a:cs typeface="Arial" panose="020B0604020202020204" pitchFamily="34" charset="0"/>
                        </a:rPr>
                        <a:t>4</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bg1">
                              <a:lumMod val="65000"/>
                            </a:schemeClr>
                          </a:solidFill>
                          <a:latin typeface="Arial" panose="020B0604020202020204" pitchFamily="34" charset="0"/>
                          <a:ea typeface="+mj-ea"/>
                          <a:cs typeface="Arial" panose="020B0604020202020204" pitchFamily="34" charset="0"/>
                        </a:rPr>
                        <a:t>Appendices</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bg1">
                              <a:lumMod val="65000"/>
                            </a:schemeClr>
                          </a:solidFill>
                          <a:latin typeface="Arial" panose="020B0604020202020204" pitchFamily="34" charset="0"/>
                          <a:ea typeface="+mj-ea"/>
                          <a:cs typeface="Arial" panose="020B0604020202020204" pitchFamily="34" charset="0"/>
                        </a:rPr>
                        <a:t>28</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601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표 18">
            <a:extLst>
              <a:ext uri="{FF2B5EF4-FFF2-40B4-BE49-F238E27FC236}">
                <a16:creationId xmlns:a16="http://schemas.microsoft.com/office/drawing/2014/main" id="{DF66B38A-E42A-426A-881D-14EB3B3471A1}"/>
              </a:ext>
            </a:extLst>
          </p:cNvPr>
          <p:cNvGraphicFramePr>
            <a:graphicFrameLocks noGrp="1"/>
          </p:cNvGraphicFramePr>
          <p:nvPr>
            <p:extLst>
              <p:ext uri="{D42A27DB-BD31-4B8C-83A1-F6EECF244321}">
                <p14:modId xmlns:p14="http://schemas.microsoft.com/office/powerpoint/2010/main" val="4178702917"/>
              </p:ext>
            </p:extLst>
          </p:nvPr>
        </p:nvGraphicFramePr>
        <p:xfrm>
          <a:off x="4293868" y="1501200"/>
          <a:ext cx="4823998" cy="2438400"/>
        </p:xfrm>
        <a:graphic>
          <a:graphicData uri="http://schemas.openxmlformats.org/drawingml/2006/table">
            <a:tbl>
              <a:tblPr/>
              <a:tblGrid>
                <a:gridCol w="1016363">
                  <a:extLst>
                    <a:ext uri="{9D8B030D-6E8A-4147-A177-3AD203B41FA5}">
                      <a16:colId xmlns:a16="http://schemas.microsoft.com/office/drawing/2014/main" val="2299829022"/>
                    </a:ext>
                  </a:extLst>
                </a:gridCol>
                <a:gridCol w="761527">
                  <a:extLst>
                    <a:ext uri="{9D8B030D-6E8A-4147-A177-3AD203B41FA5}">
                      <a16:colId xmlns:a16="http://schemas.microsoft.com/office/drawing/2014/main" val="3350156983"/>
                    </a:ext>
                  </a:extLst>
                </a:gridCol>
                <a:gridCol w="761527">
                  <a:extLst>
                    <a:ext uri="{9D8B030D-6E8A-4147-A177-3AD203B41FA5}">
                      <a16:colId xmlns:a16="http://schemas.microsoft.com/office/drawing/2014/main" val="4282514140"/>
                    </a:ext>
                  </a:extLst>
                </a:gridCol>
                <a:gridCol w="761527">
                  <a:extLst>
                    <a:ext uri="{9D8B030D-6E8A-4147-A177-3AD203B41FA5}">
                      <a16:colId xmlns:a16="http://schemas.microsoft.com/office/drawing/2014/main" val="4008461954"/>
                    </a:ext>
                  </a:extLst>
                </a:gridCol>
                <a:gridCol w="761527">
                  <a:extLst>
                    <a:ext uri="{9D8B030D-6E8A-4147-A177-3AD203B41FA5}">
                      <a16:colId xmlns:a16="http://schemas.microsoft.com/office/drawing/2014/main" val="1481470584"/>
                    </a:ext>
                  </a:extLst>
                </a:gridCol>
                <a:gridCol w="761527">
                  <a:extLst>
                    <a:ext uri="{9D8B030D-6E8A-4147-A177-3AD203B41FA5}">
                      <a16:colId xmlns:a16="http://schemas.microsoft.com/office/drawing/2014/main" val="3471660896"/>
                    </a:ext>
                  </a:extLst>
                </a:gridCol>
              </a:tblGrid>
              <a:tr h="152400">
                <a:tc>
                  <a:txBody>
                    <a:bodyPr/>
                    <a:lstStyle/>
                    <a:p>
                      <a:pPr algn="l"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260885196"/>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15,759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18,074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23,768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31,216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41,310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848591978"/>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제작매출</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9,846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12,143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15,455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19,612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25,035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08486188"/>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CRE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9,697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3556499787"/>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FEE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574996866"/>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매체대행매출</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5,913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5,931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8,313 </a:t>
                      </a:r>
                    </a:p>
                  </a:txBody>
                  <a:tcPr marL="36000" marR="36000" marT="0" marB="0" anchor="ctr">
                    <a:lnL>
                      <a:noFill/>
                    </a:lnL>
                    <a:lnR>
                      <a:noFill/>
                    </a:lnR>
                    <a:lnT>
                      <a:noFill/>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11,604 </a:t>
                      </a:r>
                    </a:p>
                  </a:txBody>
                  <a:tcPr marL="36000" marR="36000" marT="0" marB="0" anchor="ctr">
                    <a:lnL>
                      <a:noFill/>
                    </a:lnL>
                    <a:lnR>
                      <a:noFill/>
                    </a:lnR>
                    <a:lnT>
                      <a:noFill/>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16,275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79901424"/>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ATL</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4,943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1734641470"/>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DGT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970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BFBFBF"/>
                    </a:solidFill>
                  </a:tcPr>
                </a:tc>
                <a:extLst>
                  <a:ext uri="{0D108BD9-81ED-4DB2-BD59-A6C34878D82A}">
                    <a16:rowId xmlns:a16="http://schemas.microsoft.com/office/drawing/2014/main" val="2355279350"/>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498852463"/>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855550568"/>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매체대행매출원가</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3462594148"/>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6,941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7,509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10,322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14,153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19,530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558151813"/>
                  </a:ext>
                </a:extLst>
              </a:tr>
              <a:tr h="152400">
                <a:tc>
                  <a:txBody>
                    <a:bodyPr/>
                    <a:lstStyle/>
                    <a:p>
                      <a:pPr algn="l"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44.0%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41.5%</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43.4%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45.3%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47.3%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802722038"/>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판매관리비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4,426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5,276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6,671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8,448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10,919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652299874"/>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영업이익</a:t>
                      </a: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2,515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2,234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3,651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5,706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8,611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18930898"/>
                  </a:ext>
                </a:extLst>
              </a:tr>
              <a:tr h="152400">
                <a:tc>
                  <a:txBody>
                    <a:bodyPr/>
                    <a:lstStyle/>
                    <a:p>
                      <a:pPr algn="l"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16.0%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12.4%</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15.4%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18.3%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20.8%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938152578"/>
                  </a:ext>
                </a:extLst>
              </a:tr>
            </a:tbl>
          </a:graphicData>
        </a:graphic>
      </p:graphicFrame>
      <p:sp>
        <p:nvSpPr>
          <p:cNvPr id="7" name="TextBox 6">
            <a:extLst>
              <a:ext uri="{FF2B5EF4-FFF2-40B4-BE49-F238E27FC236}">
                <a16:creationId xmlns:a16="http://schemas.microsoft.com/office/drawing/2014/main" id="{CD23E538-0163-40D2-A249-E97C6ED75FFD}"/>
              </a:ext>
            </a:extLst>
          </p:cNvPr>
          <p:cNvSpPr txBox="1">
            <a:spLocks/>
          </p:cNvSpPr>
          <p:nvPr/>
        </p:nvSpPr>
        <p:spPr>
          <a:xfrm>
            <a:off x="467999" y="1191600"/>
            <a:ext cx="3671971" cy="5042454"/>
          </a:xfrm>
          <a:prstGeom prst="rect">
            <a:avLst/>
          </a:prstGeom>
          <a:noFill/>
          <a:ln w="6350">
            <a:solidFill>
              <a:srgbClr val="00338D"/>
            </a:solidFill>
          </a:ln>
        </p:spPr>
        <p:txBody>
          <a:bodyPr wrap="square" lIns="54610" tIns="54610" rIns="54000" bIns="54610" rtlCol="0" anchor="t" anchorCtr="0">
            <a:noAutofit/>
          </a:bodyPr>
          <a:lstStyle/>
          <a:p>
            <a:pPr fontAlgn="base">
              <a:lnSpc>
                <a:spcPct val="120000"/>
              </a:lnSpc>
              <a:spcBef>
                <a:spcPts val="600"/>
              </a:spcBef>
              <a:spcAft>
                <a:spcPct val="0"/>
              </a:spcAft>
            </a:pPr>
            <a:r>
              <a:rPr lang="en-US" altLang="ko-KR" sz="1000" b="1" kern="0" dirty="0">
                <a:latin typeface="Arial" panose="020B0604020202020204" pitchFamily="34" charset="0"/>
                <a:cs typeface="Arial" panose="020B0604020202020204" pitchFamily="34" charset="0"/>
              </a:rPr>
              <a:t>Revenue</a:t>
            </a: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제작매출</a:t>
            </a:r>
            <a:endParaRPr lang="en-US" altLang="ko-KR" sz="900" b="1" u="sng"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err="1">
                <a:latin typeface="Arial" panose="020B0604020202020204" pitchFamily="34" charset="0"/>
                <a:cs typeface="Arial" panose="020B0604020202020204" pitchFamily="34" charset="0"/>
              </a:rPr>
              <a:t>고객수</a:t>
            </a:r>
            <a:endParaRPr lang="en-US" altLang="ko-KR" sz="900" b="1" u="sng"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연도별 고객수를 신규고객</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전기 매출액 </a:t>
            </a:r>
            <a:r>
              <a:rPr lang="ko-KR" altLang="en-US" sz="900" kern="0" dirty="0" err="1">
                <a:solidFill>
                  <a:srgbClr val="000000"/>
                </a:solidFill>
                <a:latin typeface="Arial" panose="020B0604020202020204" pitchFamily="34" charset="0"/>
                <a:cs typeface="Arial" panose="020B0604020202020204" pitchFamily="34" charset="0"/>
              </a:rPr>
              <a:t>미존재</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과 기존고객</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전기 매출액 존재</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으로 구분하여 </a:t>
            </a:r>
            <a:r>
              <a:rPr lang="ko-KR" altLang="en-US" sz="900" kern="0" dirty="0" err="1">
                <a:solidFill>
                  <a:srgbClr val="000000"/>
                </a:solidFill>
                <a:latin typeface="Arial" panose="020B0604020202020204" pitchFamily="34" charset="0"/>
                <a:cs typeface="Arial" panose="020B0604020202020204" pitchFamily="34" charset="0"/>
              </a:rPr>
              <a:t>직전년도</a:t>
            </a:r>
            <a:r>
              <a:rPr lang="ko-KR" altLang="en-US" sz="900" kern="0" dirty="0">
                <a:solidFill>
                  <a:srgbClr val="000000"/>
                </a:solidFill>
                <a:latin typeface="Arial" panose="020B0604020202020204" pitchFamily="34" charset="0"/>
                <a:cs typeface="Arial" panose="020B0604020202020204" pitchFamily="34" charset="0"/>
              </a:rPr>
              <a:t> 총 </a:t>
            </a:r>
            <a:r>
              <a:rPr lang="ko-KR" altLang="en-US" sz="900" kern="0" dirty="0" err="1">
                <a:solidFill>
                  <a:srgbClr val="000000"/>
                </a:solidFill>
                <a:latin typeface="Arial" panose="020B0604020202020204" pitchFamily="34" charset="0"/>
                <a:cs typeface="Arial" panose="020B0604020202020204" pitchFamily="34" charset="0"/>
              </a:rPr>
              <a:t>고객수</a:t>
            </a:r>
            <a:r>
              <a:rPr lang="ko-KR" altLang="en-US" sz="900" kern="0" dirty="0">
                <a:solidFill>
                  <a:srgbClr val="000000"/>
                </a:solidFill>
                <a:latin typeface="Arial" panose="020B0604020202020204" pitchFamily="34" charset="0"/>
                <a:cs typeface="Arial" panose="020B0604020202020204" pitchFamily="34" charset="0"/>
              </a:rPr>
              <a:t> 대비 신규고객 확보율과 기존고객 유지율을 산출하고</a:t>
            </a:r>
            <a:r>
              <a:rPr lang="en-US" altLang="ko-KR" sz="900" kern="0" dirty="0">
                <a:solidFill>
                  <a:srgbClr val="000000"/>
                </a:solidFill>
                <a:latin typeface="Arial" panose="020B0604020202020204" pitchFamily="34" charset="0"/>
                <a:cs typeface="Arial" panose="020B0604020202020204" pitchFamily="34" charset="0"/>
              </a:rPr>
              <a:t>, 2022</a:t>
            </a:r>
            <a:r>
              <a:rPr lang="ko-KR" altLang="en-US" sz="900" kern="0" dirty="0">
                <a:solidFill>
                  <a:srgbClr val="000000"/>
                </a:solidFill>
                <a:latin typeface="Arial" panose="020B0604020202020204" pitchFamily="34" charset="0"/>
                <a:cs typeface="Arial" panose="020B0604020202020204" pitchFamily="34" charset="0"/>
              </a:rPr>
              <a:t>년 과거 </a:t>
            </a:r>
            <a:r>
              <a:rPr lang="en-US" altLang="ko-KR" sz="900" kern="0" dirty="0">
                <a:solidFill>
                  <a:srgbClr val="000000"/>
                </a:solidFill>
                <a:latin typeface="Arial" panose="020B0604020202020204" pitchFamily="34" charset="0"/>
                <a:cs typeface="Arial" panose="020B0604020202020204" pitchFamily="34" charset="0"/>
              </a:rPr>
              <a:t>3</a:t>
            </a:r>
            <a:r>
              <a:rPr lang="ko-KR" altLang="en-US" sz="900" kern="0" dirty="0">
                <a:solidFill>
                  <a:srgbClr val="000000"/>
                </a:solidFill>
                <a:latin typeface="Arial" panose="020B0604020202020204" pitchFamily="34" charset="0"/>
                <a:cs typeface="Arial" panose="020B0604020202020204" pitchFamily="34" charset="0"/>
              </a:rPr>
              <a:t>개년 평균율을 적용한 후 비중 유지를 가정함</a:t>
            </a:r>
            <a:endParaRPr lang="en-US" altLang="ko-KR" sz="900"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단가</a:t>
            </a:r>
            <a:endParaRPr lang="en-US" altLang="ko-KR" sz="900" b="1" u="sng"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상기 고객수로 단가를 산출하고</a:t>
            </a:r>
            <a:r>
              <a:rPr lang="en-US" altLang="ko-KR" sz="900" kern="0" dirty="0">
                <a:solidFill>
                  <a:srgbClr val="000000"/>
                </a:solidFill>
                <a:latin typeface="Arial" panose="020B0604020202020204" pitchFamily="34" charset="0"/>
                <a:cs typeface="Arial" panose="020B0604020202020204" pitchFamily="34" charset="0"/>
              </a:rPr>
              <a:t>, 2022</a:t>
            </a:r>
            <a:r>
              <a:rPr lang="ko-KR" altLang="en-US" sz="900" kern="0" dirty="0">
                <a:solidFill>
                  <a:srgbClr val="000000"/>
                </a:solidFill>
                <a:latin typeface="Arial" panose="020B0604020202020204" pitchFamily="34" charset="0"/>
                <a:cs typeface="Arial" panose="020B0604020202020204" pitchFamily="34" charset="0"/>
              </a:rPr>
              <a:t>년 과거 </a:t>
            </a:r>
            <a:r>
              <a:rPr lang="en-US" altLang="ko-KR" sz="900" kern="0" dirty="0">
                <a:solidFill>
                  <a:srgbClr val="000000"/>
                </a:solidFill>
                <a:latin typeface="Arial" panose="020B0604020202020204" pitchFamily="34" charset="0"/>
                <a:cs typeface="Arial" panose="020B0604020202020204" pitchFamily="34" charset="0"/>
              </a:rPr>
              <a:t>3</a:t>
            </a:r>
            <a:r>
              <a:rPr lang="ko-KR" altLang="en-US" sz="900" kern="0" dirty="0">
                <a:solidFill>
                  <a:srgbClr val="000000"/>
                </a:solidFill>
                <a:latin typeface="Arial" panose="020B0604020202020204" pitchFamily="34" charset="0"/>
                <a:cs typeface="Arial" panose="020B0604020202020204" pitchFamily="34" charset="0"/>
              </a:rPr>
              <a:t>개년 평균단가 수준의 금액이 발생함을 가정한 뒤 물가상승률 반영함</a:t>
            </a:r>
            <a:endParaRPr lang="en-US" altLang="ko-KR" sz="900"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p:txBody>
      </p:sp>
      <p:grpSp>
        <p:nvGrpSpPr>
          <p:cNvPr id="8" name="그룹 7">
            <a:extLst>
              <a:ext uri="{FF2B5EF4-FFF2-40B4-BE49-F238E27FC236}">
                <a16:creationId xmlns:a16="http://schemas.microsoft.com/office/drawing/2014/main" id="{2F133709-E050-4E9D-82BF-183BB4EBE07C}"/>
              </a:ext>
            </a:extLst>
          </p:cNvPr>
          <p:cNvGrpSpPr/>
          <p:nvPr/>
        </p:nvGrpSpPr>
        <p:grpSpPr>
          <a:xfrm>
            <a:off x="4293872" y="1098740"/>
            <a:ext cx="4824001" cy="360000"/>
            <a:chOff x="480054" y="1434354"/>
            <a:chExt cx="4582309" cy="360000"/>
          </a:xfrm>
        </p:grpSpPr>
        <p:sp>
          <p:nvSpPr>
            <p:cNvPr id="9" name="Line 13">
              <a:extLst>
                <a:ext uri="{FF2B5EF4-FFF2-40B4-BE49-F238E27FC236}">
                  <a16:creationId xmlns:a16="http://schemas.microsoft.com/office/drawing/2014/main" id="{E5E07DB5-9248-43C6-B181-4EC5CB7BBC74}"/>
                </a:ext>
              </a:extLst>
            </p:cNvPr>
            <p:cNvSpPr>
              <a:spLocks noChangeShapeType="1"/>
            </p:cNvSpPr>
            <p:nvPr/>
          </p:nvSpPr>
          <p:spPr bwMode="auto">
            <a:xfrm>
              <a:off x="480054" y="1768377"/>
              <a:ext cx="4582309" cy="415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0" name="Rectangle 41">
              <a:extLst>
                <a:ext uri="{FF2B5EF4-FFF2-40B4-BE49-F238E27FC236}">
                  <a16:creationId xmlns:a16="http://schemas.microsoft.com/office/drawing/2014/main" id="{A61A9B23-9AFF-47EB-BED2-852FBD88D6EF}"/>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0"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Revenue</a:t>
              </a:r>
              <a:endParaRPr lang="en-US" altLang="ko-KR" sz="1000" b="1" baseline="30000" dirty="0">
                <a:solidFill>
                  <a:srgbClr val="00338D"/>
                </a:solidFill>
                <a:latin typeface="Arial" panose="020B0604020202020204" pitchFamily="34" charset="0"/>
                <a:ea typeface="+mj-ea"/>
                <a:cs typeface="Arial" panose="020B0604020202020204" pitchFamily="34" charset="0"/>
              </a:endParaRPr>
            </a:p>
          </p:txBody>
        </p:sp>
      </p:grpSp>
      <p:sp>
        <p:nvSpPr>
          <p:cNvPr id="21" name="제목 2">
            <a:extLst>
              <a:ext uri="{FF2B5EF4-FFF2-40B4-BE49-F238E27FC236}">
                <a16:creationId xmlns:a16="http://schemas.microsoft.com/office/drawing/2014/main" id="{978F2EE8-9E89-4AC4-80DF-CFE3BB8AF346}"/>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DCF Method Assumptions (1/7)</a:t>
            </a:r>
          </a:p>
        </p:txBody>
      </p:sp>
      <p:sp>
        <p:nvSpPr>
          <p:cNvPr id="31" name="제목 2">
            <a:extLst>
              <a:ext uri="{FF2B5EF4-FFF2-40B4-BE49-F238E27FC236}">
                <a16:creationId xmlns:a16="http://schemas.microsoft.com/office/drawing/2014/main" id="{1CA6056E-DE15-4F59-8AC7-E68B48887372}"/>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Assumptions &amp; Results</a:t>
            </a:r>
          </a:p>
        </p:txBody>
      </p:sp>
      <p:sp>
        <p:nvSpPr>
          <p:cNvPr id="32" name="순서도: 연결자 31">
            <a:extLst>
              <a:ext uri="{FF2B5EF4-FFF2-40B4-BE49-F238E27FC236}">
                <a16:creationId xmlns:a16="http://schemas.microsoft.com/office/drawing/2014/main" id="{4F057774-6DA1-4C0D-8952-7BF17B998C20}"/>
              </a:ext>
            </a:extLst>
          </p:cNvPr>
          <p:cNvSpPr/>
          <p:nvPr/>
        </p:nvSpPr>
        <p:spPr bwMode="auto">
          <a:xfrm>
            <a:off x="572606" y="150120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34" name="직사각형 33">
            <a:extLst>
              <a:ext uri="{FF2B5EF4-FFF2-40B4-BE49-F238E27FC236}">
                <a16:creationId xmlns:a16="http://schemas.microsoft.com/office/drawing/2014/main" id="{20379CB2-008E-4716-B774-63B5017643DB}"/>
              </a:ext>
            </a:extLst>
          </p:cNvPr>
          <p:cNvSpPr/>
          <p:nvPr/>
        </p:nvSpPr>
        <p:spPr>
          <a:xfrm>
            <a:off x="4293870" y="1806248"/>
            <a:ext cx="4824001" cy="44215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35" name="순서도: 연결자 34">
            <a:extLst>
              <a:ext uri="{FF2B5EF4-FFF2-40B4-BE49-F238E27FC236}">
                <a16:creationId xmlns:a16="http://schemas.microsoft.com/office/drawing/2014/main" id="{C7AEA0E4-805F-422B-8A86-47417D00AE2B}"/>
              </a:ext>
            </a:extLst>
          </p:cNvPr>
          <p:cNvSpPr/>
          <p:nvPr/>
        </p:nvSpPr>
        <p:spPr bwMode="auto">
          <a:xfrm>
            <a:off x="4221869" y="175427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graphicFrame>
        <p:nvGraphicFramePr>
          <p:cNvPr id="11" name="표 10">
            <a:extLst>
              <a:ext uri="{FF2B5EF4-FFF2-40B4-BE49-F238E27FC236}">
                <a16:creationId xmlns:a16="http://schemas.microsoft.com/office/drawing/2014/main" id="{66A11CD1-58E8-40BC-B2CE-E903CD8119C7}"/>
              </a:ext>
            </a:extLst>
          </p:cNvPr>
          <p:cNvGraphicFramePr>
            <a:graphicFrameLocks noGrp="1"/>
          </p:cNvGraphicFramePr>
          <p:nvPr>
            <p:extLst>
              <p:ext uri="{D42A27DB-BD31-4B8C-83A1-F6EECF244321}">
                <p14:modId xmlns:p14="http://schemas.microsoft.com/office/powerpoint/2010/main" val="1224130985"/>
              </p:ext>
            </p:extLst>
          </p:nvPr>
        </p:nvGraphicFramePr>
        <p:xfrm>
          <a:off x="503999" y="1753922"/>
          <a:ext cx="3625170" cy="1524000"/>
        </p:xfrm>
        <a:graphic>
          <a:graphicData uri="http://schemas.openxmlformats.org/drawingml/2006/table">
            <a:tbl>
              <a:tblPr/>
              <a:tblGrid>
                <a:gridCol w="620126">
                  <a:extLst>
                    <a:ext uri="{9D8B030D-6E8A-4147-A177-3AD203B41FA5}">
                      <a16:colId xmlns:a16="http://schemas.microsoft.com/office/drawing/2014/main" val="4108212670"/>
                    </a:ext>
                  </a:extLst>
                </a:gridCol>
                <a:gridCol w="429292">
                  <a:extLst>
                    <a:ext uri="{9D8B030D-6E8A-4147-A177-3AD203B41FA5}">
                      <a16:colId xmlns:a16="http://schemas.microsoft.com/office/drawing/2014/main" val="3880816961"/>
                    </a:ext>
                  </a:extLst>
                </a:gridCol>
                <a:gridCol w="429292">
                  <a:extLst>
                    <a:ext uri="{9D8B030D-6E8A-4147-A177-3AD203B41FA5}">
                      <a16:colId xmlns:a16="http://schemas.microsoft.com/office/drawing/2014/main" val="1117960181"/>
                    </a:ext>
                  </a:extLst>
                </a:gridCol>
                <a:gridCol w="429292">
                  <a:extLst>
                    <a:ext uri="{9D8B030D-6E8A-4147-A177-3AD203B41FA5}">
                      <a16:colId xmlns:a16="http://schemas.microsoft.com/office/drawing/2014/main" val="472135823"/>
                    </a:ext>
                  </a:extLst>
                </a:gridCol>
                <a:gridCol w="429292">
                  <a:extLst>
                    <a:ext uri="{9D8B030D-6E8A-4147-A177-3AD203B41FA5}">
                      <a16:colId xmlns:a16="http://schemas.microsoft.com/office/drawing/2014/main" val="2250022360"/>
                    </a:ext>
                  </a:extLst>
                </a:gridCol>
                <a:gridCol w="429292">
                  <a:extLst>
                    <a:ext uri="{9D8B030D-6E8A-4147-A177-3AD203B41FA5}">
                      <a16:colId xmlns:a16="http://schemas.microsoft.com/office/drawing/2014/main" val="2728693300"/>
                    </a:ext>
                  </a:extLst>
                </a:gridCol>
                <a:gridCol w="429292">
                  <a:extLst>
                    <a:ext uri="{9D8B030D-6E8A-4147-A177-3AD203B41FA5}">
                      <a16:colId xmlns:a16="http://schemas.microsoft.com/office/drawing/2014/main" val="1467882800"/>
                    </a:ext>
                  </a:extLst>
                </a:gridCol>
                <a:gridCol w="429292">
                  <a:extLst>
                    <a:ext uri="{9D8B030D-6E8A-4147-A177-3AD203B41FA5}">
                      <a16:colId xmlns:a16="http://schemas.microsoft.com/office/drawing/2014/main" val="4092675667"/>
                    </a:ext>
                  </a:extLst>
                </a:gridCol>
              </a:tblGrid>
              <a:tr h="152400">
                <a:tc>
                  <a:txBody>
                    <a:bodyPr/>
                    <a:lstStyle/>
                    <a:p>
                      <a:pPr algn="l" fontAlgn="ct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2019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2020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438266539"/>
                  </a:ext>
                </a:extLst>
              </a:tr>
              <a:tr h="152400">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제작매출</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4,152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8,013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12,143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15,455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19,612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25,035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807338905"/>
                  </a:ext>
                </a:extLst>
              </a:tr>
              <a:tr h="152400">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CRE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3,592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7,472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9,697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3437621895"/>
                  </a:ext>
                </a:extLst>
              </a:tr>
              <a:tr h="152400">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FEE</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541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149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BFBFBF"/>
                    </a:solidFill>
                  </a:tcPr>
                </a:tc>
                <a:extLst>
                  <a:ext uri="{0D108BD9-81ED-4DB2-BD59-A6C34878D82A}">
                    <a16:rowId xmlns:a16="http://schemas.microsoft.com/office/drawing/2014/main" val="1663624966"/>
                  </a:ext>
                </a:extLst>
              </a:tr>
              <a:tr h="152400">
                <a:tc>
                  <a:txBody>
                    <a:bodyPr/>
                    <a:lstStyle/>
                    <a:p>
                      <a:pPr algn="l" fontAlgn="ctr"/>
                      <a:r>
                        <a:rPr lang="ko-KR" altLang="en-US" sz="700" b="1"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고객수</a:t>
                      </a:r>
                      <a:endPar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92677819"/>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신규고객</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07911126"/>
                  </a:ext>
                </a:extLst>
              </a:tr>
              <a:tr h="152400">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기존고객</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328415769"/>
                  </a:ext>
                </a:extLst>
              </a:tr>
              <a:tr h="152400">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확보율</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64.3%</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31.6%</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63.2%</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63.2%</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63.2%</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63.2%</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994380799"/>
                  </a:ext>
                </a:extLst>
              </a:tr>
              <a:tr h="152400">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유지율</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62.5%</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62.2%</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62.2%</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636900796"/>
                  </a:ext>
                </a:extLst>
              </a:tr>
              <a:tr h="152400">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단가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501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387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405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811647879"/>
                  </a:ext>
                </a:extLst>
              </a:tr>
            </a:tbl>
          </a:graphicData>
        </a:graphic>
      </p:graphicFrame>
      <p:sp>
        <p:nvSpPr>
          <p:cNvPr id="22" name="직사각형 21">
            <a:extLst>
              <a:ext uri="{FF2B5EF4-FFF2-40B4-BE49-F238E27FC236}">
                <a16:creationId xmlns:a16="http://schemas.microsoft.com/office/drawing/2014/main" id="{91CE48A3-C6A6-4B4C-BCB2-FD1C71E8E0CA}"/>
              </a:ext>
            </a:extLst>
          </p:cNvPr>
          <p:cNvSpPr/>
          <p:nvPr/>
        </p:nvSpPr>
        <p:spPr>
          <a:xfrm>
            <a:off x="504000" y="2356795"/>
            <a:ext cx="3625168" cy="77229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23" name="직사각형 22">
            <a:extLst>
              <a:ext uri="{FF2B5EF4-FFF2-40B4-BE49-F238E27FC236}">
                <a16:creationId xmlns:a16="http://schemas.microsoft.com/office/drawing/2014/main" id="{C4F3671F-8CF1-40F9-BD93-68E20F52A1AD}"/>
              </a:ext>
            </a:extLst>
          </p:cNvPr>
          <p:cNvSpPr/>
          <p:nvPr/>
        </p:nvSpPr>
        <p:spPr>
          <a:xfrm>
            <a:off x="504000" y="3129095"/>
            <a:ext cx="3625168" cy="14882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Tree>
    <p:extLst>
      <p:ext uri="{BB962C8B-B14F-4D97-AF65-F5344CB8AC3E}">
        <p14:creationId xmlns:p14="http://schemas.microsoft.com/office/powerpoint/2010/main" val="2856126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표 18">
            <a:extLst>
              <a:ext uri="{FF2B5EF4-FFF2-40B4-BE49-F238E27FC236}">
                <a16:creationId xmlns:a16="http://schemas.microsoft.com/office/drawing/2014/main" id="{DF66B38A-E42A-426A-881D-14EB3B3471A1}"/>
              </a:ext>
            </a:extLst>
          </p:cNvPr>
          <p:cNvGraphicFramePr>
            <a:graphicFrameLocks noGrp="1"/>
          </p:cNvGraphicFramePr>
          <p:nvPr>
            <p:extLst>
              <p:ext uri="{D42A27DB-BD31-4B8C-83A1-F6EECF244321}">
                <p14:modId xmlns:p14="http://schemas.microsoft.com/office/powerpoint/2010/main" val="1017786974"/>
              </p:ext>
            </p:extLst>
          </p:nvPr>
        </p:nvGraphicFramePr>
        <p:xfrm>
          <a:off x="4294800" y="1501200"/>
          <a:ext cx="4823998" cy="2438400"/>
        </p:xfrm>
        <a:graphic>
          <a:graphicData uri="http://schemas.openxmlformats.org/drawingml/2006/table">
            <a:tbl>
              <a:tblPr/>
              <a:tblGrid>
                <a:gridCol w="1016363">
                  <a:extLst>
                    <a:ext uri="{9D8B030D-6E8A-4147-A177-3AD203B41FA5}">
                      <a16:colId xmlns:a16="http://schemas.microsoft.com/office/drawing/2014/main" val="2299829022"/>
                    </a:ext>
                  </a:extLst>
                </a:gridCol>
                <a:gridCol w="761527">
                  <a:extLst>
                    <a:ext uri="{9D8B030D-6E8A-4147-A177-3AD203B41FA5}">
                      <a16:colId xmlns:a16="http://schemas.microsoft.com/office/drawing/2014/main" val="3350156983"/>
                    </a:ext>
                  </a:extLst>
                </a:gridCol>
                <a:gridCol w="761527">
                  <a:extLst>
                    <a:ext uri="{9D8B030D-6E8A-4147-A177-3AD203B41FA5}">
                      <a16:colId xmlns:a16="http://schemas.microsoft.com/office/drawing/2014/main" val="4282514140"/>
                    </a:ext>
                  </a:extLst>
                </a:gridCol>
                <a:gridCol w="761527">
                  <a:extLst>
                    <a:ext uri="{9D8B030D-6E8A-4147-A177-3AD203B41FA5}">
                      <a16:colId xmlns:a16="http://schemas.microsoft.com/office/drawing/2014/main" val="4008461954"/>
                    </a:ext>
                  </a:extLst>
                </a:gridCol>
                <a:gridCol w="761527">
                  <a:extLst>
                    <a:ext uri="{9D8B030D-6E8A-4147-A177-3AD203B41FA5}">
                      <a16:colId xmlns:a16="http://schemas.microsoft.com/office/drawing/2014/main" val="1481470584"/>
                    </a:ext>
                  </a:extLst>
                </a:gridCol>
                <a:gridCol w="761527">
                  <a:extLst>
                    <a:ext uri="{9D8B030D-6E8A-4147-A177-3AD203B41FA5}">
                      <a16:colId xmlns:a16="http://schemas.microsoft.com/office/drawing/2014/main" val="3471660896"/>
                    </a:ext>
                  </a:extLst>
                </a:gridCol>
              </a:tblGrid>
              <a:tr h="152400">
                <a:tc>
                  <a:txBody>
                    <a:bodyPr/>
                    <a:lstStyle/>
                    <a:p>
                      <a:pPr algn="l"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260885196"/>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15,759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18,074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23,768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31,216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41,310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848591978"/>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제작매출</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9,846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12,143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15,455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19,612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25,035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08486188"/>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CRE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9,697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3556499787"/>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FEE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574996866"/>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매체대행매출</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5,913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5,931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8,313 </a:t>
                      </a:r>
                    </a:p>
                  </a:txBody>
                  <a:tcPr marL="36000" marR="36000" marT="0" marB="0" anchor="ctr">
                    <a:lnL>
                      <a:noFill/>
                    </a:lnL>
                    <a:lnR>
                      <a:noFill/>
                    </a:lnR>
                    <a:lnT>
                      <a:noFill/>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11,604 </a:t>
                      </a:r>
                    </a:p>
                  </a:txBody>
                  <a:tcPr marL="36000" marR="36000" marT="0" marB="0" anchor="ctr">
                    <a:lnL>
                      <a:noFill/>
                    </a:lnL>
                    <a:lnR>
                      <a:noFill/>
                    </a:lnR>
                    <a:lnT>
                      <a:noFill/>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16,275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79901424"/>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ATL</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4,943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1734641470"/>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DGT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970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BFBFBF"/>
                    </a:solidFill>
                  </a:tcPr>
                </a:tc>
                <a:extLst>
                  <a:ext uri="{0D108BD9-81ED-4DB2-BD59-A6C34878D82A}">
                    <a16:rowId xmlns:a16="http://schemas.microsoft.com/office/drawing/2014/main" val="2355279350"/>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498852463"/>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855550568"/>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매체대행매출원가</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3462594148"/>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6,941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7,509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10,322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14,153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19,530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558151813"/>
                  </a:ext>
                </a:extLst>
              </a:tr>
              <a:tr h="152400">
                <a:tc>
                  <a:txBody>
                    <a:bodyPr/>
                    <a:lstStyle/>
                    <a:p>
                      <a:pPr algn="l"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44.0%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41.5%</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43.4%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45.3%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47.3%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802722038"/>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판매관리비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4,426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5,276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6,671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8,448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10,919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652299874"/>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영업이익</a:t>
                      </a: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2,515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2,234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3,651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5,706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8,611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18930898"/>
                  </a:ext>
                </a:extLst>
              </a:tr>
              <a:tr h="152400">
                <a:tc>
                  <a:txBody>
                    <a:bodyPr/>
                    <a:lstStyle/>
                    <a:p>
                      <a:pPr algn="l"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16.0%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12.4%</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15.4%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18.3%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20.8%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938152578"/>
                  </a:ext>
                </a:extLst>
              </a:tr>
            </a:tbl>
          </a:graphicData>
        </a:graphic>
      </p:graphicFrame>
      <p:sp>
        <p:nvSpPr>
          <p:cNvPr id="7" name="TextBox 6">
            <a:extLst>
              <a:ext uri="{FF2B5EF4-FFF2-40B4-BE49-F238E27FC236}">
                <a16:creationId xmlns:a16="http://schemas.microsoft.com/office/drawing/2014/main" id="{CD23E538-0163-40D2-A249-E97C6ED75FFD}"/>
              </a:ext>
            </a:extLst>
          </p:cNvPr>
          <p:cNvSpPr txBox="1">
            <a:spLocks/>
          </p:cNvSpPr>
          <p:nvPr/>
        </p:nvSpPr>
        <p:spPr>
          <a:xfrm>
            <a:off x="467999" y="1191600"/>
            <a:ext cx="3671971" cy="5042454"/>
          </a:xfrm>
          <a:prstGeom prst="rect">
            <a:avLst/>
          </a:prstGeom>
          <a:noFill/>
          <a:ln w="6350">
            <a:solidFill>
              <a:srgbClr val="00338D"/>
            </a:solidFill>
          </a:ln>
        </p:spPr>
        <p:txBody>
          <a:bodyPr wrap="square" lIns="54610" tIns="54610" rIns="54000" bIns="54610" rtlCol="0" anchor="t" anchorCtr="0">
            <a:noAutofit/>
          </a:bodyPr>
          <a:lstStyle/>
          <a:p>
            <a:pPr fontAlgn="base">
              <a:lnSpc>
                <a:spcPct val="120000"/>
              </a:lnSpc>
              <a:spcBef>
                <a:spcPts val="600"/>
              </a:spcBef>
              <a:spcAft>
                <a:spcPct val="0"/>
              </a:spcAft>
            </a:pPr>
            <a:r>
              <a:rPr lang="en-US" altLang="ko-KR" sz="1000" b="1" kern="0" dirty="0">
                <a:latin typeface="Arial" panose="020B0604020202020204" pitchFamily="34" charset="0"/>
                <a:cs typeface="Arial" panose="020B0604020202020204" pitchFamily="34" charset="0"/>
              </a:rPr>
              <a:t>Revenue_</a:t>
            </a:r>
            <a:r>
              <a:rPr lang="ko-KR" altLang="en-US" sz="1000" b="1" kern="0" dirty="0">
                <a:latin typeface="Arial" panose="020B0604020202020204" pitchFamily="34" charset="0"/>
                <a:cs typeface="Arial" panose="020B0604020202020204" pitchFamily="34" charset="0"/>
              </a:rPr>
              <a:t>계속</a:t>
            </a:r>
            <a:endParaRPr lang="en-US" altLang="ko-KR" sz="1000" b="1"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매체대행매출</a:t>
            </a:r>
            <a:endParaRPr lang="en-US" altLang="ko-KR" sz="900" b="1" u="sng"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err="1">
                <a:latin typeface="Arial" panose="020B0604020202020204" pitchFamily="34" charset="0"/>
                <a:cs typeface="Arial" panose="020B0604020202020204" pitchFamily="34" charset="0"/>
              </a:rPr>
              <a:t>고객수</a:t>
            </a:r>
            <a:endParaRPr lang="en-US" altLang="ko-KR" sz="900" b="1" u="sng"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연도별 고객수를 신규고객</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전기 매출액 </a:t>
            </a:r>
            <a:r>
              <a:rPr lang="ko-KR" altLang="en-US" sz="900" kern="0" dirty="0" err="1">
                <a:solidFill>
                  <a:srgbClr val="000000"/>
                </a:solidFill>
                <a:latin typeface="Arial" panose="020B0604020202020204" pitchFamily="34" charset="0"/>
                <a:cs typeface="Arial" panose="020B0604020202020204" pitchFamily="34" charset="0"/>
              </a:rPr>
              <a:t>미존재</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과 기존고객</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전기 매출액 존재</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으로 구분하여 </a:t>
            </a:r>
            <a:r>
              <a:rPr lang="ko-KR" altLang="en-US" sz="900" kern="0" dirty="0" err="1">
                <a:solidFill>
                  <a:srgbClr val="000000"/>
                </a:solidFill>
                <a:latin typeface="Arial" panose="020B0604020202020204" pitchFamily="34" charset="0"/>
                <a:cs typeface="Arial" panose="020B0604020202020204" pitchFamily="34" charset="0"/>
              </a:rPr>
              <a:t>직전년도</a:t>
            </a:r>
            <a:r>
              <a:rPr lang="ko-KR" altLang="en-US" sz="900" kern="0" dirty="0">
                <a:solidFill>
                  <a:srgbClr val="000000"/>
                </a:solidFill>
                <a:latin typeface="Arial" panose="020B0604020202020204" pitchFamily="34" charset="0"/>
                <a:cs typeface="Arial" panose="020B0604020202020204" pitchFamily="34" charset="0"/>
              </a:rPr>
              <a:t> 총 </a:t>
            </a:r>
            <a:r>
              <a:rPr lang="ko-KR" altLang="en-US" sz="900" kern="0" dirty="0" err="1">
                <a:solidFill>
                  <a:srgbClr val="000000"/>
                </a:solidFill>
                <a:latin typeface="Arial" panose="020B0604020202020204" pitchFamily="34" charset="0"/>
                <a:cs typeface="Arial" panose="020B0604020202020204" pitchFamily="34" charset="0"/>
              </a:rPr>
              <a:t>고객수</a:t>
            </a:r>
            <a:r>
              <a:rPr lang="ko-KR" altLang="en-US" sz="900" kern="0" dirty="0">
                <a:solidFill>
                  <a:srgbClr val="000000"/>
                </a:solidFill>
                <a:latin typeface="Arial" panose="020B0604020202020204" pitchFamily="34" charset="0"/>
                <a:cs typeface="Arial" panose="020B0604020202020204" pitchFamily="34" charset="0"/>
              </a:rPr>
              <a:t> 대비 신규고객 확보율과 기존고객 유지율을 산출하고</a:t>
            </a:r>
            <a:r>
              <a:rPr lang="en-US" altLang="ko-KR" sz="900" kern="0" dirty="0">
                <a:solidFill>
                  <a:srgbClr val="000000"/>
                </a:solidFill>
                <a:latin typeface="Arial" panose="020B0604020202020204" pitchFamily="34" charset="0"/>
                <a:cs typeface="Arial" panose="020B0604020202020204" pitchFamily="34" charset="0"/>
              </a:rPr>
              <a:t>, 2022</a:t>
            </a:r>
            <a:r>
              <a:rPr lang="ko-KR" altLang="en-US" sz="900" kern="0" dirty="0">
                <a:solidFill>
                  <a:srgbClr val="000000"/>
                </a:solidFill>
                <a:latin typeface="Arial" panose="020B0604020202020204" pitchFamily="34" charset="0"/>
                <a:cs typeface="Arial" panose="020B0604020202020204" pitchFamily="34" charset="0"/>
              </a:rPr>
              <a:t>년 과거 </a:t>
            </a:r>
            <a:r>
              <a:rPr lang="en-US" altLang="ko-KR" sz="900" kern="0" dirty="0">
                <a:solidFill>
                  <a:srgbClr val="000000"/>
                </a:solidFill>
                <a:latin typeface="Arial" panose="020B0604020202020204" pitchFamily="34" charset="0"/>
                <a:cs typeface="Arial" panose="020B0604020202020204" pitchFamily="34" charset="0"/>
              </a:rPr>
              <a:t>3</a:t>
            </a:r>
            <a:r>
              <a:rPr lang="ko-KR" altLang="en-US" sz="900" kern="0" dirty="0">
                <a:solidFill>
                  <a:srgbClr val="000000"/>
                </a:solidFill>
                <a:latin typeface="Arial" panose="020B0604020202020204" pitchFamily="34" charset="0"/>
                <a:cs typeface="Arial" panose="020B0604020202020204" pitchFamily="34" charset="0"/>
              </a:rPr>
              <a:t>개년 평균율을 적용한 후 유지를 가정함</a:t>
            </a:r>
            <a:endParaRPr lang="en-US" altLang="ko-KR" sz="900"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단가</a:t>
            </a:r>
            <a:endParaRPr lang="en-US" altLang="ko-KR" sz="900" b="1" u="sng"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상기 고객수로 단가를 산출하고</a:t>
            </a:r>
            <a:r>
              <a:rPr lang="en-US" altLang="ko-KR" sz="900" kern="0" dirty="0">
                <a:solidFill>
                  <a:srgbClr val="000000"/>
                </a:solidFill>
                <a:latin typeface="Arial" panose="020B0604020202020204" pitchFamily="34" charset="0"/>
                <a:cs typeface="Arial" panose="020B0604020202020204" pitchFamily="34" charset="0"/>
              </a:rPr>
              <a:t>, 2022</a:t>
            </a:r>
            <a:r>
              <a:rPr lang="ko-KR" altLang="en-US" sz="900" kern="0" dirty="0">
                <a:solidFill>
                  <a:srgbClr val="000000"/>
                </a:solidFill>
                <a:latin typeface="Arial" panose="020B0604020202020204" pitchFamily="34" charset="0"/>
                <a:cs typeface="Arial" panose="020B0604020202020204" pitchFamily="34" charset="0"/>
              </a:rPr>
              <a:t>년 과거 </a:t>
            </a:r>
            <a:r>
              <a:rPr lang="en-US" altLang="ko-KR" sz="900" kern="0" dirty="0">
                <a:solidFill>
                  <a:srgbClr val="000000"/>
                </a:solidFill>
                <a:latin typeface="Arial" panose="020B0604020202020204" pitchFamily="34" charset="0"/>
                <a:cs typeface="Arial" panose="020B0604020202020204" pitchFamily="34" charset="0"/>
              </a:rPr>
              <a:t>3</a:t>
            </a:r>
            <a:r>
              <a:rPr lang="ko-KR" altLang="en-US" sz="900" kern="0" dirty="0">
                <a:solidFill>
                  <a:srgbClr val="000000"/>
                </a:solidFill>
                <a:latin typeface="Arial" panose="020B0604020202020204" pitchFamily="34" charset="0"/>
                <a:cs typeface="Arial" panose="020B0604020202020204" pitchFamily="34" charset="0"/>
              </a:rPr>
              <a:t>개년 평균단가에 물가상승률 적용 후 지속 반영 가정</a:t>
            </a:r>
            <a:endParaRPr lang="en-US" altLang="ko-KR" sz="900"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p:txBody>
      </p:sp>
      <p:grpSp>
        <p:nvGrpSpPr>
          <p:cNvPr id="8" name="그룹 7">
            <a:extLst>
              <a:ext uri="{FF2B5EF4-FFF2-40B4-BE49-F238E27FC236}">
                <a16:creationId xmlns:a16="http://schemas.microsoft.com/office/drawing/2014/main" id="{2F133709-E050-4E9D-82BF-183BB4EBE07C}"/>
              </a:ext>
            </a:extLst>
          </p:cNvPr>
          <p:cNvGrpSpPr/>
          <p:nvPr/>
        </p:nvGrpSpPr>
        <p:grpSpPr>
          <a:xfrm>
            <a:off x="4293872" y="1098740"/>
            <a:ext cx="4824001" cy="360000"/>
            <a:chOff x="480054" y="1434354"/>
            <a:chExt cx="4582309" cy="360000"/>
          </a:xfrm>
        </p:grpSpPr>
        <p:sp>
          <p:nvSpPr>
            <p:cNvPr id="9" name="Line 13">
              <a:extLst>
                <a:ext uri="{FF2B5EF4-FFF2-40B4-BE49-F238E27FC236}">
                  <a16:creationId xmlns:a16="http://schemas.microsoft.com/office/drawing/2014/main" id="{E5E07DB5-9248-43C6-B181-4EC5CB7BBC74}"/>
                </a:ext>
              </a:extLst>
            </p:cNvPr>
            <p:cNvSpPr>
              <a:spLocks noChangeShapeType="1"/>
            </p:cNvSpPr>
            <p:nvPr/>
          </p:nvSpPr>
          <p:spPr bwMode="auto">
            <a:xfrm>
              <a:off x="480054" y="1768377"/>
              <a:ext cx="4582309" cy="415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0" name="Rectangle 41">
              <a:extLst>
                <a:ext uri="{FF2B5EF4-FFF2-40B4-BE49-F238E27FC236}">
                  <a16:creationId xmlns:a16="http://schemas.microsoft.com/office/drawing/2014/main" id="{A61A9B23-9AFF-47EB-BED2-852FBD88D6EF}"/>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0"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Revenue_</a:t>
              </a:r>
              <a:r>
                <a:rPr lang="ko-KR" altLang="en-US" sz="1000" b="1" dirty="0">
                  <a:solidFill>
                    <a:srgbClr val="00338D"/>
                  </a:solidFill>
                  <a:latin typeface="Arial" panose="020B0604020202020204" pitchFamily="34" charset="0"/>
                  <a:ea typeface="+mj-ea"/>
                  <a:cs typeface="Arial" panose="020B0604020202020204" pitchFamily="34" charset="0"/>
                </a:rPr>
                <a:t>계속</a:t>
              </a:r>
              <a:endParaRPr lang="en-US" altLang="ko-KR" sz="1000" b="1" baseline="30000" dirty="0">
                <a:solidFill>
                  <a:srgbClr val="00338D"/>
                </a:solidFill>
                <a:latin typeface="Arial" panose="020B0604020202020204" pitchFamily="34" charset="0"/>
                <a:ea typeface="+mj-ea"/>
                <a:cs typeface="Arial" panose="020B0604020202020204" pitchFamily="34" charset="0"/>
              </a:endParaRPr>
            </a:p>
          </p:txBody>
        </p:sp>
      </p:grpSp>
      <p:sp>
        <p:nvSpPr>
          <p:cNvPr id="21" name="제목 2">
            <a:extLst>
              <a:ext uri="{FF2B5EF4-FFF2-40B4-BE49-F238E27FC236}">
                <a16:creationId xmlns:a16="http://schemas.microsoft.com/office/drawing/2014/main" id="{978F2EE8-9E89-4AC4-80DF-CFE3BB8AF346}"/>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DCF Method Assumptions (2/7)</a:t>
            </a:r>
          </a:p>
        </p:txBody>
      </p:sp>
      <p:sp>
        <p:nvSpPr>
          <p:cNvPr id="31" name="제목 2">
            <a:extLst>
              <a:ext uri="{FF2B5EF4-FFF2-40B4-BE49-F238E27FC236}">
                <a16:creationId xmlns:a16="http://schemas.microsoft.com/office/drawing/2014/main" id="{1CA6056E-DE15-4F59-8AC7-E68B48887372}"/>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Assumptions &amp; Results</a:t>
            </a:r>
          </a:p>
        </p:txBody>
      </p:sp>
      <p:sp>
        <p:nvSpPr>
          <p:cNvPr id="32" name="순서도: 연결자 31">
            <a:extLst>
              <a:ext uri="{FF2B5EF4-FFF2-40B4-BE49-F238E27FC236}">
                <a16:creationId xmlns:a16="http://schemas.microsoft.com/office/drawing/2014/main" id="{4F057774-6DA1-4C0D-8952-7BF17B998C20}"/>
              </a:ext>
            </a:extLst>
          </p:cNvPr>
          <p:cNvSpPr/>
          <p:nvPr/>
        </p:nvSpPr>
        <p:spPr bwMode="auto">
          <a:xfrm>
            <a:off x="572606" y="150120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2</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34" name="직사각형 33">
            <a:extLst>
              <a:ext uri="{FF2B5EF4-FFF2-40B4-BE49-F238E27FC236}">
                <a16:creationId xmlns:a16="http://schemas.microsoft.com/office/drawing/2014/main" id="{20379CB2-008E-4716-B774-63B5017643DB}"/>
              </a:ext>
            </a:extLst>
          </p:cNvPr>
          <p:cNvSpPr/>
          <p:nvPr/>
        </p:nvSpPr>
        <p:spPr>
          <a:xfrm>
            <a:off x="4293870" y="2276031"/>
            <a:ext cx="4824001" cy="44215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35" name="순서도: 연결자 34">
            <a:extLst>
              <a:ext uri="{FF2B5EF4-FFF2-40B4-BE49-F238E27FC236}">
                <a16:creationId xmlns:a16="http://schemas.microsoft.com/office/drawing/2014/main" id="{C7AEA0E4-805F-422B-8A86-47417D00AE2B}"/>
              </a:ext>
            </a:extLst>
          </p:cNvPr>
          <p:cNvSpPr/>
          <p:nvPr/>
        </p:nvSpPr>
        <p:spPr bwMode="auto">
          <a:xfrm>
            <a:off x="4221869" y="222405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2</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graphicFrame>
        <p:nvGraphicFramePr>
          <p:cNvPr id="16" name="표 15">
            <a:extLst>
              <a:ext uri="{FF2B5EF4-FFF2-40B4-BE49-F238E27FC236}">
                <a16:creationId xmlns:a16="http://schemas.microsoft.com/office/drawing/2014/main" id="{170870EE-BAEE-48A8-85D4-EF5A2A3EE2C1}"/>
              </a:ext>
            </a:extLst>
          </p:cNvPr>
          <p:cNvGraphicFramePr>
            <a:graphicFrameLocks noGrp="1"/>
          </p:cNvGraphicFramePr>
          <p:nvPr>
            <p:extLst>
              <p:ext uri="{D42A27DB-BD31-4B8C-83A1-F6EECF244321}">
                <p14:modId xmlns:p14="http://schemas.microsoft.com/office/powerpoint/2010/main" val="140897538"/>
              </p:ext>
            </p:extLst>
          </p:nvPr>
        </p:nvGraphicFramePr>
        <p:xfrm>
          <a:off x="505069" y="1753922"/>
          <a:ext cx="3624097" cy="2286000"/>
        </p:xfrm>
        <a:graphic>
          <a:graphicData uri="http://schemas.openxmlformats.org/drawingml/2006/table">
            <a:tbl>
              <a:tblPr/>
              <a:tblGrid>
                <a:gridCol w="610667">
                  <a:extLst>
                    <a:ext uri="{9D8B030D-6E8A-4147-A177-3AD203B41FA5}">
                      <a16:colId xmlns:a16="http://schemas.microsoft.com/office/drawing/2014/main" val="3557099832"/>
                    </a:ext>
                  </a:extLst>
                </a:gridCol>
                <a:gridCol w="430490">
                  <a:extLst>
                    <a:ext uri="{9D8B030D-6E8A-4147-A177-3AD203B41FA5}">
                      <a16:colId xmlns:a16="http://schemas.microsoft.com/office/drawing/2014/main" val="455743301"/>
                    </a:ext>
                  </a:extLst>
                </a:gridCol>
                <a:gridCol w="430490">
                  <a:extLst>
                    <a:ext uri="{9D8B030D-6E8A-4147-A177-3AD203B41FA5}">
                      <a16:colId xmlns:a16="http://schemas.microsoft.com/office/drawing/2014/main" val="2924704144"/>
                    </a:ext>
                  </a:extLst>
                </a:gridCol>
                <a:gridCol w="430490">
                  <a:extLst>
                    <a:ext uri="{9D8B030D-6E8A-4147-A177-3AD203B41FA5}">
                      <a16:colId xmlns:a16="http://schemas.microsoft.com/office/drawing/2014/main" val="2510835734"/>
                    </a:ext>
                  </a:extLst>
                </a:gridCol>
                <a:gridCol w="430490">
                  <a:extLst>
                    <a:ext uri="{9D8B030D-6E8A-4147-A177-3AD203B41FA5}">
                      <a16:colId xmlns:a16="http://schemas.microsoft.com/office/drawing/2014/main" val="1256949099"/>
                    </a:ext>
                  </a:extLst>
                </a:gridCol>
                <a:gridCol w="430490">
                  <a:extLst>
                    <a:ext uri="{9D8B030D-6E8A-4147-A177-3AD203B41FA5}">
                      <a16:colId xmlns:a16="http://schemas.microsoft.com/office/drawing/2014/main" val="3924536319"/>
                    </a:ext>
                  </a:extLst>
                </a:gridCol>
                <a:gridCol w="430490">
                  <a:extLst>
                    <a:ext uri="{9D8B030D-6E8A-4147-A177-3AD203B41FA5}">
                      <a16:colId xmlns:a16="http://schemas.microsoft.com/office/drawing/2014/main" val="2872981086"/>
                    </a:ext>
                  </a:extLst>
                </a:gridCol>
                <a:gridCol w="430490">
                  <a:extLst>
                    <a:ext uri="{9D8B030D-6E8A-4147-A177-3AD203B41FA5}">
                      <a16:colId xmlns:a16="http://schemas.microsoft.com/office/drawing/2014/main" val="744084641"/>
                    </a:ext>
                  </a:extLst>
                </a:gridCol>
              </a:tblGrid>
              <a:tr h="152400">
                <a:tc>
                  <a:txBody>
                    <a:bodyPr/>
                    <a:lstStyle/>
                    <a:p>
                      <a:pPr algn="l" fontAlgn="ct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2019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2020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548839623"/>
                  </a:ext>
                </a:extLst>
              </a:tr>
              <a:tr h="152400">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매체대행매출</a:t>
                      </a: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총액</a:t>
                      </a:r>
                      <a:r>
                        <a:rPr 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14,060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11,468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22,217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BFBFBF"/>
                    </a:solidFill>
                  </a:tcPr>
                </a:tc>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BFBFBF"/>
                    </a:solidFill>
                  </a:tcPr>
                </a:tc>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BFBFBF"/>
                    </a:solidFill>
                  </a:tcPr>
                </a:tc>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BFBFBF"/>
                    </a:solidFill>
                  </a:tcPr>
                </a:tc>
                <a:extLst>
                  <a:ext uri="{0D108BD9-81ED-4DB2-BD59-A6C34878D82A}">
                    <a16:rowId xmlns:a16="http://schemas.microsoft.com/office/drawing/2014/main" val="2308516926"/>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광고주매체비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12,195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9,301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16,304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3030694384"/>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매체수수료</a:t>
                      </a: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순액</a:t>
                      </a: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dot"/>
                      <a:round/>
                      <a:headEnd type="none" w="med" len="med"/>
                      <a:tailEnd type="none" w="med" len="med"/>
                    </a:lnB>
                    <a:solidFill>
                      <a:srgbClr val="BFD7ED"/>
                    </a:solidFill>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1,865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solidFill>
                      <a:srgbClr val="BFD7ED"/>
                    </a:solidFill>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2,167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solidFill>
                      <a:srgbClr val="BFD7ED"/>
                    </a:solidFill>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5,913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solidFill>
                      <a:srgbClr val="BFD7ED"/>
                    </a:solidFill>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5,931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dot"/>
                      <a:round/>
                      <a:headEnd type="none" w="med" len="med"/>
                      <a:tailEnd type="none" w="med" len="med"/>
                    </a:lnB>
                    <a:solidFill>
                      <a:srgbClr val="BFD7ED"/>
                    </a:solidFill>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8,313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solidFill>
                      <a:srgbClr val="BFD7ED"/>
                    </a:solidFill>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11,604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solidFill>
                      <a:srgbClr val="BFD7ED"/>
                    </a:solidFill>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16,275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solidFill>
                      <a:srgbClr val="BFD7ED"/>
                    </a:solidFill>
                  </a:tcPr>
                </a:tc>
                <a:extLst>
                  <a:ext uri="{0D108BD9-81ED-4DB2-BD59-A6C34878D82A}">
                    <a16:rowId xmlns:a16="http://schemas.microsoft.com/office/drawing/2014/main" val="1959336000"/>
                  </a:ext>
                </a:extLst>
              </a:tr>
              <a:tr h="152400">
                <a:tc>
                  <a:txBody>
                    <a:bodyPr/>
                    <a:lstStyle/>
                    <a:p>
                      <a:pPr algn="l" fontAlgn="ctr"/>
                      <a:r>
                        <a:rPr lang="ko-KR" altLang="en-US" sz="7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위수탁</a:t>
                      </a: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공급가액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1,300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4,961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21,398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solidFill>
                      <a:srgbClr val="BFBFBF"/>
                    </a:solidFill>
                  </a:tcPr>
                </a:tc>
                <a:extLst>
                  <a:ext uri="{0D108BD9-81ED-4DB2-BD59-A6C34878D82A}">
                    <a16:rowId xmlns:a16="http://schemas.microsoft.com/office/drawing/2014/main" val="2918904396"/>
                  </a:ext>
                </a:extLst>
              </a:tr>
              <a:tr h="152400">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 총 광고비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15,360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16,429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43,615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42,362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57,330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77,358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420145390"/>
                  </a:ext>
                </a:extLst>
              </a:tr>
              <a:tr h="152400">
                <a:tc>
                  <a:txBody>
                    <a:bodyPr/>
                    <a:lstStyle/>
                    <a:p>
                      <a:pPr algn="l" fontAlgn="ctr"/>
                      <a:r>
                        <a:rPr lang="ko-KR" altLang="en-US" sz="7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 </a:t>
                      </a:r>
                      <a:r>
                        <a:rPr lang="ko-KR" altLang="en-US" sz="700" b="0" i="1"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내수율</a:t>
                      </a:r>
                      <a:endParaRPr lang="ko-KR" altLang="en-US" sz="7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14.0%</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14.5%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15.0%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15.5%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38129788"/>
                  </a:ext>
                </a:extLst>
              </a:tr>
              <a:tr h="152400">
                <a:tc>
                  <a:txBody>
                    <a:bodyPr/>
                    <a:lstStyle/>
                    <a:p>
                      <a:pPr algn="l" fontAlgn="ctr"/>
                      <a:r>
                        <a:rPr lang="ko-KR" altLang="en-US" sz="700" b="1"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고객수</a:t>
                      </a: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총액</a:t>
                      </a:r>
                      <a:r>
                        <a:rPr 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643076124"/>
                  </a:ext>
                </a:extLst>
              </a:tr>
              <a:tr h="152400">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신규고객</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240084870"/>
                  </a:ext>
                </a:extLst>
              </a:tr>
              <a:tr h="152400">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기존고객</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146015855"/>
                  </a:ext>
                </a:extLst>
              </a:tr>
              <a:tr h="152400">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확보율</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87.5%</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50.0%</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91.7%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76.4%</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76.4%</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76.4%</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76.4%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711512569"/>
                  </a:ext>
                </a:extLst>
              </a:tr>
              <a:tr h="152400">
                <a:tc>
                  <a:txBody>
                    <a:bodyPr/>
                    <a:lstStyle/>
                    <a:p>
                      <a:pPr algn="l" fontAlgn="ctr"/>
                      <a:r>
                        <a:rPr lang="ko-KR" altLang="en-US" sz="700" b="0" i="1"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유지율</a:t>
                      </a:r>
                      <a:endParaRPr lang="ko-KR" altLang="en-US" sz="7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56.9%</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56.9%</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819554501"/>
                  </a:ext>
                </a:extLst>
              </a:tr>
              <a:tr h="152400">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단가</a:t>
                      </a: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총액</a:t>
                      </a:r>
                      <a:r>
                        <a:rPr 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1,369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2,423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1,765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1,792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1,813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1,846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068783789"/>
                  </a:ext>
                </a:extLst>
              </a:tr>
            </a:tbl>
          </a:graphicData>
        </a:graphic>
      </p:graphicFrame>
      <p:sp>
        <p:nvSpPr>
          <p:cNvPr id="18" name="직사각형 17">
            <a:extLst>
              <a:ext uri="{FF2B5EF4-FFF2-40B4-BE49-F238E27FC236}">
                <a16:creationId xmlns:a16="http://schemas.microsoft.com/office/drawing/2014/main" id="{7B24B973-AFEF-4E98-BF3F-4D2836212700}"/>
              </a:ext>
            </a:extLst>
          </p:cNvPr>
          <p:cNvSpPr/>
          <p:nvPr/>
        </p:nvSpPr>
        <p:spPr>
          <a:xfrm>
            <a:off x="504000" y="3118794"/>
            <a:ext cx="3625168" cy="77229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20" name="직사각형 19">
            <a:extLst>
              <a:ext uri="{FF2B5EF4-FFF2-40B4-BE49-F238E27FC236}">
                <a16:creationId xmlns:a16="http://schemas.microsoft.com/office/drawing/2014/main" id="{35B98FAD-90A8-4FAD-B5CF-AF71E12A3110}"/>
              </a:ext>
            </a:extLst>
          </p:cNvPr>
          <p:cNvSpPr/>
          <p:nvPr/>
        </p:nvSpPr>
        <p:spPr>
          <a:xfrm>
            <a:off x="504000" y="3891094"/>
            <a:ext cx="3625168" cy="14882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Tree>
    <p:extLst>
      <p:ext uri="{BB962C8B-B14F-4D97-AF65-F5344CB8AC3E}">
        <p14:creationId xmlns:p14="http://schemas.microsoft.com/office/powerpoint/2010/main" val="2754056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ACDBB9A7-361D-4F0D-8D01-33D5123475E1}"/>
              </a:ext>
            </a:extLst>
          </p:cNvPr>
          <p:cNvSpPr txBox="1">
            <a:spLocks/>
          </p:cNvSpPr>
          <p:nvPr/>
        </p:nvSpPr>
        <p:spPr>
          <a:xfrm>
            <a:off x="617518" y="1511357"/>
            <a:ext cx="3657600" cy="4456227"/>
          </a:xfrm>
          <a:prstGeom prst="rect">
            <a:avLst/>
          </a:prstGeom>
        </p:spPr>
        <p:txBody>
          <a:bodyPr vert="horz" lIns="0" tIns="0" rIns="0" bIns="0" rtlCol="0" anchor="t" anchorCtr="0">
            <a:noAutofit/>
          </a:bodyPr>
          <a:lstStyle>
            <a:lvl1pPr marL="0" indent="0" algn="l" defTabSz="914400" rtl="0" eaLnBrk="1" latinLnBrk="1" hangingPunct="1">
              <a:lnSpc>
                <a:spcPct val="100000"/>
              </a:lnSpc>
              <a:spcBef>
                <a:spcPts val="0"/>
              </a:spcBef>
              <a:spcAft>
                <a:spcPts val="600"/>
              </a:spcAft>
              <a:buFontTx/>
              <a:buNone/>
              <a:defRPr sz="900" b="0" i="0" kern="1200" baseline="0">
                <a:solidFill>
                  <a:schemeClr val="tx2"/>
                </a:solidFill>
                <a:latin typeface="Univers for KPMG Light" panose="020B0403020202020204" pitchFamily="34" charset="0"/>
                <a:ea typeface="+mn-ea"/>
                <a:cs typeface="Univers for KPMG Light" panose="020B0403020202020204" pitchFamily="34" charset="0"/>
              </a:defRPr>
            </a:lvl1pPr>
            <a:lvl2pPr marL="0" indent="0" algn="l" defTabSz="914400" rtl="0" eaLnBrk="1" latinLnBrk="1" hangingPunct="1">
              <a:lnSpc>
                <a:spcPct val="100000"/>
              </a:lnSpc>
              <a:spcBef>
                <a:spcPts val="0"/>
              </a:spcBef>
              <a:spcAft>
                <a:spcPts val="600"/>
              </a:spcAft>
              <a:buFontTx/>
              <a:buNone/>
              <a:defRPr sz="900" b="0" kern="1200">
                <a:solidFill>
                  <a:schemeClr val="tx2"/>
                </a:solidFill>
                <a:latin typeface="Univers for KPMG Light" panose="020B0403020202020204" pitchFamily="34" charset="0"/>
                <a:ea typeface="+mn-ea"/>
                <a:cs typeface="Univers for KPMG Light" panose="020B0403020202020204" pitchFamily="34" charset="0"/>
              </a:defRPr>
            </a:lvl2pPr>
            <a:lvl3pPr marL="307077" indent="-307077"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b="0" kern="1200">
                <a:solidFill>
                  <a:schemeClr val="tx2"/>
                </a:solidFill>
                <a:latin typeface="Univers for KPMG Light" panose="020B0403020202020204" pitchFamily="34" charset="0"/>
                <a:ea typeface="+mn-ea"/>
                <a:cs typeface="Univers for KPMG Light" panose="020B0403020202020204" pitchFamily="34" charset="0"/>
              </a:defRPr>
            </a:lvl3pPr>
            <a:lvl4pPr marL="624059" indent="-247642"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b="0" kern="1200">
                <a:solidFill>
                  <a:schemeClr val="tx2"/>
                </a:solidFill>
                <a:latin typeface="Univers for KPMG Light" panose="020B0403020202020204" pitchFamily="34" charset="0"/>
                <a:ea typeface="+mn-ea"/>
                <a:cs typeface="Univers for KPMG Light" panose="020B0403020202020204" pitchFamily="34" charset="0"/>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b="0" kern="1200" baseline="0">
                <a:solidFill>
                  <a:srgbClr val="00A3A1"/>
                </a:solidFill>
                <a:latin typeface="Univers for KPMG Light" panose="020B0403020202020204" pitchFamily="34" charset="0"/>
                <a:ea typeface="+mn-ea"/>
                <a:cs typeface="Univers for KPMG Light" panose="020B0403020202020204" pitchFamily="34" charset="0"/>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rgbClr val="000000"/>
                </a:solidFill>
                <a:latin typeface="Arial" panose="020B0604020202020204" pitchFamily="34" charset="0"/>
                <a:ea typeface="+mj-ea"/>
                <a:cs typeface="Arial" panose="020B0604020202020204" pitchFamily="34" charset="0"/>
              </a:rPr>
              <a:t>2022</a:t>
            </a:r>
            <a:r>
              <a:rPr lang="ko-KR" altLang="en-US" dirty="0">
                <a:solidFill>
                  <a:srgbClr val="000000"/>
                </a:solidFill>
                <a:latin typeface="Arial" panose="020B0604020202020204" pitchFamily="34" charset="0"/>
                <a:ea typeface="+mj-ea"/>
                <a:cs typeface="Arial" panose="020B0604020202020204" pitchFamily="34" charset="0"/>
              </a:rPr>
              <a:t>년 </a:t>
            </a:r>
            <a:r>
              <a:rPr lang="en-US" altLang="ko-KR" dirty="0">
                <a:solidFill>
                  <a:srgbClr val="000000"/>
                </a:solidFill>
                <a:latin typeface="Arial" panose="020B0604020202020204" pitchFamily="34" charset="0"/>
                <a:ea typeface="+mj-ea"/>
                <a:cs typeface="Arial" panose="020B0604020202020204" pitchFamily="34" charset="0"/>
              </a:rPr>
              <a:t>4</a:t>
            </a:r>
            <a:r>
              <a:rPr lang="ko-KR" altLang="en-US" dirty="0">
                <a:solidFill>
                  <a:srgbClr val="000000"/>
                </a:solidFill>
                <a:latin typeface="Arial" panose="020B0604020202020204" pitchFamily="34" charset="0"/>
                <a:ea typeface="+mj-ea"/>
                <a:cs typeface="Arial" panose="020B0604020202020204" pitchFamily="34" charset="0"/>
              </a:rPr>
              <a:t>월 </a:t>
            </a:r>
            <a:endParaRPr lang="en-US" altLang="ko-KR" dirty="0">
              <a:solidFill>
                <a:srgbClr val="000000"/>
              </a:solidFill>
              <a:latin typeface="Arial" panose="020B0604020202020204" pitchFamily="34" charset="0"/>
              <a:ea typeface="+mj-ea"/>
              <a:cs typeface="Arial" panose="020B0604020202020204" pitchFamily="34" charset="0"/>
            </a:endParaRPr>
          </a:p>
          <a:p>
            <a:pPr lvl="1">
              <a:defRPr/>
            </a:pPr>
            <a:r>
              <a:rPr lang="ko-KR" altLang="en-US" dirty="0">
                <a:solidFill>
                  <a:srgbClr val="000000"/>
                </a:solidFill>
                <a:latin typeface="Arial" panose="020B0604020202020204" pitchFamily="34" charset="0"/>
                <a:ea typeface="+mj-ea"/>
                <a:cs typeface="Arial" panose="020B0604020202020204" pitchFamily="34" charset="0"/>
              </a:rPr>
              <a:t>서울특별시 서초구 남부순환로 </a:t>
            </a:r>
            <a:r>
              <a:rPr lang="en-US" altLang="ko-KR" dirty="0">
                <a:solidFill>
                  <a:srgbClr val="000000"/>
                </a:solidFill>
                <a:latin typeface="Arial" panose="020B0604020202020204" pitchFamily="34" charset="0"/>
                <a:ea typeface="+mj-ea"/>
                <a:cs typeface="Arial" panose="020B0604020202020204" pitchFamily="34" charset="0"/>
              </a:rPr>
              <a:t>2620 (</a:t>
            </a:r>
            <a:r>
              <a:rPr lang="ko-KR" altLang="en-US" dirty="0">
                <a:solidFill>
                  <a:srgbClr val="000000"/>
                </a:solidFill>
                <a:latin typeface="Arial" panose="020B0604020202020204" pitchFamily="34" charset="0"/>
                <a:ea typeface="+mj-ea"/>
                <a:cs typeface="Arial" panose="020B0604020202020204" pitchFamily="34" charset="0"/>
              </a:rPr>
              <a:t>양재동 </a:t>
            </a:r>
            <a:r>
              <a:rPr lang="en-US" altLang="ko-KR" dirty="0">
                <a:solidFill>
                  <a:srgbClr val="000000"/>
                </a:solidFill>
                <a:latin typeface="Arial" panose="020B0604020202020204" pitchFamily="34" charset="0"/>
                <a:ea typeface="+mj-ea"/>
                <a:cs typeface="Arial" panose="020B0604020202020204" pitchFamily="34" charset="0"/>
              </a:rPr>
              <a:t>11-149)</a:t>
            </a:r>
          </a:p>
          <a:p>
            <a:pPr lvl="1">
              <a:defRPr/>
            </a:pPr>
            <a:r>
              <a:rPr lang="ko-KR" altLang="en-US" dirty="0">
                <a:solidFill>
                  <a:srgbClr val="000000"/>
                </a:solidFill>
                <a:latin typeface="Arial" panose="020B0604020202020204" pitchFamily="34" charset="0"/>
                <a:ea typeface="+mj-ea"/>
                <a:cs typeface="Arial" panose="020B0604020202020204" pitchFamily="34" charset="0"/>
              </a:rPr>
              <a:t>㈜</a:t>
            </a:r>
            <a:r>
              <a:rPr lang="ko-KR" altLang="en-US" dirty="0" err="1">
                <a:solidFill>
                  <a:srgbClr val="000000"/>
                </a:solidFill>
                <a:latin typeface="Arial" panose="020B0604020202020204" pitchFamily="34" charset="0"/>
                <a:ea typeface="+mj-ea"/>
                <a:cs typeface="Arial" panose="020B0604020202020204" pitchFamily="34" charset="0"/>
              </a:rPr>
              <a:t>섹타나인</a:t>
            </a:r>
            <a:endParaRPr lang="en-US" altLang="ko-KR" dirty="0">
              <a:solidFill>
                <a:srgbClr val="000000"/>
              </a:solidFill>
              <a:latin typeface="Arial" panose="020B0604020202020204" pitchFamily="34" charset="0"/>
              <a:ea typeface="+mj-ea"/>
              <a:cs typeface="Arial" panose="020B0604020202020204" pitchFamily="34" charset="0"/>
            </a:endParaRPr>
          </a:p>
          <a:p>
            <a:pPr lvl="1">
              <a:defRPr/>
            </a:pPr>
            <a:endParaRPr lang="en-US" dirty="0">
              <a:solidFill>
                <a:srgbClr val="000000"/>
              </a:solidFill>
              <a:latin typeface="Arial" panose="020B0604020202020204" pitchFamily="34" charset="0"/>
              <a:ea typeface="+mj-ea"/>
              <a:cs typeface="Arial" panose="020B0604020202020204" pitchFamily="34" charset="0"/>
            </a:endParaRPr>
          </a:p>
          <a:p>
            <a:pPr>
              <a:defRPr/>
            </a:pPr>
            <a:r>
              <a:rPr lang="ko-KR" altLang="en-US" dirty="0">
                <a:solidFill>
                  <a:srgbClr val="000000"/>
                </a:solidFill>
                <a:latin typeface="Arial" panose="020B0604020202020204" pitchFamily="34" charset="0"/>
                <a:ea typeface="+mj-ea"/>
                <a:cs typeface="Arial" panose="020B0604020202020204" pitchFamily="34" charset="0"/>
              </a:rPr>
              <a:t>대표이사 귀하</a:t>
            </a:r>
            <a:endParaRPr lang="en-US" altLang="ko-KR" dirty="0">
              <a:solidFill>
                <a:srgbClr val="000000"/>
              </a:solidFill>
              <a:latin typeface="Arial" panose="020B0604020202020204" pitchFamily="34" charset="0"/>
              <a:ea typeface="+mj-ea"/>
              <a:cs typeface="Arial" panose="020B0604020202020204" pitchFamily="34" charset="0"/>
            </a:endParaRPr>
          </a:p>
          <a:p>
            <a:pPr>
              <a:defRPr/>
            </a:pPr>
            <a:r>
              <a:rPr lang="ko-KR" altLang="en-US" dirty="0" err="1">
                <a:solidFill>
                  <a:srgbClr val="000000"/>
                </a:solidFill>
                <a:latin typeface="Arial" panose="020B0604020202020204" pitchFamily="34" charset="0"/>
                <a:ea typeface="+mj-ea"/>
                <a:cs typeface="Arial" panose="020B0604020202020204" pitchFamily="34" charset="0"/>
              </a:rPr>
              <a:t>삼정회계법인</a:t>
            </a:r>
            <a:r>
              <a:rPr lang="en-US" altLang="ko-KR" dirty="0">
                <a:solidFill>
                  <a:srgbClr val="000000"/>
                </a:solidFill>
                <a:latin typeface="Arial" panose="020B0604020202020204" pitchFamily="34" charset="0"/>
                <a:ea typeface="+mj-ea"/>
                <a:cs typeface="Arial" panose="020B0604020202020204" pitchFamily="34" charset="0"/>
              </a:rPr>
              <a:t>(</a:t>
            </a:r>
            <a:r>
              <a:rPr lang="ko-KR" altLang="en-US" dirty="0" err="1">
                <a:solidFill>
                  <a:srgbClr val="000000"/>
                </a:solidFill>
                <a:latin typeface="Arial" panose="020B0604020202020204" pitchFamily="34" charset="0"/>
                <a:ea typeface="+mj-ea"/>
                <a:cs typeface="Arial" panose="020B0604020202020204" pitchFamily="34" charset="0"/>
              </a:rPr>
              <a:t>이하”삼정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은 ㈜</a:t>
            </a:r>
            <a:r>
              <a:rPr lang="ko-KR" altLang="en-US" dirty="0" err="1">
                <a:solidFill>
                  <a:srgbClr val="000000"/>
                </a:solidFill>
                <a:latin typeface="Arial" panose="020B0604020202020204" pitchFamily="34" charset="0"/>
                <a:ea typeface="+mj-ea"/>
                <a:cs typeface="Arial" panose="020B0604020202020204" pitchFamily="34" charset="0"/>
              </a:rPr>
              <a:t>섹타나인</a:t>
            </a:r>
            <a:r>
              <a:rPr lang="en-US" altLang="ko-KR" dirty="0">
                <a:solidFill>
                  <a:srgbClr val="000000"/>
                </a:solidFill>
                <a:latin typeface="Arial" panose="020B0604020202020204" pitchFamily="34" charset="0"/>
                <a:ea typeface="+mj-ea"/>
                <a:cs typeface="Arial" panose="020B0604020202020204" pitchFamily="34" charset="0"/>
              </a:rPr>
              <a:t>(</a:t>
            </a:r>
            <a:r>
              <a:rPr lang="ko-KR" altLang="en-US" dirty="0">
                <a:solidFill>
                  <a:srgbClr val="000000"/>
                </a:solidFill>
                <a:latin typeface="Arial" panose="020B0604020202020204" pitchFamily="34" charset="0"/>
                <a:ea typeface="+mj-ea"/>
                <a:cs typeface="Arial" panose="020B0604020202020204" pitchFamily="34" charset="0"/>
              </a:rPr>
              <a:t>이하 “귀사” 또는 “회사”</a:t>
            </a:r>
            <a:r>
              <a:rPr lang="en-US" altLang="ko-KR" dirty="0">
                <a:solidFill>
                  <a:srgbClr val="000000"/>
                </a:solidFill>
                <a:latin typeface="Arial" panose="020B0604020202020204" pitchFamily="34" charset="0"/>
                <a:ea typeface="+mj-ea"/>
                <a:cs typeface="Arial" panose="020B0604020202020204" pitchFamily="34" charset="0"/>
              </a:rPr>
              <a:t>)</a:t>
            </a:r>
            <a:r>
              <a:rPr lang="ko-KR" altLang="en-US" dirty="0">
                <a:solidFill>
                  <a:srgbClr val="000000"/>
                </a:solidFill>
                <a:latin typeface="Arial" panose="020B0604020202020204" pitchFamily="34" charset="0"/>
                <a:ea typeface="+mj-ea"/>
                <a:cs typeface="Arial" panose="020B0604020202020204" pitchFamily="34" charset="0"/>
              </a:rPr>
              <a:t>과 체결한 용역 계약에 따라 ㈜</a:t>
            </a:r>
            <a:r>
              <a:rPr lang="ko-KR" altLang="en-US" dirty="0" err="1">
                <a:solidFill>
                  <a:srgbClr val="000000"/>
                </a:solidFill>
                <a:latin typeface="Arial" panose="020B0604020202020204" pitchFamily="34" charset="0"/>
                <a:ea typeface="+mj-ea"/>
                <a:cs typeface="Arial" panose="020B0604020202020204" pitchFamily="34" charset="0"/>
              </a:rPr>
              <a:t>오버맨</a:t>
            </a:r>
            <a:r>
              <a:rPr lang="ko-KR" altLang="en-US" dirty="0">
                <a:solidFill>
                  <a:srgbClr val="000000"/>
                </a:solidFill>
                <a:latin typeface="Arial" panose="020B0604020202020204" pitchFamily="34" charset="0"/>
                <a:ea typeface="+mj-ea"/>
                <a:cs typeface="Arial" panose="020B0604020202020204" pitchFamily="34" charset="0"/>
              </a:rPr>
              <a:t> </a:t>
            </a:r>
            <a:r>
              <a:rPr lang="en-US" altLang="ko-KR" dirty="0">
                <a:solidFill>
                  <a:srgbClr val="000000"/>
                </a:solidFill>
                <a:latin typeface="Arial" panose="020B0604020202020204" pitchFamily="34" charset="0"/>
                <a:ea typeface="+mj-ea"/>
                <a:cs typeface="Arial" panose="020B0604020202020204" pitchFamily="34" charset="0"/>
              </a:rPr>
              <a:t>(</a:t>
            </a:r>
            <a:r>
              <a:rPr lang="ko-KR" altLang="en-US" dirty="0">
                <a:solidFill>
                  <a:srgbClr val="000000"/>
                </a:solidFill>
                <a:latin typeface="Arial" panose="020B0604020202020204" pitchFamily="34" charset="0"/>
                <a:ea typeface="+mj-ea"/>
                <a:cs typeface="Arial" panose="020B0604020202020204" pitchFamily="34" charset="0"/>
              </a:rPr>
              <a:t>이하 “대상회사”</a:t>
            </a:r>
            <a:r>
              <a:rPr lang="en-US" altLang="ko-KR" dirty="0">
                <a:solidFill>
                  <a:srgbClr val="000000"/>
                </a:solidFill>
                <a:latin typeface="Arial" panose="020B0604020202020204" pitchFamily="34" charset="0"/>
                <a:ea typeface="+mj-ea"/>
                <a:cs typeface="Arial" panose="020B0604020202020204" pitchFamily="34" charset="0"/>
              </a:rPr>
              <a:t>)</a:t>
            </a:r>
            <a:r>
              <a:rPr lang="ko-KR" altLang="en-US" dirty="0">
                <a:solidFill>
                  <a:srgbClr val="000000"/>
                </a:solidFill>
                <a:latin typeface="Arial" panose="020B0604020202020204" pitchFamily="34" charset="0"/>
                <a:ea typeface="+mj-ea"/>
                <a:cs typeface="Arial" panose="020B0604020202020204" pitchFamily="34" charset="0"/>
              </a:rPr>
              <a:t>에 대한 주식가치검토</a:t>
            </a:r>
            <a:r>
              <a:rPr lang="en-US" altLang="ko-KR" dirty="0">
                <a:solidFill>
                  <a:srgbClr val="000000"/>
                </a:solidFill>
                <a:latin typeface="Arial" panose="020B0604020202020204" pitchFamily="34" charset="0"/>
                <a:ea typeface="+mj-ea"/>
                <a:cs typeface="Arial" panose="020B0604020202020204" pitchFamily="34" charset="0"/>
              </a:rPr>
              <a:t>(</a:t>
            </a:r>
            <a:r>
              <a:rPr lang="ko-KR" altLang="en-US" dirty="0">
                <a:solidFill>
                  <a:srgbClr val="000000"/>
                </a:solidFill>
                <a:latin typeface="Arial" panose="020B0604020202020204" pitchFamily="34" charset="0"/>
                <a:ea typeface="+mj-ea"/>
                <a:cs typeface="Arial" panose="020B0604020202020204" pitchFamily="34" charset="0"/>
              </a:rPr>
              <a:t>이하 ‘용역</a:t>
            </a:r>
            <a:r>
              <a:rPr lang="en-US" altLang="ko-KR" dirty="0">
                <a:solidFill>
                  <a:srgbClr val="000000"/>
                </a:solidFill>
                <a:latin typeface="Arial" panose="020B0604020202020204" pitchFamily="34" charset="0"/>
                <a:ea typeface="+mj-ea"/>
                <a:cs typeface="Arial" panose="020B0604020202020204" pitchFamily="34" charset="0"/>
              </a:rPr>
              <a:t>’)</a:t>
            </a:r>
            <a:r>
              <a:rPr lang="ko-KR" altLang="en-US" dirty="0">
                <a:solidFill>
                  <a:srgbClr val="000000"/>
                </a:solidFill>
                <a:latin typeface="Arial" panose="020B0604020202020204" pitchFamily="34" charset="0"/>
                <a:ea typeface="+mj-ea"/>
                <a:cs typeface="Arial" panose="020B0604020202020204" pitchFamily="34" charset="0"/>
              </a:rPr>
              <a:t>업무를 수행하였으며</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이를 바탕으로 본 보고서를 작성하였습니다</a:t>
            </a:r>
            <a:r>
              <a:rPr lang="en-US" altLang="ko-KR" dirty="0">
                <a:solidFill>
                  <a:srgbClr val="000000"/>
                </a:solidFill>
                <a:latin typeface="Arial" panose="020B0604020202020204" pitchFamily="34" charset="0"/>
                <a:ea typeface="+mj-ea"/>
                <a:cs typeface="Arial" panose="020B0604020202020204" pitchFamily="34" charset="0"/>
              </a:rPr>
              <a:t>.</a:t>
            </a:r>
          </a:p>
          <a:p>
            <a:pPr>
              <a:defRPr/>
            </a:pP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의 용역은 대상회사에 대한 모든 중요한 사항들을 언급하는 것은 아니며</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혹시 있을지도 모르는 자료의 오류</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부정</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불법행위에 대한 정보를 모두 언급하지는 아니합니다</a:t>
            </a:r>
            <a:r>
              <a:rPr lang="en-US" altLang="ko-KR" dirty="0">
                <a:solidFill>
                  <a:srgbClr val="000000"/>
                </a:solidFill>
                <a:latin typeface="Arial" panose="020B0604020202020204" pitchFamily="34" charset="0"/>
                <a:ea typeface="+mj-ea"/>
                <a:cs typeface="Arial" panose="020B0604020202020204" pitchFamily="34" charset="0"/>
              </a:rPr>
              <a:t>. </a:t>
            </a:r>
          </a:p>
          <a:p>
            <a:pPr>
              <a:defRPr/>
            </a:pP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고객에게 용역계약서 상 용역의 목적 또는 다른 어떠한 목적으로도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가 제공한 용역의 절차상의 충분성에 대해 어떠한 보장도 하지 아니합니다</a:t>
            </a:r>
            <a:r>
              <a:rPr lang="en-US" altLang="ko-KR" dirty="0">
                <a:solidFill>
                  <a:srgbClr val="000000"/>
                </a:solidFill>
                <a:latin typeface="Arial" panose="020B0604020202020204" pitchFamily="34" charset="0"/>
                <a:ea typeface="+mj-ea"/>
                <a:cs typeface="Arial" panose="020B0604020202020204" pitchFamily="34" charset="0"/>
              </a:rPr>
              <a:t>. </a:t>
            </a:r>
          </a:p>
          <a:p>
            <a:pPr>
              <a:defRPr/>
            </a:pP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의 보고서는 그 특성상</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귀사의 내부 목적으로만 사용이 제한됩니다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따라서 계약서에 언급되어 있는 경우를 제외하고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 </a:t>
            </a:r>
            <a:r>
              <a:rPr lang="ko-KR" altLang="en-US" dirty="0">
                <a:solidFill>
                  <a:srgbClr val="000000"/>
                </a:solidFill>
                <a:latin typeface="Arial" panose="020B0604020202020204" pitchFamily="34" charset="0"/>
                <a:ea typeface="+mj-ea"/>
                <a:cs typeface="Arial" panose="020B0604020202020204" pitchFamily="34" charset="0"/>
              </a:rPr>
              <a:t>보고서의 전체 또는 일부가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의 사전서면 동의 없이 귀사 이외의 제</a:t>
            </a:r>
            <a:r>
              <a:rPr lang="en-US" altLang="ko-KR" dirty="0">
                <a:solidFill>
                  <a:srgbClr val="000000"/>
                </a:solidFill>
                <a:latin typeface="Arial" panose="020B0604020202020204" pitchFamily="34" charset="0"/>
                <a:ea typeface="+mj-ea"/>
                <a:cs typeface="Arial" panose="020B0604020202020204" pitchFamily="34" charset="0"/>
              </a:rPr>
              <a:t>3</a:t>
            </a:r>
            <a:r>
              <a:rPr lang="ko-KR" altLang="en-US" dirty="0">
                <a:solidFill>
                  <a:srgbClr val="000000"/>
                </a:solidFill>
                <a:latin typeface="Arial" panose="020B0604020202020204" pitchFamily="34" charset="0"/>
                <a:ea typeface="+mj-ea"/>
                <a:cs typeface="Arial" panose="020B0604020202020204" pitchFamily="34" charset="0"/>
              </a:rPr>
              <a:t>자에게 제공 또는 열람 되어서는 안됩니다</a:t>
            </a:r>
            <a:r>
              <a:rPr lang="en-US" altLang="ko-KR" dirty="0">
                <a:solidFill>
                  <a:srgbClr val="000000"/>
                </a:solidFill>
                <a:latin typeface="Arial" panose="020B0604020202020204" pitchFamily="34" charset="0"/>
                <a:ea typeface="+mj-ea"/>
                <a:cs typeface="Arial" panose="020B0604020202020204" pitchFamily="34" charset="0"/>
              </a:rPr>
              <a:t>.</a:t>
            </a:r>
          </a:p>
          <a:p>
            <a:pPr>
              <a:defRPr/>
            </a:pPr>
            <a:r>
              <a:rPr lang="ko-KR" altLang="en-US" dirty="0">
                <a:solidFill>
                  <a:srgbClr val="000000"/>
                </a:solidFill>
                <a:latin typeface="Arial" panose="020B0604020202020204" pitchFamily="34" charset="0"/>
                <a:ea typeface="+mj-ea"/>
                <a:cs typeface="Arial" panose="020B0604020202020204" pitchFamily="34" charset="0"/>
              </a:rPr>
              <a:t>본 보고서는 용역계약서 상의 목적 이외에 다른 용도로 사용될 수 없습니다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본 보고서는 귀사 이외의 제</a:t>
            </a:r>
            <a:r>
              <a:rPr lang="en-US" altLang="ko-KR" dirty="0">
                <a:solidFill>
                  <a:srgbClr val="000000"/>
                </a:solidFill>
                <a:latin typeface="Arial" panose="020B0604020202020204" pitchFamily="34" charset="0"/>
                <a:ea typeface="+mj-ea"/>
                <a:cs typeface="Arial" panose="020B0604020202020204" pitchFamily="34" charset="0"/>
              </a:rPr>
              <a:t>3</a:t>
            </a:r>
            <a:r>
              <a:rPr lang="ko-KR" altLang="en-US" dirty="0">
                <a:solidFill>
                  <a:srgbClr val="000000"/>
                </a:solidFill>
                <a:latin typeface="Arial" panose="020B0604020202020204" pitchFamily="34" charset="0"/>
                <a:ea typeface="+mj-ea"/>
                <a:cs typeface="Arial" panose="020B0604020202020204" pitchFamily="34" charset="0"/>
              </a:rPr>
              <a:t>자에게 공개되거나 제공될 수 없습니다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따라서 당 법인은 본 보고서를 입수한 제</a:t>
            </a:r>
            <a:r>
              <a:rPr lang="en-US" altLang="ko-KR" dirty="0">
                <a:solidFill>
                  <a:srgbClr val="000000"/>
                </a:solidFill>
                <a:latin typeface="Arial" panose="020B0604020202020204" pitchFamily="34" charset="0"/>
                <a:ea typeface="+mj-ea"/>
                <a:cs typeface="Arial" panose="020B0604020202020204" pitchFamily="34" charset="0"/>
              </a:rPr>
              <a:t>3</a:t>
            </a:r>
            <a:r>
              <a:rPr lang="ko-KR" altLang="en-US" dirty="0">
                <a:solidFill>
                  <a:srgbClr val="000000"/>
                </a:solidFill>
                <a:latin typeface="Arial" panose="020B0604020202020204" pitchFamily="34" charset="0"/>
                <a:ea typeface="+mj-ea"/>
                <a:cs typeface="Arial" panose="020B0604020202020204" pitchFamily="34" charset="0"/>
              </a:rPr>
              <a:t>자에게 발생한 손실에 대해서 어떠한 책임도 부담하지 않습니다</a:t>
            </a:r>
            <a:r>
              <a:rPr lang="en-US" altLang="ko-KR" dirty="0">
                <a:solidFill>
                  <a:srgbClr val="000000"/>
                </a:solidFill>
                <a:latin typeface="Arial" panose="020B0604020202020204" pitchFamily="34" charset="0"/>
                <a:ea typeface="+mj-ea"/>
                <a:cs typeface="Arial" panose="020B0604020202020204" pitchFamily="34" charset="0"/>
              </a:rPr>
              <a:t>.</a:t>
            </a:r>
            <a:endParaRPr lang="en-US" dirty="0">
              <a:solidFill>
                <a:srgbClr val="000000"/>
              </a:solidFill>
              <a:latin typeface="Arial" panose="020B0604020202020204" pitchFamily="34" charset="0"/>
              <a:ea typeface="+mj-ea"/>
              <a:cs typeface="Arial" panose="020B0604020202020204" pitchFamily="34" charset="0"/>
            </a:endParaRPr>
          </a:p>
          <a:p>
            <a:pPr>
              <a:defRPr/>
            </a:pPr>
            <a:endParaRPr lang="en-US" dirty="0">
              <a:solidFill>
                <a:srgbClr val="000000"/>
              </a:solidFill>
              <a:latin typeface="Arial" panose="020B0604020202020204" pitchFamily="34" charset="0"/>
              <a:ea typeface="+mj-ea"/>
              <a:cs typeface="Arial" panose="020B0604020202020204" pitchFamily="34" charset="0"/>
            </a:endParaRPr>
          </a:p>
          <a:p>
            <a:pPr>
              <a:defRPr/>
            </a:pPr>
            <a:endParaRPr lang="en-US" dirty="0">
              <a:solidFill>
                <a:srgbClr val="000000"/>
              </a:solidFill>
              <a:latin typeface="Arial" panose="020B0604020202020204" pitchFamily="34" charset="0"/>
              <a:ea typeface="+mj-ea"/>
              <a:cs typeface="Arial" panose="020B0604020202020204" pitchFamily="34" charset="0"/>
            </a:endParaRPr>
          </a:p>
          <a:p>
            <a:pPr>
              <a:defRPr/>
            </a:pPr>
            <a:endParaRPr lang="en-US" dirty="0">
              <a:solidFill>
                <a:srgbClr val="000000"/>
              </a:solidFill>
              <a:latin typeface="Arial" panose="020B0604020202020204" pitchFamily="34" charset="0"/>
              <a:ea typeface="+mj-ea"/>
              <a:cs typeface="Arial" panose="020B0604020202020204" pitchFamily="34" charset="0"/>
            </a:endParaRPr>
          </a:p>
          <a:p>
            <a:pPr>
              <a:defRPr/>
            </a:pPr>
            <a:endParaRPr lang="en-US" dirty="0">
              <a:solidFill>
                <a:srgbClr val="000000"/>
              </a:solidFill>
              <a:latin typeface="Arial" panose="020B0604020202020204" pitchFamily="34" charset="0"/>
              <a:ea typeface="+mj-ea"/>
              <a:cs typeface="Arial" panose="020B0604020202020204" pitchFamily="34" charset="0"/>
            </a:endParaRPr>
          </a:p>
          <a:p>
            <a:pPr>
              <a:defRPr/>
            </a:pPr>
            <a:endParaRPr lang="en-US" dirty="0">
              <a:solidFill>
                <a:srgbClr val="000000"/>
              </a:solidFill>
              <a:latin typeface="Arial" panose="020B0604020202020204" pitchFamily="34" charset="0"/>
              <a:ea typeface="+mj-ea"/>
              <a:cs typeface="Arial" panose="020B0604020202020204" pitchFamily="34" charset="0"/>
            </a:endParaRPr>
          </a:p>
          <a:p>
            <a:pPr>
              <a:defRPr/>
            </a:pPr>
            <a:endParaRPr lang="en-US" dirty="0">
              <a:solidFill>
                <a:srgbClr val="000000"/>
              </a:solidFill>
              <a:latin typeface="Arial" panose="020B0604020202020204" pitchFamily="34" charset="0"/>
              <a:ea typeface="+mj-ea"/>
              <a:cs typeface="Arial" panose="020B0604020202020204" pitchFamily="34" charset="0"/>
            </a:endParaRPr>
          </a:p>
        </p:txBody>
      </p:sp>
      <p:cxnSp>
        <p:nvCxnSpPr>
          <p:cNvPr id="11" name="Straight Connector 2">
            <a:extLst>
              <a:ext uri="{FF2B5EF4-FFF2-40B4-BE49-F238E27FC236}">
                <a16:creationId xmlns:a16="http://schemas.microsoft.com/office/drawing/2014/main" id="{880A505C-D6D7-406B-82B9-57AEA6051D6B}"/>
              </a:ext>
            </a:extLst>
          </p:cNvPr>
          <p:cNvCxnSpPr>
            <a:cxnSpLocks/>
          </p:cNvCxnSpPr>
          <p:nvPr/>
        </p:nvCxnSpPr>
        <p:spPr>
          <a:xfrm>
            <a:off x="4787530" y="1398224"/>
            <a:ext cx="0" cy="4725739"/>
          </a:xfrm>
          <a:prstGeom prst="line">
            <a:avLst/>
          </a:prstGeom>
          <a:noFill/>
          <a:ln w="152400" cap="flat" cmpd="sng" algn="ctr">
            <a:solidFill>
              <a:srgbClr val="00338D"/>
            </a:solidFill>
            <a:prstDash val="solid"/>
            <a:miter lim="800000"/>
          </a:ln>
          <a:effectLst/>
        </p:spPr>
      </p:cxnSp>
      <p:sp>
        <p:nvSpPr>
          <p:cNvPr id="12" name="Text Placeholder 6">
            <a:extLst>
              <a:ext uri="{FF2B5EF4-FFF2-40B4-BE49-F238E27FC236}">
                <a16:creationId xmlns:a16="http://schemas.microsoft.com/office/drawing/2014/main" id="{6E7DA789-8986-4978-845B-8C8CEAB3F2E0}"/>
              </a:ext>
            </a:extLst>
          </p:cNvPr>
          <p:cNvSpPr txBox="1">
            <a:spLocks/>
          </p:cNvSpPr>
          <p:nvPr/>
        </p:nvSpPr>
        <p:spPr>
          <a:xfrm>
            <a:off x="4818793" y="1398223"/>
            <a:ext cx="4157425" cy="4725739"/>
          </a:xfrm>
          <a:prstGeom prst="rect">
            <a:avLst/>
          </a:prstGeom>
          <a:ln w="6350">
            <a:solidFill>
              <a:srgbClr val="00338D"/>
            </a:solidFill>
          </a:ln>
        </p:spPr>
        <p:txBody>
          <a:bodyPr vert="horz" lIns="84406" tIns="42203" rIns="84406" bIns="42203" rtlCol="0" anchor="t" anchorCtr="0">
            <a:noAutofit/>
          </a:bodyPr>
          <a:lstStyle>
            <a:lvl1pPr marL="0" indent="0" algn="l" defTabSz="914400" rtl="0" eaLnBrk="1" latinLnBrk="1" hangingPunct="1">
              <a:lnSpc>
                <a:spcPct val="100000"/>
              </a:lnSpc>
              <a:spcBef>
                <a:spcPts val="0"/>
              </a:spcBef>
              <a:spcAft>
                <a:spcPts val="600"/>
              </a:spcAft>
              <a:buFontTx/>
              <a:buNone/>
              <a:defRPr sz="900" b="1" i="0" kern="1200" baseline="0">
                <a:solidFill>
                  <a:schemeClr val="tx2"/>
                </a:solidFill>
                <a:latin typeface="Univers for KPMG"/>
                <a:ea typeface="+mn-ea"/>
                <a:cs typeface="Univers for KPMG"/>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Univers for KPMG Light"/>
                <a:ea typeface="+mn-ea"/>
                <a:cs typeface="Univers for KPMG Light"/>
              </a:defRPr>
            </a:lvl2pPr>
            <a:lvl3pPr marL="307077" indent="-307077"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kern="1200">
                <a:solidFill>
                  <a:schemeClr val="tx2"/>
                </a:solidFill>
                <a:latin typeface="Univers for KPMG Light"/>
                <a:ea typeface="+mn-ea"/>
                <a:cs typeface="Univers for KPMG Light"/>
              </a:defRPr>
            </a:lvl3pPr>
            <a:lvl4pPr marL="624059" indent="-247642"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kern="1200">
                <a:solidFill>
                  <a:schemeClr val="tx2"/>
                </a:solidFill>
                <a:latin typeface="Univers for KPMG Light"/>
                <a:ea typeface="+mn-ea"/>
                <a:cs typeface="Univers for KPMG Light"/>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rgbClr val="00338D"/>
                </a:solidFill>
                <a:latin typeface="Univers for KPMG Light"/>
                <a:ea typeface="+mn-ea"/>
                <a:cs typeface="Univers for KPMG Light"/>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ko-KR" altLang="en-US" dirty="0">
                <a:solidFill>
                  <a:srgbClr val="000000"/>
                </a:solidFill>
                <a:latin typeface="Arial" panose="020B0604020202020204" pitchFamily="34" charset="0"/>
                <a:ea typeface="+mj-ea"/>
                <a:cs typeface="Arial" panose="020B0604020202020204" pitchFamily="34" charset="0"/>
              </a:rPr>
              <a:t>보고서 이용에 관한 고지</a:t>
            </a:r>
            <a:r>
              <a:rPr lang="en-US" dirty="0">
                <a:solidFill>
                  <a:srgbClr val="000000"/>
                </a:solidFill>
                <a:latin typeface="Arial" panose="020B0604020202020204" pitchFamily="34" charset="0"/>
                <a:ea typeface="+mj-ea"/>
                <a:cs typeface="Arial" panose="020B0604020202020204" pitchFamily="34" charset="0"/>
              </a:rPr>
              <a:t>:</a:t>
            </a:r>
          </a:p>
          <a:p>
            <a:pPr lvl="1">
              <a:defRPr/>
            </a:pP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본 용역을 </a:t>
            </a:r>
            <a:r>
              <a:rPr lang="en-US" altLang="ko-KR" dirty="0">
                <a:solidFill>
                  <a:srgbClr val="000000"/>
                </a:solidFill>
                <a:latin typeface="Arial" panose="020B0604020202020204" pitchFamily="34" charset="0"/>
                <a:ea typeface="+mj-ea"/>
                <a:cs typeface="Arial" panose="020B0604020202020204" pitchFamily="34" charset="0"/>
              </a:rPr>
              <a:t>2022</a:t>
            </a:r>
            <a:r>
              <a:rPr lang="ko-KR" altLang="en-US" dirty="0">
                <a:solidFill>
                  <a:srgbClr val="000000"/>
                </a:solidFill>
                <a:latin typeface="Arial" panose="020B0604020202020204" pitchFamily="34" charset="0"/>
                <a:ea typeface="+mj-ea"/>
                <a:cs typeface="Arial" panose="020B0604020202020204" pitchFamily="34" charset="0"/>
              </a:rPr>
              <a:t>년 </a:t>
            </a:r>
            <a:r>
              <a:rPr lang="en-US" altLang="ko-KR" dirty="0">
                <a:solidFill>
                  <a:schemeClr val="tx1"/>
                </a:solidFill>
                <a:latin typeface="Arial" panose="020B0604020202020204" pitchFamily="34" charset="0"/>
                <a:ea typeface="+mj-ea"/>
                <a:cs typeface="Arial" panose="020B0604020202020204" pitchFamily="34" charset="0"/>
              </a:rPr>
              <a:t>3</a:t>
            </a:r>
            <a:r>
              <a:rPr lang="ko-KR" altLang="en-US" dirty="0">
                <a:solidFill>
                  <a:schemeClr val="tx1"/>
                </a:solidFill>
                <a:latin typeface="Arial" panose="020B0604020202020204" pitchFamily="34" charset="0"/>
                <a:ea typeface="+mj-ea"/>
                <a:cs typeface="Arial" panose="020B0604020202020204" pitchFamily="34" charset="0"/>
              </a:rPr>
              <a:t>월 </a:t>
            </a:r>
            <a:r>
              <a:rPr lang="en-US" altLang="ko-KR" dirty="0">
                <a:solidFill>
                  <a:schemeClr val="tx1"/>
                </a:solidFill>
                <a:latin typeface="Arial" panose="020B0604020202020204" pitchFamily="34" charset="0"/>
                <a:ea typeface="+mj-ea"/>
                <a:cs typeface="Arial" panose="020B0604020202020204" pitchFamily="34" charset="0"/>
              </a:rPr>
              <a:t>7</a:t>
            </a:r>
            <a:r>
              <a:rPr lang="ko-KR" altLang="en-US" dirty="0">
                <a:solidFill>
                  <a:srgbClr val="000000"/>
                </a:solidFill>
                <a:latin typeface="Arial" panose="020B0604020202020204" pitchFamily="34" charset="0"/>
                <a:ea typeface="+mj-ea"/>
                <a:cs typeface="Arial" panose="020B0604020202020204" pitchFamily="34" charset="0"/>
              </a:rPr>
              <a:t>일 부터 </a:t>
            </a:r>
            <a:r>
              <a:rPr lang="en-US" altLang="ko-KR" dirty="0">
                <a:solidFill>
                  <a:srgbClr val="000000"/>
                </a:solidFill>
                <a:latin typeface="Arial" panose="020B0604020202020204" pitchFamily="34" charset="0"/>
                <a:ea typeface="+mj-ea"/>
                <a:cs typeface="Arial" panose="020B0604020202020204" pitchFamily="34" charset="0"/>
              </a:rPr>
              <a:t>2022</a:t>
            </a:r>
            <a:r>
              <a:rPr lang="ko-KR" altLang="en-US" dirty="0">
                <a:solidFill>
                  <a:srgbClr val="000000"/>
                </a:solidFill>
                <a:latin typeface="Arial" panose="020B0604020202020204" pitchFamily="34" charset="0"/>
                <a:ea typeface="+mj-ea"/>
                <a:cs typeface="Arial" panose="020B0604020202020204" pitchFamily="34" charset="0"/>
              </a:rPr>
              <a:t>년 </a:t>
            </a:r>
            <a:r>
              <a:rPr lang="en-US" altLang="ko-KR" dirty="0">
                <a:solidFill>
                  <a:srgbClr val="000000"/>
                </a:solidFill>
                <a:latin typeface="Arial" panose="020B0604020202020204" pitchFamily="34" charset="0"/>
                <a:ea typeface="+mj-ea"/>
                <a:cs typeface="Arial" panose="020B0604020202020204" pitchFamily="34" charset="0"/>
              </a:rPr>
              <a:t>4</a:t>
            </a:r>
            <a:r>
              <a:rPr lang="ko-KR" altLang="en-US" dirty="0">
                <a:solidFill>
                  <a:srgbClr val="000000"/>
                </a:solidFill>
                <a:latin typeface="Arial" panose="020B0604020202020204" pitchFamily="34" charset="0"/>
                <a:ea typeface="+mj-ea"/>
                <a:cs typeface="Arial" panose="020B0604020202020204" pitchFamily="34" charset="0"/>
              </a:rPr>
              <a:t>월 </a:t>
            </a:r>
            <a:r>
              <a:rPr lang="en-US" altLang="ko-KR" dirty="0">
                <a:solidFill>
                  <a:srgbClr val="000000"/>
                </a:solidFill>
                <a:latin typeface="Arial" panose="020B0604020202020204" pitchFamily="34" charset="0"/>
                <a:ea typeface="+mj-ea"/>
                <a:cs typeface="Arial" panose="020B0604020202020204" pitchFamily="34" charset="0"/>
              </a:rPr>
              <a:t>13</a:t>
            </a:r>
            <a:r>
              <a:rPr lang="ko-KR" altLang="en-US" dirty="0">
                <a:solidFill>
                  <a:srgbClr val="000000"/>
                </a:solidFill>
                <a:latin typeface="Arial" panose="020B0604020202020204" pitchFamily="34" charset="0"/>
                <a:ea typeface="+mj-ea"/>
                <a:cs typeface="Arial" panose="020B0604020202020204" pitchFamily="34" charset="0"/>
              </a:rPr>
              <a:t>일까지 수행하였습니다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따라서</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a:t>
            </a:r>
            <a:r>
              <a:rPr lang="en-US" altLang="ko-KR" dirty="0">
                <a:solidFill>
                  <a:srgbClr val="000000"/>
                </a:solidFill>
                <a:latin typeface="Arial" panose="020B0604020202020204" pitchFamily="34" charset="0"/>
                <a:ea typeface="+mj-ea"/>
                <a:cs typeface="Arial" panose="020B0604020202020204" pitchFamily="34" charset="0"/>
              </a:rPr>
              <a:t>2022</a:t>
            </a:r>
            <a:r>
              <a:rPr lang="ko-KR" altLang="en-US" dirty="0">
                <a:solidFill>
                  <a:srgbClr val="000000"/>
                </a:solidFill>
                <a:latin typeface="Arial" panose="020B0604020202020204" pitchFamily="34" charset="0"/>
                <a:ea typeface="+mj-ea"/>
                <a:cs typeface="Arial" panose="020B0604020202020204" pitchFamily="34" charset="0"/>
              </a:rPr>
              <a:t>년 </a:t>
            </a:r>
            <a:r>
              <a:rPr lang="en-US" altLang="ko-KR" dirty="0">
                <a:solidFill>
                  <a:srgbClr val="000000"/>
                </a:solidFill>
                <a:latin typeface="Arial" panose="020B0604020202020204" pitchFamily="34" charset="0"/>
                <a:ea typeface="+mj-ea"/>
                <a:cs typeface="Arial" panose="020B0604020202020204" pitchFamily="34" charset="0"/>
              </a:rPr>
              <a:t>4</a:t>
            </a:r>
            <a:r>
              <a:rPr lang="ko-KR" altLang="en-US" dirty="0">
                <a:solidFill>
                  <a:srgbClr val="000000"/>
                </a:solidFill>
                <a:latin typeface="Arial" panose="020B0604020202020204" pitchFamily="34" charset="0"/>
                <a:ea typeface="+mj-ea"/>
                <a:cs typeface="Arial" panose="020B0604020202020204" pitchFamily="34" charset="0"/>
              </a:rPr>
              <a:t>월 </a:t>
            </a:r>
            <a:r>
              <a:rPr lang="en-US" altLang="ko-KR" dirty="0">
                <a:solidFill>
                  <a:srgbClr val="000000"/>
                </a:solidFill>
                <a:latin typeface="Arial" panose="020B0604020202020204" pitchFamily="34" charset="0"/>
                <a:ea typeface="+mj-ea"/>
                <a:cs typeface="Arial" panose="020B0604020202020204" pitchFamily="34" charset="0"/>
              </a:rPr>
              <a:t>13</a:t>
            </a:r>
            <a:r>
              <a:rPr lang="ko-KR" altLang="en-US" dirty="0">
                <a:solidFill>
                  <a:srgbClr val="000000"/>
                </a:solidFill>
                <a:latin typeface="Arial" panose="020B0604020202020204" pitchFamily="34" charset="0"/>
                <a:ea typeface="+mj-ea"/>
                <a:cs typeface="Arial" panose="020B0604020202020204" pitchFamily="34" charset="0"/>
              </a:rPr>
              <a:t>일 이후에 발생하는 사건 및 거래를 반영하기 위해서 본 보고서에 포함된 정보를 수정해야 할 의무를 지지 않습니다</a:t>
            </a:r>
            <a:r>
              <a:rPr lang="en-US" altLang="ko-KR" dirty="0">
                <a:solidFill>
                  <a:srgbClr val="000000"/>
                </a:solidFill>
                <a:latin typeface="Arial" panose="020B0604020202020204" pitchFamily="34" charset="0"/>
                <a:ea typeface="+mj-ea"/>
                <a:cs typeface="Arial" panose="020B0604020202020204" pitchFamily="34" charset="0"/>
              </a:rPr>
              <a:t>.</a:t>
            </a:r>
          </a:p>
          <a:p>
            <a:pPr lvl="1">
              <a:defRPr/>
            </a:pP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본 보고서를 작성하기 위하여 대상회사가 제시한 재무정보에 대한 검토를 실시하였으며</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이러한 검토 결과 및 대상회사가 제시한 사업계획에 기초하여 대상회사 주식가치검토</a:t>
            </a:r>
            <a:r>
              <a:rPr lang="en-US" altLang="ko-KR" dirty="0">
                <a:solidFill>
                  <a:srgbClr val="000000"/>
                </a:solidFill>
                <a:latin typeface="Arial" panose="020B0604020202020204" pitchFamily="34" charset="0"/>
                <a:ea typeface="+mj-ea"/>
                <a:cs typeface="Arial" panose="020B0604020202020204" pitchFamily="34" charset="0"/>
              </a:rPr>
              <a:t>(Price Analysis) </a:t>
            </a:r>
            <a:r>
              <a:rPr lang="ko-KR" altLang="en-US" dirty="0">
                <a:solidFill>
                  <a:srgbClr val="000000"/>
                </a:solidFill>
                <a:latin typeface="Arial" panose="020B0604020202020204" pitchFamily="34" charset="0"/>
                <a:ea typeface="+mj-ea"/>
                <a:cs typeface="Arial" panose="020B0604020202020204" pitchFamily="34" charset="0"/>
              </a:rPr>
              <a:t>업무를 수행하였습니다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본 보고서에 포함되어 있는 대상회사에 관한 각종 정보의 작성 책임은 귀사에게 있으며 </a:t>
            </a:r>
            <a:r>
              <a:rPr lang="ko-KR" altLang="en-US" dirty="0" err="1">
                <a:solidFill>
                  <a:srgbClr val="000000"/>
                </a:solidFill>
                <a:latin typeface="Arial" panose="020B0604020202020204" pitchFamily="34" charset="0"/>
                <a:ea typeface="+mj-ea"/>
                <a:cs typeface="Arial" panose="020B0604020202020204" pitchFamily="34" charset="0"/>
              </a:rPr>
              <a:t>삼정</a:t>
            </a:r>
            <a:r>
              <a:rPr lang="ko-KR" altLang="en-US" dirty="0">
                <a:solidFill>
                  <a:srgbClr val="000000"/>
                </a:solidFill>
                <a:latin typeface="Arial" panose="020B0604020202020204" pitchFamily="34" charset="0"/>
                <a:ea typeface="+mj-ea"/>
                <a:cs typeface="Arial" panose="020B0604020202020204" pitchFamily="34" charset="0"/>
              </a:rPr>
              <a:t> </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대상회사와 귀사가 제시한 정보에 근거하여 동 정보의 정확성에 대한 추가적인 검증 절차 없이 용역업무를 수행하였습니다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err="1">
                <a:solidFill>
                  <a:srgbClr val="000000"/>
                </a:solidFill>
                <a:latin typeface="Arial" panose="020B0604020202020204" pitchFamily="34" charset="0"/>
                <a:ea typeface="+mj-ea"/>
                <a:cs typeface="Arial" panose="020B0604020202020204" pitchFamily="34" charset="0"/>
              </a:rPr>
              <a:t>삼정</a:t>
            </a:r>
            <a:r>
              <a:rPr lang="ko-KR" altLang="en-US" dirty="0">
                <a:solidFill>
                  <a:srgbClr val="000000"/>
                </a:solidFill>
                <a:latin typeface="Arial" panose="020B0604020202020204" pitchFamily="34" charset="0"/>
                <a:ea typeface="+mj-ea"/>
                <a:cs typeface="Arial" panose="020B0604020202020204" pitchFamily="34" charset="0"/>
              </a:rPr>
              <a:t> </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회사가 제시한 사업계획 및 추정가정의 근거에 대하여 추가 분석과 적정성 검토를 수행하지 않았습니다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 </a:t>
            </a:r>
            <a:r>
              <a:rPr lang="ko-KR" altLang="en-US" dirty="0">
                <a:solidFill>
                  <a:srgbClr val="000000"/>
                </a:solidFill>
                <a:latin typeface="Arial" panose="020B0604020202020204" pitchFamily="34" charset="0"/>
                <a:ea typeface="+mj-ea"/>
                <a:cs typeface="Arial" panose="020B0604020202020204" pitchFamily="34" charset="0"/>
              </a:rPr>
              <a:t>용역의 범위는 감사의 범위와 다르며</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어떠한 형태의 확신도 제공하지 않습니다</a:t>
            </a:r>
            <a:r>
              <a:rPr lang="en-US" altLang="ko-KR" dirty="0">
                <a:solidFill>
                  <a:srgbClr val="000000"/>
                </a:solidFill>
                <a:latin typeface="Arial" panose="020B0604020202020204" pitchFamily="34" charset="0"/>
                <a:ea typeface="+mj-ea"/>
                <a:cs typeface="Arial" panose="020B0604020202020204" pitchFamily="34" charset="0"/>
              </a:rPr>
              <a:t>.</a:t>
            </a:r>
          </a:p>
          <a:p>
            <a:pPr lvl="1">
              <a:defRPr/>
            </a:pPr>
            <a:r>
              <a:rPr lang="ko-KR" altLang="en-US" dirty="0">
                <a:solidFill>
                  <a:srgbClr val="000000"/>
                </a:solidFill>
                <a:latin typeface="Arial" panose="020B0604020202020204" pitchFamily="34" charset="0"/>
                <a:ea typeface="+mj-ea"/>
                <a:cs typeface="Arial" panose="020B0604020202020204" pitchFamily="34" charset="0"/>
              </a:rPr>
              <a:t>본 보고서에 포함되어 있는 추정 재무정보에는 대상회사의 향후 사업계획 및 현금흐름에 대한 일정한 가정이 포함되어 있으며</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우발채무의 발생</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향후 거시경제 지표의 변동 등 예기치 못한 제반 요소 및 </a:t>
            </a:r>
            <a:r>
              <a:rPr lang="ko-KR" altLang="en-US" dirty="0" err="1">
                <a:solidFill>
                  <a:srgbClr val="000000"/>
                </a:solidFill>
                <a:latin typeface="Arial" panose="020B0604020202020204" pitchFamily="34" charset="0"/>
                <a:ea typeface="+mj-ea"/>
                <a:cs typeface="Arial" panose="020B0604020202020204" pitchFamily="34" charset="0"/>
              </a:rPr>
              <a:t>계량화되지</a:t>
            </a:r>
            <a:r>
              <a:rPr lang="ko-KR" altLang="en-US" dirty="0">
                <a:solidFill>
                  <a:srgbClr val="000000"/>
                </a:solidFill>
                <a:latin typeface="Arial" panose="020B0604020202020204" pitchFamily="34" charset="0"/>
                <a:ea typeface="+mj-ea"/>
                <a:cs typeface="Arial" panose="020B0604020202020204" pitchFamily="34" charset="0"/>
              </a:rPr>
              <a:t> 못한 위험요인들에 의하여 영향을 받을 수도 있으므로 장래의 실적결과와 일치하지 않을 수 있습니다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따라서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대상회사의 미래 재무정보의 추정치에 대하여 어떠한 확신을 표명하거나 보장을 하지 않습니다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또한 본 보고서 상에 제시된 평가금액이 대상회사 주식의 절대적 가치나 시장가치를 보증하는 것은 아니므로</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본 보고서의 이용자는 의사결정에 있어 평가에 적용된 방법과 한계를 충분히 고려하여야 합니다</a:t>
            </a:r>
            <a:r>
              <a:rPr lang="en-US" altLang="ko-KR" dirty="0">
                <a:solidFill>
                  <a:srgbClr val="000000"/>
                </a:solidFill>
                <a:latin typeface="Arial" panose="020B0604020202020204" pitchFamily="34" charset="0"/>
                <a:ea typeface="+mj-ea"/>
                <a:cs typeface="Arial" panose="020B0604020202020204" pitchFamily="34" charset="0"/>
              </a:rPr>
              <a:t>. </a:t>
            </a:r>
          </a:p>
          <a:p>
            <a:pPr lvl="1">
              <a:defRPr/>
            </a:pPr>
            <a:r>
              <a:rPr lang="ko-KR" altLang="en-US" dirty="0">
                <a:solidFill>
                  <a:srgbClr val="000000"/>
                </a:solidFill>
                <a:latin typeface="Arial" panose="020B0604020202020204" pitchFamily="34" charset="0"/>
                <a:ea typeface="+mj-ea"/>
                <a:cs typeface="Arial" panose="020B0604020202020204" pitchFamily="34" charset="0"/>
              </a:rPr>
              <a:t>본 보고서의 이용자는 의사결정에 있어 본 보고서를 의사결정의 유일한 근거나 참고로 활용하여서는 아니되며</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이로 인하여 발생되는 손해 또는 손실에 대하여 어떠한 책임도 부담하지 아니합니다</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또한</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 </a:t>
            </a:r>
            <a:r>
              <a:rPr lang="ko-KR" altLang="en-US" dirty="0">
                <a:solidFill>
                  <a:srgbClr val="000000"/>
                </a:solidFill>
                <a:latin typeface="Arial" panose="020B0604020202020204" pitchFamily="34" charset="0"/>
                <a:ea typeface="+mj-ea"/>
                <a:cs typeface="Arial" panose="020B0604020202020204" pitchFamily="34" charset="0"/>
              </a:rPr>
              <a:t>및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의 관계회사</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의 임직원은 본 보고서와 관련하여 어떠한 보증이나 보장도 제공하지 아니하며 모든 의사결정은 의사결정자의 판단과 책임 하에 이루어져야 합니다</a:t>
            </a:r>
            <a:r>
              <a:rPr lang="en-US" altLang="ko-KR" dirty="0">
                <a:solidFill>
                  <a:srgbClr val="000000"/>
                </a:solidFill>
                <a:latin typeface="Arial" panose="020B0604020202020204" pitchFamily="34" charset="0"/>
                <a:ea typeface="+mj-ea"/>
                <a:cs typeface="Arial" panose="020B0604020202020204" pitchFamily="34" charset="0"/>
              </a:rPr>
              <a:t>.</a:t>
            </a:r>
          </a:p>
          <a:p>
            <a:pPr lvl="1">
              <a:defRPr/>
            </a:pPr>
            <a:r>
              <a:rPr lang="ko-KR" altLang="en-US" dirty="0" err="1">
                <a:solidFill>
                  <a:srgbClr val="000000"/>
                </a:solidFill>
                <a:latin typeface="Arial" panose="020B0604020202020204" pitchFamily="34" charset="0"/>
                <a:ea typeface="+mj-ea"/>
                <a:cs typeface="Arial" panose="020B0604020202020204" pitchFamily="34" charset="0"/>
              </a:rPr>
              <a:t>삼정</a:t>
            </a:r>
            <a:r>
              <a:rPr lang="en-US" altLang="ko-KR" dirty="0">
                <a:solidFill>
                  <a:srgbClr val="000000"/>
                </a:solidFill>
                <a:latin typeface="Arial" panose="020B0604020202020204" pitchFamily="34" charset="0"/>
                <a:ea typeface="+mj-ea"/>
                <a:cs typeface="Arial" panose="020B0604020202020204" pitchFamily="34" charset="0"/>
              </a:rPr>
              <a:t>KPMG</a:t>
            </a:r>
            <a:r>
              <a:rPr lang="ko-KR" altLang="en-US" dirty="0">
                <a:solidFill>
                  <a:srgbClr val="000000"/>
                </a:solidFill>
                <a:latin typeface="Arial" panose="020B0604020202020204" pitchFamily="34" charset="0"/>
                <a:ea typeface="+mj-ea"/>
                <a:cs typeface="Arial" panose="020B0604020202020204" pitchFamily="34" charset="0"/>
              </a:rPr>
              <a:t>는 용역계약서에서 별도로 규정하지 않는 한</a:t>
            </a:r>
            <a:r>
              <a:rPr lang="en-US" altLang="ko-KR" dirty="0">
                <a:solidFill>
                  <a:srgbClr val="000000"/>
                </a:solidFill>
                <a:latin typeface="Arial" panose="020B0604020202020204" pitchFamily="34" charset="0"/>
                <a:ea typeface="+mj-ea"/>
                <a:cs typeface="Arial" panose="020B0604020202020204" pitchFamily="34" charset="0"/>
              </a:rPr>
              <a:t>, </a:t>
            </a:r>
            <a:r>
              <a:rPr lang="ko-KR" altLang="en-US" dirty="0">
                <a:solidFill>
                  <a:srgbClr val="000000"/>
                </a:solidFill>
                <a:latin typeface="Arial" panose="020B0604020202020204" pitchFamily="34" charset="0"/>
                <a:ea typeface="+mj-ea"/>
                <a:cs typeface="Arial" panose="020B0604020202020204" pitchFamily="34" charset="0"/>
              </a:rPr>
              <a:t>본 보고서 제출 이후에 발생하는 사건에 대하여 본 보고서를 갱신할 의무를 부담하지 않습니다</a:t>
            </a:r>
            <a:r>
              <a:rPr lang="en-US" altLang="ko-KR" dirty="0">
                <a:solidFill>
                  <a:srgbClr val="000000"/>
                </a:solidFill>
                <a:latin typeface="Arial" panose="020B0604020202020204" pitchFamily="34" charset="0"/>
                <a:ea typeface="+mj-ea"/>
                <a:cs typeface="Arial" panose="020B0604020202020204" pitchFamily="34" charset="0"/>
              </a:rPr>
              <a:t>.</a:t>
            </a:r>
          </a:p>
          <a:p>
            <a:pPr lvl="1">
              <a:defRPr/>
            </a:pPr>
            <a:endParaRPr lang="en-US" altLang="ko-KR" dirty="0">
              <a:solidFill>
                <a:srgbClr val="000000"/>
              </a:solidFill>
              <a:latin typeface="Arial" panose="020B0604020202020204" pitchFamily="34" charset="0"/>
              <a:ea typeface="+mj-ea"/>
              <a:cs typeface="Arial" panose="020B0604020202020204" pitchFamily="34" charset="0"/>
            </a:endParaRPr>
          </a:p>
        </p:txBody>
      </p:sp>
      <p:sp>
        <p:nvSpPr>
          <p:cNvPr id="8" name="Text Placeholder 5">
            <a:extLst>
              <a:ext uri="{FF2B5EF4-FFF2-40B4-BE49-F238E27FC236}">
                <a16:creationId xmlns:a16="http://schemas.microsoft.com/office/drawing/2014/main" id="{F15F1226-D732-4583-9B00-74130D7C6C37}"/>
              </a:ext>
            </a:extLst>
          </p:cNvPr>
          <p:cNvSpPr txBox="1">
            <a:spLocks/>
          </p:cNvSpPr>
          <p:nvPr/>
        </p:nvSpPr>
        <p:spPr>
          <a:xfrm>
            <a:off x="617518" y="479512"/>
            <a:ext cx="3657600" cy="762060"/>
          </a:xfrm>
          <a:prstGeom prst="rect">
            <a:avLst/>
          </a:prstGeom>
        </p:spPr>
        <p:txBody>
          <a:bodyPr vert="horz" lIns="0" tIns="0" rIns="0" bIns="0" rtlCol="0" anchor="t" anchorCtr="0">
            <a:noAutofit/>
          </a:bodyPr>
          <a:lstStyle>
            <a:lvl1pPr marL="0" indent="0" algn="l" defTabSz="914400" rtl="0" eaLnBrk="1" latinLnBrk="1" hangingPunct="1">
              <a:lnSpc>
                <a:spcPct val="100000"/>
              </a:lnSpc>
              <a:spcBef>
                <a:spcPts val="0"/>
              </a:spcBef>
              <a:spcAft>
                <a:spcPts val="600"/>
              </a:spcAft>
              <a:buFontTx/>
              <a:buNone/>
              <a:defRPr sz="900" b="0" i="0" kern="1200" baseline="0">
                <a:solidFill>
                  <a:schemeClr val="tx2"/>
                </a:solidFill>
                <a:latin typeface="Univers for KPMG Light" panose="020B0403020202020204" pitchFamily="34" charset="0"/>
                <a:ea typeface="+mn-ea"/>
                <a:cs typeface="Univers for KPMG Light" panose="020B0403020202020204" pitchFamily="34" charset="0"/>
              </a:defRPr>
            </a:lvl1pPr>
            <a:lvl2pPr marL="0" indent="0" algn="l" defTabSz="914400" rtl="0" eaLnBrk="1" latinLnBrk="1" hangingPunct="1">
              <a:lnSpc>
                <a:spcPct val="100000"/>
              </a:lnSpc>
              <a:spcBef>
                <a:spcPts val="0"/>
              </a:spcBef>
              <a:spcAft>
                <a:spcPts val="600"/>
              </a:spcAft>
              <a:buFontTx/>
              <a:buNone/>
              <a:defRPr sz="900" b="0" kern="1200">
                <a:solidFill>
                  <a:schemeClr val="tx2"/>
                </a:solidFill>
                <a:latin typeface="Univers for KPMG Light" panose="020B0403020202020204" pitchFamily="34" charset="0"/>
                <a:ea typeface="+mn-ea"/>
                <a:cs typeface="Univers for KPMG Light" panose="020B0403020202020204" pitchFamily="34" charset="0"/>
              </a:defRPr>
            </a:lvl2pPr>
            <a:lvl3pPr marL="307077" indent="-307077"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b="0" kern="1200">
                <a:solidFill>
                  <a:schemeClr val="tx2"/>
                </a:solidFill>
                <a:latin typeface="Univers for KPMG Light" panose="020B0403020202020204" pitchFamily="34" charset="0"/>
                <a:ea typeface="+mn-ea"/>
                <a:cs typeface="Univers for KPMG Light" panose="020B0403020202020204" pitchFamily="34" charset="0"/>
              </a:defRPr>
            </a:lvl3pPr>
            <a:lvl4pPr marL="624059" indent="-247642" algn="l" defTabSz="914400" rtl="0" eaLnBrk="1" latinLnBrk="1" hangingPunct="1">
              <a:lnSpc>
                <a:spcPct val="100000"/>
              </a:lnSpc>
              <a:spcBef>
                <a:spcPts val="0"/>
              </a:spcBef>
              <a:spcAft>
                <a:spcPts val="600"/>
              </a:spcAft>
              <a:buClr>
                <a:schemeClr val="tx2"/>
              </a:buClr>
              <a:buFont typeface="Univers for KPMG Light" panose="020B0403020202020204" pitchFamily="34" charset="0"/>
              <a:buChar char="-"/>
              <a:defRPr sz="900" b="0" kern="1200">
                <a:solidFill>
                  <a:schemeClr val="tx2"/>
                </a:solidFill>
                <a:latin typeface="Univers for KPMG Light" panose="020B0403020202020204" pitchFamily="34" charset="0"/>
                <a:ea typeface="+mn-ea"/>
                <a:cs typeface="Univers for KPMG Light" panose="020B0403020202020204" pitchFamily="34" charset="0"/>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b="0" kern="1200" baseline="0">
                <a:solidFill>
                  <a:srgbClr val="00A3A1"/>
                </a:solidFill>
                <a:latin typeface="Univers for KPMG Light" panose="020B0403020202020204" pitchFamily="34" charset="0"/>
                <a:ea typeface="+mn-ea"/>
                <a:cs typeface="Univers for KPMG Light" panose="020B0403020202020204" pitchFamily="34" charset="0"/>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ko-KR" altLang="en-US" b="1" dirty="0" err="1">
                <a:solidFill>
                  <a:srgbClr val="000000"/>
                </a:solidFill>
                <a:latin typeface="Arial" panose="020B0604020202020204" pitchFamily="34" charset="0"/>
                <a:ea typeface="+mj-ea"/>
                <a:cs typeface="Arial" panose="020B0604020202020204" pitchFamily="34" charset="0"/>
              </a:rPr>
              <a:t>삼정회계법인</a:t>
            </a:r>
            <a:endParaRPr lang="ko-KR" altLang="en-US" b="1" dirty="0">
              <a:solidFill>
                <a:srgbClr val="000000"/>
              </a:solidFill>
              <a:latin typeface="Arial" panose="020B0604020202020204" pitchFamily="34" charset="0"/>
              <a:ea typeface="+mj-ea"/>
              <a:cs typeface="Arial" panose="020B0604020202020204" pitchFamily="34" charset="0"/>
            </a:endParaRPr>
          </a:p>
          <a:p>
            <a:pPr>
              <a:defRPr/>
            </a:pPr>
            <a:r>
              <a:rPr lang="ko-KR" altLang="en-US" b="1" dirty="0">
                <a:solidFill>
                  <a:srgbClr val="000000"/>
                </a:solidFill>
                <a:latin typeface="Arial" panose="020B0604020202020204" pitchFamily="34" charset="0"/>
                <a:ea typeface="+mj-ea"/>
                <a:cs typeface="Arial" panose="020B0604020202020204" pitchFamily="34" charset="0"/>
              </a:rPr>
              <a:t>서울특별시 강남구 테헤란로 </a:t>
            </a:r>
            <a:r>
              <a:rPr lang="en-US" altLang="ko-KR" b="1" dirty="0">
                <a:solidFill>
                  <a:srgbClr val="000000"/>
                </a:solidFill>
                <a:latin typeface="Arial" panose="020B0604020202020204" pitchFamily="34" charset="0"/>
                <a:ea typeface="+mj-ea"/>
                <a:cs typeface="Arial" panose="020B0604020202020204" pitchFamily="34" charset="0"/>
              </a:rPr>
              <a:t>152</a:t>
            </a:r>
          </a:p>
          <a:p>
            <a:pPr>
              <a:defRPr/>
            </a:pPr>
            <a:r>
              <a:rPr lang="ko-KR" altLang="en-US" b="1" dirty="0">
                <a:solidFill>
                  <a:srgbClr val="000000"/>
                </a:solidFill>
                <a:latin typeface="Arial" panose="020B0604020202020204" pitchFamily="34" charset="0"/>
                <a:ea typeface="+mj-ea"/>
                <a:cs typeface="Arial" panose="020B0604020202020204" pitchFamily="34" charset="0"/>
              </a:rPr>
              <a:t>강남 </a:t>
            </a:r>
            <a:r>
              <a:rPr lang="ko-KR" altLang="en-US" b="1" dirty="0" err="1">
                <a:solidFill>
                  <a:srgbClr val="000000"/>
                </a:solidFill>
                <a:latin typeface="Arial" panose="020B0604020202020204" pitchFamily="34" charset="0"/>
                <a:ea typeface="+mj-ea"/>
                <a:cs typeface="Arial" panose="020B0604020202020204" pitchFamily="34" charset="0"/>
              </a:rPr>
              <a:t>파이낸스센터</a:t>
            </a:r>
            <a:r>
              <a:rPr lang="ko-KR" altLang="en-US" b="1" dirty="0">
                <a:solidFill>
                  <a:srgbClr val="000000"/>
                </a:solidFill>
                <a:latin typeface="Arial" panose="020B0604020202020204" pitchFamily="34" charset="0"/>
                <a:ea typeface="+mj-ea"/>
                <a:cs typeface="Arial" panose="020B0604020202020204" pitchFamily="34" charset="0"/>
              </a:rPr>
              <a:t> </a:t>
            </a:r>
            <a:r>
              <a:rPr lang="en-US" altLang="ko-KR" b="1" dirty="0">
                <a:solidFill>
                  <a:srgbClr val="000000"/>
                </a:solidFill>
                <a:latin typeface="Arial" panose="020B0604020202020204" pitchFamily="34" charset="0"/>
                <a:ea typeface="+mj-ea"/>
                <a:cs typeface="Arial" panose="020B0604020202020204" pitchFamily="34" charset="0"/>
              </a:rPr>
              <a:t>27</a:t>
            </a:r>
            <a:r>
              <a:rPr lang="ko-KR" altLang="en-US" b="1" dirty="0">
                <a:solidFill>
                  <a:srgbClr val="000000"/>
                </a:solidFill>
                <a:latin typeface="Arial" panose="020B0604020202020204" pitchFamily="34" charset="0"/>
                <a:ea typeface="+mj-ea"/>
                <a:cs typeface="Arial" panose="020B0604020202020204" pitchFamily="34" charset="0"/>
              </a:rPr>
              <a:t>층</a:t>
            </a:r>
          </a:p>
          <a:p>
            <a:pPr>
              <a:defRPr/>
            </a:pPr>
            <a:r>
              <a:rPr lang="en-US" altLang="ko-KR" b="1" dirty="0">
                <a:solidFill>
                  <a:srgbClr val="000000"/>
                </a:solidFill>
                <a:latin typeface="Arial" panose="020B0604020202020204" pitchFamily="34" charset="0"/>
                <a:ea typeface="+mj-ea"/>
                <a:cs typeface="Arial" panose="020B0604020202020204" pitchFamily="34" charset="0"/>
              </a:rPr>
              <a:t>06236</a:t>
            </a:r>
            <a:endParaRPr lang="en-US" b="1" dirty="0">
              <a:solidFill>
                <a:srgbClr val="000000"/>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289580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표 18">
            <a:extLst>
              <a:ext uri="{FF2B5EF4-FFF2-40B4-BE49-F238E27FC236}">
                <a16:creationId xmlns:a16="http://schemas.microsoft.com/office/drawing/2014/main" id="{DF66B38A-E42A-426A-881D-14EB3B3471A1}"/>
              </a:ext>
            </a:extLst>
          </p:cNvPr>
          <p:cNvGraphicFramePr>
            <a:graphicFrameLocks noGrp="1"/>
          </p:cNvGraphicFramePr>
          <p:nvPr>
            <p:extLst>
              <p:ext uri="{D42A27DB-BD31-4B8C-83A1-F6EECF244321}">
                <p14:modId xmlns:p14="http://schemas.microsoft.com/office/powerpoint/2010/main" val="1475719344"/>
              </p:ext>
            </p:extLst>
          </p:nvPr>
        </p:nvGraphicFramePr>
        <p:xfrm>
          <a:off x="4293868" y="1501200"/>
          <a:ext cx="4823998" cy="2438400"/>
        </p:xfrm>
        <a:graphic>
          <a:graphicData uri="http://schemas.openxmlformats.org/drawingml/2006/table">
            <a:tbl>
              <a:tblPr/>
              <a:tblGrid>
                <a:gridCol w="1016363">
                  <a:extLst>
                    <a:ext uri="{9D8B030D-6E8A-4147-A177-3AD203B41FA5}">
                      <a16:colId xmlns:a16="http://schemas.microsoft.com/office/drawing/2014/main" val="2299829022"/>
                    </a:ext>
                  </a:extLst>
                </a:gridCol>
                <a:gridCol w="761527">
                  <a:extLst>
                    <a:ext uri="{9D8B030D-6E8A-4147-A177-3AD203B41FA5}">
                      <a16:colId xmlns:a16="http://schemas.microsoft.com/office/drawing/2014/main" val="3350156983"/>
                    </a:ext>
                  </a:extLst>
                </a:gridCol>
                <a:gridCol w="761527">
                  <a:extLst>
                    <a:ext uri="{9D8B030D-6E8A-4147-A177-3AD203B41FA5}">
                      <a16:colId xmlns:a16="http://schemas.microsoft.com/office/drawing/2014/main" val="4282514140"/>
                    </a:ext>
                  </a:extLst>
                </a:gridCol>
                <a:gridCol w="761527">
                  <a:extLst>
                    <a:ext uri="{9D8B030D-6E8A-4147-A177-3AD203B41FA5}">
                      <a16:colId xmlns:a16="http://schemas.microsoft.com/office/drawing/2014/main" val="4008461954"/>
                    </a:ext>
                  </a:extLst>
                </a:gridCol>
                <a:gridCol w="761527">
                  <a:extLst>
                    <a:ext uri="{9D8B030D-6E8A-4147-A177-3AD203B41FA5}">
                      <a16:colId xmlns:a16="http://schemas.microsoft.com/office/drawing/2014/main" val="1481470584"/>
                    </a:ext>
                  </a:extLst>
                </a:gridCol>
                <a:gridCol w="761527">
                  <a:extLst>
                    <a:ext uri="{9D8B030D-6E8A-4147-A177-3AD203B41FA5}">
                      <a16:colId xmlns:a16="http://schemas.microsoft.com/office/drawing/2014/main" val="3471660896"/>
                    </a:ext>
                  </a:extLst>
                </a:gridCol>
              </a:tblGrid>
              <a:tr h="152400">
                <a:tc>
                  <a:txBody>
                    <a:bodyPr/>
                    <a:lstStyle/>
                    <a:p>
                      <a:pPr algn="l"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260885196"/>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15,759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18,074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23,768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31,216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41,310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848591978"/>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제작매출</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9,846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12,143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15,455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19,612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25,035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08486188"/>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CRE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9,697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3556499787"/>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FEE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574996866"/>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매체대행매출</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5,913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5,931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8,313 </a:t>
                      </a:r>
                    </a:p>
                  </a:txBody>
                  <a:tcPr marL="36000" marR="36000" marT="0" marB="0" anchor="ctr">
                    <a:lnL>
                      <a:noFill/>
                    </a:lnL>
                    <a:lnR>
                      <a:noFill/>
                    </a:lnR>
                    <a:lnT>
                      <a:noFill/>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11,604 </a:t>
                      </a:r>
                    </a:p>
                  </a:txBody>
                  <a:tcPr marL="36000" marR="36000" marT="0" marB="0" anchor="ctr">
                    <a:lnL>
                      <a:noFill/>
                    </a:lnL>
                    <a:lnR>
                      <a:noFill/>
                    </a:lnR>
                    <a:lnT>
                      <a:noFill/>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16,275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79901424"/>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ATL</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4,943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1734641470"/>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DGT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970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BFBFBF"/>
                    </a:solidFill>
                  </a:tcPr>
                </a:tc>
                <a:extLst>
                  <a:ext uri="{0D108BD9-81ED-4DB2-BD59-A6C34878D82A}">
                    <a16:rowId xmlns:a16="http://schemas.microsoft.com/office/drawing/2014/main" val="2355279350"/>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498852463"/>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855550568"/>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매체대행매출원가</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3462594148"/>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6,941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7,509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10,322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14,153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19,530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558151813"/>
                  </a:ext>
                </a:extLst>
              </a:tr>
              <a:tr h="152400">
                <a:tc>
                  <a:txBody>
                    <a:bodyPr/>
                    <a:lstStyle/>
                    <a:p>
                      <a:pPr algn="l"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44.0%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41.5%</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43.4%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45.3%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47.3%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802722038"/>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판매관리비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4,426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5,276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6,671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8,448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10,919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652299874"/>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영업이익</a:t>
                      </a: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2,515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2,234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3,651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5,706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8,611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18930898"/>
                  </a:ext>
                </a:extLst>
              </a:tr>
              <a:tr h="152400">
                <a:tc>
                  <a:txBody>
                    <a:bodyPr/>
                    <a:lstStyle/>
                    <a:p>
                      <a:pPr algn="l"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16.0%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12.4%</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15.4%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18.3%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20.8%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938152578"/>
                  </a:ext>
                </a:extLst>
              </a:tr>
            </a:tbl>
          </a:graphicData>
        </a:graphic>
      </p:graphicFrame>
      <p:sp>
        <p:nvSpPr>
          <p:cNvPr id="7" name="TextBox 6">
            <a:extLst>
              <a:ext uri="{FF2B5EF4-FFF2-40B4-BE49-F238E27FC236}">
                <a16:creationId xmlns:a16="http://schemas.microsoft.com/office/drawing/2014/main" id="{CD23E538-0163-40D2-A249-E97C6ED75FFD}"/>
              </a:ext>
            </a:extLst>
          </p:cNvPr>
          <p:cNvSpPr txBox="1">
            <a:spLocks/>
          </p:cNvSpPr>
          <p:nvPr/>
        </p:nvSpPr>
        <p:spPr>
          <a:xfrm>
            <a:off x="467999" y="1191600"/>
            <a:ext cx="3671971" cy="5042454"/>
          </a:xfrm>
          <a:prstGeom prst="rect">
            <a:avLst/>
          </a:prstGeom>
          <a:noFill/>
          <a:ln w="6350">
            <a:solidFill>
              <a:srgbClr val="00338D"/>
            </a:solidFill>
          </a:ln>
        </p:spPr>
        <p:txBody>
          <a:bodyPr wrap="square" lIns="54610" tIns="54610" rIns="54000" bIns="54610" rtlCol="0" anchor="t" anchorCtr="0">
            <a:noAutofit/>
          </a:bodyPr>
          <a:lstStyle/>
          <a:p>
            <a:pPr fontAlgn="base">
              <a:lnSpc>
                <a:spcPct val="120000"/>
              </a:lnSpc>
              <a:spcBef>
                <a:spcPts val="600"/>
              </a:spcBef>
              <a:spcAft>
                <a:spcPct val="0"/>
              </a:spcAft>
            </a:pPr>
            <a:r>
              <a:rPr lang="en-US" altLang="ko-KR" sz="1000" b="1" kern="0" dirty="0">
                <a:latin typeface="Arial" panose="020B0604020202020204" pitchFamily="34" charset="0"/>
                <a:cs typeface="Arial" panose="020B0604020202020204" pitchFamily="34" charset="0"/>
              </a:rPr>
              <a:t>Revenue_</a:t>
            </a:r>
            <a:r>
              <a:rPr lang="ko-KR" altLang="en-US" sz="1000" b="1" kern="0" dirty="0">
                <a:latin typeface="Arial" panose="020B0604020202020204" pitchFamily="34" charset="0"/>
                <a:cs typeface="Arial" panose="020B0604020202020204" pitchFamily="34" charset="0"/>
              </a:rPr>
              <a:t>계속</a:t>
            </a:r>
            <a:endParaRPr lang="en-US" altLang="ko-KR" sz="1000" b="1"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매체대행매출</a:t>
            </a:r>
            <a:r>
              <a:rPr lang="en-US" altLang="ko-KR" sz="900" b="1" u="sng" kern="0" dirty="0">
                <a:latin typeface="Arial" panose="020B0604020202020204" pitchFamily="34" charset="0"/>
                <a:cs typeface="Arial" panose="020B0604020202020204" pitchFamily="34" charset="0"/>
              </a:rPr>
              <a:t>_</a:t>
            </a:r>
            <a:r>
              <a:rPr lang="ko-KR" altLang="en-US" sz="900" b="1" u="sng" kern="0" dirty="0">
                <a:latin typeface="Arial" panose="020B0604020202020204" pitchFamily="34" charset="0"/>
                <a:cs typeface="Arial" panose="020B0604020202020204" pitchFamily="34" charset="0"/>
              </a:rPr>
              <a:t>계속</a:t>
            </a:r>
            <a:endParaRPr lang="en-US" altLang="ko-KR" sz="900" b="1" u="sng"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매체대행 </a:t>
            </a:r>
            <a:r>
              <a:rPr lang="ko-KR" altLang="en-US" sz="900" b="1" u="sng" kern="0" dirty="0" err="1">
                <a:latin typeface="Arial" panose="020B0604020202020204" pitchFamily="34" charset="0"/>
                <a:cs typeface="Arial" panose="020B0604020202020204" pitchFamily="34" charset="0"/>
              </a:rPr>
              <a:t>내수율</a:t>
            </a:r>
            <a:endParaRPr lang="en-US" altLang="ko-KR" sz="900" b="1" u="sng"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광고주로부터 발생하는 </a:t>
            </a:r>
            <a:r>
              <a:rPr lang="ko-KR" altLang="en-US" sz="900" kern="0" dirty="0" err="1">
                <a:solidFill>
                  <a:srgbClr val="000000"/>
                </a:solidFill>
                <a:latin typeface="Arial" panose="020B0604020202020204" pitchFamily="34" charset="0"/>
                <a:cs typeface="Arial" panose="020B0604020202020204" pitchFamily="34" charset="0"/>
              </a:rPr>
              <a:t>매체비</a:t>
            </a:r>
            <a:r>
              <a:rPr lang="en-US" altLang="ko-KR" sz="900" kern="0" dirty="0">
                <a:solidFill>
                  <a:srgbClr val="000000"/>
                </a:solidFill>
                <a:latin typeface="Arial" panose="020B0604020202020204" pitchFamily="34" charset="0"/>
                <a:cs typeface="Arial" panose="020B0604020202020204" pitchFamily="34" charset="0"/>
              </a:rPr>
              <a:t>(Pass-through), </a:t>
            </a:r>
            <a:r>
              <a:rPr lang="ko-KR" altLang="en-US" sz="900" kern="0" dirty="0">
                <a:solidFill>
                  <a:srgbClr val="000000"/>
                </a:solidFill>
                <a:latin typeface="Arial" panose="020B0604020202020204" pitchFamily="34" charset="0"/>
                <a:cs typeface="Arial" panose="020B0604020202020204" pitchFamily="34" charset="0"/>
              </a:rPr>
              <a:t>회사에 실질적인 매출액으로 귀속되는 매체수수료</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회사의 매출과 무관한 </a:t>
            </a:r>
            <a:r>
              <a:rPr lang="ko-KR" altLang="en-US" sz="900" kern="0" dirty="0" err="1">
                <a:solidFill>
                  <a:srgbClr val="000000"/>
                </a:solidFill>
                <a:latin typeface="Arial" panose="020B0604020202020204" pitchFamily="34" charset="0"/>
                <a:cs typeface="Arial" panose="020B0604020202020204" pitchFamily="34" charset="0"/>
              </a:rPr>
              <a:t>위수탁</a:t>
            </a:r>
            <a:r>
              <a:rPr lang="ko-KR" altLang="en-US" sz="900" kern="0" dirty="0">
                <a:solidFill>
                  <a:srgbClr val="000000"/>
                </a:solidFill>
                <a:latin typeface="Arial" panose="020B0604020202020204" pitchFamily="34" charset="0"/>
                <a:cs typeface="Arial" panose="020B0604020202020204" pitchFamily="34" charset="0"/>
              </a:rPr>
              <a:t> 공급가액을 합산한 금액이 광고주로부터 발생하는 매체대행 총 광고비의 개념에 해당함</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상기 매체대행 총 광고비 대비 회사의 실질적인 매출액에 해당하는 매체수수료의 비중으로 매체대행 내수율이 산출되었으며</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회사 제시 사업계획 상 </a:t>
            </a:r>
            <a:r>
              <a:rPr lang="en-US" altLang="ko-KR" sz="900" kern="0" dirty="0">
                <a:solidFill>
                  <a:srgbClr val="000000"/>
                </a:solidFill>
                <a:latin typeface="Arial" panose="020B0604020202020204" pitchFamily="34" charset="0"/>
                <a:cs typeface="Arial" panose="020B0604020202020204" pitchFamily="34" charset="0"/>
              </a:rPr>
              <a:t>14%(</a:t>
            </a:r>
            <a:r>
              <a:rPr lang="ko-KR" altLang="en-US" sz="900" kern="0" dirty="0">
                <a:solidFill>
                  <a:srgbClr val="000000"/>
                </a:solidFill>
                <a:latin typeface="Arial" panose="020B0604020202020204" pitchFamily="34" charset="0"/>
                <a:cs typeface="Arial" panose="020B0604020202020204" pitchFamily="34" charset="0"/>
              </a:rPr>
              <a:t>인터뷰 상 수치인 </a:t>
            </a:r>
            <a:r>
              <a:rPr lang="en-US" altLang="ko-KR" sz="900" kern="0" dirty="0">
                <a:solidFill>
                  <a:srgbClr val="000000"/>
                </a:solidFill>
                <a:latin typeface="Arial" panose="020B0604020202020204" pitchFamily="34" charset="0"/>
                <a:cs typeface="Arial" panose="020B0604020202020204" pitchFamily="34" charset="0"/>
              </a:rPr>
              <a:t>13.5~15%</a:t>
            </a:r>
            <a:r>
              <a:rPr lang="ko-KR" altLang="en-US" sz="900" kern="0" dirty="0">
                <a:solidFill>
                  <a:srgbClr val="000000"/>
                </a:solidFill>
                <a:latin typeface="Arial" panose="020B0604020202020204" pitchFamily="34" charset="0"/>
                <a:cs typeface="Arial" panose="020B0604020202020204" pitchFamily="34" charset="0"/>
              </a:rPr>
              <a:t> 범위 내</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를 </a:t>
            </a:r>
            <a:r>
              <a:rPr lang="en-US" altLang="ko-KR" sz="900" kern="0" dirty="0">
                <a:solidFill>
                  <a:srgbClr val="000000"/>
                </a:solidFill>
                <a:latin typeface="Arial" panose="020B0604020202020204" pitchFamily="34" charset="0"/>
                <a:cs typeface="Arial" panose="020B0604020202020204" pitchFamily="34" charset="0"/>
              </a:rPr>
              <a:t>2022</a:t>
            </a:r>
            <a:r>
              <a:rPr lang="ko-KR" altLang="en-US" sz="900" kern="0" dirty="0">
                <a:solidFill>
                  <a:srgbClr val="000000"/>
                </a:solidFill>
                <a:latin typeface="Arial" panose="020B0604020202020204" pitchFamily="34" charset="0"/>
                <a:cs typeface="Arial" panose="020B0604020202020204" pitchFamily="34" charset="0"/>
              </a:rPr>
              <a:t>년에 적용하여 매체수수료 금액을 산정함</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회사 담당자에 의하면 광고주의 광고비 예산에서 </a:t>
            </a:r>
            <a:r>
              <a:rPr lang="en-US" altLang="ko-KR" sz="900" kern="0" dirty="0">
                <a:solidFill>
                  <a:srgbClr val="000000"/>
                </a:solidFill>
                <a:latin typeface="Arial" panose="020B0604020202020204" pitchFamily="34" charset="0"/>
                <a:cs typeface="Arial" panose="020B0604020202020204" pitchFamily="34" charset="0"/>
              </a:rPr>
              <a:t>DGT</a:t>
            </a:r>
            <a:r>
              <a:rPr lang="ko-KR" altLang="en-US" sz="900" kern="0" dirty="0">
                <a:solidFill>
                  <a:srgbClr val="000000"/>
                </a:solidFill>
                <a:latin typeface="Arial" panose="020B0604020202020204" pitchFamily="34" charset="0"/>
                <a:cs typeface="Arial" panose="020B0604020202020204" pitchFamily="34" charset="0"/>
              </a:rPr>
              <a:t>매출이 차지하는 비중이 증가할 것으로 예상되므로</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 단계적인 수수료율 증가 가정을 적용함</a:t>
            </a:r>
            <a:endParaRPr lang="en-US" altLang="ko-KR" sz="900"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p:txBody>
      </p:sp>
      <p:grpSp>
        <p:nvGrpSpPr>
          <p:cNvPr id="8" name="그룹 7">
            <a:extLst>
              <a:ext uri="{FF2B5EF4-FFF2-40B4-BE49-F238E27FC236}">
                <a16:creationId xmlns:a16="http://schemas.microsoft.com/office/drawing/2014/main" id="{2F133709-E050-4E9D-82BF-183BB4EBE07C}"/>
              </a:ext>
            </a:extLst>
          </p:cNvPr>
          <p:cNvGrpSpPr/>
          <p:nvPr/>
        </p:nvGrpSpPr>
        <p:grpSpPr>
          <a:xfrm>
            <a:off x="4293872" y="1098740"/>
            <a:ext cx="4824001" cy="360000"/>
            <a:chOff x="480054" y="1434354"/>
            <a:chExt cx="4582309" cy="360000"/>
          </a:xfrm>
        </p:grpSpPr>
        <p:sp>
          <p:nvSpPr>
            <p:cNvPr id="9" name="Line 13">
              <a:extLst>
                <a:ext uri="{FF2B5EF4-FFF2-40B4-BE49-F238E27FC236}">
                  <a16:creationId xmlns:a16="http://schemas.microsoft.com/office/drawing/2014/main" id="{E5E07DB5-9248-43C6-B181-4EC5CB7BBC74}"/>
                </a:ext>
              </a:extLst>
            </p:cNvPr>
            <p:cNvSpPr>
              <a:spLocks noChangeShapeType="1"/>
            </p:cNvSpPr>
            <p:nvPr/>
          </p:nvSpPr>
          <p:spPr bwMode="auto">
            <a:xfrm>
              <a:off x="480054" y="1768377"/>
              <a:ext cx="4582309" cy="415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0" name="Rectangle 41">
              <a:extLst>
                <a:ext uri="{FF2B5EF4-FFF2-40B4-BE49-F238E27FC236}">
                  <a16:creationId xmlns:a16="http://schemas.microsoft.com/office/drawing/2014/main" id="{A61A9B23-9AFF-47EB-BED2-852FBD88D6EF}"/>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0"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Revenue_</a:t>
              </a:r>
              <a:r>
                <a:rPr lang="ko-KR" altLang="en-US" sz="1000" b="1" dirty="0">
                  <a:solidFill>
                    <a:srgbClr val="00338D"/>
                  </a:solidFill>
                  <a:latin typeface="Arial" panose="020B0604020202020204" pitchFamily="34" charset="0"/>
                  <a:ea typeface="+mj-ea"/>
                  <a:cs typeface="Arial" panose="020B0604020202020204" pitchFamily="34" charset="0"/>
                </a:rPr>
                <a:t>계속</a:t>
              </a:r>
              <a:endParaRPr lang="en-US" altLang="ko-KR" sz="1000" b="1" baseline="30000" dirty="0">
                <a:solidFill>
                  <a:srgbClr val="00338D"/>
                </a:solidFill>
                <a:latin typeface="Arial" panose="020B0604020202020204" pitchFamily="34" charset="0"/>
                <a:ea typeface="+mj-ea"/>
                <a:cs typeface="Arial" panose="020B0604020202020204" pitchFamily="34" charset="0"/>
              </a:endParaRPr>
            </a:p>
          </p:txBody>
        </p:sp>
      </p:grpSp>
      <p:sp>
        <p:nvSpPr>
          <p:cNvPr id="21" name="제목 2">
            <a:extLst>
              <a:ext uri="{FF2B5EF4-FFF2-40B4-BE49-F238E27FC236}">
                <a16:creationId xmlns:a16="http://schemas.microsoft.com/office/drawing/2014/main" id="{978F2EE8-9E89-4AC4-80DF-CFE3BB8AF346}"/>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DCF Method Assumptions (3/7)</a:t>
            </a:r>
          </a:p>
        </p:txBody>
      </p:sp>
      <p:sp>
        <p:nvSpPr>
          <p:cNvPr id="31" name="제목 2">
            <a:extLst>
              <a:ext uri="{FF2B5EF4-FFF2-40B4-BE49-F238E27FC236}">
                <a16:creationId xmlns:a16="http://schemas.microsoft.com/office/drawing/2014/main" id="{1CA6056E-DE15-4F59-8AC7-E68B48887372}"/>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Assumptions &amp; Results</a:t>
            </a:r>
          </a:p>
        </p:txBody>
      </p:sp>
      <p:sp>
        <p:nvSpPr>
          <p:cNvPr id="32" name="순서도: 연결자 31">
            <a:extLst>
              <a:ext uri="{FF2B5EF4-FFF2-40B4-BE49-F238E27FC236}">
                <a16:creationId xmlns:a16="http://schemas.microsoft.com/office/drawing/2014/main" id="{4F057774-6DA1-4C0D-8952-7BF17B998C20}"/>
              </a:ext>
            </a:extLst>
          </p:cNvPr>
          <p:cNvSpPr/>
          <p:nvPr/>
        </p:nvSpPr>
        <p:spPr bwMode="auto">
          <a:xfrm>
            <a:off x="572606" y="150120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2</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graphicFrame>
        <p:nvGraphicFramePr>
          <p:cNvPr id="16" name="표 15">
            <a:extLst>
              <a:ext uri="{FF2B5EF4-FFF2-40B4-BE49-F238E27FC236}">
                <a16:creationId xmlns:a16="http://schemas.microsoft.com/office/drawing/2014/main" id="{170870EE-BAEE-48A8-85D4-EF5A2A3EE2C1}"/>
              </a:ext>
            </a:extLst>
          </p:cNvPr>
          <p:cNvGraphicFramePr>
            <a:graphicFrameLocks noGrp="1"/>
          </p:cNvGraphicFramePr>
          <p:nvPr>
            <p:extLst>
              <p:ext uri="{D42A27DB-BD31-4B8C-83A1-F6EECF244321}">
                <p14:modId xmlns:p14="http://schemas.microsoft.com/office/powerpoint/2010/main" val="2967979601"/>
              </p:ext>
            </p:extLst>
          </p:nvPr>
        </p:nvGraphicFramePr>
        <p:xfrm>
          <a:off x="505069" y="1753922"/>
          <a:ext cx="3624097" cy="2286000"/>
        </p:xfrm>
        <a:graphic>
          <a:graphicData uri="http://schemas.openxmlformats.org/drawingml/2006/table">
            <a:tbl>
              <a:tblPr/>
              <a:tblGrid>
                <a:gridCol w="610667">
                  <a:extLst>
                    <a:ext uri="{9D8B030D-6E8A-4147-A177-3AD203B41FA5}">
                      <a16:colId xmlns:a16="http://schemas.microsoft.com/office/drawing/2014/main" val="3557099832"/>
                    </a:ext>
                  </a:extLst>
                </a:gridCol>
                <a:gridCol w="430490">
                  <a:extLst>
                    <a:ext uri="{9D8B030D-6E8A-4147-A177-3AD203B41FA5}">
                      <a16:colId xmlns:a16="http://schemas.microsoft.com/office/drawing/2014/main" val="455743301"/>
                    </a:ext>
                  </a:extLst>
                </a:gridCol>
                <a:gridCol w="430490">
                  <a:extLst>
                    <a:ext uri="{9D8B030D-6E8A-4147-A177-3AD203B41FA5}">
                      <a16:colId xmlns:a16="http://schemas.microsoft.com/office/drawing/2014/main" val="2924704144"/>
                    </a:ext>
                  </a:extLst>
                </a:gridCol>
                <a:gridCol w="430490">
                  <a:extLst>
                    <a:ext uri="{9D8B030D-6E8A-4147-A177-3AD203B41FA5}">
                      <a16:colId xmlns:a16="http://schemas.microsoft.com/office/drawing/2014/main" val="2510835734"/>
                    </a:ext>
                  </a:extLst>
                </a:gridCol>
                <a:gridCol w="430490">
                  <a:extLst>
                    <a:ext uri="{9D8B030D-6E8A-4147-A177-3AD203B41FA5}">
                      <a16:colId xmlns:a16="http://schemas.microsoft.com/office/drawing/2014/main" val="1256949099"/>
                    </a:ext>
                  </a:extLst>
                </a:gridCol>
                <a:gridCol w="430490">
                  <a:extLst>
                    <a:ext uri="{9D8B030D-6E8A-4147-A177-3AD203B41FA5}">
                      <a16:colId xmlns:a16="http://schemas.microsoft.com/office/drawing/2014/main" val="3924536319"/>
                    </a:ext>
                  </a:extLst>
                </a:gridCol>
                <a:gridCol w="430490">
                  <a:extLst>
                    <a:ext uri="{9D8B030D-6E8A-4147-A177-3AD203B41FA5}">
                      <a16:colId xmlns:a16="http://schemas.microsoft.com/office/drawing/2014/main" val="2872981086"/>
                    </a:ext>
                  </a:extLst>
                </a:gridCol>
                <a:gridCol w="430490">
                  <a:extLst>
                    <a:ext uri="{9D8B030D-6E8A-4147-A177-3AD203B41FA5}">
                      <a16:colId xmlns:a16="http://schemas.microsoft.com/office/drawing/2014/main" val="744084641"/>
                    </a:ext>
                  </a:extLst>
                </a:gridCol>
              </a:tblGrid>
              <a:tr h="152400">
                <a:tc>
                  <a:txBody>
                    <a:bodyPr/>
                    <a:lstStyle/>
                    <a:p>
                      <a:pPr algn="l" fontAlgn="ct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2019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2020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548839623"/>
                  </a:ext>
                </a:extLst>
              </a:tr>
              <a:tr h="152400">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매체대행매출</a:t>
                      </a: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총액</a:t>
                      </a:r>
                      <a:r>
                        <a:rPr 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14,060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11,468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22,217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BFBFBF"/>
                    </a:solidFill>
                  </a:tcPr>
                </a:tc>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BFBFBF"/>
                    </a:solidFill>
                  </a:tcPr>
                </a:tc>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BFBFBF"/>
                    </a:solidFill>
                  </a:tcPr>
                </a:tc>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BFBFBF"/>
                    </a:solidFill>
                  </a:tcPr>
                </a:tc>
                <a:extLst>
                  <a:ext uri="{0D108BD9-81ED-4DB2-BD59-A6C34878D82A}">
                    <a16:rowId xmlns:a16="http://schemas.microsoft.com/office/drawing/2014/main" val="2308516926"/>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광고주매체비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12,195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9,301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16,304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3030694384"/>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매체수수료</a:t>
                      </a: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순액</a:t>
                      </a: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dot"/>
                      <a:round/>
                      <a:headEnd type="none" w="med" len="med"/>
                      <a:tailEnd type="none" w="med" len="med"/>
                    </a:lnB>
                    <a:solidFill>
                      <a:srgbClr val="BFD7ED"/>
                    </a:solidFill>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1,865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solidFill>
                      <a:srgbClr val="BFD7ED"/>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2,167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solidFill>
                      <a:srgbClr val="BFD7ED"/>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5,913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solidFill>
                      <a:srgbClr val="BFD7ED"/>
                    </a:solidFill>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5,931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dot"/>
                      <a:round/>
                      <a:headEnd type="none" w="med" len="med"/>
                      <a:tailEnd type="none" w="med" len="med"/>
                    </a:lnB>
                    <a:solidFill>
                      <a:srgbClr val="BFD7ED"/>
                    </a:solidFill>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8,313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solidFill>
                      <a:srgbClr val="BFD7ED"/>
                    </a:solidFill>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11,604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solidFill>
                      <a:srgbClr val="BFD7ED"/>
                    </a:solidFill>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16,275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solidFill>
                      <a:srgbClr val="BFD7ED"/>
                    </a:solidFill>
                  </a:tcPr>
                </a:tc>
                <a:extLst>
                  <a:ext uri="{0D108BD9-81ED-4DB2-BD59-A6C34878D82A}">
                    <a16:rowId xmlns:a16="http://schemas.microsoft.com/office/drawing/2014/main" val="1959336000"/>
                  </a:ext>
                </a:extLst>
              </a:tr>
              <a:tr h="152400">
                <a:tc>
                  <a:txBody>
                    <a:bodyPr/>
                    <a:lstStyle/>
                    <a:p>
                      <a:pPr algn="l" fontAlgn="ctr"/>
                      <a:r>
                        <a:rPr lang="ko-KR" altLang="en-US" sz="7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위수탁</a:t>
                      </a: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공급가액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1,300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4,961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21,398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solidFill>
                      <a:srgbClr val="BFBFBF"/>
                    </a:solidFill>
                  </a:tcPr>
                </a:tc>
                <a:extLst>
                  <a:ext uri="{0D108BD9-81ED-4DB2-BD59-A6C34878D82A}">
                    <a16:rowId xmlns:a16="http://schemas.microsoft.com/office/drawing/2014/main" val="2918904396"/>
                  </a:ext>
                </a:extLst>
              </a:tr>
              <a:tr h="152400">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 총 광고비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15,360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16,429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43,615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42,362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57,330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77,358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420145390"/>
                  </a:ext>
                </a:extLst>
              </a:tr>
              <a:tr h="152400">
                <a:tc>
                  <a:txBody>
                    <a:bodyPr/>
                    <a:lstStyle/>
                    <a:p>
                      <a:pPr algn="l" fontAlgn="ctr"/>
                      <a:r>
                        <a:rPr lang="ko-KR" altLang="en-US" sz="7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 </a:t>
                      </a:r>
                      <a:r>
                        <a:rPr lang="ko-KR" altLang="en-US" sz="700" b="0" i="1"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내수율</a:t>
                      </a:r>
                      <a:endParaRPr lang="ko-KR" altLang="en-US" sz="7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14.0%</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14.5%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15.0%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15.5%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38129788"/>
                  </a:ext>
                </a:extLst>
              </a:tr>
              <a:tr h="152400">
                <a:tc>
                  <a:txBody>
                    <a:bodyPr/>
                    <a:lstStyle/>
                    <a:p>
                      <a:pPr algn="l" fontAlgn="ctr"/>
                      <a:r>
                        <a:rPr lang="ko-KR" altLang="en-US" sz="700" b="1"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고객수</a:t>
                      </a: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총액</a:t>
                      </a:r>
                      <a:r>
                        <a:rPr 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643076124"/>
                  </a:ext>
                </a:extLst>
              </a:tr>
              <a:tr h="152400">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신규고객</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240084870"/>
                  </a:ext>
                </a:extLst>
              </a:tr>
              <a:tr h="152400">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기존고객</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146015855"/>
                  </a:ext>
                </a:extLst>
              </a:tr>
              <a:tr h="152400">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확보율</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87.5%</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50.0%</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91.7%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76.4%</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76.4%</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76.4%</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76.4%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711512569"/>
                  </a:ext>
                </a:extLst>
              </a:tr>
              <a:tr h="152400">
                <a:tc>
                  <a:txBody>
                    <a:bodyPr/>
                    <a:lstStyle/>
                    <a:p>
                      <a:pPr algn="l" fontAlgn="ctr"/>
                      <a:r>
                        <a:rPr lang="ko-KR" altLang="en-US"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유지율</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56.9%</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56.9%</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819554501"/>
                  </a:ext>
                </a:extLst>
              </a:tr>
              <a:tr h="152400">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단가</a:t>
                      </a: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en-US"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As-is)</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1,369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2,423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1,765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1,792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1,813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1,846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068783789"/>
                  </a:ext>
                </a:extLst>
              </a:tr>
            </a:tbl>
          </a:graphicData>
        </a:graphic>
      </p:graphicFrame>
      <p:sp>
        <p:nvSpPr>
          <p:cNvPr id="13" name="직사각형 12">
            <a:extLst>
              <a:ext uri="{FF2B5EF4-FFF2-40B4-BE49-F238E27FC236}">
                <a16:creationId xmlns:a16="http://schemas.microsoft.com/office/drawing/2014/main" id="{0AB3EEF4-CCB4-4F61-A39C-00C7CBF2EAA6}"/>
              </a:ext>
            </a:extLst>
          </p:cNvPr>
          <p:cNvSpPr/>
          <p:nvPr/>
        </p:nvSpPr>
        <p:spPr>
          <a:xfrm>
            <a:off x="4293870" y="2276031"/>
            <a:ext cx="4824001" cy="44215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14" name="순서도: 연결자 13">
            <a:extLst>
              <a:ext uri="{FF2B5EF4-FFF2-40B4-BE49-F238E27FC236}">
                <a16:creationId xmlns:a16="http://schemas.microsoft.com/office/drawing/2014/main" id="{F1556E90-248C-4CB4-AD1B-D873EB52D752}"/>
              </a:ext>
            </a:extLst>
          </p:cNvPr>
          <p:cNvSpPr/>
          <p:nvPr/>
        </p:nvSpPr>
        <p:spPr bwMode="auto">
          <a:xfrm>
            <a:off x="4221869" y="222405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2</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5" name="직사각형 14">
            <a:extLst>
              <a:ext uri="{FF2B5EF4-FFF2-40B4-BE49-F238E27FC236}">
                <a16:creationId xmlns:a16="http://schemas.microsoft.com/office/drawing/2014/main" id="{AF15B34C-2316-4F64-8A50-BF987A4DA18F}"/>
              </a:ext>
            </a:extLst>
          </p:cNvPr>
          <p:cNvSpPr/>
          <p:nvPr/>
        </p:nvSpPr>
        <p:spPr>
          <a:xfrm>
            <a:off x="504000" y="2896922"/>
            <a:ext cx="3625168" cy="22378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Tree>
    <p:extLst>
      <p:ext uri="{BB962C8B-B14F-4D97-AF65-F5344CB8AC3E}">
        <p14:creationId xmlns:p14="http://schemas.microsoft.com/office/powerpoint/2010/main" val="652924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표 14">
            <a:extLst>
              <a:ext uri="{FF2B5EF4-FFF2-40B4-BE49-F238E27FC236}">
                <a16:creationId xmlns:a16="http://schemas.microsoft.com/office/drawing/2014/main" id="{F426EB33-19CD-40F2-A546-D0612E9BEEF4}"/>
              </a:ext>
            </a:extLst>
          </p:cNvPr>
          <p:cNvGraphicFramePr>
            <a:graphicFrameLocks noGrp="1"/>
          </p:cNvGraphicFramePr>
          <p:nvPr>
            <p:extLst>
              <p:ext uri="{D42A27DB-BD31-4B8C-83A1-F6EECF244321}">
                <p14:modId xmlns:p14="http://schemas.microsoft.com/office/powerpoint/2010/main" val="2080982379"/>
              </p:ext>
            </p:extLst>
          </p:nvPr>
        </p:nvGraphicFramePr>
        <p:xfrm>
          <a:off x="4293859" y="1501200"/>
          <a:ext cx="4823999" cy="2286000"/>
        </p:xfrm>
        <a:graphic>
          <a:graphicData uri="http://schemas.openxmlformats.org/drawingml/2006/table">
            <a:tbl>
              <a:tblPr/>
              <a:tblGrid>
                <a:gridCol w="1108651">
                  <a:extLst>
                    <a:ext uri="{9D8B030D-6E8A-4147-A177-3AD203B41FA5}">
                      <a16:colId xmlns:a16="http://schemas.microsoft.com/office/drawing/2014/main" val="2121569265"/>
                    </a:ext>
                  </a:extLst>
                </a:gridCol>
                <a:gridCol w="530764">
                  <a:extLst>
                    <a:ext uri="{9D8B030D-6E8A-4147-A177-3AD203B41FA5}">
                      <a16:colId xmlns:a16="http://schemas.microsoft.com/office/drawing/2014/main" val="2926008626"/>
                    </a:ext>
                  </a:extLst>
                </a:gridCol>
                <a:gridCol w="530764">
                  <a:extLst>
                    <a:ext uri="{9D8B030D-6E8A-4147-A177-3AD203B41FA5}">
                      <a16:colId xmlns:a16="http://schemas.microsoft.com/office/drawing/2014/main" val="2527688794"/>
                    </a:ext>
                  </a:extLst>
                </a:gridCol>
                <a:gridCol w="530764">
                  <a:extLst>
                    <a:ext uri="{9D8B030D-6E8A-4147-A177-3AD203B41FA5}">
                      <a16:colId xmlns:a16="http://schemas.microsoft.com/office/drawing/2014/main" val="1998654528"/>
                    </a:ext>
                  </a:extLst>
                </a:gridCol>
                <a:gridCol w="530764">
                  <a:extLst>
                    <a:ext uri="{9D8B030D-6E8A-4147-A177-3AD203B41FA5}">
                      <a16:colId xmlns:a16="http://schemas.microsoft.com/office/drawing/2014/main" val="2840545751"/>
                    </a:ext>
                  </a:extLst>
                </a:gridCol>
                <a:gridCol w="530764">
                  <a:extLst>
                    <a:ext uri="{9D8B030D-6E8A-4147-A177-3AD203B41FA5}">
                      <a16:colId xmlns:a16="http://schemas.microsoft.com/office/drawing/2014/main" val="3461491572"/>
                    </a:ext>
                  </a:extLst>
                </a:gridCol>
                <a:gridCol w="530764">
                  <a:extLst>
                    <a:ext uri="{9D8B030D-6E8A-4147-A177-3AD203B41FA5}">
                      <a16:colId xmlns:a16="http://schemas.microsoft.com/office/drawing/2014/main" val="2624598373"/>
                    </a:ext>
                  </a:extLst>
                </a:gridCol>
                <a:gridCol w="530764">
                  <a:extLst>
                    <a:ext uri="{9D8B030D-6E8A-4147-A177-3AD203B41FA5}">
                      <a16:colId xmlns:a16="http://schemas.microsoft.com/office/drawing/2014/main" val="1718780930"/>
                    </a:ext>
                  </a:extLst>
                </a:gridCol>
              </a:tblGrid>
              <a:tr h="152400">
                <a:tc>
                  <a:txBody>
                    <a:bodyPr/>
                    <a:lstStyle/>
                    <a:p>
                      <a:pPr algn="l"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2019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2020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3441374506"/>
                  </a:ext>
                </a:extLst>
              </a:tr>
              <a:tr h="152400">
                <a:tc>
                  <a:txBody>
                    <a:bodyPr/>
                    <a:lstStyle/>
                    <a:p>
                      <a:pPr algn="l" fontAlgn="ctr"/>
                      <a:r>
                        <a:rPr lang="ko-KR" alt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6,017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10,179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15,759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18,074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23,768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31,216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41,310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985830740"/>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제작매출</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4,152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8,013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9,846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12,143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15,455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19,612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25,035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37168959"/>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CRE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3,592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7,472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9,697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1472810449"/>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FEE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560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541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2180556843"/>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매체대행매출</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1,865 </a:t>
                      </a:r>
                    </a:p>
                  </a:txBody>
                  <a:tcPr marL="36000" marR="360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2,167 </a:t>
                      </a:r>
                    </a:p>
                  </a:txBody>
                  <a:tcPr marL="36000" marR="36000" marT="0" marB="0" anchor="ctr">
                    <a:lnL>
                      <a:noFill/>
                    </a:lnL>
                    <a:lnR>
                      <a:noFill/>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5,913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5,931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8,313 </a:t>
                      </a:r>
                    </a:p>
                  </a:txBody>
                  <a:tcPr marL="36000" marR="36000" marT="0" marB="0" anchor="ctr">
                    <a:lnL>
                      <a:noFill/>
                    </a:lnL>
                    <a:lnR>
                      <a:noFill/>
                    </a:lnR>
                    <a:lnT>
                      <a:noFill/>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11,604 </a:t>
                      </a:r>
                    </a:p>
                  </a:txBody>
                  <a:tcPr marL="36000" marR="36000" marT="0" marB="0" anchor="ctr">
                    <a:lnL>
                      <a:noFill/>
                    </a:lnL>
                    <a:lnR>
                      <a:noFill/>
                    </a:lnR>
                    <a:lnT>
                      <a:noFill/>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16,275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31339774"/>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ATL</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1,549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1,898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4,943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2032951473"/>
                  </a:ext>
                </a:extLst>
              </a:tr>
              <a:tr h="1524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DGT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316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269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970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BFBFBF"/>
                    </a:solidFill>
                  </a:tcPr>
                </a:tc>
                <a:extLst>
                  <a:ext uri="{0D108BD9-81ED-4DB2-BD59-A6C34878D82A}">
                    <a16:rowId xmlns:a16="http://schemas.microsoft.com/office/drawing/2014/main" val="1585359824"/>
                  </a:ext>
                </a:extLst>
              </a:tr>
              <a:tr h="152400">
                <a:tc>
                  <a:txBody>
                    <a:bodyPr/>
                    <a:lstStyle/>
                    <a:p>
                      <a:pPr algn="l" fontAlgn="ctr"/>
                      <a:r>
                        <a:rPr lang="ko-KR" alt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2,180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6,207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912007568"/>
                  </a:ext>
                </a:extLst>
              </a:tr>
              <a:tr h="152400">
                <a:tc>
                  <a:txBody>
                    <a:bodyPr/>
                    <a:lstStyle/>
                    <a:p>
                      <a:pPr algn="l" fontAlgn="ctr"/>
                      <a:r>
                        <a:rPr lang="ko-KR" alt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2,180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6,207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98194054"/>
                  </a:ext>
                </a:extLst>
              </a:tr>
              <a:tr h="152400">
                <a:tc>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매체대행매출원가</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111426432"/>
                  </a:ext>
                </a:extLst>
              </a:tr>
              <a:tr h="152400">
                <a:tc>
                  <a:txBody>
                    <a:bodyPr/>
                    <a:lstStyle/>
                    <a:p>
                      <a:pPr algn="l" fontAlgn="ctr"/>
                      <a:r>
                        <a:rPr lang="ko-KR" alt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제작매출총이익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1,972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1,806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1,028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1,579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2,009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2,550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3,255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585945148"/>
                  </a:ext>
                </a:extLst>
              </a:tr>
              <a:tr h="152400">
                <a:tc>
                  <a:txBody>
                    <a:bodyPr/>
                    <a:lstStyle/>
                    <a:p>
                      <a:pPr algn="l" fontAlgn="ctr"/>
                      <a:r>
                        <a:rPr lang="ko-KR" alt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매체대행매출총이익</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1,865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2,167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5,913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5,931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8,313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11,604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16,275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717035006"/>
                  </a:ext>
                </a:extLst>
              </a:tr>
              <a:tr h="152400">
                <a:tc>
                  <a:txBody>
                    <a:bodyPr/>
                    <a:lstStyle/>
                    <a:p>
                      <a:pPr algn="l" fontAlgn="ctr"/>
                      <a:r>
                        <a:rPr lang="ko-KR" altLang="en-US"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제작매출 </a:t>
                      </a:r>
                      <a:r>
                        <a:rPr lang="en-US"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GP%</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47.5%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22.5%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10.4%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0" i="1" u="none" strike="noStrike">
                          <a:solidFill>
                            <a:srgbClr val="FF0000"/>
                          </a:solidFill>
                          <a:effectLst/>
                          <a:latin typeface="Arial" panose="020B0604020202020204" pitchFamily="34" charset="0"/>
                          <a:ea typeface="맑은 고딕" panose="020B0503020000020004" pitchFamily="50" charset="-127"/>
                        </a:rPr>
                        <a:t>13.0%</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13.0%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13.0%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13.0%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512301897"/>
                  </a:ext>
                </a:extLst>
              </a:tr>
              <a:tr h="152400">
                <a:tc>
                  <a:txBody>
                    <a:bodyPr/>
                    <a:lstStyle/>
                    <a:p>
                      <a:pPr algn="l" fontAlgn="ctr"/>
                      <a:r>
                        <a:rPr lang="ko-KR" altLang="en-US"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매체대행 </a:t>
                      </a:r>
                      <a:r>
                        <a:rPr lang="en-US"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GP%</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100.0%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766650619"/>
                  </a:ext>
                </a:extLst>
              </a:tr>
            </a:tbl>
          </a:graphicData>
        </a:graphic>
      </p:graphicFrame>
      <p:sp>
        <p:nvSpPr>
          <p:cNvPr id="7" name="TextBox 6">
            <a:extLst>
              <a:ext uri="{FF2B5EF4-FFF2-40B4-BE49-F238E27FC236}">
                <a16:creationId xmlns:a16="http://schemas.microsoft.com/office/drawing/2014/main" id="{CD23E538-0163-40D2-A249-E97C6ED75FFD}"/>
              </a:ext>
            </a:extLst>
          </p:cNvPr>
          <p:cNvSpPr txBox="1">
            <a:spLocks/>
          </p:cNvSpPr>
          <p:nvPr/>
        </p:nvSpPr>
        <p:spPr>
          <a:xfrm>
            <a:off x="467999" y="1191600"/>
            <a:ext cx="3671971" cy="5042454"/>
          </a:xfrm>
          <a:prstGeom prst="rect">
            <a:avLst/>
          </a:prstGeom>
          <a:noFill/>
          <a:ln w="6350">
            <a:solidFill>
              <a:srgbClr val="00338D"/>
            </a:solidFill>
          </a:ln>
        </p:spPr>
        <p:txBody>
          <a:bodyPr wrap="square" lIns="54610" tIns="54610" rIns="54000" bIns="54610" rtlCol="0" anchor="t" anchorCtr="0">
            <a:noAutofit/>
          </a:bodyPr>
          <a:lstStyle/>
          <a:p>
            <a:pPr fontAlgn="base">
              <a:lnSpc>
                <a:spcPct val="120000"/>
              </a:lnSpc>
              <a:spcBef>
                <a:spcPts val="600"/>
              </a:spcBef>
              <a:spcAft>
                <a:spcPct val="0"/>
              </a:spcAft>
            </a:pPr>
            <a:r>
              <a:rPr lang="en-US" altLang="ko-KR" sz="1000" b="1" kern="0" dirty="0" err="1">
                <a:latin typeface="Arial" panose="020B0604020202020204" pitchFamily="34" charset="0"/>
                <a:cs typeface="Arial" panose="020B0604020202020204" pitchFamily="34" charset="0"/>
              </a:rPr>
              <a:t>CoGS</a:t>
            </a:r>
            <a:endParaRPr lang="en-US" altLang="ko-KR" sz="1000" b="1"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매출원가</a:t>
            </a: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제작매출원가</a:t>
            </a:r>
            <a:endParaRPr lang="en-US" altLang="ko-KR" sz="900" b="1" u="sng"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회사목표 </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회사 담당자에 의하면 회사는 제작매출 관련 프로젝트 수임 시</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 향후 마진율 </a:t>
            </a:r>
            <a:r>
              <a:rPr lang="en-US" altLang="ko-KR" sz="900" kern="0" dirty="0">
                <a:solidFill>
                  <a:srgbClr val="000000"/>
                </a:solidFill>
                <a:latin typeface="Arial" panose="020B0604020202020204" pitchFamily="34" charset="0"/>
                <a:cs typeface="Arial" panose="020B0604020202020204" pitchFamily="34" charset="0"/>
              </a:rPr>
              <a:t>20~25% </a:t>
            </a:r>
            <a:r>
              <a:rPr lang="ko-KR" altLang="en-US" sz="900" kern="0" dirty="0">
                <a:solidFill>
                  <a:srgbClr val="000000"/>
                </a:solidFill>
                <a:latin typeface="Arial" panose="020B0604020202020204" pitchFamily="34" charset="0"/>
                <a:cs typeface="Arial" panose="020B0604020202020204" pitchFamily="34" charset="0"/>
              </a:rPr>
              <a:t>수준</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달성을 목표로 하고 있으므로</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err="1">
                <a:solidFill>
                  <a:srgbClr val="000000"/>
                </a:solidFill>
                <a:latin typeface="Arial" panose="020B0604020202020204" pitchFamily="34" charset="0"/>
                <a:cs typeface="Arial" panose="020B0604020202020204" pitchFamily="34" charset="0"/>
              </a:rPr>
              <a:t>중간값을</a:t>
            </a:r>
            <a:r>
              <a:rPr lang="ko-KR" altLang="en-US" sz="900" kern="0" dirty="0">
                <a:solidFill>
                  <a:srgbClr val="000000"/>
                </a:solidFill>
                <a:latin typeface="Arial" panose="020B0604020202020204" pitchFamily="34" charset="0"/>
                <a:cs typeface="Arial" panose="020B0604020202020204" pitchFamily="34" charset="0"/>
              </a:rPr>
              <a:t> 가정함 </a:t>
            </a:r>
            <a:r>
              <a:rPr lang="en-US" altLang="ko-KR" sz="900" kern="0" dirty="0">
                <a:solidFill>
                  <a:srgbClr val="000000"/>
                </a:solidFill>
                <a:latin typeface="Arial" panose="020B0604020202020204" pitchFamily="34" charset="0"/>
                <a:cs typeface="Arial" panose="020B0604020202020204" pitchFamily="34" charset="0"/>
              </a:rPr>
              <a:t>[Case 1]</a:t>
            </a: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사업계획 </a:t>
            </a:r>
            <a:r>
              <a:rPr lang="en-US" altLang="ko-KR" sz="900" kern="0" dirty="0">
                <a:solidFill>
                  <a:srgbClr val="000000"/>
                </a:solidFill>
                <a:latin typeface="Arial" panose="020B0604020202020204" pitchFamily="34" charset="0"/>
                <a:cs typeface="Arial" panose="020B0604020202020204" pitchFamily="34" charset="0"/>
              </a:rPr>
              <a:t>(Base) : </a:t>
            </a:r>
            <a:r>
              <a:rPr lang="ko-KR" altLang="en-US" sz="900" kern="0" dirty="0">
                <a:solidFill>
                  <a:srgbClr val="000000"/>
                </a:solidFill>
                <a:latin typeface="Arial" panose="020B0604020202020204" pitchFamily="34" charset="0"/>
                <a:cs typeface="Arial" panose="020B0604020202020204" pitchFamily="34" charset="0"/>
              </a:rPr>
              <a:t>회사 담당자에 의하면 제작매출 마진율은 영상 </a:t>
            </a:r>
            <a:r>
              <a:rPr lang="en-US" altLang="ko-KR" sz="900" kern="0" dirty="0">
                <a:solidFill>
                  <a:srgbClr val="000000"/>
                </a:solidFill>
                <a:latin typeface="Arial" panose="020B0604020202020204" pitchFamily="34" charset="0"/>
                <a:cs typeface="Arial" panose="020B0604020202020204" pitchFamily="34" charset="0"/>
              </a:rPr>
              <a:t>10~17.65%, </a:t>
            </a:r>
            <a:r>
              <a:rPr lang="ko-KR" altLang="en-US" sz="900" kern="0" dirty="0">
                <a:solidFill>
                  <a:srgbClr val="000000"/>
                </a:solidFill>
                <a:latin typeface="Arial" panose="020B0604020202020204" pitchFamily="34" charset="0"/>
                <a:cs typeface="Arial" panose="020B0604020202020204" pitchFamily="34" charset="0"/>
              </a:rPr>
              <a:t>지면 및 편집 등은 </a:t>
            </a:r>
            <a:r>
              <a:rPr lang="en-US" altLang="ko-KR" sz="900" kern="0" dirty="0">
                <a:solidFill>
                  <a:srgbClr val="000000"/>
                </a:solidFill>
                <a:latin typeface="Arial" panose="020B0604020202020204" pitchFamily="34" charset="0"/>
                <a:cs typeface="Arial" panose="020B0604020202020204" pitchFamily="34" charset="0"/>
              </a:rPr>
              <a:t>15% </a:t>
            </a:r>
            <a:r>
              <a:rPr lang="ko-KR" altLang="en-US" sz="900" kern="0" dirty="0">
                <a:solidFill>
                  <a:srgbClr val="000000"/>
                </a:solidFill>
                <a:latin typeface="Arial" panose="020B0604020202020204" pitchFamily="34" charset="0"/>
                <a:cs typeface="Arial" panose="020B0604020202020204" pitchFamily="34" charset="0"/>
              </a:rPr>
              <a:t>수준에 해당하여 사업계획 상 </a:t>
            </a:r>
            <a:r>
              <a:rPr lang="en-US" altLang="ko-KR" sz="900" kern="0" dirty="0">
                <a:solidFill>
                  <a:srgbClr val="000000"/>
                </a:solidFill>
                <a:latin typeface="Arial" panose="020B0604020202020204" pitchFamily="34" charset="0"/>
                <a:cs typeface="Arial" panose="020B0604020202020204" pitchFamily="34" charset="0"/>
              </a:rPr>
              <a:t>13% </a:t>
            </a:r>
            <a:r>
              <a:rPr lang="ko-KR" altLang="en-US" sz="900" kern="0" dirty="0">
                <a:solidFill>
                  <a:srgbClr val="000000"/>
                </a:solidFill>
                <a:latin typeface="Arial" panose="020B0604020202020204" pitchFamily="34" charset="0"/>
                <a:cs typeface="Arial" panose="020B0604020202020204" pitchFamily="34" charset="0"/>
              </a:rPr>
              <a:t>수준 유지를 가정함 </a:t>
            </a:r>
            <a:r>
              <a:rPr lang="en-US" altLang="ko-KR" sz="900" kern="0" dirty="0">
                <a:solidFill>
                  <a:srgbClr val="000000"/>
                </a:solidFill>
                <a:latin typeface="Arial" panose="020B0604020202020204" pitchFamily="34" charset="0"/>
                <a:cs typeface="Arial" panose="020B0604020202020204" pitchFamily="34" charset="0"/>
              </a:rPr>
              <a:t>[Case 2]</a:t>
            </a: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업계관행 </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회사 담당자에 의하면 업계의 관행적 제작매출 마진율 수치는 </a:t>
            </a:r>
            <a:r>
              <a:rPr lang="en-US" altLang="ko-KR" sz="900" kern="0" dirty="0">
                <a:solidFill>
                  <a:srgbClr val="000000"/>
                </a:solidFill>
                <a:latin typeface="Arial" panose="020B0604020202020204" pitchFamily="34" charset="0"/>
                <a:cs typeface="Arial" panose="020B0604020202020204" pitchFamily="34" charset="0"/>
              </a:rPr>
              <a:t>17.65%</a:t>
            </a:r>
            <a:r>
              <a:rPr lang="ko-KR" altLang="en-US" sz="900" kern="0" dirty="0">
                <a:solidFill>
                  <a:srgbClr val="000000"/>
                </a:solidFill>
                <a:latin typeface="Arial" panose="020B0604020202020204" pitchFamily="34" charset="0"/>
                <a:cs typeface="Arial" panose="020B0604020202020204" pitchFamily="34" charset="0"/>
              </a:rPr>
              <a:t>에 해당하나</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실질적으로 유의미한 값은 아니며 협상력이 강한 측의 </a:t>
            </a:r>
            <a:r>
              <a:rPr lang="ko-KR" altLang="en-US" sz="900" kern="0" dirty="0" err="1">
                <a:solidFill>
                  <a:srgbClr val="000000"/>
                </a:solidFill>
                <a:latin typeface="Arial" panose="020B0604020202020204" pitchFamily="34" charset="0"/>
                <a:cs typeface="Arial" panose="020B0604020202020204" pitchFamily="34" charset="0"/>
              </a:rPr>
              <a:t>가격결정력이</a:t>
            </a:r>
            <a:r>
              <a:rPr lang="ko-KR" altLang="en-US" sz="900" kern="0" dirty="0">
                <a:solidFill>
                  <a:srgbClr val="000000"/>
                </a:solidFill>
                <a:latin typeface="Arial" panose="020B0604020202020204" pitchFamily="34" charset="0"/>
                <a:cs typeface="Arial" panose="020B0604020202020204" pitchFamily="34" charset="0"/>
              </a:rPr>
              <a:t> 유의미한 변수로 작용함 </a:t>
            </a:r>
            <a:r>
              <a:rPr lang="en-US" altLang="ko-KR" sz="900" kern="0" dirty="0">
                <a:solidFill>
                  <a:srgbClr val="000000"/>
                </a:solidFill>
                <a:latin typeface="Arial" panose="020B0604020202020204" pitchFamily="34" charset="0"/>
                <a:cs typeface="Arial" panose="020B0604020202020204" pitchFamily="34" charset="0"/>
              </a:rPr>
              <a:t>[Case 3]</a:t>
            </a:r>
          </a:p>
          <a:p>
            <a:pPr marL="182563" lvl="0" latinLnBrk="1">
              <a:lnSpc>
                <a:spcPts val="1200"/>
              </a:lnSpc>
              <a:spcBef>
                <a:spcPts val="400"/>
              </a:spcBef>
              <a:buClr>
                <a:srgbClr val="00338D"/>
              </a:buClr>
              <a:defRPr/>
            </a:pPr>
            <a:endParaRPr lang="en-US" altLang="ko-KR" sz="900"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매체대행매출원가</a:t>
            </a:r>
            <a:endParaRPr lang="en-US" altLang="ko-KR" sz="900" b="1" u="sng"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광고주로부터 수령하여 각 매체에 매체비로 지급되는 금액을 매출액 및 매출원가에서 동액 차감한 </a:t>
            </a:r>
            <a:r>
              <a:rPr lang="ko-KR" altLang="en-US" sz="900" kern="0" dirty="0" err="1">
                <a:solidFill>
                  <a:srgbClr val="000000"/>
                </a:solidFill>
                <a:latin typeface="Arial" panose="020B0604020202020204" pitchFamily="34" charset="0"/>
                <a:cs typeface="Arial" panose="020B0604020202020204" pitchFamily="34" charset="0"/>
              </a:rPr>
              <a:t>순액</a:t>
            </a:r>
            <a:r>
              <a:rPr lang="ko-KR" altLang="en-US" sz="900" kern="0" dirty="0">
                <a:solidFill>
                  <a:srgbClr val="000000"/>
                </a:solidFill>
                <a:latin typeface="Arial" panose="020B0604020202020204" pitchFamily="34" charset="0"/>
                <a:cs typeface="Arial" panose="020B0604020202020204" pitchFamily="34" charset="0"/>
              </a:rPr>
              <a:t> 기준 가정을 적용하였으므로</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매체대행매출원가는 존재하지 않음</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매체대행매출은 수수료매출에 해당하므로 마진율이 </a:t>
            </a:r>
            <a:r>
              <a:rPr lang="en-US" altLang="ko-KR" sz="900" kern="0" dirty="0">
                <a:solidFill>
                  <a:srgbClr val="000000"/>
                </a:solidFill>
                <a:latin typeface="Arial" panose="020B0604020202020204" pitchFamily="34" charset="0"/>
                <a:cs typeface="Arial" panose="020B0604020202020204" pitchFamily="34" charset="0"/>
              </a:rPr>
              <a:t>100%</a:t>
            </a:r>
            <a:r>
              <a:rPr lang="ko-KR" altLang="en-US" sz="900" kern="0" dirty="0">
                <a:solidFill>
                  <a:srgbClr val="000000"/>
                </a:solidFill>
                <a:latin typeface="Arial" panose="020B0604020202020204" pitchFamily="34" charset="0"/>
                <a:cs typeface="Arial" panose="020B0604020202020204" pitchFamily="34" charset="0"/>
              </a:rPr>
              <a:t>로 산출됨</a:t>
            </a:r>
            <a:endParaRPr lang="en-US" altLang="ko-KR" sz="900"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p:txBody>
      </p:sp>
      <p:grpSp>
        <p:nvGrpSpPr>
          <p:cNvPr id="8" name="그룹 7">
            <a:extLst>
              <a:ext uri="{FF2B5EF4-FFF2-40B4-BE49-F238E27FC236}">
                <a16:creationId xmlns:a16="http://schemas.microsoft.com/office/drawing/2014/main" id="{2F133709-E050-4E9D-82BF-183BB4EBE07C}"/>
              </a:ext>
            </a:extLst>
          </p:cNvPr>
          <p:cNvGrpSpPr/>
          <p:nvPr/>
        </p:nvGrpSpPr>
        <p:grpSpPr>
          <a:xfrm>
            <a:off x="4293872" y="1098740"/>
            <a:ext cx="4824001" cy="360000"/>
            <a:chOff x="480054" y="1434354"/>
            <a:chExt cx="4582309" cy="360000"/>
          </a:xfrm>
        </p:grpSpPr>
        <p:sp>
          <p:nvSpPr>
            <p:cNvPr id="9" name="Line 13">
              <a:extLst>
                <a:ext uri="{FF2B5EF4-FFF2-40B4-BE49-F238E27FC236}">
                  <a16:creationId xmlns:a16="http://schemas.microsoft.com/office/drawing/2014/main" id="{E5E07DB5-9248-43C6-B181-4EC5CB7BBC74}"/>
                </a:ext>
              </a:extLst>
            </p:cNvPr>
            <p:cNvSpPr>
              <a:spLocks noChangeShapeType="1"/>
            </p:cNvSpPr>
            <p:nvPr/>
          </p:nvSpPr>
          <p:spPr bwMode="auto">
            <a:xfrm>
              <a:off x="480054" y="1768377"/>
              <a:ext cx="4582309" cy="415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0" name="Rectangle 41">
              <a:extLst>
                <a:ext uri="{FF2B5EF4-FFF2-40B4-BE49-F238E27FC236}">
                  <a16:creationId xmlns:a16="http://schemas.microsoft.com/office/drawing/2014/main" id="{A61A9B23-9AFF-47EB-BED2-852FBD88D6EF}"/>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0"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err="1">
                  <a:solidFill>
                    <a:srgbClr val="00338D"/>
                  </a:solidFill>
                  <a:latin typeface="Arial" panose="020B0604020202020204" pitchFamily="34" charset="0"/>
                  <a:ea typeface="+mj-ea"/>
                  <a:cs typeface="Arial" panose="020B0604020202020204" pitchFamily="34" charset="0"/>
                </a:rPr>
                <a:t>CoGS</a:t>
              </a:r>
              <a:endParaRPr lang="en-US" altLang="ko-KR" sz="1000" b="1" baseline="30000" dirty="0">
                <a:solidFill>
                  <a:srgbClr val="00338D"/>
                </a:solidFill>
                <a:latin typeface="Arial" panose="020B0604020202020204" pitchFamily="34" charset="0"/>
                <a:ea typeface="+mj-ea"/>
                <a:cs typeface="Arial" panose="020B0604020202020204" pitchFamily="34" charset="0"/>
              </a:endParaRPr>
            </a:p>
          </p:txBody>
        </p:sp>
      </p:grpSp>
      <p:sp>
        <p:nvSpPr>
          <p:cNvPr id="21" name="제목 2">
            <a:extLst>
              <a:ext uri="{FF2B5EF4-FFF2-40B4-BE49-F238E27FC236}">
                <a16:creationId xmlns:a16="http://schemas.microsoft.com/office/drawing/2014/main" id="{978F2EE8-9E89-4AC4-80DF-CFE3BB8AF346}"/>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DCF Method Assumptions (4/7)</a:t>
            </a:r>
          </a:p>
        </p:txBody>
      </p:sp>
      <p:sp>
        <p:nvSpPr>
          <p:cNvPr id="31" name="제목 2">
            <a:extLst>
              <a:ext uri="{FF2B5EF4-FFF2-40B4-BE49-F238E27FC236}">
                <a16:creationId xmlns:a16="http://schemas.microsoft.com/office/drawing/2014/main" id="{1CA6056E-DE15-4F59-8AC7-E68B48887372}"/>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Assumptions &amp; Results</a:t>
            </a:r>
          </a:p>
        </p:txBody>
      </p:sp>
      <p:sp>
        <p:nvSpPr>
          <p:cNvPr id="32" name="순서도: 연결자 31">
            <a:extLst>
              <a:ext uri="{FF2B5EF4-FFF2-40B4-BE49-F238E27FC236}">
                <a16:creationId xmlns:a16="http://schemas.microsoft.com/office/drawing/2014/main" id="{4F057774-6DA1-4C0D-8952-7BF17B998C20}"/>
              </a:ext>
            </a:extLst>
          </p:cNvPr>
          <p:cNvSpPr/>
          <p:nvPr/>
        </p:nvSpPr>
        <p:spPr bwMode="auto">
          <a:xfrm>
            <a:off x="572606" y="150120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34" name="직사각형 33">
            <a:extLst>
              <a:ext uri="{FF2B5EF4-FFF2-40B4-BE49-F238E27FC236}">
                <a16:creationId xmlns:a16="http://schemas.microsoft.com/office/drawing/2014/main" id="{20379CB2-008E-4716-B774-63B5017643DB}"/>
              </a:ext>
            </a:extLst>
          </p:cNvPr>
          <p:cNvSpPr/>
          <p:nvPr/>
        </p:nvSpPr>
        <p:spPr>
          <a:xfrm>
            <a:off x="4293870" y="2729036"/>
            <a:ext cx="4824001" cy="468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35" name="순서도: 연결자 34">
            <a:extLst>
              <a:ext uri="{FF2B5EF4-FFF2-40B4-BE49-F238E27FC236}">
                <a16:creationId xmlns:a16="http://schemas.microsoft.com/office/drawing/2014/main" id="{C7AEA0E4-805F-422B-8A86-47417D00AE2B}"/>
              </a:ext>
            </a:extLst>
          </p:cNvPr>
          <p:cNvSpPr/>
          <p:nvPr/>
        </p:nvSpPr>
        <p:spPr bwMode="auto">
          <a:xfrm>
            <a:off x="4221869" y="267706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graphicFrame>
        <p:nvGraphicFramePr>
          <p:cNvPr id="12" name="표 11">
            <a:extLst>
              <a:ext uri="{FF2B5EF4-FFF2-40B4-BE49-F238E27FC236}">
                <a16:creationId xmlns:a16="http://schemas.microsoft.com/office/drawing/2014/main" id="{70897079-D1F2-42A8-A10E-ED0B02E381DF}"/>
              </a:ext>
            </a:extLst>
          </p:cNvPr>
          <p:cNvGraphicFramePr>
            <a:graphicFrameLocks noGrp="1"/>
          </p:cNvGraphicFramePr>
          <p:nvPr>
            <p:extLst>
              <p:ext uri="{D42A27DB-BD31-4B8C-83A1-F6EECF244321}">
                <p14:modId xmlns:p14="http://schemas.microsoft.com/office/powerpoint/2010/main" val="3238575104"/>
              </p:ext>
            </p:extLst>
          </p:nvPr>
        </p:nvGraphicFramePr>
        <p:xfrm>
          <a:off x="503999" y="1954800"/>
          <a:ext cx="3625171" cy="609600"/>
        </p:xfrm>
        <a:graphic>
          <a:graphicData uri="http://schemas.openxmlformats.org/drawingml/2006/table">
            <a:tbl>
              <a:tblPr/>
              <a:tblGrid>
                <a:gridCol w="938907">
                  <a:extLst>
                    <a:ext uri="{9D8B030D-6E8A-4147-A177-3AD203B41FA5}">
                      <a16:colId xmlns:a16="http://schemas.microsoft.com/office/drawing/2014/main" val="1267776221"/>
                    </a:ext>
                  </a:extLst>
                </a:gridCol>
                <a:gridCol w="671566">
                  <a:extLst>
                    <a:ext uri="{9D8B030D-6E8A-4147-A177-3AD203B41FA5}">
                      <a16:colId xmlns:a16="http://schemas.microsoft.com/office/drawing/2014/main" val="2368738660"/>
                    </a:ext>
                  </a:extLst>
                </a:gridCol>
                <a:gridCol w="671566">
                  <a:extLst>
                    <a:ext uri="{9D8B030D-6E8A-4147-A177-3AD203B41FA5}">
                      <a16:colId xmlns:a16="http://schemas.microsoft.com/office/drawing/2014/main" val="1790967488"/>
                    </a:ext>
                  </a:extLst>
                </a:gridCol>
                <a:gridCol w="671566">
                  <a:extLst>
                    <a:ext uri="{9D8B030D-6E8A-4147-A177-3AD203B41FA5}">
                      <a16:colId xmlns:a16="http://schemas.microsoft.com/office/drawing/2014/main" val="1527003931"/>
                    </a:ext>
                  </a:extLst>
                </a:gridCol>
                <a:gridCol w="671566">
                  <a:extLst>
                    <a:ext uri="{9D8B030D-6E8A-4147-A177-3AD203B41FA5}">
                      <a16:colId xmlns:a16="http://schemas.microsoft.com/office/drawing/2014/main" val="999486070"/>
                    </a:ext>
                  </a:extLst>
                </a:gridCol>
              </a:tblGrid>
              <a:tr h="152400">
                <a:tc>
                  <a:txBody>
                    <a:bodyPr/>
                    <a:lstStyle/>
                    <a:p>
                      <a:pPr algn="ctr"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GP%</a:t>
                      </a:r>
                      <a:endPar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291907815"/>
                  </a:ext>
                </a:extLst>
              </a:tr>
              <a:tr h="152400">
                <a:tc>
                  <a:txBody>
                    <a:bodyPr/>
                    <a:lstStyle/>
                    <a:p>
                      <a:pPr algn="ctr"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회사목표</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FF0000"/>
                          </a:solidFill>
                          <a:effectLst/>
                          <a:latin typeface="Arial" panose="020B0604020202020204" pitchFamily="34" charset="0"/>
                          <a:ea typeface="맑은 고딕" panose="020B0503020000020004" pitchFamily="50" charset="-127"/>
                          <a:cs typeface="Arial" panose="020B0604020202020204" pitchFamily="34" charset="0"/>
                        </a:rPr>
                        <a:t>22.5%</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22.5%</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337105175"/>
                  </a:ext>
                </a:extLst>
              </a:tr>
              <a:tr h="152400">
                <a:tc>
                  <a:txBody>
                    <a:bodyPr/>
                    <a:lstStyle/>
                    <a:p>
                      <a:pPr algn="ctr"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사업계획 </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Base)</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FF0000"/>
                          </a:solidFill>
                          <a:effectLst/>
                          <a:latin typeface="Arial" panose="020B0604020202020204" pitchFamily="34" charset="0"/>
                          <a:ea typeface="맑은 고딕" panose="020B0503020000020004" pitchFamily="50" charset="-127"/>
                          <a:cs typeface="Arial" panose="020B0604020202020204" pitchFamily="34" charset="0"/>
                        </a:rPr>
                        <a:t>13.0%</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53200196"/>
                  </a:ext>
                </a:extLst>
              </a:tr>
              <a:tr h="152400">
                <a:tc>
                  <a:txBody>
                    <a:bodyPr/>
                    <a:lstStyle/>
                    <a:p>
                      <a:pPr algn="ctr" rtl="0"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업계관행</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FF0000"/>
                          </a:solidFill>
                          <a:effectLst/>
                          <a:latin typeface="Arial" panose="020B0604020202020204" pitchFamily="34" charset="0"/>
                          <a:ea typeface="맑은 고딕" panose="020B0503020000020004" pitchFamily="50" charset="-127"/>
                          <a:cs typeface="Arial" panose="020B0604020202020204" pitchFamily="34" charset="0"/>
                        </a:rPr>
                        <a:t>17.7%</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17.7%</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266485252"/>
                  </a:ext>
                </a:extLst>
              </a:tr>
            </a:tbl>
          </a:graphicData>
        </a:graphic>
      </p:graphicFrame>
      <p:sp>
        <p:nvSpPr>
          <p:cNvPr id="20" name="직사각형 19">
            <a:extLst>
              <a:ext uri="{FF2B5EF4-FFF2-40B4-BE49-F238E27FC236}">
                <a16:creationId xmlns:a16="http://schemas.microsoft.com/office/drawing/2014/main" id="{76970259-008D-4ED5-9EAF-D97235394048}"/>
              </a:ext>
            </a:extLst>
          </p:cNvPr>
          <p:cNvSpPr/>
          <p:nvPr/>
        </p:nvSpPr>
        <p:spPr>
          <a:xfrm>
            <a:off x="4293870" y="3487100"/>
            <a:ext cx="4824001" cy="306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22" name="순서도: 연결자 21">
            <a:extLst>
              <a:ext uri="{FF2B5EF4-FFF2-40B4-BE49-F238E27FC236}">
                <a16:creationId xmlns:a16="http://schemas.microsoft.com/office/drawing/2014/main" id="{2F872FC6-A0E9-485E-A7B7-0CE2F14F5952}"/>
              </a:ext>
            </a:extLst>
          </p:cNvPr>
          <p:cNvSpPr/>
          <p:nvPr/>
        </p:nvSpPr>
        <p:spPr bwMode="auto">
          <a:xfrm>
            <a:off x="4221869" y="343512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graphicFrame>
        <p:nvGraphicFramePr>
          <p:cNvPr id="3" name="표 2">
            <a:extLst>
              <a:ext uri="{FF2B5EF4-FFF2-40B4-BE49-F238E27FC236}">
                <a16:creationId xmlns:a16="http://schemas.microsoft.com/office/drawing/2014/main" id="{2360571B-F573-4514-BA49-6431B063A306}"/>
              </a:ext>
            </a:extLst>
          </p:cNvPr>
          <p:cNvGraphicFramePr>
            <a:graphicFrameLocks noGrp="1"/>
          </p:cNvGraphicFramePr>
          <p:nvPr>
            <p:extLst>
              <p:ext uri="{D42A27DB-BD31-4B8C-83A1-F6EECF244321}">
                <p14:modId xmlns:p14="http://schemas.microsoft.com/office/powerpoint/2010/main" val="185630178"/>
              </p:ext>
            </p:extLst>
          </p:nvPr>
        </p:nvGraphicFramePr>
        <p:xfrm>
          <a:off x="503999" y="2633091"/>
          <a:ext cx="1930400" cy="457200"/>
        </p:xfrm>
        <a:graphic>
          <a:graphicData uri="http://schemas.openxmlformats.org/drawingml/2006/table">
            <a:tbl>
              <a:tblPr/>
              <a:tblGrid>
                <a:gridCol w="965200">
                  <a:extLst>
                    <a:ext uri="{9D8B030D-6E8A-4147-A177-3AD203B41FA5}">
                      <a16:colId xmlns:a16="http://schemas.microsoft.com/office/drawing/2014/main" val="1427741650"/>
                    </a:ext>
                  </a:extLst>
                </a:gridCol>
                <a:gridCol w="965200">
                  <a:extLst>
                    <a:ext uri="{9D8B030D-6E8A-4147-A177-3AD203B41FA5}">
                      <a16:colId xmlns:a16="http://schemas.microsoft.com/office/drawing/2014/main" val="71445673"/>
                    </a:ext>
                  </a:extLst>
                </a:gridCol>
              </a:tblGrid>
              <a:tr h="152400">
                <a:tc>
                  <a:txBody>
                    <a:bodyPr/>
                    <a:lstStyle/>
                    <a:p>
                      <a:pPr algn="l"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GP%</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74290511"/>
                  </a:ext>
                </a:extLst>
              </a:tr>
              <a:tr h="152400">
                <a:tc>
                  <a:txBody>
                    <a:bodyPr/>
                    <a:lstStyle/>
                    <a:p>
                      <a:pPr algn="l"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개년 단순평균</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778062069"/>
                  </a:ext>
                </a:extLst>
              </a:tr>
              <a:tr h="152400">
                <a:tc>
                  <a:txBody>
                    <a:bodyPr/>
                    <a:lstStyle/>
                    <a:p>
                      <a:pPr algn="l"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개년 가중평균</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718140610"/>
                  </a:ext>
                </a:extLst>
              </a:tr>
            </a:tbl>
          </a:graphicData>
        </a:graphic>
      </p:graphicFrame>
    </p:spTree>
    <p:extLst>
      <p:ext uri="{BB962C8B-B14F-4D97-AF65-F5344CB8AC3E}">
        <p14:creationId xmlns:p14="http://schemas.microsoft.com/office/powerpoint/2010/main" val="1502370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표 22">
            <a:extLst>
              <a:ext uri="{FF2B5EF4-FFF2-40B4-BE49-F238E27FC236}">
                <a16:creationId xmlns:a16="http://schemas.microsoft.com/office/drawing/2014/main" id="{2D8CC349-3088-4DFF-B32B-9F43DE126125}"/>
              </a:ext>
            </a:extLst>
          </p:cNvPr>
          <p:cNvGraphicFramePr>
            <a:graphicFrameLocks noGrp="1"/>
          </p:cNvGraphicFramePr>
          <p:nvPr>
            <p:extLst>
              <p:ext uri="{D42A27DB-BD31-4B8C-83A1-F6EECF244321}">
                <p14:modId xmlns:p14="http://schemas.microsoft.com/office/powerpoint/2010/main" val="1897332761"/>
              </p:ext>
            </p:extLst>
          </p:nvPr>
        </p:nvGraphicFramePr>
        <p:xfrm>
          <a:off x="4293869" y="1501200"/>
          <a:ext cx="4823998" cy="4795828"/>
        </p:xfrm>
        <a:graphic>
          <a:graphicData uri="http://schemas.openxmlformats.org/drawingml/2006/table">
            <a:tbl>
              <a:tblPr/>
              <a:tblGrid>
                <a:gridCol w="1091863">
                  <a:extLst>
                    <a:ext uri="{9D8B030D-6E8A-4147-A177-3AD203B41FA5}">
                      <a16:colId xmlns:a16="http://schemas.microsoft.com/office/drawing/2014/main" val="1254642778"/>
                    </a:ext>
                  </a:extLst>
                </a:gridCol>
                <a:gridCol w="746427">
                  <a:extLst>
                    <a:ext uri="{9D8B030D-6E8A-4147-A177-3AD203B41FA5}">
                      <a16:colId xmlns:a16="http://schemas.microsoft.com/office/drawing/2014/main" val="2529160830"/>
                    </a:ext>
                  </a:extLst>
                </a:gridCol>
                <a:gridCol w="746427">
                  <a:extLst>
                    <a:ext uri="{9D8B030D-6E8A-4147-A177-3AD203B41FA5}">
                      <a16:colId xmlns:a16="http://schemas.microsoft.com/office/drawing/2014/main" val="2699596037"/>
                    </a:ext>
                  </a:extLst>
                </a:gridCol>
                <a:gridCol w="746427">
                  <a:extLst>
                    <a:ext uri="{9D8B030D-6E8A-4147-A177-3AD203B41FA5}">
                      <a16:colId xmlns:a16="http://schemas.microsoft.com/office/drawing/2014/main" val="2842849783"/>
                    </a:ext>
                  </a:extLst>
                </a:gridCol>
                <a:gridCol w="746427">
                  <a:extLst>
                    <a:ext uri="{9D8B030D-6E8A-4147-A177-3AD203B41FA5}">
                      <a16:colId xmlns:a16="http://schemas.microsoft.com/office/drawing/2014/main" val="820176155"/>
                    </a:ext>
                  </a:extLst>
                </a:gridCol>
                <a:gridCol w="746427">
                  <a:extLst>
                    <a:ext uri="{9D8B030D-6E8A-4147-A177-3AD203B41FA5}">
                      <a16:colId xmlns:a16="http://schemas.microsoft.com/office/drawing/2014/main" val="512031623"/>
                    </a:ext>
                  </a:extLst>
                </a:gridCol>
              </a:tblGrid>
              <a:tr h="81434">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4136010077"/>
                  </a:ext>
                </a:extLst>
              </a:tr>
              <a:tr h="81434">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15,759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18,074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23,768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31,216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41,310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956680227"/>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제작매출</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9,846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12,143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15,455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19,612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25,035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7802039"/>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매체대행매출</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5,913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5,931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8,313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11,604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16,275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311193683"/>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960770527"/>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제작매출원가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869701727"/>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매체대행매출원가</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548406194"/>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6,941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7,509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10,322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14,153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19,530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18046034"/>
                  </a:ext>
                </a:extLst>
              </a:tr>
              <a:tr h="81434">
                <a:tc>
                  <a:txBody>
                    <a:bodyPr/>
                    <a:lstStyle/>
                    <a:p>
                      <a:pPr algn="l" fontAlgn="ctr"/>
                      <a:r>
                        <a:rPr 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44.0%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41.5%</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43.4%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45.3%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47.3%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645022908"/>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판매관리비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4,426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5,276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6,671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8,448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10,919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534625097"/>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급여</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2,848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rowSpan="2">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3,831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rowSpan="2">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4,982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rowSpan="2">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6,447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rowSpan="2">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8,488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277186605"/>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상여금</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0625499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잡급</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97169670"/>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퇴직급여</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319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537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707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0414167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복리후생비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362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469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617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9861877"/>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여비교통비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48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5705576"/>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접대비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0792213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통신비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39890519"/>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수도광열비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9738822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전력비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83941819"/>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세금과공과금</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120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01792275"/>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감가상각비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277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86798058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지급임차료</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8403944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수선비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65702040"/>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보험료</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3164071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차량유지비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8971195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운반비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877250159"/>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교육훈련비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97793979"/>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도서인쇄비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03445201"/>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사무용품비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9416661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소모품비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820685653"/>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지급수수료</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150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16711180"/>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광고선전비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90239053"/>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건물관리비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9396110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대손상각비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21216417"/>
                  </a:ext>
                </a:extLst>
              </a:tr>
              <a:tr h="162868">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무형고정자산상각비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593884395"/>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해외출장비</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931021738"/>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영업이익</a:t>
                      </a: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2,515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2,234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3,651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5,706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8,611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429748050"/>
                  </a:ext>
                </a:extLst>
              </a:tr>
              <a:tr h="81434">
                <a:tc>
                  <a:txBody>
                    <a:bodyPr/>
                    <a:lstStyle/>
                    <a:p>
                      <a:pPr algn="l" fontAlgn="ctr"/>
                      <a:r>
                        <a:rPr 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16.0%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12.4%</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15.4%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18.3%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20.8%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928910992"/>
                  </a:ext>
                </a:extLst>
              </a:tr>
            </a:tbl>
          </a:graphicData>
        </a:graphic>
      </p:graphicFrame>
      <p:sp>
        <p:nvSpPr>
          <p:cNvPr id="7" name="TextBox 6">
            <a:extLst>
              <a:ext uri="{FF2B5EF4-FFF2-40B4-BE49-F238E27FC236}">
                <a16:creationId xmlns:a16="http://schemas.microsoft.com/office/drawing/2014/main" id="{CD23E538-0163-40D2-A249-E97C6ED75FFD}"/>
              </a:ext>
            </a:extLst>
          </p:cNvPr>
          <p:cNvSpPr txBox="1">
            <a:spLocks/>
          </p:cNvSpPr>
          <p:nvPr/>
        </p:nvSpPr>
        <p:spPr>
          <a:xfrm>
            <a:off x="468000" y="1191600"/>
            <a:ext cx="3672000" cy="5042454"/>
          </a:xfrm>
          <a:prstGeom prst="rect">
            <a:avLst/>
          </a:prstGeom>
          <a:noFill/>
          <a:ln w="6350">
            <a:solidFill>
              <a:srgbClr val="00338D"/>
            </a:solidFill>
          </a:ln>
        </p:spPr>
        <p:txBody>
          <a:bodyPr wrap="square" lIns="54610" tIns="54610" rIns="54000" bIns="54610" rtlCol="0" anchor="t" anchorCtr="0">
            <a:noAutofit/>
          </a:bodyPr>
          <a:lstStyle/>
          <a:p>
            <a:pPr fontAlgn="base">
              <a:lnSpc>
                <a:spcPct val="120000"/>
              </a:lnSpc>
              <a:spcBef>
                <a:spcPts val="600"/>
              </a:spcBef>
              <a:spcAft>
                <a:spcPct val="0"/>
              </a:spcAft>
            </a:pPr>
            <a:r>
              <a:rPr lang="en-US" altLang="ko-KR" sz="1000" b="1" kern="0" dirty="0">
                <a:latin typeface="Arial" panose="020B0604020202020204" pitchFamily="34" charset="0"/>
                <a:cs typeface="Arial" panose="020B0604020202020204" pitchFamily="34" charset="0"/>
              </a:rPr>
              <a:t>SG&amp;A</a:t>
            </a: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급여</a:t>
            </a:r>
            <a:r>
              <a:rPr lang="en-US" altLang="ko-KR" sz="900" b="1" u="sng" kern="0" dirty="0">
                <a:latin typeface="Arial" panose="020B0604020202020204" pitchFamily="34" charset="0"/>
                <a:cs typeface="Arial" panose="020B0604020202020204" pitchFamily="34" charset="0"/>
              </a:rPr>
              <a:t>/</a:t>
            </a:r>
            <a:r>
              <a:rPr lang="ko-KR" altLang="en-US" sz="900" b="1" u="sng" kern="0" dirty="0">
                <a:latin typeface="Arial" panose="020B0604020202020204" pitchFamily="34" charset="0"/>
                <a:cs typeface="Arial" panose="020B0604020202020204" pitchFamily="34" charset="0"/>
              </a:rPr>
              <a:t>상여</a:t>
            </a:r>
            <a:endParaRPr lang="en-US" altLang="ko-KR" sz="900" b="1" u="sng"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en-US" altLang="ko-KR" sz="900" b="1" u="sng" kern="0" dirty="0">
                <a:latin typeface="Arial" panose="020B0604020202020204" pitchFamily="34" charset="0"/>
                <a:cs typeface="Arial" panose="020B0604020202020204" pitchFamily="34" charset="0"/>
              </a:rPr>
              <a:t>Per Capita</a:t>
            </a: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직급별 과거 </a:t>
            </a:r>
            <a:r>
              <a:rPr lang="en-US" altLang="ko-KR" sz="900" kern="0" dirty="0">
                <a:solidFill>
                  <a:srgbClr val="000000"/>
                </a:solidFill>
                <a:latin typeface="Arial" panose="020B0604020202020204" pitchFamily="34" charset="0"/>
                <a:cs typeface="Arial" panose="020B0604020202020204" pitchFamily="34" charset="0"/>
              </a:rPr>
              <a:t>3</a:t>
            </a:r>
            <a:r>
              <a:rPr lang="ko-KR" altLang="en-US" sz="900" kern="0" dirty="0">
                <a:solidFill>
                  <a:srgbClr val="000000"/>
                </a:solidFill>
                <a:latin typeface="Arial" panose="020B0604020202020204" pitchFamily="34" charset="0"/>
                <a:cs typeface="Arial" panose="020B0604020202020204" pitchFamily="34" charset="0"/>
              </a:rPr>
              <a:t>개년 평균 수준에 임금상승률 반영을 가정함</a:t>
            </a:r>
            <a:endParaRPr lang="en-US" altLang="ko-KR" sz="900"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연평균 인원</a:t>
            </a:r>
            <a:endParaRPr lang="en-US" altLang="ko-KR" sz="900" b="1" u="sng"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대표이사와 기존 </a:t>
            </a:r>
            <a:r>
              <a:rPr lang="en-US" altLang="ko-KR" sz="900" kern="0" dirty="0">
                <a:solidFill>
                  <a:srgbClr val="000000"/>
                </a:solidFill>
                <a:latin typeface="Arial" panose="020B0604020202020204" pitchFamily="34" charset="0"/>
                <a:cs typeface="Arial" panose="020B0604020202020204" pitchFamily="34" charset="0"/>
              </a:rPr>
              <a:t>Key-man </a:t>
            </a:r>
            <a:r>
              <a:rPr lang="ko-KR" altLang="en-US" sz="900" kern="0" dirty="0">
                <a:solidFill>
                  <a:srgbClr val="000000"/>
                </a:solidFill>
                <a:latin typeface="Arial" panose="020B0604020202020204" pitchFamily="34" charset="0"/>
                <a:cs typeface="Arial" panose="020B0604020202020204" pitchFamily="34" charset="0"/>
              </a:rPr>
              <a:t>인원수는 유지하고</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인당 매출액을 달성하는 데 필요한 추가 고용인원은 일반직원 인원수로 포함을 가정함 </a:t>
            </a:r>
            <a:r>
              <a:rPr lang="en-US" altLang="ko-KR" sz="900" kern="0" dirty="0">
                <a:solidFill>
                  <a:srgbClr val="000000"/>
                </a:solidFill>
                <a:latin typeface="Arial" panose="020B0604020202020204" pitchFamily="34" charset="0"/>
                <a:cs typeface="Arial" panose="020B0604020202020204" pitchFamily="34" charset="0"/>
              </a:rPr>
              <a:t>(2021</a:t>
            </a:r>
            <a:r>
              <a:rPr lang="ko-KR" altLang="en-US" sz="900" kern="0" dirty="0">
                <a:solidFill>
                  <a:srgbClr val="000000"/>
                </a:solidFill>
                <a:latin typeface="Arial" panose="020B0604020202020204" pitchFamily="34" charset="0"/>
                <a:cs typeface="Arial" panose="020B0604020202020204" pitchFamily="34" charset="0"/>
              </a:rPr>
              <a:t>년 신규 고용 </a:t>
            </a:r>
            <a:r>
              <a:rPr lang="en-US" altLang="ko-KR" sz="900" kern="0" dirty="0">
                <a:solidFill>
                  <a:srgbClr val="000000"/>
                </a:solidFill>
                <a:latin typeface="Arial" panose="020B0604020202020204" pitchFamily="34" charset="0"/>
                <a:cs typeface="Arial" panose="020B0604020202020204" pitchFamily="34" charset="0"/>
              </a:rPr>
              <a:t>Key-man </a:t>
            </a:r>
            <a:r>
              <a:rPr lang="ko-KR" altLang="en-US" sz="900" kern="0" dirty="0">
                <a:solidFill>
                  <a:srgbClr val="000000"/>
                </a:solidFill>
                <a:latin typeface="Arial" panose="020B0604020202020204" pitchFamily="34" charset="0"/>
                <a:cs typeface="Arial" panose="020B0604020202020204" pitchFamily="34" charset="0"/>
              </a:rPr>
              <a:t>일반직원에 포함</a:t>
            </a:r>
            <a:r>
              <a:rPr lang="en-US" altLang="ko-KR" sz="900" kern="0" dirty="0">
                <a:solidFill>
                  <a:srgbClr val="000000"/>
                </a:solidFill>
                <a:latin typeface="Arial" panose="020B0604020202020204" pitchFamily="34" charset="0"/>
                <a:cs typeface="Arial" panose="020B0604020202020204" pitchFamily="34" charset="0"/>
              </a:rPr>
              <a:t>)</a:t>
            </a:r>
          </a:p>
        </p:txBody>
      </p:sp>
      <p:grpSp>
        <p:nvGrpSpPr>
          <p:cNvPr id="8" name="그룹 7">
            <a:extLst>
              <a:ext uri="{FF2B5EF4-FFF2-40B4-BE49-F238E27FC236}">
                <a16:creationId xmlns:a16="http://schemas.microsoft.com/office/drawing/2014/main" id="{2F133709-E050-4E9D-82BF-183BB4EBE07C}"/>
              </a:ext>
            </a:extLst>
          </p:cNvPr>
          <p:cNvGrpSpPr/>
          <p:nvPr/>
        </p:nvGrpSpPr>
        <p:grpSpPr>
          <a:xfrm>
            <a:off x="4293873" y="1098740"/>
            <a:ext cx="4824000" cy="360000"/>
            <a:chOff x="480054" y="1434354"/>
            <a:chExt cx="4582309" cy="360000"/>
          </a:xfrm>
        </p:grpSpPr>
        <p:sp>
          <p:nvSpPr>
            <p:cNvPr id="9" name="Line 13">
              <a:extLst>
                <a:ext uri="{FF2B5EF4-FFF2-40B4-BE49-F238E27FC236}">
                  <a16:creationId xmlns:a16="http://schemas.microsoft.com/office/drawing/2014/main" id="{E5E07DB5-9248-43C6-B181-4EC5CB7BBC74}"/>
                </a:ext>
              </a:extLst>
            </p:cNvPr>
            <p:cNvSpPr>
              <a:spLocks noChangeShapeType="1"/>
            </p:cNvSpPr>
            <p:nvPr/>
          </p:nvSpPr>
          <p:spPr bwMode="auto">
            <a:xfrm>
              <a:off x="480054" y="1768377"/>
              <a:ext cx="4582309" cy="415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0" name="Rectangle 41">
              <a:extLst>
                <a:ext uri="{FF2B5EF4-FFF2-40B4-BE49-F238E27FC236}">
                  <a16:creationId xmlns:a16="http://schemas.microsoft.com/office/drawing/2014/main" id="{A61A9B23-9AFF-47EB-BED2-852FBD88D6EF}"/>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0"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SG&amp;A</a:t>
              </a:r>
              <a:endParaRPr lang="en-US" altLang="ko-KR" sz="1000" b="1" baseline="30000" dirty="0">
                <a:solidFill>
                  <a:srgbClr val="00338D"/>
                </a:solidFill>
                <a:latin typeface="Arial" panose="020B0604020202020204" pitchFamily="34" charset="0"/>
                <a:ea typeface="+mj-ea"/>
                <a:cs typeface="Arial" panose="020B0604020202020204" pitchFamily="34" charset="0"/>
              </a:endParaRPr>
            </a:p>
          </p:txBody>
        </p:sp>
      </p:grpSp>
      <p:sp>
        <p:nvSpPr>
          <p:cNvPr id="21" name="제목 2">
            <a:extLst>
              <a:ext uri="{FF2B5EF4-FFF2-40B4-BE49-F238E27FC236}">
                <a16:creationId xmlns:a16="http://schemas.microsoft.com/office/drawing/2014/main" id="{978F2EE8-9E89-4AC4-80DF-CFE3BB8AF346}"/>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DCF Method Assumptions (5/7)</a:t>
            </a:r>
          </a:p>
        </p:txBody>
      </p:sp>
      <p:sp>
        <p:nvSpPr>
          <p:cNvPr id="32" name="순서도: 연결자 31">
            <a:extLst>
              <a:ext uri="{FF2B5EF4-FFF2-40B4-BE49-F238E27FC236}">
                <a16:creationId xmlns:a16="http://schemas.microsoft.com/office/drawing/2014/main" id="{4F057774-6DA1-4C0D-8952-7BF17B998C20}"/>
              </a:ext>
            </a:extLst>
          </p:cNvPr>
          <p:cNvSpPr/>
          <p:nvPr/>
        </p:nvSpPr>
        <p:spPr bwMode="auto">
          <a:xfrm>
            <a:off x="572606" y="150120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34" name="직사각형 33">
            <a:extLst>
              <a:ext uri="{FF2B5EF4-FFF2-40B4-BE49-F238E27FC236}">
                <a16:creationId xmlns:a16="http://schemas.microsoft.com/office/drawing/2014/main" id="{20379CB2-008E-4716-B774-63B5017643DB}"/>
              </a:ext>
            </a:extLst>
          </p:cNvPr>
          <p:cNvSpPr/>
          <p:nvPr/>
        </p:nvSpPr>
        <p:spPr>
          <a:xfrm>
            <a:off x="4293870" y="2718676"/>
            <a:ext cx="4824001" cy="252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35" name="순서도: 연결자 34">
            <a:extLst>
              <a:ext uri="{FF2B5EF4-FFF2-40B4-BE49-F238E27FC236}">
                <a16:creationId xmlns:a16="http://schemas.microsoft.com/office/drawing/2014/main" id="{C7AEA0E4-805F-422B-8A86-47417D00AE2B}"/>
              </a:ext>
            </a:extLst>
          </p:cNvPr>
          <p:cNvSpPr/>
          <p:nvPr/>
        </p:nvSpPr>
        <p:spPr bwMode="auto">
          <a:xfrm>
            <a:off x="4213275" y="266670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0" name="제목 2">
            <a:extLst>
              <a:ext uri="{FF2B5EF4-FFF2-40B4-BE49-F238E27FC236}">
                <a16:creationId xmlns:a16="http://schemas.microsoft.com/office/drawing/2014/main" id="{BFCD30E7-4A86-4D39-950F-7F5DE25B199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Assumptions &amp; Results</a:t>
            </a:r>
          </a:p>
        </p:txBody>
      </p:sp>
      <p:graphicFrame>
        <p:nvGraphicFramePr>
          <p:cNvPr id="24" name="표 23">
            <a:extLst>
              <a:ext uri="{FF2B5EF4-FFF2-40B4-BE49-F238E27FC236}">
                <a16:creationId xmlns:a16="http://schemas.microsoft.com/office/drawing/2014/main" id="{05282357-BB99-43D7-8D0C-E43501874215}"/>
              </a:ext>
            </a:extLst>
          </p:cNvPr>
          <p:cNvGraphicFramePr>
            <a:graphicFrameLocks noGrp="1"/>
          </p:cNvGraphicFramePr>
          <p:nvPr>
            <p:extLst>
              <p:ext uri="{D42A27DB-BD31-4B8C-83A1-F6EECF244321}">
                <p14:modId xmlns:p14="http://schemas.microsoft.com/office/powerpoint/2010/main" val="1275047333"/>
              </p:ext>
            </p:extLst>
          </p:nvPr>
        </p:nvGraphicFramePr>
        <p:xfrm>
          <a:off x="503999" y="1758291"/>
          <a:ext cx="3625166" cy="2804160"/>
        </p:xfrm>
        <a:graphic>
          <a:graphicData uri="http://schemas.openxmlformats.org/drawingml/2006/table">
            <a:tbl>
              <a:tblPr/>
              <a:tblGrid>
                <a:gridCol w="628515">
                  <a:extLst>
                    <a:ext uri="{9D8B030D-6E8A-4147-A177-3AD203B41FA5}">
                      <a16:colId xmlns:a16="http://schemas.microsoft.com/office/drawing/2014/main" val="879186348"/>
                    </a:ext>
                  </a:extLst>
                </a:gridCol>
                <a:gridCol w="428093">
                  <a:extLst>
                    <a:ext uri="{9D8B030D-6E8A-4147-A177-3AD203B41FA5}">
                      <a16:colId xmlns:a16="http://schemas.microsoft.com/office/drawing/2014/main" val="1377163716"/>
                    </a:ext>
                  </a:extLst>
                </a:gridCol>
                <a:gridCol w="428093">
                  <a:extLst>
                    <a:ext uri="{9D8B030D-6E8A-4147-A177-3AD203B41FA5}">
                      <a16:colId xmlns:a16="http://schemas.microsoft.com/office/drawing/2014/main" val="1864613845"/>
                    </a:ext>
                  </a:extLst>
                </a:gridCol>
                <a:gridCol w="428093">
                  <a:extLst>
                    <a:ext uri="{9D8B030D-6E8A-4147-A177-3AD203B41FA5}">
                      <a16:colId xmlns:a16="http://schemas.microsoft.com/office/drawing/2014/main" val="3983689204"/>
                    </a:ext>
                  </a:extLst>
                </a:gridCol>
                <a:gridCol w="428093">
                  <a:extLst>
                    <a:ext uri="{9D8B030D-6E8A-4147-A177-3AD203B41FA5}">
                      <a16:colId xmlns:a16="http://schemas.microsoft.com/office/drawing/2014/main" val="2772541179"/>
                    </a:ext>
                  </a:extLst>
                </a:gridCol>
                <a:gridCol w="428093">
                  <a:extLst>
                    <a:ext uri="{9D8B030D-6E8A-4147-A177-3AD203B41FA5}">
                      <a16:colId xmlns:a16="http://schemas.microsoft.com/office/drawing/2014/main" val="2012909502"/>
                    </a:ext>
                  </a:extLst>
                </a:gridCol>
                <a:gridCol w="428093">
                  <a:extLst>
                    <a:ext uri="{9D8B030D-6E8A-4147-A177-3AD203B41FA5}">
                      <a16:colId xmlns:a16="http://schemas.microsoft.com/office/drawing/2014/main" val="223595581"/>
                    </a:ext>
                  </a:extLst>
                </a:gridCol>
                <a:gridCol w="428093">
                  <a:extLst>
                    <a:ext uri="{9D8B030D-6E8A-4147-A177-3AD203B41FA5}">
                      <a16:colId xmlns:a16="http://schemas.microsoft.com/office/drawing/2014/main" val="2139378554"/>
                    </a:ext>
                  </a:extLst>
                </a:gridCol>
              </a:tblGrid>
              <a:tr h="152400">
                <a:tc>
                  <a:txBody>
                    <a:bodyPr/>
                    <a:lstStyle/>
                    <a:p>
                      <a:pPr algn="l" fontAlgn="ct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2019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2020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3842359716"/>
                  </a:ext>
                </a:extLst>
              </a:tr>
              <a:tr h="152400">
                <a:tc>
                  <a:txBody>
                    <a:bodyPr/>
                    <a:lstStyle/>
                    <a:p>
                      <a:pPr algn="l" fontAlgn="ctr"/>
                      <a:r>
                        <a:rPr lang="ko-KR" altLang="en-US" sz="700" b="1"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급상여</a:t>
                      </a: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PL)</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1,697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2,075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3,036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3,831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4,982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6,447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8,488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546235891"/>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1,848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2,848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2244297522"/>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상여금</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177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227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188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BFBFBF"/>
                    </a:solidFill>
                  </a:tcPr>
                </a:tc>
                <a:extLst>
                  <a:ext uri="{0D108BD9-81ED-4DB2-BD59-A6C34878D82A}">
                    <a16:rowId xmlns:a16="http://schemas.microsoft.com/office/drawing/2014/main" val="1007629989"/>
                  </a:ext>
                </a:extLst>
              </a:tr>
              <a:tr h="152400">
                <a:tc>
                  <a:txBody>
                    <a:bodyPr/>
                    <a:lstStyle/>
                    <a:p>
                      <a:pPr algn="l" fontAlgn="ctr"/>
                      <a:r>
                        <a:rPr lang="ko-KR" altLang="en-US" sz="700" b="1"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급상여</a:t>
                      </a: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급여대장</a:t>
                      </a: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1,697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2,075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3,036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3,831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4,982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6,447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8,488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71977331"/>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287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609240638"/>
                  </a:ext>
                </a:extLst>
              </a:tr>
              <a:tr h="152400">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Key-man</a:t>
                      </a:r>
                      <a:r>
                        <a:rPr lang="en-US" sz="7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406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240579386"/>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일반직원</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1,039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1,409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2,196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3,073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4,192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5,642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7,651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476343687"/>
                  </a:ext>
                </a:extLst>
              </a:tr>
              <a:tr h="152400">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연평균 인원</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99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045829149"/>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516473293"/>
                  </a:ext>
                </a:extLst>
              </a:tr>
              <a:tr h="152400">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Key-man</a:t>
                      </a:r>
                      <a:r>
                        <a:rPr lang="en-US" altLang="ko-KR" sz="7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endPar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671956793"/>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일반직원</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72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124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595060217"/>
                  </a:ext>
                </a:extLst>
              </a:tr>
              <a:tr h="152400">
                <a:tc>
                  <a:txBody>
                    <a:bodyPr/>
                    <a:lstStyle/>
                    <a:p>
                      <a:pPr algn="l" fontAlgn="ctr"/>
                      <a:r>
                        <a:rPr 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Per Capita</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2010633576"/>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01150451"/>
                  </a:ext>
                </a:extLst>
              </a:tr>
              <a:tr h="152400">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Key-man</a:t>
                      </a:r>
                      <a:r>
                        <a:rPr lang="en-US" altLang="ko-KR" sz="7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endPar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099696441"/>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일반직원</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777700238"/>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6,017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10,179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15,759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18,074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23,768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31,216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41,310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329121100"/>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인당 매출액</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247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359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dirty="0">
                          <a:solidFill>
                            <a:srgbClr val="FF0000"/>
                          </a:solidFill>
                          <a:effectLst/>
                          <a:latin typeface="Arial" panose="020B0604020202020204" pitchFamily="34" charset="0"/>
                          <a:ea typeface="맑은 고딕" panose="020B0503020000020004" pitchFamily="50" charset="-127"/>
                          <a:cs typeface="Arial" panose="020B0604020202020204" pitchFamily="34" charset="0"/>
                        </a:rPr>
                        <a:t>308</a:t>
                      </a: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312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322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445069310"/>
                  </a:ext>
                </a:extLst>
              </a:tr>
            </a:tbl>
          </a:graphicData>
        </a:graphic>
      </p:graphicFrame>
      <p:sp>
        <p:nvSpPr>
          <p:cNvPr id="25" name="직사각형 24">
            <a:extLst>
              <a:ext uri="{FF2B5EF4-FFF2-40B4-BE49-F238E27FC236}">
                <a16:creationId xmlns:a16="http://schemas.microsoft.com/office/drawing/2014/main" id="{B08936EB-0096-4AD3-A551-E4DD7C20C36D}"/>
              </a:ext>
            </a:extLst>
          </p:cNvPr>
          <p:cNvSpPr/>
          <p:nvPr/>
        </p:nvSpPr>
        <p:spPr>
          <a:xfrm>
            <a:off x="503999" y="4568132"/>
            <a:ext cx="4831111" cy="117212"/>
          </a:xfrm>
          <a:prstGeom prst="rect">
            <a:avLst/>
          </a:prstGeom>
        </p:spPr>
        <p:txBody>
          <a:bodyPr wrap="square" lIns="36000" tIns="0" rIns="36000" bIns="0" anchor="b">
            <a:spAutoFit/>
          </a:bodyPr>
          <a:lstStyle/>
          <a:p>
            <a:pPr>
              <a:lnSpc>
                <a:spcPct val="120000"/>
              </a:lnSpc>
              <a:defRPr/>
            </a:pPr>
            <a:r>
              <a:rPr lang="en-US" altLang="ko-KR" sz="700" kern="0" dirty="0">
                <a:solidFill>
                  <a:srgbClr val="000000"/>
                </a:solidFill>
                <a:latin typeface="Arial" panose="020B0604020202020204" pitchFamily="34" charset="0"/>
                <a:ea typeface="+mj-ea"/>
                <a:cs typeface="Arial" panose="020B0604020202020204" pitchFamily="34" charset="0"/>
              </a:rPr>
              <a:t>Note 1: </a:t>
            </a:r>
            <a:r>
              <a:rPr lang="ko-KR" altLang="en-US" sz="700" kern="0" dirty="0">
                <a:solidFill>
                  <a:srgbClr val="000000"/>
                </a:solidFill>
                <a:latin typeface="Arial" panose="020B0604020202020204" pitchFamily="34" charset="0"/>
                <a:ea typeface="+mj-ea"/>
                <a:cs typeface="Arial" panose="020B0604020202020204" pitchFamily="34" charset="0"/>
              </a:rPr>
              <a:t>회사의 주주 중 대표이사를 제외한 임직원에 해당</a:t>
            </a:r>
            <a:endParaRPr lang="en-US" altLang="ko-KR" sz="700" kern="0" dirty="0">
              <a:solidFill>
                <a:srgbClr val="000000"/>
              </a:solidFill>
              <a:latin typeface="Arial" panose="020B0604020202020204" pitchFamily="34" charset="0"/>
              <a:ea typeface="+mj-ea"/>
              <a:cs typeface="Arial" panose="020B0604020202020204" pitchFamily="34" charset="0"/>
            </a:endParaRPr>
          </a:p>
        </p:txBody>
      </p:sp>
      <p:sp>
        <p:nvSpPr>
          <p:cNvPr id="26" name="직사각형 25">
            <a:extLst>
              <a:ext uri="{FF2B5EF4-FFF2-40B4-BE49-F238E27FC236}">
                <a16:creationId xmlns:a16="http://schemas.microsoft.com/office/drawing/2014/main" id="{850AC554-BEA8-4500-B363-C84B9CE743D5}"/>
              </a:ext>
            </a:extLst>
          </p:cNvPr>
          <p:cNvSpPr/>
          <p:nvPr/>
        </p:nvSpPr>
        <p:spPr>
          <a:xfrm>
            <a:off x="504000" y="3653370"/>
            <a:ext cx="3625168" cy="60823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27" name="직사각형 26">
            <a:extLst>
              <a:ext uri="{FF2B5EF4-FFF2-40B4-BE49-F238E27FC236}">
                <a16:creationId xmlns:a16="http://schemas.microsoft.com/office/drawing/2014/main" id="{62A65008-BA63-4EFD-93E5-B3B55DFBC98A}"/>
              </a:ext>
            </a:extLst>
          </p:cNvPr>
          <p:cNvSpPr/>
          <p:nvPr/>
        </p:nvSpPr>
        <p:spPr>
          <a:xfrm>
            <a:off x="504000" y="3042292"/>
            <a:ext cx="3625168" cy="60823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Tree>
    <p:extLst>
      <p:ext uri="{BB962C8B-B14F-4D97-AF65-F5344CB8AC3E}">
        <p14:creationId xmlns:p14="http://schemas.microsoft.com/office/powerpoint/2010/main" val="3191603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D23E538-0163-40D2-A249-E97C6ED75FFD}"/>
              </a:ext>
            </a:extLst>
          </p:cNvPr>
          <p:cNvSpPr txBox="1">
            <a:spLocks/>
          </p:cNvSpPr>
          <p:nvPr/>
        </p:nvSpPr>
        <p:spPr>
          <a:xfrm>
            <a:off x="468000" y="1191600"/>
            <a:ext cx="3672000" cy="5042454"/>
          </a:xfrm>
          <a:prstGeom prst="rect">
            <a:avLst/>
          </a:prstGeom>
          <a:noFill/>
          <a:ln w="6350">
            <a:solidFill>
              <a:srgbClr val="00338D"/>
            </a:solidFill>
          </a:ln>
        </p:spPr>
        <p:txBody>
          <a:bodyPr wrap="square" lIns="54610" tIns="54610" rIns="54000" bIns="54610" rtlCol="0" anchor="t" anchorCtr="0">
            <a:noAutofit/>
          </a:bodyPr>
          <a:lstStyle/>
          <a:p>
            <a:pPr fontAlgn="base">
              <a:lnSpc>
                <a:spcPct val="120000"/>
              </a:lnSpc>
              <a:spcBef>
                <a:spcPts val="600"/>
              </a:spcBef>
              <a:spcAft>
                <a:spcPct val="0"/>
              </a:spcAft>
            </a:pPr>
            <a:r>
              <a:rPr lang="en-US" altLang="ko-KR" sz="1000" b="1" kern="0" dirty="0">
                <a:latin typeface="Arial" panose="020B0604020202020204" pitchFamily="34" charset="0"/>
                <a:cs typeface="Arial" panose="020B0604020202020204" pitchFamily="34" charset="0"/>
              </a:rPr>
              <a:t>SG&amp;A_</a:t>
            </a:r>
            <a:r>
              <a:rPr lang="ko-KR" altLang="en-US" sz="1000" b="1" kern="0" dirty="0">
                <a:latin typeface="Arial" panose="020B0604020202020204" pitchFamily="34" charset="0"/>
                <a:cs typeface="Arial" panose="020B0604020202020204" pitchFamily="34" charset="0"/>
              </a:rPr>
              <a:t>계속</a:t>
            </a:r>
            <a:endParaRPr lang="en-US" altLang="ko-KR" sz="1000" b="1"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급여</a:t>
            </a:r>
            <a:r>
              <a:rPr lang="en-US" altLang="ko-KR" sz="900" b="1" u="sng" kern="0" dirty="0">
                <a:latin typeface="Arial" panose="020B0604020202020204" pitchFamily="34" charset="0"/>
                <a:cs typeface="Arial" panose="020B0604020202020204" pitchFamily="34" charset="0"/>
              </a:rPr>
              <a:t>/</a:t>
            </a:r>
            <a:r>
              <a:rPr lang="ko-KR" altLang="en-US" sz="900" b="1" u="sng" kern="0" dirty="0">
                <a:latin typeface="Arial" panose="020B0604020202020204" pitchFamily="34" charset="0"/>
                <a:cs typeface="Arial" panose="020B0604020202020204" pitchFamily="34" charset="0"/>
              </a:rPr>
              <a:t>상여</a:t>
            </a:r>
            <a:r>
              <a:rPr lang="en-US" altLang="ko-KR" sz="900" b="1" u="sng" kern="0" dirty="0">
                <a:latin typeface="Arial" panose="020B0604020202020204" pitchFamily="34" charset="0"/>
                <a:cs typeface="Arial" panose="020B0604020202020204" pitchFamily="34" charset="0"/>
              </a:rPr>
              <a:t>_</a:t>
            </a:r>
            <a:r>
              <a:rPr lang="ko-KR" altLang="en-US" sz="900" b="1" u="sng" kern="0" dirty="0">
                <a:latin typeface="Arial" panose="020B0604020202020204" pitchFamily="34" charset="0"/>
                <a:cs typeface="Arial" panose="020B0604020202020204" pitchFamily="34" charset="0"/>
              </a:rPr>
              <a:t>계속</a:t>
            </a:r>
            <a:endParaRPr lang="en-US" altLang="ko-KR" sz="900" b="1" u="sng"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61950" lvl="2" indent="-180975" fontAlgn="base">
              <a:spcBef>
                <a:spcPts val="600"/>
              </a:spcBef>
              <a:buClr>
                <a:srgbClr val="00338D"/>
              </a:buClr>
              <a:buSzPct val="100000"/>
              <a:buFont typeface="Wingdings" panose="05000000000000000000" pitchFamily="2" charset="2"/>
              <a:buChar char="ü"/>
              <a:defRPr/>
            </a:pPr>
            <a:endParaRPr lang="en-US" altLang="ko-KR" sz="900"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인당 매출액</a:t>
            </a:r>
            <a:endParaRPr lang="en-US" altLang="ko-KR" sz="900" b="1" u="sng"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회사 담당자에 의하면 총액 기준 인당 매출액의 적정 수준은 약 </a:t>
            </a:r>
            <a:r>
              <a:rPr lang="en-US" altLang="ko-KR" sz="900" kern="0" dirty="0">
                <a:solidFill>
                  <a:srgbClr val="000000"/>
                </a:solidFill>
                <a:latin typeface="Arial" panose="020B0604020202020204" pitchFamily="34" charset="0"/>
                <a:cs typeface="Arial" panose="020B0604020202020204" pitchFamily="34" charset="0"/>
              </a:rPr>
              <a:t>6</a:t>
            </a:r>
            <a:r>
              <a:rPr lang="ko-KR" altLang="en-US" sz="900" kern="0" dirty="0">
                <a:solidFill>
                  <a:srgbClr val="000000"/>
                </a:solidFill>
                <a:latin typeface="Arial" panose="020B0604020202020204" pitchFamily="34" charset="0"/>
                <a:cs typeface="Arial" panose="020B0604020202020204" pitchFamily="34" charset="0"/>
              </a:rPr>
              <a:t>억원으로 파악되며</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err="1">
                <a:solidFill>
                  <a:srgbClr val="000000"/>
                </a:solidFill>
                <a:latin typeface="Arial" panose="020B0604020202020204" pitchFamily="34" charset="0"/>
                <a:cs typeface="Arial" panose="020B0604020202020204" pitchFamily="34" charset="0"/>
              </a:rPr>
              <a:t>순액</a:t>
            </a:r>
            <a:r>
              <a:rPr lang="ko-KR" altLang="en-US" sz="900" kern="0" dirty="0">
                <a:solidFill>
                  <a:srgbClr val="000000"/>
                </a:solidFill>
                <a:latin typeface="Arial" panose="020B0604020202020204" pitchFamily="34" charset="0"/>
                <a:cs typeface="Arial" panose="020B0604020202020204" pitchFamily="34" charset="0"/>
              </a:rPr>
              <a:t> 기준 약 </a:t>
            </a:r>
            <a:r>
              <a:rPr lang="en-US" altLang="ko-KR" sz="900" kern="0" dirty="0">
                <a:solidFill>
                  <a:srgbClr val="000000"/>
                </a:solidFill>
                <a:latin typeface="Arial" panose="020B0604020202020204" pitchFamily="34" charset="0"/>
                <a:cs typeface="Arial" panose="020B0604020202020204" pitchFamily="34" charset="0"/>
              </a:rPr>
              <a:t>2.95</a:t>
            </a:r>
            <a:r>
              <a:rPr lang="ko-KR" altLang="en-US" sz="900" kern="0" dirty="0">
                <a:solidFill>
                  <a:srgbClr val="000000"/>
                </a:solidFill>
                <a:latin typeface="Arial" panose="020B0604020202020204" pitchFamily="34" charset="0"/>
                <a:cs typeface="Arial" panose="020B0604020202020204" pitchFamily="34" charset="0"/>
              </a:rPr>
              <a:t>억원에 해당함</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회사 제시 적정 인당 매출액 수준에 </a:t>
            </a:r>
            <a:r>
              <a:rPr lang="ko-KR" altLang="en-US" sz="900" kern="0" dirty="0" err="1">
                <a:solidFill>
                  <a:srgbClr val="000000"/>
                </a:solidFill>
                <a:latin typeface="Arial" panose="020B0604020202020204" pitchFamily="34" charset="0"/>
                <a:cs typeface="Arial" panose="020B0604020202020204" pitchFamily="34" charset="0"/>
              </a:rPr>
              <a:t>순액</a:t>
            </a:r>
            <a:r>
              <a:rPr lang="ko-KR" altLang="en-US" sz="900" kern="0" dirty="0">
                <a:solidFill>
                  <a:srgbClr val="000000"/>
                </a:solidFill>
                <a:latin typeface="Arial" panose="020B0604020202020204" pitchFamily="34" charset="0"/>
                <a:cs typeface="Arial" panose="020B0604020202020204" pitchFamily="34" charset="0"/>
              </a:rPr>
              <a:t> 기준을 적용한 후</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임금상승률 지속 반영을 가정하여 향후 추정 매출액을 달성할 수 있는 인원 수준 및 </a:t>
            </a:r>
            <a:r>
              <a:rPr lang="ko-KR" altLang="en-US" sz="900" kern="0" dirty="0" err="1">
                <a:solidFill>
                  <a:srgbClr val="000000"/>
                </a:solidFill>
                <a:latin typeface="Arial" panose="020B0604020202020204" pitchFamily="34" charset="0"/>
                <a:cs typeface="Arial" panose="020B0604020202020204" pitchFamily="34" charset="0"/>
              </a:rPr>
              <a:t>급상여</a:t>
            </a:r>
            <a:r>
              <a:rPr lang="ko-KR" altLang="en-US" sz="900" kern="0" dirty="0">
                <a:solidFill>
                  <a:srgbClr val="000000"/>
                </a:solidFill>
                <a:latin typeface="Arial" panose="020B0604020202020204" pitchFamily="34" charset="0"/>
                <a:cs typeface="Arial" panose="020B0604020202020204" pitchFamily="34" charset="0"/>
              </a:rPr>
              <a:t> 금액을 산출함</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p:txBody>
      </p:sp>
      <p:graphicFrame>
        <p:nvGraphicFramePr>
          <p:cNvPr id="15" name="표 14">
            <a:extLst>
              <a:ext uri="{FF2B5EF4-FFF2-40B4-BE49-F238E27FC236}">
                <a16:creationId xmlns:a16="http://schemas.microsoft.com/office/drawing/2014/main" id="{14F15FC3-5EA5-4E8A-9C9D-F563FB1295C7}"/>
              </a:ext>
            </a:extLst>
          </p:cNvPr>
          <p:cNvGraphicFramePr>
            <a:graphicFrameLocks noGrp="1"/>
          </p:cNvGraphicFramePr>
          <p:nvPr>
            <p:extLst>
              <p:ext uri="{D42A27DB-BD31-4B8C-83A1-F6EECF244321}">
                <p14:modId xmlns:p14="http://schemas.microsoft.com/office/powerpoint/2010/main" val="1288729885"/>
              </p:ext>
            </p:extLst>
          </p:nvPr>
        </p:nvGraphicFramePr>
        <p:xfrm>
          <a:off x="503999" y="1758291"/>
          <a:ext cx="3625166" cy="2804160"/>
        </p:xfrm>
        <a:graphic>
          <a:graphicData uri="http://schemas.openxmlformats.org/drawingml/2006/table">
            <a:tbl>
              <a:tblPr/>
              <a:tblGrid>
                <a:gridCol w="628515">
                  <a:extLst>
                    <a:ext uri="{9D8B030D-6E8A-4147-A177-3AD203B41FA5}">
                      <a16:colId xmlns:a16="http://schemas.microsoft.com/office/drawing/2014/main" val="879186348"/>
                    </a:ext>
                  </a:extLst>
                </a:gridCol>
                <a:gridCol w="428093">
                  <a:extLst>
                    <a:ext uri="{9D8B030D-6E8A-4147-A177-3AD203B41FA5}">
                      <a16:colId xmlns:a16="http://schemas.microsoft.com/office/drawing/2014/main" val="1377163716"/>
                    </a:ext>
                  </a:extLst>
                </a:gridCol>
                <a:gridCol w="428093">
                  <a:extLst>
                    <a:ext uri="{9D8B030D-6E8A-4147-A177-3AD203B41FA5}">
                      <a16:colId xmlns:a16="http://schemas.microsoft.com/office/drawing/2014/main" val="1864613845"/>
                    </a:ext>
                  </a:extLst>
                </a:gridCol>
                <a:gridCol w="428093">
                  <a:extLst>
                    <a:ext uri="{9D8B030D-6E8A-4147-A177-3AD203B41FA5}">
                      <a16:colId xmlns:a16="http://schemas.microsoft.com/office/drawing/2014/main" val="3983689204"/>
                    </a:ext>
                  </a:extLst>
                </a:gridCol>
                <a:gridCol w="428093">
                  <a:extLst>
                    <a:ext uri="{9D8B030D-6E8A-4147-A177-3AD203B41FA5}">
                      <a16:colId xmlns:a16="http://schemas.microsoft.com/office/drawing/2014/main" val="2772541179"/>
                    </a:ext>
                  </a:extLst>
                </a:gridCol>
                <a:gridCol w="428093">
                  <a:extLst>
                    <a:ext uri="{9D8B030D-6E8A-4147-A177-3AD203B41FA5}">
                      <a16:colId xmlns:a16="http://schemas.microsoft.com/office/drawing/2014/main" val="2012909502"/>
                    </a:ext>
                  </a:extLst>
                </a:gridCol>
                <a:gridCol w="428093">
                  <a:extLst>
                    <a:ext uri="{9D8B030D-6E8A-4147-A177-3AD203B41FA5}">
                      <a16:colId xmlns:a16="http://schemas.microsoft.com/office/drawing/2014/main" val="223595581"/>
                    </a:ext>
                  </a:extLst>
                </a:gridCol>
                <a:gridCol w="428093">
                  <a:extLst>
                    <a:ext uri="{9D8B030D-6E8A-4147-A177-3AD203B41FA5}">
                      <a16:colId xmlns:a16="http://schemas.microsoft.com/office/drawing/2014/main" val="2139378554"/>
                    </a:ext>
                  </a:extLst>
                </a:gridCol>
              </a:tblGrid>
              <a:tr h="152400">
                <a:tc>
                  <a:txBody>
                    <a:bodyPr/>
                    <a:lstStyle/>
                    <a:p>
                      <a:pPr algn="l" fontAlgn="ct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2019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2020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3842359716"/>
                  </a:ext>
                </a:extLst>
              </a:tr>
              <a:tr h="152400">
                <a:tc>
                  <a:txBody>
                    <a:bodyPr/>
                    <a:lstStyle/>
                    <a:p>
                      <a:pPr algn="l" fontAlgn="ctr"/>
                      <a:r>
                        <a:rPr lang="ko-KR" altLang="en-US" sz="700" b="1"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급상여</a:t>
                      </a: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PL)</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1,697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2,075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3,036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3,831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4,982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6,447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8,488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546235891"/>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1,848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2,848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2244297522"/>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상여금</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177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227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188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BFBFBF"/>
                    </a:solidFill>
                  </a:tcPr>
                </a:tc>
                <a:extLst>
                  <a:ext uri="{0D108BD9-81ED-4DB2-BD59-A6C34878D82A}">
                    <a16:rowId xmlns:a16="http://schemas.microsoft.com/office/drawing/2014/main" val="1007629989"/>
                  </a:ext>
                </a:extLst>
              </a:tr>
              <a:tr h="152400">
                <a:tc>
                  <a:txBody>
                    <a:bodyPr/>
                    <a:lstStyle/>
                    <a:p>
                      <a:pPr algn="l" fontAlgn="ctr"/>
                      <a:r>
                        <a:rPr lang="ko-KR" altLang="en-US" sz="700" b="1"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급상여</a:t>
                      </a: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급여대장</a:t>
                      </a: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1,697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2,075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3,036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3,831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4,982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6,447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8,488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71977331"/>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287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609240638"/>
                  </a:ext>
                </a:extLst>
              </a:tr>
              <a:tr h="152400">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Key-man</a:t>
                      </a:r>
                      <a:r>
                        <a:rPr lang="en-US" sz="7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406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503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240579386"/>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일반직원</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1,039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1,409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2,196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3,073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4,192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5,642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7,651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476343687"/>
                  </a:ext>
                </a:extLst>
              </a:tr>
              <a:tr h="152400">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연평균 인원</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99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045829149"/>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516473293"/>
                  </a:ext>
                </a:extLst>
              </a:tr>
              <a:tr h="152400">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Key-man</a:t>
                      </a:r>
                      <a:r>
                        <a:rPr lang="en-US" altLang="ko-KR" sz="7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endPar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671956793"/>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일반직원</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72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124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595060217"/>
                  </a:ext>
                </a:extLst>
              </a:tr>
              <a:tr h="152400">
                <a:tc>
                  <a:txBody>
                    <a:bodyPr/>
                    <a:lstStyle/>
                    <a:p>
                      <a:pPr algn="l" fontAlgn="ctr"/>
                      <a:r>
                        <a:rPr 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Per Capita</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2010633576"/>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대표</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01150451"/>
                  </a:ext>
                </a:extLst>
              </a:tr>
              <a:tr h="152400">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Key-man</a:t>
                      </a:r>
                      <a:r>
                        <a:rPr lang="en-US" altLang="ko-KR" sz="7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endPar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099696441"/>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일반직원</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777700238"/>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6,017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10,179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15,759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18,074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23,768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31,216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41,310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329121100"/>
                  </a:ext>
                </a:extLst>
              </a:tr>
              <a:tr h="152400">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인당 매출액</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247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359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dirty="0">
                          <a:solidFill>
                            <a:srgbClr val="FF0000"/>
                          </a:solidFill>
                          <a:effectLst/>
                          <a:latin typeface="Arial" panose="020B0604020202020204" pitchFamily="34" charset="0"/>
                          <a:ea typeface="맑은 고딕" panose="020B0503020000020004" pitchFamily="50" charset="-127"/>
                          <a:cs typeface="Arial" panose="020B0604020202020204" pitchFamily="34" charset="0"/>
                        </a:rPr>
                        <a:t>308</a:t>
                      </a: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312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322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445069310"/>
                  </a:ext>
                </a:extLst>
              </a:tr>
            </a:tbl>
          </a:graphicData>
        </a:graphic>
      </p:graphicFrame>
      <p:graphicFrame>
        <p:nvGraphicFramePr>
          <p:cNvPr id="23" name="표 22">
            <a:extLst>
              <a:ext uri="{FF2B5EF4-FFF2-40B4-BE49-F238E27FC236}">
                <a16:creationId xmlns:a16="http://schemas.microsoft.com/office/drawing/2014/main" id="{2D8CC349-3088-4DFF-B32B-9F43DE126125}"/>
              </a:ext>
            </a:extLst>
          </p:cNvPr>
          <p:cNvGraphicFramePr>
            <a:graphicFrameLocks noGrp="1"/>
          </p:cNvGraphicFramePr>
          <p:nvPr>
            <p:extLst>
              <p:ext uri="{D42A27DB-BD31-4B8C-83A1-F6EECF244321}">
                <p14:modId xmlns:p14="http://schemas.microsoft.com/office/powerpoint/2010/main" val="830143296"/>
              </p:ext>
            </p:extLst>
          </p:nvPr>
        </p:nvGraphicFramePr>
        <p:xfrm>
          <a:off x="4293869" y="1501200"/>
          <a:ext cx="4823998" cy="4795828"/>
        </p:xfrm>
        <a:graphic>
          <a:graphicData uri="http://schemas.openxmlformats.org/drawingml/2006/table">
            <a:tbl>
              <a:tblPr/>
              <a:tblGrid>
                <a:gridCol w="1091863">
                  <a:extLst>
                    <a:ext uri="{9D8B030D-6E8A-4147-A177-3AD203B41FA5}">
                      <a16:colId xmlns:a16="http://schemas.microsoft.com/office/drawing/2014/main" val="1254642778"/>
                    </a:ext>
                  </a:extLst>
                </a:gridCol>
                <a:gridCol w="746427">
                  <a:extLst>
                    <a:ext uri="{9D8B030D-6E8A-4147-A177-3AD203B41FA5}">
                      <a16:colId xmlns:a16="http://schemas.microsoft.com/office/drawing/2014/main" val="2529160830"/>
                    </a:ext>
                  </a:extLst>
                </a:gridCol>
                <a:gridCol w="746427">
                  <a:extLst>
                    <a:ext uri="{9D8B030D-6E8A-4147-A177-3AD203B41FA5}">
                      <a16:colId xmlns:a16="http://schemas.microsoft.com/office/drawing/2014/main" val="2699596037"/>
                    </a:ext>
                  </a:extLst>
                </a:gridCol>
                <a:gridCol w="746427">
                  <a:extLst>
                    <a:ext uri="{9D8B030D-6E8A-4147-A177-3AD203B41FA5}">
                      <a16:colId xmlns:a16="http://schemas.microsoft.com/office/drawing/2014/main" val="2842849783"/>
                    </a:ext>
                  </a:extLst>
                </a:gridCol>
                <a:gridCol w="746427">
                  <a:extLst>
                    <a:ext uri="{9D8B030D-6E8A-4147-A177-3AD203B41FA5}">
                      <a16:colId xmlns:a16="http://schemas.microsoft.com/office/drawing/2014/main" val="820176155"/>
                    </a:ext>
                  </a:extLst>
                </a:gridCol>
                <a:gridCol w="746427">
                  <a:extLst>
                    <a:ext uri="{9D8B030D-6E8A-4147-A177-3AD203B41FA5}">
                      <a16:colId xmlns:a16="http://schemas.microsoft.com/office/drawing/2014/main" val="512031623"/>
                    </a:ext>
                  </a:extLst>
                </a:gridCol>
              </a:tblGrid>
              <a:tr h="81434">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4136010077"/>
                  </a:ext>
                </a:extLst>
              </a:tr>
              <a:tr h="81434">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15,759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18,074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23,768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31,216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41,310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956680227"/>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제작매출</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9,846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12,143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15,455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19,612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25,035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7802039"/>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매체대행매출</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5,913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5,931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8,313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11,604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16,275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311193683"/>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960770527"/>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제작매출원가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869701727"/>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매체대행매출원가</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548406194"/>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6,941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7,509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10,322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14,153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19,530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18046034"/>
                  </a:ext>
                </a:extLst>
              </a:tr>
              <a:tr h="81434">
                <a:tc>
                  <a:txBody>
                    <a:bodyPr/>
                    <a:lstStyle/>
                    <a:p>
                      <a:pPr algn="l" fontAlgn="ctr"/>
                      <a:r>
                        <a:rPr 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44.0%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41.5%</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43.4%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45.3%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47.3%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645022908"/>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판매관리비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4,426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5,276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6,671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8,448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10,919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534625097"/>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급여</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2,848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rowSpan="2">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3,831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rowSpan="2">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4,982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rowSpan="2">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6,447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rowSpan="2">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8,488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277186605"/>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상여금</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0625499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잡급</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97169670"/>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퇴직급여</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319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537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707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0414167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복리후생비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362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469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617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9861877"/>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여비교통비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48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5705576"/>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접대비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0792213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통신비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39890519"/>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수도광열비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9738822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전력비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83941819"/>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세금과공과금</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120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01792275"/>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감가상각비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277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86798058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지급임차료</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8403944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수선비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65702040"/>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보험료</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3164071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차량유지비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8971195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운반비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877250159"/>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교육훈련비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97793979"/>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도서인쇄비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03445201"/>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사무용품비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9416661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소모품비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820685653"/>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지급수수료</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150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16711180"/>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광고선전비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90239053"/>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건물관리비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9396110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대손상각비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21216417"/>
                  </a:ext>
                </a:extLst>
              </a:tr>
              <a:tr h="162868">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무형고정자산상각비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593884395"/>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해외출장비</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931021738"/>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영업이익</a:t>
                      </a: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2,515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2,234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3,651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5,706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8,611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429748050"/>
                  </a:ext>
                </a:extLst>
              </a:tr>
              <a:tr h="81434">
                <a:tc>
                  <a:txBody>
                    <a:bodyPr/>
                    <a:lstStyle/>
                    <a:p>
                      <a:pPr algn="l" fontAlgn="ctr"/>
                      <a:r>
                        <a:rPr 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16.0%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12.4%</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15.4%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18.3%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20.8%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928910992"/>
                  </a:ext>
                </a:extLst>
              </a:tr>
            </a:tbl>
          </a:graphicData>
        </a:graphic>
      </p:graphicFrame>
      <p:grpSp>
        <p:nvGrpSpPr>
          <p:cNvPr id="8" name="그룹 7">
            <a:extLst>
              <a:ext uri="{FF2B5EF4-FFF2-40B4-BE49-F238E27FC236}">
                <a16:creationId xmlns:a16="http://schemas.microsoft.com/office/drawing/2014/main" id="{2F133709-E050-4E9D-82BF-183BB4EBE07C}"/>
              </a:ext>
            </a:extLst>
          </p:cNvPr>
          <p:cNvGrpSpPr/>
          <p:nvPr/>
        </p:nvGrpSpPr>
        <p:grpSpPr>
          <a:xfrm>
            <a:off x="4293873" y="1098740"/>
            <a:ext cx="4824000" cy="360000"/>
            <a:chOff x="480054" y="1434354"/>
            <a:chExt cx="4582309" cy="360000"/>
          </a:xfrm>
        </p:grpSpPr>
        <p:sp>
          <p:nvSpPr>
            <p:cNvPr id="9" name="Line 13">
              <a:extLst>
                <a:ext uri="{FF2B5EF4-FFF2-40B4-BE49-F238E27FC236}">
                  <a16:creationId xmlns:a16="http://schemas.microsoft.com/office/drawing/2014/main" id="{E5E07DB5-9248-43C6-B181-4EC5CB7BBC74}"/>
                </a:ext>
              </a:extLst>
            </p:cNvPr>
            <p:cNvSpPr>
              <a:spLocks noChangeShapeType="1"/>
            </p:cNvSpPr>
            <p:nvPr/>
          </p:nvSpPr>
          <p:spPr bwMode="auto">
            <a:xfrm>
              <a:off x="480054" y="1768377"/>
              <a:ext cx="4582309" cy="415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0" name="Rectangle 41">
              <a:extLst>
                <a:ext uri="{FF2B5EF4-FFF2-40B4-BE49-F238E27FC236}">
                  <a16:creationId xmlns:a16="http://schemas.microsoft.com/office/drawing/2014/main" id="{A61A9B23-9AFF-47EB-BED2-852FBD88D6EF}"/>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0"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SG&amp;A_</a:t>
              </a:r>
              <a:r>
                <a:rPr lang="ko-KR" altLang="en-US" sz="1000" b="1" dirty="0">
                  <a:solidFill>
                    <a:srgbClr val="00338D"/>
                  </a:solidFill>
                  <a:latin typeface="Arial" panose="020B0604020202020204" pitchFamily="34" charset="0"/>
                  <a:ea typeface="+mj-ea"/>
                  <a:cs typeface="Arial" panose="020B0604020202020204" pitchFamily="34" charset="0"/>
                </a:rPr>
                <a:t>계속</a:t>
              </a:r>
              <a:endParaRPr lang="en-US" altLang="ko-KR" sz="1000" b="1" baseline="30000" dirty="0">
                <a:solidFill>
                  <a:srgbClr val="00338D"/>
                </a:solidFill>
                <a:latin typeface="Arial" panose="020B0604020202020204" pitchFamily="34" charset="0"/>
                <a:ea typeface="+mj-ea"/>
                <a:cs typeface="Arial" panose="020B0604020202020204" pitchFamily="34" charset="0"/>
              </a:endParaRPr>
            </a:p>
          </p:txBody>
        </p:sp>
      </p:grpSp>
      <p:sp>
        <p:nvSpPr>
          <p:cNvPr id="21" name="제목 2">
            <a:extLst>
              <a:ext uri="{FF2B5EF4-FFF2-40B4-BE49-F238E27FC236}">
                <a16:creationId xmlns:a16="http://schemas.microsoft.com/office/drawing/2014/main" id="{978F2EE8-9E89-4AC4-80DF-CFE3BB8AF346}"/>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DCF Method Assumptions (6/7)</a:t>
            </a:r>
          </a:p>
        </p:txBody>
      </p:sp>
      <p:sp>
        <p:nvSpPr>
          <p:cNvPr id="32" name="순서도: 연결자 31">
            <a:extLst>
              <a:ext uri="{FF2B5EF4-FFF2-40B4-BE49-F238E27FC236}">
                <a16:creationId xmlns:a16="http://schemas.microsoft.com/office/drawing/2014/main" id="{4F057774-6DA1-4C0D-8952-7BF17B998C20}"/>
              </a:ext>
            </a:extLst>
          </p:cNvPr>
          <p:cNvSpPr/>
          <p:nvPr/>
        </p:nvSpPr>
        <p:spPr bwMode="auto">
          <a:xfrm>
            <a:off x="572606" y="150120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34" name="직사각형 33">
            <a:extLst>
              <a:ext uri="{FF2B5EF4-FFF2-40B4-BE49-F238E27FC236}">
                <a16:creationId xmlns:a16="http://schemas.microsoft.com/office/drawing/2014/main" id="{20379CB2-008E-4716-B774-63B5017643DB}"/>
              </a:ext>
            </a:extLst>
          </p:cNvPr>
          <p:cNvSpPr/>
          <p:nvPr/>
        </p:nvSpPr>
        <p:spPr>
          <a:xfrm>
            <a:off x="4293870" y="2718676"/>
            <a:ext cx="4824001" cy="252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35" name="순서도: 연결자 34">
            <a:extLst>
              <a:ext uri="{FF2B5EF4-FFF2-40B4-BE49-F238E27FC236}">
                <a16:creationId xmlns:a16="http://schemas.microsoft.com/office/drawing/2014/main" id="{C7AEA0E4-805F-422B-8A86-47417D00AE2B}"/>
              </a:ext>
            </a:extLst>
          </p:cNvPr>
          <p:cNvSpPr/>
          <p:nvPr/>
        </p:nvSpPr>
        <p:spPr bwMode="auto">
          <a:xfrm>
            <a:off x="4213275" y="266670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0" name="제목 2">
            <a:extLst>
              <a:ext uri="{FF2B5EF4-FFF2-40B4-BE49-F238E27FC236}">
                <a16:creationId xmlns:a16="http://schemas.microsoft.com/office/drawing/2014/main" id="{BFCD30E7-4A86-4D39-950F-7F5DE25B199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Assumptions &amp; Results</a:t>
            </a:r>
          </a:p>
        </p:txBody>
      </p:sp>
      <p:sp>
        <p:nvSpPr>
          <p:cNvPr id="25" name="직사각형 24">
            <a:extLst>
              <a:ext uri="{FF2B5EF4-FFF2-40B4-BE49-F238E27FC236}">
                <a16:creationId xmlns:a16="http://schemas.microsoft.com/office/drawing/2014/main" id="{B08936EB-0096-4AD3-A551-E4DD7C20C36D}"/>
              </a:ext>
            </a:extLst>
          </p:cNvPr>
          <p:cNvSpPr/>
          <p:nvPr/>
        </p:nvSpPr>
        <p:spPr>
          <a:xfrm>
            <a:off x="503999" y="4568132"/>
            <a:ext cx="4831111" cy="117212"/>
          </a:xfrm>
          <a:prstGeom prst="rect">
            <a:avLst/>
          </a:prstGeom>
        </p:spPr>
        <p:txBody>
          <a:bodyPr wrap="square" lIns="36000" tIns="0" rIns="36000" bIns="0" anchor="b">
            <a:spAutoFit/>
          </a:bodyPr>
          <a:lstStyle/>
          <a:p>
            <a:pPr>
              <a:lnSpc>
                <a:spcPct val="120000"/>
              </a:lnSpc>
              <a:defRPr/>
            </a:pPr>
            <a:r>
              <a:rPr lang="en-US" altLang="ko-KR" sz="700" kern="0" dirty="0">
                <a:solidFill>
                  <a:srgbClr val="000000"/>
                </a:solidFill>
                <a:latin typeface="Arial" panose="020B0604020202020204" pitchFamily="34" charset="0"/>
                <a:ea typeface="+mj-ea"/>
                <a:cs typeface="Arial" panose="020B0604020202020204" pitchFamily="34" charset="0"/>
              </a:rPr>
              <a:t>Note 1: </a:t>
            </a:r>
            <a:r>
              <a:rPr lang="ko-KR" altLang="en-US" sz="700" kern="0" dirty="0">
                <a:solidFill>
                  <a:srgbClr val="000000"/>
                </a:solidFill>
                <a:latin typeface="Arial" panose="020B0604020202020204" pitchFamily="34" charset="0"/>
                <a:ea typeface="+mj-ea"/>
                <a:cs typeface="Arial" panose="020B0604020202020204" pitchFamily="34" charset="0"/>
              </a:rPr>
              <a:t>회사의 주주 중 대표이사를 제외한 임직원에 해당</a:t>
            </a:r>
            <a:endParaRPr lang="en-US" altLang="ko-KR" sz="700" kern="0" dirty="0">
              <a:solidFill>
                <a:srgbClr val="000000"/>
              </a:solidFill>
              <a:latin typeface="Arial" panose="020B0604020202020204" pitchFamily="34" charset="0"/>
              <a:ea typeface="+mj-ea"/>
              <a:cs typeface="Arial" panose="020B0604020202020204" pitchFamily="34" charset="0"/>
            </a:endParaRPr>
          </a:p>
        </p:txBody>
      </p:sp>
      <p:sp>
        <p:nvSpPr>
          <p:cNvPr id="16" name="직사각형 15">
            <a:extLst>
              <a:ext uri="{FF2B5EF4-FFF2-40B4-BE49-F238E27FC236}">
                <a16:creationId xmlns:a16="http://schemas.microsoft.com/office/drawing/2014/main" id="{9133117B-2CD4-49D1-B80D-1B37499EC0FB}"/>
              </a:ext>
            </a:extLst>
          </p:cNvPr>
          <p:cNvSpPr/>
          <p:nvPr/>
        </p:nvSpPr>
        <p:spPr>
          <a:xfrm>
            <a:off x="504000" y="4258332"/>
            <a:ext cx="3625168" cy="30411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Tree>
    <p:extLst>
      <p:ext uri="{BB962C8B-B14F-4D97-AF65-F5344CB8AC3E}">
        <p14:creationId xmlns:p14="http://schemas.microsoft.com/office/powerpoint/2010/main" val="1206133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표 22">
            <a:extLst>
              <a:ext uri="{FF2B5EF4-FFF2-40B4-BE49-F238E27FC236}">
                <a16:creationId xmlns:a16="http://schemas.microsoft.com/office/drawing/2014/main" id="{2D8CC349-3088-4DFF-B32B-9F43DE126125}"/>
              </a:ext>
            </a:extLst>
          </p:cNvPr>
          <p:cNvGraphicFramePr>
            <a:graphicFrameLocks noGrp="1"/>
          </p:cNvGraphicFramePr>
          <p:nvPr>
            <p:extLst>
              <p:ext uri="{D42A27DB-BD31-4B8C-83A1-F6EECF244321}">
                <p14:modId xmlns:p14="http://schemas.microsoft.com/office/powerpoint/2010/main" val="564592923"/>
              </p:ext>
            </p:extLst>
          </p:nvPr>
        </p:nvGraphicFramePr>
        <p:xfrm>
          <a:off x="4293869" y="1501200"/>
          <a:ext cx="4823998" cy="4795828"/>
        </p:xfrm>
        <a:graphic>
          <a:graphicData uri="http://schemas.openxmlformats.org/drawingml/2006/table">
            <a:tbl>
              <a:tblPr/>
              <a:tblGrid>
                <a:gridCol w="1091863">
                  <a:extLst>
                    <a:ext uri="{9D8B030D-6E8A-4147-A177-3AD203B41FA5}">
                      <a16:colId xmlns:a16="http://schemas.microsoft.com/office/drawing/2014/main" val="1254642778"/>
                    </a:ext>
                  </a:extLst>
                </a:gridCol>
                <a:gridCol w="746427">
                  <a:extLst>
                    <a:ext uri="{9D8B030D-6E8A-4147-A177-3AD203B41FA5}">
                      <a16:colId xmlns:a16="http://schemas.microsoft.com/office/drawing/2014/main" val="2529160830"/>
                    </a:ext>
                  </a:extLst>
                </a:gridCol>
                <a:gridCol w="746427">
                  <a:extLst>
                    <a:ext uri="{9D8B030D-6E8A-4147-A177-3AD203B41FA5}">
                      <a16:colId xmlns:a16="http://schemas.microsoft.com/office/drawing/2014/main" val="2699596037"/>
                    </a:ext>
                  </a:extLst>
                </a:gridCol>
                <a:gridCol w="746427">
                  <a:extLst>
                    <a:ext uri="{9D8B030D-6E8A-4147-A177-3AD203B41FA5}">
                      <a16:colId xmlns:a16="http://schemas.microsoft.com/office/drawing/2014/main" val="2842849783"/>
                    </a:ext>
                  </a:extLst>
                </a:gridCol>
                <a:gridCol w="746427">
                  <a:extLst>
                    <a:ext uri="{9D8B030D-6E8A-4147-A177-3AD203B41FA5}">
                      <a16:colId xmlns:a16="http://schemas.microsoft.com/office/drawing/2014/main" val="820176155"/>
                    </a:ext>
                  </a:extLst>
                </a:gridCol>
                <a:gridCol w="746427">
                  <a:extLst>
                    <a:ext uri="{9D8B030D-6E8A-4147-A177-3AD203B41FA5}">
                      <a16:colId xmlns:a16="http://schemas.microsoft.com/office/drawing/2014/main" val="512031623"/>
                    </a:ext>
                  </a:extLst>
                </a:gridCol>
              </a:tblGrid>
              <a:tr h="81434">
                <a:tc>
                  <a:txBody>
                    <a:bodyPr/>
                    <a:lstStyle/>
                    <a:p>
                      <a:pPr algn="l"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4136010077"/>
                  </a:ext>
                </a:extLst>
              </a:tr>
              <a:tr h="81434">
                <a:tc>
                  <a:txBody>
                    <a:bodyPr/>
                    <a:lstStyle/>
                    <a:p>
                      <a:pPr algn="l" fontAlgn="ctr"/>
                      <a:r>
                        <a:rPr lang="ko-KR" altLang="en-US" sz="8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15,759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18,074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23,768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31,216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41,310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956680227"/>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제작매출</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9,846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12,143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15,455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19,612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25,035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7802039"/>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매체대행매출</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5,913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5,931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8,313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11,604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16,275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311193683"/>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960770527"/>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제작매출원가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869701727"/>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매체대행매출원가</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548406194"/>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6,941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7,509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10,322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14,153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19,530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18046034"/>
                  </a:ext>
                </a:extLst>
              </a:tr>
              <a:tr h="81434">
                <a:tc>
                  <a:txBody>
                    <a:bodyPr/>
                    <a:lstStyle/>
                    <a:p>
                      <a:pPr algn="l" fontAlgn="ctr"/>
                      <a:r>
                        <a:rPr 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44.0%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41.5%</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43.4%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45.3%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47.3%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645022908"/>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판매관리비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4,426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5,276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6,671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8,448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10,919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534625097"/>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급여</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2,848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rowSpan="2">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3,831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rowSpan="2">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4,982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rowSpan="2">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6,447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rowSpan="2">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8,488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277186605"/>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상여금</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0625499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잡급</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97169670"/>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퇴직급여</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319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415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537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707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0414167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복리후생비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362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469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617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9861877"/>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여비교통비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48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5705576"/>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접대비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0792213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통신비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39890519"/>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수도광열비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9738822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전력비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83941819"/>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세금과공과금</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120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01792275"/>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감가상각비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277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86798058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지급임차료</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34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8403944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수선비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65702040"/>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보험료</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3164071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차량유지비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8971195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운반비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877250159"/>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교육훈련비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97793979"/>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도서인쇄비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03445201"/>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사무용품비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94166618"/>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소모품비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820685653"/>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지급수수료</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147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150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152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16711180"/>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광고선전비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90239053"/>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건물관리비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93961104"/>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대손상각비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21216417"/>
                  </a:ext>
                </a:extLst>
              </a:tr>
              <a:tr h="162868">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무형고정자산상각비</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593884395"/>
                  </a:ext>
                </a:extLst>
              </a:tr>
              <a:tr h="81434">
                <a:tc>
                  <a:txBody>
                    <a:bodyPr/>
                    <a:lstStyle/>
                    <a:p>
                      <a:pPr algn="l"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해외출장비</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931021738"/>
                  </a:ext>
                </a:extLst>
              </a:tr>
              <a:tr h="81434">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영업이익</a:t>
                      </a: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2,515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2,234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3,651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5,706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8,611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429748050"/>
                  </a:ext>
                </a:extLst>
              </a:tr>
              <a:tr h="81434">
                <a:tc>
                  <a:txBody>
                    <a:bodyPr/>
                    <a:lstStyle/>
                    <a:p>
                      <a:pPr algn="l" fontAlgn="ctr"/>
                      <a:r>
                        <a:rPr lang="en-US" sz="8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16.0%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12.4%</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15.4%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a:solidFill>
                            <a:srgbClr val="000000"/>
                          </a:solidFill>
                          <a:effectLst/>
                          <a:latin typeface="Arial" panose="020B0604020202020204" pitchFamily="34" charset="0"/>
                          <a:ea typeface="맑은 고딕" panose="020B0503020000020004" pitchFamily="50" charset="-127"/>
                        </a:rPr>
                        <a:t>18.3%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800" b="0" i="1" u="none" strike="noStrike" dirty="0">
                          <a:solidFill>
                            <a:srgbClr val="000000"/>
                          </a:solidFill>
                          <a:effectLst/>
                          <a:latin typeface="Arial" panose="020B0604020202020204" pitchFamily="34" charset="0"/>
                          <a:ea typeface="맑은 고딕" panose="020B0503020000020004" pitchFamily="50" charset="-127"/>
                        </a:rPr>
                        <a:t>20.8%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1928910992"/>
                  </a:ext>
                </a:extLst>
              </a:tr>
            </a:tbl>
          </a:graphicData>
        </a:graphic>
      </p:graphicFrame>
      <p:sp>
        <p:nvSpPr>
          <p:cNvPr id="7" name="TextBox 6">
            <a:extLst>
              <a:ext uri="{FF2B5EF4-FFF2-40B4-BE49-F238E27FC236}">
                <a16:creationId xmlns:a16="http://schemas.microsoft.com/office/drawing/2014/main" id="{CD23E538-0163-40D2-A249-E97C6ED75FFD}"/>
              </a:ext>
            </a:extLst>
          </p:cNvPr>
          <p:cNvSpPr txBox="1">
            <a:spLocks/>
          </p:cNvSpPr>
          <p:nvPr/>
        </p:nvSpPr>
        <p:spPr>
          <a:xfrm>
            <a:off x="468000" y="1191600"/>
            <a:ext cx="3672000" cy="5042454"/>
          </a:xfrm>
          <a:prstGeom prst="rect">
            <a:avLst/>
          </a:prstGeom>
          <a:noFill/>
          <a:ln w="6350">
            <a:solidFill>
              <a:srgbClr val="00338D"/>
            </a:solidFill>
          </a:ln>
        </p:spPr>
        <p:txBody>
          <a:bodyPr wrap="square" lIns="54610" tIns="54610" rIns="54000" bIns="54610" rtlCol="0" anchor="t" anchorCtr="0">
            <a:noAutofit/>
          </a:bodyPr>
          <a:lstStyle/>
          <a:p>
            <a:pPr fontAlgn="base">
              <a:lnSpc>
                <a:spcPct val="120000"/>
              </a:lnSpc>
              <a:spcBef>
                <a:spcPts val="600"/>
              </a:spcBef>
              <a:spcAft>
                <a:spcPct val="0"/>
              </a:spcAft>
            </a:pPr>
            <a:r>
              <a:rPr lang="en-US" altLang="ko-KR" sz="1000" b="1" kern="0" dirty="0">
                <a:latin typeface="Arial" panose="020B0604020202020204" pitchFamily="34" charset="0"/>
                <a:cs typeface="Arial" panose="020B0604020202020204" pitchFamily="34" charset="0"/>
              </a:rPr>
              <a:t>SG&amp;A_</a:t>
            </a:r>
            <a:r>
              <a:rPr lang="ko-KR" altLang="en-US" sz="1000" b="1" kern="0" dirty="0">
                <a:latin typeface="Arial" panose="020B0604020202020204" pitchFamily="34" charset="0"/>
                <a:cs typeface="Arial" panose="020B0604020202020204" pitchFamily="34" charset="0"/>
              </a:rPr>
              <a:t>계속</a:t>
            </a:r>
            <a:endParaRPr lang="en-US" altLang="ko-KR" sz="1000" b="1"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퇴직급여</a:t>
            </a:r>
            <a:endParaRPr lang="en-US" altLang="ko-KR" sz="900" b="1" u="sng"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퇴직급여 산정기준인 </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최근</a:t>
            </a:r>
            <a:r>
              <a:rPr lang="en-US" altLang="ko-KR" sz="900" kern="0" dirty="0">
                <a:solidFill>
                  <a:srgbClr val="000000"/>
                </a:solidFill>
                <a:latin typeface="Arial" panose="020B0604020202020204" pitchFamily="34" charset="0"/>
                <a:cs typeface="Arial" panose="020B0604020202020204" pitchFamily="34" charset="0"/>
              </a:rPr>
              <a:t> 3</a:t>
            </a:r>
            <a:r>
              <a:rPr lang="ko-KR" altLang="en-US" sz="900" kern="0" dirty="0">
                <a:solidFill>
                  <a:srgbClr val="000000"/>
                </a:solidFill>
                <a:latin typeface="Arial" panose="020B0604020202020204" pitchFamily="34" charset="0"/>
                <a:cs typeface="Arial" panose="020B0604020202020204" pitchFamily="34" charset="0"/>
              </a:rPr>
              <a:t>개월 급여총액 </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연간상여총액</a:t>
            </a:r>
            <a:r>
              <a:rPr lang="en-US" altLang="ko-KR" sz="900" kern="0" dirty="0">
                <a:solidFill>
                  <a:srgbClr val="000000"/>
                </a:solidFill>
                <a:latin typeface="Arial" panose="020B0604020202020204" pitchFamily="34" charset="0"/>
                <a:cs typeface="Arial" panose="020B0604020202020204" pitchFamily="34" charset="0"/>
              </a:rPr>
              <a:t>×3÷12)÷3×</a:t>
            </a:r>
            <a:r>
              <a:rPr lang="ko-KR" altLang="en-US" sz="900" kern="0" dirty="0">
                <a:solidFill>
                  <a:srgbClr val="000000"/>
                </a:solidFill>
                <a:latin typeface="Arial" panose="020B0604020202020204" pitchFamily="34" charset="0"/>
                <a:cs typeface="Arial" panose="020B0604020202020204" pitchFamily="34" charset="0"/>
              </a:rPr>
              <a:t>근속일수</a:t>
            </a:r>
            <a:r>
              <a:rPr lang="en-US" altLang="ko-KR" sz="900" kern="0" dirty="0">
                <a:solidFill>
                  <a:srgbClr val="000000"/>
                </a:solidFill>
                <a:latin typeface="Arial" panose="020B0604020202020204" pitchFamily="34" charset="0"/>
                <a:cs typeface="Arial" panose="020B0604020202020204" pitchFamily="34" charset="0"/>
              </a:rPr>
              <a:t>÷365(366)’ </a:t>
            </a:r>
            <a:r>
              <a:rPr lang="ko-KR" altLang="en-US" sz="900" kern="0" dirty="0">
                <a:solidFill>
                  <a:srgbClr val="000000"/>
                </a:solidFill>
                <a:latin typeface="Arial" panose="020B0604020202020204" pitchFamily="34" charset="0"/>
                <a:cs typeface="Arial" panose="020B0604020202020204" pitchFamily="34" charset="0"/>
              </a:rPr>
              <a:t>산식에 따라 산출함</a:t>
            </a:r>
            <a:endParaRPr lang="en-US" altLang="ko-KR" sz="900"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인건비성 비용</a:t>
            </a: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복리후생비</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err="1">
                <a:solidFill>
                  <a:srgbClr val="000000"/>
                </a:solidFill>
                <a:latin typeface="Arial" panose="020B0604020202020204" pitchFamily="34" charset="0"/>
                <a:cs typeface="Arial" panose="020B0604020202020204" pitchFamily="34" charset="0"/>
              </a:rPr>
              <a:t>세금과공과금</a:t>
            </a:r>
            <a:r>
              <a:rPr lang="ko-KR" altLang="en-US" sz="900" kern="0" dirty="0">
                <a:solidFill>
                  <a:srgbClr val="000000"/>
                </a:solidFill>
                <a:latin typeface="Arial" panose="020B0604020202020204" pitchFamily="34" charset="0"/>
                <a:cs typeface="Arial" panose="020B0604020202020204" pitchFamily="34" charset="0"/>
              </a:rPr>
              <a:t> 및 보험료는 대부분 인건비성 비용으로 구성되어 있으므로</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과거 </a:t>
            </a:r>
            <a:r>
              <a:rPr lang="en-US" altLang="ko-KR" sz="900" kern="0" dirty="0">
                <a:solidFill>
                  <a:srgbClr val="000000"/>
                </a:solidFill>
                <a:latin typeface="Arial" panose="020B0604020202020204" pitchFamily="34" charset="0"/>
                <a:cs typeface="Arial" panose="020B0604020202020204" pitchFamily="34" charset="0"/>
              </a:rPr>
              <a:t>3</a:t>
            </a:r>
            <a:r>
              <a:rPr lang="ko-KR" altLang="en-US" sz="900" kern="0" dirty="0">
                <a:solidFill>
                  <a:srgbClr val="000000"/>
                </a:solidFill>
                <a:latin typeface="Arial" panose="020B0604020202020204" pitchFamily="34" charset="0"/>
                <a:cs typeface="Arial" panose="020B0604020202020204" pitchFamily="34" charset="0"/>
              </a:rPr>
              <a:t>개년 인건비가 매출에서 차지하는 평균 비중 수준을 가정하여 적용함 </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인건비에 임금상승률이 기 적용</a:t>
            </a:r>
            <a:r>
              <a:rPr lang="en-US" altLang="ko-KR" sz="900" kern="0" dirty="0">
                <a:solidFill>
                  <a:srgbClr val="000000"/>
                </a:solidFill>
                <a:latin typeface="Arial" panose="020B0604020202020204" pitchFamily="34" charset="0"/>
                <a:cs typeface="Arial" panose="020B0604020202020204" pitchFamily="34" charset="0"/>
              </a:rPr>
              <a:t>)</a:t>
            </a: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감가상각비</a:t>
            </a:r>
            <a:endParaRPr lang="en-US" altLang="ko-KR" sz="900" b="1" u="sng"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회사는 향후 별도 </a:t>
            </a:r>
            <a:r>
              <a:rPr lang="en-US" altLang="ko-KR" sz="900" kern="0" dirty="0" err="1">
                <a:solidFill>
                  <a:srgbClr val="000000"/>
                </a:solidFill>
                <a:latin typeface="Arial" panose="020B0604020202020204" pitchFamily="34" charset="0"/>
                <a:cs typeface="Arial" panose="020B0604020202020204" pitchFamily="34" charset="0"/>
              </a:rPr>
              <a:t>CapEx</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투자계획을 보유하고 있지 않으므로</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현재 감가상각비 수준의 발생을 가정하여 재투자액을 추정함</a:t>
            </a:r>
            <a:endParaRPr lang="en-US" altLang="ko-KR" sz="900"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지급임차료</a:t>
            </a:r>
            <a:endParaRPr lang="en-US" altLang="ko-KR" sz="900" b="1" u="sng"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en-US" altLang="ko-KR" sz="900" kern="0" dirty="0">
                <a:solidFill>
                  <a:srgbClr val="000000"/>
                </a:solidFill>
                <a:latin typeface="Arial" panose="020B0604020202020204" pitchFamily="34" charset="0"/>
                <a:cs typeface="Arial" panose="020B0604020202020204" pitchFamily="34" charset="0"/>
              </a:rPr>
              <a:t>2020</a:t>
            </a:r>
            <a:r>
              <a:rPr lang="ko-KR" altLang="en-US" sz="900" kern="0" dirty="0">
                <a:solidFill>
                  <a:srgbClr val="000000"/>
                </a:solidFill>
                <a:latin typeface="Arial" panose="020B0604020202020204" pitchFamily="34" charset="0"/>
                <a:cs typeface="Arial" panose="020B0604020202020204" pitchFamily="34" charset="0"/>
              </a:rPr>
              <a:t>년 중 사옥 취득으로 인해 </a:t>
            </a:r>
            <a:r>
              <a:rPr lang="en-US" altLang="ko-KR" sz="900" kern="0" dirty="0">
                <a:solidFill>
                  <a:srgbClr val="000000"/>
                </a:solidFill>
                <a:latin typeface="Arial" panose="020B0604020202020204" pitchFamily="34" charset="0"/>
                <a:cs typeface="Arial" panose="020B0604020202020204" pitchFamily="34" charset="0"/>
              </a:rPr>
              <a:t>2021</a:t>
            </a:r>
            <a:r>
              <a:rPr lang="ko-KR" altLang="en-US" sz="900" kern="0" dirty="0">
                <a:solidFill>
                  <a:srgbClr val="000000"/>
                </a:solidFill>
                <a:latin typeface="Arial" panose="020B0604020202020204" pitchFamily="34" charset="0"/>
                <a:cs typeface="Arial" panose="020B0604020202020204" pitchFamily="34" charset="0"/>
              </a:rPr>
              <a:t>년 임차료 수준이 향후 발생함을 가정하고</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 물가상승률을 반영함</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회사 담당자에 의하면 향후 초과인원 발생 시 ㈜</a:t>
            </a:r>
            <a:r>
              <a:rPr lang="ko-KR" altLang="en-US" sz="900" kern="0" dirty="0" err="1">
                <a:solidFill>
                  <a:srgbClr val="000000"/>
                </a:solidFill>
                <a:latin typeface="Arial" panose="020B0604020202020204" pitchFamily="34" charset="0"/>
                <a:cs typeface="Arial" panose="020B0604020202020204" pitchFamily="34" charset="0"/>
              </a:rPr>
              <a:t>섹타나인</a:t>
            </a:r>
            <a:r>
              <a:rPr lang="ko-KR" altLang="en-US" sz="900" kern="0" dirty="0">
                <a:solidFill>
                  <a:srgbClr val="000000"/>
                </a:solidFill>
                <a:latin typeface="Arial" panose="020B0604020202020204" pitchFamily="34" charset="0"/>
                <a:cs typeface="Arial" panose="020B0604020202020204" pitchFamily="34" charset="0"/>
              </a:rPr>
              <a:t> 사옥 활용이 가능하여 추가적인 지급임차료는 고려하지 않음</a:t>
            </a:r>
            <a:endParaRPr lang="en-US" altLang="ko-KR" sz="900"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latin typeface="Arial" panose="020B0604020202020204" pitchFamily="34" charset="0"/>
                <a:cs typeface="Arial" panose="020B0604020202020204" pitchFamily="34" charset="0"/>
              </a:rPr>
              <a:t>기타 판매관리비</a:t>
            </a:r>
            <a:endParaRPr lang="en-US" altLang="ko-KR" sz="900" b="1" u="sng" kern="0" dirty="0">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기타 판매관리비는 대부분 </a:t>
            </a:r>
            <a:r>
              <a:rPr lang="en-US" altLang="ko-KR" sz="900" kern="0" dirty="0">
                <a:solidFill>
                  <a:srgbClr val="000000"/>
                </a:solidFill>
                <a:latin typeface="Arial" panose="020B0604020202020204" pitchFamily="34" charset="0"/>
                <a:cs typeface="Arial" panose="020B0604020202020204" pitchFamily="34" charset="0"/>
              </a:rPr>
              <a:t>FC/Quasi </a:t>
            </a:r>
            <a:r>
              <a:rPr lang="ko-KR" altLang="en-US" sz="900" kern="0" dirty="0">
                <a:solidFill>
                  <a:srgbClr val="000000"/>
                </a:solidFill>
                <a:latin typeface="Arial" panose="020B0604020202020204" pitchFamily="34" charset="0"/>
                <a:cs typeface="Arial" panose="020B0604020202020204" pitchFamily="34" charset="0"/>
              </a:rPr>
              <a:t>항목으로 과거 </a:t>
            </a:r>
            <a:r>
              <a:rPr lang="en-US" altLang="ko-KR" sz="900" kern="0" dirty="0">
                <a:solidFill>
                  <a:srgbClr val="000000"/>
                </a:solidFill>
                <a:latin typeface="Arial" panose="020B0604020202020204" pitchFamily="34" charset="0"/>
                <a:cs typeface="Arial" panose="020B0604020202020204" pitchFamily="34" charset="0"/>
              </a:rPr>
              <a:t>3</a:t>
            </a:r>
            <a:r>
              <a:rPr lang="ko-KR" altLang="en-US" sz="900" kern="0" dirty="0">
                <a:solidFill>
                  <a:srgbClr val="000000"/>
                </a:solidFill>
                <a:latin typeface="Arial" panose="020B0604020202020204" pitchFamily="34" charset="0"/>
                <a:cs typeface="Arial" panose="020B0604020202020204" pitchFamily="34" charset="0"/>
              </a:rPr>
              <a:t>개년 평균 수준으로 발생함을 가정하고</a:t>
            </a:r>
            <a:r>
              <a:rPr lang="en-US" altLang="ko-KR" sz="900" kern="0" dirty="0">
                <a:solidFill>
                  <a:srgbClr val="000000"/>
                </a:solidFill>
                <a:latin typeface="Arial" panose="020B0604020202020204" pitchFamily="34" charset="0"/>
                <a:cs typeface="Arial" panose="020B0604020202020204" pitchFamily="34" charset="0"/>
              </a:rPr>
              <a:t>,</a:t>
            </a:r>
            <a:r>
              <a:rPr lang="ko-KR" altLang="en-US" sz="900" kern="0" dirty="0">
                <a:solidFill>
                  <a:srgbClr val="000000"/>
                </a:solidFill>
                <a:latin typeface="Arial" panose="020B0604020202020204" pitchFamily="34" charset="0"/>
                <a:cs typeface="Arial" panose="020B0604020202020204" pitchFamily="34" charset="0"/>
              </a:rPr>
              <a:t> 물가상승률을 반영함</a:t>
            </a:r>
            <a:endParaRPr lang="en-US" altLang="ko-KR" sz="900" kern="0" dirty="0">
              <a:solidFill>
                <a:srgbClr val="000000"/>
              </a:solidFill>
              <a:latin typeface="Arial" panose="020B0604020202020204" pitchFamily="34" charset="0"/>
              <a:cs typeface="Arial" panose="020B0604020202020204" pitchFamily="34" charset="0"/>
            </a:endParaRPr>
          </a:p>
        </p:txBody>
      </p:sp>
      <p:grpSp>
        <p:nvGrpSpPr>
          <p:cNvPr id="8" name="그룹 7">
            <a:extLst>
              <a:ext uri="{FF2B5EF4-FFF2-40B4-BE49-F238E27FC236}">
                <a16:creationId xmlns:a16="http://schemas.microsoft.com/office/drawing/2014/main" id="{2F133709-E050-4E9D-82BF-183BB4EBE07C}"/>
              </a:ext>
            </a:extLst>
          </p:cNvPr>
          <p:cNvGrpSpPr/>
          <p:nvPr/>
        </p:nvGrpSpPr>
        <p:grpSpPr>
          <a:xfrm>
            <a:off x="4293873" y="1098740"/>
            <a:ext cx="4824000" cy="360000"/>
            <a:chOff x="480054" y="1434354"/>
            <a:chExt cx="4582309" cy="360000"/>
          </a:xfrm>
        </p:grpSpPr>
        <p:sp>
          <p:nvSpPr>
            <p:cNvPr id="9" name="Line 13">
              <a:extLst>
                <a:ext uri="{FF2B5EF4-FFF2-40B4-BE49-F238E27FC236}">
                  <a16:creationId xmlns:a16="http://schemas.microsoft.com/office/drawing/2014/main" id="{E5E07DB5-9248-43C6-B181-4EC5CB7BBC74}"/>
                </a:ext>
              </a:extLst>
            </p:cNvPr>
            <p:cNvSpPr>
              <a:spLocks noChangeShapeType="1"/>
            </p:cNvSpPr>
            <p:nvPr/>
          </p:nvSpPr>
          <p:spPr bwMode="auto">
            <a:xfrm>
              <a:off x="480054" y="1768377"/>
              <a:ext cx="4582309" cy="415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0" name="Rectangle 41">
              <a:extLst>
                <a:ext uri="{FF2B5EF4-FFF2-40B4-BE49-F238E27FC236}">
                  <a16:creationId xmlns:a16="http://schemas.microsoft.com/office/drawing/2014/main" id="{A61A9B23-9AFF-47EB-BED2-852FBD88D6EF}"/>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0"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SG&amp;A_</a:t>
              </a:r>
              <a:r>
                <a:rPr lang="ko-KR" altLang="en-US" sz="1000" b="1" dirty="0">
                  <a:solidFill>
                    <a:srgbClr val="00338D"/>
                  </a:solidFill>
                  <a:latin typeface="Arial" panose="020B0604020202020204" pitchFamily="34" charset="0"/>
                  <a:ea typeface="+mj-ea"/>
                  <a:cs typeface="Arial" panose="020B0604020202020204" pitchFamily="34" charset="0"/>
                </a:rPr>
                <a:t>계속</a:t>
              </a:r>
              <a:endParaRPr lang="en-US" altLang="ko-KR" sz="1000" b="1" baseline="30000" dirty="0">
                <a:solidFill>
                  <a:srgbClr val="00338D"/>
                </a:solidFill>
                <a:latin typeface="Arial" panose="020B0604020202020204" pitchFamily="34" charset="0"/>
                <a:ea typeface="+mj-ea"/>
                <a:cs typeface="Arial" panose="020B0604020202020204" pitchFamily="34" charset="0"/>
              </a:endParaRPr>
            </a:p>
          </p:txBody>
        </p:sp>
      </p:grpSp>
      <p:sp>
        <p:nvSpPr>
          <p:cNvPr id="21" name="제목 2">
            <a:extLst>
              <a:ext uri="{FF2B5EF4-FFF2-40B4-BE49-F238E27FC236}">
                <a16:creationId xmlns:a16="http://schemas.microsoft.com/office/drawing/2014/main" id="{978F2EE8-9E89-4AC4-80DF-CFE3BB8AF346}"/>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DCF Method Assumptions (7/7)</a:t>
            </a:r>
          </a:p>
        </p:txBody>
      </p:sp>
      <p:sp>
        <p:nvSpPr>
          <p:cNvPr id="32" name="순서도: 연결자 31">
            <a:extLst>
              <a:ext uri="{FF2B5EF4-FFF2-40B4-BE49-F238E27FC236}">
                <a16:creationId xmlns:a16="http://schemas.microsoft.com/office/drawing/2014/main" id="{4F057774-6DA1-4C0D-8952-7BF17B998C20}"/>
              </a:ext>
            </a:extLst>
          </p:cNvPr>
          <p:cNvSpPr/>
          <p:nvPr/>
        </p:nvSpPr>
        <p:spPr bwMode="auto">
          <a:xfrm>
            <a:off x="572606" y="150120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2</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34" name="직사각형 33">
            <a:extLst>
              <a:ext uri="{FF2B5EF4-FFF2-40B4-BE49-F238E27FC236}">
                <a16:creationId xmlns:a16="http://schemas.microsoft.com/office/drawing/2014/main" id="{20379CB2-008E-4716-B774-63B5017643DB}"/>
              </a:ext>
            </a:extLst>
          </p:cNvPr>
          <p:cNvSpPr/>
          <p:nvPr/>
        </p:nvSpPr>
        <p:spPr>
          <a:xfrm>
            <a:off x="4293870" y="3079787"/>
            <a:ext cx="4824001" cy="126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35" name="순서도: 연결자 34">
            <a:extLst>
              <a:ext uri="{FF2B5EF4-FFF2-40B4-BE49-F238E27FC236}">
                <a16:creationId xmlns:a16="http://schemas.microsoft.com/office/drawing/2014/main" id="{C7AEA0E4-805F-422B-8A86-47417D00AE2B}"/>
              </a:ext>
            </a:extLst>
          </p:cNvPr>
          <p:cNvSpPr/>
          <p:nvPr/>
        </p:nvSpPr>
        <p:spPr bwMode="auto">
          <a:xfrm>
            <a:off x="4213275" y="302781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2</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0" name="제목 2">
            <a:extLst>
              <a:ext uri="{FF2B5EF4-FFF2-40B4-BE49-F238E27FC236}">
                <a16:creationId xmlns:a16="http://schemas.microsoft.com/office/drawing/2014/main" id="{BFCD30E7-4A86-4D39-950F-7F5DE25B199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Assumptions &amp; Results</a:t>
            </a:r>
          </a:p>
        </p:txBody>
      </p:sp>
      <p:sp>
        <p:nvSpPr>
          <p:cNvPr id="14" name="직사각형 13">
            <a:extLst>
              <a:ext uri="{FF2B5EF4-FFF2-40B4-BE49-F238E27FC236}">
                <a16:creationId xmlns:a16="http://schemas.microsoft.com/office/drawing/2014/main" id="{33999946-912A-4A7E-AE39-C82330A8DD04}"/>
              </a:ext>
            </a:extLst>
          </p:cNvPr>
          <p:cNvSpPr/>
          <p:nvPr/>
        </p:nvSpPr>
        <p:spPr>
          <a:xfrm>
            <a:off x="4293870" y="3205797"/>
            <a:ext cx="4824001" cy="126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15" name="순서도: 연결자 14">
            <a:extLst>
              <a:ext uri="{FF2B5EF4-FFF2-40B4-BE49-F238E27FC236}">
                <a16:creationId xmlns:a16="http://schemas.microsoft.com/office/drawing/2014/main" id="{2F77B940-5F74-4507-8603-3690310C2595}"/>
              </a:ext>
            </a:extLst>
          </p:cNvPr>
          <p:cNvSpPr/>
          <p:nvPr/>
        </p:nvSpPr>
        <p:spPr bwMode="auto">
          <a:xfrm>
            <a:off x="4213275" y="315382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3</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6" name="직사각형 15">
            <a:extLst>
              <a:ext uri="{FF2B5EF4-FFF2-40B4-BE49-F238E27FC236}">
                <a16:creationId xmlns:a16="http://schemas.microsoft.com/office/drawing/2014/main" id="{E7532CC8-4AB5-4200-BD65-D6F2BDC08FF3}"/>
              </a:ext>
            </a:extLst>
          </p:cNvPr>
          <p:cNvSpPr/>
          <p:nvPr/>
        </p:nvSpPr>
        <p:spPr>
          <a:xfrm>
            <a:off x="4293870" y="3952418"/>
            <a:ext cx="4824001" cy="126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17" name="순서도: 연결자 16">
            <a:extLst>
              <a:ext uri="{FF2B5EF4-FFF2-40B4-BE49-F238E27FC236}">
                <a16:creationId xmlns:a16="http://schemas.microsoft.com/office/drawing/2014/main" id="{2FC0510A-7831-41CD-95F1-C291F1D3079F}"/>
              </a:ext>
            </a:extLst>
          </p:cNvPr>
          <p:cNvSpPr/>
          <p:nvPr/>
        </p:nvSpPr>
        <p:spPr bwMode="auto">
          <a:xfrm>
            <a:off x="4213275" y="390044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3</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8" name="직사각형 17">
            <a:extLst>
              <a:ext uri="{FF2B5EF4-FFF2-40B4-BE49-F238E27FC236}">
                <a16:creationId xmlns:a16="http://schemas.microsoft.com/office/drawing/2014/main" id="{133A7AE6-8422-44E9-B1B9-121EC05F6F54}"/>
              </a:ext>
            </a:extLst>
          </p:cNvPr>
          <p:cNvSpPr/>
          <p:nvPr/>
        </p:nvSpPr>
        <p:spPr>
          <a:xfrm>
            <a:off x="4293870" y="4422236"/>
            <a:ext cx="4824001" cy="126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19" name="순서도: 연결자 18">
            <a:extLst>
              <a:ext uri="{FF2B5EF4-FFF2-40B4-BE49-F238E27FC236}">
                <a16:creationId xmlns:a16="http://schemas.microsoft.com/office/drawing/2014/main" id="{8800036F-6A2D-4BEC-8B50-B1EBE332C951}"/>
              </a:ext>
            </a:extLst>
          </p:cNvPr>
          <p:cNvSpPr/>
          <p:nvPr/>
        </p:nvSpPr>
        <p:spPr bwMode="auto">
          <a:xfrm>
            <a:off x="4213275" y="437026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3</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2" name="순서도: 연결자 21">
            <a:extLst>
              <a:ext uri="{FF2B5EF4-FFF2-40B4-BE49-F238E27FC236}">
                <a16:creationId xmlns:a16="http://schemas.microsoft.com/office/drawing/2014/main" id="{EFF5EBDD-D93E-4A3C-844C-80EB271602A7}"/>
              </a:ext>
            </a:extLst>
          </p:cNvPr>
          <p:cNvSpPr/>
          <p:nvPr/>
        </p:nvSpPr>
        <p:spPr bwMode="auto">
          <a:xfrm>
            <a:off x="572606" y="208070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3</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graphicFrame>
        <p:nvGraphicFramePr>
          <p:cNvPr id="26" name="표 25">
            <a:extLst>
              <a:ext uri="{FF2B5EF4-FFF2-40B4-BE49-F238E27FC236}">
                <a16:creationId xmlns:a16="http://schemas.microsoft.com/office/drawing/2014/main" id="{04151A36-82CF-4692-8471-2196B44DF488}"/>
              </a:ext>
            </a:extLst>
          </p:cNvPr>
          <p:cNvGraphicFramePr>
            <a:graphicFrameLocks noGrp="1"/>
          </p:cNvGraphicFramePr>
          <p:nvPr>
            <p:extLst>
              <p:ext uri="{D42A27DB-BD31-4B8C-83A1-F6EECF244321}">
                <p14:modId xmlns:p14="http://schemas.microsoft.com/office/powerpoint/2010/main" val="1407072587"/>
              </p:ext>
            </p:extLst>
          </p:nvPr>
        </p:nvGraphicFramePr>
        <p:xfrm>
          <a:off x="503999" y="2273133"/>
          <a:ext cx="3625164" cy="1110480"/>
        </p:xfrm>
        <a:graphic>
          <a:graphicData uri="http://schemas.openxmlformats.org/drawingml/2006/table">
            <a:tbl>
              <a:tblPr/>
              <a:tblGrid>
                <a:gridCol w="720794">
                  <a:extLst>
                    <a:ext uri="{9D8B030D-6E8A-4147-A177-3AD203B41FA5}">
                      <a16:colId xmlns:a16="http://schemas.microsoft.com/office/drawing/2014/main" val="1202012293"/>
                    </a:ext>
                  </a:extLst>
                </a:gridCol>
                <a:gridCol w="414910">
                  <a:extLst>
                    <a:ext uri="{9D8B030D-6E8A-4147-A177-3AD203B41FA5}">
                      <a16:colId xmlns:a16="http://schemas.microsoft.com/office/drawing/2014/main" val="400306153"/>
                    </a:ext>
                  </a:extLst>
                </a:gridCol>
                <a:gridCol w="414910">
                  <a:extLst>
                    <a:ext uri="{9D8B030D-6E8A-4147-A177-3AD203B41FA5}">
                      <a16:colId xmlns:a16="http://schemas.microsoft.com/office/drawing/2014/main" val="2334816333"/>
                    </a:ext>
                  </a:extLst>
                </a:gridCol>
                <a:gridCol w="414910">
                  <a:extLst>
                    <a:ext uri="{9D8B030D-6E8A-4147-A177-3AD203B41FA5}">
                      <a16:colId xmlns:a16="http://schemas.microsoft.com/office/drawing/2014/main" val="242505461"/>
                    </a:ext>
                  </a:extLst>
                </a:gridCol>
                <a:gridCol w="414910">
                  <a:extLst>
                    <a:ext uri="{9D8B030D-6E8A-4147-A177-3AD203B41FA5}">
                      <a16:colId xmlns:a16="http://schemas.microsoft.com/office/drawing/2014/main" val="1430321407"/>
                    </a:ext>
                  </a:extLst>
                </a:gridCol>
                <a:gridCol w="414910">
                  <a:extLst>
                    <a:ext uri="{9D8B030D-6E8A-4147-A177-3AD203B41FA5}">
                      <a16:colId xmlns:a16="http://schemas.microsoft.com/office/drawing/2014/main" val="3678306597"/>
                    </a:ext>
                  </a:extLst>
                </a:gridCol>
                <a:gridCol w="414910">
                  <a:extLst>
                    <a:ext uri="{9D8B030D-6E8A-4147-A177-3AD203B41FA5}">
                      <a16:colId xmlns:a16="http://schemas.microsoft.com/office/drawing/2014/main" val="1425322553"/>
                    </a:ext>
                  </a:extLst>
                </a:gridCol>
                <a:gridCol w="414910">
                  <a:extLst>
                    <a:ext uri="{9D8B030D-6E8A-4147-A177-3AD203B41FA5}">
                      <a16:colId xmlns:a16="http://schemas.microsoft.com/office/drawing/2014/main" val="1044137233"/>
                    </a:ext>
                  </a:extLst>
                </a:gridCol>
              </a:tblGrid>
              <a:tr h="138810">
                <a:tc>
                  <a:txBody>
                    <a:bodyPr/>
                    <a:lstStyle/>
                    <a:p>
                      <a:pPr algn="l" fontAlgn="ct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2019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2020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756054960"/>
                  </a:ext>
                </a:extLst>
              </a:tr>
              <a:tr h="138810">
                <a:tc>
                  <a:txBody>
                    <a:bodyPr/>
                    <a:lstStyle/>
                    <a:p>
                      <a:pPr algn="l"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인건비</a:t>
                      </a: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급상여</a:t>
                      </a: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1,697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2,075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3,036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3,831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4,982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6,447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8,488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408451156"/>
                  </a:ext>
                </a:extLst>
              </a:tr>
              <a:tr h="138810">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복리후생비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119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278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469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605971156"/>
                  </a:ext>
                </a:extLst>
              </a:tr>
              <a:tr h="138810">
                <a:tc>
                  <a:txBody>
                    <a:bodyPr/>
                    <a:lstStyle/>
                    <a:p>
                      <a:pPr algn="l" fontAlgn="ctr"/>
                      <a:r>
                        <a:rPr lang="en-US"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of </a:t>
                      </a:r>
                      <a:r>
                        <a:rPr lang="ko-KR" altLang="en-US"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인건비</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6.7%</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8.1%</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7.3%</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7.3%</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7.3%</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305248666"/>
                  </a:ext>
                </a:extLst>
              </a:tr>
              <a:tr h="138810">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세금과공과금</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211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278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328407974"/>
                  </a:ext>
                </a:extLst>
              </a:tr>
              <a:tr h="138810">
                <a:tc>
                  <a:txBody>
                    <a:bodyPr/>
                    <a:lstStyle/>
                    <a:p>
                      <a:pPr algn="l" fontAlgn="ctr"/>
                      <a:r>
                        <a:rPr lang="en-US"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of </a:t>
                      </a:r>
                      <a:r>
                        <a:rPr lang="ko-KR" altLang="en-US"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인건비</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7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221829679"/>
                  </a:ext>
                </a:extLst>
              </a:tr>
              <a:tr h="138810">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보험료</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2151991965"/>
                  </a:ext>
                </a:extLst>
              </a:tr>
              <a:tr h="138810">
                <a:tc>
                  <a:txBody>
                    <a:bodyPr/>
                    <a:lstStyle/>
                    <a:p>
                      <a:pPr algn="l" fontAlgn="ctr"/>
                      <a:r>
                        <a:rPr lang="en-US"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of </a:t>
                      </a:r>
                      <a:r>
                        <a:rPr lang="ko-KR" altLang="en-US"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인건비</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FF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468106714"/>
                  </a:ext>
                </a:extLst>
              </a:tr>
            </a:tbl>
          </a:graphicData>
        </a:graphic>
      </p:graphicFrame>
      <p:sp>
        <p:nvSpPr>
          <p:cNvPr id="27" name="직사각형 26">
            <a:extLst>
              <a:ext uri="{FF2B5EF4-FFF2-40B4-BE49-F238E27FC236}">
                <a16:creationId xmlns:a16="http://schemas.microsoft.com/office/drawing/2014/main" id="{0AA299C1-5615-47E1-90C7-D6BF0B17C1D7}"/>
              </a:ext>
            </a:extLst>
          </p:cNvPr>
          <p:cNvSpPr/>
          <p:nvPr/>
        </p:nvSpPr>
        <p:spPr>
          <a:xfrm>
            <a:off x="4293870" y="4079705"/>
            <a:ext cx="4824001" cy="126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28" name="순서도: 연결자 27">
            <a:extLst>
              <a:ext uri="{FF2B5EF4-FFF2-40B4-BE49-F238E27FC236}">
                <a16:creationId xmlns:a16="http://schemas.microsoft.com/office/drawing/2014/main" id="{7607C533-57D6-4920-82CC-F781B85F6C5D}"/>
              </a:ext>
            </a:extLst>
          </p:cNvPr>
          <p:cNvSpPr/>
          <p:nvPr/>
        </p:nvSpPr>
        <p:spPr bwMode="auto">
          <a:xfrm>
            <a:off x="4213275" y="402772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4</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9" name="직사각형 28">
            <a:extLst>
              <a:ext uri="{FF2B5EF4-FFF2-40B4-BE49-F238E27FC236}">
                <a16:creationId xmlns:a16="http://schemas.microsoft.com/office/drawing/2014/main" id="{69F95B80-E766-49FC-AC10-BA83DFDFEB61}"/>
              </a:ext>
            </a:extLst>
          </p:cNvPr>
          <p:cNvSpPr/>
          <p:nvPr/>
        </p:nvSpPr>
        <p:spPr>
          <a:xfrm>
            <a:off x="4293870" y="5790359"/>
            <a:ext cx="4824001" cy="126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30" name="순서도: 연결자 29">
            <a:extLst>
              <a:ext uri="{FF2B5EF4-FFF2-40B4-BE49-F238E27FC236}">
                <a16:creationId xmlns:a16="http://schemas.microsoft.com/office/drawing/2014/main" id="{E249531F-440B-4A5E-94BF-B75F20DC0DDC}"/>
              </a:ext>
            </a:extLst>
          </p:cNvPr>
          <p:cNvSpPr/>
          <p:nvPr/>
        </p:nvSpPr>
        <p:spPr bwMode="auto">
          <a:xfrm>
            <a:off x="4213275" y="573838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4</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31" name="순서도: 연결자 30">
            <a:extLst>
              <a:ext uri="{FF2B5EF4-FFF2-40B4-BE49-F238E27FC236}">
                <a16:creationId xmlns:a16="http://schemas.microsoft.com/office/drawing/2014/main" id="{01277698-6C32-4A81-A0C2-8CC19CE6C161}"/>
              </a:ext>
            </a:extLst>
          </p:cNvPr>
          <p:cNvSpPr/>
          <p:nvPr/>
        </p:nvSpPr>
        <p:spPr bwMode="auto">
          <a:xfrm>
            <a:off x="572606" y="411534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4</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33" name="직사각형 32">
            <a:extLst>
              <a:ext uri="{FF2B5EF4-FFF2-40B4-BE49-F238E27FC236}">
                <a16:creationId xmlns:a16="http://schemas.microsoft.com/office/drawing/2014/main" id="{846B8B65-8668-4F6B-B575-32C664B0E035}"/>
              </a:ext>
            </a:extLst>
          </p:cNvPr>
          <p:cNvSpPr/>
          <p:nvPr/>
        </p:nvSpPr>
        <p:spPr>
          <a:xfrm>
            <a:off x="4293870" y="4205705"/>
            <a:ext cx="4824001" cy="126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a:solidFill>
                <a:schemeClr val="bg1"/>
              </a:solidFill>
            </a:endParaRPr>
          </a:p>
        </p:txBody>
      </p:sp>
      <p:sp>
        <p:nvSpPr>
          <p:cNvPr id="36" name="순서도: 연결자 35">
            <a:extLst>
              <a:ext uri="{FF2B5EF4-FFF2-40B4-BE49-F238E27FC236}">
                <a16:creationId xmlns:a16="http://schemas.microsoft.com/office/drawing/2014/main" id="{689DAA34-5D4A-460B-B58B-7029F0ED20F4}"/>
              </a:ext>
            </a:extLst>
          </p:cNvPr>
          <p:cNvSpPr/>
          <p:nvPr/>
        </p:nvSpPr>
        <p:spPr bwMode="auto">
          <a:xfrm>
            <a:off x="4213275" y="415372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5</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37" name="순서도: 연결자 36">
            <a:extLst>
              <a:ext uri="{FF2B5EF4-FFF2-40B4-BE49-F238E27FC236}">
                <a16:creationId xmlns:a16="http://schemas.microsoft.com/office/drawing/2014/main" id="{C180D184-E0B1-4923-B2D5-F72B3C444BBF}"/>
              </a:ext>
            </a:extLst>
          </p:cNvPr>
          <p:cNvSpPr/>
          <p:nvPr/>
        </p:nvSpPr>
        <p:spPr bwMode="auto">
          <a:xfrm>
            <a:off x="572606" y="469418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5</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3264507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Chart1">
            <a:extLst>
              <a:ext uri="{FF2B5EF4-FFF2-40B4-BE49-F238E27FC236}">
                <a16:creationId xmlns:a16="http://schemas.microsoft.com/office/drawing/2014/main" id="{C97A655B-E5C2-4A44-B936-53F75D0AE681}"/>
              </a:ext>
            </a:extLst>
          </p:cNvPr>
          <p:cNvGraphicFramePr>
            <a:graphicFrameLocks/>
          </p:cNvGraphicFramePr>
          <p:nvPr/>
        </p:nvGraphicFramePr>
        <p:xfrm>
          <a:off x="4311096" y="3763322"/>
          <a:ext cx="4784400" cy="2469600"/>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그룹 7">
            <a:extLst>
              <a:ext uri="{FF2B5EF4-FFF2-40B4-BE49-F238E27FC236}">
                <a16:creationId xmlns:a16="http://schemas.microsoft.com/office/drawing/2014/main" id="{2F133709-E050-4E9D-82BF-183BB4EBE07C}"/>
              </a:ext>
            </a:extLst>
          </p:cNvPr>
          <p:cNvGrpSpPr/>
          <p:nvPr/>
        </p:nvGrpSpPr>
        <p:grpSpPr>
          <a:xfrm>
            <a:off x="4293872" y="1098740"/>
            <a:ext cx="4824001" cy="360000"/>
            <a:chOff x="480054" y="1434354"/>
            <a:chExt cx="4582309" cy="360000"/>
          </a:xfrm>
        </p:grpSpPr>
        <p:sp>
          <p:nvSpPr>
            <p:cNvPr id="9" name="Line 13">
              <a:extLst>
                <a:ext uri="{FF2B5EF4-FFF2-40B4-BE49-F238E27FC236}">
                  <a16:creationId xmlns:a16="http://schemas.microsoft.com/office/drawing/2014/main" id="{E5E07DB5-9248-43C6-B181-4EC5CB7BBC74}"/>
                </a:ext>
              </a:extLst>
            </p:cNvPr>
            <p:cNvSpPr>
              <a:spLocks noChangeShapeType="1"/>
            </p:cNvSpPr>
            <p:nvPr/>
          </p:nvSpPr>
          <p:spPr bwMode="auto">
            <a:xfrm>
              <a:off x="480054" y="1768377"/>
              <a:ext cx="4582309" cy="415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0" name="Rectangle 41">
              <a:extLst>
                <a:ext uri="{FF2B5EF4-FFF2-40B4-BE49-F238E27FC236}">
                  <a16:creationId xmlns:a16="http://schemas.microsoft.com/office/drawing/2014/main" id="{A61A9B23-9AFF-47EB-BED2-852FBD88D6EF}"/>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0"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Market </a:t>
              </a:r>
              <a:r>
                <a:rPr lang="en-US" altLang="ko-KR" sz="1000" b="1" dirty="0" err="1">
                  <a:solidFill>
                    <a:srgbClr val="00338D"/>
                  </a:solidFill>
                  <a:latin typeface="Arial" panose="020B0604020202020204" pitchFamily="34" charset="0"/>
                  <a:ea typeface="+mj-ea"/>
                  <a:cs typeface="Arial" panose="020B0604020202020204" pitchFamily="34" charset="0"/>
                </a:rPr>
                <a:t>Approach_GPCM</a:t>
              </a:r>
              <a:endParaRPr lang="en-US" altLang="ko-KR" sz="1000" b="1" baseline="30000" dirty="0">
                <a:solidFill>
                  <a:srgbClr val="00338D"/>
                </a:solidFill>
                <a:latin typeface="Arial" panose="020B0604020202020204" pitchFamily="34" charset="0"/>
                <a:ea typeface="+mj-ea"/>
                <a:cs typeface="Arial" panose="020B0604020202020204" pitchFamily="34" charset="0"/>
              </a:endParaRPr>
            </a:p>
          </p:txBody>
        </p:sp>
      </p:grpSp>
      <p:sp>
        <p:nvSpPr>
          <p:cNvPr id="21" name="제목 2">
            <a:extLst>
              <a:ext uri="{FF2B5EF4-FFF2-40B4-BE49-F238E27FC236}">
                <a16:creationId xmlns:a16="http://schemas.microsoft.com/office/drawing/2014/main" id="{978F2EE8-9E89-4AC4-80DF-CFE3BB8AF346}"/>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Market Approach (1/3)</a:t>
            </a:r>
          </a:p>
        </p:txBody>
      </p:sp>
      <p:sp>
        <p:nvSpPr>
          <p:cNvPr id="31" name="제목 2">
            <a:extLst>
              <a:ext uri="{FF2B5EF4-FFF2-40B4-BE49-F238E27FC236}">
                <a16:creationId xmlns:a16="http://schemas.microsoft.com/office/drawing/2014/main" id="{1CA6056E-DE15-4F59-8AC7-E68B48887372}"/>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Assumptions &amp; Results</a:t>
            </a:r>
          </a:p>
        </p:txBody>
      </p:sp>
      <p:graphicFrame>
        <p:nvGraphicFramePr>
          <p:cNvPr id="4" name="표 3">
            <a:extLst>
              <a:ext uri="{FF2B5EF4-FFF2-40B4-BE49-F238E27FC236}">
                <a16:creationId xmlns:a16="http://schemas.microsoft.com/office/drawing/2014/main" id="{CEBD5908-1EC1-4582-9CF5-002B442EB744}"/>
              </a:ext>
            </a:extLst>
          </p:cNvPr>
          <p:cNvGraphicFramePr>
            <a:graphicFrameLocks noGrp="1"/>
          </p:cNvGraphicFramePr>
          <p:nvPr>
            <p:extLst>
              <p:ext uri="{D42A27DB-BD31-4B8C-83A1-F6EECF244321}">
                <p14:modId xmlns:p14="http://schemas.microsoft.com/office/powerpoint/2010/main" val="1227176965"/>
              </p:ext>
            </p:extLst>
          </p:nvPr>
        </p:nvGraphicFramePr>
        <p:xfrm>
          <a:off x="4293868" y="1501200"/>
          <a:ext cx="4818858" cy="1209600"/>
        </p:xfrm>
        <a:graphic>
          <a:graphicData uri="http://schemas.openxmlformats.org/drawingml/2006/table">
            <a:tbl>
              <a:tblPr/>
              <a:tblGrid>
                <a:gridCol w="921277">
                  <a:extLst>
                    <a:ext uri="{9D8B030D-6E8A-4147-A177-3AD203B41FA5}">
                      <a16:colId xmlns:a16="http://schemas.microsoft.com/office/drawing/2014/main" val="1472829445"/>
                    </a:ext>
                  </a:extLst>
                </a:gridCol>
                <a:gridCol w="929058">
                  <a:extLst>
                    <a:ext uri="{9D8B030D-6E8A-4147-A177-3AD203B41FA5}">
                      <a16:colId xmlns:a16="http://schemas.microsoft.com/office/drawing/2014/main" val="1679439660"/>
                    </a:ext>
                  </a:extLst>
                </a:gridCol>
                <a:gridCol w="701717">
                  <a:extLst>
                    <a:ext uri="{9D8B030D-6E8A-4147-A177-3AD203B41FA5}">
                      <a16:colId xmlns:a16="http://schemas.microsoft.com/office/drawing/2014/main" val="67632695"/>
                    </a:ext>
                  </a:extLst>
                </a:gridCol>
                <a:gridCol w="755602">
                  <a:extLst>
                    <a:ext uri="{9D8B030D-6E8A-4147-A177-3AD203B41FA5}">
                      <a16:colId xmlns:a16="http://schemas.microsoft.com/office/drawing/2014/main" val="933549815"/>
                    </a:ext>
                  </a:extLst>
                </a:gridCol>
                <a:gridCol w="755602">
                  <a:extLst>
                    <a:ext uri="{9D8B030D-6E8A-4147-A177-3AD203B41FA5}">
                      <a16:colId xmlns:a16="http://schemas.microsoft.com/office/drawing/2014/main" val="151818522"/>
                    </a:ext>
                  </a:extLst>
                </a:gridCol>
                <a:gridCol w="755602">
                  <a:extLst>
                    <a:ext uri="{9D8B030D-6E8A-4147-A177-3AD203B41FA5}">
                      <a16:colId xmlns:a16="http://schemas.microsoft.com/office/drawing/2014/main" val="278543570"/>
                    </a:ext>
                  </a:extLst>
                </a:gridCol>
              </a:tblGrid>
              <a:tr h="302400">
                <a:tc>
                  <a:txBody>
                    <a:bodyPr/>
                    <a:lstStyle/>
                    <a:p>
                      <a:pPr algn="ctr"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회사명</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endPar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EV</a:t>
                      </a:r>
                      <a:r>
                        <a:rPr lang="en-US" sz="9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a:t>
                      </a:r>
                      <a:endPar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EV/Sales</a:t>
                      </a:r>
                      <a:r>
                        <a:rPr lang="en-US" altLang="ko-KR" sz="9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a:t>
                      </a:r>
                      <a:endPar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EV/EBIT</a:t>
                      </a:r>
                      <a:r>
                        <a:rPr lang="en-US" altLang="ko-KR" sz="9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a:t>
                      </a:r>
                      <a:endPar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EV/</a:t>
                      </a:r>
                    </a:p>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EBITDA</a:t>
                      </a:r>
                      <a:r>
                        <a:rPr lang="en-US" altLang="ko-KR" sz="900" b="1" i="0" u="none" strike="noStrike" baseline="30000"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a:t>
                      </a:r>
                      <a:endPar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4282005779"/>
                  </a:ext>
                </a:extLst>
              </a:tr>
              <a:tr h="1512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이엠넷</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백만원</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64,041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1.6x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5.9x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5.3x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156426283"/>
                  </a:ext>
                </a:extLst>
              </a:tr>
              <a:tr h="1512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와이즈버즈</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백만원</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48,147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rtl="0" fontAlgn="ctr"/>
                      <a:r>
                        <a:rPr lang="en-US"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3.8x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rtl="0" fontAlgn="ctr"/>
                      <a:r>
                        <a:rPr lang="en-US"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27.6x </a:t>
                      </a:r>
                    </a:p>
                  </a:txBody>
                  <a:tcPr marL="36000" marR="36000" marT="0" marB="0" anchor="ctr">
                    <a:lnL>
                      <a:noFill/>
                    </a:lnL>
                    <a:lnR>
                      <a:noFill/>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17.4x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651848542"/>
                  </a:ext>
                </a:extLst>
              </a:tr>
              <a:tr h="151200">
                <a:tc>
                  <a:txBody>
                    <a:bodyPr/>
                    <a:lstStyle/>
                    <a:p>
                      <a:pPr algn="l"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SM C&amp;C</a:t>
                      </a:r>
                      <a:endPar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ctr"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백만원</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144,770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sz="9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1.1x </a:t>
                      </a:r>
                    </a:p>
                  </a:txBody>
                  <a:tcPr marL="36000" marR="36000" marT="0" marB="0" anchor="ctr">
                    <a:lnL w="6350" cap="flat" cmpd="sng" algn="ctr">
                      <a:solidFill>
                        <a:srgbClr val="005EB8"/>
                      </a:solidFill>
                      <a:prstDash val="solid"/>
                      <a:round/>
                      <a:headEnd type="none" w="med" len="med"/>
                      <a:tailEnd type="none" w="med" len="med"/>
                    </a:lnL>
                    <a:lnR>
                      <a:noFill/>
                    </a:lnR>
                    <a:lnT>
                      <a:noFill/>
                    </a:lnT>
                    <a:lnB w="12700" cap="flat" cmpd="sng" algn="ctr">
                      <a:solidFill>
                        <a:srgbClr val="FF0000"/>
                      </a:solidFill>
                      <a:prstDash val="dash"/>
                      <a:round/>
                      <a:headEnd type="none" w="med" len="med"/>
                      <a:tailEnd type="none" w="med" len="med"/>
                    </a:lnB>
                  </a:tcPr>
                </a:tc>
                <a:tc>
                  <a:txBody>
                    <a:bodyPr/>
                    <a:lstStyle/>
                    <a:p>
                      <a:pPr algn="r" rtl="0" fontAlgn="ctr"/>
                      <a:r>
                        <a:rPr lang="ko-KR" alt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12700" cap="flat" cmpd="sng" algn="ctr">
                      <a:solidFill>
                        <a:srgbClr val="FF0000"/>
                      </a:solidFill>
                      <a:prstDash val="dash"/>
                      <a:round/>
                      <a:headEnd type="none" w="med" len="med"/>
                      <a:tailEnd type="none" w="med" len="med"/>
                    </a:lnB>
                    <a:solidFill>
                      <a:schemeClr val="bg1">
                        <a:lumMod val="65000"/>
                      </a:schemeClr>
                    </a:solidFill>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13.7x </a:t>
                      </a:r>
                    </a:p>
                  </a:txBody>
                  <a:tcPr marL="36000" marR="36000" marT="0" marB="0" anchor="ctr">
                    <a:lnL>
                      <a:noFill/>
                    </a:lnL>
                    <a:lnR w="6350" cap="flat" cmpd="sng" algn="ctr">
                      <a:solidFill>
                        <a:srgbClr val="005EB8"/>
                      </a:solidFill>
                      <a:prstDash val="solid"/>
                      <a:round/>
                      <a:headEnd type="none" w="med" len="med"/>
                      <a:tailEnd type="none" w="med" len="med"/>
                    </a:lnR>
                    <a:lnT>
                      <a:noFill/>
                    </a:lnT>
                    <a:lnB w="12700" cap="flat" cmpd="sng" algn="ctr">
                      <a:solidFill>
                        <a:srgbClr val="FF0000"/>
                      </a:solidFill>
                      <a:prstDash val="dash"/>
                      <a:round/>
                      <a:headEnd type="none" w="med" len="med"/>
                      <a:tailEnd type="none" w="med" len="med"/>
                    </a:lnB>
                  </a:tcPr>
                </a:tc>
                <a:extLst>
                  <a:ext uri="{0D108BD9-81ED-4DB2-BD59-A6C34878D82A}">
                    <a16:rowId xmlns:a16="http://schemas.microsoft.com/office/drawing/2014/main" val="3315978697"/>
                  </a:ext>
                </a:extLst>
              </a:tr>
              <a:tr h="151200">
                <a:tc gridSpan="3">
                  <a:txBody>
                    <a:bodyPr/>
                    <a:lstStyle/>
                    <a:p>
                      <a:pPr algn="r" rtl="0" fontAlgn="ctr"/>
                      <a:r>
                        <a:rPr 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Min</a:t>
                      </a:r>
                    </a:p>
                  </a:txBody>
                  <a:tcPr marL="36000" marR="36000" marT="0" marB="0" anchor="ctr">
                    <a:lnL w="6350" cap="flat" cmpd="sng" algn="ctr">
                      <a:solidFill>
                        <a:srgbClr val="005EB8"/>
                      </a:solidFill>
                      <a:prstDash val="solid"/>
                      <a:round/>
                      <a:headEnd type="none" w="med" len="med"/>
                      <a:tailEnd type="none" w="med" len="med"/>
                    </a:lnL>
                    <a:lnR w="12700" cap="flat" cmpd="sng" algn="ctr">
                      <a:solidFill>
                        <a:srgbClr val="FF0000"/>
                      </a:solidFill>
                      <a:prstDash val="dash"/>
                      <a:round/>
                      <a:headEnd type="none" w="med" len="med"/>
                      <a:tailEnd type="none" w="med" len="med"/>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lnL w="6350" cap="flat" cmpd="sng" algn="ctr">
                      <a:solidFill>
                        <a:srgbClr val="005EB8"/>
                      </a:solidFill>
                      <a:prstDash val="solid"/>
                      <a:round/>
                      <a:headEnd type="none" w="med" len="med"/>
                      <a:tailEnd type="none" w="med" len="med"/>
                    </a:lnL>
                    <a:lnT w="6350" cap="flat" cmpd="sng" algn="ctr">
                      <a:solidFill>
                        <a:srgbClr val="005EB8"/>
                      </a:solidFill>
                      <a:prstDash val="solid"/>
                      <a:round/>
                      <a:headEnd type="none" w="med" len="med"/>
                      <a:tailEnd type="none" w="med" len="med"/>
                    </a:lnT>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1.1x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5.9x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5.3x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tcPr>
                </a:tc>
                <a:extLst>
                  <a:ext uri="{0D108BD9-81ED-4DB2-BD59-A6C34878D82A}">
                    <a16:rowId xmlns:a16="http://schemas.microsoft.com/office/drawing/2014/main" val="3953771307"/>
                  </a:ext>
                </a:extLst>
              </a:tr>
              <a:tr h="151200">
                <a:tc gridSpan="3">
                  <a:txBody>
                    <a:bodyPr/>
                    <a:lstStyle/>
                    <a:p>
                      <a:pPr algn="r" rtl="0" fontAlgn="ctr"/>
                      <a:r>
                        <a:rPr 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Mean</a:t>
                      </a:r>
                    </a:p>
                  </a:txBody>
                  <a:tcPr marL="36000" marR="36000" marT="0" marB="0" anchor="ctr">
                    <a:lnL w="6350" cap="flat" cmpd="sng" algn="ctr">
                      <a:solidFill>
                        <a:srgbClr val="005EB8"/>
                      </a:solidFill>
                      <a:prstDash val="solid"/>
                      <a:round/>
                      <a:headEnd type="none" w="med" len="med"/>
                      <a:tailEnd type="none" w="med" len="med"/>
                    </a:lnL>
                    <a:lnR w="12700" cap="flat" cmpd="sng" algn="ctr">
                      <a:solidFill>
                        <a:srgbClr val="FF0000"/>
                      </a:solidFill>
                      <a:prstDash val="dash"/>
                      <a:round/>
                      <a:headEnd type="none" w="med" len="med"/>
                      <a:tailEnd type="none" w="med" len="med"/>
                    </a:lnR>
                    <a:lnT>
                      <a:noFill/>
                    </a:lnT>
                    <a:lnB>
                      <a:noFill/>
                    </a:lnB>
                  </a:tcPr>
                </a:tc>
                <a:tc hMerge="1">
                  <a:txBody>
                    <a:bodyPr/>
                    <a:lstStyle/>
                    <a:p>
                      <a:pPr latinLnBrk="1"/>
                      <a:endParaRPr lang="ko-KR" altLang="en-US"/>
                    </a:p>
                  </a:txBody>
                  <a:tcPr/>
                </a:tc>
                <a:tc hMerge="1">
                  <a:txBody>
                    <a:bodyPr/>
                    <a:lstStyle/>
                    <a:p>
                      <a:pPr latinLnBrk="1"/>
                      <a:endParaRPr lang="ko-KR" altLang="en-US"/>
                    </a:p>
                  </a:txBody>
                  <a:tcPr>
                    <a:lnL w="6350" cap="flat" cmpd="sng" algn="ctr">
                      <a:solidFill>
                        <a:srgbClr val="005EB8"/>
                      </a:solidFill>
                      <a:prstDash val="solid"/>
                      <a:round/>
                      <a:headEnd type="none" w="med" len="med"/>
                      <a:tailEnd type="none" w="med" len="med"/>
                    </a:lnL>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2.2x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16.7x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a:noFill/>
                    </a:lnB>
                  </a:tcPr>
                </a:tc>
                <a:extLst>
                  <a:ext uri="{0D108BD9-81ED-4DB2-BD59-A6C34878D82A}">
                    <a16:rowId xmlns:a16="http://schemas.microsoft.com/office/drawing/2014/main" val="913906612"/>
                  </a:ext>
                </a:extLst>
              </a:tr>
              <a:tr h="151200">
                <a:tc gridSpan="3">
                  <a:txBody>
                    <a:bodyPr/>
                    <a:lstStyle/>
                    <a:p>
                      <a:pPr algn="r" rtl="0" fontAlgn="ctr"/>
                      <a:r>
                        <a:rPr lang="en-US"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Max</a:t>
                      </a:r>
                    </a:p>
                  </a:txBody>
                  <a:tcPr marL="36000" marR="36000" marT="0" marB="0" anchor="ctr">
                    <a:lnL w="6350" cap="flat" cmpd="sng" algn="ctr">
                      <a:solidFill>
                        <a:srgbClr val="005EB8"/>
                      </a:solidFill>
                      <a:prstDash val="solid"/>
                      <a:round/>
                      <a:headEnd type="none" w="med" len="med"/>
                      <a:tailEnd type="none" w="med" len="med"/>
                    </a:lnL>
                    <a:lnR w="12700" cap="flat" cmpd="sng" algn="ctr">
                      <a:solidFill>
                        <a:srgbClr val="FF0000"/>
                      </a:solidFill>
                      <a:prstDash val="dash"/>
                      <a:round/>
                      <a:headEnd type="none" w="med" len="med"/>
                      <a:tailEnd type="none" w="med" len="med"/>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lnL w="6350" cap="flat" cmpd="sng" algn="ctr">
                      <a:solidFill>
                        <a:srgbClr val="005EB8"/>
                      </a:solidFill>
                      <a:prstDash val="solid"/>
                      <a:round/>
                      <a:headEnd type="none" w="med" len="med"/>
                      <a:tailEnd type="none" w="med" len="med"/>
                    </a:lnL>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3.8x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w="12700" cap="flat" cmpd="sng" algn="ctr">
                      <a:solidFill>
                        <a:srgbClr val="FF0000"/>
                      </a:solidFill>
                      <a:prstDash val="dash"/>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27.6x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w="12700" cap="flat" cmpd="sng" algn="ctr">
                      <a:solidFill>
                        <a:srgbClr val="FF0000"/>
                      </a:solidFill>
                      <a:prstDash val="dash"/>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17.4x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w="12700" cap="flat" cmpd="sng" algn="ctr">
                      <a:solidFill>
                        <a:srgbClr val="FF0000"/>
                      </a:solidFill>
                      <a:prstDash val="dash"/>
                      <a:round/>
                      <a:headEnd type="none" w="med" len="med"/>
                      <a:tailEnd type="none" w="med" len="med"/>
                    </a:lnB>
                  </a:tcPr>
                </a:tc>
                <a:extLst>
                  <a:ext uri="{0D108BD9-81ED-4DB2-BD59-A6C34878D82A}">
                    <a16:rowId xmlns:a16="http://schemas.microsoft.com/office/drawing/2014/main" val="2609698926"/>
                  </a:ext>
                </a:extLst>
              </a:tr>
            </a:tbl>
          </a:graphicData>
        </a:graphic>
      </p:graphicFrame>
      <p:sp>
        <p:nvSpPr>
          <p:cNvPr id="77" name="순서도: 연결자 76">
            <a:extLst>
              <a:ext uri="{FF2B5EF4-FFF2-40B4-BE49-F238E27FC236}">
                <a16:creationId xmlns:a16="http://schemas.microsoft.com/office/drawing/2014/main" id="{0C32BB3D-A195-4E6E-89BE-6F7CFE05DC62}"/>
              </a:ext>
            </a:extLst>
          </p:cNvPr>
          <p:cNvSpPr/>
          <p:nvPr/>
        </p:nvSpPr>
        <p:spPr bwMode="auto">
          <a:xfrm>
            <a:off x="6781757" y="218827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78" name="순서도: 연결자 77">
            <a:extLst>
              <a:ext uri="{FF2B5EF4-FFF2-40B4-BE49-F238E27FC236}">
                <a16:creationId xmlns:a16="http://schemas.microsoft.com/office/drawing/2014/main" id="{0C3DCDE8-B96C-4AFC-9377-6085CCE8EAF7}"/>
              </a:ext>
            </a:extLst>
          </p:cNvPr>
          <p:cNvSpPr/>
          <p:nvPr/>
        </p:nvSpPr>
        <p:spPr bwMode="auto">
          <a:xfrm>
            <a:off x="7555484" y="218303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2</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79" name="순서도: 연결자 78">
            <a:extLst>
              <a:ext uri="{FF2B5EF4-FFF2-40B4-BE49-F238E27FC236}">
                <a16:creationId xmlns:a16="http://schemas.microsoft.com/office/drawing/2014/main" id="{E6E38956-B4EA-4E00-9438-5BB4F85AC2CF}"/>
              </a:ext>
            </a:extLst>
          </p:cNvPr>
          <p:cNvSpPr/>
          <p:nvPr/>
        </p:nvSpPr>
        <p:spPr bwMode="auto">
          <a:xfrm>
            <a:off x="8308014" y="218631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3</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25" name="TextBox 124">
            <a:extLst>
              <a:ext uri="{FF2B5EF4-FFF2-40B4-BE49-F238E27FC236}">
                <a16:creationId xmlns:a16="http://schemas.microsoft.com/office/drawing/2014/main" id="{D1EE724B-7168-4460-819D-E094CA925AF8}"/>
              </a:ext>
            </a:extLst>
          </p:cNvPr>
          <p:cNvSpPr txBox="1">
            <a:spLocks/>
          </p:cNvSpPr>
          <p:nvPr/>
        </p:nvSpPr>
        <p:spPr>
          <a:xfrm>
            <a:off x="467999" y="1191600"/>
            <a:ext cx="3671971" cy="5042454"/>
          </a:xfrm>
          <a:prstGeom prst="rect">
            <a:avLst/>
          </a:prstGeom>
          <a:noFill/>
          <a:ln w="6350">
            <a:solidFill>
              <a:srgbClr val="00338D"/>
            </a:solidFill>
          </a:ln>
        </p:spPr>
        <p:txBody>
          <a:bodyPr wrap="square" lIns="54610" tIns="54610" rIns="54000" bIns="54610" rtlCol="0" anchor="t" anchorCtr="0">
            <a:noAutofit/>
          </a:bodyPr>
          <a:lstStyle/>
          <a:p>
            <a:pPr fontAlgn="base">
              <a:lnSpc>
                <a:spcPct val="120000"/>
              </a:lnSpc>
              <a:spcBef>
                <a:spcPts val="600"/>
              </a:spcBef>
              <a:spcAft>
                <a:spcPct val="0"/>
              </a:spcAft>
            </a:pPr>
            <a:r>
              <a:rPr lang="en-US" altLang="ko-KR" sz="1000" b="1" kern="0" dirty="0">
                <a:latin typeface="Arial" panose="020B0604020202020204" pitchFamily="34" charset="0"/>
                <a:cs typeface="Arial" panose="020B0604020202020204" pitchFamily="34" charset="0"/>
              </a:rPr>
              <a:t>Market </a:t>
            </a:r>
            <a:r>
              <a:rPr lang="en-US" altLang="ko-KR" sz="1000" b="1" kern="0" dirty="0" err="1">
                <a:latin typeface="Arial" panose="020B0604020202020204" pitchFamily="34" charset="0"/>
                <a:cs typeface="Arial" panose="020B0604020202020204" pitchFamily="34" charset="0"/>
              </a:rPr>
              <a:t>Approach_GPCM</a:t>
            </a:r>
            <a:endParaRPr lang="en-US" altLang="ko-KR" sz="1000" b="1"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solidFill>
                  <a:srgbClr val="000000"/>
                </a:solidFill>
                <a:latin typeface="Arial" panose="020B0604020202020204" pitchFamily="34" charset="0"/>
                <a:cs typeface="Arial" panose="020B0604020202020204" pitchFamily="34" charset="0"/>
              </a:rPr>
              <a:t>회사의 기업가치평가를 위하여 유사상장회사의 시장가치와 매출액</a:t>
            </a:r>
            <a:r>
              <a:rPr lang="en-US" altLang="ko-KR" sz="900" b="1" u="sng" kern="0" dirty="0">
                <a:solidFill>
                  <a:srgbClr val="000000"/>
                </a:solidFill>
                <a:latin typeface="Arial" panose="020B0604020202020204" pitchFamily="34" charset="0"/>
                <a:cs typeface="Arial" panose="020B0604020202020204" pitchFamily="34" charset="0"/>
              </a:rPr>
              <a:t>, </a:t>
            </a:r>
            <a:r>
              <a:rPr lang="ko-KR" altLang="en-US" sz="900" b="1" u="sng" kern="0" dirty="0">
                <a:solidFill>
                  <a:srgbClr val="000000"/>
                </a:solidFill>
                <a:latin typeface="Arial" panose="020B0604020202020204" pitchFamily="34" charset="0"/>
                <a:cs typeface="Arial" panose="020B0604020202020204" pitchFamily="34" charset="0"/>
              </a:rPr>
              <a:t>영업이익</a:t>
            </a:r>
            <a:r>
              <a:rPr lang="en-US" altLang="ko-KR" sz="900" b="1" u="sng" kern="0" dirty="0">
                <a:solidFill>
                  <a:srgbClr val="000000"/>
                </a:solidFill>
                <a:latin typeface="Arial" panose="020B0604020202020204" pitchFamily="34" charset="0"/>
                <a:cs typeface="Arial" panose="020B0604020202020204" pitchFamily="34" charset="0"/>
              </a:rPr>
              <a:t>, EBITDA </a:t>
            </a:r>
            <a:r>
              <a:rPr lang="ko-KR" altLang="en-US" sz="900" b="1" u="sng" kern="0" dirty="0">
                <a:solidFill>
                  <a:srgbClr val="000000"/>
                </a:solidFill>
                <a:latin typeface="Arial" panose="020B0604020202020204" pitchFamily="34" charset="0"/>
                <a:cs typeface="Arial" panose="020B0604020202020204" pitchFamily="34" charset="0"/>
              </a:rPr>
              <a:t>등을 이용한 상대가치평가를 수행함</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회사 기업가치평가에 사용될 </a:t>
            </a:r>
            <a:r>
              <a:rPr lang="en-US" altLang="ko-KR" sz="900" kern="0" dirty="0">
                <a:solidFill>
                  <a:srgbClr val="000000"/>
                </a:solidFill>
                <a:latin typeface="Arial" panose="020B0604020202020204" pitchFamily="34" charset="0"/>
                <a:cs typeface="Arial" panose="020B0604020202020204" pitchFamily="34" charset="0"/>
              </a:rPr>
              <a:t>2021</a:t>
            </a:r>
            <a:r>
              <a:rPr lang="ko-KR" altLang="en-US" sz="900" kern="0" dirty="0">
                <a:solidFill>
                  <a:srgbClr val="000000"/>
                </a:solidFill>
                <a:latin typeface="Arial" panose="020B0604020202020204" pitchFamily="34" charset="0"/>
                <a:cs typeface="Arial" panose="020B0604020202020204" pitchFamily="34" charset="0"/>
              </a:rPr>
              <a:t>년 </a:t>
            </a:r>
            <a:r>
              <a:rPr lang="en-US" altLang="ko-KR" sz="900" kern="0" dirty="0">
                <a:solidFill>
                  <a:srgbClr val="000000"/>
                </a:solidFill>
                <a:latin typeface="Arial" panose="020B0604020202020204" pitchFamily="34" charset="0"/>
                <a:cs typeface="Arial" panose="020B0604020202020204" pitchFamily="34" charset="0"/>
              </a:rPr>
              <a:t>12</a:t>
            </a:r>
            <a:r>
              <a:rPr lang="ko-KR" altLang="en-US" sz="900" kern="0" dirty="0">
                <a:solidFill>
                  <a:srgbClr val="000000"/>
                </a:solidFill>
                <a:latin typeface="Arial" panose="020B0604020202020204" pitchFamily="34" charset="0"/>
                <a:cs typeface="Arial" panose="020B0604020202020204" pitchFamily="34" charset="0"/>
              </a:rPr>
              <a:t>월말 기준 회사의 </a:t>
            </a:r>
            <a:r>
              <a:rPr lang="en-US" altLang="ko-KR" sz="900" kern="0" dirty="0">
                <a:solidFill>
                  <a:srgbClr val="000000"/>
                </a:solidFill>
                <a:latin typeface="Arial" panose="020B0604020202020204" pitchFamily="34" charset="0"/>
                <a:cs typeface="Arial" panose="020B0604020202020204" pitchFamily="34" charset="0"/>
              </a:rPr>
              <a:t>LTM </a:t>
            </a:r>
            <a:r>
              <a:rPr lang="ko-KR" altLang="en-US" sz="900" kern="0" dirty="0">
                <a:solidFill>
                  <a:srgbClr val="000000"/>
                </a:solidFill>
                <a:latin typeface="Arial" panose="020B0604020202020204" pitchFamily="34" charset="0"/>
                <a:cs typeface="Arial" panose="020B0604020202020204" pitchFamily="34" charset="0"/>
              </a:rPr>
              <a:t>실적은 다음과 같음</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사업 영역</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상장 시기 등을 고려하여 최종 국내 유사상장회사 </a:t>
            </a:r>
            <a:r>
              <a:rPr lang="en-US" altLang="ko-KR" sz="900" kern="0" dirty="0">
                <a:solidFill>
                  <a:srgbClr val="000000"/>
                </a:solidFill>
                <a:latin typeface="Arial" panose="020B0604020202020204" pitchFamily="34" charset="0"/>
                <a:cs typeface="Arial" panose="020B0604020202020204" pitchFamily="34" charset="0"/>
              </a:rPr>
              <a:t>3</a:t>
            </a:r>
            <a:r>
              <a:rPr lang="ko-KR" altLang="en-US" sz="900" kern="0" dirty="0">
                <a:solidFill>
                  <a:srgbClr val="000000"/>
                </a:solidFill>
                <a:latin typeface="Arial" panose="020B0604020202020204" pitchFamily="34" charset="0"/>
                <a:cs typeface="Arial" panose="020B0604020202020204" pitchFamily="34" charset="0"/>
              </a:rPr>
              <a:t>개를 선정한 뒤</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이로부터 산출된 </a:t>
            </a:r>
            <a:r>
              <a:rPr lang="en-US" altLang="ko-KR" sz="900" kern="0" dirty="0">
                <a:solidFill>
                  <a:srgbClr val="000000"/>
                </a:solidFill>
                <a:latin typeface="Arial" panose="020B0604020202020204" pitchFamily="34" charset="0"/>
                <a:cs typeface="Arial" panose="020B0604020202020204" pitchFamily="34" charset="0"/>
              </a:rPr>
              <a:t>Trading Multiple</a:t>
            </a:r>
            <a:r>
              <a:rPr lang="ko-KR" altLang="en-US" sz="900" kern="0" dirty="0">
                <a:solidFill>
                  <a:srgbClr val="000000"/>
                </a:solidFill>
                <a:latin typeface="Arial" panose="020B0604020202020204" pitchFamily="34" charset="0"/>
                <a:cs typeface="Arial" panose="020B0604020202020204" pitchFamily="34" charset="0"/>
              </a:rPr>
              <a:t>을 위</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표의 회사 </a:t>
            </a:r>
            <a:r>
              <a:rPr lang="en-US" altLang="ko-KR" sz="900" kern="0" dirty="0">
                <a:solidFill>
                  <a:srgbClr val="000000"/>
                </a:solidFill>
                <a:latin typeface="Arial" panose="020B0604020202020204" pitchFamily="34" charset="0"/>
                <a:cs typeface="Arial" panose="020B0604020202020204" pitchFamily="34" charset="0"/>
              </a:rPr>
              <a:t>LTM </a:t>
            </a:r>
            <a:r>
              <a:rPr lang="ko-KR" altLang="en-US" sz="900" kern="0" dirty="0">
                <a:solidFill>
                  <a:srgbClr val="000000"/>
                </a:solidFill>
                <a:latin typeface="Arial" panose="020B0604020202020204" pitchFamily="34" charset="0"/>
                <a:cs typeface="Arial" panose="020B0604020202020204" pitchFamily="34" charset="0"/>
              </a:rPr>
              <a:t>실적에 적용할 경우</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회사의 기업가치는 아래와 같은 범위에서 나타남</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en-US" altLang="ko-KR" sz="900" kern="0" dirty="0">
                <a:solidFill>
                  <a:srgbClr val="000000"/>
                </a:solidFill>
                <a:latin typeface="Arial" panose="020B0604020202020204" pitchFamily="34" charset="0"/>
                <a:cs typeface="Arial" panose="020B0604020202020204" pitchFamily="34" charset="0"/>
              </a:rPr>
              <a:t>EV/Sales</a:t>
            </a:r>
            <a:r>
              <a:rPr lang="ko-KR" altLang="en-US" sz="900" kern="0" dirty="0">
                <a:solidFill>
                  <a:srgbClr val="000000"/>
                </a:solidFill>
                <a:latin typeface="Arial" panose="020B0604020202020204" pitchFamily="34" charset="0"/>
                <a:cs typeface="Arial" panose="020B0604020202020204" pitchFamily="34" charset="0"/>
              </a:rPr>
              <a:t> </a:t>
            </a:r>
            <a:r>
              <a:rPr lang="en-US" altLang="ko-KR" sz="900" kern="0" dirty="0">
                <a:solidFill>
                  <a:srgbClr val="000000"/>
                </a:solidFill>
                <a:latin typeface="Arial" panose="020B0604020202020204" pitchFamily="34" charset="0"/>
                <a:cs typeface="Arial" panose="020B0604020202020204" pitchFamily="34" charset="0"/>
              </a:rPr>
              <a:t>Multiple 1.1x~3.8x</a:t>
            </a:r>
            <a:r>
              <a:rPr lang="ko-KR" altLang="en-US" sz="900" kern="0" dirty="0">
                <a:solidFill>
                  <a:srgbClr val="000000"/>
                </a:solidFill>
                <a:latin typeface="Arial" panose="020B0604020202020204" pitchFamily="34" charset="0"/>
                <a:cs typeface="Arial" panose="020B0604020202020204" pitchFamily="34" charset="0"/>
              </a:rPr>
              <a:t>를 적용할</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경우 회사의 기업가치는 </a:t>
            </a:r>
            <a:r>
              <a:rPr lang="en-US" altLang="ko-KR" sz="900" kern="0" dirty="0">
                <a:solidFill>
                  <a:srgbClr val="000000"/>
                </a:solidFill>
                <a:latin typeface="Arial" panose="020B0604020202020204" pitchFamily="34" charset="0"/>
                <a:cs typeface="Arial" panose="020B0604020202020204" pitchFamily="34" charset="0"/>
              </a:rPr>
              <a:t> LTM </a:t>
            </a:r>
            <a:r>
              <a:rPr lang="ko-KR" altLang="en-US" sz="900" kern="0" dirty="0">
                <a:solidFill>
                  <a:srgbClr val="000000"/>
                </a:solidFill>
                <a:latin typeface="Arial" panose="020B0604020202020204" pitchFamily="34" charset="0"/>
                <a:cs typeface="Arial" panose="020B0604020202020204" pitchFamily="34" charset="0"/>
              </a:rPr>
              <a:t>실적 기준 </a:t>
            </a:r>
            <a:r>
              <a:rPr lang="en-US" altLang="ko-KR" sz="900" kern="0" dirty="0">
                <a:solidFill>
                  <a:srgbClr val="000000"/>
                </a:solidFill>
                <a:latin typeface="Arial" panose="020B0604020202020204" pitchFamily="34" charset="0"/>
                <a:cs typeface="Arial" panose="020B0604020202020204" pitchFamily="34" charset="0"/>
              </a:rPr>
              <a:t>175~601</a:t>
            </a:r>
            <a:r>
              <a:rPr lang="ko-KR" altLang="en-US" sz="900" kern="0" dirty="0">
                <a:solidFill>
                  <a:srgbClr val="000000"/>
                </a:solidFill>
                <a:latin typeface="Arial" panose="020B0604020202020204" pitchFamily="34" charset="0"/>
                <a:cs typeface="Arial" panose="020B0604020202020204" pitchFamily="34" charset="0"/>
              </a:rPr>
              <a:t>억원 수준으로 산출됨</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en-US" altLang="ko-KR" sz="900" kern="0" dirty="0">
                <a:solidFill>
                  <a:srgbClr val="000000"/>
                </a:solidFill>
                <a:latin typeface="Arial" panose="020B0604020202020204" pitchFamily="34" charset="0"/>
                <a:cs typeface="Arial" panose="020B0604020202020204" pitchFamily="34" charset="0"/>
              </a:rPr>
              <a:t>EV/EBIT</a:t>
            </a:r>
            <a:r>
              <a:rPr lang="ko-KR" altLang="en-US" sz="900" kern="0" dirty="0">
                <a:solidFill>
                  <a:srgbClr val="000000"/>
                </a:solidFill>
                <a:latin typeface="Arial" panose="020B0604020202020204" pitchFamily="34" charset="0"/>
                <a:cs typeface="Arial" panose="020B0604020202020204" pitchFamily="34" charset="0"/>
              </a:rPr>
              <a:t> </a:t>
            </a:r>
            <a:r>
              <a:rPr lang="en-US" altLang="ko-KR" sz="900" kern="0" dirty="0">
                <a:solidFill>
                  <a:srgbClr val="000000"/>
                </a:solidFill>
                <a:latin typeface="Arial" panose="020B0604020202020204" pitchFamily="34" charset="0"/>
                <a:cs typeface="Arial" panose="020B0604020202020204" pitchFamily="34" charset="0"/>
              </a:rPr>
              <a:t>Multiple 5.9x~27.6x</a:t>
            </a:r>
            <a:r>
              <a:rPr lang="ko-KR" altLang="en-US" sz="900" kern="0" dirty="0">
                <a:solidFill>
                  <a:srgbClr val="000000"/>
                </a:solidFill>
                <a:latin typeface="Arial" panose="020B0604020202020204" pitchFamily="34" charset="0"/>
                <a:cs typeface="Arial" panose="020B0604020202020204" pitchFamily="34" charset="0"/>
              </a:rPr>
              <a:t>를 적용할 경우</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회사의 기업가치는 </a:t>
            </a:r>
            <a:r>
              <a:rPr lang="en-US" altLang="ko-KR" sz="900" kern="0" dirty="0">
                <a:solidFill>
                  <a:srgbClr val="000000"/>
                </a:solidFill>
                <a:latin typeface="Arial" panose="020B0604020202020204" pitchFamily="34" charset="0"/>
                <a:cs typeface="Arial" panose="020B0604020202020204" pitchFamily="34" charset="0"/>
              </a:rPr>
              <a:t>LTM </a:t>
            </a:r>
            <a:r>
              <a:rPr lang="ko-KR" altLang="en-US" sz="900" kern="0" dirty="0">
                <a:solidFill>
                  <a:srgbClr val="000000"/>
                </a:solidFill>
                <a:latin typeface="Arial" panose="020B0604020202020204" pitchFamily="34" charset="0"/>
                <a:cs typeface="Arial" panose="020B0604020202020204" pitchFamily="34" charset="0"/>
              </a:rPr>
              <a:t>실적 기준 </a:t>
            </a:r>
            <a:r>
              <a:rPr lang="en-US" altLang="ko-KR" sz="900" kern="0" dirty="0">
                <a:solidFill>
                  <a:srgbClr val="000000"/>
                </a:solidFill>
                <a:latin typeface="Arial" panose="020B0604020202020204" pitchFamily="34" charset="0"/>
                <a:cs typeface="Arial" panose="020B0604020202020204" pitchFamily="34" charset="0"/>
              </a:rPr>
              <a:t>148~694</a:t>
            </a:r>
            <a:r>
              <a:rPr lang="ko-KR" altLang="en-US" sz="900" kern="0" dirty="0">
                <a:solidFill>
                  <a:srgbClr val="000000"/>
                </a:solidFill>
                <a:latin typeface="Arial" panose="020B0604020202020204" pitchFamily="34" charset="0"/>
                <a:cs typeface="Arial" panose="020B0604020202020204" pitchFamily="34" charset="0"/>
              </a:rPr>
              <a:t>억원 수준으로 산출됨</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en-US" altLang="ko-KR" sz="900" kern="0" dirty="0">
                <a:solidFill>
                  <a:srgbClr val="000000"/>
                </a:solidFill>
                <a:latin typeface="Arial" panose="020B0604020202020204" pitchFamily="34" charset="0"/>
                <a:cs typeface="Arial" panose="020B0604020202020204" pitchFamily="34" charset="0"/>
              </a:rPr>
              <a:t>EV/EBITDA</a:t>
            </a:r>
            <a:r>
              <a:rPr lang="ko-KR" altLang="en-US" sz="900" kern="0" dirty="0">
                <a:solidFill>
                  <a:srgbClr val="000000"/>
                </a:solidFill>
                <a:latin typeface="Arial" panose="020B0604020202020204" pitchFamily="34" charset="0"/>
                <a:cs typeface="Arial" panose="020B0604020202020204" pitchFamily="34" charset="0"/>
              </a:rPr>
              <a:t> </a:t>
            </a:r>
            <a:r>
              <a:rPr lang="en-US" altLang="ko-KR" sz="900" kern="0" dirty="0">
                <a:solidFill>
                  <a:srgbClr val="000000"/>
                </a:solidFill>
                <a:latin typeface="Arial" panose="020B0604020202020204" pitchFamily="34" charset="0"/>
                <a:cs typeface="Arial" panose="020B0604020202020204" pitchFamily="34" charset="0"/>
              </a:rPr>
              <a:t>Multiple 5.3x~17.4x</a:t>
            </a:r>
            <a:r>
              <a:rPr lang="ko-KR" altLang="en-US" sz="900" kern="0" dirty="0">
                <a:solidFill>
                  <a:srgbClr val="000000"/>
                </a:solidFill>
                <a:latin typeface="Arial" panose="020B0604020202020204" pitchFamily="34" charset="0"/>
                <a:cs typeface="Arial" panose="020B0604020202020204" pitchFamily="34" charset="0"/>
              </a:rPr>
              <a:t>를 적용할 경우</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회사의 기업가치는 </a:t>
            </a:r>
            <a:r>
              <a:rPr lang="en-US" altLang="ko-KR" sz="900" kern="0" dirty="0">
                <a:solidFill>
                  <a:srgbClr val="000000"/>
                </a:solidFill>
                <a:latin typeface="Arial" panose="020B0604020202020204" pitchFamily="34" charset="0"/>
                <a:cs typeface="Arial" panose="020B0604020202020204" pitchFamily="34" charset="0"/>
              </a:rPr>
              <a:t>LTM </a:t>
            </a:r>
            <a:r>
              <a:rPr lang="ko-KR" altLang="en-US" sz="900" kern="0" dirty="0">
                <a:solidFill>
                  <a:srgbClr val="000000"/>
                </a:solidFill>
                <a:latin typeface="Arial" panose="020B0604020202020204" pitchFamily="34" charset="0"/>
                <a:cs typeface="Arial" panose="020B0604020202020204" pitchFamily="34" charset="0"/>
              </a:rPr>
              <a:t>실적 기준 </a:t>
            </a:r>
            <a:r>
              <a:rPr lang="en-US" altLang="ko-KR" sz="900" kern="0" dirty="0">
                <a:solidFill>
                  <a:srgbClr val="000000"/>
                </a:solidFill>
                <a:latin typeface="Arial" panose="020B0604020202020204" pitchFamily="34" charset="0"/>
                <a:cs typeface="Arial" panose="020B0604020202020204" pitchFamily="34" charset="0"/>
              </a:rPr>
              <a:t>150~490</a:t>
            </a:r>
            <a:r>
              <a:rPr lang="ko-KR" altLang="en-US" sz="900" kern="0" dirty="0">
                <a:solidFill>
                  <a:srgbClr val="000000"/>
                </a:solidFill>
                <a:latin typeface="Arial" panose="020B0604020202020204" pitchFamily="34" charset="0"/>
                <a:cs typeface="Arial" panose="020B0604020202020204" pitchFamily="34" charset="0"/>
              </a:rPr>
              <a:t>억원 수준으로 산출됨</a:t>
            </a: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p:txBody>
      </p:sp>
      <p:sp>
        <p:nvSpPr>
          <p:cNvPr id="126" name="순서도: 연결자 125">
            <a:extLst>
              <a:ext uri="{FF2B5EF4-FFF2-40B4-BE49-F238E27FC236}">
                <a16:creationId xmlns:a16="http://schemas.microsoft.com/office/drawing/2014/main" id="{158416F9-A2B3-400D-8EDD-82E71E1C88C6}"/>
              </a:ext>
            </a:extLst>
          </p:cNvPr>
          <p:cNvSpPr/>
          <p:nvPr/>
        </p:nvSpPr>
        <p:spPr bwMode="auto">
          <a:xfrm>
            <a:off x="674179" y="369679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27" name="순서도: 연결자 126">
            <a:extLst>
              <a:ext uri="{FF2B5EF4-FFF2-40B4-BE49-F238E27FC236}">
                <a16:creationId xmlns:a16="http://schemas.microsoft.com/office/drawing/2014/main" id="{1D2DA76C-9828-4786-8A1A-9B39F9B2CFE7}"/>
              </a:ext>
            </a:extLst>
          </p:cNvPr>
          <p:cNvSpPr/>
          <p:nvPr/>
        </p:nvSpPr>
        <p:spPr bwMode="auto">
          <a:xfrm>
            <a:off x="674179" y="405929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2</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28" name="순서도: 연결자 127">
            <a:extLst>
              <a:ext uri="{FF2B5EF4-FFF2-40B4-BE49-F238E27FC236}">
                <a16:creationId xmlns:a16="http://schemas.microsoft.com/office/drawing/2014/main" id="{5358BF81-A2C7-4CF2-B1A8-EB1BB24EA5D6}"/>
              </a:ext>
            </a:extLst>
          </p:cNvPr>
          <p:cNvSpPr/>
          <p:nvPr/>
        </p:nvSpPr>
        <p:spPr bwMode="auto">
          <a:xfrm>
            <a:off x="674179" y="441299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3</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graphicFrame>
        <p:nvGraphicFramePr>
          <p:cNvPr id="129" name="표 128">
            <a:extLst>
              <a:ext uri="{FF2B5EF4-FFF2-40B4-BE49-F238E27FC236}">
                <a16:creationId xmlns:a16="http://schemas.microsoft.com/office/drawing/2014/main" id="{1AC3BCEE-6FDF-4031-ACD8-71491730CEB5}"/>
              </a:ext>
            </a:extLst>
          </p:cNvPr>
          <p:cNvGraphicFramePr>
            <a:graphicFrameLocks noGrp="1"/>
          </p:cNvGraphicFramePr>
          <p:nvPr>
            <p:extLst>
              <p:ext uri="{D42A27DB-BD31-4B8C-83A1-F6EECF244321}">
                <p14:modId xmlns:p14="http://schemas.microsoft.com/office/powerpoint/2010/main" val="1980826690"/>
              </p:ext>
            </p:extLst>
          </p:nvPr>
        </p:nvGraphicFramePr>
        <p:xfrm>
          <a:off x="667665" y="2211830"/>
          <a:ext cx="3272638" cy="714375"/>
        </p:xfrm>
        <a:graphic>
          <a:graphicData uri="http://schemas.openxmlformats.org/drawingml/2006/table">
            <a:tbl>
              <a:tblPr/>
              <a:tblGrid>
                <a:gridCol w="1722998">
                  <a:extLst>
                    <a:ext uri="{9D8B030D-6E8A-4147-A177-3AD203B41FA5}">
                      <a16:colId xmlns:a16="http://schemas.microsoft.com/office/drawing/2014/main" val="1607464459"/>
                    </a:ext>
                  </a:extLst>
                </a:gridCol>
                <a:gridCol w="1549640">
                  <a:extLst>
                    <a:ext uri="{9D8B030D-6E8A-4147-A177-3AD203B41FA5}">
                      <a16:colId xmlns:a16="http://schemas.microsoft.com/office/drawing/2014/main" val="636626014"/>
                    </a:ext>
                  </a:extLst>
                </a:gridCol>
              </a:tblGrid>
              <a:tr h="129600">
                <a:tc rowSpan="2">
                  <a:txBody>
                    <a:bodyPr/>
                    <a:lstStyle/>
                    <a:p>
                      <a:pPr algn="ctr" fontAlgn="ct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단위 </a:t>
                      </a: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LTM</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3772533027"/>
                  </a:ext>
                </a:extLst>
              </a:tr>
              <a:tr h="129600">
                <a:tc vMerge="1">
                  <a:txBody>
                    <a:bodyPr/>
                    <a:lstStyle/>
                    <a:p>
                      <a:pPr latinLnBrk="1"/>
                      <a:endParaRPr lang="ko-KR" altLang="en-US"/>
                    </a:p>
                  </a:txBody>
                  <a:tcPr/>
                </a:tc>
                <a:tc>
                  <a:txBody>
                    <a:bodyPr/>
                    <a:lstStyle/>
                    <a:p>
                      <a:pPr algn="ctr"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'21.01~’21.12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459860808"/>
                  </a:ext>
                </a:extLst>
              </a:tr>
              <a:tr h="1296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Sales</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15,759</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037552614"/>
                  </a:ext>
                </a:extLst>
              </a:tr>
              <a:tr h="1296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2,515</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5446465"/>
                  </a:ext>
                </a:extLst>
              </a:tr>
              <a:tr h="129600">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2,809</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11736278"/>
                  </a:ext>
                </a:extLst>
              </a:tr>
            </a:tbl>
          </a:graphicData>
        </a:graphic>
      </p:graphicFrame>
      <p:sp>
        <p:nvSpPr>
          <p:cNvPr id="132" name="직사각형 131">
            <a:extLst>
              <a:ext uri="{FF2B5EF4-FFF2-40B4-BE49-F238E27FC236}">
                <a16:creationId xmlns:a16="http://schemas.microsoft.com/office/drawing/2014/main" id="{6C984CDA-50C7-4059-92C6-6BEFAF841A2E}"/>
              </a:ext>
            </a:extLst>
          </p:cNvPr>
          <p:cNvSpPr/>
          <p:nvPr/>
        </p:nvSpPr>
        <p:spPr>
          <a:xfrm>
            <a:off x="4287741" y="2731687"/>
            <a:ext cx="4831111" cy="133947"/>
          </a:xfrm>
          <a:prstGeom prst="rect">
            <a:avLst/>
          </a:prstGeom>
        </p:spPr>
        <p:txBody>
          <a:bodyPr wrap="square" lIns="36000" tIns="0" rIns="36000" bIns="0" anchor="b">
            <a:spAutoFit/>
          </a:bodyPr>
          <a:lstStyle/>
          <a:p>
            <a:pPr>
              <a:lnSpc>
                <a:spcPct val="120000"/>
              </a:lnSpc>
              <a:defRPr/>
            </a:pPr>
            <a:r>
              <a:rPr lang="en-US" altLang="ko-KR" sz="800" kern="0" dirty="0">
                <a:solidFill>
                  <a:srgbClr val="000000"/>
                </a:solidFill>
                <a:latin typeface="Arial" panose="020B0604020202020204" pitchFamily="34" charset="0"/>
                <a:ea typeface="+mj-ea"/>
                <a:cs typeface="Arial" panose="020B0604020202020204" pitchFamily="34" charset="0"/>
              </a:rPr>
              <a:t>Note 2: ’21</a:t>
            </a:r>
            <a:r>
              <a:rPr lang="ko-KR" altLang="en-US" sz="800" kern="0" dirty="0">
                <a:solidFill>
                  <a:srgbClr val="000000"/>
                </a:solidFill>
                <a:latin typeface="Arial" panose="020B0604020202020204" pitchFamily="34" charset="0"/>
                <a:ea typeface="+mj-ea"/>
                <a:cs typeface="Arial" panose="020B0604020202020204" pitchFamily="34" charset="0"/>
              </a:rPr>
              <a:t>년 </a:t>
            </a:r>
            <a:r>
              <a:rPr lang="en-US" altLang="ko-KR" sz="800" kern="0" dirty="0">
                <a:solidFill>
                  <a:srgbClr val="000000"/>
                </a:solidFill>
                <a:latin typeface="Arial" panose="020B0604020202020204" pitchFamily="34" charset="0"/>
                <a:ea typeface="+mj-ea"/>
                <a:cs typeface="Arial" panose="020B0604020202020204" pitchFamily="34" charset="0"/>
              </a:rPr>
              <a:t>9</a:t>
            </a:r>
            <a:r>
              <a:rPr lang="ko-KR" altLang="en-US" sz="800" kern="0" dirty="0">
                <a:solidFill>
                  <a:srgbClr val="000000"/>
                </a:solidFill>
                <a:latin typeface="Arial" panose="020B0604020202020204" pitchFamily="34" charset="0"/>
                <a:ea typeface="+mj-ea"/>
                <a:cs typeface="Arial" panose="020B0604020202020204" pitchFamily="34" charset="0"/>
              </a:rPr>
              <a:t>월말 기준</a:t>
            </a:r>
            <a:endParaRPr lang="en-US" altLang="ko-KR" sz="800" kern="0" dirty="0">
              <a:solidFill>
                <a:srgbClr val="000000"/>
              </a:solidFill>
              <a:latin typeface="Arial" panose="020B0604020202020204" pitchFamily="34" charset="0"/>
              <a:ea typeface="+mj-ea"/>
              <a:cs typeface="Arial" panose="020B0604020202020204" pitchFamily="34" charset="0"/>
            </a:endParaRPr>
          </a:p>
        </p:txBody>
      </p:sp>
      <p:grpSp>
        <p:nvGrpSpPr>
          <p:cNvPr id="63" name="그룹 62">
            <a:extLst>
              <a:ext uri="{FF2B5EF4-FFF2-40B4-BE49-F238E27FC236}">
                <a16:creationId xmlns:a16="http://schemas.microsoft.com/office/drawing/2014/main" id="{44974463-C197-4CBA-878C-66A4D746CC28}"/>
              </a:ext>
            </a:extLst>
          </p:cNvPr>
          <p:cNvGrpSpPr/>
          <p:nvPr/>
        </p:nvGrpSpPr>
        <p:grpSpPr>
          <a:xfrm>
            <a:off x="4293872" y="3346640"/>
            <a:ext cx="4824001" cy="360000"/>
            <a:chOff x="480054" y="1434354"/>
            <a:chExt cx="4582309" cy="360000"/>
          </a:xfrm>
        </p:grpSpPr>
        <p:sp>
          <p:nvSpPr>
            <p:cNvPr id="64" name="Line 13">
              <a:extLst>
                <a:ext uri="{FF2B5EF4-FFF2-40B4-BE49-F238E27FC236}">
                  <a16:creationId xmlns:a16="http://schemas.microsoft.com/office/drawing/2014/main" id="{4F89EFE3-5513-4EE2-9ED5-3756DB8D30D1}"/>
                </a:ext>
              </a:extLst>
            </p:cNvPr>
            <p:cNvSpPr>
              <a:spLocks noChangeShapeType="1"/>
            </p:cNvSpPr>
            <p:nvPr/>
          </p:nvSpPr>
          <p:spPr bwMode="auto">
            <a:xfrm>
              <a:off x="480054" y="1768377"/>
              <a:ext cx="4582309" cy="415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65" name="Rectangle 41">
              <a:extLst>
                <a:ext uri="{FF2B5EF4-FFF2-40B4-BE49-F238E27FC236}">
                  <a16:creationId xmlns:a16="http://schemas.microsoft.com/office/drawing/2014/main" id="{340FD9C3-5112-4AED-A4D6-E1C27F6A1F83}"/>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0"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Enterprise Value</a:t>
              </a:r>
              <a:endParaRPr lang="en-US" altLang="ko-KR" sz="1000" b="1" baseline="30000" dirty="0">
                <a:solidFill>
                  <a:srgbClr val="00338D"/>
                </a:solidFill>
                <a:latin typeface="Arial" panose="020B0604020202020204" pitchFamily="34" charset="0"/>
                <a:ea typeface="+mj-ea"/>
                <a:cs typeface="Arial" panose="020B0604020202020204" pitchFamily="34" charset="0"/>
              </a:endParaRPr>
            </a:p>
          </p:txBody>
        </p:sp>
      </p:grpSp>
      <p:sp>
        <p:nvSpPr>
          <p:cNvPr id="105" name="순서도: 연결자 104">
            <a:extLst>
              <a:ext uri="{FF2B5EF4-FFF2-40B4-BE49-F238E27FC236}">
                <a16:creationId xmlns:a16="http://schemas.microsoft.com/office/drawing/2014/main" id="{FE7D0099-326C-4B7F-934B-0D68FBD44521}"/>
              </a:ext>
            </a:extLst>
          </p:cNvPr>
          <p:cNvSpPr/>
          <p:nvPr/>
        </p:nvSpPr>
        <p:spPr bwMode="auto">
          <a:xfrm>
            <a:off x="4529124" y="453388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06" name="순서도: 연결자 105">
            <a:extLst>
              <a:ext uri="{FF2B5EF4-FFF2-40B4-BE49-F238E27FC236}">
                <a16:creationId xmlns:a16="http://schemas.microsoft.com/office/drawing/2014/main" id="{0DAF1E28-8DD5-47F8-8EBD-54EF5EDC94E7}"/>
              </a:ext>
            </a:extLst>
          </p:cNvPr>
          <p:cNvSpPr/>
          <p:nvPr/>
        </p:nvSpPr>
        <p:spPr bwMode="auto">
          <a:xfrm>
            <a:off x="4529124" y="515124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2</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07" name="순서도: 연결자 106">
            <a:extLst>
              <a:ext uri="{FF2B5EF4-FFF2-40B4-BE49-F238E27FC236}">
                <a16:creationId xmlns:a16="http://schemas.microsoft.com/office/drawing/2014/main" id="{02FEDA93-C304-4A6F-A367-B41565A3FD2B}"/>
              </a:ext>
            </a:extLst>
          </p:cNvPr>
          <p:cNvSpPr/>
          <p:nvPr/>
        </p:nvSpPr>
        <p:spPr bwMode="auto">
          <a:xfrm>
            <a:off x="4529124" y="574519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3</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18" name="직사각형 117">
            <a:extLst>
              <a:ext uri="{FF2B5EF4-FFF2-40B4-BE49-F238E27FC236}">
                <a16:creationId xmlns:a16="http://schemas.microsoft.com/office/drawing/2014/main" id="{3D95F6CC-850A-4CD3-BF71-43B95B4821A5}"/>
              </a:ext>
            </a:extLst>
          </p:cNvPr>
          <p:cNvSpPr/>
          <p:nvPr/>
        </p:nvSpPr>
        <p:spPr>
          <a:xfrm>
            <a:off x="7198653" y="3796727"/>
            <a:ext cx="331666" cy="100027"/>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119" name="직사각형 118">
            <a:extLst>
              <a:ext uri="{FF2B5EF4-FFF2-40B4-BE49-F238E27FC236}">
                <a16:creationId xmlns:a16="http://schemas.microsoft.com/office/drawing/2014/main" id="{A0BDCE79-FD15-44D2-83BC-7694FC983959}"/>
              </a:ext>
            </a:extLst>
          </p:cNvPr>
          <p:cNvSpPr/>
          <p:nvPr/>
        </p:nvSpPr>
        <p:spPr>
          <a:xfrm>
            <a:off x="7198653" y="3926998"/>
            <a:ext cx="331666" cy="100027"/>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120" name="직사각형 119">
            <a:extLst>
              <a:ext uri="{FF2B5EF4-FFF2-40B4-BE49-F238E27FC236}">
                <a16:creationId xmlns:a16="http://schemas.microsoft.com/office/drawing/2014/main" id="{6C98FAF6-1FAC-4C19-9EA8-E834154CE747}"/>
              </a:ext>
            </a:extLst>
          </p:cNvPr>
          <p:cNvSpPr/>
          <p:nvPr/>
        </p:nvSpPr>
        <p:spPr>
          <a:xfrm>
            <a:off x="7198653" y="4066334"/>
            <a:ext cx="331666" cy="100027"/>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121" name="TextBox 120">
            <a:extLst>
              <a:ext uri="{FF2B5EF4-FFF2-40B4-BE49-F238E27FC236}">
                <a16:creationId xmlns:a16="http://schemas.microsoft.com/office/drawing/2014/main" id="{A8D28501-C96D-48B4-9F45-78C8A22EFA0E}"/>
              </a:ext>
            </a:extLst>
          </p:cNvPr>
          <p:cNvSpPr txBox="1"/>
          <p:nvPr/>
        </p:nvSpPr>
        <p:spPr>
          <a:xfrm>
            <a:off x="7534726" y="3786597"/>
            <a:ext cx="1830907" cy="100027"/>
          </a:xfrm>
          <a:prstGeom prst="rect">
            <a:avLst/>
          </a:prstGeom>
          <a:solidFill>
            <a:schemeClr val="bg1">
              <a:alpha val="40000"/>
            </a:schemeClr>
          </a:solidFill>
        </p:spPr>
        <p:txBody>
          <a:bodyPr wrap="square" lIns="36000" tIns="0" rIns="36000" bIns="0" rtlCol="0" anchor="ctr">
            <a:spAutoFit/>
          </a:bodyPr>
          <a:lstStyle/>
          <a:p>
            <a:pPr>
              <a:spcAft>
                <a:spcPts val="600"/>
              </a:spcAft>
            </a:pPr>
            <a:r>
              <a:rPr lang="en-US" altLang="ko-KR" sz="650" dirty="0">
                <a:latin typeface="Arial" panose="020B0604020202020204" pitchFamily="34" charset="0"/>
                <a:cs typeface="Arial" panose="020B0604020202020204" pitchFamily="34" charset="0"/>
              </a:rPr>
              <a:t>: EV/Sales Multiple</a:t>
            </a:r>
            <a:r>
              <a:rPr lang="ko-KR" altLang="en-US" sz="650" dirty="0">
                <a:latin typeface="Arial" panose="020B0604020202020204" pitchFamily="34" charset="0"/>
                <a:cs typeface="Arial" panose="020B0604020202020204" pitchFamily="34" charset="0"/>
              </a:rPr>
              <a:t>로 산출된 기업가치</a:t>
            </a:r>
          </a:p>
        </p:txBody>
      </p:sp>
      <p:sp>
        <p:nvSpPr>
          <p:cNvPr id="122" name="TextBox 121">
            <a:extLst>
              <a:ext uri="{FF2B5EF4-FFF2-40B4-BE49-F238E27FC236}">
                <a16:creationId xmlns:a16="http://schemas.microsoft.com/office/drawing/2014/main" id="{77F1E014-1EEB-44E5-BC6B-801FBD052C9C}"/>
              </a:ext>
            </a:extLst>
          </p:cNvPr>
          <p:cNvSpPr txBox="1"/>
          <p:nvPr/>
        </p:nvSpPr>
        <p:spPr>
          <a:xfrm>
            <a:off x="7534726" y="3925932"/>
            <a:ext cx="1830907" cy="100027"/>
          </a:xfrm>
          <a:prstGeom prst="rect">
            <a:avLst/>
          </a:prstGeom>
          <a:solidFill>
            <a:schemeClr val="bg1">
              <a:alpha val="40000"/>
            </a:schemeClr>
          </a:solidFill>
        </p:spPr>
        <p:txBody>
          <a:bodyPr wrap="square" lIns="36000" tIns="0" rIns="36000" bIns="0" rtlCol="0" anchor="ctr">
            <a:spAutoFit/>
          </a:bodyPr>
          <a:lstStyle/>
          <a:p>
            <a:pPr>
              <a:spcAft>
                <a:spcPts val="600"/>
              </a:spcAft>
            </a:pPr>
            <a:r>
              <a:rPr lang="en-US" altLang="ko-KR" sz="650" dirty="0">
                <a:latin typeface="Arial" panose="020B0604020202020204" pitchFamily="34" charset="0"/>
                <a:cs typeface="Arial" panose="020B0604020202020204" pitchFamily="34" charset="0"/>
              </a:rPr>
              <a:t>: EV/EBIT Multiple</a:t>
            </a:r>
            <a:r>
              <a:rPr lang="ko-KR" altLang="en-US" sz="650" dirty="0">
                <a:latin typeface="Arial" panose="020B0604020202020204" pitchFamily="34" charset="0"/>
                <a:cs typeface="Arial" panose="020B0604020202020204" pitchFamily="34" charset="0"/>
              </a:rPr>
              <a:t>로 산출된 기업가치</a:t>
            </a:r>
          </a:p>
        </p:txBody>
      </p:sp>
      <p:sp>
        <p:nvSpPr>
          <p:cNvPr id="131" name="TextBox 130">
            <a:extLst>
              <a:ext uri="{FF2B5EF4-FFF2-40B4-BE49-F238E27FC236}">
                <a16:creationId xmlns:a16="http://schemas.microsoft.com/office/drawing/2014/main" id="{28B56F16-BE64-411D-A966-08EC0B1A8994}"/>
              </a:ext>
            </a:extLst>
          </p:cNvPr>
          <p:cNvSpPr txBox="1"/>
          <p:nvPr/>
        </p:nvSpPr>
        <p:spPr>
          <a:xfrm>
            <a:off x="7539703" y="4065283"/>
            <a:ext cx="1578760" cy="100027"/>
          </a:xfrm>
          <a:prstGeom prst="rect">
            <a:avLst/>
          </a:prstGeom>
          <a:solidFill>
            <a:schemeClr val="bg1">
              <a:alpha val="40000"/>
            </a:schemeClr>
          </a:solidFill>
        </p:spPr>
        <p:txBody>
          <a:bodyPr wrap="square" lIns="36000" tIns="0" rIns="36000" bIns="0" rtlCol="0" anchor="ctr">
            <a:spAutoFit/>
          </a:bodyPr>
          <a:lstStyle/>
          <a:p>
            <a:pPr>
              <a:spcAft>
                <a:spcPts val="600"/>
              </a:spcAft>
            </a:pPr>
            <a:r>
              <a:rPr lang="en-US" altLang="ko-KR" sz="650" dirty="0">
                <a:latin typeface="Arial" panose="020B0604020202020204" pitchFamily="34" charset="0"/>
                <a:cs typeface="Arial" panose="020B0604020202020204" pitchFamily="34" charset="0"/>
              </a:rPr>
              <a:t>: EV/EBITDA Multiple</a:t>
            </a:r>
            <a:r>
              <a:rPr lang="ko-KR" altLang="en-US" sz="650" dirty="0">
                <a:latin typeface="Arial" panose="020B0604020202020204" pitchFamily="34" charset="0"/>
                <a:cs typeface="Arial" panose="020B0604020202020204" pitchFamily="34" charset="0"/>
              </a:rPr>
              <a:t>로 산출된 기업가치</a:t>
            </a:r>
          </a:p>
        </p:txBody>
      </p:sp>
      <p:cxnSp>
        <p:nvCxnSpPr>
          <p:cNvPr id="133" name="직선 화살표 연결선 132">
            <a:extLst>
              <a:ext uri="{FF2B5EF4-FFF2-40B4-BE49-F238E27FC236}">
                <a16:creationId xmlns:a16="http://schemas.microsoft.com/office/drawing/2014/main" id="{352C0E99-BD35-469F-B702-60EFFEE1EDDF}"/>
              </a:ext>
            </a:extLst>
          </p:cNvPr>
          <p:cNvCxnSpPr>
            <a:cxnSpLocks/>
          </p:cNvCxnSpPr>
          <p:nvPr/>
        </p:nvCxnSpPr>
        <p:spPr>
          <a:xfrm flipH="1">
            <a:off x="6900361" y="4569551"/>
            <a:ext cx="1" cy="187190"/>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E0EBE444-5D9C-46F6-9D72-7B433230E27C}"/>
              </a:ext>
            </a:extLst>
          </p:cNvPr>
          <p:cNvSpPr txBox="1"/>
          <p:nvPr/>
        </p:nvSpPr>
        <p:spPr>
          <a:xfrm>
            <a:off x="6713758" y="4800911"/>
            <a:ext cx="373206" cy="123111"/>
          </a:xfrm>
          <a:prstGeom prst="rect">
            <a:avLst/>
          </a:prstGeom>
          <a:noFill/>
        </p:spPr>
        <p:txBody>
          <a:bodyPr wrap="square" lIns="36000" tIns="0" rIns="36000" bIns="0" rtlCol="0" anchor="ctr">
            <a:spAutoFit/>
          </a:bodyPr>
          <a:lstStyle/>
          <a:p>
            <a:pPr algn="ctr">
              <a:spcAft>
                <a:spcPts val="600"/>
              </a:spcAft>
            </a:pPr>
            <a:r>
              <a:rPr lang="en-US" altLang="ko-KR" sz="800" i="1" dirty="0">
                <a:solidFill>
                  <a:srgbClr val="FF0000"/>
                </a:solidFill>
                <a:latin typeface="Arial" panose="020B0604020202020204" pitchFamily="34" charset="0"/>
                <a:cs typeface="Arial" panose="020B0604020202020204" pitchFamily="34" charset="0"/>
              </a:rPr>
              <a:t>344</a:t>
            </a:r>
            <a:endParaRPr lang="ko-KR" altLang="en-US" sz="800" i="1" dirty="0">
              <a:solidFill>
                <a:srgbClr val="FF0000"/>
              </a:solidFill>
              <a:latin typeface="Arial" panose="020B0604020202020204" pitchFamily="34" charset="0"/>
              <a:cs typeface="Arial" panose="020B0604020202020204" pitchFamily="34" charset="0"/>
            </a:endParaRPr>
          </a:p>
        </p:txBody>
      </p:sp>
      <p:sp>
        <p:nvSpPr>
          <p:cNvPr id="135" name="TextBox 134">
            <a:extLst>
              <a:ext uri="{FF2B5EF4-FFF2-40B4-BE49-F238E27FC236}">
                <a16:creationId xmlns:a16="http://schemas.microsoft.com/office/drawing/2014/main" id="{3AF4A551-4FC0-49D0-8AFF-76ACBE285E90}"/>
              </a:ext>
            </a:extLst>
          </p:cNvPr>
          <p:cNvSpPr txBox="1"/>
          <p:nvPr/>
        </p:nvSpPr>
        <p:spPr>
          <a:xfrm>
            <a:off x="6644101" y="4388862"/>
            <a:ext cx="512519" cy="123111"/>
          </a:xfrm>
          <a:prstGeom prst="rect">
            <a:avLst/>
          </a:prstGeom>
          <a:noFill/>
        </p:spPr>
        <p:txBody>
          <a:bodyPr wrap="square" lIns="36000" tIns="0" rIns="36000" bIns="0" rtlCol="0" anchor="ctr">
            <a:spAutoFit/>
          </a:bodyPr>
          <a:lstStyle/>
          <a:p>
            <a:pPr algn="ctr">
              <a:spcAft>
                <a:spcPts val="600"/>
              </a:spcAft>
            </a:pPr>
            <a:r>
              <a:rPr lang="en-US" altLang="ko-KR" sz="800" i="1" dirty="0">
                <a:solidFill>
                  <a:srgbClr val="FF0000"/>
                </a:solidFill>
                <a:latin typeface="Arial" panose="020B0604020202020204" pitchFamily="34" charset="0"/>
                <a:cs typeface="Arial" panose="020B0604020202020204" pitchFamily="34" charset="0"/>
              </a:rPr>
              <a:t>Mean</a:t>
            </a:r>
            <a:r>
              <a:rPr lang="ko-KR" altLang="en-US" sz="800" i="1" dirty="0">
                <a:solidFill>
                  <a:srgbClr val="FF0000"/>
                </a:solidFill>
                <a:latin typeface="Arial" panose="020B0604020202020204" pitchFamily="34" charset="0"/>
                <a:cs typeface="Arial" panose="020B0604020202020204" pitchFamily="34" charset="0"/>
              </a:rPr>
              <a:t> </a:t>
            </a:r>
          </a:p>
        </p:txBody>
      </p:sp>
      <p:cxnSp>
        <p:nvCxnSpPr>
          <p:cNvPr id="144" name="직선 화살표 연결선 143">
            <a:extLst>
              <a:ext uri="{FF2B5EF4-FFF2-40B4-BE49-F238E27FC236}">
                <a16:creationId xmlns:a16="http://schemas.microsoft.com/office/drawing/2014/main" id="{CF8BC941-CAF5-4E86-BC96-6D2398B6461E}"/>
              </a:ext>
            </a:extLst>
          </p:cNvPr>
          <p:cNvCxnSpPr>
            <a:cxnSpLocks/>
          </p:cNvCxnSpPr>
          <p:nvPr/>
        </p:nvCxnSpPr>
        <p:spPr>
          <a:xfrm flipH="1">
            <a:off x="7240945" y="5156163"/>
            <a:ext cx="1" cy="187190"/>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85C9E6E7-C519-4986-B607-1FDEDE32DFC1}"/>
              </a:ext>
            </a:extLst>
          </p:cNvPr>
          <p:cNvSpPr txBox="1"/>
          <p:nvPr/>
        </p:nvSpPr>
        <p:spPr>
          <a:xfrm>
            <a:off x="7054342" y="5387523"/>
            <a:ext cx="373206" cy="123111"/>
          </a:xfrm>
          <a:prstGeom prst="rect">
            <a:avLst/>
          </a:prstGeom>
          <a:noFill/>
        </p:spPr>
        <p:txBody>
          <a:bodyPr wrap="square" lIns="36000" tIns="0" rIns="36000" bIns="0" rtlCol="0" anchor="ctr">
            <a:spAutoFit/>
          </a:bodyPr>
          <a:lstStyle/>
          <a:p>
            <a:pPr algn="ctr">
              <a:spcAft>
                <a:spcPts val="600"/>
              </a:spcAft>
            </a:pPr>
            <a:r>
              <a:rPr lang="en-US" altLang="ko-KR" sz="800" i="1" dirty="0">
                <a:solidFill>
                  <a:srgbClr val="FF0000"/>
                </a:solidFill>
                <a:latin typeface="Arial" panose="020B0604020202020204" pitchFamily="34" charset="0"/>
                <a:cs typeface="Arial" panose="020B0604020202020204" pitchFamily="34" charset="0"/>
              </a:rPr>
              <a:t>421</a:t>
            </a:r>
            <a:endParaRPr lang="ko-KR" altLang="en-US" sz="800" i="1" dirty="0">
              <a:solidFill>
                <a:srgbClr val="FF0000"/>
              </a:solidFill>
              <a:latin typeface="Arial" panose="020B0604020202020204" pitchFamily="34" charset="0"/>
              <a:cs typeface="Arial" panose="020B0604020202020204" pitchFamily="34" charset="0"/>
            </a:endParaRPr>
          </a:p>
        </p:txBody>
      </p:sp>
      <p:sp>
        <p:nvSpPr>
          <p:cNvPr id="146" name="TextBox 145">
            <a:extLst>
              <a:ext uri="{FF2B5EF4-FFF2-40B4-BE49-F238E27FC236}">
                <a16:creationId xmlns:a16="http://schemas.microsoft.com/office/drawing/2014/main" id="{3389EDDF-E1AC-444E-ADD7-0F7EAADEE166}"/>
              </a:ext>
            </a:extLst>
          </p:cNvPr>
          <p:cNvSpPr txBox="1"/>
          <p:nvPr/>
        </p:nvSpPr>
        <p:spPr>
          <a:xfrm>
            <a:off x="6984685" y="4975474"/>
            <a:ext cx="512519" cy="123111"/>
          </a:xfrm>
          <a:prstGeom prst="rect">
            <a:avLst/>
          </a:prstGeom>
          <a:noFill/>
        </p:spPr>
        <p:txBody>
          <a:bodyPr wrap="square" lIns="36000" tIns="0" rIns="36000" bIns="0" rtlCol="0" anchor="ctr">
            <a:spAutoFit/>
          </a:bodyPr>
          <a:lstStyle/>
          <a:p>
            <a:pPr algn="ctr">
              <a:spcAft>
                <a:spcPts val="600"/>
              </a:spcAft>
            </a:pPr>
            <a:r>
              <a:rPr lang="en-US" altLang="ko-KR" sz="800" i="1" dirty="0">
                <a:solidFill>
                  <a:srgbClr val="FF0000"/>
                </a:solidFill>
                <a:latin typeface="Arial" panose="020B0604020202020204" pitchFamily="34" charset="0"/>
                <a:cs typeface="Arial" panose="020B0604020202020204" pitchFamily="34" charset="0"/>
              </a:rPr>
              <a:t>Mean</a:t>
            </a:r>
            <a:r>
              <a:rPr lang="ko-KR" altLang="en-US" sz="800" i="1" dirty="0">
                <a:solidFill>
                  <a:srgbClr val="FF0000"/>
                </a:solidFill>
                <a:latin typeface="Arial" panose="020B0604020202020204" pitchFamily="34" charset="0"/>
                <a:cs typeface="Arial" panose="020B0604020202020204" pitchFamily="34" charset="0"/>
              </a:rPr>
              <a:t> </a:t>
            </a:r>
          </a:p>
        </p:txBody>
      </p:sp>
      <p:cxnSp>
        <p:nvCxnSpPr>
          <p:cNvPr id="154" name="직선 화살표 연결선 153">
            <a:extLst>
              <a:ext uri="{FF2B5EF4-FFF2-40B4-BE49-F238E27FC236}">
                <a16:creationId xmlns:a16="http://schemas.microsoft.com/office/drawing/2014/main" id="{F9715070-F2D8-4090-A729-3F6CD0E13550}"/>
              </a:ext>
            </a:extLst>
          </p:cNvPr>
          <p:cNvCxnSpPr>
            <a:cxnSpLocks/>
          </p:cNvCxnSpPr>
          <p:nvPr/>
        </p:nvCxnSpPr>
        <p:spPr>
          <a:xfrm flipH="1">
            <a:off x="6888469" y="5736358"/>
            <a:ext cx="1" cy="187190"/>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8944F81C-A543-4374-BB33-B5CDEE70C6CC}"/>
              </a:ext>
            </a:extLst>
          </p:cNvPr>
          <p:cNvSpPr txBox="1"/>
          <p:nvPr/>
        </p:nvSpPr>
        <p:spPr>
          <a:xfrm>
            <a:off x="6701866" y="5984496"/>
            <a:ext cx="373206" cy="123111"/>
          </a:xfrm>
          <a:prstGeom prst="rect">
            <a:avLst/>
          </a:prstGeom>
          <a:noFill/>
        </p:spPr>
        <p:txBody>
          <a:bodyPr wrap="square" lIns="36000" tIns="0" rIns="36000" bIns="0" rtlCol="0" anchor="ctr">
            <a:spAutoFit/>
          </a:bodyPr>
          <a:lstStyle/>
          <a:p>
            <a:pPr algn="ctr">
              <a:spcAft>
                <a:spcPts val="600"/>
              </a:spcAft>
            </a:pPr>
            <a:r>
              <a:rPr lang="en-US" altLang="ko-KR" sz="800" i="1" dirty="0">
                <a:solidFill>
                  <a:srgbClr val="FF0000"/>
                </a:solidFill>
                <a:latin typeface="Arial" panose="020B0604020202020204" pitchFamily="34" charset="0"/>
                <a:cs typeface="Arial" panose="020B0604020202020204" pitchFamily="34" charset="0"/>
              </a:rPr>
              <a:t>341</a:t>
            </a:r>
            <a:endParaRPr lang="ko-KR" altLang="en-US" sz="800" i="1" dirty="0">
              <a:solidFill>
                <a:srgbClr val="FF0000"/>
              </a:solidFill>
              <a:latin typeface="Arial" panose="020B0604020202020204" pitchFamily="34" charset="0"/>
              <a:cs typeface="Arial" panose="020B0604020202020204" pitchFamily="34" charset="0"/>
            </a:endParaRPr>
          </a:p>
        </p:txBody>
      </p:sp>
      <p:sp>
        <p:nvSpPr>
          <p:cNvPr id="156" name="TextBox 155">
            <a:extLst>
              <a:ext uri="{FF2B5EF4-FFF2-40B4-BE49-F238E27FC236}">
                <a16:creationId xmlns:a16="http://schemas.microsoft.com/office/drawing/2014/main" id="{D1A96116-A85F-4308-A767-A4B62D6AEE20}"/>
              </a:ext>
            </a:extLst>
          </p:cNvPr>
          <p:cNvSpPr txBox="1"/>
          <p:nvPr/>
        </p:nvSpPr>
        <p:spPr>
          <a:xfrm>
            <a:off x="6632209" y="5580836"/>
            <a:ext cx="512519" cy="123111"/>
          </a:xfrm>
          <a:prstGeom prst="rect">
            <a:avLst/>
          </a:prstGeom>
          <a:noFill/>
        </p:spPr>
        <p:txBody>
          <a:bodyPr wrap="square" lIns="36000" tIns="0" rIns="36000" bIns="0" rtlCol="0" anchor="ctr">
            <a:spAutoFit/>
          </a:bodyPr>
          <a:lstStyle/>
          <a:p>
            <a:pPr algn="ctr">
              <a:spcAft>
                <a:spcPts val="600"/>
              </a:spcAft>
            </a:pPr>
            <a:r>
              <a:rPr lang="en-US" altLang="ko-KR" sz="800" i="1" dirty="0">
                <a:solidFill>
                  <a:srgbClr val="FF0000"/>
                </a:solidFill>
                <a:latin typeface="Arial" panose="020B0604020202020204" pitchFamily="34" charset="0"/>
                <a:cs typeface="Arial" panose="020B0604020202020204" pitchFamily="34" charset="0"/>
              </a:rPr>
              <a:t>Mean</a:t>
            </a:r>
            <a:r>
              <a:rPr lang="ko-KR" altLang="en-US" sz="800" i="1" dirty="0">
                <a:solidFill>
                  <a:srgbClr val="FF0000"/>
                </a:solidFill>
                <a:latin typeface="Arial" panose="020B0604020202020204" pitchFamily="34" charset="0"/>
                <a:cs typeface="Arial" panose="020B0604020202020204" pitchFamily="34" charset="0"/>
              </a:rPr>
              <a:t> </a:t>
            </a:r>
          </a:p>
        </p:txBody>
      </p:sp>
      <p:sp>
        <p:nvSpPr>
          <p:cNvPr id="56" name="TextBox 55">
            <a:extLst>
              <a:ext uri="{FF2B5EF4-FFF2-40B4-BE49-F238E27FC236}">
                <a16:creationId xmlns:a16="http://schemas.microsoft.com/office/drawing/2014/main" id="{3331F1AC-53F2-4106-8A81-BF9A8A861008}"/>
              </a:ext>
            </a:extLst>
          </p:cNvPr>
          <p:cNvSpPr txBox="1"/>
          <p:nvPr/>
        </p:nvSpPr>
        <p:spPr>
          <a:xfrm>
            <a:off x="8260911" y="3482047"/>
            <a:ext cx="851817" cy="229658"/>
          </a:xfrm>
          <a:prstGeom prst="rect">
            <a:avLst/>
          </a:prstGeom>
          <a:noFill/>
        </p:spPr>
        <p:txBody>
          <a:bodyPr wrap="square" lIns="50409" tIns="50409" rIns="50409" bIns="50409" rtlCol="0">
            <a:spAutoFit/>
          </a:bodyPr>
          <a:lstStyle/>
          <a:p>
            <a:pPr algn="r">
              <a:spcAft>
                <a:spcPts val="554"/>
              </a:spcAft>
            </a:pPr>
            <a:r>
              <a:rPr lang="en-US" altLang="ko-KR" sz="831" dirty="0">
                <a:ea typeface="맑은 고딕" panose="020B0503020000020004" pitchFamily="50" charset="-127"/>
              </a:rPr>
              <a:t>(</a:t>
            </a:r>
            <a:r>
              <a:rPr lang="ko-KR" altLang="en-US" sz="831" dirty="0">
                <a:ea typeface="맑은 고딕" panose="020B0503020000020004" pitchFamily="50" charset="-127"/>
              </a:rPr>
              <a:t>단위</a:t>
            </a:r>
            <a:r>
              <a:rPr lang="en-US" altLang="ko-KR" sz="831" dirty="0">
                <a:ea typeface="맑은 고딕" panose="020B0503020000020004" pitchFamily="50" charset="-127"/>
              </a:rPr>
              <a:t>:</a:t>
            </a:r>
            <a:r>
              <a:rPr lang="ko-KR" altLang="en-US" sz="831" dirty="0">
                <a:ea typeface="맑은 고딕" panose="020B0503020000020004" pitchFamily="50" charset="-127"/>
              </a:rPr>
              <a:t>억원</a:t>
            </a:r>
            <a:r>
              <a:rPr lang="en-US" altLang="ko-KR" sz="831" dirty="0">
                <a:ea typeface="맑은 고딕" panose="020B0503020000020004" pitchFamily="50" charset="-127"/>
              </a:rPr>
              <a:t>)</a:t>
            </a:r>
            <a:endParaRPr lang="ko-KR" altLang="en-US" sz="831" dirty="0">
              <a:ea typeface="맑은 고딕" panose="020B0503020000020004" pitchFamily="50" charset="-127"/>
            </a:endParaRPr>
          </a:p>
        </p:txBody>
      </p:sp>
    </p:spTree>
    <p:extLst>
      <p:ext uri="{BB962C8B-B14F-4D97-AF65-F5344CB8AC3E}">
        <p14:creationId xmlns:p14="http://schemas.microsoft.com/office/powerpoint/2010/main" val="3675244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Chart1">
            <a:extLst>
              <a:ext uri="{FF2B5EF4-FFF2-40B4-BE49-F238E27FC236}">
                <a16:creationId xmlns:a16="http://schemas.microsoft.com/office/drawing/2014/main" id="{49F1CED1-2B52-4C54-AD41-DCA3E6FB04FC}"/>
              </a:ext>
            </a:extLst>
          </p:cNvPr>
          <p:cNvGraphicFramePr>
            <a:graphicFrameLocks/>
          </p:cNvGraphicFramePr>
          <p:nvPr/>
        </p:nvGraphicFramePr>
        <p:xfrm>
          <a:off x="4296525" y="3758856"/>
          <a:ext cx="4784400" cy="2469600"/>
        </p:xfrm>
        <a:graphic>
          <a:graphicData uri="http://schemas.openxmlformats.org/drawingml/2006/chart">
            <c:chart xmlns:c="http://schemas.openxmlformats.org/drawingml/2006/chart" xmlns:r="http://schemas.openxmlformats.org/officeDocument/2006/relationships" r:id="rId3"/>
          </a:graphicData>
        </a:graphic>
      </p:graphicFrame>
      <p:sp>
        <p:nvSpPr>
          <p:cNvPr id="51" name="TextBox 50">
            <a:extLst>
              <a:ext uri="{FF2B5EF4-FFF2-40B4-BE49-F238E27FC236}">
                <a16:creationId xmlns:a16="http://schemas.microsoft.com/office/drawing/2014/main" id="{32890C31-091F-446C-AB0B-D0E38E20FB42}"/>
              </a:ext>
            </a:extLst>
          </p:cNvPr>
          <p:cNvSpPr txBox="1">
            <a:spLocks/>
          </p:cNvSpPr>
          <p:nvPr/>
        </p:nvSpPr>
        <p:spPr>
          <a:xfrm>
            <a:off x="467999" y="1191600"/>
            <a:ext cx="3671971" cy="5042454"/>
          </a:xfrm>
          <a:prstGeom prst="rect">
            <a:avLst/>
          </a:prstGeom>
          <a:noFill/>
          <a:ln w="6350">
            <a:solidFill>
              <a:srgbClr val="00338D"/>
            </a:solidFill>
          </a:ln>
        </p:spPr>
        <p:txBody>
          <a:bodyPr wrap="square" lIns="54610" tIns="54610" rIns="54000" bIns="54610" rtlCol="0" anchor="t" anchorCtr="0">
            <a:noAutofit/>
          </a:bodyPr>
          <a:lstStyle/>
          <a:p>
            <a:pPr fontAlgn="base">
              <a:lnSpc>
                <a:spcPct val="120000"/>
              </a:lnSpc>
              <a:spcBef>
                <a:spcPts val="600"/>
              </a:spcBef>
              <a:spcAft>
                <a:spcPct val="0"/>
              </a:spcAft>
            </a:pPr>
            <a:r>
              <a:rPr lang="en-US" altLang="ko-KR" sz="1000" b="1" kern="0" dirty="0">
                <a:latin typeface="Arial" panose="020B0604020202020204" pitchFamily="34" charset="0"/>
                <a:cs typeface="Arial" panose="020B0604020202020204" pitchFamily="34" charset="0"/>
              </a:rPr>
              <a:t>Market </a:t>
            </a:r>
            <a:r>
              <a:rPr lang="en-US" altLang="ko-KR" sz="1000" b="1" kern="0" dirty="0" err="1">
                <a:latin typeface="Arial" panose="020B0604020202020204" pitchFamily="34" charset="0"/>
                <a:cs typeface="Arial" panose="020B0604020202020204" pitchFamily="34" charset="0"/>
              </a:rPr>
              <a:t>Approach_GTM</a:t>
            </a:r>
            <a:endParaRPr lang="en-US" altLang="ko-KR" sz="1000" b="1"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r>
              <a:rPr lang="ko-KR" altLang="en-US" sz="900" b="1" u="sng" kern="0" dirty="0">
                <a:solidFill>
                  <a:srgbClr val="000000"/>
                </a:solidFill>
                <a:latin typeface="Arial" panose="020B0604020202020204" pitchFamily="34" charset="0"/>
                <a:cs typeface="Arial" panose="020B0604020202020204" pitchFamily="34" charset="0"/>
              </a:rPr>
              <a:t>회사의 기업가치평가를 위하여 유사회사의 최근 거래가격을 이용한 상대가치평가를 수행함</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회사 기업가치평가에 사용될 </a:t>
            </a:r>
            <a:r>
              <a:rPr lang="en-US" altLang="ko-KR" sz="900" kern="0" dirty="0">
                <a:solidFill>
                  <a:srgbClr val="000000"/>
                </a:solidFill>
                <a:latin typeface="Arial" panose="020B0604020202020204" pitchFamily="34" charset="0"/>
                <a:cs typeface="Arial" panose="020B0604020202020204" pitchFamily="34" charset="0"/>
              </a:rPr>
              <a:t>2021</a:t>
            </a:r>
            <a:r>
              <a:rPr lang="ko-KR" altLang="en-US" sz="900" kern="0" dirty="0">
                <a:solidFill>
                  <a:srgbClr val="000000"/>
                </a:solidFill>
                <a:latin typeface="Arial" panose="020B0604020202020204" pitchFamily="34" charset="0"/>
                <a:cs typeface="Arial" panose="020B0604020202020204" pitchFamily="34" charset="0"/>
              </a:rPr>
              <a:t>년 </a:t>
            </a:r>
            <a:r>
              <a:rPr lang="en-US" altLang="ko-KR" sz="900" kern="0" dirty="0">
                <a:solidFill>
                  <a:srgbClr val="000000"/>
                </a:solidFill>
                <a:latin typeface="Arial" panose="020B0604020202020204" pitchFamily="34" charset="0"/>
                <a:cs typeface="Arial" panose="020B0604020202020204" pitchFamily="34" charset="0"/>
              </a:rPr>
              <a:t>12</a:t>
            </a:r>
            <a:r>
              <a:rPr lang="ko-KR" altLang="en-US" sz="900" kern="0" dirty="0">
                <a:solidFill>
                  <a:srgbClr val="000000"/>
                </a:solidFill>
                <a:latin typeface="Arial" panose="020B0604020202020204" pitchFamily="34" charset="0"/>
                <a:cs typeface="Arial" panose="020B0604020202020204" pitchFamily="34" charset="0"/>
              </a:rPr>
              <a:t>월말 기준 회사의 </a:t>
            </a:r>
            <a:r>
              <a:rPr lang="en-US" altLang="ko-KR" sz="900" kern="0" dirty="0">
                <a:solidFill>
                  <a:srgbClr val="000000"/>
                </a:solidFill>
                <a:latin typeface="Arial" panose="020B0604020202020204" pitchFamily="34" charset="0"/>
                <a:cs typeface="Arial" panose="020B0604020202020204" pitchFamily="34" charset="0"/>
              </a:rPr>
              <a:t>LTM </a:t>
            </a:r>
            <a:r>
              <a:rPr lang="ko-KR" altLang="en-US" sz="900" kern="0" dirty="0">
                <a:solidFill>
                  <a:srgbClr val="000000"/>
                </a:solidFill>
                <a:latin typeface="Arial" panose="020B0604020202020204" pitchFamily="34" charset="0"/>
                <a:cs typeface="Arial" panose="020B0604020202020204" pitchFamily="34" charset="0"/>
              </a:rPr>
              <a:t>실적은 다음과 같음</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ko-KR" altLang="en-US" sz="900" kern="0" dirty="0">
                <a:solidFill>
                  <a:srgbClr val="000000"/>
                </a:solidFill>
                <a:latin typeface="Arial" panose="020B0604020202020204" pitchFamily="34" charset="0"/>
                <a:cs typeface="Arial" panose="020B0604020202020204" pitchFamily="34" charset="0"/>
              </a:rPr>
              <a:t>사업 영역</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거래 시기 등을 고려하여 최종 국내 거래사례 </a:t>
            </a:r>
            <a:r>
              <a:rPr lang="en-US" altLang="ko-KR" sz="900" kern="0" dirty="0">
                <a:solidFill>
                  <a:srgbClr val="000000"/>
                </a:solidFill>
                <a:latin typeface="Arial" panose="020B0604020202020204" pitchFamily="34" charset="0"/>
                <a:cs typeface="Arial" panose="020B0604020202020204" pitchFamily="34" charset="0"/>
              </a:rPr>
              <a:t>4</a:t>
            </a:r>
            <a:r>
              <a:rPr lang="ko-KR" altLang="en-US" sz="900" kern="0" dirty="0">
                <a:solidFill>
                  <a:srgbClr val="000000"/>
                </a:solidFill>
                <a:latin typeface="Arial" panose="020B0604020202020204" pitchFamily="34" charset="0"/>
                <a:cs typeface="Arial" panose="020B0604020202020204" pitchFamily="34" charset="0"/>
              </a:rPr>
              <a:t>개를 선정한 뒤</a:t>
            </a:r>
            <a:r>
              <a:rPr lang="en-US" altLang="ko-KR" sz="900" kern="0" dirty="0">
                <a:solidFill>
                  <a:srgbClr val="000000"/>
                </a:solidFill>
                <a:latin typeface="Arial" panose="020B0604020202020204" pitchFamily="34" charset="0"/>
                <a:cs typeface="Arial" panose="020B0604020202020204" pitchFamily="34" charset="0"/>
              </a:rPr>
              <a:t>, Target</a:t>
            </a:r>
            <a:r>
              <a:rPr lang="ko-KR" altLang="en-US" sz="900" kern="0" dirty="0">
                <a:solidFill>
                  <a:srgbClr val="000000"/>
                </a:solidFill>
                <a:latin typeface="Arial" panose="020B0604020202020204" pitchFamily="34" charset="0"/>
                <a:cs typeface="Arial" panose="020B0604020202020204" pitchFamily="34" charset="0"/>
              </a:rPr>
              <a:t> </a:t>
            </a:r>
            <a:r>
              <a:rPr lang="en-US" altLang="ko-KR" sz="900" kern="0" dirty="0">
                <a:solidFill>
                  <a:srgbClr val="000000"/>
                </a:solidFill>
                <a:latin typeface="Arial" panose="020B0604020202020204" pitchFamily="34" charset="0"/>
                <a:cs typeface="Arial" panose="020B0604020202020204" pitchFamily="34" charset="0"/>
              </a:rPr>
              <a:t>Company</a:t>
            </a:r>
            <a:r>
              <a:rPr lang="ko-KR" altLang="en-US" sz="900" kern="0" dirty="0">
                <a:solidFill>
                  <a:srgbClr val="000000"/>
                </a:solidFill>
                <a:latin typeface="Arial" panose="020B0604020202020204" pitchFamily="34" charset="0"/>
                <a:cs typeface="Arial" panose="020B0604020202020204" pitchFamily="34" charset="0"/>
              </a:rPr>
              <a:t>의 </a:t>
            </a:r>
            <a:r>
              <a:rPr lang="ko-KR" altLang="en-US" sz="900" b="1" i="1" u="sng" kern="0" dirty="0">
                <a:solidFill>
                  <a:srgbClr val="000000"/>
                </a:solidFill>
                <a:latin typeface="Arial" panose="020B0604020202020204" pitchFamily="34" charset="0"/>
                <a:cs typeface="Arial" panose="020B0604020202020204" pitchFamily="34" charset="0"/>
              </a:rPr>
              <a:t>거래일 이전 회사의 </a:t>
            </a:r>
            <a:r>
              <a:rPr lang="en-US" altLang="ko-KR" sz="900" b="1" i="1" u="sng" kern="0" dirty="0">
                <a:solidFill>
                  <a:srgbClr val="000000"/>
                </a:solidFill>
                <a:latin typeface="Arial" panose="020B0604020202020204" pitchFamily="34" charset="0"/>
                <a:cs typeface="Arial" panose="020B0604020202020204" pitchFamily="34" charset="0"/>
              </a:rPr>
              <a:t>LTM</a:t>
            </a:r>
            <a:r>
              <a:rPr lang="ko-KR" altLang="en-US" sz="900" b="1" i="1" u="sng" kern="0" dirty="0">
                <a:solidFill>
                  <a:srgbClr val="000000"/>
                </a:solidFill>
                <a:latin typeface="Arial" panose="020B0604020202020204" pitchFamily="34" charset="0"/>
                <a:cs typeface="Arial" panose="020B0604020202020204" pitchFamily="34" charset="0"/>
              </a:rPr>
              <a:t>실적</a:t>
            </a:r>
            <a:r>
              <a:rPr lang="ko-KR" altLang="en-US" sz="900" kern="0" dirty="0">
                <a:solidFill>
                  <a:srgbClr val="000000"/>
                </a:solidFill>
                <a:latin typeface="Arial" panose="020B0604020202020204" pitchFamily="34" charset="0"/>
                <a:cs typeface="Arial" panose="020B0604020202020204" pitchFamily="34" charset="0"/>
              </a:rPr>
              <a:t>으로 산출된 </a:t>
            </a:r>
            <a:r>
              <a:rPr lang="en-US" altLang="ko-KR" sz="900" kern="0" dirty="0">
                <a:solidFill>
                  <a:srgbClr val="000000"/>
                </a:solidFill>
                <a:latin typeface="Arial" panose="020B0604020202020204" pitchFamily="34" charset="0"/>
                <a:cs typeface="Arial" panose="020B0604020202020204" pitchFamily="34" charset="0"/>
              </a:rPr>
              <a:t>Transaction Multiple</a:t>
            </a:r>
            <a:r>
              <a:rPr lang="ko-KR" altLang="en-US" sz="900" kern="0" dirty="0">
                <a:solidFill>
                  <a:srgbClr val="000000"/>
                </a:solidFill>
                <a:latin typeface="Arial" panose="020B0604020202020204" pitchFamily="34" charset="0"/>
                <a:cs typeface="Arial" panose="020B0604020202020204" pitchFamily="34" charset="0"/>
              </a:rPr>
              <a:t>을 위</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표의 회사 </a:t>
            </a:r>
            <a:r>
              <a:rPr lang="en-US" altLang="ko-KR" sz="900" kern="0" dirty="0">
                <a:solidFill>
                  <a:srgbClr val="000000"/>
                </a:solidFill>
                <a:latin typeface="Arial" panose="020B0604020202020204" pitchFamily="34" charset="0"/>
                <a:cs typeface="Arial" panose="020B0604020202020204" pitchFamily="34" charset="0"/>
              </a:rPr>
              <a:t>LTM </a:t>
            </a:r>
            <a:r>
              <a:rPr lang="ko-KR" altLang="en-US" sz="900" kern="0" dirty="0">
                <a:solidFill>
                  <a:srgbClr val="000000"/>
                </a:solidFill>
                <a:latin typeface="Arial" panose="020B0604020202020204" pitchFamily="34" charset="0"/>
                <a:cs typeface="Arial" panose="020B0604020202020204" pitchFamily="34" charset="0"/>
              </a:rPr>
              <a:t>실적에 각각 적용할 경우</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회사의 기업가치는 다음과 같은 범위에서 나타남</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en-US" altLang="ko-KR" sz="900" kern="0" dirty="0">
                <a:solidFill>
                  <a:srgbClr val="000000"/>
                </a:solidFill>
                <a:latin typeface="Arial" panose="020B0604020202020204" pitchFamily="34" charset="0"/>
                <a:cs typeface="Arial" panose="020B0604020202020204" pitchFamily="34" charset="0"/>
              </a:rPr>
              <a:t>EV/Sales</a:t>
            </a:r>
            <a:r>
              <a:rPr lang="ko-KR" altLang="en-US" sz="900" kern="0" dirty="0">
                <a:solidFill>
                  <a:srgbClr val="000000"/>
                </a:solidFill>
                <a:latin typeface="Arial" panose="020B0604020202020204" pitchFamily="34" charset="0"/>
                <a:cs typeface="Arial" panose="020B0604020202020204" pitchFamily="34" charset="0"/>
              </a:rPr>
              <a:t> </a:t>
            </a:r>
            <a:r>
              <a:rPr lang="en-US" altLang="ko-KR" sz="900" kern="0" dirty="0">
                <a:solidFill>
                  <a:srgbClr val="000000"/>
                </a:solidFill>
                <a:latin typeface="Arial" panose="020B0604020202020204" pitchFamily="34" charset="0"/>
                <a:cs typeface="Arial" panose="020B0604020202020204" pitchFamily="34" charset="0"/>
              </a:rPr>
              <a:t>Multiple 0.3x~6.3x</a:t>
            </a:r>
            <a:r>
              <a:rPr lang="ko-KR" altLang="en-US" sz="900" kern="0" dirty="0">
                <a:solidFill>
                  <a:srgbClr val="000000"/>
                </a:solidFill>
                <a:latin typeface="Arial" panose="020B0604020202020204" pitchFamily="34" charset="0"/>
                <a:cs typeface="Arial" panose="020B0604020202020204" pitchFamily="34" charset="0"/>
              </a:rPr>
              <a:t>를 적용할</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경우 회사의 기업가치는 </a:t>
            </a:r>
            <a:r>
              <a:rPr lang="en-US" altLang="ko-KR" sz="900" kern="0" dirty="0">
                <a:solidFill>
                  <a:srgbClr val="000000"/>
                </a:solidFill>
                <a:latin typeface="Arial" panose="020B0604020202020204" pitchFamily="34" charset="0"/>
                <a:cs typeface="Arial" panose="020B0604020202020204" pitchFamily="34" charset="0"/>
              </a:rPr>
              <a:t> LTM </a:t>
            </a:r>
            <a:r>
              <a:rPr lang="ko-KR" altLang="en-US" sz="900" kern="0" dirty="0">
                <a:solidFill>
                  <a:srgbClr val="000000"/>
                </a:solidFill>
                <a:latin typeface="Arial" panose="020B0604020202020204" pitchFamily="34" charset="0"/>
                <a:cs typeface="Arial" panose="020B0604020202020204" pitchFamily="34" charset="0"/>
              </a:rPr>
              <a:t>실적 기준 </a:t>
            </a:r>
            <a:r>
              <a:rPr lang="en-US" altLang="ko-KR" sz="900" kern="0" dirty="0">
                <a:solidFill>
                  <a:srgbClr val="000000"/>
                </a:solidFill>
                <a:latin typeface="Arial" panose="020B0604020202020204" pitchFamily="34" charset="0"/>
                <a:cs typeface="Arial" panose="020B0604020202020204" pitchFamily="34" charset="0"/>
              </a:rPr>
              <a:t>41~989</a:t>
            </a:r>
            <a:r>
              <a:rPr lang="ko-KR" altLang="en-US" sz="900" kern="0" dirty="0">
                <a:solidFill>
                  <a:srgbClr val="000000"/>
                </a:solidFill>
                <a:latin typeface="Arial" panose="020B0604020202020204" pitchFamily="34" charset="0"/>
                <a:cs typeface="Arial" panose="020B0604020202020204" pitchFamily="34" charset="0"/>
              </a:rPr>
              <a:t>억원 수준으로 산출됨</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en-US" altLang="ko-KR" sz="900" kern="0" dirty="0">
                <a:solidFill>
                  <a:srgbClr val="000000"/>
                </a:solidFill>
                <a:latin typeface="Arial" panose="020B0604020202020204" pitchFamily="34" charset="0"/>
                <a:cs typeface="Arial" panose="020B0604020202020204" pitchFamily="34" charset="0"/>
              </a:rPr>
              <a:t>EV/EBIT</a:t>
            </a:r>
            <a:r>
              <a:rPr lang="ko-KR" altLang="en-US" sz="900" kern="0" dirty="0">
                <a:solidFill>
                  <a:srgbClr val="000000"/>
                </a:solidFill>
                <a:latin typeface="Arial" panose="020B0604020202020204" pitchFamily="34" charset="0"/>
                <a:cs typeface="Arial" panose="020B0604020202020204" pitchFamily="34" charset="0"/>
              </a:rPr>
              <a:t> </a:t>
            </a:r>
            <a:r>
              <a:rPr lang="en-US" altLang="ko-KR" sz="900" kern="0" dirty="0">
                <a:solidFill>
                  <a:srgbClr val="000000"/>
                </a:solidFill>
                <a:latin typeface="Arial" panose="020B0604020202020204" pitchFamily="34" charset="0"/>
                <a:cs typeface="Arial" panose="020B0604020202020204" pitchFamily="34" charset="0"/>
              </a:rPr>
              <a:t>Multiple 16.9x~30.6x</a:t>
            </a:r>
            <a:r>
              <a:rPr lang="ko-KR" altLang="en-US" sz="900" kern="0" dirty="0">
                <a:solidFill>
                  <a:srgbClr val="000000"/>
                </a:solidFill>
                <a:latin typeface="Arial" panose="020B0604020202020204" pitchFamily="34" charset="0"/>
                <a:cs typeface="Arial" panose="020B0604020202020204" pitchFamily="34" charset="0"/>
              </a:rPr>
              <a:t>를 적용할 경우</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회사의 기업가치는 </a:t>
            </a:r>
            <a:r>
              <a:rPr lang="en-US" altLang="ko-KR" sz="900" kern="0" dirty="0">
                <a:solidFill>
                  <a:srgbClr val="000000"/>
                </a:solidFill>
                <a:latin typeface="Arial" panose="020B0604020202020204" pitchFamily="34" charset="0"/>
                <a:cs typeface="Arial" panose="020B0604020202020204" pitchFamily="34" charset="0"/>
              </a:rPr>
              <a:t>LTM </a:t>
            </a:r>
            <a:r>
              <a:rPr lang="ko-KR" altLang="en-US" sz="900" kern="0" dirty="0">
                <a:solidFill>
                  <a:srgbClr val="000000"/>
                </a:solidFill>
                <a:latin typeface="Arial" panose="020B0604020202020204" pitchFamily="34" charset="0"/>
                <a:cs typeface="Arial" panose="020B0604020202020204" pitchFamily="34" charset="0"/>
              </a:rPr>
              <a:t>실적 기준 </a:t>
            </a:r>
            <a:r>
              <a:rPr lang="en-US" altLang="ko-KR" sz="900" kern="0" dirty="0">
                <a:solidFill>
                  <a:srgbClr val="000000"/>
                </a:solidFill>
                <a:latin typeface="Arial" panose="020B0604020202020204" pitchFamily="34" charset="0"/>
                <a:cs typeface="Arial" panose="020B0604020202020204" pitchFamily="34" charset="0"/>
              </a:rPr>
              <a:t>424~770</a:t>
            </a:r>
            <a:r>
              <a:rPr lang="ko-KR" altLang="en-US" sz="900" kern="0" dirty="0">
                <a:solidFill>
                  <a:srgbClr val="000000"/>
                </a:solidFill>
                <a:latin typeface="Arial" panose="020B0604020202020204" pitchFamily="34" charset="0"/>
                <a:cs typeface="Arial" panose="020B0604020202020204" pitchFamily="34" charset="0"/>
              </a:rPr>
              <a:t>억원 수준으로 산출됨</a:t>
            </a:r>
            <a:endParaRPr lang="en-US" altLang="ko-KR" sz="900" kern="0" dirty="0">
              <a:solidFill>
                <a:srgbClr val="000000"/>
              </a:solidFill>
              <a:latin typeface="Arial" panose="020B0604020202020204" pitchFamily="34" charset="0"/>
              <a:cs typeface="Arial" panose="020B0604020202020204" pitchFamily="34" charset="0"/>
            </a:endParaRPr>
          </a:p>
          <a:p>
            <a:pPr marL="357188" lvl="0" indent="-174625" latinLnBrk="1">
              <a:lnSpc>
                <a:spcPts val="1200"/>
              </a:lnSpc>
              <a:spcBef>
                <a:spcPts val="400"/>
              </a:spcBef>
              <a:buClr>
                <a:srgbClr val="00338D"/>
              </a:buClr>
              <a:buFont typeface="Wingdings" panose="05000000000000000000" pitchFamily="2" charset="2"/>
              <a:buChar char="ü"/>
              <a:defRPr/>
            </a:pPr>
            <a:r>
              <a:rPr lang="en-US" altLang="ko-KR" sz="900" kern="0" dirty="0">
                <a:solidFill>
                  <a:srgbClr val="000000"/>
                </a:solidFill>
                <a:latin typeface="Arial" panose="020B0604020202020204" pitchFamily="34" charset="0"/>
                <a:cs typeface="Arial" panose="020B0604020202020204" pitchFamily="34" charset="0"/>
              </a:rPr>
              <a:t>EV/EBITDA</a:t>
            </a:r>
            <a:r>
              <a:rPr lang="ko-KR" altLang="en-US" sz="900" kern="0" dirty="0">
                <a:solidFill>
                  <a:srgbClr val="000000"/>
                </a:solidFill>
                <a:latin typeface="Arial" panose="020B0604020202020204" pitchFamily="34" charset="0"/>
                <a:cs typeface="Arial" panose="020B0604020202020204" pitchFamily="34" charset="0"/>
              </a:rPr>
              <a:t> </a:t>
            </a:r>
            <a:r>
              <a:rPr lang="en-US" altLang="ko-KR" sz="900" kern="0" dirty="0">
                <a:solidFill>
                  <a:srgbClr val="000000"/>
                </a:solidFill>
                <a:latin typeface="Arial" panose="020B0604020202020204" pitchFamily="34" charset="0"/>
                <a:cs typeface="Arial" panose="020B0604020202020204" pitchFamily="34" charset="0"/>
              </a:rPr>
              <a:t>Multiple 14.9x~30.1x</a:t>
            </a:r>
            <a:r>
              <a:rPr lang="ko-KR" altLang="en-US" sz="900" kern="0" dirty="0">
                <a:solidFill>
                  <a:srgbClr val="000000"/>
                </a:solidFill>
                <a:latin typeface="Arial" panose="020B0604020202020204" pitchFamily="34" charset="0"/>
                <a:cs typeface="Arial" panose="020B0604020202020204" pitchFamily="34" charset="0"/>
              </a:rPr>
              <a:t>를 적용할 경우</a:t>
            </a:r>
            <a:r>
              <a:rPr lang="en-US" altLang="ko-KR" sz="900" kern="0" dirty="0">
                <a:solidFill>
                  <a:srgbClr val="000000"/>
                </a:solidFill>
                <a:latin typeface="Arial" panose="020B0604020202020204" pitchFamily="34" charset="0"/>
                <a:cs typeface="Arial" panose="020B0604020202020204" pitchFamily="34" charset="0"/>
              </a:rPr>
              <a:t>, </a:t>
            </a:r>
            <a:r>
              <a:rPr lang="ko-KR" altLang="en-US" sz="900" kern="0" dirty="0">
                <a:solidFill>
                  <a:srgbClr val="000000"/>
                </a:solidFill>
                <a:latin typeface="Arial" panose="020B0604020202020204" pitchFamily="34" charset="0"/>
                <a:cs typeface="Arial" panose="020B0604020202020204" pitchFamily="34" charset="0"/>
              </a:rPr>
              <a:t>회사의 기업가치는 </a:t>
            </a:r>
            <a:r>
              <a:rPr lang="en-US" altLang="ko-KR" sz="900" kern="0" dirty="0">
                <a:solidFill>
                  <a:srgbClr val="000000"/>
                </a:solidFill>
                <a:latin typeface="Arial" panose="020B0604020202020204" pitchFamily="34" charset="0"/>
                <a:cs typeface="Arial" panose="020B0604020202020204" pitchFamily="34" charset="0"/>
              </a:rPr>
              <a:t>LTM </a:t>
            </a:r>
            <a:r>
              <a:rPr lang="ko-KR" altLang="en-US" sz="900" kern="0" dirty="0">
                <a:solidFill>
                  <a:srgbClr val="000000"/>
                </a:solidFill>
                <a:latin typeface="Arial" panose="020B0604020202020204" pitchFamily="34" charset="0"/>
                <a:cs typeface="Arial" panose="020B0604020202020204" pitchFamily="34" charset="0"/>
              </a:rPr>
              <a:t>실적 기준 </a:t>
            </a:r>
            <a:r>
              <a:rPr lang="en-US" altLang="ko-KR" sz="900" kern="0" dirty="0">
                <a:solidFill>
                  <a:srgbClr val="000000"/>
                </a:solidFill>
                <a:latin typeface="Arial" panose="020B0604020202020204" pitchFamily="34" charset="0"/>
                <a:cs typeface="Arial" panose="020B0604020202020204" pitchFamily="34" charset="0"/>
              </a:rPr>
              <a:t>418~846</a:t>
            </a:r>
            <a:r>
              <a:rPr lang="ko-KR" altLang="en-US" sz="900" kern="0" dirty="0">
                <a:solidFill>
                  <a:srgbClr val="000000"/>
                </a:solidFill>
                <a:latin typeface="Arial" panose="020B0604020202020204" pitchFamily="34" charset="0"/>
                <a:cs typeface="Arial" panose="020B0604020202020204" pitchFamily="34" charset="0"/>
              </a:rPr>
              <a:t>억원 수준으로 산출됨</a:t>
            </a: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p:txBody>
      </p:sp>
      <p:grpSp>
        <p:nvGrpSpPr>
          <p:cNvPr id="8" name="그룹 7">
            <a:extLst>
              <a:ext uri="{FF2B5EF4-FFF2-40B4-BE49-F238E27FC236}">
                <a16:creationId xmlns:a16="http://schemas.microsoft.com/office/drawing/2014/main" id="{2F133709-E050-4E9D-82BF-183BB4EBE07C}"/>
              </a:ext>
            </a:extLst>
          </p:cNvPr>
          <p:cNvGrpSpPr/>
          <p:nvPr/>
        </p:nvGrpSpPr>
        <p:grpSpPr>
          <a:xfrm>
            <a:off x="4293872" y="1098740"/>
            <a:ext cx="4824001" cy="360000"/>
            <a:chOff x="480054" y="1434354"/>
            <a:chExt cx="4582309" cy="360000"/>
          </a:xfrm>
        </p:grpSpPr>
        <p:sp>
          <p:nvSpPr>
            <p:cNvPr id="9" name="Line 13">
              <a:extLst>
                <a:ext uri="{FF2B5EF4-FFF2-40B4-BE49-F238E27FC236}">
                  <a16:creationId xmlns:a16="http://schemas.microsoft.com/office/drawing/2014/main" id="{E5E07DB5-9248-43C6-B181-4EC5CB7BBC74}"/>
                </a:ext>
              </a:extLst>
            </p:cNvPr>
            <p:cNvSpPr>
              <a:spLocks noChangeShapeType="1"/>
            </p:cNvSpPr>
            <p:nvPr/>
          </p:nvSpPr>
          <p:spPr bwMode="auto">
            <a:xfrm>
              <a:off x="480054" y="1768377"/>
              <a:ext cx="4582309" cy="415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10" name="Rectangle 41">
              <a:extLst>
                <a:ext uri="{FF2B5EF4-FFF2-40B4-BE49-F238E27FC236}">
                  <a16:creationId xmlns:a16="http://schemas.microsoft.com/office/drawing/2014/main" id="{A61A9B23-9AFF-47EB-BED2-852FBD88D6EF}"/>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0"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Market </a:t>
              </a:r>
              <a:r>
                <a:rPr lang="en-US" altLang="ko-KR" sz="1000" b="1" dirty="0" err="1">
                  <a:solidFill>
                    <a:srgbClr val="00338D"/>
                  </a:solidFill>
                  <a:latin typeface="Arial" panose="020B0604020202020204" pitchFamily="34" charset="0"/>
                  <a:ea typeface="+mj-ea"/>
                  <a:cs typeface="Arial" panose="020B0604020202020204" pitchFamily="34" charset="0"/>
                </a:rPr>
                <a:t>Approach_GTM</a:t>
              </a:r>
              <a:endParaRPr lang="en-US" altLang="ko-KR" sz="1000" b="1" baseline="30000" dirty="0">
                <a:solidFill>
                  <a:srgbClr val="00338D"/>
                </a:solidFill>
                <a:latin typeface="Arial" panose="020B0604020202020204" pitchFamily="34" charset="0"/>
                <a:ea typeface="+mj-ea"/>
                <a:cs typeface="Arial" panose="020B0604020202020204" pitchFamily="34" charset="0"/>
              </a:endParaRPr>
            </a:p>
          </p:txBody>
        </p:sp>
      </p:grpSp>
      <p:sp>
        <p:nvSpPr>
          <p:cNvPr id="21" name="제목 2">
            <a:extLst>
              <a:ext uri="{FF2B5EF4-FFF2-40B4-BE49-F238E27FC236}">
                <a16:creationId xmlns:a16="http://schemas.microsoft.com/office/drawing/2014/main" id="{978F2EE8-9E89-4AC4-80DF-CFE3BB8AF346}"/>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Market Approach (2/3)</a:t>
            </a:r>
          </a:p>
        </p:txBody>
      </p:sp>
      <p:sp>
        <p:nvSpPr>
          <p:cNvPr id="31" name="제목 2">
            <a:extLst>
              <a:ext uri="{FF2B5EF4-FFF2-40B4-BE49-F238E27FC236}">
                <a16:creationId xmlns:a16="http://schemas.microsoft.com/office/drawing/2014/main" id="{1CA6056E-DE15-4F59-8AC7-E68B48887372}"/>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Assumptions &amp; Results</a:t>
            </a:r>
          </a:p>
        </p:txBody>
      </p:sp>
      <p:sp>
        <p:nvSpPr>
          <p:cNvPr id="126" name="순서도: 연결자 125">
            <a:extLst>
              <a:ext uri="{FF2B5EF4-FFF2-40B4-BE49-F238E27FC236}">
                <a16:creationId xmlns:a16="http://schemas.microsoft.com/office/drawing/2014/main" id="{158416F9-A2B3-400D-8EDD-82E71E1C88C6}"/>
              </a:ext>
            </a:extLst>
          </p:cNvPr>
          <p:cNvSpPr/>
          <p:nvPr/>
        </p:nvSpPr>
        <p:spPr bwMode="auto">
          <a:xfrm>
            <a:off x="674179" y="383940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27" name="순서도: 연결자 126">
            <a:extLst>
              <a:ext uri="{FF2B5EF4-FFF2-40B4-BE49-F238E27FC236}">
                <a16:creationId xmlns:a16="http://schemas.microsoft.com/office/drawing/2014/main" id="{1D2DA76C-9828-4786-8A1A-9B39F9B2CFE7}"/>
              </a:ext>
            </a:extLst>
          </p:cNvPr>
          <p:cNvSpPr/>
          <p:nvPr/>
        </p:nvSpPr>
        <p:spPr bwMode="auto">
          <a:xfrm>
            <a:off x="674179" y="420191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2</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28" name="순서도: 연결자 127">
            <a:extLst>
              <a:ext uri="{FF2B5EF4-FFF2-40B4-BE49-F238E27FC236}">
                <a16:creationId xmlns:a16="http://schemas.microsoft.com/office/drawing/2014/main" id="{5358BF81-A2C7-4CF2-B1A8-EB1BB24EA5D6}"/>
              </a:ext>
            </a:extLst>
          </p:cNvPr>
          <p:cNvSpPr/>
          <p:nvPr/>
        </p:nvSpPr>
        <p:spPr bwMode="auto">
          <a:xfrm>
            <a:off x="674179" y="455560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3</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grpSp>
        <p:nvGrpSpPr>
          <p:cNvPr id="63" name="그룹 62">
            <a:extLst>
              <a:ext uri="{FF2B5EF4-FFF2-40B4-BE49-F238E27FC236}">
                <a16:creationId xmlns:a16="http://schemas.microsoft.com/office/drawing/2014/main" id="{44974463-C197-4CBA-878C-66A4D746CC28}"/>
              </a:ext>
            </a:extLst>
          </p:cNvPr>
          <p:cNvGrpSpPr/>
          <p:nvPr/>
        </p:nvGrpSpPr>
        <p:grpSpPr>
          <a:xfrm>
            <a:off x="4293872" y="3346640"/>
            <a:ext cx="4824001" cy="360000"/>
            <a:chOff x="480054" y="1434354"/>
            <a:chExt cx="4582309" cy="360000"/>
          </a:xfrm>
        </p:grpSpPr>
        <p:sp>
          <p:nvSpPr>
            <p:cNvPr id="64" name="Line 13">
              <a:extLst>
                <a:ext uri="{FF2B5EF4-FFF2-40B4-BE49-F238E27FC236}">
                  <a16:creationId xmlns:a16="http://schemas.microsoft.com/office/drawing/2014/main" id="{4F89EFE3-5513-4EE2-9ED5-3756DB8D30D1}"/>
                </a:ext>
              </a:extLst>
            </p:cNvPr>
            <p:cNvSpPr>
              <a:spLocks noChangeShapeType="1"/>
            </p:cNvSpPr>
            <p:nvPr/>
          </p:nvSpPr>
          <p:spPr bwMode="auto">
            <a:xfrm>
              <a:off x="480054" y="1768377"/>
              <a:ext cx="4582309" cy="4150"/>
            </a:xfrm>
            <a:prstGeom prst="line">
              <a:avLst/>
            </a:prstGeom>
            <a:noFill/>
            <a:ln w="6350">
              <a:solidFill>
                <a:schemeClr val="tx2"/>
              </a:solidFill>
              <a:round/>
              <a:headEnd/>
              <a:tailEnd/>
            </a:ln>
          </p:spPr>
          <p:txBody>
            <a:bodyPr lIns="72000" tIns="36000" rIns="72000" bIns="36000" anchor="ctr"/>
            <a:lstStyle/>
            <a:p>
              <a:endParaRPr lang="ko-KR" altLang="en-US" sz="1000" dirty="0">
                <a:solidFill>
                  <a:srgbClr val="00338D"/>
                </a:solidFill>
                <a:latin typeface="Arial" panose="020B0604020202020204" pitchFamily="34" charset="0"/>
                <a:ea typeface="+mj-ea"/>
                <a:cs typeface="Arial" panose="020B0604020202020204" pitchFamily="34" charset="0"/>
              </a:endParaRPr>
            </a:p>
          </p:txBody>
        </p:sp>
        <p:sp>
          <p:nvSpPr>
            <p:cNvPr id="65" name="Rectangle 41">
              <a:extLst>
                <a:ext uri="{FF2B5EF4-FFF2-40B4-BE49-F238E27FC236}">
                  <a16:creationId xmlns:a16="http://schemas.microsoft.com/office/drawing/2014/main" id="{340FD9C3-5112-4AED-A4D6-E1C27F6A1F83}"/>
                </a:ext>
              </a:extLst>
            </p:cNvPr>
            <p:cNvSpPr>
              <a:spLocks noChangeArrowheads="1"/>
            </p:cNvSpPr>
            <p:nvPr/>
          </p:nvSpPr>
          <p:spPr bwMode="auto">
            <a:xfrm>
              <a:off x="494945" y="1434354"/>
              <a:ext cx="4406338" cy="360000"/>
            </a:xfrm>
            <a:prstGeom prst="rect">
              <a:avLst/>
            </a:prstGeom>
            <a:noFill/>
            <a:ln w="9525">
              <a:noFill/>
              <a:miter lim="800000"/>
              <a:headEnd/>
              <a:tailEnd/>
            </a:ln>
          </p:spPr>
          <p:txBody>
            <a:bodyPr lIns="0" tIns="0" rIns="0" bIns="0" anchor="ctr"/>
            <a:lstStyle/>
            <a:p>
              <a:pPr defTabSz="914390" fontAlgn="base">
                <a:lnSpc>
                  <a:spcPct val="120000"/>
                </a:lnSpc>
                <a:spcBef>
                  <a:spcPct val="0"/>
                </a:spcBef>
                <a:spcAft>
                  <a:spcPct val="0"/>
                </a:spcAft>
              </a:pPr>
              <a:r>
                <a:rPr lang="ko-KR" altLang="en-US" sz="1000" b="1" dirty="0">
                  <a:solidFill>
                    <a:srgbClr val="00338D"/>
                  </a:solidFill>
                  <a:latin typeface="Arial" panose="020B0604020202020204" pitchFamily="34" charset="0"/>
                  <a:ea typeface="+mj-ea"/>
                  <a:cs typeface="Arial" panose="020B0604020202020204" pitchFamily="34" charset="0"/>
                </a:rPr>
                <a:t>▌</a:t>
              </a:r>
              <a:r>
                <a:rPr lang="en-US" altLang="ko-KR" sz="1000" b="1" dirty="0">
                  <a:solidFill>
                    <a:srgbClr val="00338D"/>
                  </a:solidFill>
                  <a:latin typeface="Arial" panose="020B0604020202020204" pitchFamily="34" charset="0"/>
                  <a:ea typeface="+mj-ea"/>
                  <a:cs typeface="Arial" panose="020B0604020202020204" pitchFamily="34" charset="0"/>
                </a:rPr>
                <a:t>Enterprise Value</a:t>
              </a:r>
              <a:endParaRPr lang="en-US" altLang="ko-KR" sz="1000" b="1" baseline="30000" dirty="0">
                <a:solidFill>
                  <a:srgbClr val="00338D"/>
                </a:solidFill>
                <a:latin typeface="Arial" panose="020B0604020202020204" pitchFamily="34" charset="0"/>
                <a:ea typeface="+mj-ea"/>
                <a:cs typeface="Arial" panose="020B0604020202020204" pitchFamily="34" charset="0"/>
              </a:endParaRPr>
            </a:p>
          </p:txBody>
        </p:sp>
      </p:grpSp>
      <p:sp>
        <p:nvSpPr>
          <p:cNvPr id="105" name="순서도: 연결자 104">
            <a:extLst>
              <a:ext uri="{FF2B5EF4-FFF2-40B4-BE49-F238E27FC236}">
                <a16:creationId xmlns:a16="http://schemas.microsoft.com/office/drawing/2014/main" id="{FE7D0099-326C-4B7F-934B-0D68FBD44521}"/>
              </a:ext>
            </a:extLst>
          </p:cNvPr>
          <p:cNvSpPr/>
          <p:nvPr/>
        </p:nvSpPr>
        <p:spPr bwMode="auto">
          <a:xfrm>
            <a:off x="4529124" y="453388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06" name="순서도: 연결자 105">
            <a:extLst>
              <a:ext uri="{FF2B5EF4-FFF2-40B4-BE49-F238E27FC236}">
                <a16:creationId xmlns:a16="http://schemas.microsoft.com/office/drawing/2014/main" id="{0DAF1E28-8DD5-47F8-8EBD-54EF5EDC94E7}"/>
              </a:ext>
            </a:extLst>
          </p:cNvPr>
          <p:cNvSpPr/>
          <p:nvPr/>
        </p:nvSpPr>
        <p:spPr bwMode="auto">
          <a:xfrm>
            <a:off x="4529124" y="515124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2</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07" name="순서도: 연결자 106">
            <a:extLst>
              <a:ext uri="{FF2B5EF4-FFF2-40B4-BE49-F238E27FC236}">
                <a16:creationId xmlns:a16="http://schemas.microsoft.com/office/drawing/2014/main" id="{02FEDA93-C304-4A6F-A367-B41565A3FD2B}"/>
              </a:ext>
            </a:extLst>
          </p:cNvPr>
          <p:cNvSpPr/>
          <p:nvPr/>
        </p:nvSpPr>
        <p:spPr bwMode="auto">
          <a:xfrm>
            <a:off x="4529124" y="574519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3</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18" name="직사각형 117">
            <a:extLst>
              <a:ext uri="{FF2B5EF4-FFF2-40B4-BE49-F238E27FC236}">
                <a16:creationId xmlns:a16="http://schemas.microsoft.com/office/drawing/2014/main" id="{3D95F6CC-850A-4CD3-BF71-43B95B4821A5}"/>
              </a:ext>
            </a:extLst>
          </p:cNvPr>
          <p:cNvSpPr/>
          <p:nvPr/>
        </p:nvSpPr>
        <p:spPr>
          <a:xfrm>
            <a:off x="7198653" y="3796727"/>
            <a:ext cx="331666" cy="100027"/>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119" name="직사각형 118">
            <a:extLst>
              <a:ext uri="{FF2B5EF4-FFF2-40B4-BE49-F238E27FC236}">
                <a16:creationId xmlns:a16="http://schemas.microsoft.com/office/drawing/2014/main" id="{A0BDCE79-FD15-44D2-83BC-7694FC983959}"/>
              </a:ext>
            </a:extLst>
          </p:cNvPr>
          <p:cNvSpPr/>
          <p:nvPr/>
        </p:nvSpPr>
        <p:spPr>
          <a:xfrm>
            <a:off x="7198653" y="3926998"/>
            <a:ext cx="331666" cy="100027"/>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120" name="직사각형 119">
            <a:extLst>
              <a:ext uri="{FF2B5EF4-FFF2-40B4-BE49-F238E27FC236}">
                <a16:creationId xmlns:a16="http://schemas.microsoft.com/office/drawing/2014/main" id="{6C98FAF6-1FAC-4C19-9EA8-E834154CE747}"/>
              </a:ext>
            </a:extLst>
          </p:cNvPr>
          <p:cNvSpPr/>
          <p:nvPr/>
        </p:nvSpPr>
        <p:spPr>
          <a:xfrm>
            <a:off x="7198653" y="4066334"/>
            <a:ext cx="331666" cy="100027"/>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121" name="TextBox 120">
            <a:extLst>
              <a:ext uri="{FF2B5EF4-FFF2-40B4-BE49-F238E27FC236}">
                <a16:creationId xmlns:a16="http://schemas.microsoft.com/office/drawing/2014/main" id="{A8D28501-C96D-48B4-9F45-78C8A22EFA0E}"/>
              </a:ext>
            </a:extLst>
          </p:cNvPr>
          <p:cNvSpPr txBox="1"/>
          <p:nvPr/>
        </p:nvSpPr>
        <p:spPr>
          <a:xfrm>
            <a:off x="7534726" y="3786597"/>
            <a:ext cx="1830907" cy="100027"/>
          </a:xfrm>
          <a:prstGeom prst="rect">
            <a:avLst/>
          </a:prstGeom>
          <a:solidFill>
            <a:schemeClr val="bg1">
              <a:alpha val="40000"/>
            </a:schemeClr>
          </a:solidFill>
        </p:spPr>
        <p:txBody>
          <a:bodyPr wrap="square" lIns="36000" tIns="0" rIns="36000" bIns="0" rtlCol="0" anchor="ctr">
            <a:spAutoFit/>
          </a:bodyPr>
          <a:lstStyle/>
          <a:p>
            <a:pPr>
              <a:spcAft>
                <a:spcPts val="600"/>
              </a:spcAft>
            </a:pPr>
            <a:r>
              <a:rPr lang="en-US" altLang="ko-KR" sz="650" dirty="0">
                <a:latin typeface="Arial" panose="020B0604020202020204" pitchFamily="34" charset="0"/>
                <a:cs typeface="Arial" panose="020B0604020202020204" pitchFamily="34" charset="0"/>
              </a:rPr>
              <a:t>: EV/Sales Multiple</a:t>
            </a:r>
            <a:r>
              <a:rPr lang="ko-KR" altLang="en-US" sz="650" dirty="0">
                <a:latin typeface="Arial" panose="020B0604020202020204" pitchFamily="34" charset="0"/>
                <a:cs typeface="Arial" panose="020B0604020202020204" pitchFamily="34" charset="0"/>
              </a:rPr>
              <a:t>로 산출된 기업가치</a:t>
            </a:r>
          </a:p>
        </p:txBody>
      </p:sp>
      <p:sp>
        <p:nvSpPr>
          <p:cNvPr id="122" name="TextBox 121">
            <a:extLst>
              <a:ext uri="{FF2B5EF4-FFF2-40B4-BE49-F238E27FC236}">
                <a16:creationId xmlns:a16="http://schemas.microsoft.com/office/drawing/2014/main" id="{77F1E014-1EEB-44E5-BC6B-801FBD052C9C}"/>
              </a:ext>
            </a:extLst>
          </p:cNvPr>
          <p:cNvSpPr txBox="1"/>
          <p:nvPr/>
        </p:nvSpPr>
        <p:spPr>
          <a:xfrm>
            <a:off x="7534726" y="3925932"/>
            <a:ext cx="1830907" cy="100027"/>
          </a:xfrm>
          <a:prstGeom prst="rect">
            <a:avLst/>
          </a:prstGeom>
          <a:solidFill>
            <a:schemeClr val="bg1">
              <a:alpha val="40000"/>
            </a:schemeClr>
          </a:solidFill>
        </p:spPr>
        <p:txBody>
          <a:bodyPr wrap="square" lIns="36000" tIns="0" rIns="36000" bIns="0" rtlCol="0" anchor="ctr">
            <a:spAutoFit/>
          </a:bodyPr>
          <a:lstStyle/>
          <a:p>
            <a:pPr>
              <a:spcAft>
                <a:spcPts val="600"/>
              </a:spcAft>
            </a:pPr>
            <a:r>
              <a:rPr lang="en-US" altLang="ko-KR" sz="650" dirty="0">
                <a:latin typeface="Arial" panose="020B0604020202020204" pitchFamily="34" charset="0"/>
                <a:cs typeface="Arial" panose="020B0604020202020204" pitchFamily="34" charset="0"/>
              </a:rPr>
              <a:t>: EV/EBIT Multiple</a:t>
            </a:r>
            <a:r>
              <a:rPr lang="ko-KR" altLang="en-US" sz="650" dirty="0">
                <a:latin typeface="Arial" panose="020B0604020202020204" pitchFamily="34" charset="0"/>
                <a:cs typeface="Arial" panose="020B0604020202020204" pitchFamily="34" charset="0"/>
              </a:rPr>
              <a:t>로 산출된 기업가치</a:t>
            </a:r>
          </a:p>
        </p:txBody>
      </p:sp>
      <p:sp>
        <p:nvSpPr>
          <p:cNvPr id="131" name="TextBox 130">
            <a:extLst>
              <a:ext uri="{FF2B5EF4-FFF2-40B4-BE49-F238E27FC236}">
                <a16:creationId xmlns:a16="http://schemas.microsoft.com/office/drawing/2014/main" id="{28B56F16-BE64-411D-A966-08EC0B1A8994}"/>
              </a:ext>
            </a:extLst>
          </p:cNvPr>
          <p:cNvSpPr txBox="1"/>
          <p:nvPr/>
        </p:nvSpPr>
        <p:spPr>
          <a:xfrm>
            <a:off x="7539703" y="4065283"/>
            <a:ext cx="1578760" cy="100027"/>
          </a:xfrm>
          <a:prstGeom prst="rect">
            <a:avLst/>
          </a:prstGeom>
          <a:solidFill>
            <a:schemeClr val="bg1">
              <a:alpha val="40000"/>
            </a:schemeClr>
          </a:solidFill>
        </p:spPr>
        <p:txBody>
          <a:bodyPr wrap="square" lIns="36000" tIns="0" rIns="36000" bIns="0" rtlCol="0" anchor="ctr">
            <a:spAutoFit/>
          </a:bodyPr>
          <a:lstStyle/>
          <a:p>
            <a:pPr>
              <a:spcAft>
                <a:spcPts val="600"/>
              </a:spcAft>
            </a:pPr>
            <a:r>
              <a:rPr lang="en-US" altLang="ko-KR" sz="650" dirty="0">
                <a:latin typeface="Arial" panose="020B0604020202020204" pitchFamily="34" charset="0"/>
                <a:cs typeface="Arial" panose="020B0604020202020204" pitchFamily="34" charset="0"/>
              </a:rPr>
              <a:t>: EV/EBITDA Multiple</a:t>
            </a:r>
            <a:r>
              <a:rPr lang="ko-KR" altLang="en-US" sz="650" dirty="0">
                <a:latin typeface="Arial" panose="020B0604020202020204" pitchFamily="34" charset="0"/>
                <a:cs typeface="Arial" panose="020B0604020202020204" pitchFamily="34" charset="0"/>
              </a:rPr>
              <a:t>로 산출된 기업가치</a:t>
            </a:r>
          </a:p>
        </p:txBody>
      </p:sp>
      <p:cxnSp>
        <p:nvCxnSpPr>
          <p:cNvPr id="133" name="직선 화살표 연결선 132">
            <a:extLst>
              <a:ext uri="{FF2B5EF4-FFF2-40B4-BE49-F238E27FC236}">
                <a16:creationId xmlns:a16="http://schemas.microsoft.com/office/drawing/2014/main" id="{352C0E99-BD35-469F-B702-60EFFEE1EDDF}"/>
              </a:ext>
            </a:extLst>
          </p:cNvPr>
          <p:cNvCxnSpPr>
            <a:cxnSpLocks/>
          </p:cNvCxnSpPr>
          <p:nvPr/>
        </p:nvCxnSpPr>
        <p:spPr>
          <a:xfrm flipH="1">
            <a:off x="7104353" y="4527606"/>
            <a:ext cx="1" cy="187190"/>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E0EBE444-5D9C-46F6-9D72-7B433230E27C}"/>
              </a:ext>
            </a:extLst>
          </p:cNvPr>
          <p:cNvSpPr txBox="1"/>
          <p:nvPr/>
        </p:nvSpPr>
        <p:spPr>
          <a:xfrm>
            <a:off x="6917750" y="4792522"/>
            <a:ext cx="373206" cy="123111"/>
          </a:xfrm>
          <a:prstGeom prst="rect">
            <a:avLst/>
          </a:prstGeom>
          <a:noFill/>
        </p:spPr>
        <p:txBody>
          <a:bodyPr wrap="square" lIns="36000" tIns="0" rIns="36000" bIns="0" rtlCol="0" anchor="ctr">
            <a:spAutoFit/>
          </a:bodyPr>
          <a:lstStyle/>
          <a:p>
            <a:pPr algn="ctr">
              <a:spcAft>
                <a:spcPts val="600"/>
              </a:spcAft>
            </a:pPr>
            <a:r>
              <a:rPr lang="en-US" altLang="ko-KR" sz="800" i="1" dirty="0">
                <a:solidFill>
                  <a:srgbClr val="FF0000"/>
                </a:solidFill>
                <a:latin typeface="Arial" panose="020B0604020202020204" pitchFamily="34" charset="0"/>
                <a:cs typeface="Arial" panose="020B0604020202020204" pitchFamily="34" charset="0"/>
              </a:rPr>
              <a:t>442</a:t>
            </a:r>
            <a:endParaRPr lang="ko-KR" altLang="en-US" sz="800" i="1" dirty="0">
              <a:solidFill>
                <a:srgbClr val="FF0000"/>
              </a:solidFill>
              <a:latin typeface="Arial" panose="020B0604020202020204" pitchFamily="34" charset="0"/>
              <a:cs typeface="Arial" panose="020B0604020202020204" pitchFamily="34" charset="0"/>
            </a:endParaRPr>
          </a:p>
        </p:txBody>
      </p:sp>
      <p:sp>
        <p:nvSpPr>
          <p:cNvPr id="135" name="TextBox 134">
            <a:extLst>
              <a:ext uri="{FF2B5EF4-FFF2-40B4-BE49-F238E27FC236}">
                <a16:creationId xmlns:a16="http://schemas.microsoft.com/office/drawing/2014/main" id="{3AF4A551-4FC0-49D0-8AFF-76ACBE285E90}"/>
              </a:ext>
            </a:extLst>
          </p:cNvPr>
          <p:cNvSpPr txBox="1"/>
          <p:nvPr/>
        </p:nvSpPr>
        <p:spPr>
          <a:xfrm>
            <a:off x="6848093" y="4355306"/>
            <a:ext cx="512519" cy="123111"/>
          </a:xfrm>
          <a:prstGeom prst="rect">
            <a:avLst/>
          </a:prstGeom>
          <a:noFill/>
        </p:spPr>
        <p:txBody>
          <a:bodyPr wrap="square" lIns="36000" tIns="0" rIns="36000" bIns="0" rtlCol="0" anchor="ctr">
            <a:spAutoFit/>
          </a:bodyPr>
          <a:lstStyle/>
          <a:p>
            <a:pPr algn="ctr">
              <a:spcAft>
                <a:spcPts val="600"/>
              </a:spcAft>
            </a:pPr>
            <a:r>
              <a:rPr lang="en-US" altLang="ko-KR" sz="800" i="1" dirty="0">
                <a:solidFill>
                  <a:srgbClr val="FF0000"/>
                </a:solidFill>
                <a:latin typeface="Arial" panose="020B0604020202020204" pitchFamily="34" charset="0"/>
                <a:cs typeface="Arial" panose="020B0604020202020204" pitchFamily="34" charset="0"/>
              </a:rPr>
              <a:t>Mean</a:t>
            </a:r>
            <a:r>
              <a:rPr lang="ko-KR" altLang="en-US" sz="800" i="1" dirty="0">
                <a:solidFill>
                  <a:srgbClr val="FF0000"/>
                </a:solidFill>
                <a:latin typeface="Arial" panose="020B0604020202020204" pitchFamily="34" charset="0"/>
                <a:cs typeface="Arial" panose="020B0604020202020204" pitchFamily="34" charset="0"/>
              </a:rPr>
              <a:t> </a:t>
            </a:r>
          </a:p>
        </p:txBody>
      </p:sp>
      <p:cxnSp>
        <p:nvCxnSpPr>
          <p:cNvPr id="144" name="직선 화살표 연결선 143">
            <a:extLst>
              <a:ext uri="{FF2B5EF4-FFF2-40B4-BE49-F238E27FC236}">
                <a16:creationId xmlns:a16="http://schemas.microsoft.com/office/drawing/2014/main" id="{CF8BC941-CAF5-4E86-BC96-6D2398B6461E}"/>
              </a:ext>
            </a:extLst>
          </p:cNvPr>
          <p:cNvCxnSpPr>
            <a:cxnSpLocks/>
          </p:cNvCxnSpPr>
          <p:nvPr/>
        </p:nvCxnSpPr>
        <p:spPr>
          <a:xfrm flipH="1">
            <a:off x="7520438" y="5147774"/>
            <a:ext cx="1" cy="187190"/>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85C9E6E7-C519-4986-B607-1FDEDE32DFC1}"/>
              </a:ext>
            </a:extLst>
          </p:cNvPr>
          <p:cNvSpPr txBox="1"/>
          <p:nvPr/>
        </p:nvSpPr>
        <p:spPr>
          <a:xfrm>
            <a:off x="7333835" y="5379134"/>
            <a:ext cx="373206" cy="123111"/>
          </a:xfrm>
          <a:prstGeom prst="rect">
            <a:avLst/>
          </a:prstGeom>
          <a:noFill/>
        </p:spPr>
        <p:txBody>
          <a:bodyPr wrap="square" lIns="36000" tIns="0" rIns="36000" bIns="0" rtlCol="0" anchor="ctr">
            <a:spAutoFit/>
          </a:bodyPr>
          <a:lstStyle/>
          <a:p>
            <a:pPr algn="ctr">
              <a:spcAft>
                <a:spcPts val="600"/>
              </a:spcAft>
            </a:pPr>
            <a:r>
              <a:rPr lang="en-US" altLang="ko-KR" sz="800" i="1" dirty="0">
                <a:solidFill>
                  <a:srgbClr val="FF0000"/>
                </a:solidFill>
                <a:latin typeface="Arial" panose="020B0604020202020204" pitchFamily="34" charset="0"/>
                <a:cs typeface="Arial" panose="020B0604020202020204" pitchFamily="34" charset="0"/>
              </a:rPr>
              <a:t>597</a:t>
            </a:r>
            <a:endParaRPr lang="ko-KR" altLang="en-US" sz="800" i="1" dirty="0">
              <a:solidFill>
                <a:srgbClr val="FF0000"/>
              </a:solidFill>
              <a:latin typeface="Arial" panose="020B0604020202020204" pitchFamily="34" charset="0"/>
              <a:cs typeface="Arial" panose="020B0604020202020204" pitchFamily="34" charset="0"/>
            </a:endParaRPr>
          </a:p>
        </p:txBody>
      </p:sp>
      <p:sp>
        <p:nvSpPr>
          <p:cNvPr id="146" name="TextBox 145">
            <a:extLst>
              <a:ext uri="{FF2B5EF4-FFF2-40B4-BE49-F238E27FC236}">
                <a16:creationId xmlns:a16="http://schemas.microsoft.com/office/drawing/2014/main" id="{3389EDDF-E1AC-444E-ADD7-0F7EAADEE166}"/>
              </a:ext>
            </a:extLst>
          </p:cNvPr>
          <p:cNvSpPr txBox="1"/>
          <p:nvPr/>
        </p:nvSpPr>
        <p:spPr>
          <a:xfrm>
            <a:off x="7264178" y="4958696"/>
            <a:ext cx="512519" cy="123111"/>
          </a:xfrm>
          <a:prstGeom prst="rect">
            <a:avLst/>
          </a:prstGeom>
          <a:noFill/>
        </p:spPr>
        <p:txBody>
          <a:bodyPr wrap="square" lIns="36000" tIns="0" rIns="36000" bIns="0" rtlCol="0" anchor="ctr">
            <a:spAutoFit/>
          </a:bodyPr>
          <a:lstStyle/>
          <a:p>
            <a:pPr algn="ctr">
              <a:spcAft>
                <a:spcPts val="600"/>
              </a:spcAft>
            </a:pPr>
            <a:r>
              <a:rPr lang="en-US" altLang="ko-KR" sz="800" i="1" dirty="0">
                <a:solidFill>
                  <a:srgbClr val="FF0000"/>
                </a:solidFill>
                <a:latin typeface="Arial" panose="020B0604020202020204" pitchFamily="34" charset="0"/>
                <a:cs typeface="Arial" panose="020B0604020202020204" pitchFamily="34" charset="0"/>
              </a:rPr>
              <a:t>Mean</a:t>
            </a:r>
            <a:r>
              <a:rPr lang="ko-KR" altLang="en-US" sz="800" i="1" dirty="0">
                <a:solidFill>
                  <a:srgbClr val="FF0000"/>
                </a:solidFill>
                <a:latin typeface="Arial" panose="020B0604020202020204" pitchFamily="34" charset="0"/>
                <a:cs typeface="Arial" panose="020B0604020202020204" pitchFamily="34" charset="0"/>
              </a:rPr>
              <a:t> </a:t>
            </a:r>
          </a:p>
        </p:txBody>
      </p:sp>
      <p:sp>
        <p:nvSpPr>
          <p:cNvPr id="56" name="TextBox 55">
            <a:extLst>
              <a:ext uri="{FF2B5EF4-FFF2-40B4-BE49-F238E27FC236}">
                <a16:creationId xmlns:a16="http://schemas.microsoft.com/office/drawing/2014/main" id="{3331F1AC-53F2-4106-8A81-BF9A8A861008}"/>
              </a:ext>
            </a:extLst>
          </p:cNvPr>
          <p:cNvSpPr txBox="1"/>
          <p:nvPr/>
        </p:nvSpPr>
        <p:spPr>
          <a:xfrm>
            <a:off x="8260911" y="3482047"/>
            <a:ext cx="851817" cy="229658"/>
          </a:xfrm>
          <a:prstGeom prst="rect">
            <a:avLst/>
          </a:prstGeom>
          <a:noFill/>
        </p:spPr>
        <p:txBody>
          <a:bodyPr wrap="square" lIns="50409" tIns="50409" rIns="50409" bIns="50409" rtlCol="0">
            <a:spAutoFit/>
          </a:bodyPr>
          <a:lstStyle/>
          <a:p>
            <a:pPr algn="r">
              <a:spcAft>
                <a:spcPts val="554"/>
              </a:spcAft>
            </a:pPr>
            <a:r>
              <a:rPr lang="en-US" altLang="ko-KR" sz="831" dirty="0">
                <a:ea typeface="맑은 고딕" panose="020B0503020000020004" pitchFamily="50" charset="-127"/>
              </a:rPr>
              <a:t>(</a:t>
            </a:r>
            <a:r>
              <a:rPr lang="ko-KR" altLang="en-US" sz="831" dirty="0">
                <a:ea typeface="맑은 고딕" panose="020B0503020000020004" pitchFamily="50" charset="-127"/>
              </a:rPr>
              <a:t>단위</a:t>
            </a:r>
            <a:r>
              <a:rPr lang="en-US" altLang="ko-KR" sz="831" dirty="0">
                <a:ea typeface="맑은 고딕" panose="020B0503020000020004" pitchFamily="50" charset="-127"/>
              </a:rPr>
              <a:t>:</a:t>
            </a:r>
            <a:r>
              <a:rPr lang="ko-KR" altLang="en-US" sz="831" dirty="0">
                <a:ea typeface="맑은 고딕" panose="020B0503020000020004" pitchFamily="50" charset="-127"/>
              </a:rPr>
              <a:t>억원</a:t>
            </a:r>
            <a:r>
              <a:rPr lang="en-US" altLang="ko-KR" sz="831" dirty="0">
                <a:ea typeface="맑은 고딕" panose="020B0503020000020004" pitchFamily="50" charset="-127"/>
              </a:rPr>
              <a:t>)</a:t>
            </a:r>
            <a:endParaRPr lang="ko-KR" altLang="en-US" sz="831" dirty="0">
              <a:ea typeface="맑은 고딕" panose="020B0503020000020004" pitchFamily="50" charset="-127"/>
            </a:endParaRPr>
          </a:p>
        </p:txBody>
      </p:sp>
      <p:graphicFrame>
        <p:nvGraphicFramePr>
          <p:cNvPr id="44" name="표 43">
            <a:extLst>
              <a:ext uri="{FF2B5EF4-FFF2-40B4-BE49-F238E27FC236}">
                <a16:creationId xmlns:a16="http://schemas.microsoft.com/office/drawing/2014/main" id="{620BF90B-5087-44D0-84EE-395D916F3F88}"/>
              </a:ext>
            </a:extLst>
          </p:cNvPr>
          <p:cNvGraphicFramePr>
            <a:graphicFrameLocks noGrp="1"/>
          </p:cNvGraphicFramePr>
          <p:nvPr>
            <p:extLst>
              <p:ext uri="{D42A27DB-BD31-4B8C-83A1-F6EECF244321}">
                <p14:modId xmlns:p14="http://schemas.microsoft.com/office/powerpoint/2010/main" val="10652287"/>
              </p:ext>
            </p:extLst>
          </p:nvPr>
        </p:nvGraphicFramePr>
        <p:xfrm>
          <a:off x="4293869" y="1501200"/>
          <a:ext cx="4824000" cy="1360800"/>
        </p:xfrm>
        <a:graphic>
          <a:graphicData uri="http://schemas.openxmlformats.org/drawingml/2006/table">
            <a:tbl>
              <a:tblPr/>
              <a:tblGrid>
                <a:gridCol w="797512">
                  <a:extLst>
                    <a:ext uri="{9D8B030D-6E8A-4147-A177-3AD203B41FA5}">
                      <a16:colId xmlns:a16="http://schemas.microsoft.com/office/drawing/2014/main" val="1472829445"/>
                    </a:ext>
                  </a:extLst>
                </a:gridCol>
                <a:gridCol w="1099694">
                  <a:extLst>
                    <a:ext uri="{9D8B030D-6E8A-4147-A177-3AD203B41FA5}">
                      <a16:colId xmlns:a16="http://schemas.microsoft.com/office/drawing/2014/main" val="1679439660"/>
                    </a:ext>
                  </a:extLst>
                </a:gridCol>
                <a:gridCol w="619300">
                  <a:extLst>
                    <a:ext uri="{9D8B030D-6E8A-4147-A177-3AD203B41FA5}">
                      <a16:colId xmlns:a16="http://schemas.microsoft.com/office/drawing/2014/main" val="3243129622"/>
                    </a:ext>
                  </a:extLst>
                </a:gridCol>
                <a:gridCol w="452438">
                  <a:extLst>
                    <a:ext uri="{9D8B030D-6E8A-4147-A177-3AD203B41FA5}">
                      <a16:colId xmlns:a16="http://schemas.microsoft.com/office/drawing/2014/main" val="67632695"/>
                    </a:ext>
                  </a:extLst>
                </a:gridCol>
                <a:gridCol w="618352">
                  <a:extLst>
                    <a:ext uri="{9D8B030D-6E8A-4147-A177-3AD203B41FA5}">
                      <a16:colId xmlns:a16="http://schemas.microsoft.com/office/drawing/2014/main" val="933549815"/>
                    </a:ext>
                  </a:extLst>
                </a:gridCol>
                <a:gridCol w="618352">
                  <a:extLst>
                    <a:ext uri="{9D8B030D-6E8A-4147-A177-3AD203B41FA5}">
                      <a16:colId xmlns:a16="http://schemas.microsoft.com/office/drawing/2014/main" val="151818522"/>
                    </a:ext>
                  </a:extLst>
                </a:gridCol>
                <a:gridCol w="618352">
                  <a:extLst>
                    <a:ext uri="{9D8B030D-6E8A-4147-A177-3AD203B41FA5}">
                      <a16:colId xmlns:a16="http://schemas.microsoft.com/office/drawing/2014/main" val="278543570"/>
                    </a:ext>
                  </a:extLst>
                </a:gridCol>
              </a:tblGrid>
              <a:tr h="302400">
                <a:tc>
                  <a:txBody>
                    <a:bodyPr/>
                    <a:lstStyle/>
                    <a:p>
                      <a:pPr algn="ctr"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회사명</a:t>
                      </a:r>
                    </a:p>
                    <a:p>
                      <a:pPr algn="ctr" rtl="0"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 </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endPar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Major Bidder</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ko-KR" altLang="en-US" sz="900" b="1" i="0" u="none" strike="noStrike" dirty="0" err="1">
                          <a:solidFill>
                            <a:srgbClr val="FFFFFF"/>
                          </a:solidFill>
                          <a:effectLst/>
                          <a:latin typeface="Arial" panose="020B0604020202020204" pitchFamily="34" charset="0"/>
                          <a:ea typeface="맑은 고딕" panose="020B0503020000020004" pitchFamily="50" charset="-127"/>
                          <a:cs typeface="Arial" panose="020B0604020202020204" pitchFamily="34" charset="0"/>
                        </a:rPr>
                        <a:t>거래연월</a:t>
                      </a:r>
                      <a:endPar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EV</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EV/Sales</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EV/EBIT</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EV/</a:t>
                      </a:r>
                    </a:p>
                    <a:p>
                      <a:pPr algn="ctr" rtl="0"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4282005779"/>
                  </a:ext>
                </a:extLst>
              </a:tr>
              <a:tr h="1512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센시블</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제이준코스메틱</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Dec-20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6,497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1.7x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30.6x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30.1x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156426283"/>
                  </a:ext>
                </a:extLst>
              </a:tr>
              <a:tr h="1512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와이즈버즈</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rtl="0"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엔에이치스팩</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호</a:t>
                      </a:r>
                    </a:p>
                  </a:txBody>
                  <a:tcPr marL="36000" marR="36000" marT="0" marB="0" anchor="ctr">
                    <a:lnL>
                      <a:noFill/>
                    </a:lnL>
                    <a:lnR>
                      <a:noFill/>
                    </a:lnR>
                    <a:lnT>
                      <a:noFill/>
                    </a:lnT>
                    <a:lnB>
                      <a:noFill/>
                    </a:lnB>
                  </a:tcPr>
                </a:tc>
                <a:tc>
                  <a:txBody>
                    <a:bodyPr/>
                    <a:lstStyle/>
                    <a:p>
                      <a:pPr algn="ctr" rtl="0"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Jul-20</a:t>
                      </a:r>
                    </a:p>
                  </a:txBody>
                  <a:tcPr marL="36000" marR="36000" marT="0"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68,816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6.3x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16.9x </a:t>
                      </a:r>
                    </a:p>
                  </a:txBody>
                  <a:tcPr marL="36000" marR="36000" marT="0" marB="0" anchor="ctr">
                    <a:lnL>
                      <a:noFill/>
                    </a:lnL>
                    <a:lnR>
                      <a:noFill/>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14.9x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651848542"/>
                  </a:ext>
                </a:extLst>
              </a:tr>
              <a:tr h="1512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엠포스</a:t>
                      </a:r>
                    </a:p>
                  </a:txBody>
                  <a:tcPr marL="36000" marR="36000" marT="0" marB="0" anchor="ctr">
                    <a:lnL w="6350" cap="flat" cmpd="sng" algn="ctr">
                      <a:solidFill>
                        <a:srgbClr val="005EB8"/>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a:txBody>
                    <a:bodyPr/>
                    <a:lstStyle/>
                    <a:p>
                      <a:pPr algn="l" rtl="0" fontAlgn="ctr"/>
                      <a:r>
                        <a:rPr 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D.A.Consortium</a:t>
                      </a: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Inc.</a:t>
                      </a:r>
                    </a:p>
                  </a:txBody>
                  <a:tcPr marL="36000" marR="36000" marT="0" marB="0" anchor="ctr">
                    <a:lnL>
                      <a:noFill/>
                    </a:lnL>
                    <a:lnR>
                      <a:noFill/>
                    </a:lnR>
                    <a:lnT>
                      <a:noFill/>
                    </a:lnT>
                    <a:lnB w="12700" cap="flat" cmpd="sng" algn="ctr">
                      <a:no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Jul-19</a:t>
                      </a:r>
                    </a:p>
                  </a:txBody>
                  <a:tcPr marL="36000" marR="36000" marT="0" marB="0" anchor="ctr">
                    <a:lnL>
                      <a:noFill/>
                    </a:lnL>
                    <a:lnR>
                      <a:noFill/>
                    </a:lnR>
                    <a:lnT>
                      <a:noFill/>
                    </a:lnT>
                    <a:lnB w="12700" cap="flat" cmpd="sng" algn="ctr">
                      <a:no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5,709 </a:t>
                      </a:r>
                    </a:p>
                  </a:txBody>
                  <a:tcPr marL="36000" marR="36000" marT="0" marB="0" anchor="ctr">
                    <a:lnL>
                      <a:noFill/>
                    </a:lnL>
                    <a:lnR w="6350" cap="flat" cmpd="sng" algn="ctr">
                      <a:solidFill>
                        <a:srgbClr val="005EB8"/>
                      </a:solid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0.3x </a:t>
                      </a:r>
                    </a:p>
                  </a:txBody>
                  <a:tcPr marL="36000" marR="36000" marT="0" marB="0" anchor="ctr">
                    <a:lnL w="6350" cap="flat" cmpd="sng" algn="ctr">
                      <a:solidFill>
                        <a:srgbClr val="005EB8"/>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a:txBody>
                    <a:bodyPr/>
                    <a:lstStyle/>
                    <a:p>
                      <a:pPr algn="r" rtl="0" fontAlgn="ctr"/>
                      <a:endParaRPr lang="ko-KR" alt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a:noFill/>
                    </a:lnT>
                    <a:lnB w="12700" cap="flat" cmpd="sng" algn="ctr">
                      <a:noFill/>
                      <a:prstDash val="solid"/>
                      <a:round/>
                      <a:headEnd type="none" w="med" len="med"/>
                      <a:tailEnd type="none" w="med" len="med"/>
                    </a:lnB>
                    <a:solidFill>
                      <a:schemeClr val="bg1">
                        <a:lumMod val="65000"/>
                      </a:schemeClr>
                    </a:solidFill>
                  </a:tcPr>
                </a:tc>
                <a:tc>
                  <a:txBody>
                    <a:bodyPr/>
                    <a:lstStyle/>
                    <a:p>
                      <a:pPr algn="r" rtl="0" fontAlgn="ctr"/>
                      <a:r>
                        <a:rPr lang="ko-KR" alt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12700" cap="flat" cmpd="sng" algn="ctr">
                      <a:no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58402942"/>
                  </a:ext>
                </a:extLst>
              </a:tr>
              <a:tr h="151200">
                <a:tc>
                  <a:txBody>
                    <a:bodyPr/>
                    <a:lstStyle/>
                    <a:p>
                      <a:pPr algn="l" rtl="0"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그랑플레이스</a:t>
                      </a:r>
                    </a:p>
                  </a:txBody>
                  <a:tcPr marL="36000" marR="36000" marT="0" marB="0" anchor="ctr">
                    <a:lnL w="6350" cap="flat" cmpd="sng" algn="ctr">
                      <a:solidFill>
                        <a:srgbClr val="005EB8"/>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지엔앰퍼포먼스</a:t>
                      </a:r>
                      <a:endPar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12700" cap="flat" cmpd="sng" algn="ctr">
                      <a:no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Nov-20</a:t>
                      </a:r>
                    </a:p>
                  </a:txBody>
                  <a:tcPr marL="36000" marR="36000" marT="0" marB="0" anchor="ctr">
                    <a:lnL>
                      <a:noFill/>
                    </a:lnL>
                    <a:lnR>
                      <a:noFill/>
                    </a:lnR>
                    <a:lnT w="12700" cap="flat" cmpd="sng" algn="ctr">
                      <a:no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39,421</a:t>
                      </a:r>
                    </a:p>
                  </a:txBody>
                  <a:tcPr marL="36000" marR="36000" marT="0" marB="0" anchor="ctr">
                    <a:lnL>
                      <a:noFill/>
                    </a:lnL>
                    <a:lnR w="6350" cap="flat" cmpd="sng" algn="ctr">
                      <a:solidFill>
                        <a:srgbClr val="005EB8"/>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3.0x </a:t>
                      </a:r>
                    </a:p>
                  </a:txBody>
                  <a:tcPr marL="36000" marR="36000" marT="0" marB="0" anchor="ctr">
                    <a:lnL w="6350" cap="flat" cmpd="sng" algn="ctr">
                      <a:solidFill>
                        <a:srgbClr val="005EB8"/>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FF0000"/>
                      </a:solidFill>
                      <a:prstDash val="dash"/>
                      <a:round/>
                      <a:headEnd type="none" w="med" len="med"/>
                      <a:tailEnd type="none" w="med" len="med"/>
                    </a:lnB>
                  </a:tcPr>
                </a:tc>
                <a:tc>
                  <a:txBody>
                    <a:bodyPr/>
                    <a:lstStyle/>
                    <a:p>
                      <a:pPr algn="r" rtl="0" fontAlgn="ctr"/>
                      <a:r>
                        <a:rPr lang="ko-KR" alt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12700" cap="flat" cmpd="sng" algn="ctr">
                      <a:noFill/>
                      <a:prstDash val="solid"/>
                      <a:round/>
                      <a:headEnd type="none" w="med" len="med"/>
                      <a:tailEnd type="none" w="med" len="med"/>
                    </a:lnT>
                    <a:lnB w="12700" cap="flat" cmpd="sng" algn="ctr">
                      <a:solidFill>
                        <a:srgbClr val="FF0000"/>
                      </a:solidFill>
                      <a:prstDash val="dash"/>
                      <a:round/>
                      <a:headEnd type="none" w="med" len="med"/>
                      <a:tailEnd type="none" w="med" len="med"/>
                    </a:lnB>
                    <a:solidFill>
                      <a:schemeClr val="bg1">
                        <a:lumMod val="65000"/>
                      </a:schemeClr>
                    </a:solidFill>
                  </a:tcPr>
                </a:tc>
                <a:tc>
                  <a:txBody>
                    <a:bodyPr/>
                    <a:lstStyle/>
                    <a:p>
                      <a:pPr algn="r" rtl="0" fontAlgn="ctr"/>
                      <a:r>
                        <a:rPr lang="ko-KR" alt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dash"/>
                      <a:round/>
                      <a:headEnd type="none" w="med" len="med"/>
                      <a:tailEnd type="none" w="med" len="med"/>
                    </a:lnB>
                    <a:solidFill>
                      <a:schemeClr val="bg1">
                        <a:lumMod val="65000"/>
                      </a:schemeClr>
                    </a:solidFill>
                  </a:tcPr>
                </a:tc>
                <a:extLst>
                  <a:ext uri="{0D108BD9-81ED-4DB2-BD59-A6C34878D82A}">
                    <a16:rowId xmlns:a16="http://schemas.microsoft.com/office/drawing/2014/main" val="2263833709"/>
                  </a:ext>
                </a:extLst>
              </a:tr>
              <a:tr h="151200">
                <a:tc gridSpan="4">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Min</a:t>
                      </a:r>
                      <a:endPar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12700" cap="flat" cmpd="sng" algn="ctr">
                      <a:solidFill>
                        <a:srgbClr val="FF0000"/>
                      </a:solidFill>
                      <a:prstDash val="dash"/>
                      <a:round/>
                      <a:headEnd type="none" w="med" len="med"/>
                      <a:tailEnd type="none" w="med" len="med"/>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0.3x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16.9x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14.9x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a:noFill/>
                    </a:lnB>
                  </a:tcPr>
                </a:tc>
                <a:extLst>
                  <a:ext uri="{0D108BD9-81ED-4DB2-BD59-A6C34878D82A}">
                    <a16:rowId xmlns:a16="http://schemas.microsoft.com/office/drawing/2014/main" val="3953771307"/>
                  </a:ext>
                </a:extLst>
              </a:tr>
              <a:tr h="151200">
                <a:tc gridSpan="4">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Mean</a:t>
                      </a:r>
                      <a:endPar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12700" cap="flat" cmpd="sng" algn="ctr">
                      <a:solidFill>
                        <a:srgbClr val="FF0000"/>
                      </a:solidFill>
                      <a:prstDash val="dash"/>
                      <a:round/>
                      <a:headEnd type="none" w="med" len="med"/>
                      <a:tailEnd type="none" w="med" len="med"/>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2.8x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23.7x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a:noFill/>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22.5x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a:noFill/>
                    </a:lnB>
                  </a:tcPr>
                </a:tc>
                <a:extLst>
                  <a:ext uri="{0D108BD9-81ED-4DB2-BD59-A6C34878D82A}">
                    <a16:rowId xmlns:a16="http://schemas.microsoft.com/office/drawing/2014/main" val="913906612"/>
                  </a:ext>
                </a:extLst>
              </a:tr>
              <a:tr h="151200">
                <a:tc gridSpan="4">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Max</a:t>
                      </a:r>
                      <a:endPar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12700" cap="flat" cmpd="sng" algn="ctr">
                      <a:solidFill>
                        <a:srgbClr val="FF0000"/>
                      </a:solidFill>
                      <a:prstDash val="dash"/>
                      <a:round/>
                      <a:headEnd type="none" w="med" len="med"/>
                      <a:tailEnd type="none" w="med" len="med"/>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6.3x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w="12700" cap="flat" cmpd="sng" algn="ctr">
                      <a:solidFill>
                        <a:srgbClr val="FF0000"/>
                      </a:solidFill>
                      <a:prstDash val="dash"/>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30.6x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w="12700" cap="flat" cmpd="sng" algn="ctr">
                      <a:solidFill>
                        <a:srgbClr val="FF0000"/>
                      </a:solidFill>
                      <a:prstDash val="dash"/>
                      <a:round/>
                      <a:headEnd type="none" w="med" len="med"/>
                      <a:tailEnd type="none" w="med" len="med"/>
                    </a:lnB>
                  </a:tcPr>
                </a:tc>
                <a:tc>
                  <a:txBody>
                    <a:bodyPr/>
                    <a:lstStyle/>
                    <a:p>
                      <a:pPr algn="r" rtl="0" fontAlgn="ctr"/>
                      <a:r>
                        <a:rPr lang="en-US" sz="9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30.1x </a:t>
                      </a:r>
                    </a:p>
                  </a:txBody>
                  <a:tcPr marL="36000" marR="36000" marT="0" marB="0" anchor="ctr">
                    <a:lnL w="12700" cap="flat" cmpd="sng" algn="ctr">
                      <a:solidFill>
                        <a:srgbClr val="FF0000"/>
                      </a:solidFill>
                      <a:prstDash val="dash"/>
                      <a:round/>
                      <a:headEnd type="none" w="med" len="med"/>
                      <a:tailEnd type="none" w="med" len="med"/>
                    </a:lnL>
                    <a:lnR w="12700" cap="flat" cmpd="sng" algn="ctr">
                      <a:solidFill>
                        <a:srgbClr val="FF0000"/>
                      </a:solidFill>
                      <a:prstDash val="dash"/>
                      <a:round/>
                      <a:headEnd type="none" w="med" len="med"/>
                      <a:tailEnd type="none" w="med" len="med"/>
                    </a:lnR>
                    <a:lnT>
                      <a:noFill/>
                    </a:lnT>
                    <a:lnB w="12700" cap="flat" cmpd="sng" algn="ctr">
                      <a:solidFill>
                        <a:srgbClr val="FF0000"/>
                      </a:solidFill>
                      <a:prstDash val="dash"/>
                      <a:round/>
                      <a:headEnd type="none" w="med" len="med"/>
                      <a:tailEnd type="none" w="med" len="med"/>
                    </a:lnB>
                  </a:tcPr>
                </a:tc>
                <a:extLst>
                  <a:ext uri="{0D108BD9-81ED-4DB2-BD59-A6C34878D82A}">
                    <a16:rowId xmlns:a16="http://schemas.microsoft.com/office/drawing/2014/main" val="2609698926"/>
                  </a:ext>
                </a:extLst>
              </a:tr>
            </a:tbl>
          </a:graphicData>
        </a:graphic>
      </p:graphicFrame>
      <p:sp>
        <p:nvSpPr>
          <p:cNvPr id="48" name="순서도: 연결자 47">
            <a:extLst>
              <a:ext uri="{FF2B5EF4-FFF2-40B4-BE49-F238E27FC236}">
                <a16:creationId xmlns:a16="http://schemas.microsoft.com/office/drawing/2014/main" id="{A697AABE-B26C-4784-A6EF-9C029CE7C21E}"/>
              </a:ext>
            </a:extLst>
          </p:cNvPr>
          <p:cNvSpPr/>
          <p:nvPr/>
        </p:nvSpPr>
        <p:spPr bwMode="auto">
          <a:xfrm>
            <a:off x="7225815" y="233927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49" name="순서도: 연결자 48">
            <a:extLst>
              <a:ext uri="{FF2B5EF4-FFF2-40B4-BE49-F238E27FC236}">
                <a16:creationId xmlns:a16="http://schemas.microsoft.com/office/drawing/2014/main" id="{EF0D98AF-4D00-410C-88A7-7CB4129C2B05}"/>
              </a:ext>
            </a:extLst>
          </p:cNvPr>
          <p:cNvSpPr/>
          <p:nvPr/>
        </p:nvSpPr>
        <p:spPr bwMode="auto">
          <a:xfrm>
            <a:off x="7839263" y="233403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2</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50" name="순서도: 연결자 49">
            <a:extLst>
              <a:ext uri="{FF2B5EF4-FFF2-40B4-BE49-F238E27FC236}">
                <a16:creationId xmlns:a16="http://schemas.microsoft.com/office/drawing/2014/main" id="{9BDEC623-47E2-4F08-BFA6-42759691D1EA}"/>
              </a:ext>
            </a:extLst>
          </p:cNvPr>
          <p:cNvSpPr/>
          <p:nvPr/>
        </p:nvSpPr>
        <p:spPr bwMode="auto">
          <a:xfrm>
            <a:off x="8463589" y="233731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3</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cxnSp>
        <p:nvCxnSpPr>
          <p:cNvPr id="54" name="직선 화살표 연결선 53">
            <a:extLst>
              <a:ext uri="{FF2B5EF4-FFF2-40B4-BE49-F238E27FC236}">
                <a16:creationId xmlns:a16="http://schemas.microsoft.com/office/drawing/2014/main" id="{586887F7-536B-42B5-96BF-94E4558DCA8F}"/>
              </a:ext>
            </a:extLst>
          </p:cNvPr>
          <p:cNvCxnSpPr>
            <a:cxnSpLocks/>
          </p:cNvCxnSpPr>
          <p:nvPr/>
        </p:nvCxnSpPr>
        <p:spPr>
          <a:xfrm flipH="1">
            <a:off x="7642634" y="5752256"/>
            <a:ext cx="1" cy="187190"/>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A4EE181-26FD-4929-899B-EF7420EA8C70}"/>
              </a:ext>
            </a:extLst>
          </p:cNvPr>
          <p:cNvSpPr txBox="1"/>
          <p:nvPr/>
        </p:nvSpPr>
        <p:spPr>
          <a:xfrm>
            <a:off x="7456031" y="5983616"/>
            <a:ext cx="373206" cy="123111"/>
          </a:xfrm>
          <a:prstGeom prst="rect">
            <a:avLst/>
          </a:prstGeom>
          <a:noFill/>
        </p:spPr>
        <p:txBody>
          <a:bodyPr wrap="square" lIns="36000" tIns="0" rIns="36000" bIns="0" rtlCol="0" anchor="ctr">
            <a:spAutoFit/>
          </a:bodyPr>
          <a:lstStyle/>
          <a:p>
            <a:pPr algn="ctr">
              <a:spcAft>
                <a:spcPts val="600"/>
              </a:spcAft>
            </a:pPr>
            <a:r>
              <a:rPr lang="en-US" altLang="ko-KR" sz="800" i="1" dirty="0">
                <a:solidFill>
                  <a:srgbClr val="FF0000"/>
                </a:solidFill>
                <a:latin typeface="Arial" panose="020B0604020202020204" pitchFamily="34" charset="0"/>
                <a:cs typeface="Arial" panose="020B0604020202020204" pitchFamily="34" charset="0"/>
              </a:rPr>
              <a:t>632</a:t>
            </a:r>
            <a:endParaRPr lang="ko-KR" altLang="en-US" sz="800" i="1"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A55BCCA8-1EAD-4D18-865A-2D327A0767CE}"/>
              </a:ext>
            </a:extLst>
          </p:cNvPr>
          <p:cNvSpPr txBox="1"/>
          <p:nvPr/>
        </p:nvSpPr>
        <p:spPr>
          <a:xfrm>
            <a:off x="7386374" y="5579956"/>
            <a:ext cx="512519" cy="123111"/>
          </a:xfrm>
          <a:prstGeom prst="rect">
            <a:avLst/>
          </a:prstGeom>
          <a:noFill/>
        </p:spPr>
        <p:txBody>
          <a:bodyPr wrap="square" lIns="36000" tIns="0" rIns="36000" bIns="0" rtlCol="0" anchor="ctr">
            <a:spAutoFit/>
          </a:bodyPr>
          <a:lstStyle/>
          <a:p>
            <a:pPr algn="ctr">
              <a:spcAft>
                <a:spcPts val="600"/>
              </a:spcAft>
            </a:pPr>
            <a:r>
              <a:rPr lang="en-US" altLang="ko-KR" sz="800" i="1" dirty="0">
                <a:solidFill>
                  <a:srgbClr val="FF0000"/>
                </a:solidFill>
                <a:latin typeface="Arial" panose="020B0604020202020204" pitchFamily="34" charset="0"/>
                <a:cs typeface="Arial" panose="020B0604020202020204" pitchFamily="34" charset="0"/>
              </a:rPr>
              <a:t>Mean</a:t>
            </a:r>
            <a:r>
              <a:rPr lang="ko-KR" altLang="en-US" sz="800" i="1" dirty="0">
                <a:solidFill>
                  <a:srgbClr val="FF0000"/>
                </a:solidFill>
                <a:latin typeface="Arial" panose="020B0604020202020204" pitchFamily="34" charset="0"/>
                <a:cs typeface="Arial" panose="020B0604020202020204" pitchFamily="34" charset="0"/>
              </a:rPr>
              <a:t> </a:t>
            </a:r>
          </a:p>
        </p:txBody>
      </p:sp>
      <p:graphicFrame>
        <p:nvGraphicFramePr>
          <p:cNvPr id="41" name="표 40">
            <a:extLst>
              <a:ext uri="{FF2B5EF4-FFF2-40B4-BE49-F238E27FC236}">
                <a16:creationId xmlns:a16="http://schemas.microsoft.com/office/drawing/2014/main" id="{926662A6-69D1-469E-AC75-9103A64D4F30}"/>
              </a:ext>
            </a:extLst>
          </p:cNvPr>
          <p:cNvGraphicFramePr>
            <a:graphicFrameLocks noGrp="1"/>
          </p:cNvGraphicFramePr>
          <p:nvPr>
            <p:extLst>
              <p:ext uri="{D42A27DB-BD31-4B8C-83A1-F6EECF244321}">
                <p14:modId xmlns:p14="http://schemas.microsoft.com/office/powerpoint/2010/main" val="2933616029"/>
              </p:ext>
            </p:extLst>
          </p:nvPr>
        </p:nvGraphicFramePr>
        <p:xfrm>
          <a:off x="667665" y="2211830"/>
          <a:ext cx="3272638" cy="714375"/>
        </p:xfrm>
        <a:graphic>
          <a:graphicData uri="http://schemas.openxmlformats.org/drawingml/2006/table">
            <a:tbl>
              <a:tblPr/>
              <a:tblGrid>
                <a:gridCol w="1722998">
                  <a:extLst>
                    <a:ext uri="{9D8B030D-6E8A-4147-A177-3AD203B41FA5}">
                      <a16:colId xmlns:a16="http://schemas.microsoft.com/office/drawing/2014/main" val="1607464459"/>
                    </a:ext>
                  </a:extLst>
                </a:gridCol>
                <a:gridCol w="1549640">
                  <a:extLst>
                    <a:ext uri="{9D8B030D-6E8A-4147-A177-3AD203B41FA5}">
                      <a16:colId xmlns:a16="http://schemas.microsoft.com/office/drawing/2014/main" val="636626014"/>
                    </a:ext>
                  </a:extLst>
                </a:gridCol>
              </a:tblGrid>
              <a:tr h="129600">
                <a:tc rowSpan="2">
                  <a:txBody>
                    <a:bodyPr/>
                    <a:lstStyle/>
                    <a:p>
                      <a:pPr algn="ctr" fontAlgn="ctr"/>
                      <a:r>
                        <a:rPr lang="en-US" altLang="ko-KR" sz="900" b="1" i="0" u="none" strike="noStrike">
                          <a:solidFill>
                            <a:srgbClr val="FFFFFF"/>
                          </a:solidFill>
                          <a:effectLst/>
                          <a:latin typeface="Arial" panose="020B0604020202020204" pitchFamily="34" charset="0"/>
                          <a:ea typeface="+mn-ea"/>
                          <a:cs typeface="Arial" panose="020B0604020202020204" pitchFamily="34" charset="0"/>
                        </a:rPr>
                        <a:t>(</a:t>
                      </a:r>
                      <a:r>
                        <a:rPr lang="ko-KR" altLang="en-US" sz="900" b="1" i="0" u="none" strike="noStrike">
                          <a:solidFill>
                            <a:srgbClr val="FFFFFF"/>
                          </a:solidFill>
                          <a:effectLst/>
                          <a:latin typeface="Arial" panose="020B0604020202020204" pitchFamily="34" charset="0"/>
                          <a:ea typeface="+mn-ea"/>
                          <a:cs typeface="Arial" panose="020B0604020202020204" pitchFamily="34" charset="0"/>
                        </a:rPr>
                        <a:t>단위 </a:t>
                      </a:r>
                      <a:r>
                        <a:rPr lang="en-US" altLang="ko-KR" sz="900" b="1" i="0" u="none" strike="noStrike">
                          <a:solidFill>
                            <a:srgbClr val="FFFFFF"/>
                          </a:solidFill>
                          <a:effectLst/>
                          <a:latin typeface="Arial" panose="020B0604020202020204" pitchFamily="34" charset="0"/>
                          <a:ea typeface="+mn-ea"/>
                          <a:cs typeface="Arial" panose="020B0604020202020204" pitchFamily="34" charset="0"/>
                        </a:rPr>
                        <a:t>: </a:t>
                      </a:r>
                      <a:r>
                        <a:rPr lang="ko-KR" altLang="en-US" sz="900" b="1" i="0" u="none" strike="noStrike">
                          <a:solidFill>
                            <a:srgbClr val="FFFFFF"/>
                          </a:solidFill>
                          <a:effectLst/>
                          <a:latin typeface="Arial" panose="020B0604020202020204" pitchFamily="34" charset="0"/>
                          <a:ea typeface="+mn-ea"/>
                          <a:cs typeface="Arial" panose="020B0604020202020204" pitchFamily="34" charset="0"/>
                        </a:rPr>
                        <a:t>백만원</a:t>
                      </a:r>
                      <a:r>
                        <a:rPr lang="en-US" altLang="ko-KR" sz="900" b="1" i="0" u="none" strike="noStrike">
                          <a:solidFill>
                            <a:srgbClr val="FFFFFF"/>
                          </a:solidFill>
                          <a:effectLst/>
                          <a:latin typeface="Arial" panose="020B0604020202020204" pitchFamily="34" charset="0"/>
                          <a:ea typeface="+mn-ea"/>
                          <a:cs typeface="Arial" panose="020B0604020202020204" pitchFamily="34" charset="0"/>
                        </a:rPr>
                        <a:t>)</a:t>
                      </a:r>
                      <a:endParaRPr lang="en-US" altLang="ko-KR" sz="900" b="1" i="0" u="none" strike="noStrike" dirty="0">
                        <a:solidFill>
                          <a:srgbClr val="FFFFFF"/>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LTM</a:t>
                      </a:r>
                      <a:endPar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3772533027"/>
                  </a:ext>
                </a:extLst>
              </a:tr>
              <a:tr h="129600">
                <a:tc vMerge="1">
                  <a:txBody>
                    <a:bodyPr/>
                    <a:lstStyle/>
                    <a:p>
                      <a:pPr latinLnBrk="1"/>
                      <a:endParaRPr lang="ko-KR" altLang="en-US"/>
                    </a:p>
                  </a:txBody>
                  <a:tcPr/>
                </a:tc>
                <a:tc>
                  <a:txBody>
                    <a:bodyPr/>
                    <a:lstStyle/>
                    <a:p>
                      <a:pPr algn="ctr" fontAlgn="ctr"/>
                      <a:r>
                        <a:rPr lang="en-US" altLang="ko-KR"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'21.01~’21.12</a:t>
                      </a:r>
                      <a:endPar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459860808"/>
                  </a:ext>
                </a:extLst>
              </a:tr>
              <a:tr h="129600">
                <a:tc>
                  <a:txBody>
                    <a:bodyPr/>
                    <a:lstStyle/>
                    <a:p>
                      <a:pPr algn="l"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Sales</a:t>
                      </a:r>
                      <a:endPar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15,759</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037552614"/>
                  </a:ext>
                </a:extLst>
              </a:tr>
              <a:tr h="129600">
                <a:tc>
                  <a:txBody>
                    <a:bodyPr/>
                    <a:lstStyle/>
                    <a:p>
                      <a:pPr algn="l"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a:t>
                      </a:r>
                      <a:endPar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2,515</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85446465"/>
                  </a:ext>
                </a:extLst>
              </a:tr>
              <a:tr h="129600">
                <a:tc>
                  <a:txBody>
                    <a:bodyPr/>
                    <a:lstStyle/>
                    <a:p>
                      <a:pPr algn="l"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EBITDA</a:t>
                      </a:r>
                      <a:endPar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2,809</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11736278"/>
                  </a:ext>
                </a:extLst>
              </a:tr>
            </a:tbl>
          </a:graphicData>
        </a:graphic>
      </p:graphicFrame>
    </p:spTree>
    <p:extLst>
      <p:ext uri="{BB962C8B-B14F-4D97-AF65-F5344CB8AC3E}">
        <p14:creationId xmlns:p14="http://schemas.microsoft.com/office/powerpoint/2010/main" val="1551069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0EAFBF-8A31-4ACD-AC59-554F5EB15A22}"/>
              </a:ext>
            </a:extLst>
          </p:cNvPr>
          <p:cNvSpPr txBox="1">
            <a:spLocks/>
          </p:cNvSpPr>
          <p:nvPr/>
        </p:nvSpPr>
        <p:spPr>
          <a:xfrm>
            <a:off x="550783" y="1352024"/>
            <a:ext cx="8804434" cy="1971781"/>
          </a:xfrm>
          <a:prstGeom prst="rect">
            <a:avLst/>
          </a:prstGeom>
          <a:noFill/>
          <a:ln w="6350">
            <a:solidFill>
              <a:srgbClr val="00338D"/>
            </a:solidFill>
          </a:ln>
        </p:spPr>
        <p:txBody>
          <a:bodyPr wrap="square" lIns="54610" tIns="54610" rIns="54000" bIns="54610" rtlCol="0" anchor="t" anchorCtr="0">
            <a:noAutofit/>
          </a:bodyPr>
          <a:lstStyle/>
          <a:p>
            <a:pPr marL="269875" lvl="0" indent="-180975" latinLnBrk="1">
              <a:lnSpc>
                <a:spcPts val="1200"/>
              </a:lnSpc>
              <a:spcBef>
                <a:spcPts val="400"/>
              </a:spcBef>
              <a:buClr>
                <a:srgbClr val="00338D"/>
              </a:buClr>
              <a:buFont typeface="Wingdings" panose="05000000000000000000" pitchFamily="2" charset="2"/>
              <a:buChar char="ü"/>
              <a:defRPr/>
            </a:pPr>
            <a:r>
              <a:rPr lang="ko-KR" altLang="en-US" sz="900" b="1" u="sng" kern="0" dirty="0">
                <a:solidFill>
                  <a:srgbClr val="000000"/>
                </a:solidFill>
                <a:latin typeface="Arial" panose="020B0604020202020204" pitchFamily="34" charset="0"/>
                <a:cs typeface="Arial" panose="020B0604020202020204" pitchFamily="34" charset="0"/>
              </a:rPr>
              <a:t>광고대행업</a:t>
            </a:r>
            <a:r>
              <a:rPr lang="en-US" altLang="ko-KR" sz="900" b="1" u="sng" kern="0" dirty="0">
                <a:solidFill>
                  <a:srgbClr val="000000"/>
                </a:solidFill>
                <a:latin typeface="Arial" panose="020B0604020202020204" pitchFamily="34" charset="0"/>
                <a:cs typeface="Arial" panose="020B0604020202020204" pitchFamily="34" charset="0"/>
              </a:rPr>
              <a:t> </a:t>
            </a:r>
            <a:r>
              <a:rPr lang="ko-KR" altLang="en-US" sz="900" b="1" u="sng" kern="0" dirty="0">
                <a:solidFill>
                  <a:srgbClr val="000000"/>
                </a:solidFill>
                <a:latin typeface="Arial" panose="020B0604020202020204" pitchFamily="34" charset="0"/>
                <a:cs typeface="Arial" panose="020B0604020202020204" pitchFamily="34" charset="0"/>
              </a:rPr>
              <a:t>운영 상장사 선정                                                                              </a:t>
            </a:r>
            <a:endParaRPr lang="en-US" altLang="ko-KR" sz="900" b="1" u="sng"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p:txBody>
      </p:sp>
      <p:sp>
        <p:nvSpPr>
          <p:cNvPr id="31" name="제목 2">
            <a:extLst>
              <a:ext uri="{FF2B5EF4-FFF2-40B4-BE49-F238E27FC236}">
                <a16:creationId xmlns:a16="http://schemas.microsoft.com/office/drawing/2014/main" id="{1CA6056E-DE15-4F59-8AC7-E68B48887372}"/>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Assumptions &amp; Results</a:t>
            </a:r>
          </a:p>
        </p:txBody>
      </p:sp>
      <p:sp>
        <p:nvSpPr>
          <p:cNvPr id="15" name="제목 2">
            <a:extLst>
              <a:ext uri="{FF2B5EF4-FFF2-40B4-BE49-F238E27FC236}">
                <a16:creationId xmlns:a16="http://schemas.microsoft.com/office/drawing/2014/main" id="{4C04F889-5F46-4FEA-BC6B-964F98C5355D}"/>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Market Approach (3/3)</a:t>
            </a:r>
          </a:p>
        </p:txBody>
      </p:sp>
      <p:graphicFrame>
        <p:nvGraphicFramePr>
          <p:cNvPr id="18" name="표 17">
            <a:extLst>
              <a:ext uri="{FF2B5EF4-FFF2-40B4-BE49-F238E27FC236}">
                <a16:creationId xmlns:a16="http://schemas.microsoft.com/office/drawing/2014/main" id="{AFE26B98-E296-4928-AA84-A153251C1D36}"/>
              </a:ext>
            </a:extLst>
          </p:cNvPr>
          <p:cNvGraphicFramePr>
            <a:graphicFrameLocks noGrp="1"/>
          </p:cNvGraphicFramePr>
          <p:nvPr>
            <p:extLst>
              <p:ext uri="{D42A27DB-BD31-4B8C-83A1-F6EECF244321}">
                <p14:modId xmlns:p14="http://schemas.microsoft.com/office/powerpoint/2010/main" val="2868703973"/>
              </p:ext>
            </p:extLst>
          </p:nvPr>
        </p:nvGraphicFramePr>
        <p:xfrm>
          <a:off x="694783" y="1597031"/>
          <a:ext cx="4759619" cy="1428462"/>
        </p:xfrm>
        <a:graphic>
          <a:graphicData uri="http://schemas.openxmlformats.org/drawingml/2006/table">
            <a:tbl>
              <a:tblPr/>
              <a:tblGrid>
                <a:gridCol w="366961">
                  <a:extLst>
                    <a:ext uri="{9D8B030D-6E8A-4147-A177-3AD203B41FA5}">
                      <a16:colId xmlns:a16="http://schemas.microsoft.com/office/drawing/2014/main" val="20000"/>
                    </a:ext>
                  </a:extLst>
                </a:gridCol>
                <a:gridCol w="1297794">
                  <a:extLst>
                    <a:ext uri="{9D8B030D-6E8A-4147-A177-3AD203B41FA5}">
                      <a16:colId xmlns:a16="http://schemas.microsoft.com/office/drawing/2014/main" val="20001"/>
                    </a:ext>
                  </a:extLst>
                </a:gridCol>
                <a:gridCol w="542814">
                  <a:extLst>
                    <a:ext uri="{9D8B030D-6E8A-4147-A177-3AD203B41FA5}">
                      <a16:colId xmlns:a16="http://schemas.microsoft.com/office/drawing/2014/main" val="20002"/>
                    </a:ext>
                  </a:extLst>
                </a:gridCol>
                <a:gridCol w="512658">
                  <a:extLst>
                    <a:ext uri="{9D8B030D-6E8A-4147-A177-3AD203B41FA5}">
                      <a16:colId xmlns:a16="http://schemas.microsoft.com/office/drawing/2014/main" val="20003"/>
                    </a:ext>
                  </a:extLst>
                </a:gridCol>
                <a:gridCol w="556198">
                  <a:extLst>
                    <a:ext uri="{9D8B030D-6E8A-4147-A177-3AD203B41FA5}">
                      <a16:colId xmlns:a16="http://schemas.microsoft.com/office/drawing/2014/main" val="1928889785"/>
                    </a:ext>
                  </a:extLst>
                </a:gridCol>
                <a:gridCol w="1483194">
                  <a:extLst>
                    <a:ext uri="{9D8B030D-6E8A-4147-A177-3AD203B41FA5}">
                      <a16:colId xmlns:a16="http://schemas.microsoft.com/office/drawing/2014/main" val="20004"/>
                    </a:ext>
                  </a:extLst>
                </a:gridCol>
              </a:tblGrid>
              <a:tr h="219376">
                <a:tc>
                  <a:txBody>
                    <a:bodyPr/>
                    <a:lstStyle/>
                    <a:p>
                      <a:pPr algn="ctr" fontAlgn="ct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연번</a:t>
                      </a:r>
                      <a:endPar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6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회사명</a:t>
                      </a:r>
                      <a:endPar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국가</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통화</a:t>
                      </a:r>
                      <a:endPar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백만</a:t>
                      </a: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EV</a:t>
                      </a:r>
                    </a:p>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(Sep-21)</a:t>
                      </a:r>
                      <a:endPar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제외사유</a:t>
                      </a: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비고</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6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0000"/>
                  </a:ext>
                </a:extLst>
              </a:tr>
              <a:tr h="197437">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36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제일기획</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한국</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1,972,412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대기업 계열사 제외</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6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FF0000"/>
                      </a:solidFill>
                      <a:prstDash val="dash"/>
                      <a:round/>
                      <a:headEnd type="none" w="med" len="med"/>
                      <a:tailEnd type="none" w="med" len="med"/>
                    </a:lnB>
                    <a:noFill/>
                  </a:tcPr>
                </a:tc>
                <a:extLst>
                  <a:ext uri="{0D108BD9-81ED-4DB2-BD59-A6C34878D82A}">
                    <a16:rowId xmlns:a16="http://schemas.microsoft.com/office/drawing/2014/main" val="10001"/>
                  </a:ext>
                </a:extLst>
              </a:tr>
              <a:tr h="197437">
                <a:tc>
                  <a:txBody>
                    <a:bodyPr/>
                    <a:lstStyle/>
                    <a:p>
                      <a:pPr algn="ct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w="12700" cap="flat" cmpd="sng" algn="ctr">
                      <a:solidFill>
                        <a:srgbClr val="FF0000"/>
                      </a:solidFill>
                      <a:prstDash val="dash"/>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l" rtl="0"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이엠넷</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한국</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64,041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채택</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¹</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12700"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extLst>
                  <a:ext uri="{0D108BD9-81ED-4DB2-BD59-A6C34878D82A}">
                    <a16:rowId xmlns:a16="http://schemas.microsoft.com/office/drawing/2014/main" val="10002"/>
                  </a:ext>
                </a:extLst>
              </a:tr>
              <a:tr h="197437">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w="12700" cap="flat" cmpd="sng" algn="ctr">
                      <a:solidFill>
                        <a:srgbClr val="FF0000"/>
                      </a:solidFill>
                      <a:prstDash val="dash"/>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l" rtl="0"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와이즈버즈</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한국</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48,147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채택</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¹</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12700" cap="flat" cmpd="sng" algn="ctr">
                      <a:solidFill>
                        <a:srgbClr val="FF0000"/>
                      </a:solidFill>
                      <a:prstDash val="dash"/>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extLst>
                  <a:ext uri="{0D108BD9-81ED-4DB2-BD59-A6C34878D82A}">
                    <a16:rowId xmlns:a16="http://schemas.microsoft.com/office/drawing/2014/main" val="10004"/>
                  </a:ext>
                </a:extLst>
              </a:tr>
              <a:tr h="197437">
                <a:tc gridSpan="6">
                  <a:txBody>
                    <a:bodyPr/>
                    <a:lstStyle/>
                    <a:p>
                      <a:pPr algn="ctr" fontAlgn="ctr"/>
                      <a:r>
                        <a:rPr lang="en-US" altLang="ko-KR"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68D"/>
                      </a:solidFill>
                      <a:prstDash val="solid"/>
                      <a:round/>
                      <a:headEnd type="none" w="med" len="med"/>
                      <a:tailEnd type="none" w="med" len="med"/>
                    </a:lnL>
                    <a:lnR w="6350" cap="flat" cmpd="sng" algn="ctr">
                      <a:solidFill>
                        <a:srgbClr val="00368D"/>
                      </a:solidFill>
                      <a:prstDash val="solid"/>
                      <a:round/>
                      <a:headEnd type="none" w="med" len="med"/>
                      <a:tailEnd type="none" w="med" len="med"/>
                    </a:lnR>
                    <a:lnT w="12700" cap="flat" cmpd="sng" algn="ctr">
                      <a:solidFill>
                        <a:srgbClr val="FF0000"/>
                      </a:solidFill>
                      <a:prstDash val="dash"/>
                      <a:round/>
                      <a:headEnd type="none" w="med" len="med"/>
                      <a:tailEnd type="none" w="med" len="med"/>
                    </a:lnT>
                    <a:lnB w="12700" cap="flat" cmpd="sng" algn="ctr">
                      <a:solidFill>
                        <a:srgbClr val="FF0000"/>
                      </a:solidFill>
                      <a:prstDash val="dash"/>
                      <a:round/>
                      <a:headEnd type="none" w="med" len="med"/>
                      <a:tailEnd type="none" w="med" len="med"/>
                    </a:lnB>
                    <a:noFill/>
                  </a:tcPr>
                </a:tc>
                <a:tc hMerge="1">
                  <a:txBody>
                    <a:bodyPr/>
                    <a:lstStyle/>
                    <a:p>
                      <a:pPr algn="l" fontAlgn="ctr"/>
                      <a:endParaRPr 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46800" marR="468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hMerge="1">
                  <a:txBody>
                    <a:bodyPr/>
                    <a:lstStyle/>
                    <a:p>
                      <a:pPr algn="ctr" fontAlgn="ctr"/>
                      <a:endParaRPr 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46800" marR="468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hMerge="1">
                  <a:txBody>
                    <a:bodyPr/>
                    <a:lstStyle/>
                    <a:p>
                      <a:pPr algn="ctr" fontAlgn="ctr"/>
                      <a:endParaRPr 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46800" marR="468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hMerge="1">
                  <a:txBody>
                    <a:bodyPr/>
                    <a:lstStyle/>
                    <a:p>
                      <a:pPr latinLnBrk="1"/>
                      <a:endParaRPr lang="ko-KR" altLang="en-US"/>
                    </a:p>
                  </a:txBody>
                  <a:tcPr/>
                </a:tc>
                <a:tc hMerge="1">
                  <a:txBody>
                    <a:bodyPr/>
                    <a:lstStyle/>
                    <a:p>
                      <a:pPr algn="r" fontAlgn="ctr"/>
                      <a:endParaRPr lang="en-US" altLang="ko-KR"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46800" marR="46800" marT="9525" marB="0" anchor="ctr">
                    <a:lnL w="6350" cap="flat" cmpd="sng" algn="ctr">
                      <a:solidFill>
                        <a:srgbClr val="00338D"/>
                      </a:solidFill>
                      <a:prstDash val="solid"/>
                      <a:round/>
                      <a:headEnd type="none" w="med" len="med"/>
                      <a:tailEnd type="none" w="med" len="med"/>
                    </a:lnL>
                    <a:lnR w="6350" cap="flat" cmpd="sng" algn="ctr">
                      <a:solidFill>
                        <a:srgbClr val="0036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extLst>
                  <a:ext uri="{0D108BD9-81ED-4DB2-BD59-A6C34878D82A}">
                    <a16:rowId xmlns:a16="http://schemas.microsoft.com/office/drawing/2014/main" val="10020"/>
                  </a:ext>
                </a:extLst>
              </a:tr>
              <a:tr h="197437">
                <a:tc>
                  <a:txBody>
                    <a:bodyPr/>
                    <a:lstStyle/>
                    <a:p>
                      <a:pPr algn="ct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a:t>
                      </a:r>
                    </a:p>
                  </a:txBody>
                  <a:tcPr marL="36000" marR="36000" marT="0" marB="0" anchor="ctr">
                    <a:lnL w="12700" cap="flat" cmpd="sng" algn="ctr">
                      <a:solidFill>
                        <a:srgbClr val="FF0000"/>
                      </a:solidFill>
                      <a:prstDash val="dash"/>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l"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SM C&amp;C</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한국</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144,770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채택</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¹</a:t>
                      </a:r>
                    </a:p>
                  </a:txBody>
                  <a:tcPr marL="36000" marR="36000" marT="0" marB="0" anchor="ctr">
                    <a:lnL w="6350" cap="flat" cmpd="sng" algn="ctr">
                      <a:solidFill>
                        <a:srgbClr val="00338D"/>
                      </a:solidFill>
                      <a:prstDash val="solid"/>
                      <a:round/>
                      <a:headEnd type="none" w="med" len="med"/>
                      <a:tailEnd type="none" w="med" len="med"/>
                    </a:lnL>
                    <a:lnR w="12700"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w="12700" cap="flat" cmpd="sng" algn="ctr">
                      <a:solidFill>
                        <a:srgbClr val="FF0000"/>
                      </a:solidFill>
                      <a:prstDash val="dash"/>
                      <a:round/>
                      <a:headEnd type="none" w="med" len="med"/>
                      <a:tailEnd type="none" w="med" len="med"/>
                    </a:lnB>
                    <a:noFill/>
                  </a:tcPr>
                </a:tc>
                <a:extLst>
                  <a:ext uri="{0D108BD9-81ED-4DB2-BD59-A6C34878D82A}">
                    <a16:rowId xmlns:a16="http://schemas.microsoft.com/office/drawing/2014/main" val="402579862"/>
                  </a:ext>
                </a:extLst>
              </a:tr>
              <a:tr h="197437">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p>
                  </a:txBody>
                  <a:tcPr marL="36000" marR="36000" marT="0" marB="0" anchor="ctr">
                    <a:lnL w="6350" cap="flat" cmpd="sng" algn="ctr">
                      <a:solidFill>
                        <a:srgbClr val="0036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68D"/>
                      </a:solidFill>
                      <a:prstDash val="solid"/>
                      <a:round/>
                      <a:headEnd type="none" w="med" len="med"/>
                      <a:tailEnd type="none" w="med" len="med"/>
                    </a:lnB>
                    <a:noFill/>
                  </a:tcPr>
                </a:tc>
                <a:tc>
                  <a:txBody>
                    <a:bodyPr/>
                    <a:lstStyle/>
                    <a:p>
                      <a:pPr algn="l"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에코마케팅</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68D"/>
                      </a:solidFill>
                      <a:prstDash val="solid"/>
                      <a:round/>
                      <a:headEnd type="none" w="med" len="med"/>
                      <a:tailEnd type="none" w="med" len="med"/>
                    </a:lnB>
                    <a:noFill/>
                  </a:tcPr>
                </a:tc>
                <a:tc>
                  <a:txBody>
                    <a:bodyPr/>
                    <a:lstStyle/>
                    <a:p>
                      <a:pPr algn="ctr"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한국</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68D"/>
                      </a:solidFill>
                      <a:prstDash val="solid"/>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68D"/>
                      </a:solidFill>
                      <a:prstDash val="solid"/>
                      <a:round/>
                      <a:headEnd type="none" w="med" len="med"/>
                      <a:tailEnd type="none" w="med" len="med"/>
                    </a:lnB>
                    <a:noFill/>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672,193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68D"/>
                      </a:solidFill>
                      <a:prstDash val="solid"/>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사업내용 불일치</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6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68D"/>
                      </a:solidFill>
                      <a:prstDash val="solid"/>
                      <a:round/>
                      <a:headEnd type="none" w="med" len="med"/>
                      <a:tailEnd type="none" w="med" len="med"/>
                    </a:lnB>
                    <a:noFill/>
                  </a:tcPr>
                </a:tc>
                <a:extLst>
                  <a:ext uri="{0D108BD9-81ED-4DB2-BD59-A6C34878D82A}">
                    <a16:rowId xmlns:a16="http://schemas.microsoft.com/office/drawing/2014/main" val="10021"/>
                  </a:ext>
                </a:extLst>
              </a:tr>
            </a:tbl>
          </a:graphicData>
        </a:graphic>
      </p:graphicFrame>
      <p:sp>
        <p:nvSpPr>
          <p:cNvPr id="23" name="Rectangle 41">
            <a:extLst>
              <a:ext uri="{FF2B5EF4-FFF2-40B4-BE49-F238E27FC236}">
                <a16:creationId xmlns:a16="http://schemas.microsoft.com/office/drawing/2014/main" id="{BEF9B7E3-F9F6-4DC8-A583-3B3423D5FFCC}"/>
              </a:ext>
            </a:extLst>
          </p:cNvPr>
          <p:cNvSpPr>
            <a:spLocks noChangeArrowheads="1"/>
          </p:cNvSpPr>
          <p:nvPr/>
        </p:nvSpPr>
        <p:spPr bwMode="auto">
          <a:xfrm>
            <a:off x="550783" y="1042168"/>
            <a:ext cx="376313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GPCM </a:t>
            </a:r>
            <a:r>
              <a:rPr lang="ko-KR" altLang="en-US" sz="1200" b="1" dirty="0">
                <a:solidFill>
                  <a:srgbClr val="00338D"/>
                </a:solidFill>
                <a:latin typeface="Arial" panose="020B0604020202020204" pitchFamily="34" charset="0"/>
                <a:cs typeface="Arial" panose="020B0604020202020204" pitchFamily="34" charset="0"/>
              </a:rPr>
              <a:t>선정 절차 </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D1504B4E-2C00-4234-B510-2D4D280A4EE1}"/>
              </a:ext>
            </a:extLst>
          </p:cNvPr>
          <p:cNvSpPr txBox="1"/>
          <p:nvPr/>
        </p:nvSpPr>
        <p:spPr>
          <a:xfrm>
            <a:off x="694783" y="3040050"/>
            <a:ext cx="4621008" cy="246221"/>
          </a:xfrm>
          <a:prstGeom prst="rect">
            <a:avLst/>
          </a:prstGeom>
          <a:noFill/>
        </p:spPr>
        <p:txBody>
          <a:bodyPr wrap="square" lIns="0" tIns="0" rIns="0" bIns="0" rtlCol="0">
            <a:spAutoFit/>
          </a:bodyPr>
          <a:lstStyle/>
          <a:p>
            <a:r>
              <a:rPr lang="en-US" altLang="ko-KR" sz="800" dirty="0">
                <a:latin typeface="Arial" panose="020B0604020202020204" pitchFamily="34" charset="0"/>
                <a:ea typeface="+mj-ea"/>
                <a:cs typeface="Arial" panose="020B0604020202020204" pitchFamily="34" charset="0"/>
              </a:rPr>
              <a:t>Note 1: </a:t>
            </a:r>
            <a:r>
              <a:rPr lang="ko-KR" altLang="en-US" sz="800" dirty="0">
                <a:latin typeface="Arial" panose="020B0604020202020204" pitchFamily="34" charset="0"/>
                <a:ea typeface="+mj-ea"/>
                <a:cs typeface="Arial" panose="020B0604020202020204" pitchFamily="34" charset="0"/>
              </a:rPr>
              <a:t>해당 회사는 광고대행 외의 사업영역이 존재하나 광고대행업이 주요 매출을 차지함</a:t>
            </a:r>
            <a:endParaRPr lang="en-US" altLang="ko-KR" sz="800" dirty="0">
              <a:latin typeface="Arial" panose="020B0604020202020204" pitchFamily="34" charset="0"/>
              <a:ea typeface="+mj-ea"/>
              <a:cs typeface="Arial" panose="020B0604020202020204" pitchFamily="34" charset="0"/>
            </a:endParaRPr>
          </a:p>
          <a:p>
            <a:r>
              <a:rPr kumimoji="0" lang="en-US" altLang="ko-KR" sz="8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(2021</a:t>
            </a:r>
            <a:r>
              <a:rPr kumimoji="0" lang="ko-KR" altLang="en-US" sz="8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8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r>
              <a:rPr kumimoji="0" lang="ko-KR" altLang="en-US" sz="8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분기 연결 기준 </a:t>
            </a:r>
            <a:r>
              <a:rPr kumimoji="0" lang="ko-KR" altLang="en-US" sz="8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이엠넷</a:t>
            </a:r>
            <a:r>
              <a:rPr kumimoji="0" lang="ko-KR" altLang="en-US" sz="8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8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94%, </a:t>
            </a:r>
            <a:r>
              <a:rPr kumimoji="0" lang="ko-KR" altLang="en-US" sz="8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와이즈버즈</a:t>
            </a:r>
            <a:r>
              <a:rPr kumimoji="0" lang="ko-KR" altLang="en-US" sz="8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8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96%, SM C&amp;C 64%)</a:t>
            </a:r>
            <a:endParaRPr lang="en-US" altLang="ko-KR" sz="800" dirty="0">
              <a:latin typeface="Arial" panose="020B0604020202020204" pitchFamily="34" charset="0"/>
              <a:ea typeface="+mj-ea"/>
              <a:cs typeface="Arial" panose="020B0604020202020204" pitchFamily="34" charset="0"/>
            </a:endParaRPr>
          </a:p>
        </p:txBody>
      </p:sp>
      <p:sp>
        <p:nvSpPr>
          <p:cNvPr id="28" name="순서도: 연결자 27">
            <a:extLst>
              <a:ext uri="{FF2B5EF4-FFF2-40B4-BE49-F238E27FC236}">
                <a16:creationId xmlns:a16="http://schemas.microsoft.com/office/drawing/2014/main" id="{EB6D5215-CF71-4C83-896F-BA49034192F7}"/>
              </a:ext>
            </a:extLst>
          </p:cNvPr>
          <p:cNvSpPr/>
          <p:nvPr/>
        </p:nvSpPr>
        <p:spPr bwMode="auto">
          <a:xfrm>
            <a:off x="665083" y="139979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9" name="이등변 삼각형 28">
            <a:extLst>
              <a:ext uri="{FF2B5EF4-FFF2-40B4-BE49-F238E27FC236}">
                <a16:creationId xmlns:a16="http://schemas.microsoft.com/office/drawing/2014/main" id="{28C845F3-079E-42D8-912B-56E771A33C3A}"/>
              </a:ext>
            </a:extLst>
          </p:cNvPr>
          <p:cNvSpPr/>
          <p:nvPr/>
        </p:nvSpPr>
        <p:spPr>
          <a:xfrm rot="5400000">
            <a:off x="4849515" y="2267472"/>
            <a:ext cx="1634862" cy="293982"/>
          </a:xfrm>
          <a:prstGeom prst="triangle">
            <a:avLst>
              <a:gd name="adj" fmla="val 49433"/>
            </a:avLst>
          </a:prstGeom>
          <a:solidFill>
            <a:srgbClr val="00338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42" name="TextBox 41">
            <a:extLst>
              <a:ext uri="{FF2B5EF4-FFF2-40B4-BE49-F238E27FC236}">
                <a16:creationId xmlns:a16="http://schemas.microsoft.com/office/drawing/2014/main" id="{3BADD1DD-3834-4566-8EBE-7B2CFF1ED1F8}"/>
              </a:ext>
            </a:extLst>
          </p:cNvPr>
          <p:cNvSpPr txBox="1"/>
          <p:nvPr/>
        </p:nvSpPr>
        <p:spPr>
          <a:xfrm>
            <a:off x="8324849" y="1207759"/>
            <a:ext cx="1019811" cy="126364"/>
          </a:xfrm>
          <a:prstGeom prst="rect">
            <a:avLst/>
          </a:prstGeom>
          <a:noFill/>
        </p:spPr>
        <p:txBody>
          <a:bodyPr wrap="square" lIns="0" tIns="0" rIns="0" bIns="0" rtlCol="0">
            <a:spAutoFit/>
          </a:bodyPr>
          <a:lstStyle/>
          <a:p>
            <a:pPr algn="r"/>
            <a:r>
              <a:rPr lang="en-US" altLang="ko-KR" sz="800" dirty="0">
                <a:latin typeface="Arial" panose="020B0604020202020204" pitchFamily="34" charset="0"/>
                <a:ea typeface="+mj-ea"/>
                <a:cs typeface="Arial" panose="020B0604020202020204" pitchFamily="34" charset="0"/>
              </a:rPr>
              <a:t>(Source: Bloomberg)</a:t>
            </a:r>
          </a:p>
        </p:txBody>
      </p:sp>
      <p:sp>
        <p:nvSpPr>
          <p:cNvPr id="47" name="TextBox 46">
            <a:extLst>
              <a:ext uri="{FF2B5EF4-FFF2-40B4-BE49-F238E27FC236}">
                <a16:creationId xmlns:a16="http://schemas.microsoft.com/office/drawing/2014/main" id="{2C4D7621-431E-45C7-8F1E-54CF2C58EBD5}"/>
              </a:ext>
            </a:extLst>
          </p:cNvPr>
          <p:cNvSpPr txBox="1"/>
          <p:nvPr/>
        </p:nvSpPr>
        <p:spPr>
          <a:xfrm>
            <a:off x="6160180" y="1406704"/>
            <a:ext cx="3180503" cy="138499"/>
          </a:xfrm>
          <a:prstGeom prst="rect">
            <a:avLst/>
          </a:prstGeom>
          <a:noFill/>
        </p:spPr>
        <p:txBody>
          <a:bodyPr wrap="square" lIns="0" tIns="0" rIns="0" bIns="0" rtlCol="0">
            <a:spAutoFit/>
          </a:bodyPr>
          <a:lstStyle/>
          <a:p>
            <a:r>
              <a:rPr lang="ko-KR" altLang="en-US" sz="900" b="1" u="sng" dirty="0">
                <a:latin typeface="Arial" panose="020B0604020202020204" pitchFamily="34" charset="0"/>
                <a:ea typeface="+mj-ea"/>
                <a:cs typeface="Arial" panose="020B0604020202020204" pitchFamily="34" charset="0"/>
              </a:rPr>
              <a:t>사업영역</a:t>
            </a:r>
            <a:r>
              <a:rPr lang="en-US" altLang="ko-KR" sz="900" b="1" u="sng" dirty="0">
                <a:latin typeface="Arial" panose="020B0604020202020204" pitchFamily="34" charset="0"/>
                <a:ea typeface="+mj-ea"/>
                <a:cs typeface="Arial" panose="020B0604020202020204" pitchFamily="34" charset="0"/>
              </a:rPr>
              <a:t>, </a:t>
            </a:r>
            <a:r>
              <a:rPr lang="ko-KR" altLang="en-US" sz="900" b="1" u="sng" dirty="0">
                <a:latin typeface="Arial" panose="020B0604020202020204" pitchFamily="34" charset="0"/>
                <a:ea typeface="+mj-ea"/>
                <a:cs typeface="Arial" panose="020B0604020202020204" pitchFamily="34" charset="0"/>
              </a:rPr>
              <a:t>회사규모</a:t>
            </a:r>
            <a:r>
              <a:rPr lang="en-US" altLang="ko-KR" sz="900" b="1" u="sng" dirty="0">
                <a:latin typeface="Arial" panose="020B0604020202020204" pitchFamily="34" charset="0"/>
                <a:ea typeface="+mj-ea"/>
                <a:cs typeface="Arial" panose="020B0604020202020204" pitchFamily="34" charset="0"/>
              </a:rPr>
              <a:t> </a:t>
            </a:r>
            <a:r>
              <a:rPr lang="ko-KR" altLang="en-US" sz="900" b="1" u="sng" dirty="0">
                <a:latin typeface="Arial" panose="020B0604020202020204" pitchFamily="34" charset="0"/>
                <a:ea typeface="+mj-ea"/>
                <a:cs typeface="Arial" panose="020B0604020202020204" pitchFamily="34" charset="0"/>
              </a:rPr>
              <a:t>등을 고려한 최종 </a:t>
            </a:r>
            <a:r>
              <a:rPr lang="en-US" altLang="ko-KR" sz="900" b="1" u="sng" dirty="0">
                <a:latin typeface="Arial" panose="020B0604020202020204" pitchFamily="34" charset="0"/>
                <a:ea typeface="+mj-ea"/>
                <a:cs typeface="Arial" panose="020B0604020202020204" pitchFamily="34" charset="0"/>
              </a:rPr>
              <a:t>GPCM List </a:t>
            </a:r>
            <a:r>
              <a:rPr lang="ko-KR" altLang="en-US" sz="900" b="1" u="sng" dirty="0">
                <a:latin typeface="Arial" panose="020B0604020202020204" pitchFamily="34" charset="0"/>
                <a:ea typeface="+mj-ea"/>
                <a:cs typeface="Arial" panose="020B0604020202020204" pitchFamily="34" charset="0"/>
              </a:rPr>
              <a:t>선정</a:t>
            </a:r>
            <a:endParaRPr lang="en-US" altLang="ko-KR" sz="900" b="1" u="sng" dirty="0">
              <a:latin typeface="Arial" panose="020B0604020202020204" pitchFamily="34" charset="0"/>
              <a:ea typeface="+mj-ea"/>
              <a:cs typeface="Arial" panose="020B0604020202020204" pitchFamily="34" charset="0"/>
            </a:endParaRPr>
          </a:p>
        </p:txBody>
      </p:sp>
      <p:graphicFrame>
        <p:nvGraphicFramePr>
          <p:cNvPr id="48" name="표 47">
            <a:extLst>
              <a:ext uri="{FF2B5EF4-FFF2-40B4-BE49-F238E27FC236}">
                <a16:creationId xmlns:a16="http://schemas.microsoft.com/office/drawing/2014/main" id="{0DDB7595-0551-4DC5-8CBC-31C9B74B3E3D}"/>
              </a:ext>
            </a:extLst>
          </p:cNvPr>
          <p:cNvGraphicFramePr>
            <a:graphicFrameLocks noGrp="1"/>
          </p:cNvGraphicFramePr>
          <p:nvPr>
            <p:extLst>
              <p:ext uri="{D42A27DB-BD31-4B8C-83A1-F6EECF244321}">
                <p14:modId xmlns:p14="http://schemas.microsoft.com/office/powerpoint/2010/main" val="3957755733"/>
              </p:ext>
            </p:extLst>
          </p:nvPr>
        </p:nvGraphicFramePr>
        <p:xfrm>
          <a:off x="5861071" y="1965953"/>
          <a:ext cx="3417152" cy="836151"/>
        </p:xfrm>
        <a:graphic>
          <a:graphicData uri="http://schemas.openxmlformats.org/drawingml/2006/table">
            <a:tbl>
              <a:tblPr/>
              <a:tblGrid>
                <a:gridCol w="318749">
                  <a:extLst>
                    <a:ext uri="{9D8B030D-6E8A-4147-A177-3AD203B41FA5}">
                      <a16:colId xmlns:a16="http://schemas.microsoft.com/office/drawing/2014/main" val="20000"/>
                    </a:ext>
                  </a:extLst>
                </a:gridCol>
                <a:gridCol w="1640088">
                  <a:extLst>
                    <a:ext uri="{9D8B030D-6E8A-4147-A177-3AD203B41FA5}">
                      <a16:colId xmlns:a16="http://schemas.microsoft.com/office/drawing/2014/main" val="20001"/>
                    </a:ext>
                  </a:extLst>
                </a:gridCol>
                <a:gridCol w="638702">
                  <a:extLst>
                    <a:ext uri="{9D8B030D-6E8A-4147-A177-3AD203B41FA5}">
                      <a16:colId xmlns:a16="http://schemas.microsoft.com/office/drawing/2014/main" val="20002"/>
                    </a:ext>
                  </a:extLst>
                </a:gridCol>
                <a:gridCol w="819613">
                  <a:extLst>
                    <a:ext uri="{9D8B030D-6E8A-4147-A177-3AD203B41FA5}">
                      <a16:colId xmlns:a16="http://schemas.microsoft.com/office/drawing/2014/main" val="20004"/>
                    </a:ext>
                  </a:extLst>
                </a:gridCol>
              </a:tblGrid>
              <a:tr h="219376">
                <a:tc>
                  <a:txBody>
                    <a:bodyPr/>
                    <a:lstStyle/>
                    <a:p>
                      <a:pPr algn="ctr" fontAlgn="ct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연번</a:t>
                      </a:r>
                      <a:endPar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6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회사명</a:t>
                      </a:r>
                      <a:endPar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국가</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EV</a:t>
                      </a:r>
                    </a:p>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(Sep-21)</a:t>
                      </a:r>
                      <a:endPar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6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0000"/>
                  </a:ext>
                </a:extLst>
              </a:tr>
              <a:tr h="197437">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36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이엠넷</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한국</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64,041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6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noFill/>
                  </a:tcPr>
                </a:tc>
                <a:extLst>
                  <a:ext uri="{0D108BD9-81ED-4DB2-BD59-A6C34878D82A}">
                    <a16:rowId xmlns:a16="http://schemas.microsoft.com/office/drawing/2014/main" val="10001"/>
                  </a:ext>
                </a:extLst>
              </a:tr>
              <a:tr h="197437">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w="6350" cap="flat" cmpd="sng" algn="ctr">
                      <a:solidFill>
                        <a:srgbClr val="0036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와이즈버즈</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한국</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48,147</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6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extLst>
                  <a:ext uri="{0D108BD9-81ED-4DB2-BD59-A6C34878D82A}">
                    <a16:rowId xmlns:a16="http://schemas.microsoft.com/office/drawing/2014/main" val="10002"/>
                  </a:ext>
                </a:extLst>
              </a:tr>
              <a:tr h="197437">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w="6350" cap="flat" cmpd="sng" algn="ctr">
                      <a:solidFill>
                        <a:srgbClr val="0036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68D"/>
                      </a:solidFill>
                      <a:prstDash val="solid"/>
                      <a:round/>
                      <a:headEnd type="none" w="med" len="med"/>
                      <a:tailEnd type="none" w="med" len="med"/>
                    </a:lnB>
                    <a:noFill/>
                  </a:tcPr>
                </a:tc>
                <a:tc>
                  <a:txBody>
                    <a:bodyPr/>
                    <a:lstStyle/>
                    <a:p>
                      <a:pPr algn="l"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SM C&amp;C</a:t>
                      </a:r>
                      <a:endPar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68D"/>
                      </a:solidFill>
                      <a:prstDash val="solid"/>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한국</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68D"/>
                      </a:solidFill>
                      <a:prstDash val="solid"/>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144,770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6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68D"/>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49" name="순서도: 연결자 48">
            <a:extLst>
              <a:ext uri="{FF2B5EF4-FFF2-40B4-BE49-F238E27FC236}">
                <a16:creationId xmlns:a16="http://schemas.microsoft.com/office/drawing/2014/main" id="{7E86865D-79D2-42E1-9A78-BA9C6F4DD239}"/>
              </a:ext>
            </a:extLst>
          </p:cNvPr>
          <p:cNvSpPr/>
          <p:nvPr/>
        </p:nvSpPr>
        <p:spPr bwMode="auto">
          <a:xfrm>
            <a:off x="5962690" y="139979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2</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50" name="TextBox 49">
            <a:extLst>
              <a:ext uri="{FF2B5EF4-FFF2-40B4-BE49-F238E27FC236}">
                <a16:creationId xmlns:a16="http://schemas.microsoft.com/office/drawing/2014/main" id="{D1C78408-BA2B-466E-B85F-BF6057E993B7}"/>
              </a:ext>
            </a:extLst>
          </p:cNvPr>
          <p:cNvSpPr txBox="1">
            <a:spLocks/>
          </p:cNvSpPr>
          <p:nvPr/>
        </p:nvSpPr>
        <p:spPr>
          <a:xfrm>
            <a:off x="550783" y="3638024"/>
            <a:ext cx="8804434" cy="2496076"/>
          </a:xfrm>
          <a:prstGeom prst="rect">
            <a:avLst/>
          </a:prstGeom>
          <a:noFill/>
          <a:ln w="6350">
            <a:solidFill>
              <a:srgbClr val="00338D"/>
            </a:solidFill>
          </a:ln>
        </p:spPr>
        <p:txBody>
          <a:bodyPr wrap="square" lIns="54610" tIns="54610" rIns="54000" bIns="54610" rtlCol="0" anchor="t" anchorCtr="0">
            <a:noAutofit/>
          </a:bodyPr>
          <a:lstStyle/>
          <a:p>
            <a:pPr marL="269875" lvl="0" indent="-180975" latinLnBrk="1">
              <a:lnSpc>
                <a:spcPts val="1200"/>
              </a:lnSpc>
              <a:spcBef>
                <a:spcPts val="400"/>
              </a:spcBef>
              <a:buClr>
                <a:srgbClr val="00338D"/>
              </a:buClr>
              <a:buFont typeface="Wingdings" panose="05000000000000000000" pitchFamily="2" charset="2"/>
              <a:buChar char="ü"/>
              <a:defRPr/>
            </a:pPr>
            <a:r>
              <a:rPr lang="ko-KR" altLang="en-US" sz="900" b="1" u="sng" kern="0" dirty="0">
                <a:solidFill>
                  <a:srgbClr val="000000"/>
                </a:solidFill>
                <a:latin typeface="Arial" panose="020B0604020202020204" pitchFamily="34" charset="0"/>
                <a:cs typeface="Arial" panose="020B0604020202020204" pitchFamily="34" charset="0"/>
              </a:rPr>
              <a:t>광고대행업</a:t>
            </a:r>
            <a:r>
              <a:rPr lang="en-US" altLang="ko-KR" sz="900" b="1" u="sng" kern="0" dirty="0">
                <a:solidFill>
                  <a:srgbClr val="000000"/>
                </a:solidFill>
                <a:latin typeface="Arial" panose="020B0604020202020204" pitchFamily="34" charset="0"/>
                <a:cs typeface="Arial" panose="020B0604020202020204" pitchFamily="34" charset="0"/>
              </a:rPr>
              <a:t> </a:t>
            </a:r>
            <a:r>
              <a:rPr lang="ko-KR" altLang="en-US" sz="900" b="1" u="sng" kern="0" dirty="0">
                <a:solidFill>
                  <a:srgbClr val="000000"/>
                </a:solidFill>
                <a:latin typeface="Arial" panose="020B0604020202020204" pitchFamily="34" charset="0"/>
                <a:cs typeface="Arial" panose="020B0604020202020204" pitchFamily="34" charset="0"/>
              </a:rPr>
              <a:t>운영 회사의 거래 사례</a:t>
            </a:r>
            <a:r>
              <a:rPr lang="en-US" altLang="ko-KR" sz="900" b="1" u="sng" kern="0" baseline="30000" dirty="0">
                <a:solidFill>
                  <a:srgbClr val="000000"/>
                </a:solidFill>
                <a:latin typeface="Arial" panose="020B0604020202020204" pitchFamily="34" charset="0"/>
                <a:cs typeface="Arial" panose="020B0604020202020204" pitchFamily="34" charset="0"/>
              </a:rPr>
              <a:t>1</a:t>
            </a:r>
            <a:r>
              <a:rPr lang="ko-KR" altLang="en-US" sz="900" b="1" u="sng" kern="0" dirty="0">
                <a:solidFill>
                  <a:srgbClr val="000000"/>
                </a:solidFill>
                <a:latin typeface="Arial" panose="020B0604020202020204" pitchFamily="34" charset="0"/>
                <a:cs typeface="Arial" panose="020B0604020202020204" pitchFamily="34" charset="0"/>
              </a:rPr>
              <a:t> 선정 </a:t>
            </a:r>
            <a:r>
              <a:rPr lang="en-US" altLang="ko-KR" sz="900" b="1" u="sng" kern="0" dirty="0">
                <a:solidFill>
                  <a:srgbClr val="000000"/>
                </a:solidFill>
                <a:latin typeface="Arial" panose="020B0604020202020204" pitchFamily="34" charset="0"/>
                <a:cs typeface="Arial" panose="020B0604020202020204" pitchFamily="34" charset="0"/>
              </a:rPr>
              <a:t>(</a:t>
            </a:r>
            <a:r>
              <a:rPr lang="ko-KR" altLang="en-US" sz="900" b="1" u="sng" kern="0" dirty="0">
                <a:solidFill>
                  <a:srgbClr val="000000"/>
                </a:solidFill>
                <a:latin typeface="Arial" panose="020B0604020202020204" pitchFamily="34" charset="0"/>
                <a:cs typeface="Arial" panose="020B0604020202020204" pitchFamily="34" charset="0"/>
              </a:rPr>
              <a:t>최근 </a:t>
            </a:r>
            <a:r>
              <a:rPr lang="en-US" altLang="ko-KR" sz="900" b="1" u="sng" kern="0" dirty="0">
                <a:solidFill>
                  <a:srgbClr val="000000"/>
                </a:solidFill>
                <a:latin typeface="Arial" panose="020B0604020202020204" pitchFamily="34" charset="0"/>
                <a:cs typeface="Arial" panose="020B0604020202020204" pitchFamily="34" charset="0"/>
              </a:rPr>
              <a:t>3</a:t>
            </a:r>
            <a:r>
              <a:rPr lang="ko-KR" altLang="en-US" sz="900" b="1" u="sng" kern="0" dirty="0">
                <a:solidFill>
                  <a:srgbClr val="000000"/>
                </a:solidFill>
                <a:latin typeface="Arial" panose="020B0604020202020204" pitchFamily="34" charset="0"/>
                <a:cs typeface="Arial" panose="020B0604020202020204" pitchFamily="34" charset="0"/>
              </a:rPr>
              <a:t>년</a:t>
            </a:r>
            <a:r>
              <a:rPr lang="en-US" altLang="ko-KR" sz="900" b="1" u="sng" kern="0" dirty="0">
                <a:solidFill>
                  <a:srgbClr val="000000"/>
                </a:solidFill>
                <a:latin typeface="Arial" panose="020B0604020202020204" pitchFamily="34" charset="0"/>
                <a:cs typeface="Arial" panose="020B0604020202020204" pitchFamily="34" charset="0"/>
              </a:rPr>
              <a:t>)</a:t>
            </a:r>
            <a:r>
              <a:rPr lang="ko-KR" altLang="en-US" sz="900" b="1" u="sng" kern="0" dirty="0">
                <a:solidFill>
                  <a:srgbClr val="000000"/>
                </a:solidFill>
                <a:latin typeface="Arial" panose="020B0604020202020204" pitchFamily="34" charset="0"/>
                <a:cs typeface="Arial" panose="020B0604020202020204" pitchFamily="34" charset="0"/>
              </a:rPr>
              <a:t>                                                                              </a:t>
            </a:r>
            <a:endParaRPr lang="en-US" altLang="ko-KR" sz="900" b="1" u="sng" kern="0" dirty="0">
              <a:solidFill>
                <a:srgbClr val="000000"/>
              </a:solidFill>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a:p>
            <a:pPr marL="266700" lvl="2" indent="-171450" fontAlgn="base">
              <a:lnSpc>
                <a:spcPts val="1200"/>
              </a:lnSpc>
              <a:spcBef>
                <a:spcPts val="600"/>
              </a:spcBef>
              <a:buClr>
                <a:srgbClr val="00338D"/>
              </a:buClr>
              <a:buSzPct val="100000"/>
              <a:buFont typeface="Wingdings" panose="05000000000000000000" pitchFamily="2" charset="2"/>
              <a:buChar char="§"/>
              <a:defRPr/>
            </a:pPr>
            <a:endParaRPr lang="en-US" altLang="ko-KR" sz="900" b="1" u="sng" kern="0" dirty="0">
              <a:latin typeface="Arial" panose="020B0604020202020204" pitchFamily="34" charset="0"/>
              <a:cs typeface="Arial" panose="020B0604020202020204" pitchFamily="34" charset="0"/>
            </a:endParaRPr>
          </a:p>
        </p:txBody>
      </p:sp>
      <p:graphicFrame>
        <p:nvGraphicFramePr>
          <p:cNvPr id="51" name="표 50">
            <a:extLst>
              <a:ext uri="{FF2B5EF4-FFF2-40B4-BE49-F238E27FC236}">
                <a16:creationId xmlns:a16="http://schemas.microsoft.com/office/drawing/2014/main" id="{8994DDA9-1EBB-47B0-859D-D718DA6DE1B6}"/>
              </a:ext>
            </a:extLst>
          </p:cNvPr>
          <p:cNvGraphicFramePr>
            <a:graphicFrameLocks noGrp="1"/>
          </p:cNvGraphicFramePr>
          <p:nvPr>
            <p:extLst>
              <p:ext uri="{D42A27DB-BD31-4B8C-83A1-F6EECF244321}">
                <p14:modId xmlns:p14="http://schemas.microsoft.com/office/powerpoint/2010/main" val="3908034357"/>
              </p:ext>
            </p:extLst>
          </p:nvPr>
        </p:nvGraphicFramePr>
        <p:xfrm>
          <a:off x="694781" y="3883031"/>
          <a:ext cx="4752000" cy="1737755"/>
        </p:xfrm>
        <a:graphic>
          <a:graphicData uri="http://schemas.openxmlformats.org/drawingml/2006/table">
            <a:tbl>
              <a:tblPr/>
              <a:tblGrid>
                <a:gridCol w="296783">
                  <a:extLst>
                    <a:ext uri="{9D8B030D-6E8A-4147-A177-3AD203B41FA5}">
                      <a16:colId xmlns:a16="http://schemas.microsoft.com/office/drawing/2014/main" val="20000"/>
                    </a:ext>
                  </a:extLst>
                </a:gridCol>
                <a:gridCol w="684836">
                  <a:extLst>
                    <a:ext uri="{9D8B030D-6E8A-4147-A177-3AD203B41FA5}">
                      <a16:colId xmlns:a16="http://schemas.microsoft.com/office/drawing/2014/main" val="20001"/>
                    </a:ext>
                  </a:extLst>
                </a:gridCol>
                <a:gridCol w="984574">
                  <a:extLst>
                    <a:ext uri="{9D8B030D-6E8A-4147-A177-3AD203B41FA5}">
                      <a16:colId xmlns:a16="http://schemas.microsoft.com/office/drawing/2014/main" val="2192666146"/>
                    </a:ext>
                  </a:extLst>
                </a:gridCol>
                <a:gridCol w="458639">
                  <a:extLst>
                    <a:ext uri="{9D8B030D-6E8A-4147-A177-3AD203B41FA5}">
                      <a16:colId xmlns:a16="http://schemas.microsoft.com/office/drawing/2014/main" val="44212706"/>
                    </a:ext>
                  </a:extLst>
                </a:gridCol>
                <a:gridCol w="458639">
                  <a:extLst>
                    <a:ext uri="{9D8B030D-6E8A-4147-A177-3AD203B41FA5}">
                      <a16:colId xmlns:a16="http://schemas.microsoft.com/office/drawing/2014/main" val="1652027312"/>
                    </a:ext>
                  </a:extLst>
                </a:gridCol>
                <a:gridCol w="509600">
                  <a:extLst>
                    <a:ext uri="{9D8B030D-6E8A-4147-A177-3AD203B41FA5}">
                      <a16:colId xmlns:a16="http://schemas.microsoft.com/office/drawing/2014/main" val="1928889785"/>
                    </a:ext>
                  </a:extLst>
                </a:gridCol>
                <a:gridCol w="1358929">
                  <a:extLst>
                    <a:ext uri="{9D8B030D-6E8A-4147-A177-3AD203B41FA5}">
                      <a16:colId xmlns:a16="http://schemas.microsoft.com/office/drawing/2014/main" val="177701564"/>
                    </a:ext>
                  </a:extLst>
                </a:gridCol>
              </a:tblGrid>
              <a:tr h="219376">
                <a:tc>
                  <a:txBody>
                    <a:bodyPr/>
                    <a:lstStyle/>
                    <a:p>
                      <a:pPr algn="ctr" fontAlgn="ct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연번</a:t>
                      </a:r>
                      <a:endPar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Target</a:t>
                      </a:r>
                    </a:p>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Company</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Major</a:t>
                      </a:r>
                    </a:p>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Bidder</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거래일</a:t>
                      </a:r>
                      <a:endPar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통화</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Deal</a:t>
                      </a:r>
                    </a:p>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Value</a:t>
                      </a:r>
                      <a:endPar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제외사유</a:t>
                      </a: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비고</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0000"/>
                  </a:ext>
                </a:extLst>
              </a:tr>
              <a:tr h="197437">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이노션</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l" rtl="0"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롯데컬처웍스</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May-19</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125,834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대기업 계열사 제외 </a:t>
                      </a:r>
                      <a:endPar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및 규모차이</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FF0000"/>
                      </a:solidFill>
                      <a:prstDash val="dash"/>
                      <a:round/>
                      <a:headEnd type="none" w="med" len="med"/>
                      <a:tailEnd type="none" w="med" len="med"/>
                    </a:lnB>
                    <a:noFill/>
                  </a:tcPr>
                </a:tc>
                <a:extLst>
                  <a:ext uri="{0D108BD9-81ED-4DB2-BD59-A6C34878D82A}">
                    <a16:rowId xmlns:a16="http://schemas.microsoft.com/office/drawing/2014/main" val="10001"/>
                  </a:ext>
                </a:extLst>
              </a:tr>
              <a:tr h="197437">
                <a:tc>
                  <a:txBody>
                    <a:bodyPr/>
                    <a:lstStyle/>
                    <a:p>
                      <a:pPr algn="ct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9525" marB="0" anchor="ctr">
                    <a:lnL w="12700" cap="flat" cmpd="sng" algn="ctr">
                      <a:solidFill>
                        <a:srgbClr val="FF0000"/>
                      </a:solidFill>
                      <a:prstDash val="dash"/>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l" rtl="0"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센시블</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l" rtl="0"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제이준코스메틱</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Dec-20</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6,497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채택</a:t>
                      </a:r>
                      <a:endParaRPr lang="ko-KR" altLang="en-US" sz="8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ctr">
                    <a:lnL w="6350" cap="flat" cmpd="sng" algn="ctr">
                      <a:solidFill>
                        <a:srgbClr val="00338D"/>
                      </a:solidFill>
                      <a:prstDash val="solid"/>
                      <a:round/>
                      <a:headEnd type="none" w="med" len="med"/>
                      <a:tailEnd type="none" w="med" len="med"/>
                    </a:lnL>
                    <a:lnR w="12700"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extLst>
                  <a:ext uri="{0D108BD9-81ED-4DB2-BD59-A6C34878D82A}">
                    <a16:rowId xmlns:a16="http://schemas.microsoft.com/office/drawing/2014/main" val="10002"/>
                  </a:ext>
                </a:extLst>
              </a:tr>
              <a:tr h="197437">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9525" marB="0" anchor="ctr">
                    <a:lnL w="12700" cap="flat" cmpd="sng" algn="ctr">
                      <a:solidFill>
                        <a:srgbClr val="FF0000"/>
                      </a:solidFill>
                      <a:prstDash val="dash"/>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l" rtl="0"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와이즈버즈</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l" rtl="0"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엔에이치스팩</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호</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Jul-20</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68,816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채택</a:t>
                      </a:r>
                    </a:p>
                  </a:txBody>
                  <a:tcPr marL="36000" marR="36000" marT="9525" marB="0" anchor="ctr">
                    <a:lnL w="6350" cap="flat" cmpd="sng" algn="ctr">
                      <a:solidFill>
                        <a:srgbClr val="00338D"/>
                      </a:solidFill>
                      <a:prstDash val="solid"/>
                      <a:round/>
                      <a:headEnd type="none" w="med" len="med"/>
                      <a:tailEnd type="none" w="med" len="med"/>
                    </a:lnL>
                    <a:lnR w="12700" cap="flat" cmpd="sng" algn="ctr">
                      <a:solidFill>
                        <a:srgbClr val="FF0000"/>
                      </a:solidFill>
                      <a:prstDash val="dash"/>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extLst>
                  <a:ext uri="{0D108BD9-81ED-4DB2-BD59-A6C34878D82A}">
                    <a16:rowId xmlns:a16="http://schemas.microsoft.com/office/drawing/2014/main" val="10004"/>
                  </a:ext>
                </a:extLst>
              </a:tr>
              <a:tr h="197437">
                <a:tc gridSpan="7">
                  <a:txBody>
                    <a:bodyPr/>
                    <a:lstStyle/>
                    <a:p>
                      <a:pPr algn="ctr" fontAlgn="ctr"/>
                      <a:r>
                        <a:rPr lang="en-US" altLang="ko-KR"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FF0000"/>
                      </a:solidFill>
                      <a:prstDash val="dash"/>
                      <a:round/>
                      <a:headEnd type="none" w="med" len="med"/>
                      <a:tailEnd type="none" w="med" len="med"/>
                    </a:lnT>
                    <a:lnB w="12700" cap="flat" cmpd="sng" algn="ctr">
                      <a:solidFill>
                        <a:srgbClr val="FF0000"/>
                      </a:solidFill>
                      <a:prstDash val="dash"/>
                      <a:round/>
                      <a:headEnd type="none" w="med" len="med"/>
                      <a:tailEnd type="none" w="med" len="med"/>
                    </a:lnB>
                    <a:noFill/>
                  </a:tcPr>
                </a:tc>
                <a:tc hMerge="1">
                  <a:txBody>
                    <a:bodyPr/>
                    <a:lstStyle/>
                    <a:p>
                      <a:pPr algn="l" fontAlgn="ctr"/>
                      <a:endParaRPr lang="en-US"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46800" marR="468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lnL w="6350" cap="flat" cmpd="sng" algn="ctr">
                      <a:solidFill>
                        <a:srgbClr val="00368D"/>
                      </a:solidFill>
                      <a:prstDash val="solid"/>
                      <a:round/>
                      <a:headEnd type="none" w="med" len="med"/>
                      <a:tailEnd type="none" w="med" len="med"/>
                    </a:lnL>
                    <a:lnT w="6350" cap="flat" cmpd="sng" algn="ctr">
                      <a:solidFill>
                        <a:srgbClr val="00338D"/>
                      </a:solidFill>
                      <a:prstDash val="sysDot"/>
                      <a:round/>
                      <a:headEnd type="none" w="med" len="med"/>
                      <a:tailEnd type="none" w="med" len="med"/>
                    </a:lnT>
                  </a:tcPr>
                </a:tc>
                <a:tc hMerge="1">
                  <a:txBody>
                    <a:bodyPr/>
                    <a:lstStyle/>
                    <a:p>
                      <a:pPr latinLnBrk="1"/>
                      <a:endParaRPr lang="ko-KR" altLang="en-US"/>
                    </a:p>
                  </a:txBody>
                  <a:tcPr>
                    <a:lnL w="6350" cap="flat" cmpd="sng" algn="ctr">
                      <a:solidFill>
                        <a:srgbClr val="005EB8"/>
                      </a:solidFill>
                      <a:prstDash val="solid"/>
                      <a:round/>
                      <a:headEnd type="none" w="med" len="med"/>
                      <a:tailEnd type="none" w="med" len="med"/>
                    </a:lnL>
                    <a:lnT w="12700" cap="flat" cmpd="sng" algn="ctr">
                      <a:solidFill>
                        <a:srgbClr val="FF0000"/>
                      </a:solidFill>
                      <a:prstDash val="dash"/>
                      <a:round/>
                      <a:headEnd type="none" w="med" len="med"/>
                      <a:tailEnd type="none" w="med" len="med"/>
                    </a:lnT>
                  </a:tcPr>
                </a:tc>
                <a:tc hMerge="1">
                  <a:txBody>
                    <a:bodyPr/>
                    <a:lstStyle/>
                    <a:p>
                      <a:pPr latinLnBrk="1"/>
                      <a:endParaRPr lang="ko-KR" altLang="en-US"/>
                    </a:p>
                  </a:txBody>
                  <a:tcPr>
                    <a:lnL w="6350" cap="flat" cmpd="sng" algn="ctr">
                      <a:solidFill>
                        <a:srgbClr val="005EB8"/>
                      </a:solidFill>
                      <a:prstDash val="solid"/>
                      <a:round/>
                      <a:headEnd type="none" w="med" len="med"/>
                      <a:tailEnd type="none" w="med" len="med"/>
                    </a:lnL>
                    <a:lnT w="12700" cap="flat" cmpd="sng" algn="ctr">
                      <a:solidFill>
                        <a:srgbClr val="FF0000"/>
                      </a:solidFill>
                      <a:prstDash val="dash"/>
                      <a:round/>
                      <a:headEnd type="none" w="med" len="med"/>
                      <a:tailEnd type="none" w="med" len="med"/>
                    </a:lnT>
                  </a:tcPr>
                </a:tc>
                <a:tc hMerge="1">
                  <a:txBody>
                    <a:bodyPr/>
                    <a:lstStyle/>
                    <a:p>
                      <a:pPr algn="ctr" fontAlgn="ctr"/>
                      <a:endParaRPr lang="en-US" altLang="ko-KR" sz="8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68D"/>
                      </a:solidFill>
                      <a:prstDash val="solid"/>
                      <a:round/>
                      <a:headEnd type="none" w="med" len="med"/>
                      <a:tailEnd type="none" w="med" len="med"/>
                    </a:lnL>
                    <a:lnR w="6350" cap="flat" cmpd="sng" algn="ctr">
                      <a:solidFill>
                        <a:srgbClr val="0036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extLst>
                  <a:ext uri="{0D108BD9-81ED-4DB2-BD59-A6C34878D82A}">
                    <a16:rowId xmlns:a16="http://schemas.microsoft.com/office/drawing/2014/main" val="10020"/>
                  </a:ext>
                </a:extLst>
              </a:tr>
              <a:tr h="197437">
                <a:tc>
                  <a:txBody>
                    <a:bodyPr/>
                    <a:lstStyle/>
                    <a:p>
                      <a:pPr algn="ct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a:t>
                      </a:r>
                    </a:p>
                  </a:txBody>
                  <a:tcPr marL="36000" marR="36000" marT="9525" marB="0" anchor="ctr">
                    <a:lnL w="12700" cap="flat" cmpd="sng" algn="ctr">
                      <a:solidFill>
                        <a:srgbClr val="FF0000"/>
                      </a:solidFill>
                      <a:prstDash val="dash"/>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l" rtl="0"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엠포스</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l" rtl="0" fontAlgn="ctr"/>
                      <a:r>
                        <a:rPr lang="en-US" sz="7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D.A.Consortium</a:t>
                      </a: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Inc.</a:t>
                      </a:r>
                      <a:endPar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Jul-19</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5,425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채택</a:t>
                      </a:r>
                    </a:p>
                  </a:txBody>
                  <a:tcPr marL="36000" marR="36000" marT="9525" marB="0" anchor="ctr">
                    <a:lnL w="6350" cap="flat" cmpd="sng" algn="ctr">
                      <a:solidFill>
                        <a:srgbClr val="00338D"/>
                      </a:solidFill>
                      <a:prstDash val="solid"/>
                      <a:round/>
                      <a:headEnd type="none" w="med" len="med"/>
                      <a:tailEnd type="none" w="med" len="med"/>
                    </a:lnL>
                    <a:lnR w="12700" cap="flat" cmpd="sng" algn="ctr">
                      <a:solidFill>
                        <a:srgbClr val="FF0000"/>
                      </a:solidFill>
                      <a:prstDash val="dash"/>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338D"/>
                      </a:solidFill>
                      <a:prstDash val="sysDot"/>
                      <a:round/>
                      <a:headEnd type="none" w="med" len="med"/>
                      <a:tailEnd type="none" w="med" len="med"/>
                    </a:lnB>
                    <a:noFill/>
                  </a:tcPr>
                </a:tc>
                <a:extLst>
                  <a:ext uri="{0D108BD9-81ED-4DB2-BD59-A6C34878D82A}">
                    <a16:rowId xmlns:a16="http://schemas.microsoft.com/office/drawing/2014/main" val="402579862"/>
                  </a:ext>
                </a:extLst>
              </a:tr>
              <a:tr h="197437">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a:t>
                      </a:r>
                    </a:p>
                  </a:txBody>
                  <a:tcPr marL="36000" marR="36000" marT="9525" marB="0" anchor="ctr">
                    <a:lnL w="12700" cap="flat" cmpd="sng" algn="ctr">
                      <a:solidFill>
                        <a:srgbClr val="FF0000"/>
                      </a:solidFill>
                      <a:prstDash val="dash"/>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그랑플레이스</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지엔앰퍼포먼스</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Nov-20</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39,421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채택</a:t>
                      </a:r>
                    </a:p>
                  </a:txBody>
                  <a:tcPr marL="36000" marR="36000" marT="9525" marB="0" anchor="ctr">
                    <a:lnL w="6350" cap="flat" cmpd="sng" algn="ctr">
                      <a:solidFill>
                        <a:srgbClr val="00338D"/>
                      </a:solidFill>
                      <a:prstDash val="solid"/>
                      <a:round/>
                      <a:headEnd type="none" w="med" len="med"/>
                      <a:tailEnd type="none" w="med" len="med"/>
                    </a:lnL>
                    <a:lnR w="12700" cap="flat" cmpd="sng" algn="ctr">
                      <a:solidFill>
                        <a:srgbClr val="FF0000"/>
                      </a:solidFill>
                      <a:prstDash val="dash"/>
                      <a:round/>
                      <a:headEnd type="none" w="med" len="med"/>
                      <a:tailEnd type="none" w="med" len="med"/>
                    </a:lnR>
                    <a:lnT w="6350" cap="flat" cmpd="sng" algn="ctr">
                      <a:solidFill>
                        <a:srgbClr val="00338D"/>
                      </a:solidFill>
                      <a:prstDash val="sysDot"/>
                      <a:round/>
                      <a:headEnd type="none" w="med" len="med"/>
                      <a:tailEnd type="none" w="med" len="med"/>
                    </a:lnT>
                    <a:lnB w="12700" cap="flat" cmpd="sng" algn="ctr">
                      <a:solidFill>
                        <a:srgbClr val="FF0000"/>
                      </a:solidFill>
                      <a:prstDash val="dash"/>
                      <a:round/>
                      <a:headEnd type="none" w="med" len="med"/>
                      <a:tailEnd type="none" w="med" len="med"/>
                    </a:lnB>
                    <a:noFill/>
                  </a:tcPr>
                </a:tc>
                <a:extLst>
                  <a:ext uri="{0D108BD9-81ED-4DB2-BD59-A6C34878D82A}">
                    <a16:rowId xmlns:a16="http://schemas.microsoft.com/office/drawing/2014/main" val="583911964"/>
                  </a:ext>
                </a:extLst>
              </a:tr>
              <a:tr h="197437">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인크로스</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l"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SK Telecom</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Jun-19</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KRW m</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54,370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ct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대기업 계열사 제외 </a:t>
                      </a:r>
                      <a:b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b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및 규모차이</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FF0000"/>
                      </a:solidFill>
                      <a:prstDash val="dash"/>
                      <a:round/>
                      <a:headEnd type="none" w="med" len="med"/>
                      <a:tailEnd type="none" w="med" len="med"/>
                    </a:lnT>
                    <a:lnB w="6350" cap="flat" cmpd="sng" algn="ctr">
                      <a:solidFill>
                        <a:srgbClr val="005EB8"/>
                      </a:solidFill>
                      <a:prstDash val="solid"/>
                      <a:round/>
                      <a:headEnd type="none" w="med" len="med"/>
                      <a:tailEnd type="none" w="med" len="med"/>
                    </a:lnB>
                    <a:noFill/>
                  </a:tcPr>
                </a:tc>
                <a:extLst>
                  <a:ext uri="{0D108BD9-81ED-4DB2-BD59-A6C34878D82A}">
                    <a16:rowId xmlns:a16="http://schemas.microsoft.com/office/drawing/2014/main" val="10021"/>
                  </a:ext>
                </a:extLst>
              </a:tr>
            </a:tbl>
          </a:graphicData>
        </a:graphic>
      </p:graphicFrame>
      <p:sp>
        <p:nvSpPr>
          <p:cNvPr id="52" name="Rectangle 41">
            <a:extLst>
              <a:ext uri="{FF2B5EF4-FFF2-40B4-BE49-F238E27FC236}">
                <a16:creationId xmlns:a16="http://schemas.microsoft.com/office/drawing/2014/main" id="{40D71906-8110-44FF-951C-C015B1062ECE}"/>
              </a:ext>
            </a:extLst>
          </p:cNvPr>
          <p:cNvSpPr>
            <a:spLocks noChangeArrowheads="1"/>
          </p:cNvSpPr>
          <p:nvPr/>
        </p:nvSpPr>
        <p:spPr bwMode="auto">
          <a:xfrm>
            <a:off x="550783" y="3328168"/>
            <a:ext cx="376313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GTM </a:t>
            </a:r>
            <a:r>
              <a:rPr lang="ko-KR" altLang="en-US" sz="1200" b="1" dirty="0">
                <a:solidFill>
                  <a:srgbClr val="00338D"/>
                </a:solidFill>
                <a:latin typeface="Arial" panose="020B0604020202020204" pitchFamily="34" charset="0"/>
                <a:cs typeface="Arial" panose="020B0604020202020204" pitchFamily="34" charset="0"/>
              </a:rPr>
              <a:t>선정 절차 </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54" name="순서도: 연결자 53">
            <a:extLst>
              <a:ext uri="{FF2B5EF4-FFF2-40B4-BE49-F238E27FC236}">
                <a16:creationId xmlns:a16="http://schemas.microsoft.com/office/drawing/2014/main" id="{36D593BF-5029-4E92-89C3-6A05BFB508AC}"/>
              </a:ext>
            </a:extLst>
          </p:cNvPr>
          <p:cNvSpPr/>
          <p:nvPr/>
        </p:nvSpPr>
        <p:spPr bwMode="auto">
          <a:xfrm>
            <a:off x="665083" y="368579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1</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55" name="이등변 삼각형 54">
            <a:extLst>
              <a:ext uri="{FF2B5EF4-FFF2-40B4-BE49-F238E27FC236}">
                <a16:creationId xmlns:a16="http://schemas.microsoft.com/office/drawing/2014/main" id="{65F0DCDD-E7C3-40CD-B0D5-57613F8F5EB2}"/>
              </a:ext>
            </a:extLst>
          </p:cNvPr>
          <p:cNvSpPr/>
          <p:nvPr/>
        </p:nvSpPr>
        <p:spPr>
          <a:xfrm rot="5400000">
            <a:off x="4849516" y="4553472"/>
            <a:ext cx="1634862" cy="293982"/>
          </a:xfrm>
          <a:prstGeom prst="triangle">
            <a:avLst>
              <a:gd name="adj" fmla="val 49433"/>
            </a:avLst>
          </a:prstGeom>
          <a:solidFill>
            <a:srgbClr val="00338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1000" dirty="0" err="1">
              <a:solidFill>
                <a:schemeClr val="bg1"/>
              </a:solidFill>
            </a:endParaRPr>
          </a:p>
        </p:txBody>
      </p:sp>
      <p:sp>
        <p:nvSpPr>
          <p:cNvPr id="56" name="TextBox 55">
            <a:extLst>
              <a:ext uri="{FF2B5EF4-FFF2-40B4-BE49-F238E27FC236}">
                <a16:creationId xmlns:a16="http://schemas.microsoft.com/office/drawing/2014/main" id="{E6045066-71F0-4285-B27F-038A4C782ACD}"/>
              </a:ext>
            </a:extLst>
          </p:cNvPr>
          <p:cNvSpPr txBox="1"/>
          <p:nvPr/>
        </p:nvSpPr>
        <p:spPr>
          <a:xfrm>
            <a:off x="5962690" y="3493759"/>
            <a:ext cx="3381971" cy="123111"/>
          </a:xfrm>
          <a:prstGeom prst="rect">
            <a:avLst/>
          </a:prstGeom>
          <a:noFill/>
        </p:spPr>
        <p:txBody>
          <a:bodyPr wrap="square" lIns="0" tIns="0" rIns="0" bIns="0" rtlCol="0">
            <a:spAutoFit/>
          </a:bodyPr>
          <a:lstStyle/>
          <a:p>
            <a:pPr algn="r"/>
            <a:r>
              <a:rPr lang="en-US" altLang="ko-KR" sz="800" dirty="0">
                <a:latin typeface="Arial" panose="020B0604020202020204" pitchFamily="34" charset="0"/>
                <a:ea typeface="+mj-ea"/>
                <a:cs typeface="Arial" panose="020B0604020202020204" pitchFamily="34" charset="0"/>
              </a:rPr>
              <a:t>(Source: </a:t>
            </a:r>
            <a:r>
              <a:rPr lang="en-US" altLang="ko-KR" sz="800" dirty="0" err="1">
                <a:latin typeface="Arial" panose="020B0604020202020204" pitchFamily="34" charset="0"/>
                <a:ea typeface="+mj-ea"/>
                <a:cs typeface="Arial" panose="020B0604020202020204" pitchFamily="34" charset="0"/>
              </a:rPr>
              <a:t>MergerMarket</a:t>
            </a:r>
            <a:r>
              <a:rPr lang="en-US" altLang="ko-KR" sz="800" dirty="0">
                <a:latin typeface="Arial" panose="020B0604020202020204" pitchFamily="34" charset="0"/>
                <a:ea typeface="+mj-ea"/>
                <a:cs typeface="Arial" panose="020B0604020202020204" pitchFamily="34" charset="0"/>
              </a:rPr>
              <a:t>, Capital IQ, KISLINE, Dart)</a:t>
            </a:r>
          </a:p>
        </p:txBody>
      </p:sp>
      <p:sp>
        <p:nvSpPr>
          <p:cNvPr id="59" name="TextBox 58">
            <a:extLst>
              <a:ext uri="{FF2B5EF4-FFF2-40B4-BE49-F238E27FC236}">
                <a16:creationId xmlns:a16="http://schemas.microsoft.com/office/drawing/2014/main" id="{ADB85C86-D58B-4E8D-9D34-469C3D01FA62}"/>
              </a:ext>
            </a:extLst>
          </p:cNvPr>
          <p:cNvSpPr txBox="1"/>
          <p:nvPr/>
        </p:nvSpPr>
        <p:spPr>
          <a:xfrm>
            <a:off x="6160180" y="3692704"/>
            <a:ext cx="3180503" cy="138499"/>
          </a:xfrm>
          <a:prstGeom prst="rect">
            <a:avLst/>
          </a:prstGeom>
          <a:noFill/>
        </p:spPr>
        <p:txBody>
          <a:bodyPr wrap="square" lIns="0" tIns="0" rIns="0" bIns="0" rtlCol="0">
            <a:spAutoFit/>
          </a:bodyPr>
          <a:lstStyle/>
          <a:p>
            <a:r>
              <a:rPr lang="ko-KR" altLang="en-US" sz="900" b="1" u="sng" dirty="0">
                <a:latin typeface="Arial" panose="020B0604020202020204" pitchFamily="34" charset="0"/>
                <a:ea typeface="+mj-ea"/>
                <a:cs typeface="Arial" panose="020B0604020202020204" pitchFamily="34" charset="0"/>
              </a:rPr>
              <a:t>사업영역</a:t>
            </a:r>
            <a:r>
              <a:rPr lang="en-US" altLang="ko-KR" sz="900" b="1" u="sng" dirty="0">
                <a:latin typeface="Arial" panose="020B0604020202020204" pitchFamily="34" charset="0"/>
                <a:ea typeface="+mj-ea"/>
                <a:cs typeface="Arial" panose="020B0604020202020204" pitchFamily="34" charset="0"/>
              </a:rPr>
              <a:t>, </a:t>
            </a:r>
            <a:r>
              <a:rPr lang="ko-KR" altLang="en-US" sz="900" b="1" u="sng" dirty="0">
                <a:latin typeface="Arial" panose="020B0604020202020204" pitchFamily="34" charset="0"/>
                <a:ea typeface="+mj-ea"/>
                <a:cs typeface="Arial" panose="020B0604020202020204" pitchFamily="34" charset="0"/>
              </a:rPr>
              <a:t>거래시기</a:t>
            </a:r>
            <a:r>
              <a:rPr lang="en-US" altLang="ko-KR" sz="900" b="1" u="sng" dirty="0">
                <a:latin typeface="Arial" panose="020B0604020202020204" pitchFamily="34" charset="0"/>
                <a:ea typeface="+mj-ea"/>
                <a:cs typeface="Arial" panose="020B0604020202020204" pitchFamily="34" charset="0"/>
              </a:rPr>
              <a:t> </a:t>
            </a:r>
            <a:r>
              <a:rPr lang="ko-KR" altLang="en-US" sz="900" b="1" u="sng" dirty="0">
                <a:latin typeface="Arial" panose="020B0604020202020204" pitchFamily="34" charset="0"/>
                <a:ea typeface="+mj-ea"/>
                <a:cs typeface="Arial" panose="020B0604020202020204" pitchFamily="34" charset="0"/>
              </a:rPr>
              <a:t>등을 고려하여 최종 </a:t>
            </a:r>
            <a:r>
              <a:rPr lang="en-US" altLang="ko-KR" sz="900" b="1" u="sng" dirty="0">
                <a:latin typeface="Arial" panose="020B0604020202020204" pitchFamily="34" charset="0"/>
                <a:ea typeface="+mj-ea"/>
                <a:cs typeface="Arial" panose="020B0604020202020204" pitchFamily="34" charset="0"/>
              </a:rPr>
              <a:t>GTM List </a:t>
            </a:r>
            <a:r>
              <a:rPr lang="ko-KR" altLang="en-US" sz="900" b="1" u="sng" dirty="0">
                <a:latin typeface="Arial" panose="020B0604020202020204" pitchFamily="34" charset="0"/>
                <a:ea typeface="+mj-ea"/>
                <a:cs typeface="Arial" panose="020B0604020202020204" pitchFamily="34" charset="0"/>
              </a:rPr>
              <a:t>선정</a:t>
            </a:r>
            <a:endParaRPr lang="en-US" altLang="ko-KR" sz="900" b="1" u="sng" dirty="0">
              <a:latin typeface="Arial" panose="020B0604020202020204" pitchFamily="34" charset="0"/>
              <a:ea typeface="+mj-ea"/>
              <a:cs typeface="Arial" panose="020B0604020202020204" pitchFamily="34" charset="0"/>
            </a:endParaRPr>
          </a:p>
        </p:txBody>
      </p:sp>
      <p:sp>
        <p:nvSpPr>
          <p:cNvPr id="61" name="순서도: 연결자 60">
            <a:extLst>
              <a:ext uri="{FF2B5EF4-FFF2-40B4-BE49-F238E27FC236}">
                <a16:creationId xmlns:a16="http://schemas.microsoft.com/office/drawing/2014/main" id="{8CBEB7FE-1C35-4001-BC45-F3FF69113A3D}"/>
              </a:ext>
            </a:extLst>
          </p:cNvPr>
          <p:cNvSpPr/>
          <p:nvPr/>
        </p:nvSpPr>
        <p:spPr bwMode="auto">
          <a:xfrm>
            <a:off x="5962690" y="368579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2</a:t>
            </a:r>
            <a:endParaRPr lang="ko-KR" altLang="en-US" sz="8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67" name="TextBox 66">
            <a:extLst>
              <a:ext uri="{FF2B5EF4-FFF2-40B4-BE49-F238E27FC236}">
                <a16:creationId xmlns:a16="http://schemas.microsoft.com/office/drawing/2014/main" id="{AF554810-D4A9-41A1-9281-13A9D3200EDA}"/>
              </a:ext>
            </a:extLst>
          </p:cNvPr>
          <p:cNvSpPr txBox="1"/>
          <p:nvPr/>
        </p:nvSpPr>
        <p:spPr>
          <a:xfrm>
            <a:off x="694783" y="5638766"/>
            <a:ext cx="8660434" cy="123111"/>
          </a:xfrm>
          <a:prstGeom prst="rect">
            <a:avLst/>
          </a:prstGeom>
          <a:noFill/>
        </p:spPr>
        <p:txBody>
          <a:bodyPr wrap="square" lIns="0" tIns="0" rIns="0" bIns="0" rtlCol="0">
            <a:spAutoFit/>
          </a:bodyPr>
          <a:lstStyle/>
          <a:p>
            <a:r>
              <a:rPr lang="en-US" altLang="ko-KR" sz="800" dirty="0">
                <a:latin typeface="Arial" panose="020B0604020202020204" pitchFamily="34" charset="0"/>
                <a:ea typeface="+mj-ea"/>
                <a:cs typeface="Arial" panose="020B0604020202020204" pitchFamily="34" charset="0"/>
              </a:rPr>
              <a:t>Note 1: </a:t>
            </a:r>
            <a:r>
              <a:rPr lang="ko-KR" altLang="en-US" sz="800" dirty="0">
                <a:latin typeface="Arial" panose="020B0604020202020204" pitchFamily="34" charset="0"/>
                <a:ea typeface="+mj-ea"/>
                <a:cs typeface="Arial" panose="020B0604020202020204" pitchFamily="34" charset="0"/>
              </a:rPr>
              <a:t>최근 </a:t>
            </a:r>
            <a:r>
              <a:rPr lang="en-US" altLang="ko-KR" sz="800" dirty="0">
                <a:latin typeface="Arial" panose="020B0604020202020204" pitchFamily="34" charset="0"/>
                <a:ea typeface="+mj-ea"/>
                <a:cs typeface="Arial" panose="020B0604020202020204" pitchFamily="34" charset="0"/>
              </a:rPr>
              <a:t>3</a:t>
            </a:r>
            <a:r>
              <a:rPr lang="ko-KR" altLang="en-US" sz="800" dirty="0">
                <a:latin typeface="Arial" panose="020B0604020202020204" pitchFamily="34" charset="0"/>
                <a:ea typeface="+mj-ea"/>
                <a:cs typeface="Arial" panose="020B0604020202020204" pitchFamily="34" charset="0"/>
              </a:rPr>
              <a:t>년 거래사례 중 </a:t>
            </a:r>
            <a:r>
              <a:rPr lang="en-US" altLang="ko-KR" sz="800" dirty="0">
                <a:latin typeface="Arial" panose="020B0604020202020204" pitchFamily="34" charset="0"/>
                <a:ea typeface="+mj-ea"/>
                <a:cs typeface="Arial" panose="020B0604020202020204" pitchFamily="34" charset="0"/>
              </a:rPr>
              <a:t>Transaction Multiple </a:t>
            </a:r>
            <a:r>
              <a:rPr lang="ko-KR" altLang="en-US" sz="800" dirty="0">
                <a:latin typeface="Arial" panose="020B0604020202020204" pitchFamily="34" charset="0"/>
                <a:ea typeface="+mj-ea"/>
                <a:cs typeface="Arial" panose="020B0604020202020204" pitchFamily="34" charset="0"/>
              </a:rPr>
              <a:t>항목</a:t>
            </a:r>
            <a:r>
              <a:rPr lang="en-US" altLang="ko-KR" sz="800" dirty="0">
                <a:latin typeface="Arial" panose="020B0604020202020204" pitchFamily="34" charset="0"/>
                <a:ea typeface="+mj-ea"/>
                <a:cs typeface="Arial" panose="020B0604020202020204" pitchFamily="34" charset="0"/>
              </a:rPr>
              <a:t>(EV/Sales, EV/EBIT, EV/EBITDA)</a:t>
            </a:r>
            <a:r>
              <a:rPr lang="ko-KR" altLang="en-US" sz="800" dirty="0">
                <a:latin typeface="Arial" panose="020B0604020202020204" pitchFamily="34" charset="0"/>
                <a:ea typeface="+mj-ea"/>
                <a:cs typeface="Arial" panose="020B0604020202020204" pitchFamily="34" charset="0"/>
              </a:rPr>
              <a:t>에 대해 최소 </a:t>
            </a:r>
            <a:r>
              <a:rPr lang="en-US" altLang="ko-KR" sz="800" dirty="0">
                <a:latin typeface="Arial" panose="020B0604020202020204" pitchFamily="34" charset="0"/>
                <a:ea typeface="+mj-ea"/>
                <a:cs typeface="Arial" panose="020B0604020202020204" pitchFamily="34" charset="0"/>
              </a:rPr>
              <a:t>1</a:t>
            </a:r>
            <a:r>
              <a:rPr lang="ko-KR" altLang="en-US" sz="800" dirty="0">
                <a:latin typeface="Arial" panose="020B0604020202020204" pitchFamily="34" charset="0"/>
                <a:ea typeface="+mj-ea"/>
                <a:cs typeface="Arial" panose="020B0604020202020204" pitchFamily="34" charset="0"/>
              </a:rPr>
              <a:t>개 이상이 조회되는 건을 대상으로 함</a:t>
            </a:r>
            <a:endParaRPr lang="en-US" altLang="ko-KR" sz="800" dirty="0">
              <a:latin typeface="Arial" panose="020B0604020202020204" pitchFamily="34" charset="0"/>
              <a:ea typeface="+mj-ea"/>
              <a:cs typeface="Arial" panose="020B0604020202020204" pitchFamily="34" charset="0"/>
            </a:endParaRPr>
          </a:p>
        </p:txBody>
      </p:sp>
      <p:graphicFrame>
        <p:nvGraphicFramePr>
          <p:cNvPr id="68" name="표 67">
            <a:extLst>
              <a:ext uri="{FF2B5EF4-FFF2-40B4-BE49-F238E27FC236}">
                <a16:creationId xmlns:a16="http://schemas.microsoft.com/office/drawing/2014/main" id="{7D7ECE11-9F58-4639-8861-CD490F2A51D2}"/>
              </a:ext>
            </a:extLst>
          </p:cNvPr>
          <p:cNvGraphicFramePr>
            <a:graphicFrameLocks noGrp="1"/>
          </p:cNvGraphicFramePr>
          <p:nvPr>
            <p:extLst>
              <p:ext uri="{D42A27DB-BD31-4B8C-83A1-F6EECF244321}">
                <p14:modId xmlns:p14="http://schemas.microsoft.com/office/powerpoint/2010/main" val="539178516"/>
              </p:ext>
            </p:extLst>
          </p:nvPr>
        </p:nvGraphicFramePr>
        <p:xfrm>
          <a:off x="5861071" y="4212782"/>
          <a:ext cx="3417153" cy="1219200"/>
        </p:xfrm>
        <a:graphic>
          <a:graphicData uri="http://schemas.openxmlformats.org/drawingml/2006/table">
            <a:tbl>
              <a:tblPr/>
              <a:tblGrid>
                <a:gridCol w="333989">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1019679">
                  <a:extLst>
                    <a:ext uri="{9D8B030D-6E8A-4147-A177-3AD203B41FA5}">
                      <a16:colId xmlns:a16="http://schemas.microsoft.com/office/drawing/2014/main" val="20002"/>
                    </a:ext>
                  </a:extLst>
                </a:gridCol>
                <a:gridCol w="437185">
                  <a:extLst>
                    <a:ext uri="{9D8B030D-6E8A-4147-A177-3AD203B41FA5}">
                      <a16:colId xmlns:a16="http://schemas.microsoft.com/office/drawing/2014/main" val="20003"/>
                    </a:ext>
                  </a:extLst>
                </a:gridCol>
                <a:gridCol w="439770">
                  <a:extLst>
                    <a:ext uri="{9D8B030D-6E8A-4147-A177-3AD203B41FA5}">
                      <a16:colId xmlns:a16="http://schemas.microsoft.com/office/drawing/2014/main" val="1226347432"/>
                    </a:ext>
                  </a:extLst>
                </a:gridCol>
                <a:gridCol w="439770">
                  <a:extLst>
                    <a:ext uri="{9D8B030D-6E8A-4147-A177-3AD203B41FA5}">
                      <a16:colId xmlns:a16="http://schemas.microsoft.com/office/drawing/2014/main" val="177701564"/>
                    </a:ext>
                  </a:extLst>
                </a:gridCol>
              </a:tblGrid>
              <a:tr h="219376">
                <a:tc>
                  <a:txBody>
                    <a:bodyPr/>
                    <a:lstStyle/>
                    <a:p>
                      <a:pPr algn="ctr" fontAlgn="ct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연번</a:t>
                      </a:r>
                      <a:endPar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6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Target</a:t>
                      </a:r>
                    </a:p>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Company</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Major</a:t>
                      </a:r>
                    </a:p>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Bidder</a:t>
                      </a:r>
                      <a:endPar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거래일</a:t>
                      </a:r>
                      <a:endPar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EV</a:t>
                      </a:r>
                      <a:endPar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Deal</a:t>
                      </a:r>
                    </a:p>
                    <a:p>
                      <a:pPr algn="ctr" fontAlgn="ctr"/>
                      <a:r>
                        <a:rPr lang="en-US" altLang="ko-KR"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rPr>
                        <a:t>Value</a:t>
                      </a:r>
                      <a:endParaRPr lang="ko-KR" altLang="en-US" sz="800" b="0" i="0" u="none" strike="noStrike" dirty="0">
                        <a:solidFill>
                          <a:schemeClr val="bg1"/>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68D"/>
                      </a:solidFill>
                      <a:prstDash val="solid"/>
                      <a:round/>
                      <a:headEnd type="none" w="med" len="med"/>
                      <a:tailEnd type="none" w="med" len="med"/>
                    </a:lnR>
                    <a:lnT w="6350" cap="flat" cmpd="sng" algn="ctr">
                      <a:solidFill>
                        <a:srgbClr val="0036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0000"/>
                  </a:ext>
                </a:extLst>
              </a:tr>
              <a:tr h="243840">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36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센시블</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제이준코스메틱</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Dec-20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r" rtl="0" fontAlgn="ct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6,497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6,497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6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ysDot"/>
                      <a:round/>
                      <a:headEnd type="none" w="med" len="med"/>
                      <a:tailEnd type="none" w="med" len="med"/>
                    </a:lnB>
                    <a:noFill/>
                  </a:tcPr>
                </a:tc>
                <a:extLst>
                  <a:ext uri="{0D108BD9-81ED-4DB2-BD59-A6C34878D82A}">
                    <a16:rowId xmlns:a16="http://schemas.microsoft.com/office/drawing/2014/main" val="10002"/>
                  </a:ext>
                </a:extLst>
              </a:tr>
              <a:tr h="243840">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w="6350" cap="flat" cmpd="sng" algn="ctr">
                      <a:solidFill>
                        <a:srgbClr val="0036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와이즈버즈</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l" rtl="0" fontAlgn="ct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엔에이치스팩</a:t>
                      </a: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호</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Jul-20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68,816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68,816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6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extLst>
                  <a:ext uri="{0D108BD9-81ED-4DB2-BD59-A6C34878D82A}">
                    <a16:rowId xmlns:a16="http://schemas.microsoft.com/office/drawing/2014/main" val="10004"/>
                  </a:ext>
                </a:extLst>
              </a:tr>
              <a:tr h="243840">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w="6350" cap="flat" cmpd="sng" algn="ctr">
                      <a:solidFill>
                        <a:srgbClr val="0036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엠포스</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l"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D.A.Consortium Inc.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ctr" rtl="0" fontAlgn="ct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Jul-19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5,709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5,425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6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38D"/>
                      </a:solidFill>
                      <a:prstDash val="sysDot"/>
                      <a:round/>
                      <a:headEnd type="none" w="med" len="med"/>
                      <a:tailEnd type="none" w="med" len="med"/>
                    </a:lnB>
                    <a:noFill/>
                  </a:tcPr>
                </a:tc>
                <a:extLst>
                  <a:ext uri="{0D108BD9-81ED-4DB2-BD59-A6C34878D82A}">
                    <a16:rowId xmlns:a16="http://schemas.microsoft.com/office/drawing/2014/main" val="1424205759"/>
                  </a:ext>
                </a:extLst>
              </a:tr>
              <a:tr h="243840">
                <a:tc>
                  <a:txBody>
                    <a:bodyPr/>
                    <a:lstStyle/>
                    <a:p>
                      <a:pPr algn="ct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w="6350" cap="flat" cmpd="sng" algn="ctr">
                      <a:solidFill>
                        <a:srgbClr val="0036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68D"/>
                      </a:solidFill>
                      <a:prstDash val="solid"/>
                      <a:round/>
                      <a:headEnd type="none" w="med" len="med"/>
                      <a:tailEnd type="none" w="med" len="med"/>
                    </a:lnB>
                    <a:noFill/>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그랑플레이스</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68D"/>
                      </a:solidFill>
                      <a:prstDash val="solid"/>
                      <a:round/>
                      <a:headEnd type="none" w="med" len="med"/>
                      <a:tailEnd type="none" w="med" len="med"/>
                    </a:lnB>
                    <a:noFill/>
                  </a:tcPr>
                </a:tc>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지엔앰퍼포먼스</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68D"/>
                      </a:solidFill>
                      <a:prstDash val="solid"/>
                      <a:round/>
                      <a:headEnd type="none" w="med" len="med"/>
                      <a:tailEnd type="none" w="med" len="med"/>
                    </a:lnB>
                    <a:noFill/>
                  </a:tcPr>
                </a:tc>
                <a:tc>
                  <a:txBody>
                    <a:bodyPr/>
                    <a:lstStyle/>
                    <a:p>
                      <a:pPr algn="ctr"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Nov-20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68D"/>
                      </a:solidFill>
                      <a:prstDash val="solid"/>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39,421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68D"/>
                      </a:solidFill>
                      <a:prstDash val="solid"/>
                      <a:round/>
                      <a:headEnd type="none" w="med" len="med"/>
                      <a:tailEnd type="none" w="med" len="med"/>
                    </a:lnB>
                    <a:noFill/>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39,421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ysDot"/>
                      <a:round/>
                      <a:headEnd type="none" w="med" len="med"/>
                      <a:tailEnd type="none" w="med" len="med"/>
                    </a:lnT>
                    <a:lnB w="6350" cap="flat" cmpd="sng" algn="ctr">
                      <a:solidFill>
                        <a:srgbClr val="00368D"/>
                      </a:solidFill>
                      <a:prstDash val="solid"/>
                      <a:round/>
                      <a:headEnd type="none" w="med" len="med"/>
                      <a:tailEnd type="none" w="med" len="med"/>
                    </a:lnB>
                    <a:noFill/>
                  </a:tcPr>
                </a:tc>
                <a:extLst>
                  <a:ext uri="{0D108BD9-81ED-4DB2-BD59-A6C34878D82A}">
                    <a16:rowId xmlns:a16="http://schemas.microsoft.com/office/drawing/2014/main" val="10021"/>
                  </a:ext>
                </a:extLst>
              </a:tr>
            </a:tbl>
          </a:graphicData>
        </a:graphic>
      </p:graphicFrame>
      <p:sp>
        <p:nvSpPr>
          <p:cNvPr id="32" name="TextBox 31">
            <a:extLst>
              <a:ext uri="{FF2B5EF4-FFF2-40B4-BE49-F238E27FC236}">
                <a16:creationId xmlns:a16="http://schemas.microsoft.com/office/drawing/2014/main" id="{A52B98A6-E053-4256-A934-D11EE4928B66}"/>
              </a:ext>
            </a:extLst>
          </p:cNvPr>
          <p:cNvSpPr txBox="1"/>
          <p:nvPr/>
        </p:nvSpPr>
        <p:spPr>
          <a:xfrm>
            <a:off x="8426408" y="4008639"/>
            <a:ext cx="851817" cy="229658"/>
          </a:xfrm>
          <a:prstGeom prst="rect">
            <a:avLst/>
          </a:prstGeom>
          <a:noFill/>
        </p:spPr>
        <p:txBody>
          <a:bodyPr wrap="square" lIns="50409" tIns="50409" rIns="50409" bIns="50409" rtlCol="0">
            <a:spAutoFit/>
          </a:bodyPr>
          <a:lstStyle/>
          <a:p>
            <a:pPr algn="r">
              <a:spcAft>
                <a:spcPts val="554"/>
              </a:spcAft>
            </a:pPr>
            <a:r>
              <a:rPr lang="en-US" altLang="ko-KR" sz="800" dirty="0">
                <a:ea typeface="맑은 고딕" panose="020B0503020000020004" pitchFamily="50" charset="-127"/>
              </a:rPr>
              <a:t>(</a:t>
            </a:r>
            <a:r>
              <a:rPr lang="ko-KR" altLang="en-US" sz="800" dirty="0">
                <a:ea typeface="맑은 고딕" panose="020B0503020000020004" pitchFamily="50" charset="-127"/>
              </a:rPr>
              <a:t>단위</a:t>
            </a:r>
            <a:r>
              <a:rPr lang="en-US" altLang="ko-KR" sz="800" dirty="0">
                <a:ea typeface="맑은 고딕" panose="020B0503020000020004" pitchFamily="50" charset="-127"/>
              </a:rPr>
              <a:t>:</a:t>
            </a:r>
            <a:r>
              <a:rPr lang="ko-KR" altLang="en-US" sz="800" dirty="0">
                <a:ea typeface="맑은 고딕" panose="020B0503020000020004" pitchFamily="50" charset="-127"/>
              </a:rPr>
              <a:t>백만원</a:t>
            </a:r>
            <a:r>
              <a:rPr lang="en-US" altLang="ko-KR" sz="800" dirty="0">
                <a:ea typeface="맑은 고딕" panose="020B0503020000020004" pitchFamily="50" charset="-127"/>
              </a:rPr>
              <a:t>)</a:t>
            </a:r>
            <a:endParaRPr lang="ko-KR" altLang="en-US" sz="800" dirty="0">
              <a:ea typeface="맑은 고딕" panose="020B0503020000020004" pitchFamily="50" charset="-127"/>
            </a:endParaRPr>
          </a:p>
        </p:txBody>
      </p:sp>
      <p:sp>
        <p:nvSpPr>
          <p:cNvPr id="33" name="TextBox 32">
            <a:extLst>
              <a:ext uri="{FF2B5EF4-FFF2-40B4-BE49-F238E27FC236}">
                <a16:creationId xmlns:a16="http://schemas.microsoft.com/office/drawing/2014/main" id="{8209C3B3-5C03-4F35-B367-93F2567F6F61}"/>
              </a:ext>
            </a:extLst>
          </p:cNvPr>
          <p:cNvSpPr txBox="1"/>
          <p:nvPr/>
        </p:nvSpPr>
        <p:spPr>
          <a:xfrm>
            <a:off x="8464904" y="1756130"/>
            <a:ext cx="851817" cy="229658"/>
          </a:xfrm>
          <a:prstGeom prst="rect">
            <a:avLst/>
          </a:prstGeom>
          <a:noFill/>
        </p:spPr>
        <p:txBody>
          <a:bodyPr wrap="square" lIns="50409" tIns="50409" rIns="50409" bIns="50409" rtlCol="0">
            <a:spAutoFit/>
          </a:bodyPr>
          <a:lstStyle/>
          <a:p>
            <a:pPr algn="r">
              <a:spcAft>
                <a:spcPts val="554"/>
              </a:spcAft>
            </a:pPr>
            <a:r>
              <a:rPr lang="en-US" altLang="ko-KR" sz="800" dirty="0">
                <a:ea typeface="맑은 고딕" panose="020B0503020000020004" pitchFamily="50" charset="-127"/>
              </a:rPr>
              <a:t>(</a:t>
            </a:r>
            <a:r>
              <a:rPr lang="ko-KR" altLang="en-US" sz="800" dirty="0">
                <a:ea typeface="맑은 고딕" panose="020B0503020000020004" pitchFamily="50" charset="-127"/>
              </a:rPr>
              <a:t>단위</a:t>
            </a:r>
            <a:r>
              <a:rPr lang="en-US" altLang="ko-KR" sz="800" dirty="0">
                <a:ea typeface="맑은 고딕" panose="020B0503020000020004" pitchFamily="50" charset="-127"/>
              </a:rPr>
              <a:t>:</a:t>
            </a:r>
            <a:r>
              <a:rPr lang="ko-KR" altLang="en-US" sz="800" dirty="0">
                <a:ea typeface="맑은 고딕" panose="020B0503020000020004" pitchFamily="50" charset="-127"/>
              </a:rPr>
              <a:t>백만원</a:t>
            </a:r>
            <a:r>
              <a:rPr lang="en-US" altLang="ko-KR" sz="800" dirty="0">
                <a:ea typeface="맑은 고딕" panose="020B0503020000020004" pitchFamily="50" charset="-127"/>
              </a:rPr>
              <a:t>)</a:t>
            </a:r>
            <a:endParaRPr lang="ko-KR" altLang="en-US" sz="800" dirty="0">
              <a:ea typeface="맑은 고딕" panose="020B0503020000020004" pitchFamily="50" charset="-127"/>
            </a:endParaRPr>
          </a:p>
        </p:txBody>
      </p:sp>
    </p:spTree>
    <p:extLst>
      <p:ext uri="{BB962C8B-B14F-4D97-AF65-F5344CB8AC3E}">
        <p14:creationId xmlns:p14="http://schemas.microsoft.com/office/powerpoint/2010/main" val="3758711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au 7">
            <a:extLst>
              <a:ext uri="{FF2B5EF4-FFF2-40B4-BE49-F238E27FC236}">
                <a16:creationId xmlns:a16="http://schemas.microsoft.com/office/drawing/2014/main" id="{60B2ED15-2CA9-4646-84CF-CE0F8067B86A}"/>
              </a:ext>
            </a:extLst>
          </p:cNvPr>
          <p:cNvGraphicFramePr>
            <a:graphicFrameLocks noGrp="1"/>
          </p:cNvGraphicFramePr>
          <p:nvPr>
            <p:extLst>
              <p:ext uri="{D42A27DB-BD31-4B8C-83A1-F6EECF244321}">
                <p14:modId xmlns:p14="http://schemas.microsoft.com/office/powerpoint/2010/main" val="3335724691"/>
              </p:ext>
            </p:extLst>
          </p:nvPr>
        </p:nvGraphicFramePr>
        <p:xfrm>
          <a:off x="4731391" y="2075167"/>
          <a:ext cx="4584059" cy="2166132"/>
        </p:xfrm>
        <a:graphic>
          <a:graphicData uri="http://schemas.openxmlformats.org/drawingml/2006/table">
            <a:tbl>
              <a:tblPr firstRow="1" bandRow="1">
                <a:tableStyleId>{5C22544A-7EE6-4342-B048-85BDC9FD1C3A}</a:tableStyleId>
              </a:tblPr>
              <a:tblGrid>
                <a:gridCol w="511830">
                  <a:extLst>
                    <a:ext uri="{9D8B030D-6E8A-4147-A177-3AD203B41FA5}">
                      <a16:colId xmlns:a16="http://schemas.microsoft.com/office/drawing/2014/main" val="20000"/>
                    </a:ext>
                  </a:extLst>
                </a:gridCol>
                <a:gridCol w="3623034">
                  <a:extLst>
                    <a:ext uri="{9D8B030D-6E8A-4147-A177-3AD203B41FA5}">
                      <a16:colId xmlns:a16="http://schemas.microsoft.com/office/drawing/2014/main" val="20001"/>
                    </a:ext>
                  </a:extLst>
                </a:gridCol>
                <a:gridCol w="449195">
                  <a:extLst>
                    <a:ext uri="{9D8B030D-6E8A-4147-A177-3AD203B41FA5}">
                      <a16:colId xmlns:a16="http://schemas.microsoft.com/office/drawing/2014/main" val="20002"/>
                    </a:ext>
                  </a:extLst>
                </a:gridCol>
              </a:tblGrid>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90DAFF"/>
                          </a:solidFill>
                          <a:latin typeface="Arial" panose="020B0604020202020204" pitchFamily="34" charset="0"/>
                          <a:ea typeface="+mj-ea"/>
                          <a:cs typeface="Arial" panose="020B0604020202020204" pitchFamily="34" charset="0"/>
                        </a:rPr>
                        <a:t>1</a:t>
                      </a:r>
                    </a:p>
                  </a:txBody>
                  <a:tcPr marL="84406" marR="84406" marT="42203"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bg1">
                              <a:lumMod val="65000"/>
                            </a:schemeClr>
                          </a:solidFill>
                          <a:latin typeface="Arial" panose="020B0604020202020204" pitchFamily="34" charset="0"/>
                          <a:ea typeface="+mj-ea"/>
                          <a:cs typeface="Arial" panose="020B0604020202020204" pitchFamily="34" charset="0"/>
                        </a:rPr>
                        <a:t>Industry Overview</a:t>
                      </a:r>
                    </a:p>
                  </a:txBody>
                  <a:tcPr marL="33231" marR="0"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bg1">
                              <a:lumMod val="65000"/>
                            </a:schemeClr>
                          </a:solidFill>
                          <a:latin typeface="Arial" panose="020B0604020202020204" pitchFamily="34" charset="0"/>
                          <a:ea typeface="+mj-ea"/>
                          <a:cs typeface="Arial" panose="020B0604020202020204" pitchFamily="34" charset="0"/>
                        </a:rPr>
                        <a:t>4</a:t>
                      </a:r>
                    </a:p>
                  </a:txBody>
                  <a:tcPr marL="84406" marR="84406"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90DAFF"/>
                          </a:solidFill>
                          <a:latin typeface="Arial" panose="020B0604020202020204" pitchFamily="34" charset="0"/>
                          <a:ea typeface="+mj-ea"/>
                          <a:cs typeface="Arial" panose="020B0604020202020204" pitchFamily="34" charset="0"/>
                        </a:rPr>
                        <a:t>2</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bg1">
                              <a:lumMod val="65000"/>
                            </a:schemeClr>
                          </a:solidFill>
                          <a:latin typeface="Arial" panose="020B0604020202020204" pitchFamily="34" charset="0"/>
                          <a:ea typeface="+mj-ea"/>
                          <a:cs typeface="Arial" panose="020B0604020202020204" pitchFamily="34" charset="0"/>
                        </a:rPr>
                        <a:t>Executive Summary</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bg1">
                              <a:lumMod val="65000"/>
                            </a:schemeClr>
                          </a:solidFill>
                          <a:latin typeface="Arial" panose="020B0604020202020204" pitchFamily="34" charset="0"/>
                          <a:ea typeface="+mj-ea"/>
                          <a:cs typeface="Arial" panose="020B0604020202020204" pitchFamily="34" charset="0"/>
                        </a:rPr>
                        <a:t>8</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4156442"/>
                  </a:ext>
                </a:extLst>
              </a:tr>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90DAFF"/>
                          </a:solidFill>
                          <a:latin typeface="Arial" panose="020B0604020202020204" pitchFamily="34" charset="0"/>
                          <a:ea typeface="+mj-ea"/>
                          <a:cs typeface="Arial" panose="020B0604020202020204" pitchFamily="34" charset="0"/>
                        </a:rPr>
                        <a:t>3</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bg1">
                              <a:lumMod val="65000"/>
                            </a:schemeClr>
                          </a:solidFill>
                          <a:latin typeface="Arial" panose="020B0604020202020204" pitchFamily="34" charset="0"/>
                          <a:ea typeface="+mj-ea"/>
                          <a:cs typeface="Arial" panose="020B0604020202020204" pitchFamily="34" charset="0"/>
                        </a:rPr>
                        <a:t>Assumptions &amp; Results</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bg1">
                              <a:lumMod val="65000"/>
                            </a:schemeClr>
                          </a:solidFill>
                          <a:latin typeface="Arial" panose="020B0604020202020204" pitchFamily="34" charset="0"/>
                          <a:ea typeface="+mj-ea"/>
                          <a:cs typeface="Arial" panose="020B0604020202020204" pitchFamily="34" charset="0"/>
                        </a:rPr>
                        <a:t>17</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8347364"/>
                  </a:ext>
                </a:extLst>
              </a:tr>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5D287A"/>
                          </a:solidFill>
                          <a:latin typeface="Arial" panose="020B0604020202020204" pitchFamily="34" charset="0"/>
                          <a:ea typeface="+mj-ea"/>
                          <a:cs typeface="Arial" panose="020B0604020202020204" pitchFamily="34" charset="0"/>
                        </a:rPr>
                        <a:t>4</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tx1"/>
                          </a:solidFill>
                          <a:latin typeface="Arial" panose="020B0604020202020204" pitchFamily="34" charset="0"/>
                          <a:ea typeface="+mj-ea"/>
                          <a:cs typeface="Arial" panose="020B0604020202020204" pitchFamily="34" charset="0"/>
                        </a:rPr>
                        <a:t>Appendices</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tx1"/>
                          </a:solidFill>
                          <a:latin typeface="Arial" panose="020B0604020202020204" pitchFamily="34" charset="0"/>
                          <a:ea typeface="+mj-ea"/>
                          <a:cs typeface="Arial" panose="020B0604020202020204" pitchFamily="34" charset="0"/>
                        </a:rPr>
                        <a:t>28</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49944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it-IT" altLang="ko-KR" sz="4400" b="1" dirty="0">
                <a:solidFill>
                  <a:srgbClr val="00338D"/>
                </a:solidFill>
                <a:latin typeface="KPMG Extralight" panose="020B0303030202040204" pitchFamily="34" charset="0"/>
              </a:rPr>
              <a:t>Financial Pro Forma: Income Statement</a:t>
            </a:r>
          </a:p>
        </p:txBody>
      </p:sp>
      <p:sp>
        <p:nvSpPr>
          <p:cNvPr id="6" name="제목 2">
            <a:extLst>
              <a:ext uri="{FF2B5EF4-FFF2-40B4-BE49-F238E27FC236}">
                <a16:creationId xmlns:a16="http://schemas.microsoft.com/office/drawing/2014/main" id="{D88E2C08-621C-4112-A575-970E6F4C417A}"/>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Appendices</a:t>
            </a:r>
          </a:p>
        </p:txBody>
      </p:sp>
      <p:graphicFrame>
        <p:nvGraphicFramePr>
          <p:cNvPr id="7" name="표 6">
            <a:extLst>
              <a:ext uri="{FF2B5EF4-FFF2-40B4-BE49-F238E27FC236}">
                <a16:creationId xmlns:a16="http://schemas.microsoft.com/office/drawing/2014/main" id="{DFD9809A-FDB1-480F-BE20-28FFC5C56A69}"/>
              </a:ext>
            </a:extLst>
          </p:cNvPr>
          <p:cNvGraphicFramePr>
            <a:graphicFrameLocks noGrp="1"/>
          </p:cNvGraphicFramePr>
          <p:nvPr>
            <p:extLst>
              <p:ext uri="{D42A27DB-BD31-4B8C-83A1-F6EECF244321}">
                <p14:modId xmlns:p14="http://schemas.microsoft.com/office/powerpoint/2010/main" val="2132333382"/>
              </p:ext>
            </p:extLst>
          </p:nvPr>
        </p:nvGraphicFramePr>
        <p:xfrm>
          <a:off x="496799" y="1054898"/>
          <a:ext cx="8856931" cy="5227320"/>
        </p:xfrm>
        <a:graphic>
          <a:graphicData uri="http://schemas.openxmlformats.org/drawingml/2006/table">
            <a:tbl>
              <a:tblPr/>
              <a:tblGrid>
                <a:gridCol w="992929">
                  <a:extLst>
                    <a:ext uri="{9D8B030D-6E8A-4147-A177-3AD203B41FA5}">
                      <a16:colId xmlns:a16="http://schemas.microsoft.com/office/drawing/2014/main" val="3835895680"/>
                    </a:ext>
                  </a:extLst>
                </a:gridCol>
                <a:gridCol w="873778">
                  <a:extLst>
                    <a:ext uri="{9D8B030D-6E8A-4147-A177-3AD203B41FA5}">
                      <a16:colId xmlns:a16="http://schemas.microsoft.com/office/drawing/2014/main" val="1356986684"/>
                    </a:ext>
                  </a:extLst>
                </a:gridCol>
                <a:gridCol w="873778">
                  <a:extLst>
                    <a:ext uri="{9D8B030D-6E8A-4147-A177-3AD203B41FA5}">
                      <a16:colId xmlns:a16="http://schemas.microsoft.com/office/drawing/2014/main" val="1095328623"/>
                    </a:ext>
                  </a:extLst>
                </a:gridCol>
                <a:gridCol w="873778">
                  <a:extLst>
                    <a:ext uri="{9D8B030D-6E8A-4147-A177-3AD203B41FA5}">
                      <a16:colId xmlns:a16="http://schemas.microsoft.com/office/drawing/2014/main" val="643517611"/>
                    </a:ext>
                  </a:extLst>
                </a:gridCol>
                <a:gridCol w="873778">
                  <a:extLst>
                    <a:ext uri="{9D8B030D-6E8A-4147-A177-3AD203B41FA5}">
                      <a16:colId xmlns:a16="http://schemas.microsoft.com/office/drawing/2014/main" val="4009513330"/>
                    </a:ext>
                  </a:extLst>
                </a:gridCol>
                <a:gridCol w="873778">
                  <a:extLst>
                    <a:ext uri="{9D8B030D-6E8A-4147-A177-3AD203B41FA5}">
                      <a16:colId xmlns:a16="http://schemas.microsoft.com/office/drawing/2014/main" val="1224998949"/>
                    </a:ext>
                  </a:extLst>
                </a:gridCol>
                <a:gridCol w="873778">
                  <a:extLst>
                    <a:ext uri="{9D8B030D-6E8A-4147-A177-3AD203B41FA5}">
                      <a16:colId xmlns:a16="http://schemas.microsoft.com/office/drawing/2014/main" val="205322264"/>
                    </a:ext>
                  </a:extLst>
                </a:gridCol>
                <a:gridCol w="873778">
                  <a:extLst>
                    <a:ext uri="{9D8B030D-6E8A-4147-A177-3AD203B41FA5}">
                      <a16:colId xmlns:a16="http://schemas.microsoft.com/office/drawing/2014/main" val="3440560032"/>
                    </a:ext>
                  </a:extLst>
                </a:gridCol>
                <a:gridCol w="873778">
                  <a:extLst>
                    <a:ext uri="{9D8B030D-6E8A-4147-A177-3AD203B41FA5}">
                      <a16:colId xmlns:a16="http://schemas.microsoft.com/office/drawing/2014/main" val="1269968073"/>
                    </a:ext>
                  </a:extLst>
                </a:gridCol>
                <a:gridCol w="873778">
                  <a:extLst>
                    <a:ext uri="{9D8B030D-6E8A-4147-A177-3AD203B41FA5}">
                      <a16:colId xmlns:a16="http://schemas.microsoft.com/office/drawing/2014/main" val="4230384092"/>
                    </a:ext>
                  </a:extLst>
                </a:gridCol>
              </a:tblGrid>
              <a:tr h="93954">
                <a:tc>
                  <a:txBody>
                    <a:bodyPr/>
                    <a:lstStyle/>
                    <a:p>
                      <a:pPr algn="l" fontAlgn="ct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7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2017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2018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2019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2020 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2021 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2022 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2023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2024 F</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7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2025 F</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72078673"/>
                  </a:ext>
                </a:extLst>
              </a:tr>
              <a:tr h="93954">
                <a:tc>
                  <a:txBody>
                    <a:bodyPr/>
                    <a:lstStyle/>
                    <a:p>
                      <a:pPr algn="l" fontAlgn="ctr"/>
                      <a:r>
                        <a:rPr lang="ko-KR" altLang="en-US"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4,657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4,666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6,017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10,179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15,759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18,074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23,768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31,216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41,310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703647511"/>
                  </a:ext>
                </a:extLst>
              </a:tr>
              <a:tr h="93954">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제작매출</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4,399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4,123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4,152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8,013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12,143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15,455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19,612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25,035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837970839"/>
                  </a:ext>
                </a:extLst>
              </a:tr>
              <a:tr h="93954">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CRE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3,987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3,613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3,592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7,472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9,697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946311700"/>
                  </a:ext>
                </a:extLst>
              </a:tr>
              <a:tr h="93954">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FEE</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511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560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3160380026"/>
                  </a:ext>
                </a:extLst>
              </a:tr>
              <a:tr h="93954">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매체대행매출</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258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1,865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2,167 </a:t>
                      </a:r>
                    </a:p>
                  </a:txBody>
                  <a:tcPr marL="36000" marR="36000" marT="0" marB="0" anchor="ctr">
                    <a:lnL>
                      <a:noFill/>
                    </a:lnL>
                    <a:lnR>
                      <a:noFill/>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5,913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5,931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8,313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11,604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16,275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880710044"/>
                  </a:ext>
                </a:extLst>
              </a:tr>
              <a:tr h="93954">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ATL</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1,549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1,898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4,943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BFBFBF"/>
                    </a:solidFill>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solidFill>
                      <a:srgbClr val="BFBFBF"/>
                    </a:solidFill>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BFBFBF"/>
                    </a:solidFill>
                  </a:tcPr>
                </a:tc>
                <a:extLst>
                  <a:ext uri="{0D108BD9-81ED-4DB2-BD59-A6C34878D82A}">
                    <a16:rowId xmlns:a16="http://schemas.microsoft.com/office/drawing/2014/main" val="3056127479"/>
                  </a:ext>
                </a:extLst>
              </a:tr>
              <a:tr h="93954">
                <a:tc>
                  <a:txBody>
                    <a:bodyPr/>
                    <a:lstStyle/>
                    <a:p>
                      <a:pPr algn="l" fontAlgn="ctr"/>
                      <a:r>
                        <a:rPr 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DGT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269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970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ko-KR" altLang="en-US"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BFBFBF"/>
                    </a:solidFill>
                  </a:tcPr>
                </a:tc>
                <a:extLst>
                  <a:ext uri="{0D108BD9-81ED-4DB2-BD59-A6C34878D82A}">
                    <a16:rowId xmlns:a16="http://schemas.microsoft.com/office/drawing/2014/main" val="2487728524"/>
                  </a:ext>
                </a:extLst>
              </a:tr>
              <a:tr h="93954">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3,137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2,417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2,180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6,207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537069525"/>
                  </a:ext>
                </a:extLst>
              </a:tr>
              <a:tr h="93954">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제작매출원가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3,137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2,417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2,180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6,207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8,818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10,565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13,446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17,063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21,780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49628498"/>
                  </a:ext>
                </a:extLst>
              </a:tr>
              <a:tr h="93954">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매체대행매출원가</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903162460"/>
                  </a:ext>
                </a:extLst>
              </a:tr>
              <a:tr h="93954">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매출총이익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2,248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3,837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3,973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6,941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7,509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10,322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14,153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19,530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25092971"/>
                  </a:ext>
                </a:extLst>
              </a:tr>
              <a:tr h="93954">
                <a:tc>
                  <a:txBody>
                    <a:bodyPr/>
                    <a:lstStyle/>
                    <a:p>
                      <a:pPr algn="l" fontAlgn="ctr"/>
                      <a:r>
                        <a:rPr lang="en-US" sz="7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63.8%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41.5%</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4064224739"/>
                  </a:ext>
                </a:extLst>
              </a:tr>
              <a:tr h="93954">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판매관리비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1,189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1,726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2,384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2,961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4,426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5,276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6,671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8,448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10,919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458845153"/>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직원급여</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1,848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2,848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rowSpan="2">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3,831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rowSpan="2">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4,982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rowSpan="2">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6,447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rowSpan="2">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8,488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952848072"/>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상여금</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264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792749852"/>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7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잡급</a:t>
                      </a:r>
                      <a:endPar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4950562"/>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퇴직급여</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319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415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537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389151111"/>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복리후생비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362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469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617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79009548"/>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여비교통비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921983535"/>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접대비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84848417"/>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통신비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10129004"/>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7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수도광열비</a:t>
                      </a:r>
                      <a:endPar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09511270"/>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전력비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78526882"/>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7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세금과공과금</a:t>
                      </a:r>
                      <a:endPar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120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211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573819580"/>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감가상각비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518807069"/>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지급임차료</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94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34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80399373"/>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수선비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277423566"/>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보험료</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126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71483515"/>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차량유지비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828749359"/>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운반비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51349514"/>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교육훈련비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58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39643981"/>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도서인쇄비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86838503"/>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사무용품비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01182628"/>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소모품비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76932116"/>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지급수수료</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129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147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150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37827569"/>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광고선전비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47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9141016"/>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건물관리비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783093373"/>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7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대손상각비</a:t>
                      </a:r>
                      <a:endPar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222698528"/>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7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무형고정자산상각비</a:t>
                      </a:r>
                      <a:endPar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a:noFill/>
                    </a:lnR>
                    <a:lnT>
                      <a:noFill/>
                    </a:lnT>
                    <a:lnB>
                      <a:noFill/>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36351849"/>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해외출장비</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624988774"/>
                  </a:ext>
                </a:extLst>
              </a:tr>
              <a:tr h="93954">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영업이익</a:t>
                      </a:r>
                      <a:r>
                        <a:rPr lang="en-US" altLang="ko-KR"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EBIT)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331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523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1,453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2,515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2,234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3,651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5,706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8,611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887462041"/>
                  </a:ext>
                </a:extLst>
              </a:tr>
              <a:tr h="93954">
                <a:tc>
                  <a:txBody>
                    <a:bodyPr/>
                    <a:lstStyle/>
                    <a:p>
                      <a:pPr algn="l" fontAlgn="ctr"/>
                      <a:r>
                        <a:rPr lang="en-US" sz="7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24.2%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9.9%</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12.4%</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737545211"/>
                  </a:ext>
                </a:extLst>
              </a:tr>
              <a:tr h="93954">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영업외수익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124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205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ko-KR" altLang="en-US"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BFBFBF"/>
                    </a:solidFill>
                  </a:tcPr>
                </a:tc>
                <a:tc>
                  <a:txBody>
                    <a:bodyPr/>
                    <a:lstStyle/>
                    <a:p>
                      <a:pPr algn="r" fontAlgn="ctr"/>
                      <a:r>
                        <a:rPr lang="ko-KR" altLang="en-US"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BFBFBF"/>
                    </a:solidFill>
                  </a:tcPr>
                </a:tc>
                <a:tc>
                  <a:txBody>
                    <a:bodyPr/>
                    <a:lstStyle/>
                    <a:p>
                      <a:pPr algn="r" fontAlgn="ctr"/>
                      <a:r>
                        <a:rPr lang="ko-KR" altLang="en-US"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BFBFBF"/>
                    </a:solidFill>
                  </a:tcPr>
                </a:tc>
                <a:tc>
                  <a:txBody>
                    <a:bodyPr/>
                    <a:lstStyle/>
                    <a:p>
                      <a:pPr algn="r" fontAlgn="ctr"/>
                      <a:r>
                        <a:rPr lang="ko-KR" altLang="en-US"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BFBFBF"/>
                    </a:solidFill>
                  </a:tcPr>
                </a:tc>
                <a:extLst>
                  <a:ext uri="{0D108BD9-81ED-4DB2-BD59-A6C34878D82A}">
                    <a16:rowId xmlns:a16="http://schemas.microsoft.com/office/drawing/2014/main" val="4094784414"/>
                  </a:ext>
                </a:extLst>
              </a:tr>
              <a:tr h="93954">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영업외비용</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21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392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ko-KR" altLang="en-US"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ko-KR" altLang="en-US"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ko-KR" altLang="en-US"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BFBFBF"/>
                    </a:solidFill>
                  </a:tcPr>
                </a:tc>
                <a:tc>
                  <a:txBody>
                    <a:bodyPr/>
                    <a:lstStyle/>
                    <a:p>
                      <a:pPr algn="r" fontAlgn="ctr"/>
                      <a:r>
                        <a:rPr lang="ko-KR" altLang="en-US"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BFBFBF"/>
                    </a:solidFill>
                  </a:tcPr>
                </a:tc>
                <a:extLst>
                  <a:ext uri="{0D108BD9-81ED-4DB2-BD59-A6C34878D82A}">
                    <a16:rowId xmlns:a16="http://schemas.microsoft.com/office/drawing/2014/main" val="3916154125"/>
                  </a:ext>
                </a:extLst>
              </a:tr>
              <a:tr h="93954">
                <a:tc>
                  <a:txBody>
                    <a:bodyPr/>
                    <a:lstStyle/>
                    <a:p>
                      <a:pPr algn="l" fontAlgn="ctr"/>
                      <a:r>
                        <a:rPr lang="ko-KR" altLang="en-US" sz="700" b="1"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법인세차감전순이익</a:t>
                      </a:r>
                      <a:endPar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551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1,620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1,115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2,234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3,651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5,706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8,611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3109402745"/>
                  </a:ext>
                </a:extLst>
              </a:tr>
              <a:tr h="93954">
                <a:tc>
                  <a:txBody>
                    <a:bodyPr/>
                    <a:lstStyle/>
                    <a:p>
                      <a:pPr algn="l" fontAlgn="ctr"/>
                      <a:r>
                        <a:rPr lang="ko-KR" altLang="en-US" sz="7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법인세비용</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469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781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1,233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1,872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549947060"/>
                  </a:ext>
                </a:extLst>
              </a:tr>
              <a:tr h="93954">
                <a:tc>
                  <a:txBody>
                    <a:bodyPr/>
                    <a:lstStyle/>
                    <a:p>
                      <a:pPr algn="l" fontAlgn="ctr"/>
                      <a:r>
                        <a:rPr lang="ko-KR" altLang="en-US" sz="7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당기순이익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331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1,545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1,074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2,328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1,764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2,870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4,472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FFFFF"/>
                    </a:solidFill>
                  </a:tcPr>
                </a:tc>
                <a:tc>
                  <a:txBody>
                    <a:bodyPr/>
                    <a:lstStyle/>
                    <a:p>
                      <a:pPr algn="r" fontAlgn="ctr"/>
                      <a:r>
                        <a:rPr lang="en-US" altLang="ko-KR" sz="7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6,738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088336874"/>
                  </a:ext>
                </a:extLst>
              </a:tr>
              <a:tr h="93954">
                <a:tc>
                  <a:txBody>
                    <a:bodyPr/>
                    <a:lstStyle/>
                    <a:p>
                      <a:pPr algn="l" fontAlgn="ctr"/>
                      <a:r>
                        <a:rPr lang="en-US" sz="7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of Sales</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11.6%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25.7%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12.1%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14.3%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FFFFF"/>
                    </a:solidFill>
                  </a:tcPr>
                </a:tc>
                <a:tc>
                  <a:txBody>
                    <a:bodyPr/>
                    <a:lstStyle/>
                    <a:p>
                      <a:pPr algn="r" fontAlgn="ctr"/>
                      <a:r>
                        <a:rPr lang="en-US" altLang="ko-KR" sz="700" b="0" i="1"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solidFill>
                      <a:srgbClr val="FFFFFF"/>
                    </a:solidFill>
                  </a:tcPr>
                </a:tc>
                <a:extLst>
                  <a:ext uri="{0D108BD9-81ED-4DB2-BD59-A6C34878D82A}">
                    <a16:rowId xmlns:a16="http://schemas.microsoft.com/office/drawing/2014/main" val="2066318436"/>
                  </a:ext>
                </a:extLst>
              </a:tr>
            </a:tbl>
          </a:graphicData>
        </a:graphic>
      </p:graphicFrame>
    </p:spTree>
    <p:extLst>
      <p:ext uri="{BB962C8B-B14F-4D97-AF65-F5344CB8AC3E}">
        <p14:creationId xmlns:p14="http://schemas.microsoft.com/office/powerpoint/2010/main" val="62704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1">
            <a:extLst>
              <a:ext uri="{FF2B5EF4-FFF2-40B4-BE49-F238E27FC236}">
                <a16:creationId xmlns:a16="http://schemas.microsoft.com/office/drawing/2014/main" id="{A1CEBFEE-9882-48AE-B75B-94EDEBEB2C30}"/>
              </a:ext>
            </a:extLst>
          </p:cNvPr>
          <p:cNvSpPr txBox="1">
            <a:spLocks/>
          </p:cNvSpPr>
          <p:nvPr/>
        </p:nvSpPr>
        <p:spPr>
          <a:xfrm>
            <a:off x="1511881" y="2441422"/>
            <a:ext cx="4212909" cy="1114948"/>
          </a:xfrm>
          <a:prstGeom prst="rect">
            <a:avLst/>
          </a:prstGeom>
        </p:spPr>
        <p:txBody>
          <a:bodyPr vert="horz" lIns="0" tIns="0" rIns="0" bIns="0" rtlCol="0" anchor="ctr" anchorCtr="0">
            <a:noAutofit/>
          </a:bodyPr>
          <a:lstStyle>
            <a:lvl1pPr algn="r" defTabSz="844083" rtl="0" eaLnBrk="1" latinLnBrk="1" hangingPunct="1">
              <a:lnSpc>
                <a:spcPts val="8493"/>
              </a:lnSpc>
              <a:spcBef>
                <a:spcPts val="923"/>
              </a:spcBef>
              <a:buNone/>
              <a:defRPr sz="8123" kern="1200" baseline="0">
                <a:solidFill>
                  <a:schemeClr val="bg1"/>
                </a:solidFill>
                <a:latin typeface="KPMG Extralight"/>
                <a:ea typeface="+mj-ea"/>
                <a:cs typeface="KPMG Extralight"/>
              </a:defRPr>
            </a:lvl1pPr>
          </a:lstStyle>
          <a:p>
            <a:pPr>
              <a:lnSpc>
                <a:spcPct val="100000"/>
              </a:lnSpc>
            </a:pPr>
            <a:r>
              <a:rPr lang="en-US" altLang="ko-KR" sz="6000" b="1" dirty="0">
                <a:latin typeface="+mj-lt"/>
                <a:ea typeface="맑은 고딕" panose="020B0503020000020004" pitchFamily="50" charset="-127"/>
              </a:rPr>
              <a:t>Price Analysis</a:t>
            </a:r>
            <a:endParaRPr lang="ko-KR" altLang="en-US" sz="6000" b="1" dirty="0">
              <a:latin typeface="+mj-lt"/>
              <a:ea typeface="맑은 고딕" panose="020B0503020000020004" pitchFamily="50" charset="-127"/>
            </a:endParaRPr>
          </a:p>
        </p:txBody>
      </p:sp>
    </p:spTree>
    <p:extLst>
      <p:ext uri="{BB962C8B-B14F-4D97-AF65-F5344CB8AC3E}">
        <p14:creationId xmlns:p14="http://schemas.microsoft.com/office/powerpoint/2010/main" val="2808955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제목 2">
            <a:extLst>
              <a:ext uri="{FF2B5EF4-FFF2-40B4-BE49-F238E27FC236}">
                <a16:creationId xmlns:a16="http://schemas.microsoft.com/office/drawing/2014/main" id="{72537B89-383C-4519-A0F3-837A7596D09A}"/>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Price Analysis Methodology (1/3)</a:t>
            </a:r>
          </a:p>
        </p:txBody>
      </p:sp>
      <p:sp>
        <p:nvSpPr>
          <p:cNvPr id="96" name="직사각형 95">
            <a:extLst>
              <a:ext uri="{FF2B5EF4-FFF2-40B4-BE49-F238E27FC236}">
                <a16:creationId xmlns:a16="http://schemas.microsoft.com/office/drawing/2014/main" id="{35C8A3E5-AED9-4F75-AACB-605AE46E5EE6}"/>
              </a:ext>
            </a:extLst>
          </p:cNvPr>
          <p:cNvSpPr/>
          <p:nvPr/>
        </p:nvSpPr>
        <p:spPr>
          <a:xfrm>
            <a:off x="550783" y="1100504"/>
            <a:ext cx="8787950" cy="492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fontAlgn="base">
              <a:lnSpc>
                <a:spcPct val="120000"/>
              </a:lnSpc>
              <a:spcBef>
                <a:spcPct val="0"/>
              </a:spcBef>
              <a:spcAft>
                <a:spcPct val="0"/>
              </a:spcAft>
              <a:defRPr/>
            </a:pPr>
            <a:r>
              <a:rPr lang="ko-KR" altLang="en-US" sz="1200" b="1" kern="0" dirty="0">
                <a:solidFill>
                  <a:srgbClr val="000000"/>
                </a:solidFill>
                <a:latin typeface="Arial" panose="020B0604020202020204" pitchFamily="34" charset="0"/>
                <a:ea typeface="맑은 고딕" panose="020B0503020000020004" pitchFamily="50" charset="-127"/>
              </a:rPr>
              <a:t>평가대상회사의 주식가치평가를 위하여 사용한 평가방법론은 이익접근법 중 현금흐름할인법</a:t>
            </a:r>
            <a:r>
              <a:rPr lang="en-US" altLang="ko-KR" sz="1200" b="1" kern="0" dirty="0">
                <a:solidFill>
                  <a:srgbClr val="000000"/>
                </a:solidFill>
                <a:latin typeface="Arial" panose="020B0604020202020204" pitchFamily="34" charset="0"/>
                <a:ea typeface="맑은 고딕" panose="020B0503020000020004" pitchFamily="50" charset="-127"/>
              </a:rPr>
              <a:t>(DCF</a:t>
            </a:r>
            <a:r>
              <a:rPr lang="ko-KR" altLang="en-US" sz="1200" b="1" kern="0" dirty="0">
                <a:solidFill>
                  <a:srgbClr val="000000"/>
                </a:solidFill>
                <a:latin typeface="Arial" panose="020B0604020202020204" pitchFamily="34" charset="0"/>
                <a:ea typeface="맑은 고딕" panose="020B0503020000020004" pitchFamily="50" charset="-127"/>
              </a:rPr>
              <a:t>법</a:t>
            </a:r>
            <a:r>
              <a:rPr lang="en-US" altLang="ko-KR" sz="1200" b="1" kern="0" dirty="0">
                <a:solidFill>
                  <a:srgbClr val="000000"/>
                </a:solidFill>
                <a:latin typeface="Arial" panose="020B0604020202020204" pitchFamily="34" charset="0"/>
                <a:ea typeface="맑은 고딕" panose="020B0503020000020004" pitchFamily="50" charset="-127"/>
              </a:rPr>
              <a:t>),</a:t>
            </a:r>
            <a:r>
              <a:rPr lang="ko-KR" altLang="en-US" sz="1200" b="1" kern="0" dirty="0">
                <a:solidFill>
                  <a:srgbClr val="000000"/>
                </a:solidFill>
                <a:latin typeface="Arial" panose="020B0604020202020204" pitchFamily="34" charset="0"/>
                <a:ea typeface="맑은 고딕" panose="020B0503020000020004" pitchFamily="50" charset="-127"/>
              </a:rPr>
              <a:t> 시장접근법 중 유사상장회사 비교법</a:t>
            </a:r>
            <a:r>
              <a:rPr lang="en-US" altLang="ko-KR" sz="1200" b="1" kern="0" dirty="0">
                <a:solidFill>
                  <a:srgbClr val="000000"/>
                </a:solidFill>
                <a:latin typeface="Arial" panose="020B0604020202020204" pitchFamily="34" charset="0"/>
                <a:ea typeface="맑은 고딕" panose="020B0503020000020004" pitchFamily="50" charset="-127"/>
              </a:rPr>
              <a:t>(GPCM) </a:t>
            </a:r>
            <a:r>
              <a:rPr lang="ko-KR" altLang="en-US" sz="1200" b="1" kern="0" dirty="0">
                <a:solidFill>
                  <a:srgbClr val="000000"/>
                </a:solidFill>
                <a:latin typeface="Arial" panose="020B0604020202020204" pitchFamily="34" charset="0"/>
                <a:ea typeface="맑은 고딕" panose="020B0503020000020004" pitchFamily="50" charset="-127"/>
              </a:rPr>
              <a:t>및</a:t>
            </a:r>
            <a:r>
              <a:rPr lang="en-US" altLang="ko-KR" sz="1200" b="1" kern="0" dirty="0">
                <a:solidFill>
                  <a:srgbClr val="000000"/>
                </a:solidFill>
                <a:latin typeface="Arial" panose="020B0604020202020204" pitchFamily="34" charset="0"/>
                <a:ea typeface="맑은 고딕" panose="020B0503020000020004" pitchFamily="50" charset="-127"/>
              </a:rPr>
              <a:t> </a:t>
            </a:r>
            <a:r>
              <a:rPr lang="ko-KR" altLang="en-US" sz="1200" b="1" kern="0" dirty="0">
                <a:solidFill>
                  <a:srgbClr val="000000"/>
                </a:solidFill>
                <a:latin typeface="Arial" panose="020B0604020202020204" pitchFamily="34" charset="0"/>
                <a:ea typeface="맑은 고딕" panose="020B0503020000020004" pitchFamily="50" charset="-127"/>
              </a:rPr>
              <a:t>유사거래 비교법</a:t>
            </a:r>
            <a:r>
              <a:rPr lang="en-US" altLang="ko-KR" sz="1200" b="1" kern="0" dirty="0">
                <a:solidFill>
                  <a:srgbClr val="000000"/>
                </a:solidFill>
                <a:latin typeface="Arial" panose="020B0604020202020204" pitchFamily="34" charset="0"/>
                <a:ea typeface="맑은 고딕" panose="020B0503020000020004" pitchFamily="50" charset="-127"/>
              </a:rPr>
              <a:t>(GTM)</a:t>
            </a:r>
            <a:r>
              <a:rPr lang="ko-KR" altLang="en-US" sz="1200" b="1" kern="0" dirty="0">
                <a:solidFill>
                  <a:srgbClr val="000000"/>
                </a:solidFill>
                <a:latin typeface="Arial" panose="020B0604020202020204" pitchFamily="34" charset="0"/>
                <a:ea typeface="맑은 고딕" panose="020B0503020000020004" pitchFamily="50" charset="-127"/>
              </a:rPr>
              <a:t>임</a:t>
            </a:r>
            <a:endParaRPr lang="en-US" altLang="ko-KR" sz="1200" b="1" kern="0" dirty="0">
              <a:solidFill>
                <a:srgbClr val="000000"/>
              </a:solidFill>
              <a:latin typeface="Arial" panose="020B0604020202020204" pitchFamily="34" charset="0"/>
              <a:ea typeface="맑은 고딕" panose="020B0503020000020004" pitchFamily="50" charset="-127"/>
            </a:endParaRPr>
          </a:p>
        </p:txBody>
      </p:sp>
      <p:sp>
        <p:nvSpPr>
          <p:cNvPr id="5" name="Rectangle 4">
            <a:extLst>
              <a:ext uri="{FF2B5EF4-FFF2-40B4-BE49-F238E27FC236}">
                <a16:creationId xmlns:a16="http://schemas.microsoft.com/office/drawing/2014/main" id="{40712CC4-EE96-4028-B018-96094CD561A5}"/>
              </a:ext>
            </a:extLst>
          </p:cNvPr>
          <p:cNvSpPr>
            <a:spLocks noChangeArrowheads="1"/>
          </p:cNvSpPr>
          <p:nvPr/>
        </p:nvSpPr>
        <p:spPr bwMode="auto">
          <a:xfrm>
            <a:off x="468001" y="3145722"/>
            <a:ext cx="1006475" cy="477838"/>
          </a:xfrm>
          <a:prstGeom prst="rect">
            <a:avLst/>
          </a:prstGeom>
          <a:solidFill>
            <a:srgbClr val="00338D"/>
          </a:solidFill>
          <a:ln w="12700">
            <a:noFill/>
            <a:miter lim="800000"/>
            <a:headEnd/>
            <a:tailEnd/>
          </a:ln>
          <a:effectLst/>
        </p:spPr>
        <p:txBody>
          <a:bodyPr wrap="none" lIns="92075" tIns="46038" rIns="92075" bIns="46038" anchor="ctr"/>
          <a:lstStyle/>
          <a:p>
            <a:pPr marL="285750" indent="-285750" defTabSz="762000" eaLnBrk="0" hangingPunct="0">
              <a:defRPr/>
            </a:pPr>
            <a:r>
              <a:rPr kumimoji="1" lang="ko-KR" altLang="en-US" sz="1000" b="1" kern="0" dirty="0">
                <a:solidFill>
                  <a:srgbClr val="FFFFFF"/>
                </a:solidFill>
                <a:latin typeface="Arial" panose="020B0604020202020204" pitchFamily="34" charset="0"/>
                <a:ea typeface="+mj-ea"/>
                <a:cs typeface="Arial" panose="020B0604020202020204" pitchFamily="34" charset="0"/>
              </a:rPr>
              <a:t>이론적 </a:t>
            </a:r>
          </a:p>
          <a:p>
            <a:pPr marL="285750" indent="-285750" defTabSz="762000" eaLnBrk="0" hangingPunct="0">
              <a:defRPr/>
            </a:pPr>
            <a:r>
              <a:rPr kumimoji="1" lang="ko-KR" altLang="en-US" sz="1000" b="1" kern="0" dirty="0">
                <a:solidFill>
                  <a:srgbClr val="FFFFFF"/>
                </a:solidFill>
                <a:latin typeface="Arial" panose="020B0604020202020204" pitchFamily="34" charset="0"/>
                <a:ea typeface="+mj-ea"/>
                <a:cs typeface="Arial" panose="020B0604020202020204" pitchFamily="34" charset="0"/>
              </a:rPr>
              <a:t>평가방법 </a:t>
            </a:r>
          </a:p>
        </p:txBody>
      </p:sp>
      <p:sp>
        <p:nvSpPr>
          <p:cNvPr id="6" name="Rectangle 5">
            <a:extLst>
              <a:ext uri="{FF2B5EF4-FFF2-40B4-BE49-F238E27FC236}">
                <a16:creationId xmlns:a16="http://schemas.microsoft.com/office/drawing/2014/main" id="{07DF1F68-5BDB-4180-98AF-513B7BAA0F60}"/>
              </a:ext>
            </a:extLst>
          </p:cNvPr>
          <p:cNvSpPr>
            <a:spLocks noChangeArrowheads="1"/>
          </p:cNvSpPr>
          <p:nvPr/>
        </p:nvSpPr>
        <p:spPr bwMode="auto">
          <a:xfrm>
            <a:off x="1963290" y="2255135"/>
            <a:ext cx="1292359" cy="431800"/>
          </a:xfrm>
          <a:prstGeom prst="rect">
            <a:avLst/>
          </a:prstGeom>
          <a:solidFill>
            <a:srgbClr val="005EB8"/>
          </a:solidFill>
          <a:ln w="12700">
            <a:noFill/>
            <a:miter lim="800000"/>
            <a:headEnd/>
            <a:tailEnd/>
          </a:ln>
          <a:effectLst/>
        </p:spPr>
        <p:txBody>
          <a:bodyPr wrap="none" lIns="92075" tIns="46038" rIns="92075" bIns="46038" anchor="ctr"/>
          <a:lstStyle/>
          <a:p>
            <a:pPr marL="285750" indent="-285750" defTabSz="762000" eaLnBrk="0" hangingPunct="0">
              <a:defRPr/>
            </a:pPr>
            <a:r>
              <a:rPr kumimoji="1" lang="ko-KR" altLang="en-US" sz="1000" b="1" kern="0" dirty="0">
                <a:solidFill>
                  <a:srgbClr val="FFFFFF"/>
                </a:solidFill>
                <a:latin typeface="Arial" panose="020B0604020202020204" pitchFamily="34" charset="0"/>
                <a:ea typeface="+mj-ea"/>
                <a:cs typeface="Arial" panose="020B0604020202020204" pitchFamily="34" charset="0"/>
              </a:rPr>
              <a:t>이익접근법</a:t>
            </a:r>
            <a:endParaRPr kumimoji="1" lang="en-US" altLang="ko-KR" sz="1000" b="1" kern="0" dirty="0">
              <a:solidFill>
                <a:srgbClr val="FFFFFF"/>
              </a:solidFill>
              <a:latin typeface="Arial" panose="020B0604020202020204" pitchFamily="34" charset="0"/>
              <a:ea typeface="+mj-ea"/>
              <a:cs typeface="Arial" panose="020B0604020202020204" pitchFamily="34" charset="0"/>
            </a:endParaRPr>
          </a:p>
          <a:p>
            <a:pPr marL="285750" indent="-285750" defTabSz="762000" eaLnBrk="0" hangingPunct="0">
              <a:defRPr/>
            </a:pPr>
            <a:r>
              <a:rPr kumimoji="1" lang="en-US" altLang="ko-KR" sz="1000" b="1" kern="0" dirty="0">
                <a:solidFill>
                  <a:srgbClr val="FFFFFF"/>
                </a:solidFill>
                <a:latin typeface="Arial" panose="020B0604020202020204" pitchFamily="34" charset="0"/>
                <a:ea typeface="+mj-ea"/>
                <a:cs typeface="Arial" panose="020B0604020202020204" pitchFamily="34" charset="0"/>
              </a:rPr>
              <a:t>Income Approach</a:t>
            </a:r>
          </a:p>
        </p:txBody>
      </p:sp>
      <p:sp>
        <p:nvSpPr>
          <p:cNvPr id="7" name="Rectangle 6">
            <a:extLst>
              <a:ext uri="{FF2B5EF4-FFF2-40B4-BE49-F238E27FC236}">
                <a16:creationId xmlns:a16="http://schemas.microsoft.com/office/drawing/2014/main" id="{46CB566D-089E-4E39-9D8F-DA9117370670}"/>
              </a:ext>
            </a:extLst>
          </p:cNvPr>
          <p:cNvSpPr>
            <a:spLocks noChangeArrowheads="1"/>
          </p:cNvSpPr>
          <p:nvPr/>
        </p:nvSpPr>
        <p:spPr bwMode="auto">
          <a:xfrm>
            <a:off x="1963290" y="4075997"/>
            <a:ext cx="1292359" cy="431800"/>
          </a:xfrm>
          <a:prstGeom prst="rect">
            <a:avLst/>
          </a:prstGeom>
          <a:solidFill>
            <a:srgbClr val="005EB8"/>
          </a:solidFill>
          <a:ln w="12700">
            <a:noFill/>
            <a:miter lim="800000"/>
            <a:headEnd/>
            <a:tailEnd/>
          </a:ln>
          <a:effectLst/>
        </p:spPr>
        <p:txBody>
          <a:bodyPr wrap="none" lIns="92075" tIns="46038" rIns="92075" bIns="46038" anchor="ctr"/>
          <a:lstStyle/>
          <a:p>
            <a:pPr marL="285750" indent="-285750" defTabSz="762000" eaLnBrk="0" hangingPunct="0">
              <a:defRPr/>
            </a:pPr>
            <a:r>
              <a:rPr kumimoji="1" lang="ko-KR" altLang="en-US" sz="1000" b="1" kern="0" dirty="0">
                <a:solidFill>
                  <a:srgbClr val="FFFFFF"/>
                </a:solidFill>
                <a:latin typeface="Arial" panose="020B0604020202020204" pitchFamily="34" charset="0"/>
                <a:ea typeface="+mj-ea"/>
                <a:cs typeface="Arial" panose="020B0604020202020204" pitchFamily="34" charset="0"/>
              </a:rPr>
              <a:t>원가접근법</a:t>
            </a:r>
            <a:endParaRPr kumimoji="1" lang="en-US" altLang="ko-KR" sz="1000" b="1" kern="0" dirty="0">
              <a:solidFill>
                <a:srgbClr val="FFFFFF"/>
              </a:solidFill>
              <a:latin typeface="Arial" panose="020B0604020202020204" pitchFamily="34" charset="0"/>
              <a:ea typeface="+mj-ea"/>
              <a:cs typeface="Arial" panose="020B0604020202020204" pitchFamily="34" charset="0"/>
            </a:endParaRPr>
          </a:p>
          <a:p>
            <a:pPr marL="285750" indent="-285750" defTabSz="762000" eaLnBrk="0" hangingPunct="0">
              <a:defRPr/>
            </a:pPr>
            <a:r>
              <a:rPr kumimoji="1" lang="en-US" altLang="ko-KR" sz="1000" b="1" kern="0" dirty="0">
                <a:solidFill>
                  <a:srgbClr val="FFFFFF"/>
                </a:solidFill>
                <a:latin typeface="Arial" panose="020B0604020202020204" pitchFamily="34" charset="0"/>
                <a:ea typeface="+mj-ea"/>
                <a:cs typeface="Arial" panose="020B0604020202020204" pitchFamily="34" charset="0"/>
              </a:rPr>
              <a:t>Cost Approach</a:t>
            </a:r>
          </a:p>
        </p:txBody>
      </p:sp>
      <p:sp>
        <p:nvSpPr>
          <p:cNvPr id="8" name="Rectangle 7">
            <a:extLst>
              <a:ext uri="{FF2B5EF4-FFF2-40B4-BE49-F238E27FC236}">
                <a16:creationId xmlns:a16="http://schemas.microsoft.com/office/drawing/2014/main" id="{5D7CD572-DFE5-40E8-8E9B-B798A726BDCB}"/>
              </a:ext>
            </a:extLst>
          </p:cNvPr>
          <p:cNvSpPr>
            <a:spLocks noChangeArrowheads="1"/>
          </p:cNvSpPr>
          <p:nvPr/>
        </p:nvSpPr>
        <p:spPr bwMode="auto">
          <a:xfrm>
            <a:off x="1963290" y="3172710"/>
            <a:ext cx="1292359" cy="431800"/>
          </a:xfrm>
          <a:prstGeom prst="rect">
            <a:avLst/>
          </a:prstGeom>
          <a:solidFill>
            <a:srgbClr val="005EB8"/>
          </a:solidFill>
          <a:ln w="12700">
            <a:noFill/>
            <a:miter lim="800000"/>
            <a:headEnd/>
            <a:tailEnd/>
          </a:ln>
          <a:effectLst/>
        </p:spPr>
        <p:txBody>
          <a:bodyPr wrap="none" lIns="92075" tIns="46038" rIns="92075" bIns="46038" anchor="ctr"/>
          <a:lstStyle/>
          <a:p>
            <a:pPr marL="285750" indent="-285750" defTabSz="762000" eaLnBrk="0" hangingPunct="0">
              <a:defRPr/>
            </a:pPr>
            <a:r>
              <a:rPr kumimoji="1" lang="ko-KR" altLang="en-US" sz="1000" b="1" kern="0" dirty="0">
                <a:solidFill>
                  <a:srgbClr val="FFFFFF"/>
                </a:solidFill>
                <a:latin typeface="Arial" panose="020B0604020202020204" pitchFamily="34" charset="0"/>
                <a:ea typeface="+mj-ea"/>
                <a:cs typeface="Arial" panose="020B0604020202020204" pitchFamily="34" charset="0"/>
              </a:rPr>
              <a:t>시장접근법</a:t>
            </a:r>
            <a:endParaRPr kumimoji="1" lang="en-US" altLang="ko-KR" sz="1000" b="1" kern="0" dirty="0">
              <a:solidFill>
                <a:srgbClr val="FFFFFF"/>
              </a:solidFill>
              <a:latin typeface="Arial" panose="020B0604020202020204" pitchFamily="34" charset="0"/>
              <a:ea typeface="+mj-ea"/>
              <a:cs typeface="Arial" panose="020B0604020202020204" pitchFamily="34" charset="0"/>
            </a:endParaRPr>
          </a:p>
          <a:p>
            <a:pPr marL="285750" indent="-285750" defTabSz="762000" eaLnBrk="0" hangingPunct="0">
              <a:defRPr/>
            </a:pPr>
            <a:r>
              <a:rPr kumimoji="1" lang="en-US" altLang="ko-KR" sz="1000" b="1" kern="0" dirty="0">
                <a:solidFill>
                  <a:srgbClr val="FFFFFF"/>
                </a:solidFill>
                <a:latin typeface="Arial" panose="020B0604020202020204" pitchFamily="34" charset="0"/>
                <a:ea typeface="+mj-ea"/>
                <a:cs typeface="Arial" panose="020B0604020202020204" pitchFamily="34" charset="0"/>
              </a:rPr>
              <a:t>Market Approach</a:t>
            </a:r>
          </a:p>
        </p:txBody>
      </p:sp>
      <p:sp>
        <p:nvSpPr>
          <p:cNvPr id="9" name="Rectangle 8">
            <a:extLst>
              <a:ext uri="{FF2B5EF4-FFF2-40B4-BE49-F238E27FC236}">
                <a16:creationId xmlns:a16="http://schemas.microsoft.com/office/drawing/2014/main" id="{4005892B-2043-4F4E-B64B-837C8FB5E741}"/>
              </a:ext>
            </a:extLst>
          </p:cNvPr>
          <p:cNvSpPr>
            <a:spLocks noChangeArrowheads="1"/>
          </p:cNvSpPr>
          <p:nvPr/>
        </p:nvSpPr>
        <p:spPr bwMode="auto">
          <a:xfrm>
            <a:off x="3617600" y="2066224"/>
            <a:ext cx="2593156" cy="333375"/>
          </a:xfrm>
          <a:prstGeom prst="rect">
            <a:avLst/>
          </a:prstGeom>
          <a:solidFill>
            <a:srgbClr val="0091DA"/>
          </a:solidFill>
          <a:ln w="12700" algn="ctr">
            <a:noFill/>
            <a:miter lim="800000"/>
            <a:headEnd/>
            <a:tailEnd/>
          </a:ln>
          <a:effectLst/>
        </p:spPr>
        <p:txBody>
          <a:bodyPr wrap="none" lIns="92075" tIns="46038" rIns="92075" bIns="46038" anchor="ctr"/>
          <a:lstStyle/>
          <a:p>
            <a:pPr marL="285750" indent="-285750" defTabSz="762000" eaLnBrk="0" hangingPunct="0"/>
            <a:r>
              <a:rPr kumimoji="1" lang="en-US" altLang="ko-KR" sz="1000" b="1" kern="0" dirty="0">
                <a:solidFill>
                  <a:schemeClr val="bg1"/>
                </a:solidFill>
                <a:latin typeface="Arial" panose="020B0604020202020204" pitchFamily="34" charset="0"/>
                <a:ea typeface="+mj-ea"/>
                <a:cs typeface="Arial" panose="020B0604020202020204" pitchFamily="34" charset="0"/>
              </a:rPr>
              <a:t>DCF (Discounted Cash Flow) Method</a:t>
            </a:r>
          </a:p>
        </p:txBody>
      </p:sp>
      <p:sp>
        <p:nvSpPr>
          <p:cNvPr id="10" name="Rectangle 9">
            <a:extLst>
              <a:ext uri="{FF2B5EF4-FFF2-40B4-BE49-F238E27FC236}">
                <a16:creationId xmlns:a16="http://schemas.microsoft.com/office/drawing/2014/main" id="{0C975B6C-4531-472A-B69F-EF5CDC26FFB6}"/>
              </a:ext>
            </a:extLst>
          </p:cNvPr>
          <p:cNvSpPr>
            <a:spLocks noChangeArrowheads="1"/>
          </p:cNvSpPr>
          <p:nvPr/>
        </p:nvSpPr>
        <p:spPr bwMode="auto">
          <a:xfrm>
            <a:off x="3617600" y="2526599"/>
            <a:ext cx="2593156" cy="333375"/>
          </a:xfrm>
          <a:prstGeom prst="rect">
            <a:avLst/>
          </a:prstGeom>
          <a:solidFill>
            <a:srgbClr val="D9E1F2"/>
          </a:solidFill>
          <a:ln w="12700">
            <a:noFill/>
            <a:miter lim="800000"/>
            <a:headEnd/>
            <a:tailEnd/>
          </a:ln>
          <a:effectLst/>
        </p:spPr>
        <p:txBody>
          <a:bodyPr wrap="none" lIns="92075" tIns="46038" rIns="92075" bIns="46038" anchor="ctr"/>
          <a:lstStyle/>
          <a:p>
            <a:pPr marL="285750" indent="-285750" defTabSz="762000" eaLnBrk="0" hangingPunct="0">
              <a:defRPr/>
            </a:pPr>
            <a:r>
              <a:rPr kumimoji="1" lang="en-US" altLang="ko-KR" sz="1000" kern="0" dirty="0">
                <a:solidFill>
                  <a:schemeClr val="accent1">
                    <a:lumMod val="50000"/>
                  </a:schemeClr>
                </a:solidFill>
                <a:latin typeface="Arial" panose="020B0604020202020204" pitchFamily="34" charset="0"/>
                <a:ea typeface="+mj-ea"/>
                <a:cs typeface="Arial" panose="020B0604020202020204" pitchFamily="34" charset="0"/>
              </a:rPr>
              <a:t>Dividend Discount Model</a:t>
            </a:r>
          </a:p>
        </p:txBody>
      </p:sp>
      <p:sp>
        <p:nvSpPr>
          <p:cNvPr id="11" name="Rectangle 10">
            <a:extLst>
              <a:ext uri="{FF2B5EF4-FFF2-40B4-BE49-F238E27FC236}">
                <a16:creationId xmlns:a16="http://schemas.microsoft.com/office/drawing/2014/main" id="{CE310056-4023-4DD7-856D-45D537D300A4}"/>
              </a:ext>
            </a:extLst>
          </p:cNvPr>
          <p:cNvSpPr>
            <a:spLocks noChangeArrowheads="1"/>
          </p:cNvSpPr>
          <p:nvPr/>
        </p:nvSpPr>
        <p:spPr bwMode="auto">
          <a:xfrm>
            <a:off x="3617600" y="2990149"/>
            <a:ext cx="2593156" cy="334963"/>
          </a:xfrm>
          <a:prstGeom prst="rect">
            <a:avLst/>
          </a:prstGeom>
          <a:solidFill>
            <a:srgbClr val="0091DA"/>
          </a:solidFill>
          <a:ln w="12700" algn="ctr">
            <a:noFill/>
            <a:miter lim="800000"/>
            <a:headEnd/>
            <a:tailEnd/>
          </a:ln>
          <a:effectLst/>
        </p:spPr>
        <p:txBody>
          <a:bodyPr wrap="none" lIns="92075" tIns="46038" rIns="92075" bIns="46038" anchor="ctr"/>
          <a:lstStyle/>
          <a:p>
            <a:pPr marL="285750" indent="-285750" defTabSz="762000" eaLnBrk="0" hangingPunct="0">
              <a:defRPr/>
            </a:pPr>
            <a:r>
              <a:rPr kumimoji="1" lang="en-US" altLang="ko-KR" sz="1000" b="1" kern="0" dirty="0">
                <a:solidFill>
                  <a:schemeClr val="bg1"/>
                </a:solidFill>
                <a:latin typeface="Arial" panose="020B0604020202020204" pitchFamily="34" charset="0"/>
                <a:ea typeface="+mj-ea"/>
                <a:cs typeface="Arial" panose="020B0604020202020204" pitchFamily="34" charset="0"/>
              </a:rPr>
              <a:t>Guideline Public Company Method</a:t>
            </a:r>
          </a:p>
        </p:txBody>
      </p:sp>
      <p:sp>
        <p:nvSpPr>
          <p:cNvPr id="12" name="Rectangle 11">
            <a:extLst>
              <a:ext uri="{FF2B5EF4-FFF2-40B4-BE49-F238E27FC236}">
                <a16:creationId xmlns:a16="http://schemas.microsoft.com/office/drawing/2014/main" id="{DB093E48-956E-458F-A3C3-365E467891AB}"/>
              </a:ext>
            </a:extLst>
          </p:cNvPr>
          <p:cNvSpPr>
            <a:spLocks noChangeArrowheads="1"/>
          </p:cNvSpPr>
          <p:nvPr/>
        </p:nvSpPr>
        <p:spPr bwMode="auto">
          <a:xfrm>
            <a:off x="3617600" y="3450522"/>
            <a:ext cx="2593156" cy="333375"/>
          </a:xfrm>
          <a:prstGeom prst="rect">
            <a:avLst/>
          </a:prstGeom>
          <a:solidFill>
            <a:srgbClr val="0091DA"/>
          </a:solidFill>
          <a:ln w="12700" algn="ctr">
            <a:noFill/>
            <a:miter lim="800000"/>
            <a:headEnd/>
            <a:tailEnd/>
          </a:ln>
          <a:effectLst/>
        </p:spPr>
        <p:txBody>
          <a:bodyPr wrap="none" lIns="92075" tIns="46038" rIns="92075" bIns="46038" anchor="ctr"/>
          <a:lstStyle/>
          <a:p>
            <a:pPr marL="285750" indent="-285750" defTabSz="762000" eaLnBrk="0" hangingPunct="0">
              <a:defRPr/>
            </a:pPr>
            <a:r>
              <a:rPr kumimoji="1" lang="en-US" altLang="ko-KR" sz="1000" b="1" kern="0" dirty="0">
                <a:solidFill>
                  <a:schemeClr val="bg1"/>
                </a:solidFill>
                <a:latin typeface="Arial" panose="020B0604020202020204" pitchFamily="34" charset="0"/>
                <a:ea typeface="+mj-ea"/>
                <a:cs typeface="Arial" panose="020B0604020202020204" pitchFamily="34" charset="0"/>
              </a:rPr>
              <a:t>Guideline Transaction Method</a:t>
            </a:r>
          </a:p>
        </p:txBody>
      </p:sp>
      <p:sp>
        <p:nvSpPr>
          <p:cNvPr id="13" name="Rectangle 12">
            <a:extLst>
              <a:ext uri="{FF2B5EF4-FFF2-40B4-BE49-F238E27FC236}">
                <a16:creationId xmlns:a16="http://schemas.microsoft.com/office/drawing/2014/main" id="{6433E875-60E7-4743-870A-6E0D1B297F78}"/>
              </a:ext>
            </a:extLst>
          </p:cNvPr>
          <p:cNvSpPr>
            <a:spLocks noChangeArrowheads="1"/>
          </p:cNvSpPr>
          <p:nvPr/>
        </p:nvSpPr>
        <p:spPr bwMode="auto">
          <a:xfrm>
            <a:off x="6282888" y="2051935"/>
            <a:ext cx="2665413" cy="334962"/>
          </a:xfrm>
          <a:prstGeom prst="rect">
            <a:avLst/>
          </a:prstGeom>
          <a:noFill/>
          <a:ln w="6350" algn="ctr">
            <a:noFill/>
            <a:miter lim="800000"/>
            <a:headEnd/>
            <a:tailEnd/>
          </a:ln>
          <a:effectLst/>
        </p:spPr>
        <p:txBody>
          <a:bodyPr lIns="54000" tIns="54000" rIns="54000" bIns="54000" anchor="ctr"/>
          <a:lstStyle/>
          <a:p>
            <a:pPr defTabSz="762000">
              <a:spcBef>
                <a:spcPct val="40000"/>
              </a:spcBef>
              <a:defRPr/>
            </a:pPr>
            <a:r>
              <a:rPr lang="ko-KR" altLang="en-US" sz="900" b="1" kern="0" dirty="0">
                <a:solidFill>
                  <a:srgbClr val="000000"/>
                </a:solidFill>
                <a:latin typeface="Arial" panose="020B0604020202020204" pitchFamily="34" charset="0"/>
                <a:ea typeface="+mj-ea"/>
                <a:cs typeface="Arial" panose="020B0604020202020204" pitchFamily="34" charset="0"/>
              </a:rPr>
              <a:t>예상 현금흐름 및 할인율</a:t>
            </a:r>
            <a:r>
              <a:rPr lang="en-US" altLang="ko-KR" sz="900" b="1" kern="0" dirty="0">
                <a:solidFill>
                  <a:srgbClr val="000000"/>
                </a:solidFill>
                <a:latin typeface="Arial" panose="020B0604020202020204" pitchFamily="34" charset="0"/>
                <a:ea typeface="+mj-ea"/>
                <a:cs typeface="Arial" panose="020B0604020202020204" pitchFamily="34" charset="0"/>
              </a:rPr>
              <a:t> </a:t>
            </a:r>
            <a:r>
              <a:rPr lang="ko-KR" altLang="en-US" sz="900" b="1" kern="0" dirty="0">
                <a:solidFill>
                  <a:srgbClr val="000000"/>
                </a:solidFill>
                <a:latin typeface="Arial" panose="020B0604020202020204" pitchFamily="34" charset="0"/>
                <a:ea typeface="+mj-ea"/>
                <a:cs typeface="Arial" panose="020B0604020202020204" pitchFamily="34" charset="0"/>
              </a:rPr>
              <a:t>추정을 통한 수익가치평가</a:t>
            </a:r>
            <a:r>
              <a:rPr lang="en-US" altLang="ko-KR" sz="900" b="1" kern="0" dirty="0">
                <a:solidFill>
                  <a:srgbClr val="FF0000"/>
                </a:solidFill>
                <a:latin typeface="Arial" panose="020B0604020202020204" pitchFamily="34" charset="0"/>
                <a:ea typeface="+mj-ea"/>
                <a:cs typeface="Arial" panose="020B0604020202020204" pitchFamily="34" charset="0"/>
              </a:rPr>
              <a:t>(DCF</a:t>
            </a:r>
            <a:r>
              <a:rPr lang="ko-KR" altLang="en-US" sz="900" b="1" kern="0" dirty="0">
                <a:solidFill>
                  <a:srgbClr val="FF0000"/>
                </a:solidFill>
                <a:latin typeface="Arial" panose="020B0604020202020204" pitchFamily="34" charset="0"/>
                <a:ea typeface="+mj-ea"/>
                <a:cs typeface="Arial" panose="020B0604020202020204" pitchFamily="34" charset="0"/>
              </a:rPr>
              <a:t>법</a:t>
            </a:r>
            <a:r>
              <a:rPr lang="en-US" altLang="ko-KR" sz="900" b="1" kern="0" dirty="0">
                <a:solidFill>
                  <a:srgbClr val="FF0000"/>
                </a:solidFill>
                <a:latin typeface="Arial" panose="020B0604020202020204" pitchFamily="34" charset="0"/>
                <a:ea typeface="+mj-ea"/>
                <a:cs typeface="Arial" panose="020B0604020202020204" pitchFamily="34" charset="0"/>
              </a:rPr>
              <a:t>)</a:t>
            </a:r>
            <a:endParaRPr lang="ko-KR" altLang="en-US" sz="900" b="1" kern="0" dirty="0">
              <a:solidFill>
                <a:srgbClr val="FF0000"/>
              </a:solidFill>
              <a:latin typeface="Arial" panose="020B0604020202020204" pitchFamily="34" charset="0"/>
              <a:ea typeface="+mj-ea"/>
              <a:cs typeface="Arial" panose="020B0604020202020204" pitchFamily="34" charset="0"/>
            </a:endParaRPr>
          </a:p>
        </p:txBody>
      </p:sp>
      <p:sp>
        <p:nvSpPr>
          <p:cNvPr id="14" name="Rectangle 13">
            <a:extLst>
              <a:ext uri="{FF2B5EF4-FFF2-40B4-BE49-F238E27FC236}">
                <a16:creationId xmlns:a16="http://schemas.microsoft.com/office/drawing/2014/main" id="{ACC4A9E5-7352-45AB-88E1-947224EE7CC5}"/>
              </a:ext>
            </a:extLst>
          </p:cNvPr>
          <p:cNvSpPr>
            <a:spLocks noChangeArrowheads="1"/>
          </p:cNvSpPr>
          <p:nvPr/>
        </p:nvSpPr>
        <p:spPr bwMode="auto">
          <a:xfrm>
            <a:off x="6282888" y="2512312"/>
            <a:ext cx="2665413" cy="333375"/>
          </a:xfrm>
          <a:prstGeom prst="rect">
            <a:avLst/>
          </a:prstGeom>
          <a:noFill/>
          <a:ln w="6350" algn="ctr">
            <a:noFill/>
            <a:miter lim="800000"/>
            <a:headEnd/>
            <a:tailEnd/>
          </a:ln>
          <a:effectLst/>
        </p:spPr>
        <p:txBody>
          <a:bodyPr lIns="54000" tIns="54000" rIns="54000" bIns="54000" anchor="ctr"/>
          <a:lstStyle/>
          <a:p>
            <a:pPr defTabSz="762000">
              <a:spcBef>
                <a:spcPct val="40000"/>
              </a:spcBef>
              <a:defRPr/>
            </a:pPr>
            <a:r>
              <a:rPr lang="ko-KR" altLang="en-US" sz="900" kern="0" dirty="0">
                <a:solidFill>
                  <a:srgbClr val="000000"/>
                </a:solidFill>
                <a:latin typeface="Arial" panose="020B0604020202020204" pitchFamily="34" charset="0"/>
                <a:ea typeface="+mj-ea"/>
                <a:cs typeface="Arial" panose="020B0604020202020204" pitchFamily="34" charset="0"/>
              </a:rPr>
              <a:t>미래 배당 현금흐름의 현재가치</a:t>
            </a:r>
          </a:p>
        </p:txBody>
      </p:sp>
      <p:sp>
        <p:nvSpPr>
          <p:cNvPr id="15" name="Rectangle 14">
            <a:extLst>
              <a:ext uri="{FF2B5EF4-FFF2-40B4-BE49-F238E27FC236}">
                <a16:creationId xmlns:a16="http://schemas.microsoft.com/office/drawing/2014/main" id="{4BC2C182-CF8E-45B3-B12B-E1896E912D6D}"/>
              </a:ext>
            </a:extLst>
          </p:cNvPr>
          <p:cNvSpPr>
            <a:spLocks noChangeArrowheads="1"/>
          </p:cNvSpPr>
          <p:nvPr/>
        </p:nvSpPr>
        <p:spPr bwMode="auto">
          <a:xfrm>
            <a:off x="6282887" y="2977449"/>
            <a:ext cx="2665414" cy="334963"/>
          </a:xfrm>
          <a:prstGeom prst="rect">
            <a:avLst/>
          </a:prstGeom>
          <a:noFill/>
          <a:ln w="6350" algn="ctr">
            <a:noFill/>
            <a:miter lim="800000"/>
            <a:headEnd/>
            <a:tailEnd/>
          </a:ln>
          <a:effectLst/>
        </p:spPr>
        <p:txBody>
          <a:bodyPr lIns="54000" tIns="54000" rIns="54000" bIns="54000" anchor="ctr"/>
          <a:lstStyle/>
          <a:p>
            <a:pPr defTabSz="762000">
              <a:spcBef>
                <a:spcPct val="40000"/>
              </a:spcBef>
              <a:defRPr/>
            </a:pPr>
            <a:r>
              <a:rPr lang="ko-KR" altLang="en-US" sz="900" b="1" kern="0" dirty="0">
                <a:solidFill>
                  <a:srgbClr val="000000"/>
                </a:solidFill>
                <a:latin typeface="Arial" panose="020B0604020202020204" pitchFamily="34" charset="0"/>
                <a:ea typeface="+mj-ea"/>
                <a:cs typeface="Arial" panose="020B0604020202020204" pitchFamily="34" charset="0"/>
              </a:rPr>
              <a:t>유사상장회사의 지분 가격</a:t>
            </a:r>
            <a:r>
              <a:rPr lang="en-US" altLang="ko-KR" sz="900" b="1" kern="0" dirty="0">
                <a:solidFill>
                  <a:srgbClr val="000000"/>
                </a:solidFill>
                <a:latin typeface="Arial" panose="020B0604020202020204" pitchFamily="34" charset="0"/>
                <a:ea typeface="+mj-ea"/>
                <a:cs typeface="Arial" panose="020B0604020202020204" pitchFamily="34" charset="0"/>
              </a:rPr>
              <a:t>, </a:t>
            </a:r>
            <a:r>
              <a:rPr lang="ko-KR" altLang="en-US" sz="900" b="1" kern="0" dirty="0">
                <a:solidFill>
                  <a:srgbClr val="000000"/>
                </a:solidFill>
                <a:latin typeface="Arial" panose="020B0604020202020204" pitchFamily="34" charset="0"/>
                <a:ea typeface="+mj-ea"/>
                <a:cs typeface="Arial" panose="020B0604020202020204" pitchFamily="34" charset="0"/>
              </a:rPr>
              <a:t>수익 지표 등을 활용한 상대가치평가</a:t>
            </a:r>
            <a:r>
              <a:rPr lang="en-US" altLang="ko-KR" sz="900" b="1" kern="0" dirty="0">
                <a:solidFill>
                  <a:srgbClr val="FF0000"/>
                </a:solidFill>
                <a:latin typeface="Arial" panose="020B0604020202020204" pitchFamily="34" charset="0"/>
                <a:ea typeface="+mj-ea"/>
                <a:cs typeface="Arial" panose="020B0604020202020204" pitchFamily="34" charset="0"/>
              </a:rPr>
              <a:t>(GPCM)</a:t>
            </a:r>
            <a:endParaRPr lang="ko-KR" altLang="en-US" sz="900" b="1" kern="0" dirty="0">
              <a:solidFill>
                <a:srgbClr val="FF0000"/>
              </a:solidFill>
              <a:latin typeface="Arial" panose="020B0604020202020204" pitchFamily="34" charset="0"/>
              <a:ea typeface="+mj-ea"/>
              <a:cs typeface="Arial" panose="020B0604020202020204" pitchFamily="34" charset="0"/>
            </a:endParaRPr>
          </a:p>
        </p:txBody>
      </p:sp>
      <p:sp>
        <p:nvSpPr>
          <p:cNvPr id="16" name="Rectangle 15">
            <a:extLst>
              <a:ext uri="{FF2B5EF4-FFF2-40B4-BE49-F238E27FC236}">
                <a16:creationId xmlns:a16="http://schemas.microsoft.com/office/drawing/2014/main" id="{CB91F2CD-BB7F-45BD-A948-38AE6B11D904}"/>
              </a:ext>
            </a:extLst>
          </p:cNvPr>
          <p:cNvSpPr>
            <a:spLocks noChangeArrowheads="1"/>
          </p:cNvSpPr>
          <p:nvPr/>
        </p:nvSpPr>
        <p:spPr bwMode="auto">
          <a:xfrm>
            <a:off x="6282888" y="3421948"/>
            <a:ext cx="2665413" cy="333375"/>
          </a:xfrm>
          <a:prstGeom prst="rect">
            <a:avLst/>
          </a:prstGeom>
          <a:noFill/>
          <a:ln w="6350" algn="ctr">
            <a:noFill/>
            <a:miter lim="800000"/>
            <a:headEnd/>
            <a:tailEnd/>
          </a:ln>
          <a:effectLst/>
        </p:spPr>
        <p:txBody>
          <a:bodyPr lIns="54000" tIns="54000" rIns="54000" bIns="54000" anchor="ctr"/>
          <a:lstStyle/>
          <a:p>
            <a:pPr defTabSz="762000">
              <a:spcBef>
                <a:spcPct val="40000"/>
              </a:spcBef>
              <a:defRPr/>
            </a:pPr>
            <a:r>
              <a:rPr lang="ko-KR" altLang="en-US" sz="900" b="1" kern="0" dirty="0">
                <a:solidFill>
                  <a:srgbClr val="000000"/>
                </a:solidFill>
                <a:latin typeface="Arial" panose="020B0604020202020204" pitchFamily="34" charset="0"/>
                <a:ea typeface="+mj-ea"/>
                <a:cs typeface="Arial" panose="020B0604020202020204" pitchFamily="34" charset="0"/>
              </a:rPr>
              <a:t>유사상장회사의 최근 거래가격을 이용한 상대가치평가</a:t>
            </a:r>
            <a:r>
              <a:rPr lang="en-US" altLang="ko-KR" sz="900" b="1" kern="0" dirty="0">
                <a:solidFill>
                  <a:srgbClr val="FF0000"/>
                </a:solidFill>
                <a:latin typeface="Arial" panose="020B0604020202020204" pitchFamily="34" charset="0"/>
                <a:ea typeface="+mj-ea"/>
                <a:cs typeface="Arial" panose="020B0604020202020204" pitchFamily="34" charset="0"/>
              </a:rPr>
              <a:t>(GTM)</a:t>
            </a:r>
            <a:endParaRPr lang="ko-KR" altLang="en-US" sz="900" b="1" kern="0" dirty="0">
              <a:solidFill>
                <a:srgbClr val="FF0000"/>
              </a:solidFill>
              <a:latin typeface="Arial" panose="020B0604020202020204" pitchFamily="34" charset="0"/>
              <a:ea typeface="+mj-ea"/>
              <a:cs typeface="Arial" panose="020B0604020202020204" pitchFamily="34" charset="0"/>
            </a:endParaRPr>
          </a:p>
        </p:txBody>
      </p:sp>
      <p:cxnSp>
        <p:nvCxnSpPr>
          <p:cNvPr id="17" name="AutoShape 16">
            <a:extLst>
              <a:ext uri="{FF2B5EF4-FFF2-40B4-BE49-F238E27FC236}">
                <a16:creationId xmlns:a16="http://schemas.microsoft.com/office/drawing/2014/main" id="{5BCB5C25-F75B-42A7-A212-C1F962A52385}"/>
              </a:ext>
            </a:extLst>
          </p:cNvPr>
          <p:cNvCxnSpPr>
            <a:cxnSpLocks noChangeShapeType="1"/>
            <a:stCxn id="5" idx="3"/>
            <a:endCxn id="6" idx="1"/>
          </p:cNvCxnSpPr>
          <p:nvPr/>
        </p:nvCxnSpPr>
        <p:spPr bwMode="auto">
          <a:xfrm flipV="1">
            <a:off x="1474476" y="2471035"/>
            <a:ext cx="488814" cy="913606"/>
          </a:xfrm>
          <a:prstGeom prst="bentConnector3">
            <a:avLst>
              <a:gd name="adj1" fmla="val 50000"/>
            </a:avLst>
          </a:prstGeom>
          <a:noFill/>
          <a:ln w="3175">
            <a:solidFill>
              <a:srgbClr val="0C2D83"/>
            </a:solidFill>
            <a:miter lim="800000"/>
            <a:headEnd/>
            <a:tailEnd/>
          </a:ln>
          <a:effectLst/>
        </p:spPr>
      </p:cxnSp>
      <p:cxnSp>
        <p:nvCxnSpPr>
          <p:cNvPr id="18" name="AutoShape 17">
            <a:extLst>
              <a:ext uri="{FF2B5EF4-FFF2-40B4-BE49-F238E27FC236}">
                <a16:creationId xmlns:a16="http://schemas.microsoft.com/office/drawing/2014/main" id="{225EA714-5C49-45B0-8030-D42CFD5639D0}"/>
              </a:ext>
            </a:extLst>
          </p:cNvPr>
          <p:cNvCxnSpPr>
            <a:cxnSpLocks noChangeShapeType="1"/>
            <a:stCxn id="5" idx="3"/>
            <a:endCxn id="8" idx="1"/>
          </p:cNvCxnSpPr>
          <p:nvPr/>
        </p:nvCxnSpPr>
        <p:spPr bwMode="auto">
          <a:xfrm>
            <a:off x="1474476" y="3384641"/>
            <a:ext cx="488814" cy="3969"/>
          </a:xfrm>
          <a:prstGeom prst="bentConnector3">
            <a:avLst>
              <a:gd name="adj1" fmla="val 50000"/>
            </a:avLst>
          </a:prstGeom>
          <a:noFill/>
          <a:ln w="3175">
            <a:solidFill>
              <a:srgbClr val="0C2D83"/>
            </a:solidFill>
            <a:miter lim="800000"/>
            <a:headEnd/>
            <a:tailEnd/>
          </a:ln>
          <a:effectLst/>
        </p:spPr>
      </p:cxnSp>
      <p:cxnSp>
        <p:nvCxnSpPr>
          <p:cNvPr id="19" name="AutoShape 18">
            <a:extLst>
              <a:ext uri="{FF2B5EF4-FFF2-40B4-BE49-F238E27FC236}">
                <a16:creationId xmlns:a16="http://schemas.microsoft.com/office/drawing/2014/main" id="{E40AFA8E-9DBD-4510-A735-35391E93E719}"/>
              </a:ext>
            </a:extLst>
          </p:cNvPr>
          <p:cNvCxnSpPr>
            <a:cxnSpLocks noChangeShapeType="1"/>
            <a:stCxn id="5" idx="3"/>
            <a:endCxn id="7" idx="1"/>
          </p:cNvCxnSpPr>
          <p:nvPr/>
        </p:nvCxnSpPr>
        <p:spPr bwMode="auto">
          <a:xfrm>
            <a:off x="1474476" y="3384641"/>
            <a:ext cx="488814" cy="907256"/>
          </a:xfrm>
          <a:prstGeom prst="bentConnector3">
            <a:avLst>
              <a:gd name="adj1" fmla="val 50000"/>
            </a:avLst>
          </a:prstGeom>
          <a:noFill/>
          <a:ln w="3175">
            <a:solidFill>
              <a:srgbClr val="0C2D83"/>
            </a:solidFill>
            <a:miter lim="800000"/>
            <a:headEnd/>
            <a:tailEnd/>
          </a:ln>
          <a:effectLst/>
        </p:spPr>
      </p:cxnSp>
      <p:cxnSp>
        <p:nvCxnSpPr>
          <p:cNvPr id="20" name="AutoShape 19">
            <a:extLst>
              <a:ext uri="{FF2B5EF4-FFF2-40B4-BE49-F238E27FC236}">
                <a16:creationId xmlns:a16="http://schemas.microsoft.com/office/drawing/2014/main" id="{E8CA8406-7356-48C1-AAC9-E6DAD81E5D50}"/>
              </a:ext>
            </a:extLst>
          </p:cNvPr>
          <p:cNvCxnSpPr>
            <a:cxnSpLocks noChangeShapeType="1"/>
            <a:stCxn id="6" idx="3"/>
            <a:endCxn id="9" idx="1"/>
          </p:cNvCxnSpPr>
          <p:nvPr/>
        </p:nvCxnSpPr>
        <p:spPr bwMode="auto">
          <a:xfrm flipV="1">
            <a:off x="3255649" y="2232912"/>
            <a:ext cx="361951" cy="238123"/>
          </a:xfrm>
          <a:prstGeom prst="bentConnector3">
            <a:avLst>
              <a:gd name="adj1" fmla="val 50000"/>
            </a:avLst>
          </a:prstGeom>
          <a:noFill/>
          <a:ln w="3175">
            <a:solidFill>
              <a:srgbClr val="0C2D83"/>
            </a:solidFill>
            <a:miter lim="800000"/>
            <a:headEnd/>
            <a:tailEnd/>
          </a:ln>
          <a:effectLst/>
        </p:spPr>
      </p:cxnSp>
      <p:cxnSp>
        <p:nvCxnSpPr>
          <p:cNvPr id="21" name="AutoShape 20">
            <a:extLst>
              <a:ext uri="{FF2B5EF4-FFF2-40B4-BE49-F238E27FC236}">
                <a16:creationId xmlns:a16="http://schemas.microsoft.com/office/drawing/2014/main" id="{40FAAC46-840F-4EC8-88F4-6C9FB7A7C46D}"/>
              </a:ext>
            </a:extLst>
          </p:cNvPr>
          <p:cNvCxnSpPr>
            <a:cxnSpLocks noChangeShapeType="1"/>
            <a:stCxn id="6" idx="3"/>
            <a:endCxn id="10" idx="1"/>
          </p:cNvCxnSpPr>
          <p:nvPr/>
        </p:nvCxnSpPr>
        <p:spPr bwMode="auto">
          <a:xfrm>
            <a:off x="3255649" y="2471035"/>
            <a:ext cx="361951" cy="222252"/>
          </a:xfrm>
          <a:prstGeom prst="bentConnector3">
            <a:avLst>
              <a:gd name="adj1" fmla="val 50000"/>
            </a:avLst>
          </a:prstGeom>
          <a:noFill/>
          <a:ln w="3175">
            <a:solidFill>
              <a:srgbClr val="0C2D83"/>
            </a:solidFill>
            <a:miter lim="800000"/>
            <a:headEnd/>
            <a:tailEnd/>
          </a:ln>
          <a:effectLst/>
        </p:spPr>
      </p:cxnSp>
      <p:cxnSp>
        <p:nvCxnSpPr>
          <p:cNvPr id="22" name="AutoShape 21">
            <a:extLst>
              <a:ext uri="{FF2B5EF4-FFF2-40B4-BE49-F238E27FC236}">
                <a16:creationId xmlns:a16="http://schemas.microsoft.com/office/drawing/2014/main" id="{63B64FAA-03E6-48BA-88C7-89CB5A51F51F}"/>
              </a:ext>
            </a:extLst>
          </p:cNvPr>
          <p:cNvCxnSpPr>
            <a:cxnSpLocks noChangeShapeType="1"/>
            <a:stCxn id="8" idx="3"/>
            <a:endCxn id="11" idx="1"/>
          </p:cNvCxnSpPr>
          <p:nvPr/>
        </p:nvCxnSpPr>
        <p:spPr bwMode="auto">
          <a:xfrm flipV="1">
            <a:off x="3255649" y="3157631"/>
            <a:ext cx="361951" cy="230979"/>
          </a:xfrm>
          <a:prstGeom prst="bentConnector3">
            <a:avLst>
              <a:gd name="adj1" fmla="val 50000"/>
            </a:avLst>
          </a:prstGeom>
          <a:noFill/>
          <a:ln w="3175">
            <a:solidFill>
              <a:srgbClr val="0C2D83"/>
            </a:solidFill>
            <a:miter lim="800000"/>
            <a:headEnd/>
            <a:tailEnd/>
          </a:ln>
          <a:effectLst/>
        </p:spPr>
      </p:cxnSp>
      <p:cxnSp>
        <p:nvCxnSpPr>
          <p:cNvPr id="23" name="AutoShape 22">
            <a:extLst>
              <a:ext uri="{FF2B5EF4-FFF2-40B4-BE49-F238E27FC236}">
                <a16:creationId xmlns:a16="http://schemas.microsoft.com/office/drawing/2014/main" id="{62FCAC0F-7CEE-44C9-8A1F-E2204E0E6BCB}"/>
              </a:ext>
            </a:extLst>
          </p:cNvPr>
          <p:cNvCxnSpPr>
            <a:cxnSpLocks noChangeShapeType="1"/>
            <a:stCxn id="8" idx="3"/>
            <a:endCxn id="12" idx="1"/>
          </p:cNvCxnSpPr>
          <p:nvPr/>
        </p:nvCxnSpPr>
        <p:spPr bwMode="auto">
          <a:xfrm>
            <a:off x="3255649" y="3388610"/>
            <a:ext cx="361951" cy="228600"/>
          </a:xfrm>
          <a:prstGeom prst="bentConnector3">
            <a:avLst>
              <a:gd name="adj1" fmla="val 50000"/>
            </a:avLst>
          </a:prstGeom>
          <a:noFill/>
          <a:ln w="3175">
            <a:solidFill>
              <a:srgbClr val="0C2D83"/>
            </a:solidFill>
            <a:miter lim="800000"/>
            <a:headEnd/>
            <a:tailEnd/>
          </a:ln>
          <a:effectLst/>
        </p:spPr>
      </p:cxnSp>
      <p:sp>
        <p:nvSpPr>
          <p:cNvPr id="24" name="Rectangle 23">
            <a:extLst>
              <a:ext uri="{FF2B5EF4-FFF2-40B4-BE49-F238E27FC236}">
                <a16:creationId xmlns:a16="http://schemas.microsoft.com/office/drawing/2014/main" id="{33925A25-A05A-4295-A41A-1EB808AFB8E9}"/>
              </a:ext>
            </a:extLst>
          </p:cNvPr>
          <p:cNvSpPr>
            <a:spLocks noChangeArrowheads="1"/>
          </p:cNvSpPr>
          <p:nvPr/>
        </p:nvSpPr>
        <p:spPr bwMode="auto">
          <a:xfrm>
            <a:off x="468000" y="5051516"/>
            <a:ext cx="1006475" cy="487363"/>
          </a:xfrm>
          <a:prstGeom prst="rect">
            <a:avLst/>
          </a:prstGeom>
          <a:solidFill>
            <a:srgbClr val="00338D"/>
          </a:solidFill>
          <a:ln w="12700">
            <a:noFill/>
            <a:miter lim="800000"/>
            <a:headEnd/>
            <a:tailEnd/>
          </a:ln>
          <a:effectLst/>
        </p:spPr>
        <p:txBody>
          <a:bodyPr wrap="none" lIns="92075" tIns="46038" rIns="92075" bIns="46038" anchor="ctr"/>
          <a:lstStyle/>
          <a:p>
            <a:pPr marL="285750" indent="-285750" defTabSz="762000" eaLnBrk="0" hangingPunct="0">
              <a:defRPr/>
            </a:pPr>
            <a:r>
              <a:rPr kumimoji="1" lang="ko-KR" altLang="en-US" sz="1000" b="1" kern="0" dirty="0">
                <a:solidFill>
                  <a:srgbClr val="FFFFFF"/>
                </a:solidFill>
                <a:latin typeface="Arial" panose="020B0604020202020204" pitchFamily="34" charset="0"/>
                <a:ea typeface="+mj-ea"/>
                <a:cs typeface="Arial" panose="020B0604020202020204" pitchFamily="34" charset="0"/>
              </a:rPr>
              <a:t>관련 법령상 </a:t>
            </a:r>
          </a:p>
          <a:p>
            <a:pPr marL="285750" indent="-285750" defTabSz="762000" eaLnBrk="0" hangingPunct="0">
              <a:defRPr/>
            </a:pPr>
            <a:r>
              <a:rPr kumimoji="1" lang="ko-KR" altLang="en-US" sz="1000" b="1" kern="0" dirty="0">
                <a:solidFill>
                  <a:srgbClr val="FFFFFF"/>
                </a:solidFill>
                <a:latin typeface="Arial" panose="020B0604020202020204" pitchFamily="34" charset="0"/>
                <a:ea typeface="+mj-ea"/>
                <a:cs typeface="Arial" panose="020B0604020202020204" pitchFamily="34" charset="0"/>
              </a:rPr>
              <a:t>평가방법</a:t>
            </a:r>
          </a:p>
        </p:txBody>
      </p:sp>
      <p:sp>
        <p:nvSpPr>
          <p:cNvPr id="25" name="Rectangle 24">
            <a:extLst>
              <a:ext uri="{FF2B5EF4-FFF2-40B4-BE49-F238E27FC236}">
                <a16:creationId xmlns:a16="http://schemas.microsoft.com/office/drawing/2014/main" id="{EFF5A33E-6419-4883-BC75-B8214A05DBC4}"/>
              </a:ext>
            </a:extLst>
          </p:cNvPr>
          <p:cNvSpPr>
            <a:spLocks noChangeArrowheads="1"/>
          </p:cNvSpPr>
          <p:nvPr/>
        </p:nvSpPr>
        <p:spPr bwMode="auto">
          <a:xfrm>
            <a:off x="3617600" y="4863397"/>
            <a:ext cx="2593156" cy="376238"/>
          </a:xfrm>
          <a:prstGeom prst="rect">
            <a:avLst/>
          </a:prstGeom>
          <a:solidFill>
            <a:srgbClr val="D9E1F2"/>
          </a:solidFill>
          <a:ln w="12700">
            <a:noFill/>
            <a:miter lim="800000"/>
            <a:headEnd/>
            <a:tailEnd/>
          </a:ln>
          <a:effectLst/>
        </p:spPr>
        <p:txBody>
          <a:bodyPr wrap="none" lIns="92075" tIns="46038" rIns="92075" bIns="46038" anchor="ctr"/>
          <a:lstStyle/>
          <a:p>
            <a:pPr marL="285750" indent="-285750" defTabSz="762000" eaLnBrk="0" hangingPunct="0">
              <a:defRPr/>
            </a:pPr>
            <a:r>
              <a:rPr kumimoji="1" lang="ko-KR" altLang="en-US" sz="1000" kern="0" dirty="0">
                <a:solidFill>
                  <a:schemeClr val="accent1">
                    <a:lumMod val="50000"/>
                  </a:schemeClr>
                </a:solidFill>
                <a:latin typeface="Arial" panose="020B0604020202020204" pitchFamily="34" charset="0"/>
                <a:ea typeface="+mj-ea"/>
                <a:cs typeface="Arial" panose="020B0604020202020204" pitchFamily="34" charset="0"/>
              </a:rPr>
              <a:t>상증법상 평가</a:t>
            </a:r>
          </a:p>
        </p:txBody>
      </p:sp>
      <p:sp>
        <p:nvSpPr>
          <p:cNvPr id="26" name="Rectangle 25">
            <a:extLst>
              <a:ext uri="{FF2B5EF4-FFF2-40B4-BE49-F238E27FC236}">
                <a16:creationId xmlns:a16="http://schemas.microsoft.com/office/drawing/2014/main" id="{987A00C0-609E-4A1C-83B5-AC3FD2300D02}"/>
              </a:ext>
            </a:extLst>
          </p:cNvPr>
          <p:cNvSpPr>
            <a:spLocks noChangeArrowheads="1"/>
          </p:cNvSpPr>
          <p:nvPr/>
        </p:nvSpPr>
        <p:spPr bwMode="auto">
          <a:xfrm>
            <a:off x="3617600" y="5323772"/>
            <a:ext cx="2593156" cy="376238"/>
          </a:xfrm>
          <a:prstGeom prst="rect">
            <a:avLst/>
          </a:prstGeom>
          <a:solidFill>
            <a:srgbClr val="D9E1F2"/>
          </a:solidFill>
          <a:ln w="12700">
            <a:noFill/>
            <a:miter lim="800000"/>
            <a:headEnd/>
            <a:tailEnd/>
          </a:ln>
          <a:effectLst/>
        </p:spPr>
        <p:txBody>
          <a:bodyPr wrap="none" lIns="92075" tIns="46038" rIns="92075" bIns="46038" anchor="ctr"/>
          <a:lstStyle/>
          <a:p>
            <a:pPr marL="285750" indent="-285750" defTabSz="762000" eaLnBrk="0" hangingPunct="0">
              <a:defRPr/>
            </a:pPr>
            <a:r>
              <a:rPr kumimoji="1" lang="ko-KR" altLang="en-US" sz="1000" kern="0" dirty="0">
                <a:solidFill>
                  <a:schemeClr val="accent1">
                    <a:lumMod val="50000"/>
                  </a:schemeClr>
                </a:solidFill>
                <a:latin typeface="Arial" panose="020B0604020202020204" pitchFamily="34" charset="0"/>
                <a:ea typeface="+mj-ea"/>
                <a:cs typeface="Arial" panose="020B0604020202020204" pitchFamily="34" charset="0"/>
              </a:rPr>
              <a:t>증권의발행및공시규정</a:t>
            </a:r>
          </a:p>
        </p:txBody>
      </p:sp>
      <p:sp>
        <p:nvSpPr>
          <p:cNvPr id="27" name="Rectangle 26">
            <a:extLst>
              <a:ext uri="{FF2B5EF4-FFF2-40B4-BE49-F238E27FC236}">
                <a16:creationId xmlns:a16="http://schemas.microsoft.com/office/drawing/2014/main" id="{79F20B17-1375-4648-9DB8-CDE23373A7D6}"/>
              </a:ext>
            </a:extLst>
          </p:cNvPr>
          <p:cNvSpPr>
            <a:spLocks noChangeArrowheads="1"/>
          </p:cNvSpPr>
          <p:nvPr/>
        </p:nvSpPr>
        <p:spPr bwMode="auto">
          <a:xfrm>
            <a:off x="6282888" y="4863397"/>
            <a:ext cx="2769672" cy="376238"/>
          </a:xfrm>
          <a:prstGeom prst="rect">
            <a:avLst/>
          </a:prstGeom>
          <a:noFill/>
          <a:ln w="6350" algn="ctr">
            <a:noFill/>
            <a:miter lim="800000"/>
            <a:headEnd/>
            <a:tailEnd/>
          </a:ln>
          <a:effectLst/>
        </p:spPr>
        <p:txBody>
          <a:bodyPr lIns="54000" tIns="54000" rIns="54000" bIns="54000" anchor="ctr"/>
          <a:lstStyle/>
          <a:p>
            <a:pPr defTabSz="762000">
              <a:spcBef>
                <a:spcPct val="40000"/>
              </a:spcBef>
              <a:defRPr/>
            </a:pPr>
            <a:r>
              <a:rPr lang="ko-KR" altLang="en-US" sz="900" kern="0" dirty="0">
                <a:solidFill>
                  <a:srgbClr val="000000"/>
                </a:solidFill>
                <a:latin typeface="Arial" panose="020B0604020202020204" pitchFamily="34" charset="0"/>
                <a:ea typeface="+mj-ea"/>
                <a:cs typeface="Arial" panose="020B0604020202020204" pitchFamily="34" charset="0"/>
              </a:rPr>
              <a:t>거래되는 시가가 없는 경우 주당 </a:t>
            </a:r>
            <a:br>
              <a:rPr lang="en-US" altLang="ko-KR" sz="900" kern="0" dirty="0">
                <a:solidFill>
                  <a:srgbClr val="000000"/>
                </a:solidFill>
                <a:latin typeface="Arial" panose="020B0604020202020204" pitchFamily="34" charset="0"/>
                <a:ea typeface="+mj-ea"/>
                <a:cs typeface="Arial" panose="020B0604020202020204" pitchFamily="34" charset="0"/>
              </a:rPr>
            </a:br>
            <a:r>
              <a:rPr lang="ko-KR" altLang="en-US" sz="900" kern="0" dirty="0">
                <a:solidFill>
                  <a:srgbClr val="000000"/>
                </a:solidFill>
                <a:latin typeface="Arial" panose="020B0604020202020204" pitchFamily="34" charset="0"/>
                <a:ea typeface="+mj-ea"/>
                <a:cs typeface="Arial" panose="020B0604020202020204" pitchFamily="34" charset="0"/>
              </a:rPr>
              <a:t>순자산가치와 순손익가치의 가중평균으로 가치산정</a:t>
            </a:r>
          </a:p>
        </p:txBody>
      </p:sp>
      <p:sp>
        <p:nvSpPr>
          <p:cNvPr id="28" name="Rectangle 27">
            <a:extLst>
              <a:ext uri="{FF2B5EF4-FFF2-40B4-BE49-F238E27FC236}">
                <a16:creationId xmlns:a16="http://schemas.microsoft.com/office/drawing/2014/main" id="{7DAD1C67-F625-4DB7-AEEB-E0B5A5A0F5D4}"/>
              </a:ext>
            </a:extLst>
          </p:cNvPr>
          <p:cNvSpPr>
            <a:spLocks noChangeArrowheads="1"/>
          </p:cNvSpPr>
          <p:nvPr/>
        </p:nvSpPr>
        <p:spPr bwMode="auto">
          <a:xfrm>
            <a:off x="6282888" y="5323772"/>
            <a:ext cx="2665413" cy="376238"/>
          </a:xfrm>
          <a:prstGeom prst="rect">
            <a:avLst/>
          </a:prstGeom>
          <a:noFill/>
          <a:ln w="6350" algn="ctr">
            <a:noFill/>
            <a:miter lim="800000"/>
            <a:headEnd/>
            <a:tailEnd/>
          </a:ln>
          <a:effectLst/>
        </p:spPr>
        <p:txBody>
          <a:bodyPr lIns="54000" tIns="54000" rIns="54000" bIns="54000" anchor="ctr"/>
          <a:lstStyle/>
          <a:p>
            <a:pPr defTabSz="762000">
              <a:spcBef>
                <a:spcPct val="40000"/>
              </a:spcBef>
              <a:defRPr/>
            </a:pPr>
            <a:r>
              <a:rPr lang="ko-KR" altLang="en-US" sz="900" kern="0" dirty="0">
                <a:solidFill>
                  <a:srgbClr val="000000"/>
                </a:solidFill>
                <a:latin typeface="Arial" panose="020B0604020202020204" pitchFamily="34" charset="0"/>
                <a:ea typeface="+mj-ea"/>
                <a:cs typeface="Arial" panose="020B0604020202020204" pitchFamily="34" charset="0"/>
              </a:rPr>
              <a:t>본질가치와 상대가치의 가중평균</a:t>
            </a:r>
          </a:p>
        </p:txBody>
      </p:sp>
      <p:cxnSp>
        <p:nvCxnSpPr>
          <p:cNvPr id="29" name="AutoShape 28">
            <a:extLst>
              <a:ext uri="{FF2B5EF4-FFF2-40B4-BE49-F238E27FC236}">
                <a16:creationId xmlns:a16="http://schemas.microsoft.com/office/drawing/2014/main" id="{FEFA1306-78AD-4457-AC29-F57A924EFEF1}"/>
              </a:ext>
            </a:extLst>
          </p:cNvPr>
          <p:cNvCxnSpPr>
            <a:cxnSpLocks noChangeShapeType="1"/>
            <a:stCxn id="24" idx="3"/>
            <a:endCxn id="25" idx="1"/>
          </p:cNvCxnSpPr>
          <p:nvPr/>
        </p:nvCxnSpPr>
        <p:spPr bwMode="auto">
          <a:xfrm flipV="1">
            <a:off x="1474475" y="5051516"/>
            <a:ext cx="2143125" cy="243682"/>
          </a:xfrm>
          <a:prstGeom prst="bentConnector3">
            <a:avLst>
              <a:gd name="adj1" fmla="val 50000"/>
            </a:avLst>
          </a:prstGeom>
          <a:noFill/>
          <a:ln w="3175">
            <a:solidFill>
              <a:srgbClr val="0C2D83"/>
            </a:solidFill>
            <a:miter lim="800000"/>
            <a:headEnd/>
            <a:tailEnd/>
          </a:ln>
          <a:effectLst/>
        </p:spPr>
      </p:cxnSp>
      <p:cxnSp>
        <p:nvCxnSpPr>
          <p:cNvPr id="30" name="AutoShape 29">
            <a:extLst>
              <a:ext uri="{FF2B5EF4-FFF2-40B4-BE49-F238E27FC236}">
                <a16:creationId xmlns:a16="http://schemas.microsoft.com/office/drawing/2014/main" id="{7E9C2D60-2541-4F32-8779-7B0BC8E33724}"/>
              </a:ext>
            </a:extLst>
          </p:cNvPr>
          <p:cNvCxnSpPr>
            <a:cxnSpLocks noChangeShapeType="1"/>
            <a:stCxn id="24" idx="3"/>
            <a:endCxn id="26" idx="1"/>
          </p:cNvCxnSpPr>
          <p:nvPr/>
        </p:nvCxnSpPr>
        <p:spPr bwMode="auto">
          <a:xfrm>
            <a:off x="1474475" y="5295198"/>
            <a:ext cx="2143125" cy="216693"/>
          </a:xfrm>
          <a:prstGeom prst="bentConnector3">
            <a:avLst>
              <a:gd name="adj1" fmla="val 50000"/>
            </a:avLst>
          </a:prstGeom>
          <a:noFill/>
          <a:ln w="3175">
            <a:solidFill>
              <a:srgbClr val="0C2D83"/>
            </a:solidFill>
            <a:miter lim="800000"/>
            <a:headEnd/>
            <a:tailEnd/>
          </a:ln>
          <a:effectLst/>
        </p:spPr>
      </p:cxnSp>
      <p:sp>
        <p:nvSpPr>
          <p:cNvPr id="31" name="Rectangle 30">
            <a:extLst>
              <a:ext uri="{FF2B5EF4-FFF2-40B4-BE49-F238E27FC236}">
                <a16:creationId xmlns:a16="http://schemas.microsoft.com/office/drawing/2014/main" id="{C216AF4B-7653-49DC-9B4D-6AD50B3DEF1A}"/>
              </a:ext>
            </a:extLst>
          </p:cNvPr>
          <p:cNvSpPr>
            <a:spLocks noChangeArrowheads="1"/>
          </p:cNvSpPr>
          <p:nvPr/>
        </p:nvSpPr>
        <p:spPr bwMode="auto">
          <a:xfrm>
            <a:off x="3620776" y="4344287"/>
            <a:ext cx="2590955" cy="333375"/>
          </a:xfrm>
          <a:prstGeom prst="rect">
            <a:avLst/>
          </a:prstGeom>
          <a:solidFill>
            <a:srgbClr val="D9E1F2"/>
          </a:solidFill>
          <a:ln w="12700">
            <a:noFill/>
            <a:miter lim="800000"/>
            <a:headEnd/>
            <a:tailEnd/>
          </a:ln>
          <a:effectLst/>
        </p:spPr>
        <p:txBody>
          <a:bodyPr wrap="none" lIns="92075" tIns="46038" rIns="92075" bIns="46038" anchor="ctr"/>
          <a:lstStyle/>
          <a:p>
            <a:pPr marL="285750" indent="-285750" defTabSz="762000" eaLnBrk="0" hangingPunct="0">
              <a:defRPr/>
            </a:pPr>
            <a:r>
              <a:rPr kumimoji="1" lang="en-US" altLang="ko-KR" sz="1000" kern="0" dirty="0">
                <a:solidFill>
                  <a:schemeClr val="accent1">
                    <a:lumMod val="50000"/>
                  </a:schemeClr>
                </a:solidFill>
                <a:latin typeface="Arial" panose="020B0604020202020204" pitchFamily="34" charset="0"/>
                <a:ea typeface="+mj-ea"/>
                <a:cs typeface="Arial" panose="020B0604020202020204" pitchFamily="34" charset="0"/>
              </a:rPr>
              <a:t>Replacement Cost Method</a:t>
            </a:r>
          </a:p>
        </p:txBody>
      </p:sp>
      <p:sp>
        <p:nvSpPr>
          <p:cNvPr id="32" name="Rectangle 31">
            <a:extLst>
              <a:ext uri="{FF2B5EF4-FFF2-40B4-BE49-F238E27FC236}">
                <a16:creationId xmlns:a16="http://schemas.microsoft.com/office/drawing/2014/main" id="{666BD2A4-2CD8-4C94-90B1-8A2E4DC44EF6}"/>
              </a:ext>
            </a:extLst>
          </p:cNvPr>
          <p:cNvSpPr>
            <a:spLocks noChangeArrowheads="1"/>
          </p:cNvSpPr>
          <p:nvPr/>
        </p:nvSpPr>
        <p:spPr bwMode="auto">
          <a:xfrm>
            <a:off x="6282887" y="4334762"/>
            <a:ext cx="2303464" cy="333375"/>
          </a:xfrm>
          <a:prstGeom prst="rect">
            <a:avLst/>
          </a:prstGeom>
          <a:noFill/>
          <a:ln w="6350" algn="ctr">
            <a:noFill/>
            <a:miter lim="800000"/>
            <a:headEnd/>
            <a:tailEnd/>
          </a:ln>
          <a:effectLst/>
        </p:spPr>
        <p:txBody>
          <a:bodyPr lIns="54000" tIns="54000" rIns="54000" bIns="54000" anchor="ctr"/>
          <a:lstStyle/>
          <a:p>
            <a:pPr defTabSz="762000">
              <a:spcBef>
                <a:spcPct val="40000"/>
              </a:spcBef>
              <a:defRPr/>
            </a:pPr>
            <a:r>
              <a:rPr lang="ko-KR" altLang="en-US" sz="900" kern="0" dirty="0">
                <a:solidFill>
                  <a:srgbClr val="000000"/>
                </a:solidFill>
                <a:latin typeface="Arial" panose="020B0604020202020204" pitchFamily="34" charset="0"/>
                <a:ea typeface="+mj-ea"/>
                <a:cs typeface="Arial" panose="020B0604020202020204" pitchFamily="34" charset="0"/>
              </a:rPr>
              <a:t>대체원가를 통한 가치평가  </a:t>
            </a:r>
          </a:p>
        </p:txBody>
      </p:sp>
      <p:sp>
        <p:nvSpPr>
          <p:cNvPr id="33" name="Rectangle 32">
            <a:extLst>
              <a:ext uri="{FF2B5EF4-FFF2-40B4-BE49-F238E27FC236}">
                <a16:creationId xmlns:a16="http://schemas.microsoft.com/office/drawing/2014/main" id="{F50E203C-2DD5-4A33-8767-F1F15F9B2576}"/>
              </a:ext>
            </a:extLst>
          </p:cNvPr>
          <p:cNvSpPr>
            <a:spLocks noChangeArrowheads="1"/>
          </p:cNvSpPr>
          <p:nvPr/>
        </p:nvSpPr>
        <p:spPr bwMode="auto">
          <a:xfrm>
            <a:off x="3620776" y="3912487"/>
            <a:ext cx="2590955" cy="333375"/>
          </a:xfrm>
          <a:prstGeom prst="rect">
            <a:avLst/>
          </a:prstGeom>
          <a:solidFill>
            <a:srgbClr val="D9E1F2"/>
          </a:solidFill>
          <a:ln w="12700">
            <a:noFill/>
            <a:miter lim="800000"/>
            <a:headEnd/>
            <a:tailEnd/>
          </a:ln>
          <a:effectLst/>
        </p:spPr>
        <p:txBody>
          <a:bodyPr wrap="none" lIns="92075" tIns="46038" rIns="92075" bIns="46038" anchor="ctr"/>
          <a:lstStyle/>
          <a:p>
            <a:pPr marL="285750" indent="-285750" defTabSz="762000" eaLnBrk="0" hangingPunct="0">
              <a:defRPr/>
            </a:pPr>
            <a:r>
              <a:rPr kumimoji="1" lang="en-US" altLang="ko-KR" sz="1000" kern="0" dirty="0">
                <a:solidFill>
                  <a:schemeClr val="accent1">
                    <a:lumMod val="50000"/>
                  </a:schemeClr>
                </a:solidFill>
                <a:latin typeface="Arial" panose="020B0604020202020204" pitchFamily="34" charset="0"/>
                <a:ea typeface="+mj-ea"/>
                <a:cs typeface="Arial" panose="020B0604020202020204" pitchFamily="34" charset="0"/>
              </a:rPr>
              <a:t>Net Asset Value Method</a:t>
            </a:r>
          </a:p>
        </p:txBody>
      </p:sp>
      <p:sp>
        <p:nvSpPr>
          <p:cNvPr id="34" name="Rectangle 33">
            <a:extLst>
              <a:ext uri="{FF2B5EF4-FFF2-40B4-BE49-F238E27FC236}">
                <a16:creationId xmlns:a16="http://schemas.microsoft.com/office/drawing/2014/main" id="{2902D411-1380-44DC-B577-549659F2FB5B}"/>
              </a:ext>
            </a:extLst>
          </p:cNvPr>
          <p:cNvSpPr>
            <a:spLocks noChangeArrowheads="1"/>
          </p:cNvSpPr>
          <p:nvPr/>
        </p:nvSpPr>
        <p:spPr bwMode="auto">
          <a:xfrm>
            <a:off x="6282886" y="3901372"/>
            <a:ext cx="2516179" cy="333375"/>
          </a:xfrm>
          <a:prstGeom prst="rect">
            <a:avLst/>
          </a:prstGeom>
          <a:noFill/>
          <a:ln w="6350" algn="ctr">
            <a:noFill/>
            <a:miter lim="800000"/>
            <a:headEnd/>
            <a:tailEnd/>
          </a:ln>
          <a:effectLst/>
        </p:spPr>
        <p:txBody>
          <a:bodyPr lIns="54000" tIns="54000" rIns="54000" bIns="54000" anchor="ctr"/>
          <a:lstStyle/>
          <a:p>
            <a:pPr defTabSz="762000">
              <a:spcBef>
                <a:spcPct val="40000"/>
              </a:spcBef>
              <a:defRPr/>
            </a:pPr>
            <a:r>
              <a:rPr lang="ko-KR" altLang="en-US" sz="900" kern="0" dirty="0">
                <a:solidFill>
                  <a:srgbClr val="000000"/>
                </a:solidFill>
                <a:latin typeface="Arial" panose="020B0604020202020204" pitchFamily="34" charset="0"/>
                <a:ea typeface="+mj-ea"/>
                <a:cs typeface="Arial" panose="020B0604020202020204" pitchFamily="34" charset="0"/>
              </a:rPr>
              <a:t>보유자산 및 부채를 시장가치로 환원하여 평가</a:t>
            </a:r>
          </a:p>
        </p:txBody>
      </p:sp>
      <p:cxnSp>
        <p:nvCxnSpPr>
          <p:cNvPr id="35" name="AutoShape 34">
            <a:extLst>
              <a:ext uri="{FF2B5EF4-FFF2-40B4-BE49-F238E27FC236}">
                <a16:creationId xmlns:a16="http://schemas.microsoft.com/office/drawing/2014/main" id="{3E356502-4A71-44AD-A907-4C96E819B00E}"/>
              </a:ext>
            </a:extLst>
          </p:cNvPr>
          <p:cNvCxnSpPr>
            <a:cxnSpLocks noChangeShapeType="1"/>
            <a:stCxn id="7" idx="3"/>
            <a:endCxn id="31" idx="1"/>
          </p:cNvCxnSpPr>
          <p:nvPr/>
        </p:nvCxnSpPr>
        <p:spPr bwMode="auto">
          <a:xfrm>
            <a:off x="3255649" y="4291897"/>
            <a:ext cx="365127" cy="219078"/>
          </a:xfrm>
          <a:prstGeom prst="bentConnector3">
            <a:avLst>
              <a:gd name="adj1" fmla="val 50000"/>
            </a:avLst>
          </a:prstGeom>
          <a:noFill/>
          <a:ln w="3175">
            <a:solidFill>
              <a:srgbClr val="0C2D83"/>
            </a:solidFill>
            <a:miter lim="800000"/>
            <a:headEnd/>
            <a:tailEnd/>
          </a:ln>
          <a:effectLst/>
        </p:spPr>
      </p:cxnSp>
      <p:cxnSp>
        <p:nvCxnSpPr>
          <p:cNvPr id="36" name="AutoShape 35">
            <a:extLst>
              <a:ext uri="{FF2B5EF4-FFF2-40B4-BE49-F238E27FC236}">
                <a16:creationId xmlns:a16="http://schemas.microsoft.com/office/drawing/2014/main" id="{FEDA1750-8978-43D6-89AA-51F7FDEA548C}"/>
              </a:ext>
            </a:extLst>
          </p:cNvPr>
          <p:cNvCxnSpPr>
            <a:cxnSpLocks noChangeShapeType="1"/>
            <a:stCxn id="7" idx="3"/>
            <a:endCxn id="33" idx="1"/>
          </p:cNvCxnSpPr>
          <p:nvPr/>
        </p:nvCxnSpPr>
        <p:spPr bwMode="auto">
          <a:xfrm flipV="1">
            <a:off x="3255649" y="4079175"/>
            <a:ext cx="365127" cy="212722"/>
          </a:xfrm>
          <a:prstGeom prst="bentConnector3">
            <a:avLst>
              <a:gd name="adj1" fmla="val 50000"/>
            </a:avLst>
          </a:prstGeom>
          <a:noFill/>
          <a:ln w="3175">
            <a:solidFill>
              <a:srgbClr val="0C2D83"/>
            </a:solidFill>
            <a:miter lim="800000"/>
            <a:headEnd/>
            <a:tailEnd/>
          </a:ln>
          <a:effectLst/>
        </p:spPr>
      </p:cxnSp>
      <p:sp>
        <p:nvSpPr>
          <p:cNvPr id="37" name="제목 2">
            <a:extLst>
              <a:ext uri="{FF2B5EF4-FFF2-40B4-BE49-F238E27FC236}">
                <a16:creationId xmlns:a16="http://schemas.microsoft.com/office/drawing/2014/main" id="{BA0FD9A1-6C00-4557-B956-0F384489A8D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Appendices</a:t>
            </a:r>
          </a:p>
        </p:txBody>
      </p:sp>
    </p:spTree>
    <p:extLst>
      <p:ext uri="{BB962C8B-B14F-4D97-AF65-F5344CB8AC3E}">
        <p14:creationId xmlns:p14="http://schemas.microsoft.com/office/powerpoint/2010/main" val="515155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제목 2">
            <a:extLst>
              <a:ext uri="{FF2B5EF4-FFF2-40B4-BE49-F238E27FC236}">
                <a16:creationId xmlns:a16="http://schemas.microsoft.com/office/drawing/2014/main" id="{72537B89-383C-4519-A0F3-837A7596D09A}"/>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Price Analysis Methodology (2/3)</a:t>
            </a:r>
          </a:p>
        </p:txBody>
      </p:sp>
      <p:sp>
        <p:nvSpPr>
          <p:cNvPr id="96" name="직사각형 95">
            <a:extLst>
              <a:ext uri="{FF2B5EF4-FFF2-40B4-BE49-F238E27FC236}">
                <a16:creationId xmlns:a16="http://schemas.microsoft.com/office/drawing/2014/main" id="{35C8A3E5-AED9-4F75-AACB-605AE46E5EE6}"/>
              </a:ext>
            </a:extLst>
          </p:cNvPr>
          <p:cNvSpPr/>
          <p:nvPr/>
        </p:nvSpPr>
        <p:spPr>
          <a:xfrm>
            <a:off x="550783" y="1100504"/>
            <a:ext cx="8787950" cy="492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fontAlgn="base">
              <a:lnSpc>
                <a:spcPct val="120000"/>
              </a:lnSpc>
              <a:spcBef>
                <a:spcPct val="0"/>
              </a:spcBef>
              <a:spcAft>
                <a:spcPct val="0"/>
              </a:spcAft>
              <a:defRPr/>
            </a:pPr>
            <a:r>
              <a:rPr lang="ko-KR" altLang="en-US" sz="1200" b="1" kern="0" dirty="0">
                <a:solidFill>
                  <a:srgbClr val="000000"/>
                </a:solidFill>
                <a:latin typeface="Arial" panose="020B0604020202020204" pitchFamily="34" charset="0"/>
              </a:rPr>
              <a:t>가치평가를 위해 적용한 현금흐름할인법</a:t>
            </a:r>
            <a:r>
              <a:rPr lang="en-US" altLang="ko-KR" sz="1200" b="1" kern="0" dirty="0">
                <a:solidFill>
                  <a:srgbClr val="000000"/>
                </a:solidFill>
                <a:latin typeface="Arial" panose="020B0604020202020204" pitchFamily="34" charset="0"/>
              </a:rPr>
              <a:t>(DCF</a:t>
            </a:r>
            <a:r>
              <a:rPr lang="ko-KR" altLang="en-US" sz="1200" b="1" kern="0" dirty="0">
                <a:solidFill>
                  <a:srgbClr val="000000"/>
                </a:solidFill>
                <a:latin typeface="Arial" panose="020B0604020202020204" pitchFamily="34" charset="0"/>
              </a:rPr>
              <a:t>법</a:t>
            </a:r>
            <a:r>
              <a:rPr lang="en-US" altLang="ko-KR" sz="1200" b="1" kern="0" dirty="0">
                <a:solidFill>
                  <a:srgbClr val="000000"/>
                </a:solidFill>
                <a:latin typeface="Arial" panose="020B0604020202020204" pitchFamily="34" charset="0"/>
              </a:rPr>
              <a:t>) </a:t>
            </a:r>
            <a:r>
              <a:rPr lang="ko-KR" altLang="en-US" sz="1200" b="1" kern="0" dirty="0">
                <a:solidFill>
                  <a:srgbClr val="000000"/>
                </a:solidFill>
                <a:latin typeface="Arial" panose="020B0604020202020204" pitchFamily="34" charset="0"/>
              </a:rPr>
              <a:t>방법론에 대한 설명은 다음과 같음</a:t>
            </a:r>
            <a:endParaRPr lang="en-US" altLang="ko-KR" sz="1200" b="1" kern="0" dirty="0">
              <a:solidFill>
                <a:srgbClr val="000000"/>
              </a:solidFill>
              <a:latin typeface="Arial" panose="020B0604020202020204" pitchFamily="34" charset="0"/>
            </a:endParaRPr>
          </a:p>
        </p:txBody>
      </p:sp>
      <p:sp>
        <p:nvSpPr>
          <p:cNvPr id="14" name="Rectangle 22">
            <a:extLst>
              <a:ext uri="{FF2B5EF4-FFF2-40B4-BE49-F238E27FC236}">
                <a16:creationId xmlns:a16="http://schemas.microsoft.com/office/drawing/2014/main" id="{7F9EB5D6-308B-46EB-A783-926634209B61}"/>
              </a:ext>
            </a:extLst>
          </p:cNvPr>
          <p:cNvSpPr>
            <a:spLocks noChangeArrowheads="1"/>
          </p:cNvSpPr>
          <p:nvPr>
            <p:custDataLst>
              <p:tags r:id="rId1"/>
            </p:custDataLst>
          </p:nvPr>
        </p:nvSpPr>
        <p:spPr bwMode="auto">
          <a:xfrm>
            <a:off x="4680000" y="1912715"/>
            <a:ext cx="3960000" cy="3090333"/>
          </a:xfrm>
          <a:prstGeom prst="rect">
            <a:avLst/>
          </a:prstGeom>
          <a:noFill/>
          <a:ln w="9525">
            <a:noFill/>
            <a:miter lim="800000"/>
            <a:headEnd/>
            <a:tailEnd/>
          </a:ln>
        </p:spPr>
        <p:txBody>
          <a:bodyPr wrap="square" lIns="0" tIns="0" rIns="0" bIns="0">
            <a:spAutoFit/>
          </a:bodyPr>
          <a:lstStyle/>
          <a:p>
            <a:pPr marL="180975" lvl="1" indent="-179388" algn="l">
              <a:lnSpc>
                <a:spcPct val="150000"/>
              </a:lnSpc>
              <a:spcBef>
                <a:spcPct val="50000"/>
              </a:spcBef>
              <a:buClr>
                <a:srgbClr val="00338D"/>
              </a:buClr>
              <a:buSzPct val="150000"/>
              <a:buFont typeface="Arial" panose="020B0604020202020204" pitchFamily="34" charset="0"/>
              <a:buChar char="•"/>
            </a:pP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Discounted Cash Flow </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방법</a:t>
            </a: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이하 “</a:t>
            </a: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DCF </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방법”</a:t>
            </a: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은 회사의 향후 추정된 영업현금흐름을 가치평가 기준일의 현재가치로 할인하여 평가하는 방법으로</a:t>
            </a: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추정기간 이후의 가치</a:t>
            </a: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(Terminal Value)</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는 일정한 성장을 가정하여 가치평가 기준일의 현재가치로 할인하여 합산함</a:t>
            </a:r>
            <a:endPar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marL="180975" lvl="1" indent="-179388" algn="l">
              <a:lnSpc>
                <a:spcPct val="150000"/>
              </a:lnSpc>
              <a:spcBef>
                <a:spcPct val="50000"/>
              </a:spcBef>
              <a:buClr>
                <a:srgbClr val="00338D"/>
              </a:buClr>
              <a:buSzPct val="150000"/>
              <a:buFont typeface="Arial" panose="020B0604020202020204" pitchFamily="34" charset="0"/>
              <a:buChar char="•"/>
            </a:pP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DCF </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방법은 할인 대상 현금흐름에 따라 자기자본에 대한 현금흐름</a:t>
            </a: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(Free Cash Flow to Equity) </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접근법과 </a:t>
            </a:r>
            <a:r>
              <a:rPr lang="ko-KR" altLang="en-US" sz="900" b="0" u="sng" dirty="0">
                <a:solidFill>
                  <a:srgbClr val="000000"/>
                </a:solidFill>
                <a:latin typeface="Arial" panose="020B0604020202020204" pitchFamily="34" charset="0"/>
                <a:ea typeface="맑은 고딕" panose="020B0503020000020004" pitchFamily="50" charset="-127"/>
                <a:cs typeface="Arial" panose="020B0604020202020204" pitchFamily="34" charset="0"/>
              </a:rPr>
              <a:t>기업에 대한 현금흐름</a:t>
            </a:r>
            <a:r>
              <a:rPr lang="en-US" altLang="ko-KR" sz="900" b="0" u="sng" dirty="0">
                <a:solidFill>
                  <a:srgbClr val="000000"/>
                </a:solidFill>
                <a:latin typeface="Arial" panose="020B0604020202020204" pitchFamily="34" charset="0"/>
                <a:ea typeface="맑은 고딕" panose="020B0503020000020004" pitchFamily="50" charset="-127"/>
                <a:cs typeface="Arial" panose="020B0604020202020204" pitchFamily="34" charset="0"/>
              </a:rPr>
              <a:t>(Free Cash Flow to Firm)</a:t>
            </a: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접근법으로 구분할 수 있음</a:t>
            </a:r>
            <a:endPar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marL="180975" lvl="1" indent="-179388" algn="l">
              <a:lnSpc>
                <a:spcPct val="150000"/>
              </a:lnSpc>
              <a:spcBef>
                <a:spcPct val="50000"/>
              </a:spcBef>
              <a:buClr>
                <a:srgbClr val="00338D"/>
              </a:buClr>
              <a:buSzPct val="150000"/>
              <a:buFont typeface="Arial" panose="020B0604020202020204" pitchFamily="34" charset="0"/>
              <a:buChar char="•"/>
            </a:pP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잉여현금흐름 추정 시</a:t>
            </a: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ko-KR" altLang="en-US" sz="900" b="0" u="sng" dirty="0">
                <a:solidFill>
                  <a:srgbClr val="000000"/>
                </a:solidFill>
                <a:latin typeface="Arial" panose="020B0604020202020204" pitchFamily="34" charset="0"/>
                <a:ea typeface="맑은 고딕" panose="020B0503020000020004" pitchFamily="50" charset="-127"/>
                <a:cs typeface="Arial" panose="020B0604020202020204" pitchFamily="34" charset="0"/>
              </a:rPr>
              <a:t>기업에 귀속되는 현금흐름</a:t>
            </a:r>
            <a:r>
              <a:rPr lang="en-US" altLang="ko-KR" sz="900" b="0" u="sng" dirty="0">
                <a:solidFill>
                  <a:srgbClr val="000000"/>
                </a:solidFill>
                <a:latin typeface="Arial" panose="020B0604020202020204" pitchFamily="34" charset="0"/>
                <a:ea typeface="맑은 고딕" panose="020B0503020000020004" pitchFamily="50" charset="-127"/>
                <a:cs typeface="Arial" panose="020B0604020202020204" pitchFamily="34" charset="0"/>
              </a:rPr>
              <a:t>(Free Cash Flow to Firm)</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을 추정하는 </a:t>
            </a: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FCFF</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법을 사용하며</a:t>
            </a: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 그에 따라 할인율도 자기자본비용과 타인자본비용을 가중평균한 </a:t>
            </a:r>
            <a:r>
              <a:rPr lang="ko-KR" altLang="en-US" sz="900" b="0" u="sng" dirty="0">
                <a:solidFill>
                  <a:srgbClr val="000000"/>
                </a:solidFill>
                <a:latin typeface="Arial" panose="020B0604020202020204" pitchFamily="34" charset="0"/>
                <a:ea typeface="맑은 고딕" panose="020B0503020000020004" pitchFamily="50" charset="-127"/>
                <a:cs typeface="Arial" panose="020B0604020202020204" pitchFamily="34" charset="0"/>
              </a:rPr>
              <a:t>가중평균자본비용</a:t>
            </a:r>
            <a:r>
              <a:rPr lang="en-US" altLang="ko-KR" sz="900" b="0" u="sng" dirty="0">
                <a:solidFill>
                  <a:srgbClr val="000000"/>
                </a:solidFill>
                <a:latin typeface="Arial" panose="020B0604020202020204" pitchFamily="34" charset="0"/>
                <a:ea typeface="맑은 고딕" panose="020B0503020000020004" pitchFamily="50" charset="-127"/>
                <a:cs typeface="Arial" panose="020B0604020202020204" pitchFamily="34" charset="0"/>
              </a:rPr>
              <a:t>(Weighted Average Cost of Capital)</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을 이용하는 일반적으로 인정된 가치평가 방법론을 본 보고서에서도 사용함</a:t>
            </a:r>
            <a:endPar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a:p>
            <a:pPr marL="180975" lvl="1" indent="-179388" algn="l">
              <a:lnSpc>
                <a:spcPct val="150000"/>
              </a:lnSpc>
              <a:spcBef>
                <a:spcPct val="50000"/>
              </a:spcBef>
              <a:buClr>
                <a:srgbClr val="00338D"/>
              </a:buClr>
              <a:buSzPct val="150000"/>
              <a:buFont typeface="Arial" panose="020B0604020202020204" pitchFamily="34" charset="0"/>
              <a:buChar char="•"/>
            </a:pP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현재가치로 할인하는 할인율</a:t>
            </a: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가중평균자본비용</a:t>
            </a: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은 시간의 가치뿐 아니라</a:t>
            </a: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r>
              <a:rPr lang="ko-KR" altLang="en-US"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 영업 및 재무활동과 관련된 위험 등을 반영함</a:t>
            </a:r>
            <a:r>
              <a:rPr lang="en-US" altLang="ko-KR" sz="900" b="0" dirty="0">
                <a:solidFill>
                  <a:srgbClr val="000000"/>
                </a:solidFill>
                <a:latin typeface="Arial" panose="020B0604020202020204" pitchFamily="34" charset="0"/>
                <a:ea typeface="맑은 고딕" panose="020B0503020000020004" pitchFamily="50" charset="-127"/>
                <a:cs typeface="Arial" panose="020B0604020202020204" pitchFamily="34" charset="0"/>
              </a:rPr>
              <a:t>.</a:t>
            </a:r>
          </a:p>
        </p:txBody>
      </p:sp>
      <p:grpSp>
        <p:nvGrpSpPr>
          <p:cNvPr id="15" name="그룹 14">
            <a:extLst>
              <a:ext uri="{FF2B5EF4-FFF2-40B4-BE49-F238E27FC236}">
                <a16:creationId xmlns:a16="http://schemas.microsoft.com/office/drawing/2014/main" id="{26B0DA5B-ABE4-43A1-9109-65A5D8EE7A1D}"/>
              </a:ext>
            </a:extLst>
          </p:cNvPr>
          <p:cNvGrpSpPr/>
          <p:nvPr/>
        </p:nvGrpSpPr>
        <p:grpSpPr>
          <a:xfrm>
            <a:off x="489600" y="1620000"/>
            <a:ext cx="3960000" cy="4233056"/>
            <a:chOff x="489600" y="1597134"/>
            <a:chExt cx="3960000" cy="4233056"/>
          </a:xfrm>
        </p:grpSpPr>
        <p:grpSp>
          <p:nvGrpSpPr>
            <p:cNvPr id="16" name="그룹 15">
              <a:extLst>
                <a:ext uri="{FF2B5EF4-FFF2-40B4-BE49-F238E27FC236}">
                  <a16:creationId xmlns:a16="http://schemas.microsoft.com/office/drawing/2014/main" id="{E559E89B-09B6-4EB0-9AF5-9BE9B12D2C8F}"/>
                </a:ext>
              </a:extLst>
            </p:cNvPr>
            <p:cNvGrpSpPr/>
            <p:nvPr/>
          </p:nvGrpSpPr>
          <p:grpSpPr>
            <a:xfrm>
              <a:off x="489600" y="2001928"/>
              <a:ext cx="3960000" cy="3828262"/>
              <a:chOff x="1109782" y="1580619"/>
              <a:chExt cx="3611734" cy="4590982"/>
            </a:xfrm>
          </p:grpSpPr>
          <p:sp>
            <p:nvSpPr>
              <p:cNvPr id="18" name="Rectangle 4">
                <a:extLst>
                  <a:ext uri="{FF2B5EF4-FFF2-40B4-BE49-F238E27FC236}">
                    <a16:creationId xmlns:a16="http://schemas.microsoft.com/office/drawing/2014/main" id="{4B00E69D-71E5-40D8-80F3-7615EA78FAA7}"/>
                  </a:ext>
                </a:extLst>
              </p:cNvPr>
              <p:cNvSpPr>
                <a:spLocks noChangeArrowheads="1"/>
              </p:cNvSpPr>
              <p:nvPr/>
            </p:nvSpPr>
            <p:spPr bwMode="auto">
              <a:xfrm>
                <a:off x="1109782" y="2071140"/>
                <a:ext cx="1477528" cy="431724"/>
              </a:xfrm>
              <a:prstGeom prst="rect">
                <a:avLst/>
              </a:prstGeom>
              <a:solidFill>
                <a:srgbClr val="0091DA"/>
              </a:solidFill>
              <a:ln w="12700">
                <a:noFill/>
                <a:miter lim="800000"/>
                <a:headEnd/>
                <a:tailEnd/>
              </a:ln>
            </p:spPr>
            <p:txBody>
              <a:bodyPr tIns="46800" anchor="ct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ko-KR" altLang="en-US" sz="1000" b="1" i="0" u="none" strike="noStrike" kern="0" cap="none" spc="0" normalizeH="0" baseline="0" noProof="0" dirty="0">
                    <a:ln>
                      <a:noFill/>
                    </a:ln>
                    <a:solidFill>
                      <a:schemeClr val="bg1"/>
                    </a:solidFill>
                    <a:effectLst/>
                    <a:uLnTx/>
                    <a:uFillTx/>
                    <a:latin typeface="Arial" panose="020B0604020202020204" pitchFamily="34" charset="0"/>
                    <a:ea typeface="맑은 고딕" panose="020B0503020000020004" pitchFamily="50" charset="-127"/>
                    <a:cs typeface="Arial" panose="020B0604020202020204" pitchFamily="34" charset="0"/>
                  </a:rPr>
                  <a:t>과거 </a:t>
                </a:r>
                <a:r>
                  <a:rPr lang="ko-KR" altLang="en-US" sz="1000" b="1" kern="0" dirty="0">
                    <a:solidFill>
                      <a:schemeClr val="bg1"/>
                    </a:solidFill>
                    <a:latin typeface="Arial" panose="020B0604020202020204" pitchFamily="34" charset="0"/>
                    <a:ea typeface="맑은 고딕" panose="020B0503020000020004" pitchFamily="50" charset="-127"/>
                    <a:cs typeface="Arial" panose="020B0604020202020204" pitchFamily="34" charset="0"/>
                  </a:rPr>
                  <a:t>재무상태</a:t>
                </a:r>
                <a:r>
                  <a:rPr kumimoji="0" lang="ko-KR" altLang="en-US" sz="1000" b="1" i="0" u="none" strike="noStrike" kern="0" cap="none" spc="0" normalizeH="0" baseline="0" noProof="0" dirty="0">
                    <a:ln>
                      <a:noFill/>
                    </a:ln>
                    <a:solidFill>
                      <a:schemeClr val="bg1"/>
                    </a:solidFill>
                    <a:effectLst/>
                    <a:uLnTx/>
                    <a:uFillTx/>
                    <a:latin typeface="Arial" panose="020B0604020202020204" pitchFamily="34" charset="0"/>
                    <a:ea typeface="맑은 고딕" panose="020B0503020000020004" pitchFamily="50" charset="-127"/>
                    <a:cs typeface="Arial" panose="020B0604020202020204" pitchFamily="34" charset="0"/>
                  </a:rPr>
                  <a:t>표</a:t>
                </a:r>
              </a:p>
            </p:txBody>
          </p:sp>
          <p:sp>
            <p:nvSpPr>
              <p:cNvPr id="19" name="Rectangle 5">
                <a:extLst>
                  <a:ext uri="{FF2B5EF4-FFF2-40B4-BE49-F238E27FC236}">
                    <a16:creationId xmlns:a16="http://schemas.microsoft.com/office/drawing/2014/main" id="{10981307-28B3-4C6D-B789-D05824DE31E2}"/>
                  </a:ext>
                </a:extLst>
              </p:cNvPr>
              <p:cNvSpPr>
                <a:spLocks noChangeArrowheads="1"/>
              </p:cNvSpPr>
              <p:nvPr/>
            </p:nvSpPr>
            <p:spPr bwMode="auto">
              <a:xfrm>
                <a:off x="1109782" y="5739877"/>
                <a:ext cx="1477528" cy="431724"/>
              </a:xfrm>
              <a:prstGeom prst="rect">
                <a:avLst/>
              </a:prstGeom>
              <a:solidFill>
                <a:srgbClr val="6D2077"/>
              </a:solidFill>
              <a:ln w="25400">
                <a:noFill/>
                <a:miter lim="800000"/>
                <a:headEnd/>
                <a:tailEnd/>
              </a:ln>
            </p:spPr>
            <p:txBody>
              <a:bodyPr tIns="46800" anchor="ct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ko-KR" sz="1100" b="1" i="0" u="none" strike="noStrike" kern="0" cap="none" spc="0" normalizeH="0" baseline="0" noProof="0" dirty="0">
                    <a:ln>
                      <a:noFill/>
                    </a:ln>
                    <a:solidFill>
                      <a:srgbClr val="FFFFFF"/>
                    </a:solidFill>
                    <a:effectLst/>
                    <a:uLnTx/>
                    <a:uFillTx/>
                    <a:latin typeface="Arial" panose="020B0604020202020204" pitchFamily="34" charset="0"/>
                    <a:ea typeface="맑은 고딕" panose="020B0503020000020004" pitchFamily="50" charset="-127"/>
                    <a:cs typeface="Arial" panose="020B0604020202020204" pitchFamily="34" charset="0"/>
                  </a:rPr>
                  <a:t>Price Analysis </a:t>
                </a:r>
                <a:r>
                  <a:rPr kumimoji="0" lang="ko-KR" altLang="en-US" sz="1100" b="1" i="0" u="none" strike="noStrike" kern="0" cap="none" spc="0" normalizeH="0" baseline="0" noProof="0" dirty="0">
                    <a:ln>
                      <a:noFill/>
                    </a:ln>
                    <a:solidFill>
                      <a:srgbClr val="FFFFFF"/>
                    </a:solidFill>
                    <a:effectLst/>
                    <a:uLnTx/>
                    <a:uFillTx/>
                    <a:latin typeface="Arial" panose="020B0604020202020204" pitchFamily="34" charset="0"/>
                    <a:ea typeface="맑은 고딕" panose="020B0503020000020004" pitchFamily="50" charset="-127"/>
                    <a:cs typeface="Arial" panose="020B0604020202020204" pitchFamily="34" charset="0"/>
                  </a:rPr>
                  <a:t>결과</a:t>
                </a:r>
                <a:endParaRPr kumimoji="0" lang="ko-KR" altLang="en-GB" sz="1100" b="1" i="0" u="none" strike="noStrike" kern="0" cap="none" spc="0" normalizeH="0" baseline="0" noProof="0" dirty="0">
                  <a:ln>
                    <a:noFill/>
                  </a:ln>
                  <a:solidFill>
                    <a:srgbClr val="FFFFFF"/>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sp>
            <p:nvSpPr>
              <p:cNvPr id="20" name="Rectangle 6">
                <a:extLst>
                  <a:ext uri="{FF2B5EF4-FFF2-40B4-BE49-F238E27FC236}">
                    <a16:creationId xmlns:a16="http://schemas.microsoft.com/office/drawing/2014/main" id="{261F614E-16BE-4782-AFE6-D177041A5ABC}"/>
                  </a:ext>
                </a:extLst>
              </p:cNvPr>
              <p:cNvSpPr>
                <a:spLocks noChangeArrowheads="1"/>
              </p:cNvSpPr>
              <p:nvPr/>
            </p:nvSpPr>
            <p:spPr bwMode="auto">
              <a:xfrm>
                <a:off x="1109782" y="4442050"/>
                <a:ext cx="1477528" cy="431724"/>
              </a:xfrm>
              <a:prstGeom prst="rect">
                <a:avLst/>
              </a:prstGeom>
              <a:solidFill>
                <a:srgbClr val="0091DA"/>
              </a:solidFill>
              <a:ln w="12700">
                <a:noFill/>
                <a:miter lim="800000"/>
                <a:headEnd/>
                <a:tailEnd/>
              </a:ln>
            </p:spPr>
            <p:txBody>
              <a:bodyPr tIns="46800" anchor="ct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ko-KR" altLang="en-US" sz="1000" b="1" i="0" u="none" strike="noStrike" kern="0" cap="none" spc="0" normalizeH="0" baseline="0" noProof="0" dirty="0">
                    <a:ln>
                      <a:noFill/>
                    </a:ln>
                    <a:solidFill>
                      <a:schemeClr val="bg1"/>
                    </a:solidFill>
                    <a:effectLst/>
                    <a:uLnTx/>
                    <a:uFillTx/>
                    <a:latin typeface="Arial" panose="020B0604020202020204" pitchFamily="34" charset="0"/>
                    <a:ea typeface="맑은 고딕" panose="020B0503020000020004" pitchFamily="50" charset="-127"/>
                    <a:cs typeface="Arial" panose="020B0604020202020204" pitchFamily="34" charset="0"/>
                  </a:rPr>
                  <a:t>추정 현금흐름</a:t>
                </a:r>
              </a:p>
            </p:txBody>
          </p:sp>
          <p:sp>
            <p:nvSpPr>
              <p:cNvPr id="27" name="Rectangle 7">
                <a:extLst>
                  <a:ext uri="{FF2B5EF4-FFF2-40B4-BE49-F238E27FC236}">
                    <a16:creationId xmlns:a16="http://schemas.microsoft.com/office/drawing/2014/main" id="{DA88E635-06F5-487E-844D-9D54F89BB071}"/>
                  </a:ext>
                </a:extLst>
              </p:cNvPr>
              <p:cNvSpPr>
                <a:spLocks noChangeArrowheads="1"/>
              </p:cNvSpPr>
              <p:nvPr/>
            </p:nvSpPr>
            <p:spPr bwMode="auto">
              <a:xfrm>
                <a:off x="3243988" y="2069729"/>
                <a:ext cx="1477528" cy="431724"/>
              </a:xfrm>
              <a:prstGeom prst="rect">
                <a:avLst/>
              </a:prstGeom>
              <a:solidFill>
                <a:srgbClr val="0091DA"/>
              </a:solidFill>
              <a:ln w="12700">
                <a:noFill/>
                <a:miter lim="800000"/>
                <a:headEnd/>
                <a:tailEnd/>
              </a:ln>
            </p:spPr>
            <p:txBody>
              <a:bodyPr tIns="46800" anchor="ct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ko-KR" altLang="en-US" sz="1000" b="1" i="0" u="none" strike="noStrike" kern="0" cap="none" spc="0" normalizeH="0" baseline="0" noProof="0" dirty="0">
                    <a:ln>
                      <a:noFill/>
                    </a:ln>
                    <a:solidFill>
                      <a:schemeClr val="bg1"/>
                    </a:solidFill>
                    <a:effectLst/>
                    <a:uLnTx/>
                    <a:uFillTx/>
                    <a:latin typeface="Arial" panose="020B0604020202020204" pitchFamily="34" charset="0"/>
                    <a:ea typeface="맑은 고딕" panose="020B0503020000020004" pitchFamily="50" charset="-127"/>
                    <a:cs typeface="Arial" panose="020B0604020202020204" pitchFamily="34" charset="0"/>
                  </a:rPr>
                  <a:t>과거 손익계산서</a:t>
                </a:r>
              </a:p>
            </p:txBody>
          </p:sp>
          <p:sp>
            <p:nvSpPr>
              <p:cNvPr id="28" name="Rectangle 8">
                <a:extLst>
                  <a:ext uri="{FF2B5EF4-FFF2-40B4-BE49-F238E27FC236}">
                    <a16:creationId xmlns:a16="http://schemas.microsoft.com/office/drawing/2014/main" id="{BE5E5EC2-7EFC-4EBF-A3BB-00BA1DAD8CC3}"/>
                  </a:ext>
                </a:extLst>
              </p:cNvPr>
              <p:cNvSpPr>
                <a:spLocks noChangeArrowheads="1"/>
              </p:cNvSpPr>
              <p:nvPr/>
            </p:nvSpPr>
            <p:spPr bwMode="auto">
              <a:xfrm>
                <a:off x="3243988" y="2693279"/>
                <a:ext cx="1477528" cy="431724"/>
              </a:xfrm>
              <a:prstGeom prst="rect">
                <a:avLst/>
              </a:prstGeom>
              <a:solidFill>
                <a:srgbClr val="0091DA"/>
              </a:solidFill>
              <a:ln w="12700">
                <a:noFill/>
                <a:miter lim="800000"/>
                <a:headEnd/>
                <a:tailEnd/>
              </a:ln>
            </p:spPr>
            <p:txBody>
              <a:bodyPr tIns="46800" anchor="ct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ko-KR" altLang="en-US" sz="1000" b="1" i="0" u="none" strike="noStrike" kern="0" cap="none" spc="0" normalizeH="0" baseline="0" noProof="0" dirty="0">
                    <a:ln>
                      <a:noFill/>
                    </a:ln>
                    <a:solidFill>
                      <a:schemeClr val="bg1"/>
                    </a:solidFill>
                    <a:effectLst/>
                    <a:uLnTx/>
                    <a:uFillTx/>
                    <a:latin typeface="Arial" panose="020B0604020202020204" pitchFamily="34" charset="0"/>
                    <a:ea typeface="맑은 고딕" panose="020B0503020000020004" pitchFamily="50" charset="-127"/>
                    <a:cs typeface="Arial" panose="020B0604020202020204" pitchFamily="34" charset="0"/>
                  </a:rPr>
                  <a:t>가정 및 추정</a:t>
                </a:r>
              </a:p>
            </p:txBody>
          </p:sp>
          <p:sp>
            <p:nvSpPr>
              <p:cNvPr id="30" name="Rectangle 9">
                <a:extLst>
                  <a:ext uri="{FF2B5EF4-FFF2-40B4-BE49-F238E27FC236}">
                    <a16:creationId xmlns:a16="http://schemas.microsoft.com/office/drawing/2014/main" id="{23FA2481-6D1C-470F-9FF2-3CDFFE201B2D}"/>
                  </a:ext>
                </a:extLst>
              </p:cNvPr>
              <p:cNvSpPr>
                <a:spLocks noChangeArrowheads="1"/>
              </p:cNvSpPr>
              <p:nvPr/>
            </p:nvSpPr>
            <p:spPr bwMode="auto">
              <a:xfrm>
                <a:off x="3243988" y="3316828"/>
                <a:ext cx="1477528" cy="431724"/>
              </a:xfrm>
              <a:prstGeom prst="rect">
                <a:avLst/>
              </a:prstGeom>
              <a:solidFill>
                <a:srgbClr val="0091DA"/>
              </a:solidFill>
              <a:ln w="12700">
                <a:noFill/>
                <a:miter lim="800000"/>
                <a:headEnd/>
                <a:tailEnd/>
              </a:ln>
            </p:spPr>
            <p:txBody>
              <a:bodyPr tIns="46800" anchor="ct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ko-KR" altLang="en-US" sz="1000" b="1" i="0" u="none" strike="noStrike" kern="0" cap="none" spc="0" normalizeH="0" baseline="0" noProof="0" dirty="0">
                    <a:ln>
                      <a:noFill/>
                    </a:ln>
                    <a:solidFill>
                      <a:schemeClr val="bg1"/>
                    </a:solidFill>
                    <a:effectLst/>
                    <a:uLnTx/>
                    <a:uFillTx/>
                    <a:latin typeface="Arial" panose="020B0604020202020204" pitchFamily="34" charset="0"/>
                    <a:ea typeface="맑은 고딕" panose="020B0503020000020004" pitchFamily="50" charset="-127"/>
                    <a:cs typeface="Arial" panose="020B0604020202020204" pitchFamily="34" charset="0"/>
                  </a:rPr>
                  <a:t>추정 손익계산서</a:t>
                </a:r>
              </a:p>
            </p:txBody>
          </p:sp>
          <p:cxnSp>
            <p:nvCxnSpPr>
              <p:cNvPr id="31" name="AutoShape 10">
                <a:extLst>
                  <a:ext uri="{FF2B5EF4-FFF2-40B4-BE49-F238E27FC236}">
                    <a16:creationId xmlns:a16="http://schemas.microsoft.com/office/drawing/2014/main" id="{1D701E08-0DD3-4F36-A2E3-8749082AEC79}"/>
                  </a:ext>
                </a:extLst>
              </p:cNvPr>
              <p:cNvCxnSpPr>
                <a:cxnSpLocks noChangeShapeType="1"/>
                <a:stCxn id="27" idx="2"/>
                <a:endCxn id="28" idx="0"/>
              </p:cNvCxnSpPr>
              <p:nvPr/>
            </p:nvCxnSpPr>
            <p:spPr bwMode="auto">
              <a:xfrm>
                <a:off x="3982752" y="2501453"/>
                <a:ext cx="0" cy="191826"/>
              </a:xfrm>
              <a:prstGeom prst="straightConnector1">
                <a:avLst/>
              </a:prstGeom>
              <a:noFill/>
              <a:ln w="6350">
                <a:solidFill>
                  <a:srgbClr val="0C2D83"/>
                </a:solidFill>
                <a:round/>
                <a:headEnd type="none" w="sm" len="sm"/>
                <a:tailEnd type="triangle" w="sm" len="sm"/>
              </a:ln>
            </p:spPr>
          </p:cxnSp>
          <p:sp>
            <p:nvSpPr>
              <p:cNvPr id="32" name="Rectangle 11">
                <a:extLst>
                  <a:ext uri="{FF2B5EF4-FFF2-40B4-BE49-F238E27FC236}">
                    <a16:creationId xmlns:a16="http://schemas.microsoft.com/office/drawing/2014/main" id="{6405F944-148D-47FC-A044-71A302FF46AD}"/>
                  </a:ext>
                </a:extLst>
              </p:cNvPr>
              <p:cNvSpPr>
                <a:spLocks noChangeArrowheads="1"/>
              </p:cNvSpPr>
              <p:nvPr/>
            </p:nvSpPr>
            <p:spPr bwMode="auto">
              <a:xfrm>
                <a:off x="1109782" y="3749964"/>
                <a:ext cx="1477528" cy="474897"/>
              </a:xfrm>
              <a:prstGeom prst="rect">
                <a:avLst/>
              </a:prstGeom>
              <a:solidFill>
                <a:srgbClr val="0091DA"/>
              </a:solidFill>
              <a:ln w="12700">
                <a:noFill/>
                <a:miter lim="800000"/>
                <a:headEnd/>
                <a:tailEnd/>
              </a:ln>
            </p:spPr>
            <p:txBody>
              <a:bodyPr tIns="46800" anchor="ct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ko-KR" altLang="en-US" sz="1000" b="1" i="0" u="none" strike="noStrike" kern="0" cap="none" spc="0" normalizeH="0" baseline="0" noProof="0" dirty="0">
                    <a:ln>
                      <a:noFill/>
                    </a:ln>
                    <a:solidFill>
                      <a:schemeClr val="bg1"/>
                    </a:solidFill>
                    <a:effectLst/>
                    <a:uLnTx/>
                    <a:uFillTx/>
                    <a:latin typeface="Arial" panose="020B0604020202020204" pitchFamily="34" charset="0"/>
                    <a:ea typeface="맑은 고딕" panose="020B0503020000020004" pitchFamily="50" charset="-127"/>
                    <a:cs typeface="Arial" panose="020B0604020202020204" pitchFamily="34" charset="0"/>
                  </a:rPr>
                  <a:t>자본적 지출 및 </a:t>
                </a:r>
                <a:br>
                  <a:rPr kumimoji="0" lang="en-US" altLang="ko-KR" sz="1000" b="1" i="0" u="none" strike="noStrike" kern="0" cap="none" spc="0" normalizeH="0" baseline="0" noProof="0" dirty="0">
                    <a:ln>
                      <a:noFill/>
                    </a:ln>
                    <a:solidFill>
                      <a:schemeClr val="bg1"/>
                    </a:solidFill>
                    <a:effectLst/>
                    <a:uLnTx/>
                    <a:uFillTx/>
                    <a:latin typeface="Arial" panose="020B0604020202020204" pitchFamily="34" charset="0"/>
                    <a:ea typeface="맑은 고딕" panose="020B0503020000020004" pitchFamily="50" charset="-127"/>
                    <a:cs typeface="Arial" panose="020B0604020202020204" pitchFamily="34" charset="0"/>
                  </a:rPr>
                </a:br>
                <a:r>
                  <a:rPr kumimoji="0" lang="ko-KR" altLang="en-US" sz="1000" b="1" i="0" u="none" strike="noStrike" kern="0" cap="none" spc="0" normalizeH="0" baseline="0" noProof="0" dirty="0">
                    <a:ln>
                      <a:noFill/>
                    </a:ln>
                    <a:solidFill>
                      <a:schemeClr val="bg1"/>
                    </a:solidFill>
                    <a:effectLst/>
                    <a:uLnTx/>
                    <a:uFillTx/>
                    <a:latin typeface="Arial" panose="020B0604020202020204" pitchFamily="34" charset="0"/>
                    <a:ea typeface="맑은 고딕" panose="020B0503020000020004" pitchFamily="50" charset="-127"/>
                    <a:cs typeface="Arial" panose="020B0604020202020204" pitchFamily="34" charset="0"/>
                  </a:rPr>
                  <a:t>운전자본 추정</a:t>
                </a:r>
              </a:p>
            </p:txBody>
          </p:sp>
          <p:sp>
            <p:nvSpPr>
              <p:cNvPr id="33" name="Rectangle 12">
                <a:extLst>
                  <a:ext uri="{FF2B5EF4-FFF2-40B4-BE49-F238E27FC236}">
                    <a16:creationId xmlns:a16="http://schemas.microsoft.com/office/drawing/2014/main" id="{6C5F9A4C-8A72-479D-A48E-2A08EE33C422}"/>
                  </a:ext>
                </a:extLst>
              </p:cNvPr>
              <p:cNvSpPr>
                <a:spLocks noChangeArrowheads="1"/>
              </p:cNvSpPr>
              <p:nvPr/>
            </p:nvSpPr>
            <p:spPr bwMode="auto">
              <a:xfrm>
                <a:off x="1109782" y="5090964"/>
                <a:ext cx="1477528" cy="431724"/>
              </a:xfrm>
              <a:prstGeom prst="rect">
                <a:avLst/>
              </a:prstGeom>
              <a:solidFill>
                <a:srgbClr val="0091DA"/>
              </a:solidFill>
              <a:ln w="12700">
                <a:noFill/>
                <a:miter lim="800000"/>
                <a:headEnd/>
                <a:tailEnd/>
              </a:ln>
            </p:spPr>
            <p:txBody>
              <a:bodyPr tIns="46800" anchor="ctr"/>
              <a:lstStyle/>
              <a:p>
                <a:pPr lvl="0" algn="ctr" eaLnBrk="0" hangingPunct="0">
                  <a:spcBef>
                    <a:spcPct val="0"/>
                  </a:spcBef>
                  <a:defRPr/>
                </a:pPr>
                <a:r>
                  <a:rPr kumimoji="0" lang="en-US" altLang="ko-KR" sz="1000" b="1" i="0" u="none" strike="noStrike" kern="0" cap="none" spc="0" normalizeH="0" baseline="0" noProof="0" dirty="0">
                    <a:ln>
                      <a:noFill/>
                    </a:ln>
                    <a:solidFill>
                      <a:schemeClr val="bg1"/>
                    </a:solidFill>
                    <a:effectLst/>
                    <a:uLnTx/>
                    <a:uFillTx/>
                    <a:latin typeface="Arial" panose="020B0604020202020204" pitchFamily="34" charset="0"/>
                    <a:ea typeface="맑은 고딕" panose="020B0503020000020004" pitchFamily="50" charset="-127"/>
                    <a:cs typeface="Arial" panose="020B0604020202020204" pitchFamily="34" charset="0"/>
                  </a:rPr>
                  <a:t>DCF </a:t>
                </a:r>
                <a:r>
                  <a:rPr lang="en-US" altLang="ko-KR" sz="10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Price Analysis</a:t>
                </a:r>
                <a:endParaRPr kumimoji="0" lang="en-GB" altLang="ko-KR" sz="1000" b="1" i="0" u="none" strike="noStrike" kern="0" cap="none" spc="0" normalizeH="0" baseline="0" noProof="0" dirty="0">
                  <a:ln>
                    <a:noFill/>
                  </a:ln>
                  <a:solidFill>
                    <a:schemeClr val="bg1"/>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cxnSp>
            <p:nvCxnSpPr>
              <p:cNvPr id="34" name="AutoShape 13">
                <a:extLst>
                  <a:ext uri="{FF2B5EF4-FFF2-40B4-BE49-F238E27FC236}">
                    <a16:creationId xmlns:a16="http://schemas.microsoft.com/office/drawing/2014/main" id="{21F14992-1CC7-44E8-9C7A-27ECABACC084}"/>
                  </a:ext>
                </a:extLst>
              </p:cNvPr>
              <p:cNvCxnSpPr>
                <a:cxnSpLocks noChangeShapeType="1"/>
                <a:stCxn id="32" idx="2"/>
                <a:endCxn id="20" idx="0"/>
              </p:cNvCxnSpPr>
              <p:nvPr/>
            </p:nvCxnSpPr>
            <p:spPr bwMode="auto">
              <a:xfrm>
                <a:off x="1848546" y="4224860"/>
                <a:ext cx="0" cy="217190"/>
              </a:xfrm>
              <a:prstGeom prst="straightConnector1">
                <a:avLst/>
              </a:prstGeom>
              <a:noFill/>
              <a:ln w="6350">
                <a:solidFill>
                  <a:srgbClr val="0C2D83"/>
                </a:solidFill>
                <a:round/>
                <a:headEnd type="none" w="sm" len="sm"/>
                <a:tailEnd type="triangle" w="sm" len="sm"/>
              </a:ln>
            </p:spPr>
          </p:cxnSp>
          <p:cxnSp>
            <p:nvCxnSpPr>
              <p:cNvPr id="35" name="AutoShape 14">
                <a:extLst>
                  <a:ext uri="{FF2B5EF4-FFF2-40B4-BE49-F238E27FC236}">
                    <a16:creationId xmlns:a16="http://schemas.microsoft.com/office/drawing/2014/main" id="{10FD6B6E-6A4D-432C-A2F1-849DF5214DC5}"/>
                  </a:ext>
                </a:extLst>
              </p:cNvPr>
              <p:cNvCxnSpPr>
                <a:cxnSpLocks noChangeShapeType="1"/>
                <a:stCxn id="20" idx="2"/>
                <a:endCxn id="33" idx="0"/>
              </p:cNvCxnSpPr>
              <p:nvPr/>
            </p:nvCxnSpPr>
            <p:spPr bwMode="auto">
              <a:xfrm>
                <a:off x="1848546" y="4873774"/>
                <a:ext cx="0" cy="217190"/>
              </a:xfrm>
              <a:prstGeom prst="straightConnector1">
                <a:avLst/>
              </a:prstGeom>
              <a:noFill/>
              <a:ln w="6350">
                <a:solidFill>
                  <a:srgbClr val="0C2D83"/>
                </a:solidFill>
                <a:round/>
                <a:headEnd type="none" w="sm" len="sm"/>
                <a:tailEnd type="triangle" w="sm" len="sm"/>
              </a:ln>
            </p:spPr>
          </p:cxnSp>
          <p:cxnSp>
            <p:nvCxnSpPr>
              <p:cNvPr id="36" name="AutoShape 15">
                <a:extLst>
                  <a:ext uri="{FF2B5EF4-FFF2-40B4-BE49-F238E27FC236}">
                    <a16:creationId xmlns:a16="http://schemas.microsoft.com/office/drawing/2014/main" id="{A5CE0A3B-A931-4B9B-96B1-A0814937C010}"/>
                  </a:ext>
                </a:extLst>
              </p:cNvPr>
              <p:cNvCxnSpPr>
                <a:cxnSpLocks noChangeShapeType="1"/>
                <a:stCxn id="28" idx="2"/>
                <a:endCxn id="30" idx="0"/>
              </p:cNvCxnSpPr>
              <p:nvPr/>
            </p:nvCxnSpPr>
            <p:spPr bwMode="auto">
              <a:xfrm>
                <a:off x="3982752" y="3125003"/>
                <a:ext cx="0" cy="191825"/>
              </a:xfrm>
              <a:prstGeom prst="straightConnector1">
                <a:avLst/>
              </a:prstGeom>
              <a:noFill/>
              <a:ln w="6350">
                <a:solidFill>
                  <a:srgbClr val="0C2D83"/>
                </a:solidFill>
                <a:round/>
                <a:headEnd type="none" w="sm" len="sm"/>
                <a:tailEnd type="triangle" w="sm" len="sm"/>
              </a:ln>
            </p:spPr>
          </p:cxnSp>
          <p:cxnSp>
            <p:nvCxnSpPr>
              <p:cNvPr id="37" name="AutoShape 16">
                <a:extLst>
                  <a:ext uri="{FF2B5EF4-FFF2-40B4-BE49-F238E27FC236}">
                    <a16:creationId xmlns:a16="http://schemas.microsoft.com/office/drawing/2014/main" id="{791699B2-5A1F-47E5-BB23-739C09A5F34F}"/>
                  </a:ext>
                </a:extLst>
              </p:cNvPr>
              <p:cNvCxnSpPr>
                <a:cxnSpLocks noChangeShapeType="1"/>
                <a:stCxn id="30" idx="2"/>
                <a:endCxn id="32" idx="3"/>
              </p:cNvCxnSpPr>
              <p:nvPr/>
            </p:nvCxnSpPr>
            <p:spPr bwMode="auto">
              <a:xfrm rot="5400000">
                <a:off x="3165601" y="3170260"/>
                <a:ext cx="238860" cy="1395443"/>
              </a:xfrm>
              <a:prstGeom prst="bentConnector2">
                <a:avLst/>
              </a:prstGeom>
              <a:noFill/>
              <a:ln w="6350">
                <a:solidFill>
                  <a:srgbClr val="0C2D83"/>
                </a:solidFill>
                <a:miter lim="800000"/>
                <a:headEnd type="none" w="sm" len="sm"/>
                <a:tailEnd type="triangle" w="sm" len="sm"/>
              </a:ln>
            </p:spPr>
          </p:cxnSp>
          <p:sp>
            <p:nvSpPr>
              <p:cNvPr id="38" name="Rectangle 17">
                <a:extLst>
                  <a:ext uri="{FF2B5EF4-FFF2-40B4-BE49-F238E27FC236}">
                    <a16:creationId xmlns:a16="http://schemas.microsoft.com/office/drawing/2014/main" id="{51874CF2-9E0D-40EC-B6A8-D92A7E00E3EE}"/>
                  </a:ext>
                </a:extLst>
              </p:cNvPr>
              <p:cNvSpPr>
                <a:spLocks noChangeArrowheads="1"/>
              </p:cNvSpPr>
              <p:nvPr/>
            </p:nvSpPr>
            <p:spPr bwMode="auto">
              <a:xfrm>
                <a:off x="1109782" y="1580619"/>
                <a:ext cx="3611734" cy="388552"/>
              </a:xfrm>
              <a:prstGeom prst="rect">
                <a:avLst/>
              </a:prstGeom>
              <a:solidFill>
                <a:srgbClr val="6D2077"/>
              </a:solidFill>
              <a:ln w="9525" algn="ctr">
                <a:noFill/>
                <a:miter lim="800000"/>
                <a:headEnd/>
                <a:tailEnd/>
              </a:ln>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ko-KR" sz="1100" b="1" i="0" u="none" strike="noStrike" kern="0" cap="none" spc="0" normalizeH="0" baseline="0" noProof="0" dirty="0">
                    <a:ln>
                      <a:noFill/>
                    </a:ln>
                    <a:solidFill>
                      <a:srgbClr val="FFFFFF"/>
                    </a:solidFill>
                    <a:effectLst/>
                    <a:uLnTx/>
                    <a:uFillTx/>
                    <a:latin typeface="Arial" panose="020B0604020202020204" pitchFamily="34" charset="0"/>
                    <a:ea typeface="맑은 고딕" panose="020B0503020000020004" pitchFamily="50" charset="-127"/>
                    <a:cs typeface="Arial" panose="020B0604020202020204" pitchFamily="34" charset="0"/>
                  </a:rPr>
                  <a:t>Discounted Cash Flow </a:t>
                </a:r>
                <a:r>
                  <a:rPr kumimoji="0" lang="ko-KR" altLang="en-US" sz="1100" b="1" i="0" u="none" strike="noStrike" kern="0" cap="none" spc="0" normalizeH="0" baseline="0" noProof="0" dirty="0">
                    <a:ln>
                      <a:noFill/>
                    </a:ln>
                    <a:solidFill>
                      <a:srgbClr val="FFFFFF"/>
                    </a:solidFill>
                    <a:effectLst/>
                    <a:uLnTx/>
                    <a:uFillTx/>
                    <a:latin typeface="Arial" panose="020B0604020202020204" pitchFamily="34" charset="0"/>
                    <a:ea typeface="맑은 고딕" panose="020B0503020000020004" pitchFamily="50" charset="-127"/>
                    <a:cs typeface="Arial" panose="020B0604020202020204" pitchFamily="34" charset="0"/>
                  </a:rPr>
                  <a:t>방법</a:t>
                </a:r>
              </a:p>
            </p:txBody>
          </p:sp>
          <p:sp>
            <p:nvSpPr>
              <p:cNvPr id="39" name="Rectangle 18">
                <a:extLst>
                  <a:ext uri="{FF2B5EF4-FFF2-40B4-BE49-F238E27FC236}">
                    <a16:creationId xmlns:a16="http://schemas.microsoft.com/office/drawing/2014/main" id="{29D870D7-0E07-4BA8-ABBA-7BA0F7227BF2}"/>
                  </a:ext>
                </a:extLst>
              </p:cNvPr>
              <p:cNvSpPr>
                <a:spLocks noChangeArrowheads="1"/>
              </p:cNvSpPr>
              <p:nvPr/>
            </p:nvSpPr>
            <p:spPr bwMode="auto">
              <a:xfrm>
                <a:off x="1109782" y="2694691"/>
                <a:ext cx="1477528" cy="431724"/>
              </a:xfrm>
              <a:prstGeom prst="rect">
                <a:avLst/>
              </a:prstGeom>
              <a:solidFill>
                <a:srgbClr val="0091DA"/>
              </a:solidFill>
              <a:ln w="12700">
                <a:noFill/>
                <a:miter lim="800000"/>
                <a:headEnd/>
                <a:tailEnd/>
              </a:ln>
            </p:spPr>
            <p:txBody>
              <a:bodyPr tIns="46800" anchor="ct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ko-KR" altLang="en-US" sz="1000" b="1" i="0" u="none" strike="noStrike" kern="0" cap="none" spc="0" normalizeH="0" baseline="0" noProof="0" dirty="0">
                    <a:ln>
                      <a:noFill/>
                    </a:ln>
                    <a:solidFill>
                      <a:schemeClr val="bg1"/>
                    </a:solidFill>
                    <a:effectLst/>
                    <a:uLnTx/>
                    <a:uFillTx/>
                    <a:latin typeface="Arial" panose="020B0604020202020204" pitchFamily="34" charset="0"/>
                    <a:ea typeface="맑은 고딕" panose="020B0503020000020004" pitchFamily="50" charset="-127"/>
                    <a:cs typeface="Arial" panose="020B0604020202020204" pitchFamily="34" charset="0"/>
                  </a:rPr>
                  <a:t>가정 및 추정</a:t>
                </a:r>
              </a:p>
            </p:txBody>
          </p:sp>
          <p:cxnSp>
            <p:nvCxnSpPr>
              <p:cNvPr id="40" name="AutoShape 20">
                <a:extLst>
                  <a:ext uri="{FF2B5EF4-FFF2-40B4-BE49-F238E27FC236}">
                    <a16:creationId xmlns:a16="http://schemas.microsoft.com/office/drawing/2014/main" id="{19CF6F98-AE9B-4AD7-B9F9-35AFCC493402}"/>
                  </a:ext>
                </a:extLst>
              </p:cNvPr>
              <p:cNvCxnSpPr>
                <a:cxnSpLocks noChangeShapeType="1"/>
                <a:stCxn id="33" idx="2"/>
                <a:endCxn id="19" idx="0"/>
              </p:cNvCxnSpPr>
              <p:nvPr/>
            </p:nvCxnSpPr>
            <p:spPr bwMode="auto">
              <a:xfrm>
                <a:off x="1848546" y="5522688"/>
                <a:ext cx="0" cy="217188"/>
              </a:xfrm>
              <a:prstGeom prst="straightConnector1">
                <a:avLst/>
              </a:prstGeom>
              <a:noFill/>
              <a:ln w="6350">
                <a:solidFill>
                  <a:srgbClr val="0C2D83"/>
                </a:solidFill>
                <a:round/>
                <a:headEnd type="none" w="sm" len="sm"/>
                <a:tailEnd type="triangle" w="sm" len="sm"/>
              </a:ln>
            </p:spPr>
          </p:cxnSp>
          <p:cxnSp>
            <p:nvCxnSpPr>
              <p:cNvPr id="41" name="AutoShape 21">
                <a:extLst>
                  <a:ext uri="{FF2B5EF4-FFF2-40B4-BE49-F238E27FC236}">
                    <a16:creationId xmlns:a16="http://schemas.microsoft.com/office/drawing/2014/main" id="{D98A23DF-DC0D-4E9D-B546-F81F90BA93CE}"/>
                  </a:ext>
                </a:extLst>
              </p:cNvPr>
              <p:cNvCxnSpPr>
                <a:cxnSpLocks noChangeShapeType="1"/>
                <a:stCxn id="39" idx="2"/>
                <a:endCxn id="32" idx="0"/>
              </p:cNvCxnSpPr>
              <p:nvPr/>
            </p:nvCxnSpPr>
            <p:spPr bwMode="auto">
              <a:xfrm>
                <a:off x="1848546" y="3126415"/>
                <a:ext cx="0" cy="623549"/>
              </a:xfrm>
              <a:prstGeom prst="straightConnector1">
                <a:avLst/>
              </a:prstGeom>
              <a:noFill/>
              <a:ln w="6350">
                <a:solidFill>
                  <a:srgbClr val="0C2D83"/>
                </a:solidFill>
                <a:round/>
                <a:headEnd type="none" w="sm" len="sm"/>
                <a:tailEnd type="triangle" w="sm" len="sm"/>
              </a:ln>
            </p:spPr>
          </p:cxnSp>
        </p:grpSp>
        <p:sp>
          <p:nvSpPr>
            <p:cNvPr id="17" name="Rectangle 19">
              <a:extLst>
                <a:ext uri="{FF2B5EF4-FFF2-40B4-BE49-F238E27FC236}">
                  <a16:creationId xmlns:a16="http://schemas.microsoft.com/office/drawing/2014/main" id="{226205AF-3FDD-4805-AEB4-C49F736ABC89}"/>
                </a:ext>
              </a:extLst>
            </p:cNvPr>
            <p:cNvSpPr>
              <a:spLocks noChangeArrowheads="1"/>
            </p:cNvSpPr>
            <p:nvPr/>
          </p:nvSpPr>
          <p:spPr bwMode="auto">
            <a:xfrm>
              <a:off x="489600" y="1597134"/>
              <a:ext cx="3960000" cy="324000"/>
            </a:xfrm>
            <a:prstGeom prst="rect">
              <a:avLst/>
            </a:prstGeom>
            <a:solidFill>
              <a:srgbClr val="005EB8"/>
            </a:solidFill>
            <a:ln w="9525">
              <a:noFill/>
              <a:miter lim="800000"/>
              <a:headEnd/>
              <a:tailEnd/>
            </a:ln>
          </p:spPr>
          <p:txBody>
            <a:bodyPr anchor="ctr"/>
            <a:lstStyle/>
            <a:p>
              <a:pPr marL="285750" marR="0" lvl="0" indent="-285750" algn="ctr" defTabSz="762000" eaLnBrk="1" fontAlgn="auto" latinLnBrk="0" hangingPunct="1">
                <a:lnSpc>
                  <a:spcPct val="100000"/>
                </a:lnSpc>
                <a:spcBef>
                  <a:spcPct val="0"/>
                </a:spcBef>
                <a:spcAft>
                  <a:spcPts val="0"/>
                </a:spcAft>
                <a:buClrTx/>
                <a:buSzTx/>
                <a:buFontTx/>
                <a:buNone/>
                <a:tabLst/>
                <a:defRPr/>
              </a:pPr>
              <a:r>
                <a:rPr lang="ko-KR" altLang="en-US" sz="1100" b="1" kern="0" dirty="0">
                  <a:solidFill>
                    <a:sysClr val="window" lastClr="FFFFFF"/>
                  </a:solidFill>
                  <a:latin typeface="Arial" panose="020B0604020202020204" pitchFamily="34" charset="0"/>
                  <a:ea typeface="맑은 고딕" panose="020B0503020000020004" pitchFamily="50" charset="-127"/>
                  <a:cs typeface="Arial" panose="020B0604020202020204" pitchFamily="34" charset="0"/>
                </a:rPr>
                <a:t>이익접근법 </a:t>
              </a:r>
              <a:r>
                <a:rPr lang="en-US" altLang="ko-KR" sz="1100" b="1" kern="0" dirty="0">
                  <a:solidFill>
                    <a:sysClr val="window" lastClr="FFFFFF"/>
                  </a:solidFill>
                  <a:latin typeface="Arial" panose="020B0604020202020204" pitchFamily="34" charset="0"/>
                  <a:ea typeface="맑은 고딕" panose="020B0503020000020004" pitchFamily="50" charset="-127"/>
                  <a:cs typeface="Arial" panose="020B0604020202020204" pitchFamily="34" charset="0"/>
                </a:rPr>
                <a:t>(Income Approach)</a:t>
              </a:r>
              <a:endParaRPr kumimoji="0" lang="en-US" altLang="ko-KR" sz="1100" b="1" i="0" u="none" strike="noStrike" kern="0" cap="none" spc="0" normalizeH="0" baseline="0" noProof="0" dirty="0">
                <a:ln>
                  <a:noFill/>
                </a:ln>
                <a:solidFill>
                  <a:sysClr val="window" lastClr="FFFFFF"/>
                </a:solidFill>
                <a:effectLst/>
                <a:uLnTx/>
                <a:uFillTx/>
                <a:latin typeface="Arial" panose="020B0604020202020204" pitchFamily="34" charset="0"/>
                <a:ea typeface="맑은 고딕" panose="020B0503020000020004" pitchFamily="50" charset="-127"/>
                <a:cs typeface="Arial" panose="020B0604020202020204" pitchFamily="34" charset="0"/>
              </a:endParaRPr>
            </a:p>
          </p:txBody>
        </p:sp>
      </p:grpSp>
      <p:cxnSp>
        <p:nvCxnSpPr>
          <p:cNvPr id="42" name="AutoShape 14">
            <a:extLst>
              <a:ext uri="{FF2B5EF4-FFF2-40B4-BE49-F238E27FC236}">
                <a16:creationId xmlns:a16="http://schemas.microsoft.com/office/drawing/2014/main" id="{D9F65AE5-DC57-4EB0-8041-A1624E1834D5}"/>
              </a:ext>
            </a:extLst>
          </p:cNvPr>
          <p:cNvCxnSpPr>
            <a:cxnSpLocks noChangeShapeType="1"/>
            <a:stCxn id="18" idx="2"/>
            <a:endCxn id="39" idx="0"/>
          </p:cNvCxnSpPr>
          <p:nvPr/>
        </p:nvCxnSpPr>
        <p:spPr bwMode="auto">
          <a:xfrm>
            <a:off x="1299600" y="2793823"/>
            <a:ext cx="0" cy="159957"/>
          </a:xfrm>
          <a:prstGeom prst="straightConnector1">
            <a:avLst/>
          </a:prstGeom>
          <a:noFill/>
          <a:ln w="6350">
            <a:solidFill>
              <a:srgbClr val="0C2D83"/>
            </a:solidFill>
            <a:round/>
            <a:headEnd type="none" w="sm" len="sm"/>
            <a:tailEnd type="triangle" w="sm" len="sm"/>
          </a:ln>
        </p:spPr>
      </p:cxnSp>
      <p:sp>
        <p:nvSpPr>
          <p:cNvPr id="43" name="Rectangle 16">
            <a:extLst>
              <a:ext uri="{FF2B5EF4-FFF2-40B4-BE49-F238E27FC236}">
                <a16:creationId xmlns:a16="http://schemas.microsoft.com/office/drawing/2014/main" id="{21B2CAF0-75F6-4A63-9F07-80D4EB43796D}"/>
              </a:ext>
            </a:extLst>
          </p:cNvPr>
          <p:cNvSpPr>
            <a:spLocks noChangeArrowheads="1"/>
          </p:cNvSpPr>
          <p:nvPr/>
        </p:nvSpPr>
        <p:spPr bwMode="auto">
          <a:xfrm>
            <a:off x="4680000" y="1620000"/>
            <a:ext cx="5016500" cy="221214"/>
          </a:xfrm>
          <a:prstGeom prst="rect">
            <a:avLst/>
          </a:prstGeom>
          <a:noFill/>
          <a:ln w="9525" algn="ctr">
            <a:noFill/>
            <a:miter lim="800000"/>
            <a:headEnd/>
            <a:tailEnd/>
          </a:ln>
          <a:effectLst/>
        </p:spPr>
        <p:txBody>
          <a:bodyPr wrap="square" lIns="0" tIns="0" rIns="0" bIns="0">
            <a:spAutoFit/>
          </a:bodyPr>
          <a:lstStyle/>
          <a:p>
            <a:pPr>
              <a:lnSpc>
                <a:spcPct val="150000"/>
              </a:lnSpc>
              <a:buClr>
                <a:srgbClr val="0C2D83"/>
              </a:buClr>
              <a:buSzPct val="85000"/>
              <a:defRPr/>
            </a:pPr>
            <a:r>
              <a:rPr lang="ko-KR" altLang="en-US" sz="1100" b="1" kern="0" dirty="0">
                <a:solidFill>
                  <a:srgbClr val="0C2D83"/>
                </a:solidFill>
                <a:latin typeface="Arial" panose="020B0604020202020204" pitchFamily="34" charset="0"/>
                <a:ea typeface="맑은 고딕"/>
                <a:cs typeface="Arial" panose="020B0604020202020204" pitchFamily="34" charset="0"/>
              </a:rPr>
              <a:t>현금흐름할인법</a:t>
            </a:r>
            <a:r>
              <a:rPr lang="en-US" altLang="ko-KR" sz="1100" b="1" kern="0" dirty="0">
                <a:solidFill>
                  <a:srgbClr val="0C2D83"/>
                </a:solidFill>
                <a:latin typeface="Arial" panose="020B0604020202020204" pitchFamily="34" charset="0"/>
                <a:ea typeface="맑은 고딕"/>
                <a:cs typeface="Arial" panose="020B0604020202020204" pitchFamily="34" charset="0"/>
              </a:rPr>
              <a:t>(Discounted Cash Flow Method)</a:t>
            </a:r>
          </a:p>
        </p:txBody>
      </p:sp>
      <p:sp>
        <p:nvSpPr>
          <p:cNvPr id="45" name="제목 2">
            <a:extLst>
              <a:ext uri="{FF2B5EF4-FFF2-40B4-BE49-F238E27FC236}">
                <a16:creationId xmlns:a16="http://schemas.microsoft.com/office/drawing/2014/main" id="{5AB868D5-FDD9-4D99-8EDA-123BB122E9BF}"/>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Appendices</a:t>
            </a:r>
          </a:p>
        </p:txBody>
      </p:sp>
    </p:spTree>
    <p:extLst>
      <p:ext uri="{BB962C8B-B14F-4D97-AF65-F5344CB8AC3E}">
        <p14:creationId xmlns:p14="http://schemas.microsoft.com/office/powerpoint/2010/main" val="780776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제목 2">
            <a:extLst>
              <a:ext uri="{FF2B5EF4-FFF2-40B4-BE49-F238E27FC236}">
                <a16:creationId xmlns:a16="http://schemas.microsoft.com/office/drawing/2014/main" id="{72537B89-383C-4519-A0F3-837A7596D09A}"/>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Price Analysis Methodology (3/3)</a:t>
            </a:r>
          </a:p>
        </p:txBody>
      </p:sp>
      <p:sp>
        <p:nvSpPr>
          <p:cNvPr id="6" name="Rectangle 16">
            <a:extLst>
              <a:ext uri="{FF2B5EF4-FFF2-40B4-BE49-F238E27FC236}">
                <a16:creationId xmlns:a16="http://schemas.microsoft.com/office/drawing/2014/main" id="{3097987B-7AC9-41AD-BA68-C1AE3769FA17}"/>
              </a:ext>
            </a:extLst>
          </p:cNvPr>
          <p:cNvSpPr>
            <a:spLocks noChangeArrowheads="1"/>
          </p:cNvSpPr>
          <p:nvPr/>
        </p:nvSpPr>
        <p:spPr bwMode="auto">
          <a:xfrm>
            <a:off x="4680000" y="1620000"/>
            <a:ext cx="5016500" cy="221214"/>
          </a:xfrm>
          <a:prstGeom prst="rect">
            <a:avLst/>
          </a:prstGeom>
          <a:noFill/>
          <a:ln w="9525" algn="ctr">
            <a:noFill/>
            <a:miter lim="800000"/>
            <a:headEnd/>
            <a:tailEnd/>
          </a:ln>
          <a:effectLst/>
        </p:spPr>
        <p:txBody>
          <a:bodyPr wrap="square" lIns="0" tIns="0" rIns="0" bIns="0">
            <a:spAutoFit/>
          </a:bodyPr>
          <a:lstStyle/>
          <a:p>
            <a:pPr defTabSz="914400">
              <a:lnSpc>
                <a:spcPct val="150000"/>
              </a:lnSpc>
              <a:spcBef>
                <a:spcPct val="50000"/>
              </a:spcBef>
              <a:buClr>
                <a:srgbClr val="0C2D83"/>
              </a:buClr>
              <a:buSzPct val="85000"/>
              <a:buFont typeface="Wingdings" pitchFamily="2" charset="2"/>
              <a:buNone/>
              <a:defRPr/>
            </a:pPr>
            <a:r>
              <a:rPr lang="ko-KR" altLang="en-US" sz="1100" b="1" kern="0" dirty="0">
                <a:solidFill>
                  <a:srgbClr val="00338D"/>
                </a:solidFill>
                <a:latin typeface="Arial" panose="020B0604020202020204" pitchFamily="34" charset="0"/>
                <a:cs typeface="Arial" panose="020B0604020202020204" pitchFamily="34" charset="0"/>
              </a:rPr>
              <a:t>유사상장회사 비교법</a:t>
            </a:r>
            <a:r>
              <a:rPr lang="en-US" altLang="ko-KR" sz="1100" b="1" kern="0" dirty="0">
                <a:solidFill>
                  <a:srgbClr val="00338D"/>
                </a:solidFill>
                <a:latin typeface="Arial" panose="020B0604020202020204" pitchFamily="34" charset="0"/>
                <a:cs typeface="Arial" panose="020B0604020202020204" pitchFamily="34" charset="0"/>
              </a:rPr>
              <a:t>(Guideline Public Company Method)</a:t>
            </a:r>
          </a:p>
        </p:txBody>
      </p:sp>
      <p:grpSp>
        <p:nvGrpSpPr>
          <p:cNvPr id="7" name="그룹 6">
            <a:extLst>
              <a:ext uri="{FF2B5EF4-FFF2-40B4-BE49-F238E27FC236}">
                <a16:creationId xmlns:a16="http://schemas.microsoft.com/office/drawing/2014/main" id="{03BF41C3-8091-4C00-BCEE-43F5C01D7333}"/>
              </a:ext>
            </a:extLst>
          </p:cNvPr>
          <p:cNvGrpSpPr/>
          <p:nvPr/>
        </p:nvGrpSpPr>
        <p:grpSpPr>
          <a:xfrm>
            <a:off x="489599" y="1620000"/>
            <a:ext cx="3960002" cy="3907068"/>
            <a:chOff x="735876" y="1940146"/>
            <a:chExt cx="2634775" cy="3907068"/>
          </a:xfrm>
        </p:grpSpPr>
        <p:sp>
          <p:nvSpPr>
            <p:cNvPr id="8" name="Rectangle 4">
              <a:extLst>
                <a:ext uri="{FF2B5EF4-FFF2-40B4-BE49-F238E27FC236}">
                  <a16:creationId xmlns:a16="http://schemas.microsoft.com/office/drawing/2014/main" id="{AD49BB45-5927-4426-AD52-A388D356A882}"/>
                </a:ext>
              </a:extLst>
            </p:cNvPr>
            <p:cNvSpPr>
              <a:spLocks noChangeArrowheads="1"/>
            </p:cNvSpPr>
            <p:nvPr/>
          </p:nvSpPr>
          <p:spPr bwMode="auto">
            <a:xfrm>
              <a:off x="735877" y="2360308"/>
              <a:ext cx="1296000" cy="392882"/>
            </a:xfrm>
            <a:prstGeom prst="rect">
              <a:avLst/>
            </a:prstGeom>
            <a:solidFill>
              <a:srgbClr val="6D2077"/>
            </a:solidFill>
            <a:ln w="12700">
              <a:noFill/>
              <a:miter lim="800000"/>
              <a:headEnd/>
              <a:tailEnd/>
            </a:ln>
            <a:effectLst/>
          </p:spPr>
          <p:txBody>
            <a:bodyPr tIns="46800" anchor="ctr"/>
            <a:lstStyle/>
            <a:p>
              <a:pPr algn="ctr" defTabSz="914400" eaLnBrk="0" hangingPunct="0">
                <a:defRPr/>
              </a:pPr>
              <a:r>
                <a:rPr lang="ko-KR" altLang="en-US" sz="1100" b="1" kern="0" dirty="0">
                  <a:solidFill>
                    <a:schemeClr val="bg1"/>
                  </a:solidFill>
                  <a:latin typeface="Arial" panose="020B0604020202020204" pitchFamily="34" charset="0"/>
                  <a:ea typeface="맑은 고딕" panose="020B0503020000020004" pitchFamily="50" charset="-127"/>
                  <a:cs typeface="Arial" panose="020B0604020202020204" pitchFamily="34" charset="0"/>
                </a:rPr>
                <a:t>유사상장회사 비교법</a:t>
              </a:r>
              <a:br>
                <a:rPr lang="en-US" altLang="ko-KR" sz="1100" b="1" kern="0" dirty="0">
                  <a:solidFill>
                    <a:schemeClr val="bg1"/>
                  </a:solidFill>
                  <a:latin typeface="Arial" panose="020B0604020202020204" pitchFamily="34" charset="0"/>
                  <a:ea typeface="맑은 고딕" panose="020B0503020000020004" pitchFamily="50" charset="-127"/>
                  <a:cs typeface="Arial" panose="020B0604020202020204" pitchFamily="34" charset="0"/>
                </a:rPr>
              </a:br>
              <a:r>
                <a:rPr lang="en-US" altLang="ko-KR" sz="1100" b="1" kern="0" dirty="0">
                  <a:solidFill>
                    <a:schemeClr val="bg1"/>
                  </a:solidFill>
                  <a:latin typeface="Arial" panose="020B0604020202020204" pitchFamily="34" charset="0"/>
                  <a:ea typeface="맑은 고딕" panose="020B0503020000020004" pitchFamily="50" charset="-127"/>
                  <a:cs typeface="Arial" panose="020B0604020202020204" pitchFamily="34" charset="0"/>
                </a:rPr>
                <a:t>(GPCM)</a:t>
              </a:r>
              <a:endParaRPr lang="ko-KR" altLang="en-US" sz="1100" b="1" kern="0"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p:txBody>
        </p:sp>
        <p:sp>
          <p:nvSpPr>
            <p:cNvPr id="9" name="Rectangle 5">
              <a:extLst>
                <a:ext uri="{FF2B5EF4-FFF2-40B4-BE49-F238E27FC236}">
                  <a16:creationId xmlns:a16="http://schemas.microsoft.com/office/drawing/2014/main" id="{C6464F6B-D332-4A81-9278-966710F65456}"/>
                </a:ext>
              </a:extLst>
            </p:cNvPr>
            <p:cNvSpPr>
              <a:spLocks noChangeArrowheads="1"/>
            </p:cNvSpPr>
            <p:nvPr/>
          </p:nvSpPr>
          <p:spPr bwMode="auto">
            <a:xfrm>
              <a:off x="735878" y="5487213"/>
              <a:ext cx="1293434" cy="360000"/>
            </a:xfrm>
            <a:prstGeom prst="rect">
              <a:avLst/>
            </a:prstGeom>
            <a:solidFill>
              <a:srgbClr val="6D2077"/>
            </a:solidFill>
            <a:ln w="25400">
              <a:noFill/>
              <a:miter lim="800000"/>
              <a:headEnd/>
              <a:tailEnd/>
            </a:ln>
            <a:effectLst/>
          </p:spPr>
          <p:txBody>
            <a:bodyPr tIns="46800" anchor="ctr"/>
            <a:lstStyle/>
            <a:p>
              <a:pPr algn="ctr" eaLnBrk="0" hangingPunct="0">
                <a:defRPr/>
              </a:pPr>
              <a:r>
                <a:rPr lang="en-US" altLang="ko-KR" sz="10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Price Analysis </a:t>
              </a:r>
              <a:r>
                <a:rPr lang="ko-KR" altLang="en-US" sz="10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결과</a:t>
              </a:r>
              <a:endParaRPr lang="ko-KR" altLang="en-GB" sz="10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10" name="Rectangle 6">
              <a:extLst>
                <a:ext uri="{FF2B5EF4-FFF2-40B4-BE49-F238E27FC236}">
                  <a16:creationId xmlns:a16="http://schemas.microsoft.com/office/drawing/2014/main" id="{E4B501FB-9697-4AAE-81A3-1A3C40A25E73}"/>
                </a:ext>
              </a:extLst>
            </p:cNvPr>
            <p:cNvSpPr>
              <a:spLocks noChangeArrowheads="1"/>
            </p:cNvSpPr>
            <p:nvPr/>
          </p:nvSpPr>
          <p:spPr bwMode="auto">
            <a:xfrm>
              <a:off x="735876" y="4455873"/>
              <a:ext cx="1293434" cy="360000"/>
            </a:xfrm>
            <a:prstGeom prst="rect">
              <a:avLst/>
            </a:prstGeom>
            <a:solidFill>
              <a:srgbClr val="6D2077">
                <a:alpha val="10000"/>
              </a:srgbClr>
            </a:solidFill>
            <a:ln w="12700">
              <a:noFill/>
              <a:miter lim="800000"/>
              <a:headEnd/>
              <a:tailEnd/>
            </a:ln>
            <a:effectLst/>
          </p:spPr>
          <p:txBody>
            <a:bodyPr tIns="46800" anchor="ctr"/>
            <a:lstStyle/>
            <a:p>
              <a:pPr algn="ctr" defTabSz="914400" eaLnBrk="0" hangingPunct="0">
                <a:defRPr/>
              </a:pPr>
              <a:r>
                <a:rPr lang="ko-KR" altLang="en-US" sz="1000" kern="0" dirty="0">
                  <a:latin typeface="Arial" panose="020B0604020202020204" pitchFamily="34" charset="0"/>
                  <a:ea typeface="맑은 고딕" panose="020B0503020000020004" pitchFamily="50" charset="-127"/>
                  <a:cs typeface="Arial" panose="020B0604020202020204" pitchFamily="34" charset="0"/>
                </a:rPr>
                <a:t>적용 가능한 </a:t>
              </a:r>
              <a:r>
                <a:rPr lang="en-US" altLang="ko-KR" sz="1000" kern="0" dirty="0">
                  <a:latin typeface="Arial" panose="020B0604020202020204" pitchFamily="34" charset="0"/>
                  <a:ea typeface="맑은 고딕" panose="020B0503020000020004" pitchFamily="50" charset="-127"/>
                  <a:cs typeface="Arial" panose="020B0604020202020204" pitchFamily="34" charset="0"/>
                </a:rPr>
                <a:t>Multiple</a:t>
              </a:r>
              <a:r>
                <a:rPr lang="ko-KR" altLang="en-US" sz="1000" kern="0" dirty="0">
                  <a:latin typeface="Arial" panose="020B0604020202020204" pitchFamily="34" charset="0"/>
                  <a:ea typeface="맑은 고딕" panose="020B0503020000020004" pitchFamily="50" charset="-127"/>
                  <a:cs typeface="Arial" panose="020B0604020202020204" pitchFamily="34" charset="0"/>
                </a:rPr>
                <a:t>의 선정</a:t>
              </a:r>
            </a:p>
          </p:txBody>
        </p:sp>
        <p:sp>
          <p:nvSpPr>
            <p:cNvPr id="11" name="Rectangle 7">
              <a:extLst>
                <a:ext uri="{FF2B5EF4-FFF2-40B4-BE49-F238E27FC236}">
                  <a16:creationId xmlns:a16="http://schemas.microsoft.com/office/drawing/2014/main" id="{8E2ADF3E-E0E9-4936-BCFD-49568B2990A9}"/>
                </a:ext>
              </a:extLst>
            </p:cNvPr>
            <p:cNvSpPr>
              <a:spLocks noChangeArrowheads="1"/>
            </p:cNvSpPr>
            <p:nvPr/>
          </p:nvSpPr>
          <p:spPr bwMode="auto">
            <a:xfrm>
              <a:off x="2074651" y="2360308"/>
              <a:ext cx="1296000" cy="392882"/>
            </a:xfrm>
            <a:prstGeom prst="rect">
              <a:avLst/>
            </a:prstGeom>
            <a:solidFill>
              <a:srgbClr val="6D2077"/>
            </a:solidFill>
            <a:ln w="12700">
              <a:noFill/>
              <a:miter lim="800000"/>
              <a:headEnd/>
              <a:tailEnd/>
            </a:ln>
            <a:effectLst/>
          </p:spPr>
          <p:txBody>
            <a:bodyPr tIns="46800" anchor="ctr"/>
            <a:lstStyle/>
            <a:p>
              <a:pPr algn="ctr" defTabSz="914400" eaLnBrk="0" hangingPunct="0">
                <a:defRPr/>
              </a:pPr>
              <a:r>
                <a:rPr lang="ko-KR" altLang="en-US" sz="1100" b="1" kern="0" dirty="0">
                  <a:solidFill>
                    <a:schemeClr val="bg1"/>
                  </a:solidFill>
                  <a:latin typeface="Arial" panose="020B0604020202020204" pitchFamily="34" charset="0"/>
                  <a:ea typeface="맑은 고딕" panose="020B0503020000020004" pitchFamily="50" charset="-127"/>
                  <a:cs typeface="Arial" panose="020B0604020202020204" pitchFamily="34" charset="0"/>
                </a:rPr>
                <a:t>유사거래 비교법</a:t>
              </a:r>
              <a:br>
                <a:rPr lang="en-US" altLang="ko-KR" sz="1100" b="1" kern="0" dirty="0">
                  <a:solidFill>
                    <a:schemeClr val="bg1"/>
                  </a:solidFill>
                  <a:latin typeface="Arial" panose="020B0604020202020204" pitchFamily="34" charset="0"/>
                  <a:ea typeface="맑은 고딕" panose="020B0503020000020004" pitchFamily="50" charset="-127"/>
                  <a:cs typeface="Arial" panose="020B0604020202020204" pitchFamily="34" charset="0"/>
                </a:rPr>
              </a:br>
              <a:r>
                <a:rPr lang="en-US" altLang="ko-KR" sz="1100" b="1" kern="0" dirty="0">
                  <a:solidFill>
                    <a:schemeClr val="bg1"/>
                  </a:solidFill>
                  <a:latin typeface="Arial" panose="020B0604020202020204" pitchFamily="34" charset="0"/>
                  <a:ea typeface="맑은 고딕" panose="020B0503020000020004" pitchFamily="50" charset="-127"/>
                  <a:cs typeface="Arial" panose="020B0604020202020204" pitchFamily="34" charset="0"/>
                </a:rPr>
                <a:t>(GTM)</a:t>
              </a:r>
              <a:endParaRPr lang="ko-KR" altLang="en-US" sz="1100" b="1" kern="0"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p:txBody>
        </p:sp>
        <p:sp>
          <p:nvSpPr>
            <p:cNvPr id="12" name="Rectangle 9">
              <a:extLst>
                <a:ext uri="{FF2B5EF4-FFF2-40B4-BE49-F238E27FC236}">
                  <a16:creationId xmlns:a16="http://schemas.microsoft.com/office/drawing/2014/main" id="{8D885E44-B4D2-433B-8220-262638C20296}"/>
                </a:ext>
              </a:extLst>
            </p:cNvPr>
            <p:cNvSpPr>
              <a:spLocks noChangeArrowheads="1"/>
            </p:cNvSpPr>
            <p:nvPr/>
          </p:nvSpPr>
          <p:spPr bwMode="auto">
            <a:xfrm>
              <a:off x="735877" y="3424531"/>
              <a:ext cx="1293434" cy="360000"/>
            </a:xfrm>
            <a:prstGeom prst="rect">
              <a:avLst/>
            </a:prstGeom>
            <a:solidFill>
              <a:srgbClr val="6D2077">
                <a:alpha val="10000"/>
              </a:srgbClr>
            </a:solidFill>
            <a:ln w="12700">
              <a:noFill/>
              <a:miter lim="800000"/>
              <a:headEnd/>
              <a:tailEnd/>
            </a:ln>
            <a:effectLst/>
          </p:spPr>
          <p:txBody>
            <a:bodyPr tIns="46800" anchor="ctr"/>
            <a:lstStyle/>
            <a:p>
              <a:pPr algn="ctr" defTabSz="914400" eaLnBrk="0" hangingPunct="0">
                <a:defRPr/>
              </a:pPr>
              <a:r>
                <a:rPr lang="ko-KR" altLang="en-US" sz="1000" kern="0" dirty="0">
                  <a:latin typeface="Arial" panose="020B0604020202020204" pitchFamily="34" charset="0"/>
                  <a:ea typeface="맑은 고딕" panose="020B0503020000020004" pitchFamily="50" charset="-127"/>
                  <a:cs typeface="Arial" panose="020B0604020202020204" pitchFamily="34" charset="0"/>
                </a:rPr>
                <a:t>재무실적 및 주가 관찰</a:t>
              </a:r>
            </a:p>
          </p:txBody>
        </p:sp>
        <p:cxnSp>
          <p:nvCxnSpPr>
            <p:cNvPr id="13" name="AutoShape 10">
              <a:extLst>
                <a:ext uri="{FF2B5EF4-FFF2-40B4-BE49-F238E27FC236}">
                  <a16:creationId xmlns:a16="http://schemas.microsoft.com/office/drawing/2014/main" id="{7BE41C5B-8456-482C-9EBA-ADEA54F6BD70}"/>
                </a:ext>
              </a:extLst>
            </p:cNvPr>
            <p:cNvCxnSpPr>
              <a:cxnSpLocks noChangeShapeType="1"/>
              <a:stCxn id="11" idx="2"/>
              <a:endCxn id="31" idx="0"/>
            </p:cNvCxnSpPr>
            <p:nvPr/>
          </p:nvCxnSpPr>
          <p:spPr bwMode="auto">
            <a:xfrm flipH="1">
              <a:off x="2721366" y="2753190"/>
              <a:ext cx="1285" cy="155671"/>
            </a:xfrm>
            <a:prstGeom prst="straightConnector1">
              <a:avLst/>
            </a:prstGeom>
            <a:noFill/>
            <a:ln w="6350">
              <a:solidFill>
                <a:srgbClr val="0C2D83"/>
              </a:solidFill>
              <a:round/>
              <a:headEnd type="none" w="sm" len="sm"/>
              <a:tailEnd type="triangle" w="sm" len="sm"/>
            </a:ln>
            <a:effectLst/>
          </p:spPr>
        </p:cxnSp>
        <p:sp>
          <p:nvSpPr>
            <p:cNvPr id="14" name="Rectangle 11">
              <a:extLst>
                <a:ext uri="{FF2B5EF4-FFF2-40B4-BE49-F238E27FC236}">
                  <a16:creationId xmlns:a16="http://schemas.microsoft.com/office/drawing/2014/main" id="{1AD2A53B-3476-448D-8A2C-D80301E664C5}"/>
                </a:ext>
              </a:extLst>
            </p:cNvPr>
            <p:cNvSpPr>
              <a:spLocks noChangeArrowheads="1"/>
            </p:cNvSpPr>
            <p:nvPr/>
          </p:nvSpPr>
          <p:spPr bwMode="auto">
            <a:xfrm>
              <a:off x="735877" y="3940202"/>
              <a:ext cx="1293434" cy="360000"/>
            </a:xfrm>
            <a:prstGeom prst="rect">
              <a:avLst/>
            </a:prstGeom>
            <a:solidFill>
              <a:srgbClr val="6D2077">
                <a:alpha val="10000"/>
              </a:srgbClr>
            </a:solidFill>
            <a:ln w="12700">
              <a:noFill/>
              <a:miter lim="800000"/>
              <a:headEnd/>
              <a:tailEnd/>
            </a:ln>
            <a:effectLst/>
          </p:spPr>
          <p:txBody>
            <a:bodyPr tIns="46800" anchor="ctr"/>
            <a:lstStyle/>
            <a:p>
              <a:pPr algn="ctr" defTabSz="914400" eaLnBrk="0" hangingPunct="0">
                <a:defRPr/>
              </a:pPr>
              <a:r>
                <a:rPr lang="en-US" altLang="ko-KR" sz="1000" kern="0" dirty="0">
                  <a:latin typeface="Arial" panose="020B0604020202020204" pitchFamily="34" charset="0"/>
                  <a:ea typeface="맑은 고딕" panose="020B0503020000020004" pitchFamily="50" charset="-127"/>
                  <a:cs typeface="Arial" panose="020B0604020202020204" pitchFamily="34" charset="0"/>
                </a:rPr>
                <a:t>Trading Multiple </a:t>
              </a:r>
              <a:r>
                <a:rPr lang="ko-KR" altLang="en-US" sz="1000" kern="0" dirty="0">
                  <a:latin typeface="Arial" panose="020B0604020202020204" pitchFamily="34" charset="0"/>
                  <a:ea typeface="맑은 고딕" panose="020B0503020000020004" pitchFamily="50" charset="-127"/>
                  <a:cs typeface="Arial" panose="020B0604020202020204" pitchFamily="34" charset="0"/>
                </a:rPr>
                <a:t>도출</a:t>
              </a:r>
            </a:p>
          </p:txBody>
        </p:sp>
        <p:sp>
          <p:nvSpPr>
            <p:cNvPr id="15" name="Rectangle 12">
              <a:extLst>
                <a:ext uri="{FF2B5EF4-FFF2-40B4-BE49-F238E27FC236}">
                  <a16:creationId xmlns:a16="http://schemas.microsoft.com/office/drawing/2014/main" id="{25E99E66-FE3A-4CFB-BF3D-35FEF01188D3}"/>
                </a:ext>
              </a:extLst>
            </p:cNvPr>
            <p:cNvSpPr>
              <a:spLocks noChangeArrowheads="1"/>
            </p:cNvSpPr>
            <p:nvPr/>
          </p:nvSpPr>
          <p:spPr bwMode="auto">
            <a:xfrm>
              <a:off x="735878" y="4971544"/>
              <a:ext cx="1293434" cy="360000"/>
            </a:xfrm>
            <a:prstGeom prst="rect">
              <a:avLst/>
            </a:prstGeom>
            <a:solidFill>
              <a:srgbClr val="6D2077">
                <a:alpha val="10000"/>
              </a:srgbClr>
            </a:solidFill>
            <a:ln w="12700">
              <a:noFill/>
              <a:miter lim="800000"/>
              <a:headEnd/>
              <a:tailEnd/>
            </a:ln>
            <a:effectLst/>
          </p:spPr>
          <p:txBody>
            <a:bodyPr tIns="46800" anchor="ctr"/>
            <a:lstStyle/>
            <a:p>
              <a:pPr algn="ctr" defTabSz="914400" eaLnBrk="0" hangingPunct="0">
                <a:defRPr/>
              </a:pPr>
              <a:r>
                <a:rPr lang="ko-KR" altLang="en-US" sz="1000" b="1" kern="0" dirty="0">
                  <a:latin typeface="Arial" panose="020B0604020202020204" pitchFamily="34" charset="0"/>
                  <a:ea typeface="맑은 고딕" panose="020B0503020000020004" pitchFamily="50" charset="-127"/>
                  <a:cs typeface="Arial" panose="020B0604020202020204" pitchFamily="34" charset="0"/>
                </a:rPr>
                <a:t>평가대상회사에 </a:t>
              </a:r>
              <a:r>
                <a:rPr lang="en-US" altLang="ko-KR" sz="1000" b="1" kern="0" dirty="0">
                  <a:latin typeface="Arial" panose="020B0604020202020204" pitchFamily="34" charset="0"/>
                  <a:ea typeface="맑은 고딕" panose="020B0503020000020004" pitchFamily="50" charset="-127"/>
                  <a:cs typeface="Arial" panose="020B0604020202020204" pitchFamily="34" charset="0"/>
                </a:rPr>
                <a:t>Multiple</a:t>
              </a:r>
              <a:r>
                <a:rPr lang="ko-KR" altLang="en-US" sz="1000" b="1" kern="0" dirty="0">
                  <a:latin typeface="Arial" panose="020B0604020202020204" pitchFamily="34" charset="0"/>
                  <a:ea typeface="맑은 고딕" panose="020B0503020000020004" pitchFamily="50" charset="-127"/>
                  <a:cs typeface="Arial" panose="020B0604020202020204" pitchFamily="34" charset="0"/>
                </a:rPr>
                <a:t> 적용</a:t>
              </a:r>
            </a:p>
          </p:txBody>
        </p:sp>
        <p:cxnSp>
          <p:nvCxnSpPr>
            <p:cNvPr id="16" name="AutoShape 13">
              <a:extLst>
                <a:ext uri="{FF2B5EF4-FFF2-40B4-BE49-F238E27FC236}">
                  <a16:creationId xmlns:a16="http://schemas.microsoft.com/office/drawing/2014/main" id="{74FA1C30-FBA7-4343-AE2C-FC62DE4F37A3}"/>
                </a:ext>
              </a:extLst>
            </p:cNvPr>
            <p:cNvCxnSpPr>
              <a:cxnSpLocks noChangeShapeType="1"/>
              <a:stCxn id="14" idx="2"/>
              <a:endCxn id="10" idx="0"/>
            </p:cNvCxnSpPr>
            <p:nvPr/>
          </p:nvCxnSpPr>
          <p:spPr bwMode="auto">
            <a:xfrm flipH="1">
              <a:off x="1382593" y="4300202"/>
              <a:ext cx="1" cy="155671"/>
            </a:xfrm>
            <a:prstGeom prst="straightConnector1">
              <a:avLst/>
            </a:prstGeom>
            <a:noFill/>
            <a:ln w="6350">
              <a:solidFill>
                <a:srgbClr val="0C2D83"/>
              </a:solidFill>
              <a:round/>
              <a:headEnd type="none" w="sm" len="sm"/>
              <a:tailEnd type="triangle" w="sm" len="sm"/>
            </a:ln>
            <a:effectLst/>
          </p:spPr>
        </p:cxnSp>
        <p:cxnSp>
          <p:nvCxnSpPr>
            <p:cNvPr id="17" name="AutoShape 14">
              <a:extLst>
                <a:ext uri="{FF2B5EF4-FFF2-40B4-BE49-F238E27FC236}">
                  <a16:creationId xmlns:a16="http://schemas.microsoft.com/office/drawing/2014/main" id="{A85E5A5A-AA6F-47CE-97CC-AAFDA81B5B9F}"/>
                </a:ext>
              </a:extLst>
            </p:cNvPr>
            <p:cNvCxnSpPr>
              <a:cxnSpLocks noChangeShapeType="1"/>
              <a:stCxn id="10" idx="2"/>
              <a:endCxn id="15" idx="0"/>
            </p:cNvCxnSpPr>
            <p:nvPr/>
          </p:nvCxnSpPr>
          <p:spPr bwMode="auto">
            <a:xfrm>
              <a:off x="1382593" y="4815873"/>
              <a:ext cx="2" cy="155671"/>
            </a:xfrm>
            <a:prstGeom prst="straightConnector1">
              <a:avLst/>
            </a:prstGeom>
            <a:noFill/>
            <a:ln w="6350">
              <a:solidFill>
                <a:srgbClr val="0C2D83"/>
              </a:solidFill>
              <a:round/>
              <a:headEnd type="none" w="sm" len="sm"/>
              <a:tailEnd type="triangle" w="sm" len="sm"/>
            </a:ln>
            <a:effectLst/>
          </p:spPr>
        </p:cxnSp>
        <p:sp>
          <p:nvSpPr>
            <p:cNvPr id="18" name="Rectangle 17">
              <a:extLst>
                <a:ext uri="{FF2B5EF4-FFF2-40B4-BE49-F238E27FC236}">
                  <a16:creationId xmlns:a16="http://schemas.microsoft.com/office/drawing/2014/main" id="{B76DAD37-3124-4DB9-B08A-5F378B0BDBA1}"/>
                </a:ext>
              </a:extLst>
            </p:cNvPr>
            <p:cNvSpPr>
              <a:spLocks noChangeArrowheads="1"/>
            </p:cNvSpPr>
            <p:nvPr/>
          </p:nvSpPr>
          <p:spPr bwMode="auto">
            <a:xfrm>
              <a:off x="735876" y="1940146"/>
              <a:ext cx="2634774" cy="324000"/>
            </a:xfrm>
            <a:prstGeom prst="rect">
              <a:avLst/>
            </a:prstGeom>
            <a:solidFill>
              <a:srgbClr val="005EB8"/>
            </a:solidFill>
            <a:ln w="9525">
              <a:noFill/>
              <a:miter lim="800000"/>
              <a:headEnd/>
              <a:tailEnd/>
            </a:ln>
          </p:spPr>
          <p:txBody>
            <a:bodyPr anchor="ctr"/>
            <a:lstStyle/>
            <a:p>
              <a:pPr algn="ctr" defTabSz="914400">
                <a:defRPr/>
              </a:pPr>
              <a:r>
                <a:rPr lang="ko-KR" altLang="en-US" sz="11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시장접근법 </a:t>
              </a:r>
              <a:r>
                <a:rPr lang="en-US" altLang="ko-KR" sz="11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(Market Approach)</a:t>
              </a:r>
            </a:p>
          </p:txBody>
        </p:sp>
        <p:sp>
          <p:nvSpPr>
            <p:cNvPr id="19" name="Rectangle 19">
              <a:extLst>
                <a:ext uri="{FF2B5EF4-FFF2-40B4-BE49-F238E27FC236}">
                  <a16:creationId xmlns:a16="http://schemas.microsoft.com/office/drawing/2014/main" id="{4997EA7F-9BC1-4B90-88B4-DA224439D0B9}"/>
                </a:ext>
              </a:extLst>
            </p:cNvPr>
            <p:cNvSpPr>
              <a:spLocks noChangeArrowheads="1"/>
            </p:cNvSpPr>
            <p:nvPr/>
          </p:nvSpPr>
          <p:spPr bwMode="auto">
            <a:xfrm>
              <a:off x="735877" y="2908860"/>
              <a:ext cx="1293434" cy="360000"/>
            </a:xfrm>
            <a:prstGeom prst="rect">
              <a:avLst/>
            </a:prstGeom>
            <a:solidFill>
              <a:srgbClr val="6D2077">
                <a:alpha val="10000"/>
              </a:srgbClr>
            </a:solidFill>
            <a:ln w="12700">
              <a:noFill/>
              <a:miter lim="800000"/>
              <a:headEnd/>
              <a:tailEnd/>
            </a:ln>
            <a:effectLst/>
          </p:spPr>
          <p:txBody>
            <a:bodyPr tIns="46800" anchor="ctr"/>
            <a:lstStyle/>
            <a:p>
              <a:pPr algn="ctr" defTabSz="914400" eaLnBrk="0" hangingPunct="0">
                <a:defRPr/>
              </a:pPr>
              <a:r>
                <a:rPr lang="ko-KR" altLang="en-US" sz="1000" kern="0" dirty="0">
                  <a:latin typeface="Arial" panose="020B0604020202020204" pitchFamily="34" charset="0"/>
                  <a:ea typeface="맑은 고딕" panose="020B0503020000020004" pitchFamily="50" charset="-127"/>
                  <a:cs typeface="Arial" panose="020B0604020202020204" pitchFamily="34" charset="0"/>
                </a:rPr>
                <a:t>비교대상 기업의 선정</a:t>
              </a:r>
            </a:p>
          </p:txBody>
        </p:sp>
        <p:cxnSp>
          <p:nvCxnSpPr>
            <p:cNvPr id="20" name="AutoShape 20">
              <a:extLst>
                <a:ext uri="{FF2B5EF4-FFF2-40B4-BE49-F238E27FC236}">
                  <a16:creationId xmlns:a16="http://schemas.microsoft.com/office/drawing/2014/main" id="{09A28639-6809-4B0A-90AA-0B2661A16881}"/>
                </a:ext>
              </a:extLst>
            </p:cNvPr>
            <p:cNvCxnSpPr>
              <a:cxnSpLocks noChangeShapeType="1"/>
              <a:stCxn id="8" idx="2"/>
              <a:endCxn id="19" idx="0"/>
            </p:cNvCxnSpPr>
            <p:nvPr/>
          </p:nvCxnSpPr>
          <p:spPr bwMode="auto">
            <a:xfrm flipH="1">
              <a:off x="1382595" y="2753190"/>
              <a:ext cx="1283" cy="155670"/>
            </a:xfrm>
            <a:prstGeom prst="straightConnector1">
              <a:avLst/>
            </a:prstGeom>
            <a:noFill/>
            <a:ln w="6350">
              <a:solidFill>
                <a:srgbClr val="0C2D83"/>
              </a:solidFill>
              <a:miter lim="800000"/>
              <a:headEnd type="none" w="sm" len="sm"/>
              <a:tailEnd type="triangle" w="sm" len="sm"/>
            </a:ln>
            <a:effectLst/>
          </p:spPr>
        </p:cxnSp>
        <p:cxnSp>
          <p:nvCxnSpPr>
            <p:cNvPr id="21" name="AutoShape 21">
              <a:extLst>
                <a:ext uri="{FF2B5EF4-FFF2-40B4-BE49-F238E27FC236}">
                  <a16:creationId xmlns:a16="http://schemas.microsoft.com/office/drawing/2014/main" id="{E6477E67-FC87-4BDE-AA9B-EAD9C935FC4D}"/>
                </a:ext>
              </a:extLst>
            </p:cNvPr>
            <p:cNvCxnSpPr>
              <a:cxnSpLocks noChangeShapeType="1"/>
              <a:stCxn id="15" idx="2"/>
              <a:endCxn id="9" idx="0"/>
            </p:cNvCxnSpPr>
            <p:nvPr/>
          </p:nvCxnSpPr>
          <p:spPr bwMode="auto">
            <a:xfrm>
              <a:off x="1382595" y="5331544"/>
              <a:ext cx="0" cy="155669"/>
            </a:xfrm>
            <a:prstGeom prst="straightConnector1">
              <a:avLst/>
            </a:prstGeom>
            <a:noFill/>
            <a:ln w="6350">
              <a:solidFill>
                <a:srgbClr val="0C2D83"/>
              </a:solidFill>
              <a:round/>
              <a:headEnd type="none" w="sm" len="sm"/>
              <a:tailEnd type="triangle" w="sm" len="sm"/>
            </a:ln>
            <a:effectLst/>
          </p:spPr>
        </p:cxnSp>
        <p:cxnSp>
          <p:nvCxnSpPr>
            <p:cNvPr id="22" name="AutoShape 22">
              <a:extLst>
                <a:ext uri="{FF2B5EF4-FFF2-40B4-BE49-F238E27FC236}">
                  <a16:creationId xmlns:a16="http://schemas.microsoft.com/office/drawing/2014/main" id="{1228EFF5-8F9B-4BE3-A5D9-F6E56DF0E7BB}"/>
                </a:ext>
              </a:extLst>
            </p:cNvPr>
            <p:cNvCxnSpPr>
              <a:cxnSpLocks noChangeShapeType="1"/>
              <a:stCxn id="19" idx="2"/>
              <a:endCxn id="12" idx="0"/>
            </p:cNvCxnSpPr>
            <p:nvPr/>
          </p:nvCxnSpPr>
          <p:spPr bwMode="auto">
            <a:xfrm>
              <a:off x="1382595" y="3268860"/>
              <a:ext cx="0" cy="155671"/>
            </a:xfrm>
            <a:prstGeom prst="straightConnector1">
              <a:avLst/>
            </a:prstGeom>
            <a:noFill/>
            <a:ln w="6350">
              <a:solidFill>
                <a:srgbClr val="0C2D83"/>
              </a:solidFill>
              <a:round/>
              <a:headEnd type="none" w="sm" len="sm"/>
              <a:tailEnd type="triangle" w="sm" len="sm"/>
            </a:ln>
            <a:effectLst/>
          </p:spPr>
        </p:cxnSp>
        <p:cxnSp>
          <p:nvCxnSpPr>
            <p:cNvPr id="23" name="AutoShape 22">
              <a:extLst>
                <a:ext uri="{FF2B5EF4-FFF2-40B4-BE49-F238E27FC236}">
                  <a16:creationId xmlns:a16="http://schemas.microsoft.com/office/drawing/2014/main" id="{4416AFA1-2E09-46E0-911B-2C727711FF87}"/>
                </a:ext>
              </a:extLst>
            </p:cNvPr>
            <p:cNvCxnSpPr>
              <a:cxnSpLocks noChangeShapeType="1"/>
              <a:stCxn id="12" idx="2"/>
              <a:endCxn id="14" idx="0"/>
            </p:cNvCxnSpPr>
            <p:nvPr/>
          </p:nvCxnSpPr>
          <p:spPr bwMode="auto">
            <a:xfrm>
              <a:off x="1382595" y="3784531"/>
              <a:ext cx="0" cy="155671"/>
            </a:xfrm>
            <a:prstGeom prst="straightConnector1">
              <a:avLst/>
            </a:prstGeom>
            <a:noFill/>
            <a:ln w="6350">
              <a:solidFill>
                <a:srgbClr val="0C2D83"/>
              </a:solidFill>
              <a:round/>
              <a:headEnd type="none" w="sm" len="sm"/>
              <a:tailEnd type="triangle" w="sm" len="sm"/>
            </a:ln>
            <a:effectLst/>
          </p:spPr>
        </p:cxnSp>
        <p:sp>
          <p:nvSpPr>
            <p:cNvPr id="24" name="Rectangle 5">
              <a:extLst>
                <a:ext uri="{FF2B5EF4-FFF2-40B4-BE49-F238E27FC236}">
                  <a16:creationId xmlns:a16="http://schemas.microsoft.com/office/drawing/2014/main" id="{683439B3-883D-412A-B17E-4B58474EC010}"/>
                </a:ext>
              </a:extLst>
            </p:cNvPr>
            <p:cNvSpPr>
              <a:spLocks noChangeArrowheads="1"/>
            </p:cNvSpPr>
            <p:nvPr/>
          </p:nvSpPr>
          <p:spPr bwMode="auto">
            <a:xfrm>
              <a:off x="2074650" y="5487214"/>
              <a:ext cx="1293434" cy="360000"/>
            </a:xfrm>
            <a:prstGeom prst="rect">
              <a:avLst/>
            </a:prstGeom>
            <a:solidFill>
              <a:srgbClr val="6D2077"/>
            </a:solidFill>
            <a:ln w="25400">
              <a:noFill/>
              <a:miter lim="800000"/>
              <a:headEnd/>
              <a:tailEnd/>
            </a:ln>
            <a:effectLst/>
          </p:spPr>
          <p:txBody>
            <a:bodyPr tIns="46800" anchor="ctr"/>
            <a:lstStyle/>
            <a:p>
              <a:pPr algn="ctr" eaLnBrk="0" hangingPunct="0">
                <a:defRPr/>
              </a:pPr>
              <a:r>
                <a:rPr lang="en-US" altLang="ko-KR" sz="10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Price Analysis </a:t>
              </a:r>
              <a:r>
                <a:rPr lang="ko-KR" altLang="en-US" sz="1000" b="1" kern="0" dirty="0">
                  <a:solidFill>
                    <a:srgbClr val="FFFFFF"/>
                  </a:solidFill>
                  <a:latin typeface="Arial" panose="020B0604020202020204" pitchFamily="34" charset="0"/>
                  <a:ea typeface="맑은 고딕" panose="020B0503020000020004" pitchFamily="50" charset="-127"/>
                  <a:cs typeface="Arial" panose="020B0604020202020204" pitchFamily="34" charset="0"/>
                </a:rPr>
                <a:t>결과</a:t>
              </a:r>
              <a:endParaRPr lang="ko-KR" altLang="en-GB" sz="1000" b="1" kern="0" dirty="0">
                <a:solidFill>
                  <a:srgbClr val="FFFFFF"/>
                </a:solidFill>
                <a:latin typeface="Arial" panose="020B0604020202020204" pitchFamily="34" charset="0"/>
                <a:ea typeface="맑은 고딕" panose="020B0503020000020004" pitchFamily="50" charset="-127"/>
                <a:cs typeface="Arial" panose="020B0604020202020204" pitchFamily="34" charset="0"/>
              </a:endParaRPr>
            </a:p>
          </p:txBody>
        </p:sp>
        <p:sp>
          <p:nvSpPr>
            <p:cNvPr id="25" name="Rectangle 6">
              <a:extLst>
                <a:ext uri="{FF2B5EF4-FFF2-40B4-BE49-F238E27FC236}">
                  <a16:creationId xmlns:a16="http://schemas.microsoft.com/office/drawing/2014/main" id="{9E529970-3022-4FBB-9BD6-6D8A4D2BC47A}"/>
                </a:ext>
              </a:extLst>
            </p:cNvPr>
            <p:cNvSpPr>
              <a:spLocks noChangeArrowheads="1"/>
            </p:cNvSpPr>
            <p:nvPr/>
          </p:nvSpPr>
          <p:spPr bwMode="auto">
            <a:xfrm>
              <a:off x="2074649" y="4455874"/>
              <a:ext cx="1293434" cy="360000"/>
            </a:xfrm>
            <a:prstGeom prst="rect">
              <a:avLst/>
            </a:prstGeom>
            <a:solidFill>
              <a:srgbClr val="6D2077">
                <a:alpha val="10000"/>
              </a:srgbClr>
            </a:solidFill>
            <a:ln w="12700">
              <a:noFill/>
              <a:miter lim="800000"/>
              <a:headEnd/>
              <a:tailEnd/>
            </a:ln>
            <a:effectLst/>
          </p:spPr>
          <p:txBody>
            <a:bodyPr tIns="46800" anchor="ctr"/>
            <a:lstStyle/>
            <a:p>
              <a:pPr algn="ctr" defTabSz="914400" eaLnBrk="0" hangingPunct="0">
                <a:defRPr/>
              </a:pPr>
              <a:r>
                <a:rPr lang="ko-KR" altLang="en-US" sz="1000" kern="0" dirty="0">
                  <a:latin typeface="Arial" panose="020B0604020202020204" pitchFamily="34" charset="0"/>
                  <a:ea typeface="맑은 고딕" panose="020B0503020000020004" pitchFamily="50" charset="-127"/>
                  <a:cs typeface="Arial" panose="020B0604020202020204" pitchFamily="34" charset="0"/>
                </a:rPr>
                <a:t>적용 가능한 </a:t>
              </a:r>
              <a:r>
                <a:rPr lang="en-US" altLang="ko-KR" sz="1000" kern="0" dirty="0">
                  <a:latin typeface="Arial" panose="020B0604020202020204" pitchFamily="34" charset="0"/>
                  <a:ea typeface="맑은 고딕" panose="020B0503020000020004" pitchFamily="50" charset="-127"/>
                  <a:cs typeface="Arial" panose="020B0604020202020204" pitchFamily="34" charset="0"/>
                </a:rPr>
                <a:t>Multiple</a:t>
              </a:r>
              <a:r>
                <a:rPr lang="ko-KR" altLang="en-US" sz="1000" kern="0" dirty="0">
                  <a:latin typeface="Arial" panose="020B0604020202020204" pitchFamily="34" charset="0"/>
                  <a:ea typeface="맑은 고딕" panose="020B0503020000020004" pitchFamily="50" charset="-127"/>
                  <a:cs typeface="Arial" panose="020B0604020202020204" pitchFamily="34" charset="0"/>
                </a:rPr>
                <a:t>의 선정</a:t>
              </a:r>
            </a:p>
          </p:txBody>
        </p:sp>
        <p:sp>
          <p:nvSpPr>
            <p:cNvPr id="26" name="Rectangle 9">
              <a:extLst>
                <a:ext uri="{FF2B5EF4-FFF2-40B4-BE49-F238E27FC236}">
                  <a16:creationId xmlns:a16="http://schemas.microsoft.com/office/drawing/2014/main" id="{2EF745C6-3395-42D2-98F7-C2836EB80466}"/>
                </a:ext>
              </a:extLst>
            </p:cNvPr>
            <p:cNvSpPr>
              <a:spLocks noChangeArrowheads="1"/>
            </p:cNvSpPr>
            <p:nvPr/>
          </p:nvSpPr>
          <p:spPr bwMode="auto">
            <a:xfrm>
              <a:off x="2074649" y="3424532"/>
              <a:ext cx="1293434" cy="360000"/>
            </a:xfrm>
            <a:prstGeom prst="rect">
              <a:avLst/>
            </a:prstGeom>
            <a:solidFill>
              <a:srgbClr val="6D2077">
                <a:alpha val="10000"/>
              </a:srgbClr>
            </a:solidFill>
            <a:ln w="12700">
              <a:noFill/>
              <a:miter lim="800000"/>
              <a:headEnd/>
              <a:tailEnd/>
            </a:ln>
            <a:effectLst/>
          </p:spPr>
          <p:txBody>
            <a:bodyPr tIns="46800" anchor="ctr"/>
            <a:lstStyle/>
            <a:p>
              <a:pPr algn="ctr" defTabSz="914400" eaLnBrk="0" hangingPunct="0">
                <a:defRPr/>
              </a:pPr>
              <a:r>
                <a:rPr lang="ko-KR" altLang="en-US" sz="1000" kern="0" dirty="0">
                  <a:latin typeface="Arial" panose="020B0604020202020204" pitchFamily="34" charset="0"/>
                  <a:ea typeface="맑은 고딕" panose="020B0503020000020004" pitchFamily="50" charset="-127"/>
                  <a:cs typeface="Arial" panose="020B0604020202020204" pitchFamily="34" charset="0"/>
                </a:rPr>
                <a:t>거래규모</a:t>
              </a:r>
              <a:r>
                <a:rPr lang="en-US" altLang="ko-KR" sz="1000" kern="0" dirty="0">
                  <a:latin typeface="Arial" panose="020B0604020202020204" pitchFamily="34" charset="0"/>
                  <a:ea typeface="맑은 고딕" panose="020B0503020000020004" pitchFamily="50" charset="-127"/>
                  <a:cs typeface="Arial" panose="020B0604020202020204" pitchFamily="34" charset="0"/>
                </a:rPr>
                <a:t>,</a:t>
              </a:r>
              <a:r>
                <a:rPr lang="ko-KR" altLang="en-US" sz="1000" kern="0" dirty="0">
                  <a:latin typeface="Arial" panose="020B0604020202020204" pitchFamily="34" charset="0"/>
                  <a:ea typeface="맑은 고딕" panose="020B0503020000020004" pitchFamily="50" charset="-127"/>
                  <a:cs typeface="Arial" panose="020B0604020202020204" pitchFamily="34" charset="0"/>
                </a:rPr>
                <a:t> 재무실적 및 </a:t>
              </a:r>
              <a:br>
                <a:rPr lang="en-US" altLang="ko-KR" sz="1000" kern="0" dirty="0">
                  <a:latin typeface="Arial" panose="020B0604020202020204" pitchFamily="34" charset="0"/>
                  <a:ea typeface="맑은 고딕" panose="020B0503020000020004" pitchFamily="50" charset="-127"/>
                  <a:cs typeface="Arial" panose="020B0604020202020204" pitchFamily="34" charset="0"/>
                </a:rPr>
              </a:br>
              <a:r>
                <a:rPr lang="ko-KR" altLang="en-US" sz="1000" kern="0" dirty="0">
                  <a:latin typeface="Arial" panose="020B0604020202020204" pitchFamily="34" charset="0"/>
                  <a:ea typeface="맑은 고딕" panose="020B0503020000020004" pitchFamily="50" charset="-127"/>
                  <a:cs typeface="Arial" panose="020B0604020202020204" pitchFamily="34" charset="0"/>
                </a:rPr>
                <a:t>주가 관찰</a:t>
              </a:r>
            </a:p>
          </p:txBody>
        </p:sp>
        <p:sp>
          <p:nvSpPr>
            <p:cNvPr id="27" name="Rectangle 11">
              <a:extLst>
                <a:ext uri="{FF2B5EF4-FFF2-40B4-BE49-F238E27FC236}">
                  <a16:creationId xmlns:a16="http://schemas.microsoft.com/office/drawing/2014/main" id="{94874DC2-CAEF-4404-B9C9-2533A49C5110}"/>
                </a:ext>
              </a:extLst>
            </p:cNvPr>
            <p:cNvSpPr>
              <a:spLocks noChangeArrowheads="1"/>
            </p:cNvSpPr>
            <p:nvPr/>
          </p:nvSpPr>
          <p:spPr bwMode="auto">
            <a:xfrm>
              <a:off x="2074649" y="3940203"/>
              <a:ext cx="1293434" cy="360000"/>
            </a:xfrm>
            <a:prstGeom prst="rect">
              <a:avLst/>
            </a:prstGeom>
            <a:solidFill>
              <a:srgbClr val="6D2077">
                <a:alpha val="10000"/>
              </a:srgbClr>
            </a:solidFill>
            <a:ln w="12700">
              <a:noFill/>
              <a:miter lim="800000"/>
              <a:headEnd/>
              <a:tailEnd/>
            </a:ln>
            <a:effectLst/>
          </p:spPr>
          <p:txBody>
            <a:bodyPr tIns="46800" anchor="ctr"/>
            <a:lstStyle/>
            <a:p>
              <a:pPr algn="ctr" defTabSz="914400" eaLnBrk="0" hangingPunct="0">
                <a:defRPr/>
              </a:pPr>
              <a:r>
                <a:rPr lang="en-US" altLang="ko-KR" sz="1000" kern="0" dirty="0">
                  <a:latin typeface="Arial" panose="020B0604020202020204" pitchFamily="34" charset="0"/>
                  <a:ea typeface="맑은 고딕" panose="020B0503020000020004" pitchFamily="50" charset="-127"/>
                  <a:cs typeface="Arial" panose="020B0604020202020204" pitchFamily="34" charset="0"/>
                </a:rPr>
                <a:t>Transaction Multiple </a:t>
              </a:r>
              <a:r>
                <a:rPr lang="ko-KR" altLang="en-US" sz="1000" kern="0" dirty="0">
                  <a:latin typeface="Arial" panose="020B0604020202020204" pitchFamily="34" charset="0"/>
                  <a:ea typeface="맑은 고딕" panose="020B0503020000020004" pitchFamily="50" charset="-127"/>
                  <a:cs typeface="Arial" panose="020B0604020202020204" pitchFamily="34" charset="0"/>
                </a:rPr>
                <a:t>도출</a:t>
              </a:r>
            </a:p>
          </p:txBody>
        </p:sp>
        <p:sp>
          <p:nvSpPr>
            <p:cNvPr id="28" name="Rectangle 12">
              <a:extLst>
                <a:ext uri="{FF2B5EF4-FFF2-40B4-BE49-F238E27FC236}">
                  <a16:creationId xmlns:a16="http://schemas.microsoft.com/office/drawing/2014/main" id="{CC7CB7E9-BD84-4324-AACD-41F3812BD7FB}"/>
                </a:ext>
              </a:extLst>
            </p:cNvPr>
            <p:cNvSpPr>
              <a:spLocks noChangeArrowheads="1"/>
            </p:cNvSpPr>
            <p:nvPr/>
          </p:nvSpPr>
          <p:spPr bwMode="auto">
            <a:xfrm>
              <a:off x="2074650" y="4971545"/>
              <a:ext cx="1293434" cy="360000"/>
            </a:xfrm>
            <a:prstGeom prst="rect">
              <a:avLst/>
            </a:prstGeom>
            <a:solidFill>
              <a:srgbClr val="6D2077">
                <a:alpha val="10000"/>
              </a:srgbClr>
            </a:solidFill>
            <a:ln w="12700">
              <a:noFill/>
              <a:miter lim="800000"/>
              <a:headEnd/>
              <a:tailEnd/>
            </a:ln>
            <a:effectLst/>
          </p:spPr>
          <p:txBody>
            <a:bodyPr tIns="46800" anchor="ctr"/>
            <a:lstStyle/>
            <a:p>
              <a:pPr algn="ctr" defTabSz="914400" eaLnBrk="0" hangingPunct="0">
                <a:defRPr/>
              </a:pPr>
              <a:r>
                <a:rPr lang="ko-KR" altLang="en-US" sz="1000" b="1" kern="0" dirty="0">
                  <a:latin typeface="Arial" panose="020B0604020202020204" pitchFamily="34" charset="0"/>
                  <a:ea typeface="맑은 고딕" panose="020B0503020000020004" pitchFamily="50" charset="-127"/>
                  <a:cs typeface="Arial" panose="020B0604020202020204" pitchFamily="34" charset="0"/>
                </a:rPr>
                <a:t>평가대상회사에 </a:t>
              </a:r>
              <a:r>
                <a:rPr lang="en-US" altLang="ko-KR" sz="1000" b="1" kern="0" dirty="0">
                  <a:latin typeface="Arial" panose="020B0604020202020204" pitchFamily="34" charset="0"/>
                  <a:ea typeface="맑은 고딕" panose="020B0503020000020004" pitchFamily="50" charset="-127"/>
                  <a:cs typeface="Arial" panose="020B0604020202020204" pitchFamily="34" charset="0"/>
                </a:rPr>
                <a:t>Multiple</a:t>
              </a:r>
              <a:r>
                <a:rPr lang="ko-KR" altLang="en-US" sz="1000" b="1" kern="0" dirty="0">
                  <a:latin typeface="Arial" panose="020B0604020202020204" pitchFamily="34" charset="0"/>
                  <a:ea typeface="맑은 고딕" panose="020B0503020000020004" pitchFamily="50" charset="-127"/>
                  <a:cs typeface="Arial" panose="020B0604020202020204" pitchFamily="34" charset="0"/>
                </a:rPr>
                <a:t> 적용</a:t>
              </a:r>
            </a:p>
          </p:txBody>
        </p:sp>
        <p:cxnSp>
          <p:nvCxnSpPr>
            <p:cNvPr id="29" name="AutoShape 13">
              <a:extLst>
                <a:ext uri="{FF2B5EF4-FFF2-40B4-BE49-F238E27FC236}">
                  <a16:creationId xmlns:a16="http://schemas.microsoft.com/office/drawing/2014/main" id="{77DB8330-E629-435A-9615-14B451ADD964}"/>
                </a:ext>
              </a:extLst>
            </p:cNvPr>
            <p:cNvCxnSpPr>
              <a:cxnSpLocks noChangeShapeType="1"/>
              <a:stCxn id="27" idx="2"/>
              <a:endCxn id="25" idx="0"/>
            </p:cNvCxnSpPr>
            <p:nvPr/>
          </p:nvCxnSpPr>
          <p:spPr bwMode="auto">
            <a:xfrm>
              <a:off x="2721366" y="4300203"/>
              <a:ext cx="0" cy="155671"/>
            </a:xfrm>
            <a:prstGeom prst="straightConnector1">
              <a:avLst/>
            </a:prstGeom>
            <a:noFill/>
            <a:ln w="6350">
              <a:solidFill>
                <a:srgbClr val="0C2D83"/>
              </a:solidFill>
              <a:round/>
              <a:headEnd type="none" w="sm" len="sm"/>
              <a:tailEnd type="triangle" w="sm" len="sm"/>
            </a:ln>
            <a:effectLst/>
          </p:spPr>
        </p:cxnSp>
        <p:cxnSp>
          <p:nvCxnSpPr>
            <p:cNvPr id="30" name="AutoShape 14">
              <a:extLst>
                <a:ext uri="{FF2B5EF4-FFF2-40B4-BE49-F238E27FC236}">
                  <a16:creationId xmlns:a16="http://schemas.microsoft.com/office/drawing/2014/main" id="{BAEE9CB5-AD1D-400C-8D5B-01C46C8DBD2F}"/>
                </a:ext>
              </a:extLst>
            </p:cNvPr>
            <p:cNvCxnSpPr>
              <a:cxnSpLocks noChangeShapeType="1"/>
              <a:stCxn id="25" idx="2"/>
              <a:endCxn id="28" idx="0"/>
            </p:cNvCxnSpPr>
            <p:nvPr/>
          </p:nvCxnSpPr>
          <p:spPr bwMode="auto">
            <a:xfrm>
              <a:off x="2721366" y="4815874"/>
              <a:ext cx="1" cy="155671"/>
            </a:xfrm>
            <a:prstGeom prst="straightConnector1">
              <a:avLst/>
            </a:prstGeom>
            <a:noFill/>
            <a:ln w="6350">
              <a:solidFill>
                <a:srgbClr val="0C2D83"/>
              </a:solidFill>
              <a:round/>
              <a:headEnd type="none" w="sm" len="sm"/>
              <a:tailEnd type="triangle" w="sm" len="sm"/>
            </a:ln>
            <a:effectLst/>
          </p:spPr>
        </p:cxnSp>
        <p:sp>
          <p:nvSpPr>
            <p:cNvPr id="31" name="Rectangle 19">
              <a:extLst>
                <a:ext uri="{FF2B5EF4-FFF2-40B4-BE49-F238E27FC236}">
                  <a16:creationId xmlns:a16="http://schemas.microsoft.com/office/drawing/2014/main" id="{72073F97-5AA3-4E14-B07A-02CF743E65AC}"/>
                </a:ext>
              </a:extLst>
            </p:cNvPr>
            <p:cNvSpPr>
              <a:spLocks noChangeArrowheads="1"/>
            </p:cNvSpPr>
            <p:nvPr/>
          </p:nvSpPr>
          <p:spPr bwMode="auto">
            <a:xfrm>
              <a:off x="2074649" y="2908861"/>
              <a:ext cx="1293434" cy="360000"/>
            </a:xfrm>
            <a:prstGeom prst="rect">
              <a:avLst/>
            </a:prstGeom>
            <a:solidFill>
              <a:srgbClr val="6D2077">
                <a:alpha val="10000"/>
              </a:srgbClr>
            </a:solidFill>
            <a:ln w="12700">
              <a:noFill/>
              <a:miter lim="800000"/>
              <a:headEnd/>
              <a:tailEnd/>
            </a:ln>
            <a:effectLst/>
          </p:spPr>
          <p:txBody>
            <a:bodyPr tIns="46800" anchor="ctr"/>
            <a:lstStyle/>
            <a:p>
              <a:pPr algn="ctr" defTabSz="914400" eaLnBrk="0" hangingPunct="0">
                <a:defRPr/>
              </a:pPr>
              <a:r>
                <a:rPr lang="ko-KR" altLang="en-US" sz="1000" kern="0" dirty="0">
                  <a:latin typeface="Arial" panose="020B0604020202020204" pitchFamily="34" charset="0"/>
                  <a:ea typeface="맑은 고딕" panose="020B0503020000020004" pitchFamily="50" charset="-127"/>
                  <a:cs typeface="Arial" panose="020B0604020202020204" pitchFamily="34" charset="0"/>
                </a:rPr>
                <a:t>비교가능 인수합병 </a:t>
              </a:r>
              <a:br>
                <a:rPr lang="en-US" altLang="ko-KR" sz="1000" kern="0" dirty="0">
                  <a:latin typeface="Arial" panose="020B0604020202020204" pitchFamily="34" charset="0"/>
                  <a:ea typeface="맑은 고딕" panose="020B0503020000020004" pitchFamily="50" charset="-127"/>
                  <a:cs typeface="Arial" panose="020B0604020202020204" pitchFamily="34" charset="0"/>
                </a:rPr>
              </a:br>
              <a:r>
                <a:rPr lang="ko-KR" altLang="en-US" sz="1000" kern="0" dirty="0">
                  <a:latin typeface="Arial" panose="020B0604020202020204" pitchFamily="34" charset="0"/>
                  <a:ea typeface="맑은 고딕" panose="020B0503020000020004" pitchFamily="50" charset="-127"/>
                  <a:cs typeface="Arial" panose="020B0604020202020204" pitchFamily="34" charset="0"/>
                </a:rPr>
                <a:t>사례의 선정</a:t>
              </a:r>
            </a:p>
          </p:txBody>
        </p:sp>
        <p:cxnSp>
          <p:nvCxnSpPr>
            <p:cNvPr id="32" name="AutoShape 21">
              <a:extLst>
                <a:ext uri="{FF2B5EF4-FFF2-40B4-BE49-F238E27FC236}">
                  <a16:creationId xmlns:a16="http://schemas.microsoft.com/office/drawing/2014/main" id="{F0B2D214-20A3-4155-8DA0-55DC56ABA6DE}"/>
                </a:ext>
              </a:extLst>
            </p:cNvPr>
            <p:cNvCxnSpPr>
              <a:cxnSpLocks noChangeShapeType="1"/>
              <a:stCxn id="28" idx="2"/>
              <a:endCxn id="24" idx="0"/>
            </p:cNvCxnSpPr>
            <p:nvPr/>
          </p:nvCxnSpPr>
          <p:spPr bwMode="auto">
            <a:xfrm>
              <a:off x="2721367" y="5331545"/>
              <a:ext cx="0" cy="155669"/>
            </a:xfrm>
            <a:prstGeom prst="straightConnector1">
              <a:avLst/>
            </a:prstGeom>
            <a:noFill/>
            <a:ln w="6350">
              <a:solidFill>
                <a:srgbClr val="0C2D83"/>
              </a:solidFill>
              <a:round/>
              <a:headEnd type="none" w="sm" len="sm"/>
              <a:tailEnd type="triangle" w="sm" len="sm"/>
            </a:ln>
            <a:effectLst/>
          </p:spPr>
        </p:cxnSp>
        <p:cxnSp>
          <p:nvCxnSpPr>
            <p:cNvPr id="33" name="AutoShape 22">
              <a:extLst>
                <a:ext uri="{FF2B5EF4-FFF2-40B4-BE49-F238E27FC236}">
                  <a16:creationId xmlns:a16="http://schemas.microsoft.com/office/drawing/2014/main" id="{F4E96D32-8A0E-4824-995C-AE9CD7D82A71}"/>
                </a:ext>
              </a:extLst>
            </p:cNvPr>
            <p:cNvCxnSpPr>
              <a:cxnSpLocks noChangeShapeType="1"/>
              <a:stCxn id="31" idx="2"/>
              <a:endCxn id="26" idx="0"/>
            </p:cNvCxnSpPr>
            <p:nvPr/>
          </p:nvCxnSpPr>
          <p:spPr bwMode="auto">
            <a:xfrm>
              <a:off x="2721366" y="3268861"/>
              <a:ext cx="0" cy="155671"/>
            </a:xfrm>
            <a:prstGeom prst="straightConnector1">
              <a:avLst/>
            </a:prstGeom>
            <a:noFill/>
            <a:ln w="6350">
              <a:solidFill>
                <a:srgbClr val="0C2D83"/>
              </a:solidFill>
              <a:round/>
              <a:headEnd type="none" w="sm" len="sm"/>
              <a:tailEnd type="triangle" w="sm" len="sm"/>
            </a:ln>
            <a:effectLst/>
          </p:spPr>
        </p:cxnSp>
        <p:cxnSp>
          <p:nvCxnSpPr>
            <p:cNvPr id="34" name="AutoShape 22">
              <a:extLst>
                <a:ext uri="{FF2B5EF4-FFF2-40B4-BE49-F238E27FC236}">
                  <a16:creationId xmlns:a16="http://schemas.microsoft.com/office/drawing/2014/main" id="{86B6CA2F-6AA2-4A51-81ED-A738748B6194}"/>
                </a:ext>
              </a:extLst>
            </p:cNvPr>
            <p:cNvCxnSpPr>
              <a:cxnSpLocks noChangeShapeType="1"/>
              <a:stCxn id="26" idx="2"/>
              <a:endCxn id="27" idx="0"/>
            </p:cNvCxnSpPr>
            <p:nvPr/>
          </p:nvCxnSpPr>
          <p:spPr bwMode="auto">
            <a:xfrm>
              <a:off x="2721366" y="3784532"/>
              <a:ext cx="0" cy="155671"/>
            </a:xfrm>
            <a:prstGeom prst="straightConnector1">
              <a:avLst/>
            </a:prstGeom>
            <a:noFill/>
            <a:ln w="6350">
              <a:solidFill>
                <a:srgbClr val="0C2D83"/>
              </a:solidFill>
              <a:round/>
              <a:headEnd type="none" w="sm" len="sm"/>
              <a:tailEnd type="triangle" w="sm" len="sm"/>
            </a:ln>
            <a:effectLst/>
          </p:spPr>
        </p:cxnSp>
      </p:grpSp>
      <p:sp>
        <p:nvSpPr>
          <p:cNvPr id="35" name="Rectangle 18">
            <a:extLst>
              <a:ext uri="{FF2B5EF4-FFF2-40B4-BE49-F238E27FC236}">
                <a16:creationId xmlns:a16="http://schemas.microsoft.com/office/drawing/2014/main" id="{865A7FF7-8F94-4AFC-B447-CAF6B9DB50FC}"/>
              </a:ext>
            </a:extLst>
          </p:cNvPr>
          <p:cNvSpPr>
            <a:spLocks noChangeArrowheads="1"/>
          </p:cNvSpPr>
          <p:nvPr>
            <p:custDataLst>
              <p:tags r:id="rId1"/>
            </p:custDataLst>
          </p:nvPr>
        </p:nvSpPr>
        <p:spPr bwMode="auto">
          <a:xfrm>
            <a:off x="4680001" y="1914148"/>
            <a:ext cx="3960000" cy="804195"/>
          </a:xfrm>
          <a:prstGeom prst="rect">
            <a:avLst/>
          </a:prstGeom>
          <a:noFill/>
          <a:ln w="9525">
            <a:noFill/>
            <a:miter lim="800000"/>
            <a:headEnd/>
            <a:tailEnd/>
          </a:ln>
          <a:effectLst/>
        </p:spPr>
        <p:txBody>
          <a:bodyPr wrap="square" lIns="0" tIns="0" rIns="0" bIns="0">
            <a:spAutoFit/>
          </a:bodyPr>
          <a:lstStyle/>
          <a:p>
            <a:pPr marL="180975" lvl="1" indent="-179388" defTabSz="914400">
              <a:lnSpc>
                <a:spcPct val="150000"/>
              </a:lnSpc>
              <a:spcBef>
                <a:spcPct val="50000"/>
              </a:spcBef>
              <a:buClr>
                <a:srgbClr val="00338D"/>
              </a:buClr>
              <a:buSzPct val="150000"/>
              <a:buFont typeface="Arial" panose="020B0604020202020204" pitchFamily="34" charset="0"/>
              <a:buChar char="•"/>
              <a:defRPr/>
            </a:pPr>
            <a:r>
              <a:rPr lang="en-US" altLang="ko-KR"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Guideline Public Company Method</a:t>
            </a:r>
            <a:r>
              <a:rPr lang="ko-KR" altLang="en-US"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란 자본시장에서 실제 형성되고 있는 유사상장회사의 시장가치와 매출액</a:t>
            </a:r>
            <a:r>
              <a:rPr lang="en-US" altLang="ko-KR"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ko-KR" altLang="en-US"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영업이익</a:t>
            </a:r>
            <a:r>
              <a:rPr lang="en-US" altLang="ko-KR"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 EBITDA </a:t>
            </a:r>
            <a:r>
              <a:rPr lang="ko-KR" altLang="en-US"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등의 지표와의 배수</a:t>
            </a:r>
            <a:r>
              <a:rPr lang="en-US" altLang="ko-KR"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(Trading Market Multiple)</a:t>
            </a:r>
            <a:r>
              <a:rPr lang="ko-KR" altLang="en-US"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를 이용하여</a:t>
            </a:r>
            <a:r>
              <a:rPr lang="en-US" altLang="ko-KR"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ko-KR" altLang="en-US"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이를 평가대상회사 또는 대상사업에 적용함으로써 가치를 분석하는 방법에 해당함</a:t>
            </a:r>
            <a:endParaRPr lang="en-US" altLang="ko-KR" sz="900" kern="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36" name="Rectangle 18">
            <a:extLst>
              <a:ext uri="{FF2B5EF4-FFF2-40B4-BE49-F238E27FC236}">
                <a16:creationId xmlns:a16="http://schemas.microsoft.com/office/drawing/2014/main" id="{CC9D4C39-4CE1-4625-B274-7B36A10F8638}"/>
              </a:ext>
            </a:extLst>
          </p:cNvPr>
          <p:cNvSpPr>
            <a:spLocks noChangeArrowheads="1"/>
          </p:cNvSpPr>
          <p:nvPr>
            <p:custDataLst>
              <p:tags r:id="rId2"/>
            </p:custDataLst>
          </p:nvPr>
        </p:nvSpPr>
        <p:spPr bwMode="auto">
          <a:xfrm>
            <a:off x="4680000" y="3429472"/>
            <a:ext cx="3960763" cy="804195"/>
          </a:xfrm>
          <a:prstGeom prst="rect">
            <a:avLst/>
          </a:prstGeom>
          <a:noFill/>
          <a:ln w="9525">
            <a:noFill/>
            <a:miter lim="800000"/>
            <a:headEnd/>
            <a:tailEnd/>
          </a:ln>
          <a:effectLst/>
        </p:spPr>
        <p:txBody>
          <a:bodyPr wrap="square" lIns="0" tIns="0" rIns="0" bIns="0">
            <a:spAutoFit/>
          </a:bodyPr>
          <a:lstStyle/>
          <a:p>
            <a:pPr marL="180975" lvl="1" indent="-179388" defTabSz="914400">
              <a:lnSpc>
                <a:spcPct val="150000"/>
              </a:lnSpc>
              <a:spcBef>
                <a:spcPct val="50000"/>
              </a:spcBef>
              <a:buClr>
                <a:srgbClr val="00338D"/>
              </a:buClr>
              <a:buSzPct val="150000"/>
              <a:buFont typeface="Arial" panose="020B0604020202020204" pitchFamily="34" charset="0"/>
              <a:buChar char="•"/>
              <a:defRPr/>
            </a:pPr>
            <a:r>
              <a:rPr lang="en-US" altLang="ko-KR"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Guideline Transaction Method</a:t>
            </a:r>
            <a:r>
              <a:rPr lang="ko-KR" altLang="en-US"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란 동종업계 인수합병 사례에서 실제 지불된 거래대금</a:t>
            </a:r>
            <a:r>
              <a:rPr lang="en-US" altLang="ko-KR"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(Deal price)</a:t>
            </a:r>
            <a:r>
              <a:rPr lang="ko-KR" altLang="en-US"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과 매출액</a:t>
            </a:r>
            <a:r>
              <a:rPr lang="en-US" altLang="ko-KR"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 </a:t>
            </a:r>
            <a:r>
              <a:rPr lang="ko-KR" altLang="en-US"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영업이익</a:t>
            </a:r>
            <a:r>
              <a:rPr lang="en-US" altLang="ko-KR"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 EBITDA </a:t>
            </a:r>
            <a:r>
              <a:rPr lang="ko-KR" altLang="en-US"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등의 지표와의 배수</a:t>
            </a:r>
            <a:r>
              <a:rPr lang="en-US" altLang="ko-KR"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(Transaction Multiple)</a:t>
            </a:r>
            <a:r>
              <a:rPr lang="ko-KR" altLang="en-US" sz="900" kern="0" dirty="0">
                <a:solidFill>
                  <a:srgbClr val="000000"/>
                </a:solidFill>
                <a:latin typeface="Arial" panose="020B0604020202020204" pitchFamily="34" charset="0"/>
                <a:ea typeface="맑은 고딕" panose="020B0503020000020004" pitchFamily="50" charset="-127"/>
                <a:cs typeface="Arial" panose="020B0604020202020204" pitchFamily="34" charset="0"/>
              </a:rPr>
              <a:t>를 이용하여 이를 평가대상회사 또는 대상사업에 적용함으로써 가치를 분석하는 방법에 해당함</a:t>
            </a:r>
            <a:endParaRPr lang="en-US" altLang="ko-KR" sz="900" kern="0"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37" name="Rectangle 16">
            <a:extLst>
              <a:ext uri="{FF2B5EF4-FFF2-40B4-BE49-F238E27FC236}">
                <a16:creationId xmlns:a16="http://schemas.microsoft.com/office/drawing/2014/main" id="{1B2F7476-F27A-4A23-9EFC-4343531C84A8}"/>
              </a:ext>
            </a:extLst>
          </p:cNvPr>
          <p:cNvSpPr>
            <a:spLocks noChangeArrowheads="1"/>
          </p:cNvSpPr>
          <p:nvPr/>
        </p:nvSpPr>
        <p:spPr bwMode="auto">
          <a:xfrm>
            <a:off x="4680000" y="3065821"/>
            <a:ext cx="5016500" cy="221214"/>
          </a:xfrm>
          <a:prstGeom prst="rect">
            <a:avLst/>
          </a:prstGeom>
          <a:noFill/>
          <a:ln w="9525" algn="ctr">
            <a:noFill/>
            <a:miter lim="800000"/>
            <a:headEnd/>
            <a:tailEnd/>
          </a:ln>
          <a:effectLst/>
        </p:spPr>
        <p:txBody>
          <a:bodyPr wrap="square" lIns="0" tIns="0" rIns="0" bIns="0">
            <a:spAutoFit/>
          </a:bodyPr>
          <a:lstStyle/>
          <a:p>
            <a:pPr defTabSz="914400">
              <a:lnSpc>
                <a:spcPct val="150000"/>
              </a:lnSpc>
              <a:spcBef>
                <a:spcPct val="50000"/>
              </a:spcBef>
              <a:buClr>
                <a:srgbClr val="0C2D83"/>
              </a:buClr>
              <a:buSzPct val="85000"/>
              <a:buFont typeface="Wingdings" pitchFamily="2" charset="2"/>
              <a:buNone/>
              <a:defRPr/>
            </a:pPr>
            <a:r>
              <a:rPr lang="ko-KR" altLang="en-US" sz="1100" b="1" kern="0" dirty="0">
                <a:solidFill>
                  <a:srgbClr val="00338D"/>
                </a:solidFill>
                <a:latin typeface="Arial" panose="020B0604020202020204" pitchFamily="34" charset="0"/>
                <a:ea typeface="맑은 고딕" panose="020B0503020000020004" pitchFamily="50" charset="-127"/>
                <a:cs typeface="Arial" panose="020B0604020202020204" pitchFamily="34" charset="0"/>
              </a:rPr>
              <a:t>유사거래 비교법</a:t>
            </a:r>
            <a:r>
              <a:rPr lang="en-US" altLang="ko-KR" sz="1100" b="1" kern="0" dirty="0">
                <a:solidFill>
                  <a:srgbClr val="00338D"/>
                </a:solidFill>
                <a:latin typeface="Arial" panose="020B0604020202020204" pitchFamily="34" charset="0"/>
                <a:ea typeface="맑은 고딕" panose="020B0503020000020004" pitchFamily="50" charset="-127"/>
                <a:cs typeface="Arial" panose="020B0604020202020204" pitchFamily="34" charset="0"/>
              </a:rPr>
              <a:t>(Guideline Transaction Method)</a:t>
            </a:r>
          </a:p>
        </p:txBody>
      </p:sp>
      <p:sp>
        <p:nvSpPr>
          <p:cNvPr id="40" name="제목 2">
            <a:extLst>
              <a:ext uri="{FF2B5EF4-FFF2-40B4-BE49-F238E27FC236}">
                <a16:creationId xmlns:a16="http://schemas.microsoft.com/office/drawing/2014/main" id="{36ACA690-6F88-4C7C-9B9D-9BE7C9E86B5F}"/>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Appendices</a:t>
            </a:r>
          </a:p>
        </p:txBody>
      </p:sp>
      <p:sp>
        <p:nvSpPr>
          <p:cNvPr id="38" name="직사각형 37">
            <a:extLst>
              <a:ext uri="{FF2B5EF4-FFF2-40B4-BE49-F238E27FC236}">
                <a16:creationId xmlns:a16="http://schemas.microsoft.com/office/drawing/2014/main" id="{85A2D777-2539-4FCB-97D2-D58B0EEAE7D7}"/>
              </a:ext>
            </a:extLst>
          </p:cNvPr>
          <p:cNvSpPr/>
          <p:nvPr/>
        </p:nvSpPr>
        <p:spPr>
          <a:xfrm>
            <a:off x="550783" y="1100504"/>
            <a:ext cx="8787950" cy="492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a:lnSpc>
                <a:spcPct val="110000"/>
              </a:lnSpc>
              <a:buClr>
                <a:schemeClr val="tx2"/>
              </a:buClr>
            </a:pPr>
            <a:r>
              <a:rPr lang="ko-KR" altLang="en-US" sz="1200" b="1" dirty="0">
                <a:solidFill>
                  <a:schemeClr val="tx1"/>
                </a:solidFill>
                <a:latin typeface="Arial" panose="020B0604020202020204" pitchFamily="34" charset="0"/>
                <a:sym typeface="Wingdings" pitchFamily="2" charset="2"/>
              </a:rPr>
              <a:t>가치평가를 위해 적용한 유사상장회사 비교법</a:t>
            </a:r>
            <a:r>
              <a:rPr lang="en-US" altLang="ko-KR" sz="1200" b="1" dirty="0">
                <a:solidFill>
                  <a:schemeClr val="tx1"/>
                </a:solidFill>
                <a:latin typeface="Arial" panose="020B0604020202020204" pitchFamily="34" charset="0"/>
                <a:sym typeface="Wingdings" pitchFamily="2" charset="2"/>
              </a:rPr>
              <a:t>(GPCM)</a:t>
            </a:r>
            <a:r>
              <a:rPr lang="ko-KR" altLang="en-US" sz="1200" b="1" dirty="0">
                <a:solidFill>
                  <a:schemeClr val="tx1"/>
                </a:solidFill>
                <a:latin typeface="Arial" panose="020B0604020202020204" pitchFamily="34" charset="0"/>
                <a:sym typeface="Wingdings" pitchFamily="2" charset="2"/>
              </a:rPr>
              <a:t>과 유사거래 비교법</a:t>
            </a:r>
            <a:r>
              <a:rPr lang="en-US" altLang="ko-KR" sz="1200" b="1" dirty="0">
                <a:solidFill>
                  <a:schemeClr val="tx1"/>
                </a:solidFill>
                <a:latin typeface="Arial" panose="020B0604020202020204" pitchFamily="34" charset="0"/>
                <a:sym typeface="Wingdings" pitchFamily="2" charset="2"/>
              </a:rPr>
              <a:t>(GTM) </a:t>
            </a:r>
            <a:r>
              <a:rPr lang="ko-KR" altLang="en-US" sz="1200" b="1" dirty="0">
                <a:solidFill>
                  <a:schemeClr val="tx1"/>
                </a:solidFill>
                <a:latin typeface="Arial" panose="020B0604020202020204" pitchFamily="34" charset="0"/>
                <a:sym typeface="Wingdings" pitchFamily="2" charset="2"/>
              </a:rPr>
              <a:t>방법론에 대한 설명은 다음과 같음</a:t>
            </a:r>
            <a:endParaRPr lang="en-US" altLang="ko-KR" sz="1200" b="1" dirty="0">
              <a:solidFill>
                <a:schemeClr val="tx1"/>
              </a:solidFill>
              <a:latin typeface="Arial" panose="020B0604020202020204" pitchFamily="34" charset="0"/>
              <a:sym typeface="Wingdings" pitchFamily="2" charset="2"/>
            </a:endParaRPr>
          </a:p>
        </p:txBody>
      </p:sp>
    </p:spTree>
    <p:extLst>
      <p:ext uri="{BB962C8B-B14F-4D97-AF65-F5344CB8AC3E}">
        <p14:creationId xmlns:p14="http://schemas.microsoft.com/office/powerpoint/2010/main" val="4243013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8">
            <a:extLst>
              <a:ext uri="{FF2B5EF4-FFF2-40B4-BE49-F238E27FC236}">
                <a16:creationId xmlns:a16="http://schemas.microsoft.com/office/drawing/2014/main" id="{EF148182-9877-47D4-A828-17085327FC89}"/>
              </a:ext>
            </a:extLst>
          </p:cNvPr>
          <p:cNvSpPr txBox="1">
            <a:spLocks/>
          </p:cNvSpPr>
          <p:nvPr>
            <p:custDataLst>
              <p:tags r:id="rId1"/>
            </p:custDataLst>
          </p:nvPr>
        </p:nvSpPr>
        <p:spPr>
          <a:xfrm>
            <a:off x="1728002" y="5112002"/>
            <a:ext cx="7375525" cy="554037"/>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ko-KR" b="1" kern="0" dirty="0">
                <a:latin typeface="맑은 고딕" panose="020B0503020000020004" pitchFamily="50" charset="-127"/>
                <a:ea typeface="맑은 고딕" panose="020B0503020000020004" pitchFamily="50" charset="-127"/>
                <a:cs typeface="Univers for KPMG Light" panose="020B0403020202020204" pitchFamily="34" charset="0"/>
              </a:rPr>
              <a:t>© 2022 KPMG Samjong Accounting Corp., the Korean member firm of the KPMG network of independent member firms affiliated with KPMG International Cooperative (“KPMG International”), a Swiss entity. All rights reserved. Printed in Korea.</a:t>
            </a:r>
          </a:p>
        </p:txBody>
      </p:sp>
      <p:pic>
        <p:nvPicPr>
          <p:cNvPr id="22" name="Picture 12">
            <a:extLst>
              <a:ext uri="{FF2B5EF4-FFF2-40B4-BE49-F238E27FC236}">
                <a16:creationId xmlns:a16="http://schemas.microsoft.com/office/drawing/2014/main" id="{F5D0BA04-F7DB-4B0C-8FF6-52539FE8427F}"/>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800769" y="3467783"/>
            <a:ext cx="2341068" cy="360000"/>
          </a:xfrm>
          <a:prstGeom prst="rect">
            <a:avLst/>
          </a:prstGeom>
          <a:noFill/>
          <a:ln w="9525">
            <a:noFill/>
            <a:miter lim="800000"/>
            <a:headEnd/>
            <a:tailEnd/>
          </a:ln>
        </p:spPr>
      </p:pic>
      <p:pic>
        <p:nvPicPr>
          <p:cNvPr id="23" name="Picture 13">
            <a:extLst>
              <a:ext uri="{FF2B5EF4-FFF2-40B4-BE49-F238E27FC236}">
                <a16:creationId xmlns:a16="http://schemas.microsoft.com/office/drawing/2014/main" id="{BBFB4E36-C00C-4357-BC38-DBA5C15F3C0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830395" y="3471333"/>
            <a:ext cx="1113206" cy="353097"/>
          </a:xfrm>
          <a:prstGeom prst="rect">
            <a:avLst/>
          </a:prstGeom>
        </p:spPr>
      </p:pic>
      <p:sp>
        <p:nvSpPr>
          <p:cNvPr id="24" name="Text Placeholder 29">
            <a:extLst>
              <a:ext uri="{FF2B5EF4-FFF2-40B4-BE49-F238E27FC236}">
                <a16:creationId xmlns:a16="http://schemas.microsoft.com/office/drawing/2014/main" id="{A48A435B-8394-4D21-BC16-E77AFC85B062}"/>
              </a:ext>
            </a:extLst>
          </p:cNvPr>
          <p:cNvSpPr txBox="1">
            <a:spLocks/>
          </p:cNvSpPr>
          <p:nvPr/>
        </p:nvSpPr>
        <p:spPr>
          <a:xfrm>
            <a:off x="1728002" y="5690659"/>
            <a:ext cx="7375525" cy="119064"/>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ko-KR" dirty="0">
                <a:latin typeface="맑은 고딕" panose="020B0503020000020004" pitchFamily="50" charset="-127"/>
                <a:ea typeface="맑은 고딕" panose="020B0503020000020004" pitchFamily="50" charset="-127"/>
              </a:rPr>
              <a:t>The KPMG name and logo are registered trademarks or trademarks of KPMG International. </a:t>
            </a:r>
          </a:p>
        </p:txBody>
      </p:sp>
      <p:sp>
        <p:nvSpPr>
          <p:cNvPr id="25" name="Text Placeholder 39">
            <a:extLst>
              <a:ext uri="{FF2B5EF4-FFF2-40B4-BE49-F238E27FC236}">
                <a16:creationId xmlns:a16="http://schemas.microsoft.com/office/drawing/2014/main" id="{4F6AF500-910D-4276-83AE-B1E828DCBAC9}"/>
              </a:ext>
            </a:extLst>
          </p:cNvPr>
          <p:cNvSpPr txBox="1">
            <a:spLocks/>
          </p:cNvSpPr>
          <p:nvPr/>
        </p:nvSpPr>
        <p:spPr>
          <a:xfrm>
            <a:off x="1728002" y="4313241"/>
            <a:ext cx="7375525" cy="554037"/>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ko-KR" dirty="0">
                <a:latin typeface="맑은 고딕" panose="020B0503020000020004" pitchFamily="50" charset="-127"/>
                <a:ea typeface="맑은 고딕" panose="020B0503020000020004" pitchFamily="50" charset="-127"/>
              </a:rPr>
              <a:t>The information contained herein is of a general nature and is not intended to address the circumstances of any particular individual or entity. Although we endeavor to provide accurate </a:t>
            </a:r>
            <a:r>
              <a:rPr lang="en-GB" altLang="ko-KR">
                <a:latin typeface="맑은 고딕" panose="020B0503020000020004" pitchFamily="50" charset="-127"/>
                <a:ea typeface="맑은 고딕" panose="020B0503020000020004" pitchFamily="50" charset="-127"/>
              </a:rPr>
              <a:t>and timely </a:t>
            </a:r>
            <a:r>
              <a:rPr lang="en-GB" altLang="ko-KR" dirty="0">
                <a:latin typeface="맑은 고딕" panose="020B0503020000020004" pitchFamily="50" charset="-127"/>
                <a:ea typeface="맑은 고딕" panose="020B0503020000020004" pitchFamily="50" charset="-127"/>
              </a:rPr>
              <a:t>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p:txBody>
      </p:sp>
      <p:sp>
        <p:nvSpPr>
          <p:cNvPr id="26" name="Text Placeholder 45">
            <a:extLst>
              <a:ext uri="{FF2B5EF4-FFF2-40B4-BE49-F238E27FC236}">
                <a16:creationId xmlns:a16="http://schemas.microsoft.com/office/drawing/2014/main" id="{E37A4304-0FF9-48A6-A453-2EB1ECAB46CC}"/>
              </a:ext>
            </a:extLst>
          </p:cNvPr>
          <p:cNvSpPr txBox="1">
            <a:spLocks/>
          </p:cNvSpPr>
          <p:nvPr/>
        </p:nvSpPr>
        <p:spPr>
          <a:xfrm>
            <a:off x="1728000" y="3948112"/>
            <a:ext cx="2052000" cy="119064"/>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맑은 고딕" panose="020B0503020000020004" pitchFamily="50" charset="-127"/>
                <a:ea typeface="맑은 고딕" panose="020B0503020000020004" pitchFamily="50" charset="-127"/>
              </a:rPr>
              <a:t>kpmg.com/socialmedia</a:t>
            </a:r>
          </a:p>
        </p:txBody>
      </p:sp>
      <p:sp>
        <p:nvSpPr>
          <p:cNvPr id="27" name="Text Placeholder 46">
            <a:extLst>
              <a:ext uri="{FF2B5EF4-FFF2-40B4-BE49-F238E27FC236}">
                <a16:creationId xmlns:a16="http://schemas.microsoft.com/office/drawing/2014/main" id="{2C3F878B-7309-4A7E-8AE9-C7DCCD4C336D}"/>
              </a:ext>
            </a:extLst>
          </p:cNvPr>
          <p:cNvSpPr txBox="1">
            <a:spLocks/>
          </p:cNvSpPr>
          <p:nvPr/>
        </p:nvSpPr>
        <p:spPr>
          <a:xfrm>
            <a:off x="4775338" y="3948112"/>
            <a:ext cx="2052000" cy="119064"/>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맑은 고딕" panose="020B0503020000020004" pitchFamily="50" charset="-127"/>
                <a:ea typeface="맑은 고딕" panose="020B0503020000020004" pitchFamily="50" charset="-127"/>
              </a:rPr>
              <a:t>kpmg.com/app</a:t>
            </a:r>
          </a:p>
        </p:txBody>
      </p:sp>
    </p:spTree>
    <p:extLst>
      <p:ext uri="{BB962C8B-B14F-4D97-AF65-F5344CB8AC3E}">
        <p14:creationId xmlns:p14="http://schemas.microsoft.com/office/powerpoint/2010/main" val="196323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au 7">
            <a:extLst>
              <a:ext uri="{FF2B5EF4-FFF2-40B4-BE49-F238E27FC236}">
                <a16:creationId xmlns:a16="http://schemas.microsoft.com/office/drawing/2014/main" id="{60B2ED15-2CA9-4646-84CF-CE0F8067B86A}"/>
              </a:ext>
            </a:extLst>
          </p:cNvPr>
          <p:cNvGraphicFramePr>
            <a:graphicFrameLocks noGrp="1"/>
          </p:cNvGraphicFramePr>
          <p:nvPr>
            <p:extLst>
              <p:ext uri="{D42A27DB-BD31-4B8C-83A1-F6EECF244321}">
                <p14:modId xmlns:p14="http://schemas.microsoft.com/office/powerpoint/2010/main" val="3451993595"/>
              </p:ext>
            </p:extLst>
          </p:nvPr>
        </p:nvGraphicFramePr>
        <p:xfrm>
          <a:off x="4731391" y="2075167"/>
          <a:ext cx="4584059" cy="2166132"/>
        </p:xfrm>
        <a:graphic>
          <a:graphicData uri="http://schemas.openxmlformats.org/drawingml/2006/table">
            <a:tbl>
              <a:tblPr firstRow="1" bandRow="1">
                <a:tableStyleId>{5C22544A-7EE6-4342-B048-85BDC9FD1C3A}</a:tableStyleId>
              </a:tblPr>
              <a:tblGrid>
                <a:gridCol w="511830">
                  <a:extLst>
                    <a:ext uri="{9D8B030D-6E8A-4147-A177-3AD203B41FA5}">
                      <a16:colId xmlns:a16="http://schemas.microsoft.com/office/drawing/2014/main" val="20000"/>
                    </a:ext>
                  </a:extLst>
                </a:gridCol>
                <a:gridCol w="3623034">
                  <a:extLst>
                    <a:ext uri="{9D8B030D-6E8A-4147-A177-3AD203B41FA5}">
                      <a16:colId xmlns:a16="http://schemas.microsoft.com/office/drawing/2014/main" val="20001"/>
                    </a:ext>
                  </a:extLst>
                </a:gridCol>
                <a:gridCol w="449195">
                  <a:extLst>
                    <a:ext uri="{9D8B030D-6E8A-4147-A177-3AD203B41FA5}">
                      <a16:colId xmlns:a16="http://schemas.microsoft.com/office/drawing/2014/main" val="20002"/>
                    </a:ext>
                  </a:extLst>
                </a:gridCol>
              </a:tblGrid>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5D287A"/>
                          </a:solidFill>
                          <a:latin typeface="Arial" panose="020B0604020202020204" pitchFamily="34" charset="0"/>
                          <a:ea typeface="+mj-ea"/>
                          <a:cs typeface="Arial" panose="020B0604020202020204" pitchFamily="34" charset="0"/>
                        </a:rPr>
                        <a:t>1</a:t>
                      </a:r>
                    </a:p>
                  </a:txBody>
                  <a:tcPr marL="84406" marR="84406" marT="42203"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tx1"/>
                          </a:solidFill>
                          <a:latin typeface="Arial" panose="020B0604020202020204" pitchFamily="34" charset="0"/>
                          <a:ea typeface="+mj-ea"/>
                          <a:cs typeface="Arial" panose="020B0604020202020204" pitchFamily="34" charset="0"/>
                        </a:rPr>
                        <a:t>Industry Overview</a:t>
                      </a:r>
                    </a:p>
                  </a:txBody>
                  <a:tcPr marL="33231" marR="0"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tx1"/>
                          </a:solidFill>
                          <a:latin typeface="Arial" panose="020B0604020202020204" pitchFamily="34" charset="0"/>
                          <a:ea typeface="+mj-ea"/>
                          <a:cs typeface="Arial" panose="020B0604020202020204" pitchFamily="34" charset="0"/>
                        </a:rPr>
                        <a:t>4</a:t>
                      </a:r>
                    </a:p>
                  </a:txBody>
                  <a:tcPr marL="84406" marR="84406"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90DAFF"/>
                          </a:solidFill>
                          <a:latin typeface="Arial" panose="020B0604020202020204" pitchFamily="34" charset="0"/>
                          <a:ea typeface="+mj-ea"/>
                          <a:cs typeface="Arial" panose="020B0604020202020204" pitchFamily="34" charset="0"/>
                        </a:rPr>
                        <a:t>2</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bg1">
                              <a:lumMod val="65000"/>
                            </a:schemeClr>
                          </a:solidFill>
                          <a:latin typeface="Arial" panose="020B0604020202020204" pitchFamily="34" charset="0"/>
                          <a:ea typeface="+mn-ea"/>
                          <a:cs typeface="Arial" panose="020B0604020202020204" pitchFamily="34" charset="0"/>
                        </a:rPr>
                        <a:t>Executive Summary</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bg1">
                              <a:lumMod val="65000"/>
                            </a:schemeClr>
                          </a:solidFill>
                          <a:latin typeface="Arial" panose="020B0604020202020204" pitchFamily="34" charset="0"/>
                          <a:ea typeface="+mj-ea"/>
                          <a:cs typeface="Arial" panose="020B0604020202020204" pitchFamily="34" charset="0"/>
                        </a:rPr>
                        <a:t>8</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4156442"/>
                  </a:ext>
                </a:extLst>
              </a:tr>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90DAFF"/>
                          </a:solidFill>
                          <a:latin typeface="Arial" panose="020B0604020202020204" pitchFamily="34" charset="0"/>
                          <a:ea typeface="+mj-ea"/>
                          <a:cs typeface="Arial" panose="020B0604020202020204" pitchFamily="34" charset="0"/>
                        </a:rPr>
                        <a:t>3</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bg1">
                              <a:lumMod val="65000"/>
                            </a:schemeClr>
                          </a:solidFill>
                          <a:latin typeface="Arial" panose="020B0604020202020204" pitchFamily="34" charset="0"/>
                          <a:ea typeface="+mn-ea"/>
                          <a:cs typeface="Arial" panose="020B0604020202020204" pitchFamily="34" charset="0"/>
                        </a:rPr>
                        <a:t>Assumptions &amp; Results</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bg1">
                              <a:lumMod val="65000"/>
                            </a:schemeClr>
                          </a:solidFill>
                          <a:latin typeface="Arial" panose="020B0604020202020204" pitchFamily="34" charset="0"/>
                          <a:ea typeface="+mn-ea"/>
                          <a:cs typeface="Arial" panose="020B0604020202020204" pitchFamily="34" charset="0"/>
                        </a:rPr>
                        <a:t>17</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8322122"/>
                  </a:ext>
                </a:extLst>
              </a:tr>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90DAFF"/>
                          </a:solidFill>
                          <a:latin typeface="Arial" panose="020B0604020202020204" pitchFamily="34" charset="0"/>
                          <a:ea typeface="+mj-ea"/>
                          <a:cs typeface="Arial" panose="020B0604020202020204" pitchFamily="34" charset="0"/>
                        </a:rPr>
                        <a:t>4</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bg1">
                              <a:lumMod val="65000"/>
                            </a:schemeClr>
                          </a:solidFill>
                          <a:latin typeface="Arial" panose="020B0604020202020204" pitchFamily="34" charset="0"/>
                          <a:ea typeface="+mn-ea"/>
                          <a:cs typeface="Arial" panose="020B0604020202020204" pitchFamily="34" charset="0"/>
                        </a:rPr>
                        <a:t>Appendices</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bg1">
                              <a:lumMod val="65000"/>
                            </a:schemeClr>
                          </a:solidFill>
                          <a:latin typeface="Arial" panose="020B0604020202020204" pitchFamily="34" charset="0"/>
                          <a:ea typeface="+mj-ea"/>
                          <a:cs typeface="Arial" panose="020B0604020202020204" pitchFamily="34" charset="0"/>
                        </a:rPr>
                        <a:t>28</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0725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화살표: 오른쪽 17">
            <a:extLst>
              <a:ext uri="{FF2B5EF4-FFF2-40B4-BE49-F238E27FC236}">
                <a16:creationId xmlns:a16="http://schemas.microsoft.com/office/drawing/2014/main" id="{302AF355-554D-4713-BF2F-64535BE328A1}"/>
              </a:ext>
            </a:extLst>
          </p:cNvPr>
          <p:cNvSpPr/>
          <p:nvPr/>
        </p:nvSpPr>
        <p:spPr>
          <a:xfrm rot="21137319">
            <a:off x="1109576" y="2244859"/>
            <a:ext cx="2802438" cy="240811"/>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latin typeface="Arial" panose="020B0604020202020204" pitchFamily="34" charset="0"/>
                <a:cs typeface="Arial" panose="020B0604020202020204" pitchFamily="34" charset="0"/>
              </a:rPr>
              <a:t>CAGR 6.5%</a:t>
            </a:r>
            <a:endParaRPr lang="ko-KR" altLang="en-US" sz="900" dirty="0">
              <a:solidFill>
                <a:schemeClr val="bg1"/>
              </a:solidFill>
              <a:latin typeface="Arial" panose="020B0604020202020204" pitchFamily="34" charset="0"/>
              <a:cs typeface="Arial" panose="020B0604020202020204" pitchFamily="34" charset="0"/>
            </a:endParaRPr>
          </a:p>
        </p:txBody>
      </p:sp>
      <p:graphicFrame>
        <p:nvGraphicFramePr>
          <p:cNvPr id="28" name="Chart1">
            <a:extLst>
              <a:ext uri="{FF2B5EF4-FFF2-40B4-BE49-F238E27FC236}">
                <a16:creationId xmlns:a16="http://schemas.microsoft.com/office/drawing/2014/main" id="{91A5E2D3-6659-4163-B005-E9162348BBC0}"/>
              </a:ext>
            </a:extLst>
          </p:cNvPr>
          <p:cNvGraphicFramePr>
            <a:graphicFrameLocks/>
          </p:cNvGraphicFramePr>
          <p:nvPr/>
        </p:nvGraphicFramePr>
        <p:xfrm>
          <a:off x="126051" y="1903555"/>
          <a:ext cx="4699949" cy="2592245"/>
        </p:xfrm>
        <a:graphic>
          <a:graphicData uri="http://schemas.openxmlformats.org/drawingml/2006/chart">
            <c:chart xmlns:c="http://schemas.openxmlformats.org/drawingml/2006/chart" xmlns:r="http://schemas.openxmlformats.org/officeDocument/2006/relationships" r:id="rId3"/>
          </a:graphicData>
        </a:graphic>
      </p:graphicFrame>
      <p:sp>
        <p:nvSpPr>
          <p:cNvPr id="54" name="Rectangle 41">
            <a:extLst>
              <a:ext uri="{FF2B5EF4-FFF2-40B4-BE49-F238E27FC236}">
                <a16:creationId xmlns:a16="http://schemas.microsoft.com/office/drawing/2014/main" id="{F5E954EE-12C6-4094-9DA7-928202944113}"/>
              </a:ext>
            </a:extLst>
          </p:cNvPr>
          <p:cNvSpPr>
            <a:spLocks noChangeArrowheads="1"/>
          </p:cNvSpPr>
          <p:nvPr/>
        </p:nvSpPr>
        <p:spPr bwMode="auto">
          <a:xfrm>
            <a:off x="550783" y="1601466"/>
            <a:ext cx="376313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▌글로벌 광고비 현황 및 전망 </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83" name="제목 2">
            <a:extLst>
              <a:ext uri="{FF2B5EF4-FFF2-40B4-BE49-F238E27FC236}">
                <a16:creationId xmlns:a16="http://schemas.microsoft.com/office/drawing/2014/main" id="{3AD7705A-186A-40DD-86C0-121D8913363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Industry Overview</a:t>
            </a:r>
          </a:p>
        </p:txBody>
      </p:sp>
      <p:sp>
        <p:nvSpPr>
          <p:cNvPr id="90" name="직사각형 89">
            <a:extLst>
              <a:ext uri="{FF2B5EF4-FFF2-40B4-BE49-F238E27FC236}">
                <a16:creationId xmlns:a16="http://schemas.microsoft.com/office/drawing/2014/main" id="{E34AB816-1ED4-41BA-A142-C7A934D8A291}"/>
              </a:ext>
            </a:extLst>
          </p:cNvPr>
          <p:cNvSpPr/>
          <p:nvPr/>
        </p:nvSpPr>
        <p:spPr>
          <a:xfrm>
            <a:off x="550783" y="4495800"/>
            <a:ext cx="4275218" cy="1617134"/>
          </a:xfrm>
          <a:prstGeom prst="rect">
            <a:avLst/>
          </a:prstGeom>
          <a:noFill/>
          <a:ln>
            <a:solidFill>
              <a:srgbClr val="002997"/>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ts val="1200"/>
              </a:lnSpc>
              <a:spcBef>
                <a:spcPts val="600"/>
              </a:spcBef>
              <a:buFont typeface="Wingdings" panose="05000000000000000000" pitchFamily="2" charset="2"/>
              <a:buChar char="ü"/>
            </a:pPr>
            <a:r>
              <a:rPr lang="ko-KR" altLang="en-US" sz="900" dirty="0">
                <a:solidFill>
                  <a:schemeClr val="tx1"/>
                </a:solidFill>
                <a:latin typeface="Arial" panose="020B0604020202020204" pitchFamily="34" charset="0"/>
                <a:cs typeface="Arial" panose="020B0604020202020204" pitchFamily="34" charset="0"/>
              </a:rPr>
              <a:t>글로벌 광고비는 </a:t>
            </a:r>
            <a:r>
              <a:rPr lang="en-US" altLang="ko-KR" sz="900" dirty="0">
                <a:solidFill>
                  <a:schemeClr val="tx1"/>
                </a:solidFill>
                <a:latin typeface="Arial" panose="020B0604020202020204" pitchFamily="34" charset="0"/>
                <a:cs typeface="Arial" panose="020B0604020202020204" pitchFamily="34" charset="0"/>
              </a:rPr>
              <a:t>2017</a:t>
            </a:r>
            <a:r>
              <a:rPr lang="ko-KR" altLang="en-US" sz="900" dirty="0">
                <a:solidFill>
                  <a:schemeClr val="tx1"/>
                </a:solidFill>
                <a:latin typeface="Arial" panose="020B0604020202020204" pitchFamily="34" charset="0"/>
                <a:cs typeface="Arial" panose="020B0604020202020204" pitchFamily="34" charset="0"/>
              </a:rPr>
              <a:t>년 </a:t>
            </a:r>
            <a:r>
              <a:rPr lang="en-US" altLang="ko-KR" sz="900" dirty="0">
                <a:solidFill>
                  <a:schemeClr val="tx1"/>
                </a:solidFill>
                <a:latin typeface="Arial" panose="020B0604020202020204" pitchFamily="34" charset="0"/>
                <a:cs typeface="Arial" panose="020B0604020202020204" pitchFamily="34" charset="0"/>
              </a:rPr>
              <a:t>5,630</a:t>
            </a:r>
            <a:r>
              <a:rPr lang="ko-KR" altLang="en-US" sz="900" dirty="0">
                <a:solidFill>
                  <a:schemeClr val="tx1"/>
                </a:solidFill>
                <a:latin typeface="Arial" panose="020B0604020202020204" pitchFamily="34" charset="0"/>
                <a:cs typeface="Arial" panose="020B0604020202020204" pitchFamily="34" charset="0"/>
              </a:rPr>
              <a:t>억</a:t>
            </a:r>
            <a:r>
              <a:rPr lang="en-US" altLang="ko-KR" sz="900" dirty="0">
                <a:solidFill>
                  <a:schemeClr val="tx1"/>
                </a:solidFill>
                <a:latin typeface="Arial" panose="020B0604020202020204" pitchFamily="34" charset="0"/>
                <a:cs typeface="Arial" panose="020B0604020202020204" pitchFamily="34" charset="0"/>
              </a:rPr>
              <a:t> USD </a:t>
            </a:r>
            <a:r>
              <a:rPr lang="ko-KR" altLang="en-US" sz="900" dirty="0">
                <a:solidFill>
                  <a:schemeClr val="tx1"/>
                </a:solidFill>
                <a:latin typeface="Arial" panose="020B0604020202020204" pitchFamily="34" charset="0"/>
                <a:cs typeface="Arial" panose="020B0604020202020204" pitchFamily="34" charset="0"/>
              </a:rPr>
              <a:t>에서 </a:t>
            </a:r>
            <a:r>
              <a:rPr lang="en-US" altLang="ko-KR" sz="900" dirty="0">
                <a:solidFill>
                  <a:schemeClr val="tx1"/>
                </a:solidFill>
                <a:latin typeface="Arial" panose="020B0604020202020204" pitchFamily="34" charset="0"/>
                <a:cs typeface="Arial" panose="020B0604020202020204" pitchFamily="34" charset="0"/>
              </a:rPr>
              <a:t>2024</a:t>
            </a:r>
            <a:r>
              <a:rPr lang="ko-KR" altLang="en-US" sz="900" dirty="0">
                <a:solidFill>
                  <a:schemeClr val="tx1"/>
                </a:solidFill>
                <a:latin typeface="Arial" panose="020B0604020202020204" pitchFamily="34" charset="0"/>
                <a:cs typeface="Arial" panose="020B0604020202020204" pitchFamily="34" charset="0"/>
              </a:rPr>
              <a:t>년 </a:t>
            </a:r>
            <a:r>
              <a:rPr lang="en-US" altLang="ko-KR" sz="900" dirty="0">
                <a:solidFill>
                  <a:schemeClr val="tx1"/>
                </a:solidFill>
                <a:latin typeface="Arial" panose="020B0604020202020204" pitchFamily="34" charset="0"/>
                <a:cs typeface="Arial" panose="020B0604020202020204" pitchFamily="34" charset="0"/>
              </a:rPr>
              <a:t>8,740</a:t>
            </a:r>
            <a:r>
              <a:rPr lang="ko-KR" altLang="en-US" sz="900" dirty="0">
                <a:solidFill>
                  <a:schemeClr val="tx1"/>
                </a:solidFill>
                <a:latin typeface="Arial" panose="020B0604020202020204" pitchFamily="34" charset="0"/>
                <a:cs typeface="Arial" panose="020B0604020202020204" pitchFamily="34" charset="0"/>
              </a:rPr>
              <a:t>억 </a:t>
            </a:r>
            <a:r>
              <a:rPr lang="en-US" altLang="ko-KR" sz="900" dirty="0">
                <a:solidFill>
                  <a:schemeClr val="tx1"/>
                </a:solidFill>
                <a:latin typeface="Arial" panose="020B0604020202020204" pitchFamily="34" charset="0"/>
                <a:cs typeface="Arial" panose="020B0604020202020204" pitchFamily="34" charset="0"/>
              </a:rPr>
              <a:t>USD </a:t>
            </a:r>
            <a:r>
              <a:rPr lang="ko-KR" altLang="en-US" sz="900" dirty="0">
                <a:solidFill>
                  <a:schemeClr val="tx1"/>
                </a:solidFill>
                <a:latin typeface="Arial" panose="020B0604020202020204" pitchFamily="34" charset="0"/>
                <a:cs typeface="Arial" panose="020B0604020202020204" pitchFamily="34" charset="0"/>
              </a:rPr>
              <a:t>수준으로 </a:t>
            </a:r>
            <a:r>
              <a:rPr lang="en-US" altLang="ko-KR" sz="900" dirty="0">
                <a:solidFill>
                  <a:schemeClr val="tx1"/>
                </a:solidFill>
                <a:latin typeface="Arial" panose="020B0604020202020204" pitchFamily="34" charset="0"/>
                <a:cs typeface="Arial" panose="020B0604020202020204" pitchFamily="34" charset="0"/>
              </a:rPr>
              <a:t>CAGR 6.5% </a:t>
            </a:r>
            <a:r>
              <a:rPr lang="ko-KR" altLang="en-US" sz="900" dirty="0">
                <a:solidFill>
                  <a:schemeClr val="tx1"/>
                </a:solidFill>
                <a:latin typeface="Arial" panose="020B0604020202020204" pitchFamily="34" charset="0"/>
                <a:cs typeface="Arial" panose="020B0604020202020204" pitchFamily="34" charset="0"/>
              </a:rPr>
              <a:t>가량 지속적으로 성장할 것으로 예상됨</a:t>
            </a:r>
            <a:endParaRPr lang="en-US" altLang="ko-KR" sz="900" dirty="0">
              <a:solidFill>
                <a:schemeClr val="tx1"/>
              </a:solidFill>
              <a:latin typeface="Arial" panose="020B0604020202020204" pitchFamily="34" charset="0"/>
              <a:cs typeface="Arial" panose="020B0604020202020204" pitchFamily="34" charset="0"/>
            </a:endParaRPr>
          </a:p>
          <a:p>
            <a:pPr marL="171450" indent="-171450">
              <a:lnSpc>
                <a:spcPts val="1200"/>
              </a:lnSpc>
              <a:spcBef>
                <a:spcPts val="600"/>
              </a:spcBef>
              <a:buFont typeface="Wingdings" panose="05000000000000000000" pitchFamily="2" charset="2"/>
              <a:buChar char="ü"/>
            </a:pPr>
            <a:r>
              <a:rPr lang="en-US" altLang="ko-KR" sz="900" dirty="0">
                <a:solidFill>
                  <a:schemeClr val="tx1"/>
                </a:solidFill>
                <a:latin typeface="Arial" panose="020B0604020202020204" pitchFamily="34" charset="0"/>
                <a:cs typeface="Arial" panose="020B0604020202020204" pitchFamily="34" charset="0"/>
              </a:rPr>
              <a:t>2020</a:t>
            </a:r>
            <a:r>
              <a:rPr lang="ko-KR" altLang="en-US" sz="900" dirty="0">
                <a:solidFill>
                  <a:schemeClr val="tx1"/>
                </a:solidFill>
                <a:latin typeface="Arial" panose="020B0604020202020204" pitchFamily="34" charset="0"/>
                <a:cs typeface="Arial" panose="020B0604020202020204" pitchFamily="34" charset="0"/>
              </a:rPr>
              <a:t>년 </a:t>
            </a:r>
            <a:r>
              <a:rPr lang="en-US" altLang="ko-KR" sz="900" dirty="0">
                <a:solidFill>
                  <a:schemeClr val="tx1"/>
                </a:solidFill>
                <a:latin typeface="Arial" panose="020B0604020202020204" pitchFamily="34" charset="0"/>
                <a:cs typeface="Arial" panose="020B0604020202020204" pitchFamily="34" charset="0"/>
              </a:rPr>
              <a:t>Covid-19</a:t>
            </a:r>
            <a:r>
              <a:rPr lang="ko-KR" altLang="en-US" sz="900" dirty="0">
                <a:solidFill>
                  <a:schemeClr val="tx1"/>
                </a:solidFill>
                <a:latin typeface="Arial" panose="020B0604020202020204" pitchFamily="34" charset="0"/>
                <a:cs typeface="Arial" panose="020B0604020202020204" pitchFamily="34" charset="0"/>
              </a:rPr>
              <a:t>로 인해 광고비 규모가 일시적으로 </a:t>
            </a:r>
            <a:r>
              <a:rPr lang="en-US" altLang="ko-KR" sz="900" dirty="0">
                <a:solidFill>
                  <a:schemeClr val="tx1"/>
                </a:solidFill>
                <a:latin typeface="Arial" panose="020B0604020202020204" pitchFamily="34" charset="0"/>
                <a:cs typeface="Arial" panose="020B0604020202020204" pitchFamily="34" charset="0"/>
              </a:rPr>
              <a:t>610,336</a:t>
            </a:r>
            <a:r>
              <a:rPr lang="ko-KR" altLang="en-US" sz="900" dirty="0">
                <a:solidFill>
                  <a:schemeClr val="tx1"/>
                </a:solidFill>
                <a:latin typeface="Arial" panose="020B0604020202020204" pitchFamily="34" charset="0"/>
                <a:cs typeface="Arial" panose="020B0604020202020204" pitchFamily="34" charset="0"/>
              </a:rPr>
              <a:t>백만 </a:t>
            </a:r>
            <a:r>
              <a:rPr lang="en-US" altLang="ko-KR" sz="900" dirty="0">
                <a:solidFill>
                  <a:schemeClr val="tx1"/>
                </a:solidFill>
                <a:latin typeface="Arial" panose="020B0604020202020204" pitchFamily="34" charset="0"/>
                <a:cs typeface="Arial" panose="020B0604020202020204" pitchFamily="34" charset="0"/>
              </a:rPr>
              <a:t>USD </a:t>
            </a:r>
            <a:r>
              <a:rPr lang="ko-KR" altLang="en-US" sz="900" dirty="0">
                <a:solidFill>
                  <a:schemeClr val="tx1"/>
                </a:solidFill>
                <a:latin typeface="Arial" panose="020B0604020202020204" pitchFamily="34" charset="0"/>
                <a:cs typeface="Arial" panose="020B0604020202020204" pitchFamily="34" charset="0"/>
              </a:rPr>
              <a:t>수준으로 감소하여 부</a:t>
            </a:r>
            <a:r>
              <a:rPr lang="en-US" altLang="ko-KR" sz="900" dirty="0">
                <a:solidFill>
                  <a:schemeClr val="tx1"/>
                </a:solidFill>
                <a:latin typeface="Arial" panose="020B0604020202020204" pitchFamily="34" charset="0"/>
                <a:cs typeface="Arial" panose="020B0604020202020204" pitchFamily="34" charset="0"/>
              </a:rPr>
              <a:t>(-)</a:t>
            </a:r>
            <a:r>
              <a:rPr lang="ko-KR" altLang="en-US" sz="900" dirty="0">
                <a:solidFill>
                  <a:schemeClr val="tx1"/>
                </a:solidFill>
                <a:latin typeface="Arial" panose="020B0604020202020204" pitchFamily="34" charset="0"/>
                <a:cs typeface="Arial" panose="020B0604020202020204" pitchFamily="34" charset="0"/>
              </a:rPr>
              <a:t>의 성장률이 도출되었으나</a:t>
            </a:r>
            <a:r>
              <a:rPr lang="en-US" altLang="ko-KR" sz="900" dirty="0">
                <a:solidFill>
                  <a:schemeClr val="tx1"/>
                </a:solidFill>
                <a:latin typeface="Arial" panose="020B0604020202020204" pitchFamily="34" charset="0"/>
                <a:cs typeface="Arial" panose="020B0604020202020204" pitchFamily="34" charset="0"/>
              </a:rPr>
              <a:t>,</a:t>
            </a:r>
            <a:r>
              <a:rPr lang="ko-KR" altLang="en-US" sz="900" dirty="0">
                <a:solidFill>
                  <a:schemeClr val="tx1"/>
                </a:solidFill>
                <a:latin typeface="Arial" panose="020B0604020202020204" pitchFamily="34" charset="0"/>
                <a:cs typeface="Arial" panose="020B0604020202020204" pitchFamily="34" charset="0"/>
              </a:rPr>
              <a:t> </a:t>
            </a:r>
            <a:r>
              <a:rPr lang="en-US" altLang="ko-KR" sz="900" dirty="0">
                <a:solidFill>
                  <a:schemeClr val="tx1"/>
                </a:solidFill>
                <a:latin typeface="Arial" panose="020B0604020202020204" pitchFamily="34" charset="0"/>
                <a:cs typeface="Arial" panose="020B0604020202020204" pitchFamily="34" charset="0"/>
              </a:rPr>
              <a:t>2021</a:t>
            </a:r>
            <a:r>
              <a:rPr lang="ko-KR" altLang="en-US" sz="900" dirty="0">
                <a:solidFill>
                  <a:schemeClr val="tx1"/>
                </a:solidFill>
                <a:latin typeface="Arial" panose="020B0604020202020204" pitchFamily="34" charset="0"/>
                <a:cs typeface="Arial" panose="020B0604020202020204" pitchFamily="34" charset="0"/>
              </a:rPr>
              <a:t>년 이후 높은 증가율을 회복하며 </a:t>
            </a:r>
            <a:r>
              <a:rPr lang="en-US" altLang="ko-KR" sz="900" dirty="0">
                <a:solidFill>
                  <a:schemeClr val="tx1"/>
                </a:solidFill>
                <a:latin typeface="Arial" panose="020B0604020202020204" pitchFamily="34" charset="0"/>
                <a:cs typeface="Arial" panose="020B0604020202020204" pitchFamily="34" charset="0"/>
              </a:rPr>
              <a:t>2024</a:t>
            </a:r>
            <a:r>
              <a:rPr lang="ko-KR" altLang="en-US" sz="900" dirty="0">
                <a:solidFill>
                  <a:schemeClr val="tx1"/>
                </a:solidFill>
                <a:latin typeface="Arial" panose="020B0604020202020204" pitchFamily="34" charset="0"/>
                <a:cs typeface="Arial" panose="020B0604020202020204" pitchFamily="34" charset="0"/>
              </a:rPr>
              <a:t>년에는 </a:t>
            </a:r>
            <a:r>
              <a:rPr lang="en-US" altLang="ko-KR" sz="900" dirty="0">
                <a:solidFill>
                  <a:schemeClr val="tx1"/>
                </a:solidFill>
                <a:latin typeface="Arial" panose="020B0604020202020204" pitchFamily="34" charset="0"/>
                <a:cs typeface="Arial" panose="020B0604020202020204" pitchFamily="34" charset="0"/>
              </a:rPr>
              <a:t>7.4% </a:t>
            </a:r>
            <a:r>
              <a:rPr lang="ko-KR" altLang="en-US" sz="900" dirty="0">
                <a:solidFill>
                  <a:schemeClr val="tx1"/>
                </a:solidFill>
                <a:latin typeface="Arial" panose="020B0604020202020204" pitchFamily="34" charset="0"/>
                <a:cs typeface="Arial" panose="020B0604020202020204" pitchFamily="34" charset="0"/>
              </a:rPr>
              <a:t>증가율을 달성할 것으로 추정됨</a:t>
            </a:r>
            <a:endParaRPr lang="en-US" altLang="ko-KR" sz="900" dirty="0">
              <a:solidFill>
                <a:schemeClr val="tx1"/>
              </a:solidFill>
              <a:latin typeface="Arial" panose="020B0604020202020204" pitchFamily="34" charset="0"/>
              <a:cs typeface="Arial" panose="020B0604020202020204" pitchFamily="34" charset="0"/>
            </a:endParaRPr>
          </a:p>
        </p:txBody>
      </p:sp>
      <p:sp>
        <p:nvSpPr>
          <p:cNvPr id="95" name="제목 2">
            <a:extLst>
              <a:ext uri="{FF2B5EF4-FFF2-40B4-BE49-F238E27FC236}">
                <a16:creationId xmlns:a16="http://schemas.microsoft.com/office/drawing/2014/main" id="{72537B89-383C-4519-A0F3-837A7596D09A}"/>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Global Market Research (1/2)</a:t>
            </a:r>
          </a:p>
        </p:txBody>
      </p:sp>
      <p:sp>
        <p:nvSpPr>
          <p:cNvPr id="96" name="직사각형 95">
            <a:extLst>
              <a:ext uri="{FF2B5EF4-FFF2-40B4-BE49-F238E27FC236}">
                <a16:creationId xmlns:a16="http://schemas.microsoft.com/office/drawing/2014/main" id="{35C8A3E5-AED9-4F75-AACB-605AE46E5EE6}"/>
              </a:ext>
            </a:extLst>
          </p:cNvPr>
          <p:cNvSpPr/>
          <p:nvPr/>
        </p:nvSpPr>
        <p:spPr>
          <a:xfrm>
            <a:off x="550783" y="1100504"/>
            <a:ext cx="8787950" cy="492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spcBef>
                <a:spcPts val="600"/>
              </a:spcBef>
            </a:pPr>
            <a:r>
              <a:rPr lang="ko-KR" altLang="en-US" sz="1000" b="1" dirty="0">
                <a:solidFill>
                  <a:srgbClr val="002997"/>
                </a:solidFill>
                <a:latin typeface="Arial" panose="020B0604020202020204" pitchFamily="34" charset="0"/>
                <a:ea typeface="+mj-ea"/>
                <a:cs typeface="Arial" panose="020B0604020202020204" pitchFamily="34" charset="0"/>
              </a:rPr>
              <a:t>글로벌 광고비 규모는 </a:t>
            </a:r>
            <a:r>
              <a:rPr lang="en-US" altLang="ko-KR" sz="1000" b="1" dirty="0">
                <a:solidFill>
                  <a:srgbClr val="002997"/>
                </a:solidFill>
                <a:latin typeface="Arial" panose="020B0604020202020204" pitchFamily="34" charset="0"/>
                <a:ea typeface="+mj-ea"/>
                <a:cs typeface="Arial" panose="020B0604020202020204" pitchFamily="34" charset="0"/>
              </a:rPr>
              <a:t>Covid-19</a:t>
            </a:r>
            <a:r>
              <a:rPr lang="ko-KR" altLang="en-US" sz="1000" b="1" dirty="0">
                <a:solidFill>
                  <a:srgbClr val="002997"/>
                </a:solidFill>
                <a:latin typeface="Arial" panose="020B0604020202020204" pitchFamily="34" charset="0"/>
                <a:ea typeface="+mj-ea"/>
                <a:cs typeface="Arial" panose="020B0604020202020204" pitchFamily="34" charset="0"/>
              </a:rPr>
              <a:t>의 영향으로 </a:t>
            </a:r>
            <a:r>
              <a:rPr lang="en-US" altLang="ko-KR" sz="1000" b="1" dirty="0">
                <a:solidFill>
                  <a:srgbClr val="002997"/>
                </a:solidFill>
                <a:latin typeface="Arial" panose="020B0604020202020204" pitchFamily="34" charset="0"/>
                <a:ea typeface="+mj-ea"/>
                <a:cs typeface="Arial" panose="020B0604020202020204" pitchFamily="34" charset="0"/>
              </a:rPr>
              <a:t>2020</a:t>
            </a:r>
            <a:r>
              <a:rPr lang="ko-KR" altLang="en-US" sz="1000" b="1" dirty="0">
                <a:solidFill>
                  <a:srgbClr val="002997"/>
                </a:solidFill>
                <a:latin typeface="Arial" panose="020B0604020202020204" pitchFamily="34" charset="0"/>
                <a:ea typeface="+mj-ea"/>
                <a:cs typeface="Arial" panose="020B0604020202020204" pitchFamily="34" charset="0"/>
              </a:rPr>
              <a:t>년 </a:t>
            </a:r>
            <a:r>
              <a:rPr lang="en-US" altLang="ko-KR" sz="1000" b="1" dirty="0">
                <a:solidFill>
                  <a:srgbClr val="002997"/>
                </a:solidFill>
                <a:latin typeface="Arial" panose="020B0604020202020204" pitchFamily="34" charset="0"/>
                <a:ea typeface="+mj-ea"/>
                <a:cs typeface="Arial" panose="020B0604020202020204" pitchFamily="34" charset="0"/>
              </a:rPr>
              <a:t>6,100</a:t>
            </a:r>
            <a:r>
              <a:rPr lang="ko-KR" altLang="en-US" sz="1000" b="1" dirty="0">
                <a:solidFill>
                  <a:srgbClr val="002997"/>
                </a:solidFill>
                <a:latin typeface="Arial" panose="020B0604020202020204" pitchFamily="34" charset="0"/>
                <a:ea typeface="+mj-ea"/>
                <a:cs typeface="Arial" panose="020B0604020202020204" pitchFamily="34" charset="0"/>
              </a:rPr>
              <a:t>억 </a:t>
            </a:r>
            <a:r>
              <a:rPr lang="en-US" altLang="ko-KR" sz="1000" b="1" dirty="0">
                <a:solidFill>
                  <a:srgbClr val="002997"/>
                </a:solidFill>
                <a:latin typeface="Arial" panose="020B0604020202020204" pitchFamily="34" charset="0"/>
                <a:ea typeface="+mj-ea"/>
                <a:cs typeface="Arial" panose="020B0604020202020204" pitchFamily="34" charset="0"/>
              </a:rPr>
              <a:t>USD </a:t>
            </a:r>
            <a:r>
              <a:rPr lang="ko-KR" altLang="en-US" sz="1000" b="1" dirty="0">
                <a:solidFill>
                  <a:srgbClr val="002997"/>
                </a:solidFill>
                <a:latin typeface="Arial" panose="020B0604020202020204" pitchFamily="34" charset="0"/>
                <a:ea typeface="+mj-ea"/>
                <a:cs typeface="Arial" panose="020B0604020202020204" pitchFamily="34" charset="0"/>
              </a:rPr>
              <a:t>수준으로 일시적인 감소가 발생하였으나</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이후 지속적인 성장세로 </a:t>
            </a:r>
            <a:r>
              <a:rPr lang="en-US" altLang="ko-KR" sz="1000" b="1" dirty="0">
                <a:solidFill>
                  <a:srgbClr val="002997"/>
                </a:solidFill>
                <a:latin typeface="Arial" panose="020B0604020202020204" pitchFamily="34" charset="0"/>
                <a:ea typeface="+mj-ea"/>
                <a:cs typeface="Arial" panose="020B0604020202020204" pitchFamily="34" charset="0"/>
              </a:rPr>
              <a:t>2024</a:t>
            </a:r>
            <a:r>
              <a:rPr lang="ko-KR" altLang="en-US" sz="1000" b="1" dirty="0">
                <a:solidFill>
                  <a:srgbClr val="002997"/>
                </a:solidFill>
                <a:latin typeface="Arial" panose="020B0604020202020204" pitchFamily="34" charset="0"/>
                <a:ea typeface="+mj-ea"/>
                <a:cs typeface="Arial" panose="020B0604020202020204" pitchFamily="34" charset="0"/>
              </a:rPr>
              <a:t>년 </a:t>
            </a:r>
            <a:r>
              <a:rPr lang="en-US" altLang="ko-KR" sz="1000" b="1" dirty="0">
                <a:solidFill>
                  <a:srgbClr val="002997"/>
                </a:solidFill>
                <a:latin typeface="Arial" panose="020B0604020202020204" pitchFamily="34" charset="0"/>
                <a:ea typeface="+mj-ea"/>
                <a:cs typeface="Arial" panose="020B0604020202020204" pitchFamily="34" charset="0"/>
              </a:rPr>
              <a:t>8,740</a:t>
            </a:r>
            <a:r>
              <a:rPr lang="ko-KR" altLang="en-US" sz="1000" b="1" dirty="0">
                <a:solidFill>
                  <a:srgbClr val="002997"/>
                </a:solidFill>
                <a:latin typeface="Arial" panose="020B0604020202020204" pitchFamily="34" charset="0"/>
                <a:ea typeface="+mj-ea"/>
                <a:cs typeface="Arial" panose="020B0604020202020204" pitchFamily="34" charset="0"/>
              </a:rPr>
              <a:t>억 </a:t>
            </a:r>
            <a:r>
              <a:rPr lang="en-US" altLang="ko-KR" sz="1000" b="1" dirty="0">
                <a:solidFill>
                  <a:srgbClr val="002997"/>
                </a:solidFill>
                <a:latin typeface="Arial" panose="020B0604020202020204" pitchFamily="34" charset="0"/>
                <a:ea typeface="+mj-ea"/>
                <a:cs typeface="Arial" panose="020B0604020202020204" pitchFamily="34" charset="0"/>
              </a:rPr>
              <a:t>USD </a:t>
            </a:r>
            <a:r>
              <a:rPr lang="ko-KR" altLang="en-US" sz="1000" b="1" dirty="0">
                <a:solidFill>
                  <a:srgbClr val="002997"/>
                </a:solidFill>
                <a:latin typeface="Arial" panose="020B0604020202020204" pitchFamily="34" charset="0"/>
                <a:ea typeface="+mj-ea"/>
                <a:cs typeface="Arial" panose="020B0604020202020204" pitchFamily="34" charset="0"/>
              </a:rPr>
              <a:t>수준까지 증가할 것으로 예상됨</a:t>
            </a:r>
            <a:endParaRPr lang="en-US" altLang="ko-KR" sz="1000" b="1" dirty="0">
              <a:solidFill>
                <a:srgbClr val="002997"/>
              </a:solidFill>
              <a:latin typeface="Arial" panose="020B0604020202020204" pitchFamily="34" charset="0"/>
              <a:ea typeface="+mj-ea"/>
              <a:cs typeface="Arial" panose="020B0604020202020204" pitchFamily="34" charset="0"/>
            </a:endParaRPr>
          </a:p>
        </p:txBody>
      </p:sp>
      <p:sp>
        <p:nvSpPr>
          <p:cNvPr id="21" name="Rectangle 41">
            <a:extLst>
              <a:ext uri="{FF2B5EF4-FFF2-40B4-BE49-F238E27FC236}">
                <a16:creationId xmlns:a16="http://schemas.microsoft.com/office/drawing/2014/main" id="{BE4341A7-9A3D-4FAA-A5A0-7D681F352368}"/>
              </a:ext>
            </a:extLst>
          </p:cNvPr>
          <p:cNvSpPr>
            <a:spLocks noChangeArrowheads="1"/>
          </p:cNvSpPr>
          <p:nvPr/>
        </p:nvSpPr>
        <p:spPr bwMode="auto">
          <a:xfrm>
            <a:off x="5063515" y="1601466"/>
            <a:ext cx="376313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ko-KR" altLang="en-US" sz="1200" b="1" dirty="0" err="1">
                <a:solidFill>
                  <a:srgbClr val="00338D"/>
                </a:solidFill>
                <a:latin typeface="Arial" panose="020B0604020202020204" pitchFamily="34" charset="0"/>
                <a:cs typeface="Arial" panose="020B0604020202020204" pitchFamily="34" charset="0"/>
              </a:rPr>
              <a:t>매체별</a:t>
            </a:r>
            <a:r>
              <a:rPr lang="ko-KR" altLang="en-US" sz="1200" b="1" dirty="0">
                <a:solidFill>
                  <a:srgbClr val="00338D"/>
                </a:solidFill>
                <a:latin typeface="Arial" panose="020B0604020202020204" pitchFamily="34" charset="0"/>
                <a:cs typeface="Arial" panose="020B0604020202020204" pitchFamily="34" charset="0"/>
              </a:rPr>
              <a:t> 글로벌 광고비 현황 및 전망</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9181C10B-8466-4CC7-B40C-C8CE5E538803}"/>
              </a:ext>
            </a:extLst>
          </p:cNvPr>
          <p:cNvSpPr txBox="1"/>
          <p:nvPr/>
        </p:nvSpPr>
        <p:spPr>
          <a:xfrm>
            <a:off x="550783" y="1940015"/>
            <a:ext cx="4275218" cy="126364"/>
          </a:xfrm>
          <a:prstGeom prst="rect">
            <a:avLst/>
          </a:prstGeom>
          <a:noFill/>
        </p:spPr>
        <p:txBody>
          <a:bodyPr wrap="square" lIns="0" tIns="0" rIns="0" bIns="0" rtlCol="0">
            <a:spAutoFit/>
          </a:bodyPr>
          <a:lstStyle/>
          <a:p>
            <a:r>
              <a:rPr lang="en-US" altLang="ko-KR" sz="800" dirty="0">
                <a:latin typeface="Arial" panose="020B0604020202020204" pitchFamily="34" charset="0"/>
                <a:ea typeface="+mj-ea"/>
                <a:cs typeface="Arial" panose="020B0604020202020204" pitchFamily="34" charset="0"/>
              </a:rPr>
              <a:t>(Source: </a:t>
            </a:r>
            <a:r>
              <a:rPr lang="en-US" altLang="ko-KR" sz="800" dirty="0" err="1">
                <a:latin typeface="Arial" panose="020B0604020202020204" pitchFamily="34" charset="0"/>
                <a:ea typeface="+mj-ea"/>
                <a:cs typeface="Arial" panose="020B0604020202020204" pitchFamily="34" charset="0"/>
              </a:rPr>
              <a:t>ZenithOptimedia</a:t>
            </a:r>
            <a:r>
              <a:rPr lang="en-US" altLang="ko-KR" sz="800" dirty="0">
                <a:latin typeface="Arial" panose="020B0604020202020204" pitchFamily="34" charset="0"/>
                <a:ea typeface="+mj-ea"/>
                <a:cs typeface="Arial" panose="020B0604020202020204" pitchFamily="34" charset="0"/>
              </a:rPr>
              <a:t>(2021). Advertising Expenditure Forecasts / </a:t>
            </a:r>
            <a:r>
              <a:rPr lang="ko-KR" altLang="en-US" sz="800" dirty="0">
                <a:latin typeface="Arial" panose="020B0604020202020204" pitchFamily="34" charset="0"/>
                <a:ea typeface="+mj-ea"/>
                <a:cs typeface="Arial" panose="020B0604020202020204" pitchFamily="34" charset="0"/>
              </a:rPr>
              <a:t>단위</a:t>
            </a:r>
            <a:r>
              <a:rPr lang="en-US" altLang="ko-KR" sz="800" dirty="0">
                <a:latin typeface="Arial" panose="020B0604020202020204" pitchFamily="34" charset="0"/>
                <a:ea typeface="+mj-ea"/>
                <a:cs typeface="Arial" panose="020B0604020202020204" pitchFamily="34" charset="0"/>
              </a:rPr>
              <a:t>: USD billion, %)</a:t>
            </a:r>
          </a:p>
        </p:txBody>
      </p:sp>
      <p:sp>
        <p:nvSpPr>
          <p:cNvPr id="25" name="TextBox 24">
            <a:extLst>
              <a:ext uri="{FF2B5EF4-FFF2-40B4-BE49-F238E27FC236}">
                <a16:creationId xmlns:a16="http://schemas.microsoft.com/office/drawing/2014/main" id="{D9B99098-BA32-4B63-8209-993D067DF64C}"/>
              </a:ext>
            </a:extLst>
          </p:cNvPr>
          <p:cNvSpPr txBox="1"/>
          <p:nvPr/>
        </p:nvSpPr>
        <p:spPr>
          <a:xfrm>
            <a:off x="5063515" y="1940015"/>
            <a:ext cx="4275218" cy="126364"/>
          </a:xfrm>
          <a:prstGeom prst="rect">
            <a:avLst/>
          </a:prstGeom>
          <a:noFill/>
        </p:spPr>
        <p:txBody>
          <a:bodyPr wrap="square" lIns="0" tIns="0" rIns="0" bIns="0" rtlCol="0">
            <a:spAutoFit/>
          </a:bodyPr>
          <a:lstStyle/>
          <a:p>
            <a:r>
              <a:rPr lang="en-US" altLang="ko-KR" sz="800" dirty="0">
                <a:latin typeface="Arial" panose="020B0604020202020204" pitchFamily="34" charset="0"/>
                <a:ea typeface="+mj-ea"/>
                <a:cs typeface="Arial" panose="020B0604020202020204" pitchFamily="34" charset="0"/>
              </a:rPr>
              <a:t>(Source: </a:t>
            </a:r>
            <a:r>
              <a:rPr lang="en-US" altLang="ko-KR" sz="800" dirty="0" err="1">
                <a:latin typeface="Arial" panose="020B0604020202020204" pitchFamily="34" charset="0"/>
                <a:ea typeface="+mj-ea"/>
                <a:cs typeface="Arial" panose="020B0604020202020204" pitchFamily="34" charset="0"/>
              </a:rPr>
              <a:t>ZenithOptimedia</a:t>
            </a:r>
            <a:r>
              <a:rPr lang="en-US" altLang="ko-KR" sz="800" dirty="0">
                <a:latin typeface="Arial" panose="020B0604020202020204" pitchFamily="34" charset="0"/>
                <a:ea typeface="+mj-ea"/>
                <a:cs typeface="Arial" panose="020B0604020202020204" pitchFamily="34" charset="0"/>
              </a:rPr>
              <a:t> (2021). Advertising Expenditure Forecasts / </a:t>
            </a:r>
            <a:r>
              <a:rPr lang="ko-KR" altLang="en-US" sz="800" dirty="0">
                <a:latin typeface="Arial" panose="020B0604020202020204" pitchFamily="34" charset="0"/>
                <a:ea typeface="+mj-ea"/>
                <a:cs typeface="Arial" panose="020B0604020202020204" pitchFamily="34" charset="0"/>
              </a:rPr>
              <a:t>단위</a:t>
            </a:r>
            <a:r>
              <a:rPr lang="en-US" altLang="ko-KR" sz="800" dirty="0">
                <a:latin typeface="Arial" panose="020B0604020202020204" pitchFamily="34" charset="0"/>
                <a:ea typeface="+mj-ea"/>
                <a:cs typeface="Arial" panose="020B0604020202020204" pitchFamily="34" charset="0"/>
              </a:rPr>
              <a:t>: USD billion)</a:t>
            </a:r>
          </a:p>
        </p:txBody>
      </p:sp>
      <p:sp>
        <p:nvSpPr>
          <p:cNvPr id="29" name="직사각형 28">
            <a:extLst>
              <a:ext uri="{FF2B5EF4-FFF2-40B4-BE49-F238E27FC236}">
                <a16:creationId xmlns:a16="http://schemas.microsoft.com/office/drawing/2014/main" id="{5C3A5BE6-DE5B-45E0-BBA7-81F0C632E0F6}"/>
              </a:ext>
            </a:extLst>
          </p:cNvPr>
          <p:cNvSpPr/>
          <p:nvPr/>
        </p:nvSpPr>
        <p:spPr>
          <a:xfrm>
            <a:off x="5063515" y="4495800"/>
            <a:ext cx="4275218" cy="1617134"/>
          </a:xfrm>
          <a:prstGeom prst="rect">
            <a:avLst/>
          </a:prstGeom>
          <a:noFill/>
          <a:ln>
            <a:solidFill>
              <a:srgbClr val="002997"/>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ts val="1200"/>
              </a:lnSpc>
              <a:spcBef>
                <a:spcPts val="600"/>
              </a:spcBef>
              <a:buFont typeface="Wingdings" panose="05000000000000000000" pitchFamily="2" charset="2"/>
              <a:buChar char="ü"/>
            </a:pPr>
            <a:r>
              <a:rPr lang="ko-KR" altLang="en-US" sz="900" dirty="0">
                <a:solidFill>
                  <a:schemeClr val="tx1"/>
                </a:solidFill>
                <a:latin typeface="Arial" panose="020B0604020202020204" pitchFamily="34" charset="0"/>
                <a:cs typeface="Arial" panose="020B0604020202020204" pitchFamily="34" charset="0"/>
              </a:rPr>
              <a:t>인쇄매체인 신문과 잡지 등을 비롯한 전통적인 광고매체는</a:t>
            </a:r>
            <a:r>
              <a:rPr lang="en-US" altLang="ko-KR" sz="900" dirty="0">
                <a:solidFill>
                  <a:schemeClr val="tx1"/>
                </a:solidFill>
                <a:latin typeface="Arial" panose="020B0604020202020204" pitchFamily="34" charset="0"/>
                <a:cs typeface="Arial" panose="020B0604020202020204" pitchFamily="34" charset="0"/>
              </a:rPr>
              <a:t> TV</a:t>
            </a:r>
            <a:r>
              <a:rPr lang="ko-KR" altLang="en-US" sz="900" dirty="0">
                <a:solidFill>
                  <a:schemeClr val="tx1"/>
                </a:solidFill>
                <a:latin typeface="Arial" panose="020B0604020202020204" pitchFamily="34" charset="0"/>
                <a:cs typeface="Arial" panose="020B0604020202020204" pitchFamily="34" charset="0"/>
              </a:rPr>
              <a:t>를 제외하고 규모와 비중이 모두 감소 추세에 있음</a:t>
            </a:r>
            <a:endParaRPr lang="en-US" altLang="ko-KR" sz="900" dirty="0">
              <a:solidFill>
                <a:schemeClr val="tx1"/>
              </a:solidFill>
              <a:latin typeface="Arial" panose="020B0604020202020204" pitchFamily="34" charset="0"/>
              <a:cs typeface="Arial" panose="020B0604020202020204" pitchFamily="34" charset="0"/>
            </a:endParaRPr>
          </a:p>
          <a:p>
            <a:pPr marL="171450" indent="-171450">
              <a:lnSpc>
                <a:spcPts val="1200"/>
              </a:lnSpc>
              <a:spcBef>
                <a:spcPts val="600"/>
              </a:spcBef>
              <a:buFont typeface="Wingdings" panose="05000000000000000000" pitchFamily="2" charset="2"/>
              <a:buChar char="ü"/>
            </a:pPr>
            <a:r>
              <a:rPr lang="ko-KR" altLang="en-US" sz="900" dirty="0">
                <a:solidFill>
                  <a:schemeClr val="tx1"/>
                </a:solidFill>
                <a:latin typeface="Arial" panose="020B0604020202020204" pitchFamily="34" charset="0"/>
                <a:cs typeface="Arial" panose="020B0604020202020204" pitchFamily="34" charset="0"/>
              </a:rPr>
              <a:t>온라인 광고는 </a:t>
            </a:r>
            <a:r>
              <a:rPr lang="en-US" altLang="ko-KR" sz="900" dirty="0">
                <a:solidFill>
                  <a:schemeClr val="tx1"/>
                </a:solidFill>
                <a:latin typeface="Arial" panose="020B0604020202020204" pitchFamily="34" charset="0"/>
                <a:cs typeface="Arial" panose="020B0604020202020204" pitchFamily="34" charset="0"/>
              </a:rPr>
              <a:t>2017</a:t>
            </a:r>
            <a:r>
              <a:rPr lang="ko-KR" altLang="en-US" sz="900" dirty="0">
                <a:solidFill>
                  <a:schemeClr val="tx1"/>
                </a:solidFill>
                <a:latin typeface="Arial" panose="020B0604020202020204" pitchFamily="34" charset="0"/>
                <a:cs typeface="Arial" panose="020B0604020202020204" pitchFamily="34" charset="0"/>
              </a:rPr>
              <a:t>년부터 </a:t>
            </a:r>
            <a:r>
              <a:rPr lang="en-US" altLang="ko-KR" sz="900" dirty="0">
                <a:solidFill>
                  <a:schemeClr val="tx1"/>
                </a:solidFill>
                <a:latin typeface="Arial" panose="020B0604020202020204" pitchFamily="34" charset="0"/>
                <a:cs typeface="Arial" panose="020B0604020202020204" pitchFamily="34" charset="0"/>
              </a:rPr>
              <a:t>2024</a:t>
            </a:r>
            <a:r>
              <a:rPr lang="ko-KR" altLang="en-US" sz="900" dirty="0">
                <a:solidFill>
                  <a:schemeClr val="tx1"/>
                </a:solidFill>
                <a:latin typeface="Arial" panose="020B0604020202020204" pitchFamily="34" charset="0"/>
                <a:cs typeface="Arial" panose="020B0604020202020204" pitchFamily="34" charset="0"/>
              </a:rPr>
              <a:t>년까지 </a:t>
            </a:r>
            <a:r>
              <a:rPr lang="en-US" altLang="ko-KR" sz="900" dirty="0">
                <a:solidFill>
                  <a:schemeClr val="tx1"/>
                </a:solidFill>
                <a:latin typeface="Arial" panose="020B0604020202020204" pitchFamily="34" charset="0"/>
                <a:cs typeface="Arial" panose="020B0604020202020204" pitchFamily="34" charset="0"/>
              </a:rPr>
              <a:t>CAGR 14.3%</a:t>
            </a:r>
            <a:r>
              <a:rPr lang="ko-KR" altLang="en-US" sz="900" dirty="0">
                <a:solidFill>
                  <a:schemeClr val="tx1"/>
                </a:solidFill>
                <a:latin typeface="Arial" panose="020B0604020202020204" pitchFamily="34" charset="0"/>
                <a:cs typeface="Arial" panose="020B0604020202020204" pitchFamily="34" charset="0"/>
              </a:rPr>
              <a:t> 수준으로</a:t>
            </a:r>
            <a:r>
              <a:rPr lang="en-US" altLang="ko-KR" sz="900" dirty="0">
                <a:solidFill>
                  <a:schemeClr val="tx1"/>
                </a:solidFill>
                <a:latin typeface="Arial" panose="020B0604020202020204" pitchFamily="34" charset="0"/>
                <a:cs typeface="Arial" panose="020B0604020202020204" pitchFamily="34" charset="0"/>
              </a:rPr>
              <a:t> </a:t>
            </a:r>
            <a:r>
              <a:rPr lang="ko-KR" altLang="en-US" sz="900" dirty="0">
                <a:solidFill>
                  <a:schemeClr val="tx1"/>
                </a:solidFill>
                <a:latin typeface="Arial" panose="020B0604020202020204" pitchFamily="34" charset="0"/>
                <a:cs typeface="Arial" panose="020B0604020202020204" pitchFamily="34" charset="0"/>
              </a:rPr>
              <a:t>지속적으로 높은 증가율을 달성할 것으로 예상되며</a:t>
            </a:r>
            <a:r>
              <a:rPr lang="en-US" altLang="ko-KR" sz="900" dirty="0">
                <a:solidFill>
                  <a:schemeClr val="tx1"/>
                </a:solidFill>
                <a:latin typeface="Arial" panose="020B0604020202020204" pitchFamily="34" charset="0"/>
                <a:cs typeface="Arial" panose="020B0604020202020204" pitchFamily="34" charset="0"/>
              </a:rPr>
              <a:t>, </a:t>
            </a:r>
            <a:r>
              <a:rPr lang="ko-KR" altLang="en-US" sz="900" dirty="0">
                <a:solidFill>
                  <a:schemeClr val="tx1"/>
                </a:solidFill>
                <a:latin typeface="Arial" panose="020B0604020202020204" pitchFamily="34" charset="0"/>
                <a:cs typeface="Arial" panose="020B0604020202020204" pitchFamily="34" charset="0"/>
              </a:rPr>
              <a:t>이에 따라 </a:t>
            </a:r>
            <a:r>
              <a:rPr lang="en-US" altLang="ko-KR" sz="900" dirty="0">
                <a:solidFill>
                  <a:schemeClr val="tx1"/>
                </a:solidFill>
                <a:latin typeface="Arial" panose="020B0604020202020204" pitchFamily="34" charset="0"/>
                <a:cs typeface="Arial" panose="020B0604020202020204" pitchFamily="34" charset="0"/>
              </a:rPr>
              <a:t>2021</a:t>
            </a:r>
            <a:r>
              <a:rPr lang="ko-KR" altLang="en-US" sz="900" dirty="0">
                <a:solidFill>
                  <a:schemeClr val="tx1"/>
                </a:solidFill>
                <a:latin typeface="Arial" panose="020B0604020202020204" pitchFamily="34" charset="0"/>
                <a:cs typeface="Arial" panose="020B0604020202020204" pitchFamily="34" charset="0"/>
              </a:rPr>
              <a:t>년부터 전체 광고비에서 차지하는 비중이 </a:t>
            </a:r>
            <a:r>
              <a:rPr lang="en-US" altLang="ko-KR" sz="900" dirty="0">
                <a:solidFill>
                  <a:schemeClr val="tx1"/>
                </a:solidFill>
                <a:latin typeface="Arial" panose="020B0604020202020204" pitchFamily="34" charset="0"/>
                <a:cs typeface="Arial" panose="020B0604020202020204" pitchFamily="34" charset="0"/>
              </a:rPr>
              <a:t>60%</a:t>
            </a:r>
            <a:r>
              <a:rPr lang="ko-KR" altLang="en-US" sz="900" dirty="0">
                <a:solidFill>
                  <a:schemeClr val="tx1"/>
                </a:solidFill>
                <a:latin typeface="Arial" panose="020B0604020202020204" pitchFamily="34" charset="0"/>
                <a:cs typeface="Arial" panose="020B0604020202020204" pitchFamily="34" charset="0"/>
              </a:rPr>
              <a:t>를 상회하여 가장 영향력 있는 광고매체에 해당할 것으로 판단됨</a:t>
            </a:r>
            <a:endParaRPr lang="en-US" altLang="ko-KR" sz="900" dirty="0">
              <a:solidFill>
                <a:schemeClr val="tx1"/>
              </a:solidFill>
              <a:latin typeface="Arial" panose="020B0604020202020204" pitchFamily="34" charset="0"/>
              <a:cs typeface="Arial" panose="020B0604020202020204" pitchFamily="34" charset="0"/>
            </a:endParaRPr>
          </a:p>
          <a:p>
            <a:pPr marL="171450" indent="-171450">
              <a:lnSpc>
                <a:spcPts val="1200"/>
              </a:lnSpc>
              <a:spcBef>
                <a:spcPts val="600"/>
              </a:spcBef>
              <a:buFont typeface="Wingdings" panose="05000000000000000000" pitchFamily="2" charset="2"/>
              <a:buChar char="ü"/>
            </a:pPr>
            <a:r>
              <a:rPr lang="en-US" altLang="ko-KR" sz="900" dirty="0">
                <a:solidFill>
                  <a:schemeClr val="tx1"/>
                </a:solidFill>
                <a:latin typeface="Arial" panose="020B0604020202020204" pitchFamily="34" charset="0"/>
                <a:cs typeface="Arial" panose="020B0604020202020204" pitchFamily="34" charset="0"/>
              </a:rPr>
              <a:t>2020</a:t>
            </a:r>
            <a:r>
              <a:rPr lang="ko-KR" altLang="en-US" sz="900" dirty="0">
                <a:solidFill>
                  <a:schemeClr val="tx1"/>
                </a:solidFill>
                <a:latin typeface="Arial" panose="020B0604020202020204" pitchFamily="34" charset="0"/>
                <a:cs typeface="Arial" panose="020B0604020202020204" pitchFamily="34" charset="0"/>
              </a:rPr>
              <a:t>년 </a:t>
            </a:r>
            <a:r>
              <a:rPr lang="en-US" altLang="ko-KR" sz="900" dirty="0">
                <a:solidFill>
                  <a:schemeClr val="tx1"/>
                </a:solidFill>
                <a:latin typeface="Arial" panose="020B0604020202020204" pitchFamily="34" charset="0"/>
                <a:cs typeface="Arial" panose="020B0604020202020204" pitchFamily="34" charset="0"/>
              </a:rPr>
              <a:t>Covid-19</a:t>
            </a:r>
            <a:r>
              <a:rPr lang="ko-KR" altLang="en-US" sz="900" dirty="0">
                <a:solidFill>
                  <a:schemeClr val="tx1"/>
                </a:solidFill>
                <a:latin typeface="Arial" panose="020B0604020202020204" pitchFamily="34" charset="0"/>
                <a:cs typeface="Arial" panose="020B0604020202020204" pitchFamily="34" charset="0"/>
              </a:rPr>
              <a:t>로 인해 전통적인 광고매체 관련 시장이 일시적으로 부진했으나 </a:t>
            </a:r>
            <a:r>
              <a:rPr lang="en-US" altLang="ko-KR" sz="900" dirty="0">
                <a:solidFill>
                  <a:schemeClr val="tx1"/>
                </a:solidFill>
                <a:latin typeface="Arial" panose="020B0604020202020204" pitchFamily="34" charset="0"/>
                <a:cs typeface="Arial" panose="020B0604020202020204" pitchFamily="34" charset="0"/>
              </a:rPr>
              <a:t>2021</a:t>
            </a:r>
            <a:r>
              <a:rPr lang="ko-KR" altLang="en-US" sz="900" dirty="0">
                <a:solidFill>
                  <a:schemeClr val="tx1"/>
                </a:solidFill>
                <a:latin typeface="Arial" panose="020B0604020202020204" pitchFamily="34" charset="0"/>
                <a:cs typeface="Arial" panose="020B0604020202020204" pitchFamily="34" charset="0"/>
              </a:rPr>
              <a:t>년 이후 회복 추세에 있으며</a:t>
            </a:r>
            <a:r>
              <a:rPr lang="en-US" altLang="ko-KR" sz="900" dirty="0">
                <a:solidFill>
                  <a:schemeClr val="tx1"/>
                </a:solidFill>
                <a:latin typeface="Arial" panose="020B0604020202020204" pitchFamily="34" charset="0"/>
                <a:cs typeface="Arial" panose="020B0604020202020204" pitchFamily="34" charset="0"/>
              </a:rPr>
              <a:t>, </a:t>
            </a:r>
            <a:r>
              <a:rPr lang="ko-KR" altLang="en-US" sz="900" dirty="0">
                <a:solidFill>
                  <a:schemeClr val="tx1"/>
                </a:solidFill>
                <a:latin typeface="Arial" panose="020B0604020202020204" pitchFamily="34" charset="0"/>
                <a:cs typeface="Arial" panose="020B0604020202020204" pitchFamily="34" charset="0"/>
              </a:rPr>
              <a:t>온라인 광고시장의 경우 오히려 수혜를 입어 지속적인 성장의 원동력이 됨</a:t>
            </a:r>
            <a:endParaRPr lang="en-US" altLang="ko-KR" sz="900" dirty="0">
              <a:solidFill>
                <a:schemeClr val="tx1"/>
              </a:solidFill>
              <a:latin typeface="Arial" panose="020B0604020202020204" pitchFamily="34" charset="0"/>
              <a:cs typeface="Arial" panose="020B0604020202020204" pitchFamily="34" charset="0"/>
            </a:endParaRPr>
          </a:p>
        </p:txBody>
      </p:sp>
      <p:graphicFrame>
        <p:nvGraphicFramePr>
          <p:cNvPr id="30" name="Chart3">
            <a:extLst>
              <a:ext uri="{FF2B5EF4-FFF2-40B4-BE49-F238E27FC236}">
                <a16:creationId xmlns:a16="http://schemas.microsoft.com/office/drawing/2014/main" id="{641FD15B-9B95-413E-B35F-5A587080943B}"/>
              </a:ext>
            </a:extLst>
          </p:cNvPr>
          <p:cNvGraphicFramePr>
            <a:graphicFrameLocks/>
          </p:cNvGraphicFramePr>
          <p:nvPr/>
        </p:nvGraphicFramePr>
        <p:xfrm>
          <a:off x="5024438" y="2170632"/>
          <a:ext cx="4314295" cy="2246855"/>
        </p:xfrm>
        <a:graphic>
          <a:graphicData uri="http://schemas.openxmlformats.org/drawingml/2006/chart">
            <c:chart xmlns:c="http://schemas.openxmlformats.org/drawingml/2006/chart" xmlns:r="http://schemas.openxmlformats.org/officeDocument/2006/relationships" r:id="rId4"/>
          </a:graphicData>
        </a:graphic>
      </p:graphicFrame>
      <p:sp>
        <p:nvSpPr>
          <p:cNvPr id="32" name="직사각형 31">
            <a:extLst>
              <a:ext uri="{FF2B5EF4-FFF2-40B4-BE49-F238E27FC236}">
                <a16:creationId xmlns:a16="http://schemas.microsoft.com/office/drawing/2014/main" id="{192A29D4-2419-47C5-A262-8D7175D488B2}"/>
              </a:ext>
            </a:extLst>
          </p:cNvPr>
          <p:cNvSpPr/>
          <p:nvPr/>
        </p:nvSpPr>
        <p:spPr>
          <a:xfrm>
            <a:off x="5063515" y="6129315"/>
            <a:ext cx="3465837" cy="119328"/>
          </a:xfrm>
          <a:prstGeom prst="rect">
            <a:avLst/>
          </a:prstGeom>
        </p:spPr>
        <p:txBody>
          <a:bodyPr wrap="square" lIns="0" tIns="0" rIns="0" bIns="0" anchor="b">
            <a:spAutoFit/>
          </a:bodyPr>
          <a:lstStyle/>
          <a:p>
            <a:pPr>
              <a:lnSpc>
                <a:spcPts val="960"/>
              </a:lnSpc>
              <a:defRPr/>
            </a:pPr>
            <a:r>
              <a:rPr lang="en-US" altLang="ko-KR" sz="800" kern="0" dirty="0">
                <a:latin typeface="Arial" panose="020B0604020202020204" pitchFamily="34" charset="0"/>
                <a:ea typeface="+mj-ea"/>
                <a:cs typeface="Arial" panose="020B0604020202020204" pitchFamily="34" charset="0"/>
              </a:rPr>
              <a:t>Note: </a:t>
            </a:r>
            <a:r>
              <a:rPr lang="ko-KR" altLang="en-US" sz="800" kern="0" dirty="0">
                <a:latin typeface="Arial" panose="020B0604020202020204" pitchFamily="34" charset="0"/>
                <a:ea typeface="+mj-ea"/>
                <a:cs typeface="Arial" panose="020B0604020202020204" pitchFamily="34" charset="0"/>
              </a:rPr>
              <a:t>온라인은 </a:t>
            </a:r>
            <a:r>
              <a:rPr lang="en-US" altLang="ko-KR" sz="800" kern="0" dirty="0">
                <a:latin typeface="Arial" panose="020B0604020202020204" pitchFamily="34" charset="0"/>
                <a:ea typeface="+mj-ea"/>
                <a:cs typeface="Arial" panose="020B0604020202020204" pitchFamily="34" charset="0"/>
              </a:rPr>
              <a:t>PC </a:t>
            </a:r>
            <a:r>
              <a:rPr lang="ko-KR" altLang="en-US" sz="800" kern="0" dirty="0">
                <a:latin typeface="Arial" panose="020B0604020202020204" pitchFamily="34" charset="0"/>
                <a:ea typeface="+mj-ea"/>
                <a:cs typeface="Arial" panose="020B0604020202020204" pitchFamily="34" charset="0"/>
              </a:rPr>
              <a:t>및 모바일 매체 합계</a:t>
            </a:r>
            <a:endParaRPr lang="en-US" altLang="ko-KR" sz="800" kern="0" dirty="0">
              <a:latin typeface="Arial" panose="020B0604020202020204" pitchFamily="34" charset="0"/>
              <a:cs typeface="Arial" panose="020B0604020202020204" pitchFamily="34" charset="0"/>
            </a:endParaRPr>
          </a:p>
        </p:txBody>
      </p:sp>
      <p:sp>
        <p:nvSpPr>
          <p:cNvPr id="15" name="화살표: 오른쪽 14">
            <a:extLst>
              <a:ext uri="{FF2B5EF4-FFF2-40B4-BE49-F238E27FC236}">
                <a16:creationId xmlns:a16="http://schemas.microsoft.com/office/drawing/2014/main" id="{37BE186E-F2A1-4825-88C4-7FE0B9547F55}"/>
              </a:ext>
            </a:extLst>
          </p:cNvPr>
          <p:cNvSpPr/>
          <p:nvPr/>
        </p:nvSpPr>
        <p:spPr>
          <a:xfrm rot="18045792">
            <a:off x="8234678" y="2510877"/>
            <a:ext cx="989198" cy="240811"/>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latin typeface="Arial" panose="020B0604020202020204" pitchFamily="34" charset="0"/>
                <a:cs typeface="Arial" panose="020B0604020202020204" pitchFamily="34" charset="0"/>
              </a:rPr>
              <a:t>CAGR 14.3%</a:t>
            </a:r>
            <a:endParaRPr lang="ko-KR" altLang="en-US" sz="9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445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41">
            <a:extLst>
              <a:ext uri="{FF2B5EF4-FFF2-40B4-BE49-F238E27FC236}">
                <a16:creationId xmlns:a16="http://schemas.microsoft.com/office/drawing/2014/main" id="{F5E954EE-12C6-4094-9DA7-928202944113}"/>
              </a:ext>
            </a:extLst>
          </p:cNvPr>
          <p:cNvSpPr>
            <a:spLocks noChangeArrowheads="1"/>
          </p:cNvSpPr>
          <p:nvPr/>
        </p:nvSpPr>
        <p:spPr bwMode="auto">
          <a:xfrm>
            <a:off x="550783" y="1601466"/>
            <a:ext cx="4012828"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▌이용 </a:t>
            </a:r>
            <a:r>
              <a:rPr lang="ko-KR" altLang="en-US" sz="1200" b="1" dirty="0" err="1">
                <a:solidFill>
                  <a:srgbClr val="00338D"/>
                </a:solidFill>
                <a:latin typeface="Arial" panose="020B0604020202020204" pitchFamily="34" charset="0"/>
                <a:cs typeface="Arial" panose="020B0604020202020204" pitchFamily="34" charset="0"/>
              </a:rPr>
              <a:t>방식별</a:t>
            </a:r>
            <a:r>
              <a:rPr lang="ko-KR" altLang="en-US" sz="1200" b="1" dirty="0">
                <a:solidFill>
                  <a:srgbClr val="00338D"/>
                </a:solidFill>
                <a:latin typeface="Arial" panose="020B0604020202020204" pitchFamily="34" charset="0"/>
                <a:cs typeface="Arial" panose="020B0604020202020204" pitchFamily="34" charset="0"/>
              </a:rPr>
              <a:t> 글로벌 인터넷 동영상 사용자 규모 및 전망</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83" name="제목 2">
            <a:extLst>
              <a:ext uri="{FF2B5EF4-FFF2-40B4-BE49-F238E27FC236}">
                <a16:creationId xmlns:a16="http://schemas.microsoft.com/office/drawing/2014/main" id="{3AD7705A-186A-40DD-86C0-121D8913363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Industry Overview</a:t>
            </a:r>
          </a:p>
        </p:txBody>
      </p:sp>
      <p:sp>
        <p:nvSpPr>
          <p:cNvPr id="90" name="직사각형 89">
            <a:extLst>
              <a:ext uri="{FF2B5EF4-FFF2-40B4-BE49-F238E27FC236}">
                <a16:creationId xmlns:a16="http://schemas.microsoft.com/office/drawing/2014/main" id="{E34AB816-1ED4-41BA-A142-C7A934D8A291}"/>
              </a:ext>
            </a:extLst>
          </p:cNvPr>
          <p:cNvSpPr/>
          <p:nvPr/>
        </p:nvSpPr>
        <p:spPr>
          <a:xfrm>
            <a:off x="550783" y="4495800"/>
            <a:ext cx="4275218" cy="1617134"/>
          </a:xfrm>
          <a:prstGeom prst="rect">
            <a:avLst/>
          </a:prstGeom>
          <a:noFill/>
          <a:ln>
            <a:solidFill>
              <a:srgbClr val="002997"/>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ts val="1200"/>
              </a:lnSpc>
              <a:spcBef>
                <a:spcPts val="600"/>
              </a:spcBef>
              <a:buFont typeface="Wingdings" panose="05000000000000000000" pitchFamily="2" charset="2"/>
              <a:buChar char="ü"/>
            </a:pPr>
            <a:r>
              <a:rPr lang="en-US" altLang="ko-KR" sz="900" dirty="0">
                <a:solidFill>
                  <a:schemeClr val="tx1"/>
                </a:solidFill>
                <a:latin typeface="Arial" panose="020B0604020202020204" pitchFamily="34" charset="0"/>
                <a:cs typeface="Arial" panose="020B0604020202020204" pitchFamily="34" charset="0"/>
              </a:rPr>
              <a:t>2021</a:t>
            </a:r>
            <a:r>
              <a:rPr lang="ko-KR" altLang="en-US" sz="900" dirty="0">
                <a:solidFill>
                  <a:schemeClr val="tx1"/>
                </a:solidFill>
                <a:latin typeface="Arial" panose="020B0604020202020204" pitchFamily="34" charset="0"/>
                <a:cs typeface="Arial" panose="020B0604020202020204" pitchFamily="34" charset="0"/>
              </a:rPr>
              <a:t>년 글로벌 인터넷 동영상 시장 이용자는 약 </a:t>
            </a:r>
            <a:r>
              <a:rPr lang="en-US" altLang="ko-KR" sz="900" dirty="0">
                <a:solidFill>
                  <a:schemeClr val="tx1"/>
                </a:solidFill>
                <a:latin typeface="Arial" panose="020B0604020202020204" pitchFamily="34" charset="0"/>
                <a:cs typeface="Arial" panose="020B0604020202020204" pitchFamily="34" charset="0"/>
              </a:rPr>
              <a:t>22</a:t>
            </a:r>
            <a:r>
              <a:rPr lang="ko-KR" altLang="en-US" sz="900" dirty="0">
                <a:solidFill>
                  <a:schemeClr val="tx1"/>
                </a:solidFill>
                <a:latin typeface="Arial" panose="020B0604020202020204" pitchFamily="34" charset="0"/>
                <a:cs typeface="Arial" panose="020B0604020202020204" pitchFamily="34" charset="0"/>
              </a:rPr>
              <a:t>억 </a:t>
            </a:r>
            <a:r>
              <a:rPr lang="en-US" altLang="ko-KR" sz="900" dirty="0">
                <a:solidFill>
                  <a:schemeClr val="tx1"/>
                </a:solidFill>
                <a:latin typeface="Arial" panose="020B0604020202020204" pitchFamily="34" charset="0"/>
                <a:cs typeface="Arial" panose="020B0604020202020204" pitchFamily="34" charset="0"/>
              </a:rPr>
              <a:t>8,027</a:t>
            </a:r>
            <a:r>
              <a:rPr lang="ko-KR" altLang="en-US" sz="900" dirty="0">
                <a:solidFill>
                  <a:schemeClr val="tx1"/>
                </a:solidFill>
                <a:latin typeface="Arial" panose="020B0604020202020204" pitchFamily="34" charset="0"/>
                <a:cs typeface="Arial" panose="020B0604020202020204" pitchFamily="34" charset="0"/>
              </a:rPr>
              <a:t>만 명으로 추정되며</a:t>
            </a:r>
            <a:r>
              <a:rPr lang="en-US" altLang="ko-KR" sz="900" dirty="0">
                <a:solidFill>
                  <a:schemeClr val="tx1"/>
                </a:solidFill>
                <a:latin typeface="Arial" panose="020B0604020202020204" pitchFamily="34" charset="0"/>
                <a:cs typeface="Arial" panose="020B0604020202020204" pitchFamily="34" charset="0"/>
              </a:rPr>
              <a:t>, </a:t>
            </a:r>
            <a:r>
              <a:rPr lang="ko-KR" altLang="en-US" sz="900" dirty="0">
                <a:solidFill>
                  <a:schemeClr val="tx1"/>
                </a:solidFill>
                <a:latin typeface="Arial" panose="020B0604020202020204" pitchFamily="34" charset="0"/>
                <a:cs typeface="Arial" panose="020B0604020202020204" pitchFamily="34" charset="0"/>
              </a:rPr>
              <a:t>각 유형별 이용률이 지속적으로 상승하여 </a:t>
            </a:r>
            <a:r>
              <a:rPr lang="en-US" altLang="ko-KR" sz="900" dirty="0">
                <a:solidFill>
                  <a:schemeClr val="tx1"/>
                </a:solidFill>
                <a:latin typeface="Arial" panose="020B0604020202020204" pitchFamily="34" charset="0"/>
                <a:cs typeface="Arial" panose="020B0604020202020204" pitchFamily="34" charset="0"/>
              </a:rPr>
              <a:t>2025</a:t>
            </a:r>
            <a:r>
              <a:rPr lang="ko-KR" altLang="en-US" sz="900" dirty="0">
                <a:solidFill>
                  <a:schemeClr val="tx1"/>
                </a:solidFill>
                <a:latin typeface="Arial" panose="020B0604020202020204" pitchFamily="34" charset="0"/>
                <a:cs typeface="Arial" panose="020B0604020202020204" pitchFamily="34" charset="0"/>
              </a:rPr>
              <a:t>년에는 글로벌 인터넷 동영상 시장 이용자가 약 </a:t>
            </a:r>
            <a:r>
              <a:rPr lang="en-US" altLang="ko-KR" sz="900" dirty="0">
                <a:solidFill>
                  <a:schemeClr val="tx1"/>
                </a:solidFill>
                <a:latin typeface="Arial" panose="020B0604020202020204" pitchFamily="34" charset="0"/>
                <a:cs typeface="Arial" panose="020B0604020202020204" pitchFamily="34" charset="0"/>
              </a:rPr>
              <a:t>27</a:t>
            </a:r>
            <a:r>
              <a:rPr lang="ko-KR" altLang="en-US" sz="900" dirty="0" err="1">
                <a:solidFill>
                  <a:schemeClr val="tx1"/>
                </a:solidFill>
                <a:latin typeface="Arial" panose="020B0604020202020204" pitchFamily="34" charset="0"/>
                <a:cs typeface="Arial" panose="020B0604020202020204" pitchFamily="34" charset="0"/>
              </a:rPr>
              <a:t>억명</a:t>
            </a:r>
            <a:r>
              <a:rPr lang="ko-KR" altLang="en-US" sz="900" dirty="0">
                <a:solidFill>
                  <a:schemeClr val="tx1"/>
                </a:solidFill>
                <a:latin typeface="Arial" panose="020B0604020202020204" pitchFamily="34" charset="0"/>
                <a:cs typeface="Arial" panose="020B0604020202020204" pitchFamily="34" charset="0"/>
              </a:rPr>
              <a:t> 수준을 기록할 것으로 전망됨</a:t>
            </a:r>
            <a:endParaRPr lang="en-US" altLang="ko-KR" sz="900" dirty="0">
              <a:solidFill>
                <a:schemeClr val="tx1"/>
              </a:solidFill>
              <a:latin typeface="Arial" panose="020B0604020202020204" pitchFamily="34" charset="0"/>
              <a:cs typeface="Arial" panose="020B0604020202020204" pitchFamily="34" charset="0"/>
            </a:endParaRPr>
          </a:p>
          <a:p>
            <a:pPr marL="171450" indent="-171450">
              <a:lnSpc>
                <a:spcPts val="1200"/>
              </a:lnSpc>
              <a:spcBef>
                <a:spcPts val="600"/>
              </a:spcBef>
              <a:buFont typeface="Wingdings" panose="05000000000000000000" pitchFamily="2" charset="2"/>
              <a:buChar char="ü"/>
            </a:pPr>
            <a:r>
              <a:rPr lang="en-US" altLang="ko-KR" sz="900" dirty="0">
                <a:solidFill>
                  <a:schemeClr val="tx1"/>
                </a:solidFill>
                <a:latin typeface="Arial" panose="020B0604020202020204" pitchFamily="34" charset="0"/>
                <a:cs typeface="Arial" panose="020B0604020202020204" pitchFamily="34" charset="0"/>
              </a:rPr>
              <a:t>2021</a:t>
            </a:r>
            <a:r>
              <a:rPr lang="ko-KR" altLang="en-US" sz="900" dirty="0">
                <a:solidFill>
                  <a:schemeClr val="tx1"/>
                </a:solidFill>
                <a:latin typeface="Arial" panose="020B0604020202020204" pitchFamily="34" charset="0"/>
                <a:cs typeface="Arial" panose="020B0604020202020204" pitchFamily="34" charset="0"/>
              </a:rPr>
              <a:t>년 기준 약 </a:t>
            </a:r>
            <a:r>
              <a:rPr lang="en-US" altLang="ko-KR" sz="900" dirty="0">
                <a:solidFill>
                  <a:schemeClr val="tx1"/>
                </a:solidFill>
                <a:latin typeface="Arial" panose="020B0604020202020204" pitchFamily="34" charset="0"/>
                <a:cs typeface="Arial" panose="020B0604020202020204" pitchFamily="34" charset="0"/>
              </a:rPr>
              <a:t>21</a:t>
            </a:r>
            <a:r>
              <a:rPr lang="ko-KR" altLang="en-US" sz="900" dirty="0" err="1">
                <a:solidFill>
                  <a:schemeClr val="tx1"/>
                </a:solidFill>
                <a:latin typeface="Arial" panose="020B0604020202020204" pitchFamily="34" charset="0"/>
                <a:cs typeface="Arial" panose="020B0604020202020204" pitchFamily="34" charset="0"/>
              </a:rPr>
              <a:t>억명</a:t>
            </a:r>
            <a:r>
              <a:rPr lang="ko-KR" altLang="en-US" sz="900" dirty="0">
                <a:solidFill>
                  <a:schemeClr val="tx1"/>
                </a:solidFill>
                <a:latin typeface="Arial" panose="020B0604020202020204" pitchFamily="34" charset="0"/>
                <a:cs typeface="Arial" panose="020B0604020202020204" pitchFamily="34" charset="0"/>
              </a:rPr>
              <a:t> 규모의 </a:t>
            </a:r>
            <a:r>
              <a:rPr lang="en-US" altLang="ko-KR" sz="900" dirty="0">
                <a:solidFill>
                  <a:schemeClr val="tx1"/>
                </a:solidFill>
                <a:latin typeface="Arial" panose="020B0604020202020204" pitchFamily="34" charset="0"/>
                <a:cs typeface="Arial" panose="020B0604020202020204" pitchFamily="34" charset="0"/>
              </a:rPr>
              <a:t>AVOD</a:t>
            </a:r>
            <a:r>
              <a:rPr lang="ko-KR" altLang="en-US" sz="900" dirty="0">
                <a:solidFill>
                  <a:schemeClr val="tx1"/>
                </a:solidFill>
                <a:latin typeface="Arial" panose="020B0604020202020204" pitchFamily="34" charset="0"/>
                <a:cs typeface="Arial" panose="020B0604020202020204" pitchFamily="34" charset="0"/>
              </a:rPr>
              <a:t>가 가장 높은 이용률을 보이고 있으며</a:t>
            </a:r>
            <a:r>
              <a:rPr lang="en-US" altLang="ko-KR" sz="900" dirty="0">
                <a:solidFill>
                  <a:schemeClr val="tx1"/>
                </a:solidFill>
                <a:latin typeface="Arial" panose="020B0604020202020204" pitchFamily="34" charset="0"/>
                <a:cs typeface="Arial" panose="020B0604020202020204" pitchFamily="34" charset="0"/>
              </a:rPr>
              <a:t>, </a:t>
            </a:r>
            <a:r>
              <a:rPr lang="ko-KR" altLang="en-US" sz="900" dirty="0">
                <a:solidFill>
                  <a:schemeClr val="tx1"/>
                </a:solidFill>
                <a:latin typeface="Arial" panose="020B0604020202020204" pitchFamily="34" charset="0"/>
                <a:cs typeface="Arial" panose="020B0604020202020204" pitchFamily="34" charset="0"/>
              </a:rPr>
              <a:t>다음으로는 </a:t>
            </a:r>
            <a:r>
              <a:rPr lang="en-US" altLang="ko-KR" sz="900" dirty="0">
                <a:solidFill>
                  <a:schemeClr val="tx1"/>
                </a:solidFill>
                <a:latin typeface="Arial" panose="020B0604020202020204" pitchFamily="34" charset="0"/>
                <a:cs typeface="Arial" panose="020B0604020202020204" pitchFamily="34" charset="0"/>
              </a:rPr>
              <a:t>SVOD(9.3</a:t>
            </a:r>
            <a:r>
              <a:rPr lang="ko-KR" altLang="en-US" sz="900" dirty="0" err="1">
                <a:solidFill>
                  <a:schemeClr val="tx1"/>
                </a:solidFill>
                <a:latin typeface="Arial" panose="020B0604020202020204" pitchFamily="34" charset="0"/>
                <a:cs typeface="Arial" panose="020B0604020202020204" pitchFamily="34" charset="0"/>
              </a:rPr>
              <a:t>억명</a:t>
            </a:r>
            <a:r>
              <a:rPr lang="en-US" altLang="ko-KR" sz="900" dirty="0">
                <a:solidFill>
                  <a:schemeClr val="tx1"/>
                </a:solidFill>
                <a:latin typeface="Arial" panose="020B0604020202020204" pitchFamily="34" charset="0"/>
                <a:cs typeface="Arial" panose="020B0604020202020204" pitchFamily="34" charset="0"/>
              </a:rPr>
              <a:t>)</a:t>
            </a:r>
            <a:r>
              <a:rPr lang="ko-KR" altLang="en-US" sz="900" dirty="0">
                <a:solidFill>
                  <a:schemeClr val="tx1"/>
                </a:solidFill>
                <a:latin typeface="Arial" panose="020B0604020202020204" pitchFamily="34" charset="0"/>
                <a:cs typeface="Arial" panose="020B0604020202020204" pitchFamily="34" charset="0"/>
              </a:rPr>
              <a:t>의 규모가 큰 것으로 나타남</a:t>
            </a:r>
            <a:endParaRPr lang="en-US" altLang="ko-KR" sz="900" dirty="0">
              <a:solidFill>
                <a:schemeClr val="tx1"/>
              </a:solidFill>
              <a:latin typeface="Arial" panose="020B0604020202020204" pitchFamily="34" charset="0"/>
              <a:cs typeface="Arial" panose="020B0604020202020204" pitchFamily="34" charset="0"/>
            </a:endParaRPr>
          </a:p>
          <a:p>
            <a:pPr marL="171450" indent="-171450">
              <a:lnSpc>
                <a:spcPts val="1200"/>
              </a:lnSpc>
              <a:spcBef>
                <a:spcPts val="600"/>
              </a:spcBef>
              <a:buFont typeface="Wingdings" panose="05000000000000000000" pitchFamily="2" charset="2"/>
              <a:buChar char="ü"/>
            </a:pPr>
            <a:r>
              <a:rPr lang="en-US" altLang="ko-KR" sz="900" dirty="0">
                <a:solidFill>
                  <a:schemeClr val="tx1"/>
                </a:solidFill>
                <a:latin typeface="Arial" panose="020B0604020202020204" pitchFamily="34" charset="0"/>
                <a:cs typeface="Arial" panose="020B0604020202020204" pitchFamily="34" charset="0"/>
              </a:rPr>
              <a:t>2021</a:t>
            </a:r>
            <a:r>
              <a:rPr lang="ko-KR" altLang="en-US" sz="900" dirty="0">
                <a:solidFill>
                  <a:schemeClr val="tx1"/>
                </a:solidFill>
                <a:latin typeface="Arial" panose="020B0604020202020204" pitchFamily="34" charset="0"/>
                <a:cs typeface="Arial" panose="020B0604020202020204" pitchFamily="34" charset="0"/>
              </a:rPr>
              <a:t>년에는 구매형</a:t>
            </a:r>
            <a:r>
              <a:rPr lang="en-US" altLang="ko-KR" sz="900" dirty="0">
                <a:solidFill>
                  <a:schemeClr val="tx1"/>
                </a:solidFill>
                <a:latin typeface="Arial" panose="020B0604020202020204" pitchFamily="34" charset="0"/>
                <a:cs typeface="Arial" panose="020B0604020202020204" pitchFamily="34" charset="0"/>
              </a:rPr>
              <a:t>(TVOD) </a:t>
            </a:r>
            <a:r>
              <a:rPr lang="ko-KR" altLang="en-US" sz="900" dirty="0">
                <a:solidFill>
                  <a:schemeClr val="tx1"/>
                </a:solidFill>
                <a:latin typeface="Arial" panose="020B0604020202020204" pitchFamily="34" charset="0"/>
                <a:cs typeface="Arial" panose="020B0604020202020204" pitchFamily="34" charset="0"/>
              </a:rPr>
              <a:t>서비스 이용자가 약 </a:t>
            </a:r>
            <a:r>
              <a:rPr lang="en-US" altLang="ko-KR" sz="900" dirty="0">
                <a:solidFill>
                  <a:schemeClr val="tx1"/>
                </a:solidFill>
                <a:latin typeface="Arial" panose="020B0604020202020204" pitchFamily="34" charset="0"/>
                <a:cs typeface="Arial" panose="020B0604020202020204" pitchFamily="34" charset="0"/>
              </a:rPr>
              <a:t>6</a:t>
            </a:r>
            <a:r>
              <a:rPr lang="ko-KR" altLang="en-US" sz="900" dirty="0" err="1">
                <a:solidFill>
                  <a:schemeClr val="tx1"/>
                </a:solidFill>
                <a:latin typeface="Arial" panose="020B0604020202020204" pitchFamily="34" charset="0"/>
                <a:cs typeface="Arial" panose="020B0604020202020204" pitchFamily="34" charset="0"/>
              </a:rPr>
              <a:t>억명에</a:t>
            </a:r>
            <a:r>
              <a:rPr lang="ko-KR" altLang="en-US" sz="900" dirty="0">
                <a:solidFill>
                  <a:schemeClr val="tx1"/>
                </a:solidFill>
                <a:latin typeface="Arial" panose="020B0604020202020204" pitchFamily="34" charset="0"/>
                <a:cs typeface="Arial" panose="020B0604020202020204" pitchFamily="34" charset="0"/>
              </a:rPr>
              <a:t> 이르면서 처음으로 다운로드</a:t>
            </a:r>
            <a:r>
              <a:rPr lang="en-US" altLang="ko-KR" sz="900" dirty="0">
                <a:solidFill>
                  <a:schemeClr val="tx1"/>
                </a:solidFill>
                <a:latin typeface="Arial" panose="020B0604020202020204" pitchFamily="34" charset="0"/>
                <a:cs typeface="Arial" panose="020B0604020202020204" pitchFamily="34" charset="0"/>
              </a:rPr>
              <a:t>(5</a:t>
            </a:r>
            <a:r>
              <a:rPr lang="ko-KR" altLang="en-US" sz="900" dirty="0">
                <a:solidFill>
                  <a:schemeClr val="tx1"/>
                </a:solidFill>
                <a:latin typeface="Arial" panose="020B0604020202020204" pitchFamily="34" charset="0"/>
                <a:cs typeface="Arial" panose="020B0604020202020204" pitchFamily="34" charset="0"/>
              </a:rPr>
              <a:t>억 </a:t>
            </a:r>
            <a:r>
              <a:rPr lang="en-US" altLang="ko-KR" sz="900" dirty="0">
                <a:solidFill>
                  <a:schemeClr val="tx1"/>
                </a:solidFill>
                <a:latin typeface="Arial" panose="020B0604020202020204" pitchFamily="34" charset="0"/>
                <a:cs typeface="Arial" panose="020B0604020202020204" pitchFamily="34" charset="0"/>
              </a:rPr>
              <a:t>8,100</a:t>
            </a:r>
            <a:r>
              <a:rPr lang="ko-KR" altLang="en-US" sz="900" dirty="0">
                <a:solidFill>
                  <a:schemeClr val="tx1"/>
                </a:solidFill>
                <a:latin typeface="Arial" panose="020B0604020202020204" pitchFamily="34" charset="0"/>
                <a:cs typeface="Arial" panose="020B0604020202020204" pitchFamily="34" charset="0"/>
              </a:rPr>
              <a:t>만명</a:t>
            </a:r>
            <a:r>
              <a:rPr lang="en-US" altLang="ko-KR" sz="900" dirty="0">
                <a:solidFill>
                  <a:schemeClr val="tx1"/>
                </a:solidFill>
                <a:latin typeface="Arial" panose="020B0604020202020204" pitchFamily="34" charset="0"/>
                <a:cs typeface="Arial" panose="020B0604020202020204" pitchFamily="34" charset="0"/>
              </a:rPr>
              <a:t>) </a:t>
            </a:r>
            <a:r>
              <a:rPr lang="ko-KR" altLang="en-US" sz="900" dirty="0">
                <a:solidFill>
                  <a:schemeClr val="tx1"/>
                </a:solidFill>
                <a:latin typeface="Arial" panose="020B0604020202020204" pitchFamily="34" charset="0"/>
                <a:cs typeface="Arial" panose="020B0604020202020204" pitchFamily="34" charset="0"/>
              </a:rPr>
              <a:t>서비스 이용자를 추월할 것으로 전망됨</a:t>
            </a:r>
            <a:endParaRPr lang="en-US" altLang="ko-KR" sz="900" dirty="0">
              <a:solidFill>
                <a:schemeClr val="tx1"/>
              </a:solidFill>
              <a:latin typeface="Arial" panose="020B0604020202020204" pitchFamily="34" charset="0"/>
              <a:cs typeface="Arial" panose="020B0604020202020204" pitchFamily="34" charset="0"/>
            </a:endParaRPr>
          </a:p>
        </p:txBody>
      </p:sp>
      <p:sp>
        <p:nvSpPr>
          <p:cNvPr id="95" name="제목 2">
            <a:extLst>
              <a:ext uri="{FF2B5EF4-FFF2-40B4-BE49-F238E27FC236}">
                <a16:creationId xmlns:a16="http://schemas.microsoft.com/office/drawing/2014/main" id="{72537B89-383C-4519-A0F3-837A7596D09A}"/>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Global Market Research (2/2)</a:t>
            </a:r>
          </a:p>
        </p:txBody>
      </p:sp>
      <p:sp>
        <p:nvSpPr>
          <p:cNvPr id="96" name="직사각형 95">
            <a:extLst>
              <a:ext uri="{FF2B5EF4-FFF2-40B4-BE49-F238E27FC236}">
                <a16:creationId xmlns:a16="http://schemas.microsoft.com/office/drawing/2014/main" id="{35C8A3E5-AED9-4F75-AACB-605AE46E5EE6}"/>
              </a:ext>
            </a:extLst>
          </p:cNvPr>
          <p:cNvSpPr/>
          <p:nvPr/>
        </p:nvSpPr>
        <p:spPr>
          <a:xfrm>
            <a:off x="550783" y="1100504"/>
            <a:ext cx="8787950" cy="492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spcBef>
                <a:spcPts val="600"/>
              </a:spcBef>
            </a:pPr>
            <a:r>
              <a:rPr lang="ko-KR" altLang="en-US" sz="1000" b="1" dirty="0">
                <a:solidFill>
                  <a:srgbClr val="002997"/>
                </a:solidFill>
                <a:latin typeface="Arial" panose="020B0604020202020204" pitchFamily="34" charset="0"/>
                <a:ea typeface="+mj-ea"/>
                <a:cs typeface="Arial" panose="020B0604020202020204" pitchFamily="34" charset="0"/>
              </a:rPr>
              <a:t>글로벌 인터넷 동영상 시장의 규모는 </a:t>
            </a:r>
            <a:r>
              <a:rPr lang="en-US" altLang="ko-KR" sz="1000" b="1" dirty="0">
                <a:solidFill>
                  <a:srgbClr val="002997"/>
                </a:solidFill>
                <a:latin typeface="Arial" panose="020B0604020202020204" pitchFamily="34" charset="0"/>
                <a:ea typeface="+mj-ea"/>
                <a:cs typeface="Arial" panose="020B0604020202020204" pitchFamily="34" charset="0"/>
              </a:rPr>
              <a:t>2021</a:t>
            </a:r>
            <a:r>
              <a:rPr lang="ko-KR" altLang="en-US" sz="1000" b="1" dirty="0">
                <a:solidFill>
                  <a:srgbClr val="002997"/>
                </a:solidFill>
                <a:latin typeface="Arial" panose="020B0604020202020204" pitchFamily="34" charset="0"/>
                <a:ea typeface="+mj-ea"/>
                <a:cs typeface="Arial" panose="020B0604020202020204" pitchFamily="34" charset="0"/>
              </a:rPr>
              <a:t>년 </a:t>
            </a:r>
            <a:r>
              <a:rPr lang="en-US" altLang="ko-KR" sz="1000" b="1" dirty="0">
                <a:solidFill>
                  <a:srgbClr val="002997"/>
                </a:solidFill>
                <a:latin typeface="Arial" panose="020B0604020202020204" pitchFamily="34" charset="0"/>
                <a:ea typeface="+mj-ea"/>
                <a:cs typeface="Arial" panose="020B0604020202020204" pitchFamily="34" charset="0"/>
              </a:rPr>
              <a:t>357</a:t>
            </a:r>
            <a:r>
              <a:rPr lang="ko-KR" altLang="en-US" sz="1000" b="1" dirty="0">
                <a:solidFill>
                  <a:srgbClr val="002997"/>
                </a:solidFill>
                <a:latin typeface="Arial" panose="020B0604020202020204" pitchFamily="34" charset="0"/>
                <a:ea typeface="+mj-ea"/>
                <a:cs typeface="Arial" panose="020B0604020202020204" pitchFamily="34" charset="0"/>
              </a:rPr>
              <a:t>억 </a:t>
            </a:r>
            <a:r>
              <a:rPr lang="en-US" altLang="ko-KR" sz="1000" b="1" dirty="0">
                <a:solidFill>
                  <a:srgbClr val="002997"/>
                </a:solidFill>
                <a:latin typeface="Arial" panose="020B0604020202020204" pitchFamily="34" charset="0"/>
                <a:ea typeface="+mj-ea"/>
                <a:cs typeface="Arial" panose="020B0604020202020204" pitchFamily="34" charset="0"/>
              </a:rPr>
              <a:t>USD</a:t>
            </a:r>
            <a:r>
              <a:rPr lang="ko-KR" altLang="en-US" sz="1000" b="1" dirty="0">
                <a:solidFill>
                  <a:srgbClr val="002997"/>
                </a:solidFill>
                <a:latin typeface="Arial" panose="020B0604020202020204" pitchFamily="34" charset="0"/>
                <a:ea typeface="+mj-ea"/>
                <a:cs typeface="Arial" panose="020B0604020202020204" pitchFamily="34" charset="0"/>
              </a:rPr>
              <a:t>수준에서 </a:t>
            </a:r>
            <a:r>
              <a:rPr lang="en-US" altLang="ko-KR" sz="1000" b="1" dirty="0">
                <a:solidFill>
                  <a:srgbClr val="002997"/>
                </a:solidFill>
                <a:latin typeface="Arial" panose="020B0604020202020204" pitchFamily="34" charset="0"/>
                <a:ea typeface="+mj-ea"/>
                <a:cs typeface="Arial" panose="020B0604020202020204" pitchFamily="34" charset="0"/>
              </a:rPr>
              <a:t>2025</a:t>
            </a:r>
            <a:r>
              <a:rPr lang="ko-KR" altLang="en-US" sz="1000" b="1" dirty="0">
                <a:solidFill>
                  <a:srgbClr val="002997"/>
                </a:solidFill>
                <a:latin typeface="Arial" panose="020B0604020202020204" pitchFamily="34" charset="0"/>
                <a:ea typeface="+mj-ea"/>
                <a:cs typeface="Arial" panose="020B0604020202020204" pitchFamily="34" charset="0"/>
              </a:rPr>
              <a:t>년 </a:t>
            </a:r>
            <a:r>
              <a:rPr lang="en-US" altLang="ko-KR" sz="1000" b="1" dirty="0">
                <a:solidFill>
                  <a:srgbClr val="002997"/>
                </a:solidFill>
                <a:latin typeface="Arial" panose="020B0604020202020204" pitchFamily="34" charset="0"/>
                <a:ea typeface="+mj-ea"/>
                <a:cs typeface="Arial" panose="020B0604020202020204" pitchFamily="34" charset="0"/>
              </a:rPr>
              <a:t>431</a:t>
            </a:r>
            <a:r>
              <a:rPr lang="ko-KR" altLang="en-US" sz="1000" b="1" dirty="0">
                <a:solidFill>
                  <a:srgbClr val="002997"/>
                </a:solidFill>
                <a:latin typeface="Arial" panose="020B0604020202020204" pitchFamily="34" charset="0"/>
                <a:ea typeface="+mj-ea"/>
                <a:cs typeface="Arial" panose="020B0604020202020204" pitchFamily="34" charset="0"/>
              </a:rPr>
              <a:t>억 </a:t>
            </a:r>
            <a:r>
              <a:rPr lang="en-US" altLang="ko-KR" sz="1000" b="1" dirty="0">
                <a:solidFill>
                  <a:srgbClr val="002997"/>
                </a:solidFill>
                <a:latin typeface="Arial" panose="020B0604020202020204" pitchFamily="34" charset="0"/>
                <a:ea typeface="+mj-ea"/>
                <a:cs typeface="Arial" panose="020B0604020202020204" pitchFamily="34" charset="0"/>
              </a:rPr>
              <a:t>USD</a:t>
            </a:r>
            <a:r>
              <a:rPr lang="ko-KR" altLang="en-US" sz="1000" b="1" dirty="0">
                <a:solidFill>
                  <a:srgbClr val="002997"/>
                </a:solidFill>
                <a:latin typeface="Arial" panose="020B0604020202020204" pitchFamily="34" charset="0"/>
                <a:ea typeface="+mj-ea"/>
                <a:cs typeface="Arial" panose="020B0604020202020204" pitchFamily="34" charset="0"/>
              </a:rPr>
              <a:t>수준에 이를 것으로 보여지며</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이러한 인터넷 동영상 광고 시장은 특히 모바일을 중심으로 성장할 것으로 전망됨</a:t>
            </a:r>
            <a:endParaRPr lang="en-US" altLang="ko-KR" sz="1000" b="1" dirty="0">
              <a:solidFill>
                <a:srgbClr val="002997"/>
              </a:solidFill>
              <a:latin typeface="Arial" panose="020B0604020202020204" pitchFamily="34" charset="0"/>
              <a:ea typeface="+mj-ea"/>
              <a:cs typeface="Arial" panose="020B0604020202020204" pitchFamily="34" charset="0"/>
            </a:endParaRPr>
          </a:p>
        </p:txBody>
      </p:sp>
      <p:sp>
        <p:nvSpPr>
          <p:cNvPr id="21" name="Rectangle 41">
            <a:extLst>
              <a:ext uri="{FF2B5EF4-FFF2-40B4-BE49-F238E27FC236}">
                <a16:creationId xmlns:a16="http://schemas.microsoft.com/office/drawing/2014/main" id="{BE4341A7-9A3D-4FAA-A5A0-7D681F352368}"/>
              </a:ext>
            </a:extLst>
          </p:cNvPr>
          <p:cNvSpPr>
            <a:spLocks noChangeArrowheads="1"/>
          </p:cNvSpPr>
          <p:nvPr/>
        </p:nvSpPr>
        <p:spPr bwMode="auto">
          <a:xfrm>
            <a:off x="5063515" y="1601466"/>
            <a:ext cx="4366235"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 글로벌 인터넷 동영상 광고 시장 규모 </a:t>
            </a:r>
            <a:r>
              <a:rPr lang="ko-KR" altLang="en-US" sz="1200" b="1">
                <a:solidFill>
                  <a:srgbClr val="00338D"/>
                </a:solidFill>
                <a:latin typeface="Arial" panose="020B0604020202020204" pitchFamily="34" charset="0"/>
                <a:cs typeface="Arial" panose="020B0604020202020204" pitchFamily="34" charset="0"/>
              </a:rPr>
              <a:t>및 디바이스별 비중</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29" name="직사각형 28">
            <a:extLst>
              <a:ext uri="{FF2B5EF4-FFF2-40B4-BE49-F238E27FC236}">
                <a16:creationId xmlns:a16="http://schemas.microsoft.com/office/drawing/2014/main" id="{5C3A5BE6-DE5B-45E0-BBA7-81F0C632E0F6}"/>
              </a:ext>
            </a:extLst>
          </p:cNvPr>
          <p:cNvSpPr/>
          <p:nvPr/>
        </p:nvSpPr>
        <p:spPr>
          <a:xfrm>
            <a:off x="5063515" y="4495800"/>
            <a:ext cx="4275218" cy="1617134"/>
          </a:xfrm>
          <a:prstGeom prst="rect">
            <a:avLst/>
          </a:prstGeom>
          <a:noFill/>
          <a:ln>
            <a:solidFill>
              <a:srgbClr val="002997"/>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ts val="1200"/>
              </a:lnSpc>
              <a:spcBef>
                <a:spcPts val="600"/>
              </a:spcBef>
              <a:buFont typeface="Wingdings" panose="05000000000000000000" pitchFamily="2" charset="2"/>
              <a:buChar char="ü"/>
            </a:pPr>
            <a:r>
              <a:rPr lang="en-US" altLang="ko-KR" sz="900" dirty="0">
                <a:solidFill>
                  <a:schemeClr val="tx1"/>
                </a:solidFill>
                <a:latin typeface="Arial" panose="020B0604020202020204" pitchFamily="34" charset="0"/>
                <a:cs typeface="Arial" panose="020B0604020202020204" pitchFamily="34" charset="0"/>
              </a:rPr>
              <a:t>2021</a:t>
            </a:r>
            <a:r>
              <a:rPr lang="ko-KR" altLang="en-US" sz="900" dirty="0">
                <a:solidFill>
                  <a:schemeClr val="tx1"/>
                </a:solidFill>
                <a:latin typeface="Arial" panose="020B0604020202020204" pitchFamily="34" charset="0"/>
                <a:cs typeface="Arial" panose="020B0604020202020204" pitchFamily="34" charset="0"/>
              </a:rPr>
              <a:t>년 글로벌 인터넷 동영상 광고 시장의 규모는 </a:t>
            </a:r>
            <a:r>
              <a:rPr lang="en-US" altLang="ko-KR" sz="900" dirty="0">
                <a:solidFill>
                  <a:schemeClr val="tx1"/>
                </a:solidFill>
                <a:latin typeface="Arial" panose="020B0604020202020204" pitchFamily="34" charset="0"/>
                <a:cs typeface="Arial" panose="020B0604020202020204" pitchFamily="34" charset="0"/>
              </a:rPr>
              <a:t>357</a:t>
            </a:r>
            <a:r>
              <a:rPr lang="ko-KR" altLang="en-US" sz="900" dirty="0">
                <a:solidFill>
                  <a:schemeClr val="tx1"/>
                </a:solidFill>
                <a:latin typeface="Arial" panose="020B0604020202020204" pitchFamily="34" charset="0"/>
                <a:cs typeface="Arial" panose="020B0604020202020204" pitchFamily="34" charset="0"/>
              </a:rPr>
              <a:t>억 </a:t>
            </a:r>
            <a:r>
              <a:rPr lang="en-US" altLang="ko-KR" sz="900" dirty="0">
                <a:solidFill>
                  <a:schemeClr val="tx1"/>
                </a:solidFill>
                <a:latin typeface="Arial" panose="020B0604020202020204" pitchFamily="34" charset="0"/>
                <a:cs typeface="Arial" panose="020B0604020202020204" pitchFamily="34" charset="0"/>
              </a:rPr>
              <a:t>USD</a:t>
            </a:r>
            <a:r>
              <a:rPr lang="ko-KR" altLang="en-US" sz="900" dirty="0">
                <a:solidFill>
                  <a:schemeClr val="tx1"/>
                </a:solidFill>
                <a:latin typeface="Arial" panose="020B0604020202020204" pitchFamily="34" charset="0"/>
                <a:cs typeface="Arial" panose="020B0604020202020204" pitchFamily="34" charset="0"/>
              </a:rPr>
              <a:t>로 추정되며</a:t>
            </a:r>
            <a:r>
              <a:rPr lang="en-US" altLang="ko-KR" sz="900" dirty="0">
                <a:solidFill>
                  <a:schemeClr val="tx1"/>
                </a:solidFill>
                <a:latin typeface="Arial" panose="020B0604020202020204" pitchFamily="34" charset="0"/>
                <a:cs typeface="Arial" panose="020B0604020202020204" pitchFamily="34" charset="0"/>
              </a:rPr>
              <a:t>, </a:t>
            </a:r>
            <a:r>
              <a:rPr lang="ko-KR" altLang="en-US" sz="900" dirty="0">
                <a:solidFill>
                  <a:schemeClr val="tx1"/>
                </a:solidFill>
                <a:latin typeface="Arial" panose="020B0604020202020204" pitchFamily="34" charset="0"/>
                <a:cs typeface="Arial" panose="020B0604020202020204" pitchFamily="34" charset="0"/>
              </a:rPr>
              <a:t>이러한 성장세가 지속되어 </a:t>
            </a:r>
            <a:r>
              <a:rPr lang="en-US" altLang="ko-KR" sz="900" dirty="0">
                <a:solidFill>
                  <a:schemeClr val="tx1"/>
                </a:solidFill>
                <a:latin typeface="Arial" panose="020B0604020202020204" pitchFamily="34" charset="0"/>
                <a:cs typeface="Arial" panose="020B0604020202020204" pitchFamily="34" charset="0"/>
              </a:rPr>
              <a:t>2025</a:t>
            </a:r>
            <a:r>
              <a:rPr lang="ko-KR" altLang="en-US" sz="900" dirty="0">
                <a:solidFill>
                  <a:schemeClr val="tx1"/>
                </a:solidFill>
                <a:latin typeface="Arial" panose="020B0604020202020204" pitchFamily="34" charset="0"/>
                <a:cs typeface="Arial" panose="020B0604020202020204" pitchFamily="34" charset="0"/>
              </a:rPr>
              <a:t>년에는 </a:t>
            </a:r>
            <a:r>
              <a:rPr lang="en-US" altLang="ko-KR" sz="900" dirty="0">
                <a:solidFill>
                  <a:schemeClr val="tx1"/>
                </a:solidFill>
                <a:latin typeface="Arial" panose="020B0604020202020204" pitchFamily="34" charset="0"/>
                <a:cs typeface="Arial" panose="020B0604020202020204" pitchFamily="34" charset="0"/>
              </a:rPr>
              <a:t>431</a:t>
            </a:r>
            <a:r>
              <a:rPr lang="ko-KR" altLang="en-US" sz="900" dirty="0">
                <a:solidFill>
                  <a:schemeClr val="tx1"/>
                </a:solidFill>
                <a:latin typeface="Arial" panose="020B0604020202020204" pitchFamily="34" charset="0"/>
                <a:cs typeface="Arial" panose="020B0604020202020204" pitchFamily="34" charset="0"/>
              </a:rPr>
              <a:t>억 </a:t>
            </a:r>
            <a:r>
              <a:rPr lang="en-US" altLang="ko-KR" sz="900" dirty="0">
                <a:solidFill>
                  <a:schemeClr val="tx1"/>
                </a:solidFill>
                <a:latin typeface="Arial" panose="020B0604020202020204" pitchFamily="34" charset="0"/>
                <a:cs typeface="Arial" panose="020B0604020202020204" pitchFamily="34" charset="0"/>
              </a:rPr>
              <a:t>USD </a:t>
            </a:r>
            <a:r>
              <a:rPr lang="ko-KR" altLang="en-US" sz="900" dirty="0">
                <a:solidFill>
                  <a:schemeClr val="tx1"/>
                </a:solidFill>
                <a:latin typeface="Arial" panose="020B0604020202020204" pitchFamily="34" charset="0"/>
                <a:cs typeface="Arial" panose="020B0604020202020204" pitchFamily="34" charset="0"/>
              </a:rPr>
              <a:t>규모에 이를 것으로 전망됨</a:t>
            </a:r>
            <a:endParaRPr lang="en-US" altLang="ko-KR" sz="900" dirty="0">
              <a:solidFill>
                <a:schemeClr val="tx1"/>
              </a:solidFill>
              <a:latin typeface="Arial" panose="020B0604020202020204" pitchFamily="34" charset="0"/>
              <a:cs typeface="Arial" panose="020B0604020202020204" pitchFamily="34" charset="0"/>
            </a:endParaRPr>
          </a:p>
          <a:p>
            <a:pPr marL="171450" indent="-171450">
              <a:lnSpc>
                <a:spcPts val="1200"/>
              </a:lnSpc>
              <a:spcBef>
                <a:spcPts val="600"/>
              </a:spcBef>
              <a:buFont typeface="Wingdings" panose="05000000000000000000" pitchFamily="2" charset="2"/>
              <a:buChar char="ü"/>
            </a:pPr>
            <a:r>
              <a:rPr lang="en-US" altLang="ko-KR" sz="900" dirty="0">
                <a:solidFill>
                  <a:schemeClr val="tx1"/>
                </a:solidFill>
                <a:latin typeface="Arial" panose="020B0604020202020204" pitchFamily="34" charset="0"/>
                <a:cs typeface="Arial" panose="020B0604020202020204" pitchFamily="34" charset="0"/>
              </a:rPr>
              <a:t>2017</a:t>
            </a:r>
            <a:r>
              <a:rPr lang="ko-KR" altLang="en-US" sz="900" dirty="0">
                <a:solidFill>
                  <a:schemeClr val="tx1"/>
                </a:solidFill>
                <a:latin typeface="Arial" panose="020B0604020202020204" pitchFamily="34" charset="0"/>
                <a:cs typeface="Arial" panose="020B0604020202020204" pitchFamily="34" charset="0"/>
              </a:rPr>
              <a:t>년 이후 동영상 광고 시장에서 모바일의 증가추세로 인해 </a:t>
            </a:r>
            <a:r>
              <a:rPr lang="en-US" altLang="ko-KR" sz="900" dirty="0">
                <a:solidFill>
                  <a:schemeClr val="tx1"/>
                </a:solidFill>
                <a:latin typeface="Arial" panose="020B0604020202020204" pitchFamily="34" charset="0"/>
                <a:cs typeface="Arial" panose="020B0604020202020204" pitchFamily="34" charset="0"/>
              </a:rPr>
              <a:t>PC</a:t>
            </a:r>
            <a:r>
              <a:rPr lang="ko-KR" altLang="en-US" sz="900" dirty="0">
                <a:solidFill>
                  <a:schemeClr val="tx1"/>
                </a:solidFill>
                <a:latin typeface="Arial" panose="020B0604020202020204" pitchFamily="34" charset="0"/>
                <a:cs typeface="Arial" panose="020B0604020202020204" pitchFamily="34" charset="0"/>
              </a:rPr>
              <a:t>의 비중이 지속적으로 감소하였으며</a:t>
            </a:r>
            <a:r>
              <a:rPr lang="en-US" altLang="ko-KR" sz="900" dirty="0">
                <a:solidFill>
                  <a:schemeClr val="tx1"/>
                </a:solidFill>
                <a:latin typeface="Arial" panose="020B0604020202020204" pitchFamily="34" charset="0"/>
                <a:cs typeface="Arial" panose="020B0604020202020204" pitchFamily="34" charset="0"/>
              </a:rPr>
              <a:t>, 2021~2022</a:t>
            </a:r>
            <a:r>
              <a:rPr lang="ko-KR" altLang="en-US" sz="900" dirty="0">
                <a:solidFill>
                  <a:schemeClr val="tx1"/>
                </a:solidFill>
                <a:latin typeface="Arial" panose="020B0604020202020204" pitchFamily="34" charset="0"/>
                <a:cs typeface="Arial" panose="020B0604020202020204" pitchFamily="34" charset="0"/>
              </a:rPr>
              <a:t>년을 기점으로 비중이 역전될 것으로 전망됨</a:t>
            </a:r>
            <a:endParaRPr lang="en-US" altLang="ko-KR" sz="900" dirty="0">
              <a:solidFill>
                <a:schemeClr val="tx1"/>
              </a:solidFill>
              <a:latin typeface="Arial" panose="020B0604020202020204" pitchFamily="34" charset="0"/>
              <a:cs typeface="Arial" panose="020B0604020202020204" pitchFamily="34" charset="0"/>
            </a:endParaRPr>
          </a:p>
          <a:p>
            <a:pPr marL="171450" indent="-171450">
              <a:lnSpc>
                <a:spcPts val="1200"/>
              </a:lnSpc>
              <a:spcBef>
                <a:spcPts val="600"/>
              </a:spcBef>
              <a:buFont typeface="Wingdings" panose="05000000000000000000" pitchFamily="2" charset="2"/>
              <a:buChar char="ü"/>
            </a:pPr>
            <a:r>
              <a:rPr lang="ko-KR" altLang="en-US" sz="900" dirty="0">
                <a:solidFill>
                  <a:schemeClr val="tx1"/>
                </a:solidFill>
                <a:latin typeface="Arial" panose="020B0604020202020204" pitchFamily="34" charset="0"/>
                <a:cs typeface="Arial" panose="020B0604020202020204" pitchFamily="34" charset="0"/>
              </a:rPr>
              <a:t>향후 </a:t>
            </a:r>
            <a:r>
              <a:rPr lang="en-US" altLang="ko-KR" sz="900" dirty="0">
                <a:solidFill>
                  <a:schemeClr val="tx1"/>
                </a:solidFill>
                <a:latin typeface="Arial" panose="020B0604020202020204" pitchFamily="34" charset="0"/>
                <a:cs typeface="Arial" panose="020B0604020202020204" pitchFamily="34" charset="0"/>
              </a:rPr>
              <a:t>2025</a:t>
            </a:r>
            <a:r>
              <a:rPr lang="ko-KR" altLang="en-US" sz="900" dirty="0">
                <a:solidFill>
                  <a:schemeClr val="tx1"/>
                </a:solidFill>
                <a:latin typeface="Arial" panose="020B0604020202020204" pitchFamily="34" charset="0"/>
                <a:cs typeface="Arial" panose="020B0604020202020204" pitchFamily="34" charset="0"/>
              </a:rPr>
              <a:t>년에는 모바일이 약 </a:t>
            </a:r>
            <a:r>
              <a:rPr lang="en-US" altLang="ko-KR" sz="900" dirty="0">
                <a:solidFill>
                  <a:schemeClr val="tx1"/>
                </a:solidFill>
                <a:latin typeface="Arial" panose="020B0604020202020204" pitchFamily="34" charset="0"/>
                <a:cs typeface="Arial" panose="020B0604020202020204" pitchFamily="34" charset="0"/>
              </a:rPr>
              <a:t>80%</a:t>
            </a:r>
            <a:r>
              <a:rPr lang="ko-KR" altLang="en-US" sz="900" dirty="0">
                <a:solidFill>
                  <a:schemeClr val="tx1"/>
                </a:solidFill>
                <a:latin typeface="Arial" panose="020B0604020202020204" pitchFamily="34" charset="0"/>
                <a:cs typeface="Arial" panose="020B0604020202020204" pitchFamily="34" charset="0"/>
              </a:rPr>
              <a:t>의 비중을 차지하여 동영상 광고 시장의 주축이 될 것으로 전망됨</a:t>
            </a:r>
          </a:p>
        </p:txBody>
      </p:sp>
      <p:graphicFrame>
        <p:nvGraphicFramePr>
          <p:cNvPr id="27" name="Chart8">
            <a:extLst>
              <a:ext uri="{FF2B5EF4-FFF2-40B4-BE49-F238E27FC236}">
                <a16:creationId xmlns:a16="http://schemas.microsoft.com/office/drawing/2014/main" id="{22285960-8768-46C6-BC56-95DDFCF71F0F}"/>
              </a:ext>
            </a:extLst>
          </p:cNvPr>
          <p:cNvGraphicFramePr>
            <a:graphicFrameLocks/>
          </p:cNvGraphicFramePr>
          <p:nvPr/>
        </p:nvGraphicFramePr>
        <p:xfrm>
          <a:off x="495300" y="1911640"/>
          <a:ext cx="4447484" cy="24602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10">
            <a:extLst>
              <a:ext uri="{FF2B5EF4-FFF2-40B4-BE49-F238E27FC236}">
                <a16:creationId xmlns:a16="http://schemas.microsoft.com/office/drawing/2014/main" id="{759BEB37-21C5-46DC-AC0D-AB724ED9DF05}"/>
              </a:ext>
            </a:extLst>
          </p:cNvPr>
          <p:cNvGraphicFramePr>
            <a:graphicFrameLocks/>
          </p:cNvGraphicFramePr>
          <p:nvPr/>
        </p:nvGraphicFramePr>
        <p:xfrm>
          <a:off x="5024438" y="1911640"/>
          <a:ext cx="4386262" cy="2490510"/>
        </p:xfrm>
        <a:graphic>
          <a:graphicData uri="http://schemas.openxmlformats.org/drawingml/2006/chart">
            <c:chart xmlns:c="http://schemas.openxmlformats.org/drawingml/2006/chart" xmlns:r="http://schemas.openxmlformats.org/officeDocument/2006/relationships" r:id="rId4"/>
          </a:graphicData>
        </a:graphic>
      </p:graphicFrame>
      <p:sp>
        <p:nvSpPr>
          <p:cNvPr id="31" name="TextBox 30">
            <a:extLst>
              <a:ext uri="{FF2B5EF4-FFF2-40B4-BE49-F238E27FC236}">
                <a16:creationId xmlns:a16="http://schemas.microsoft.com/office/drawing/2014/main" id="{88DC396D-1D91-458D-B615-64E3165CF7EA}"/>
              </a:ext>
            </a:extLst>
          </p:cNvPr>
          <p:cNvSpPr txBox="1"/>
          <p:nvPr/>
        </p:nvSpPr>
        <p:spPr>
          <a:xfrm>
            <a:off x="5063515" y="1940015"/>
            <a:ext cx="4275218" cy="126364"/>
          </a:xfrm>
          <a:prstGeom prst="rect">
            <a:avLst/>
          </a:prstGeom>
          <a:noFill/>
        </p:spPr>
        <p:txBody>
          <a:bodyPr wrap="square" lIns="0" tIns="0" rIns="0" bIns="0" rtlCol="0">
            <a:spAutoFit/>
          </a:bodyPr>
          <a:lstStyle/>
          <a:p>
            <a:r>
              <a:rPr lang="en-US" altLang="ko-KR" sz="800" dirty="0">
                <a:latin typeface="Arial" panose="020B0604020202020204" pitchFamily="34" charset="0"/>
                <a:cs typeface="Arial" panose="020B0604020202020204" pitchFamily="34" charset="0"/>
              </a:rPr>
              <a:t>(Source</a:t>
            </a:r>
            <a:r>
              <a:rPr lang="en-US" altLang="ko-KR" sz="800" dirty="0">
                <a:latin typeface="Arial" panose="020B0604020202020204" pitchFamily="34" charset="0"/>
                <a:ea typeface="+mj-ea"/>
                <a:cs typeface="Arial" panose="020B0604020202020204" pitchFamily="34" charset="0"/>
              </a:rPr>
              <a:t> DMC, Statista(2021.03) </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단위</a:t>
            </a:r>
            <a:r>
              <a:rPr lang="en-US" altLang="ko-KR" sz="800" dirty="0">
                <a:latin typeface="Arial" panose="020B0604020202020204" pitchFamily="34" charset="0"/>
                <a:cs typeface="Arial" panose="020B0604020202020204" pitchFamily="34" charset="0"/>
              </a:rPr>
              <a:t>: USD Million, %)</a:t>
            </a:r>
          </a:p>
        </p:txBody>
      </p:sp>
      <p:sp>
        <p:nvSpPr>
          <p:cNvPr id="32" name="TextBox 31">
            <a:extLst>
              <a:ext uri="{FF2B5EF4-FFF2-40B4-BE49-F238E27FC236}">
                <a16:creationId xmlns:a16="http://schemas.microsoft.com/office/drawing/2014/main" id="{C3E74D06-11AA-470D-84E6-E52D3387F995}"/>
              </a:ext>
            </a:extLst>
          </p:cNvPr>
          <p:cNvSpPr txBox="1"/>
          <p:nvPr/>
        </p:nvSpPr>
        <p:spPr>
          <a:xfrm>
            <a:off x="550783" y="1940015"/>
            <a:ext cx="4275218" cy="126364"/>
          </a:xfrm>
          <a:prstGeom prst="rect">
            <a:avLst/>
          </a:prstGeom>
          <a:noFill/>
        </p:spPr>
        <p:txBody>
          <a:bodyPr wrap="square" lIns="0" tIns="0" rIns="0" bIns="0" rtlCol="0">
            <a:spAutoFit/>
          </a:bodyPr>
          <a:lstStyle/>
          <a:p>
            <a:r>
              <a:rPr lang="en-US" altLang="ko-KR" sz="800" dirty="0">
                <a:latin typeface="Arial" panose="020B0604020202020204" pitchFamily="34" charset="0"/>
                <a:ea typeface="+mj-ea"/>
                <a:cs typeface="Arial" panose="020B0604020202020204" pitchFamily="34" charset="0"/>
              </a:rPr>
              <a:t>(Source: DMC, Statista(2021.03) / </a:t>
            </a:r>
            <a:r>
              <a:rPr lang="ko-KR" altLang="en-US" sz="800" dirty="0">
                <a:latin typeface="Arial" panose="020B0604020202020204" pitchFamily="34" charset="0"/>
                <a:ea typeface="+mj-ea"/>
                <a:cs typeface="Arial" panose="020B0604020202020204" pitchFamily="34" charset="0"/>
              </a:rPr>
              <a:t>단위</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백만명</a:t>
            </a:r>
            <a:r>
              <a:rPr lang="en-US" altLang="ko-KR" sz="800" dirty="0">
                <a:latin typeface="Arial" panose="020B0604020202020204" pitchFamily="34" charset="0"/>
                <a:ea typeface="+mj-ea"/>
                <a:cs typeface="Arial" panose="020B0604020202020204" pitchFamily="34" charset="0"/>
              </a:rPr>
              <a:t>)</a:t>
            </a:r>
          </a:p>
        </p:txBody>
      </p:sp>
    </p:spTree>
    <p:extLst>
      <p:ext uri="{BB962C8B-B14F-4D97-AF65-F5344CB8AC3E}">
        <p14:creationId xmlns:p14="http://schemas.microsoft.com/office/powerpoint/2010/main" val="394954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41">
            <a:extLst>
              <a:ext uri="{FF2B5EF4-FFF2-40B4-BE49-F238E27FC236}">
                <a16:creationId xmlns:a16="http://schemas.microsoft.com/office/drawing/2014/main" id="{F5E954EE-12C6-4094-9DA7-928202944113}"/>
              </a:ext>
            </a:extLst>
          </p:cNvPr>
          <p:cNvSpPr>
            <a:spLocks noChangeArrowheads="1"/>
          </p:cNvSpPr>
          <p:nvPr/>
        </p:nvSpPr>
        <p:spPr bwMode="auto">
          <a:xfrm>
            <a:off x="550783" y="1601466"/>
            <a:ext cx="376313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▌국내 </a:t>
            </a:r>
            <a:r>
              <a:rPr lang="en-US" altLang="ko-KR" sz="1200" b="1" dirty="0">
                <a:solidFill>
                  <a:srgbClr val="00338D"/>
                </a:solidFill>
                <a:latin typeface="Arial" panose="020B0604020202020204" pitchFamily="34" charset="0"/>
                <a:cs typeface="Arial" panose="020B0604020202020204" pitchFamily="34" charset="0"/>
              </a:rPr>
              <a:t>GDP</a:t>
            </a:r>
            <a:r>
              <a:rPr lang="ko-KR" altLang="en-US" sz="1200" b="1" dirty="0">
                <a:solidFill>
                  <a:srgbClr val="00338D"/>
                </a:solidFill>
                <a:latin typeface="Arial" panose="020B0604020202020204" pitchFamily="34" charset="0"/>
                <a:cs typeface="Arial" panose="020B0604020202020204" pitchFamily="34" charset="0"/>
              </a:rPr>
              <a:t>와 총 광고비</a:t>
            </a:r>
            <a:endParaRPr lang="en-US" altLang="ko-KR" sz="1200" b="1" dirty="0">
              <a:solidFill>
                <a:srgbClr val="00338D"/>
              </a:solidFill>
              <a:latin typeface="Arial" panose="020B0604020202020204" pitchFamily="34" charset="0"/>
              <a:cs typeface="Arial" panose="020B0604020202020204" pitchFamily="34" charset="0"/>
            </a:endParaRPr>
          </a:p>
        </p:txBody>
      </p:sp>
      <p:sp>
        <p:nvSpPr>
          <p:cNvPr id="95" name="제목 2">
            <a:extLst>
              <a:ext uri="{FF2B5EF4-FFF2-40B4-BE49-F238E27FC236}">
                <a16:creationId xmlns:a16="http://schemas.microsoft.com/office/drawing/2014/main" id="{72537B89-383C-4519-A0F3-837A7596D09A}"/>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Domestic Market Research</a:t>
            </a:r>
          </a:p>
        </p:txBody>
      </p:sp>
      <p:sp>
        <p:nvSpPr>
          <p:cNvPr id="96" name="직사각형 95">
            <a:extLst>
              <a:ext uri="{FF2B5EF4-FFF2-40B4-BE49-F238E27FC236}">
                <a16:creationId xmlns:a16="http://schemas.microsoft.com/office/drawing/2014/main" id="{35C8A3E5-AED9-4F75-AACB-605AE46E5EE6}"/>
              </a:ext>
            </a:extLst>
          </p:cNvPr>
          <p:cNvSpPr/>
          <p:nvPr/>
        </p:nvSpPr>
        <p:spPr>
          <a:xfrm>
            <a:off x="550783" y="1101600"/>
            <a:ext cx="8787950" cy="492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spcBef>
                <a:spcPts val="600"/>
              </a:spcBef>
            </a:pPr>
            <a:r>
              <a:rPr lang="ko-KR" altLang="en-US" sz="1000" b="1" dirty="0">
                <a:solidFill>
                  <a:srgbClr val="002997"/>
                </a:solidFill>
                <a:latin typeface="Arial" panose="020B0604020202020204" pitchFamily="34" charset="0"/>
                <a:ea typeface="+mj-ea"/>
                <a:cs typeface="Arial" panose="020B0604020202020204" pitchFamily="34" charset="0"/>
              </a:rPr>
              <a:t>국내 광고비 규모는 </a:t>
            </a:r>
            <a:r>
              <a:rPr lang="en-US" altLang="ko-KR" sz="1000" b="1" dirty="0">
                <a:solidFill>
                  <a:srgbClr val="002997"/>
                </a:solidFill>
                <a:latin typeface="Arial" panose="020B0604020202020204" pitchFamily="34" charset="0"/>
                <a:ea typeface="+mj-ea"/>
                <a:cs typeface="Arial" panose="020B0604020202020204" pitchFamily="34" charset="0"/>
              </a:rPr>
              <a:t>2020</a:t>
            </a:r>
            <a:r>
              <a:rPr lang="ko-KR" altLang="en-US" sz="1000" b="1" dirty="0">
                <a:solidFill>
                  <a:srgbClr val="002997"/>
                </a:solidFill>
                <a:latin typeface="Arial" panose="020B0604020202020204" pitchFamily="34" charset="0"/>
                <a:ea typeface="+mj-ea"/>
                <a:cs typeface="Arial" panose="020B0604020202020204" pitchFamily="34" charset="0"/>
              </a:rPr>
              <a:t>년 </a:t>
            </a:r>
            <a:r>
              <a:rPr lang="en-US" altLang="ko-KR" sz="1000" b="1" dirty="0">
                <a:solidFill>
                  <a:srgbClr val="002997"/>
                </a:solidFill>
                <a:latin typeface="Arial" panose="020B0604020202020204" pitchFamily="34" charset="0"/>
                <a:ea typeface="+mj-ea"/>
                <a:cs typeface="Arial" panose="020B0604020202020204" pitchFamily="34" charset="0"/>
              </a:rPr>
              <a:t>Covid-19</a:t>
            </a:r>
            <a:r>
              <a:rPr lang="ko-KR" altLang="en-US" sz="1000" b="1" dirty="0">
                <a:solidFill>
                  <a:srgbClr val="002997"/>
                </a:solidFill>
                <a:latin typeface="Arial" panose="020B0604020202020204" pitchFamily="34" charset="0"/>
                <a:ea typeface="+mj-ea"/>
                <a:cs typeface="Arial" panose="020B0604020202020204" pitchFamily="34" charset="0"/>
              </a:rPr>
              <a:t>의 영향으로 전년대비 </a:t>
            </a:r>
            <a:r>
              <a:rPr lang="en-US" altLang="ko-KR" sz="1000" b="1" dirty="0">
                <a:solidFill>
                  <a:srgbClr val="002997"/>
                </a:solidFill>
                <a:latin typeface="Arial" panose="020B0604020202020204" pitchFamily="34" charset="0"/>
                <a:ea typeface="+mj-ea"/>
                <a:cs typeface="Arial" panose="020B0604020202020204" pitchFamily="34" charset="0"/>
              </a:rPr>
              <a:t>2.1% </a:t>
            </a:r>
            <a:r>
              <a:rPr lang="ko-KR" altLang="en-US" sz="1000" b="1" dirty="0">
                <a:solidFill>
                  <a:srgbClr val="002997"/>
                </a:solidFill>
                <a:latin typeface="Arial" panose="020B0604020202020204" pitchFamily="34" charset="0"/>
                <a:ea typeface="+mj-ea"/>
                <a:cs typeface="Arial" panose="020B0604020202020204" pitchFamily="34" charset="0"/>
              </a:rPr>
              <a:t>감소한 </a:t>
            </a:r>
            <a:r>
              <a:rPr lang="en-US" altLang="ko-KR" sz="1000" b="1" dirty="0">
                <a:solidFill>
                  <a:srgbClr val="002997"/>
                </a:solidFill>
                <a:latin typeface="Arial" panose="020B0604020202020204" pitchFamily="34" charset="0"/>
                <a:ea typeface="+mj-ea"/>
                <a:cs typeface="Arial" panose="020B0604020202020204" pitchFamily="34" charset="0"/>
              </a:rPr>
              <a:t>14</a:t>
            </a:r>
            <a:r>
              <a:rPr lang="ko-KR" altLang="en-US" sz="1000" b="1" dirty="0">
                <a:solidFill>
                  <a:srgbClr val="002997"/>
                </a:solidFill>
                <a:latin typeface="Arial" panose="020B0604020202020204" pitchFamily="34" charset="0"/>
                <a:ea typeface="+mj-ea"/>
                <a:cs typeface="Arial" panose="020B0604020202020204" pitchFamily="34" charset="0"/>
              </a:rPr>
              <a:t>조 </a:t>
            </a:r>
            <a:r>
              <a:rPr lang="en-US" altLang="ko-KR" sz="1000" b="1" dirty="0">
                <a:solidFill>
                  <a:srgbClr val="002997"/>
                </a:solidFill>
                <a:latin typeface="Arial" panose="020B0604020202020204" pitchFamily="34" charset="0"/>
                <a:ea typeface="+mj-ea"/>
                <a:cs typeface="Arial" panose="020B0604020202020204" pitchFamily="34" charset="0"/>
              </a:rPr>
              <a:t>1,203</a:t>
            </a:r>
            <a:r>
              <a:rPr lang="ko-KR" altLang="en-US" sz="1000" b="1" dirty="0">
                <a:solidFill>
                  <a:srgbClr val="002997"/>
                </a:solidFill>
                <a:latin typeface="Arial" panose="020B0604020202020204" pitchFamily="34" charset="0"/>
                <a:ea typeface="+mj-ea"/>
                <a:cs typeface="Arial" panose="020B0604020202020204" pitchFamily="34" charset="0"/>
              </a:rPr>
              <a:t>억원을 기록한 이후</a:t>
            </a:r>
            <a:r>
              <a:rPr lang="en-US" altLang="ko-KR" sz="1000" b="1" dirty="0">
                <a:solidFill>
                  <a:srgbClr val="002997"/>
                </a:solidFill>
                <a:latin typeface="Arial" panose="020B0604020202020204" pitchFamily="34" charset="0"/>
                <a:ea typeface="+mj-ea"/>
                <a:cs typeface="Arial" panose="020B0604020202020204" pitchFamily="34" charset="0"/>
              </a:rPr>
              <a:t>,</a:t>
            </a:r>
            <a:r>
              <a:rPr lang="ko-KR" altLang="en-US" sz="1000" b="1" dirty="0">
                <a:solidFill>
                  <a:srgbClr val="002997"/>
                </a:solidFill>
                <a:latin typeface="Arial" panose="020B0604020202020204" pitchFamily="34" charset="0"/>
                <a:ea typeface="+mj-ea"/>
                <a:cs typeface="Arial" panose="020B0604020202020204" pitchFamily="34" charset="0"/>
              </a:rPr>
              <a:t> 국내 경기 회복흐름에 따라 </a:t>
            </a:r>
            <a:r>
              <a:rPr lang="en-US" altLang="ko-KR" sz="1000" b="1" dirty="0">
                <a:solidFill>
                  <a:srgbClr val="002997"/>
                </a:solidFill>
                <a:latin typeface="Arial" panose="020B0604020202020204" pitchFamily="34" charset="0"/>
                <a:ea typeface="+mj-ea"/>
                <a:cs typeface="Arial" panose="020B0604020202020204" pitchFamily="34" charset="0"/>
              </a:rPr>
              <a:t>CAGR 3.5%</a:t>
            </a:r>
            <a:r>
              <a:rPr lang="ko-KR" altLang="en-US" sz="1000" b="1" dirty="0">
                <a:solidFill>
                  <a:srgbClr val="002997"/>
                </a:solidFill>
                <a:latin typeface="Arial" panose="020B0604020202020204" pitchFamily="34" charset="0"/>
                <a:ea typeface="+mj-ea"/>
                <a:cs typeface="Arial" panose="020B0604020202020204" pitchFamily="34" charset="0"/>
              </a:rPr>
              <a:t>의</a:t>
            </a:r>
            <a:r>
              <a:rPr lang="en-US" altLang="ko-KR" sz="1000" b="1" dirty="0">
                <a:solidFill>
                  <a:srgbClr val="002997"/>
                </a:solidFill>
                <a:latin typeface="Arial" panose="020B0604020202020204" pitchFamily="34" charset="0"/>
                <a:ea typeface="+mj-ea"/>
                <a:cs typeface="Arial" panose="020B0604020202020204" pitchFamily="34" charset="0"/>
              </a:rPr>
              <a:t> </a:t>
            </a:r>
            <a:r>
              <a:rPr lang="ko-KR" altLang="en-US" sz="1000" b="1" dirty="0">
                <a:solidFill>
                  <a:srgbClr val="002997"/>
                </a:solidFill>
                <a:latin typeface="Arial" panose="020B0604020202020204" pitchFamily="34" charset="0"/>
                <a:ea typeface="+mj-ea"/>
                <a:cs typeface="Arial" panose="020B0604020202020204" pitchFamily="34" charset="0"/>
              </a:rPr>
              <a:t>성장률을 </a:t>
            </a:r>
            <a:r>
              <a:rPr lang="ko-KR" altLang="en-US" sz="1000" b="1">
                <a:solidFill>
                  <a:srgbClr val="002997"/>
                </a:solidFill>
                <a:latin typeface="Arial" panose="020B0604020202020204" pitchFamily="34" charset="0"/>
                <a:ea typeface="+mj-ea"/>
                <a:cs typeface="Arial" panose="020B0604020202020204" pitchFamily="34" charset="0"/>
              </a:rPr>
              <a:t>보이며 </a:t>
            </a:r>
            <a:r>
              <a:rPr lang="en-US" altLang="ko-KR" sz="1000" b="1">
                <a:solidFill>
                  <a:srgbClr val="002997"/>
                </a:solidFill>
                <a:latin typeface="Arial" panose="020B0604020202020204" pitchFamily="34" charset="0"/>
                <a:ea typeface="+mj-ea"/>
                <a:cs typeface="Arial" panose="020B0604020202020204" pitchFamily="34" charset="0"/>
              </a:rPr>
              <a:t>2022</a:t>
            </a:r>
            <a:r>
              <a:rPr lang="ko-KR" altLang="en-US" sz="1000" b="1">
                <a:solidFill>
                  <a:srgbClr val="002997"/>
                </a:solidFill>
                <a:latin typeface="Arial" panose="020B0604020202020204" pitchFamily="34" charset="0"/>
                <a:ea typeface="+mj-ea"/>
                <a:cs typeface="Arial" panose="020B0604020202020204" pitchFamily="34" charset="0"/>
              </a:rPr>
              <a:t>년 </a:t>
            </a:r>
            <a:r>
              <a:rPr lang="en-US" altLang="ko-KR" sz="1000" b="1" dirty="0">
                <a:solidFill>
                  <a:srgbClr val="002997"/>
                </a:solidFill>
                <a:latin typeface="Arial" panose="020B0604020202020204" pitchFamily="34" charset="0"/>
                <a:ea typeface="+mj-ea"/>
                <a:cs typeface="Arial" panose="020B0604020202020204" pitchFamily="34" charset="0"/>
              </a:rPr>
              <a:t>18</a:t>
            </a:r>
            <a:r>
              <a:rPr lang="ko-KR" altLang="en-US" sz="1000" b="1" dirty="0">
                <a:solidFill>
                  <a:srgbClr val="002997"/>
                </a:solidFill>
                <a:latin typeface="Arial" panose="020B0604020202020204" pitchFamily="34" charset="0"/>
                <a:ea typeface="+mj-ea"/>
                <a:cs typeface="Arial" panose="020B0604020202020204" pitchFamily="34" charset="0"/>
              </a:rPr>
              <a:t>조 </a:t>
            </a:r>
            <a:r>
              <a:rPr lang="en-US" altLang="ko-KR" sz="1000" b="1" dirty="0">
                <a:solidFill>
                  <a:srgbClr val="002997"/>
                </a:solidFill>
                <a:latin typeface="Arial" panose="020B0604020202020204" pitchFamily="34" charset="0"/>
                <a:ea typeface="+mj-ea"/>
                <a:cs typeface="Arial" panose="020B0604020202020204" pitchFamily="34" charset="0"/>
              </a:rPr>
              <a:t>7,391</a:t>
            </a:r>
            <a:r>
              <a:rPr lang="ko-KR" altLang="en-US" sz="1000" b="1" dirty="0">
                <a:solidFill>
                  <a:srgbClr val="002997"/>
                </a:solidFill>
                <a:latin typeface="Arial" panose="020B0604020202020204" pitchFamily="34" charset="0"/>
                <a:ea typeface="+mj-ea"/>
                <a:cs typeface="Arial" panose="020B0604020202020204" pitchFamily="34" charset="0"/>
              </a:rPr>
              <a:t>억원 수준의 광고비 규모가 전망됨</a:t>
            </a:r>
          </a:p>
        </p:txBody>
      </p:sp>
      <p:sp>
        <p:nvSpPr>
          <p:cNvPr id="21" name="Rectangle 41">
            <a:extLst>
              <a:ext uri="{FF2B5EF4-FFF2-40B4-BE49-F238E27FC236}">
                <a16:creationId xmlns:a16="http://schemas.microsoft.com/office/drawing/2014/main" id="{BE4341A7-9A3D-4FAA-A5A0-7D681F352368}"/>
              </a:ext>
            </a:extLst>
          </p:cNvPr>
          <p:cNvSpPr>
            <a:spLocks noChangeArrowheads="1"/>
          </p:cNvSpPr>
          <p:nvPr/>
        </p:nvSpPr>
        <p:spPr bwMode="auto">
          <a:xfrm>
            <a:off x="5063515" y="1601466"/>
            <a:ext cx="376313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▌전년동기대비 광고경기전망지수</a:t>
            </a:r>
            <a:endParaRPr lang="en-US" altLang="ko-KR" sz="1200" b="1" dirty="0">
              <a:solidFill>
                <a:srgbClr val="00338D"/>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9B99098-BA32-4B63-8209-993D067DF64C}"/>
              </a:ext>
            </a:extLst>
          </p:cNvPr>
          <p:cNvSpPr txBox="1"/>
          <p:nvPr/>
        </p:nvSpPr>
        <p:spPr>
          <a:xfrm>
            <a:off x="5063515" y="1940015"/>
            <a:ext cx="4275218" cy="126364"/>
          </a:xfrm>
          <a:prstGeom prst="rect">
            <a:avLst/>
          </a:prstGeom>
          <a:noFill/>
        </p:spPr>
        <p:txBody>
          <a:bodyPr wrap="square" lIns="0" tIns="0" rIns="0" bIns="0" rtlCol="0">
            <a:spAutoFit/>
          </a:bodyPr>
          <a:lstStyle/>
          <a:p>
            <a:r>
              <a:rPr lang="en-US" altLang="ko-KR" sz="800" dirty="0">
                <a:latin typeface="Arial" panose="020B0604020202020204" pitchFamily="34" charset="0"/>
                <a:cs typeface="Arial" panose="020B0604020202020204" pitchFamily="34" charset="0"/>
              </a:rPr>
              <a:t>(Source: KOBACO</a:t>
            </a:r>
            <a:r>
              <a:rPr lang="ko-KR" altLang="en-US" sz="800" dirty="0">
                <a:latin typeface="Arial" panose="020B0604020202020204" pitchFamily="34" charset="0"/>
                <a:cs typeface="Arial" panose="020B0604020202020204" pitchFamily="34" charset="0"/>
              </a:rPr>
              <a:t> </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단위</a:t>
            </a:r>
            <a:r>
              <a:rPr lang="en-US" altLang="ko-KR" sz="800" dirty="0">
                <a:latin typeface="Arial" panose="020B0604020202020204" pitchFamily="34" charset="0"/>
                <a:cs typeface="Arial" panose="020B0604020202020204" pitchFamily="34" charset="0"/>
              </a:rPr>
              <a:t>: Index)</a:t>
            </a:r>
          </a:p>
        </p:txBody>
      </p:sp>
      <p:sp>
        <p:nvSpPr>
          <p:cNvPr id="14" name="제목 2">
            <a:extLst>
              <a:ext uri="{FF2B5EF4-FFF2-40B4-BE49-F238E27FC236}">
                <a16:creationId xmlns:a16="http://schemas.microsoft.com/office/drawing/2014/main" id="{E32AE078-F10C-4BA2-A434-42752A63B318}"/>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solidFill>
                  <a:srgbClr val="00338D"/>
                </a:solidFill>
                <a:latin typeface="KPMG Extralight" panose="020B0303030202040204" pitchFamily="34" charset="0"/>
              </a:rPr>
              <a:t>Industry Overview</a:t>
            </a:r>
          </a:p>
        </p:txBody>
      </p:sp>
      <p:graphicFrame>
        <p:nvGraphicFramePr>
          <p:cNvPr id="27" name="Chart2">
            <a:extLst>
              <a:ext uri="{FF2B5EF4-FFF2-40B4-BE49-F238E27FC236}">
                <a16:creationId xmlns:a16="http://schemas.microsoft.com/office/drawing/2014/main" id="{EABAE506-3834-4E10-9129-349DE3435D48}"/>
              </a:ext>
            </a:extLst>
          </p:cNvPr>
          <p:cNvGraphicFramePr>
            <a:graphicFrameLocks/>
          </p:cNvGraphicFramePr>
          <p:nvPr/>
        </p:nvGraphicFramePr>
        <p:xfrm>
          <a:off x="447487" y="2127903"/>
          <a:ext cx="4410264" cy="2246016"/>
        </p:xfrm>
        <a:graphic>
          <a:graphicData uri="http://schemas.openxmlformats.org/drawingml/2006/chart">
            <c:chart xmlns:c="http://schemas.openxmlformats.org/drawingml/2006/chart" xmlns:r="http://schemas.openxmlformats.org/officeDocument/2006/relationships" r:id="rId3"/>
          </a:graphicData>
        </a:graphic>
      </p:graphicFrame>
      <p:sp>
        <p:nvSpPr>
          <p:cNvPr id="29" name="TextBox 28">
            <a:extLst>
              <a:ext uri="{FF2B5EF4-FFF2-40B4-BE49-F238E27FC236}">
                <a16:creationId xmlns:a16="http://schemas.microsoft.com/office/drawing/2014/main" id="{877AF12A-45BC-438F-8C4C-A37ED7D79FF9}"/>
              </a:ext>
            </a:extLst>
          </p:cNvPr>
          <p:cNvSpPr txBox="1"/>
          <p:nvPr/>
        </p:nvSpPr>
        <p:spPr>
          <a:xfrm>
            <a:off x="550783" y="1940015"/>
            <a:ext cx="4275218" cy="126364"/>
          </a:xfrm>
          <a:prstGeom prst="rect">
            <a:avLst/>
          </a:prstGeom>
          <a:noFill/>
        </p:spPr>
        <p:txBody>
          <a:bodyPr wrap="square" lIns="0" tIns="0" rIns="0" bIns="0" rtlCol="0">
            <a:spAutoFit/>
          </a:bodyPr>
          <a:lstStyle/>
          <a:p>
            <a:r>
              <a:rPr lang="en-US" altLang="ko-KR" sz="800" dirty="0">
                <a:latin typeface="Arial" panose="020B0604020202020204" pitchFamily="34" charset="0"/>
                <a:ea typeface="+mj-ea"/>
                <a:cs typeface="Arial" panose="020B0604020202020204" pitchFamily="34" charset="0"/>
              </a:rPr>
              <a:t>(Source: KOBACO</a:t>
            </a:r>
            <a:r>
              <a:rPr lang="en-US" altLang="ko-KR" sz="800" dirty="0">
                <a:latin typeface="Arial" panose="020B0604020202020204" pitchFamily="34" charset="0"/>
                <a:cs typeface="Arial" panose="020B0604020202020204" pitchFamily="34" charset="0"/>
              </a:rPr>
              <a:t>, </a:t>
            </a:r>
            <a:r>
              <a:rPr lang="ko-KR" altLang="en-US" sz="800" dirty="0">
                <a:latin typeface="Arial" panose="020B0604020202020204" pitchFamily="34" charset="0"/>
                <a:cs typeface="Arial" panose="020B0604020202020204" pitchFamily="34" charset="0"/>
              </a:rPr>
              <a:t>과학기술정보통신부</a:t>
            </a:r>
            <a:r>
              <a:rPr lang="en-US" altLang="ko-KR" sz="800" dirty="0">
                <a:latin typeface="Arial" panose="020B0604020202020204" pitchFamily="34" charset="0"/>
                <a:ea typeface="+mj-ea"/>
                <a:cs typeface="Arial" panose="020B0604020202020204" pitchFamily="34" charset="0"/>
              </a:rPr>
              <a:t> / </a:t>
            </a:r>
            <a:r>
              <a:rPr lang="ko-KR" altLang="en-US" sz="800" dirty="0">
                <a:latin typeface="Arial" panose="020B0604020202020204" pitchFamily="34" charset="0"/>
                <a:ea typeface="+mj-ea"/>
                <a:cs typeface="Arial" panose="020B0604020202020204" pitchFamily="34" charset="0"/>
              </a:rPr>
              <a:t>단위</a:t>
            </a:r>
            <a:r>
              <a:rPr lang="en-US" altLang="ko-KR" sz="800" dirty="0">
                <a:latin typeface="Arial" panose="020B0604020202020204" pitchFamily="34" charset="0"/>
                <a:ea typeface="+mj-ea"/>
                <a:cs typeface="Arial" panose="020B0604020202020204" pitchFamily="34" charset="0"/>
              </a:rPr>
              <a:t>: GDP(</a:t>
            </a:r>
            <a:r>
              <a:rPr lang="ko-KR" altLang="en-US" sz="800" dirty="0">
                <a:latin typeface="Arial" panose="020B0604020202020204" pitchFamily="34" charset="0"/>
                <a:ea typeface="+mj-ea"/>
                <a:cs typeface="Arial" panose="020B0604020202020204" pitchFamily="34" charset="0"/>
              </a:rPr>
              <a:t>좌</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조원</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광고비</a:t>
            </a:r>
            <a:r>
              <a:rPr lang="en-US" altLang="ko-KR" sz="800" dirty="0">
                <a:latin typeface="Arial" panose="020B0604020202020204" pitchFamily="34" charset="0"/>
                <a:ea typeface="+mj-ea"/>
                <a:cs typeface="Arial" panose="020B0604020202020204" pitchFamily="34" charset="0"/>
              </a:rPr>
              <a:t>(</a:t>
            </a:r>
            <a:r>
              <a:rPr lang="ko-KR" altLang="en-US" sz="800" dirty="0">
                <a:latin typeface="Arial" panose="020B0604020202020204" pitchFamily="34" charset="0"/>
                <a:ea typeface="+mj-ea"/>
                <a:cs typeface="Arial" panose="020B0604020202020204" pitchFamily="34" charset="0"/>
              </a:rPr>
              <a:t>우</a:t>
            </a:r>
            <a:r>
              <a:rPr lang="en-US" altLang="ko-KR" sz="800" dirty="0">
                <a:latin typeface="Arial" panose="020B0604020202020204" pitchFamily="34" charset="0"/>
                <a:ea typeface="+mj-ea"/>
                <a:cs typeface="Arial" panose="020B0604020202020204" pitchFamily="34" charset="0"/>
              </a:rPr>
              <a:t>)</a:t>
            </a:r>
            <a:r>
              <a:rPr lang="ko-KR" altLang="en-US" sz="800" dirty="0">
                <a:latin typeface="Arial" panose="020B0604020202020204" pitchFamily="34" charset="0"/>
                <a:ea typeface="+mj-ea"/>
                <a:cs typeface="Arial" panose="020B0604020202020204" pitchFamily="34" charset="0"/>
              </a:rPr>
              <a:t> </a:t>
            </a:r>
            <a:r>
              <a:rPr lang="ko-KR" altLang="en-US" sz="800" dirty="0" err="1">
                <a:latin typeface="Arial" panose="020B0604020202020204" pitchFamily="34" charset="0"/>
                <a:ea typeface="+mj-ea"/>
                <a:cs typeface="Arial" panose="020B0604020202020204" pitchFamily="34" charset="0"/>
              </a:rPr>
              <a:t>십억원</a:t>
            </a:r>
            <a:r>
              <a:rPr lang="en-US" altLang="ko-KR" sz="800" dirty="0">
                <a:latin typeface="Arial" panose="020B0604020202020204" pitchFamily="34" charset="0"/>
                <a:ea typeface="+mj-ea"/>
                <a:cs typeface="Arial" panose="020B0604020202020204" pitchFamily="34" charset="0"/>
              </a:rPr>
              <a:t>)</a:t>
            </a:r>
          </a:p>
        </p:txBody>
      </p:sp>
      <p:sp>
        <p:nvSpPr>
          <p:cNvPr id="30" name="직사각형 29">
            <a:extLst>
              <a:ext uri="{FF2B5EF4-FFF2-40B4-BE49-F238E27FC236}">
                <a16:creationId xmlns:a16="http://schemas.microsoft.com/office/drawing/2014/main" id="{63A4059C-505F-48D9-A682-6DCF1FF2672B}"/>
              </a:ext>
            </a:extLst>
          </p:cNvPr>
          <p:cNvSpPr/>
          <p:nvPr/>
        </p:nvSpPr>
        <p:spPr>
          <a:xfrm>
            <a:off x="550783" y="4495800"/>
            <a:ext cx="4275218" cy="1617134"/>
          </a:xfrm>
          <a:prstGeom prst="rect">
            <a:avLst/>
          </a:prstGeom>
          <a:noFill/>
          <a:ln>
            <a:solidFill>
              <a:srgbClr val="002997"/>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ts val="1200"/>
              </a:lnSpc>
              <a:spcBef>
                <a:spcPts val="600"/>
              </a:spcBef>
              <a:buFont typeface="Wingdings" panose="05000000000000000000" pitchFamily="2" charset="2"/>
              <a:buChar char="ü"/>
            </a:pPr>
            <a:r>
              <a:rPr lang="ko-KR" altLang="en-US" sz="900" dirty="0">
                <a:solidFill>
                  <a:schemeClr val="tx1"/>
                </a:solidFill>
                <a:latin typeface="Arial" panose="020B0604020202020204" pitchFamily="34" charset="0"/>
                <a:cs typeface="Arial" panose="020B0604020202020204" pitchFamily="34" charset="0"/>
              </a:rPr>
              <a:t>국내 총 광고비는 </a:t>
            </a:r>
            <a:r>
              <a:rPr lang="en-US" altLang="ko-KR" sz="900" dirty="0">
                <a:solidFill>
                  <a:schemeClr val="tx1"/>
                </a:solidFill>
                <a:latin typeface="Arial" panose="020B0604020202020204" pitchFamily="34" charset="0"/>
                <a:cs typeface="Arial" panose="020B0604020202020204" pitchFamily="34" charset="0"/>
              </a:rPr>
              <a:t>2011</a:t>
            </a:r>
            <a:r>
              <a:rPr lang="ko-KR" altLang="en-US" sz="900" dirty="0">
                <a:solidFill>
                  <a:schemeClr val="tx1"/>
                </a:solidFill>
                <a:latin typeface="Arial" panose="020B0604020202020204" pitchFamily="34" charset="0"/>
                <a:cs typeface="Arial" panose="020B0604020202020204" pitchFamily="34" charset="0"/>
              </a:rPr>
              <a:t>년 이후 </a:t>
            </a:r>
            <a:r>
              <a:rPr lang="en-US" altLang="ko-KR" sz="900" dirty="0">
                <a:solidFill>
                  <a:schemeClr val="tx1"/>
                </a:solidFill>
                <a:latin typeface="Arial" panose="020B0604020202020204" pitchFamily="34" charset="0"/>
                <a:cs typeface="Arial" panose="020B0604020202020204" pitchFamily="34" charset="0"/>
              </a:rPr>
              <a:t>GDP</a:t>
            </a:r>
            <a:r>
              <a:rPr lang="ko-KR" altLang="en-US" sz="900" dirty="0">
                <a:solidFill>
                  <a:schemeClr val="tx1"/>
                </a:solidFill>
                <a:latin typeface="Arial" panose="020B0604020202020204" pitchFamily="34" charset="0"/>
                <a:cs typeface="Arial" panose="020B0604020202020204" pitchFamily="34" charset="0"/>
              </a:rPr>
              <a:t>의 성장과 동일하게 증가 추세에 있어 동행하는 경향이 있는 것으로 파악됨</a:t>
            </a:r>
            <a:endParaRPr lang="en-US" altLang="ko-KR" sz="900" dirty="0">
              <a:solidFill>
                <a:schemeClr val="tx1"/>
              </a:solidFill>
              <a:latin typeface="Arial" panose="020B0604020202020204" pitchFamily="34" charset="0"/>
              <a:cs typeface="Arial" panose="020B0604020202020204" pitchFamily="34" charset="0"/>
            </a:endParaRPr>
          </a:p>
          <a:p>
            <a:pPr marL="171450" indent="-171450">
              <a:lnSpc>
                <a:spcPts val="1200"/>
              </a:lnSpc>
              <a:spcBef>
                <a:spcPts val="600"/>
              </a:spcBef>
              <a:buFont typeface="Wingdings" panose="05000000000000000000" pitchFamily="2" charset="2"/>
              <a:buChar char="ü"/>
            </a:pPr>
            <a:r>
              <a:rPr lang="en-US" altLang="ko-KR" sz="900" dirty="0">
                <a:solidFill>
                  <a:schemeClr val="tx1"/>
                </a:solidFill>
                <a:latin typeface="Arial" panose="020B0604020202020204" pitchFamily="34" charset="0"/>
                <a:cs typeface="Arial" panose="020B0604020202020204" pitchFamily="34" charset="0"/>
              </a:rPr>
              <a:t>2019</a:t>
            </a:r>
            <a:r>
              <a:rPr lang="ko-KR" altLang="en-US" sz="900" dirty="0">
                <a:solidFill>
                  <a:schemeClr val="tx1"/>
                </a:solidFill>
                <a:latin typeface="Arial" panose="020B0604020202020204" pitchFamily="34" charset="0"/>
                <a:cs typeface="Arial" panose="020B0604020202020204" pitchFamily="34" charset="0"/>
              </a:rPr>
              <a:t>년까지 지속적인 성장세를 보였던 광고시장이 </a:t>
            </a:r>
            <a:r>
              <a:rPr lang="en-US" altLang="ko-KR" sz="900" dirty="0">
                <a:solidFill>
                  <a:schemeClr val="tx1"/>
                </a:solidFill>
                <a:latin typeface="Arial" panose="020B0604020202020204" pitchFamily="34" charset="0"/>
                <a:cs typeface="Arial" panose="020B0604020202020204" pitchFamily="34" charset="0"/>
              </a:rPr>
              <a:t>2020</a:t>
            </a:r>
            <a:r>
              <a:rPr lang="ko-KR" altLang="en-US" sz="900" dirty="0">
                <a:solidFill>
                  <a:schemeClr val="tx1"/>
                </a:solidFill>
                <a:latin typeface="Arial" panose="020B0604020202020204" pitchFamily="34" charset="0"/>
                <a:cs typeface="Arial" panose="020B0604020202020204" pitchFamily="34" charset="0"/>
              </a:rPr>
              <a:t>년 코로나의 영향으로 </a:t>
            </a:r>
            <a:r>
              <a:rPr lang="en-US" altLang="ko-KR" sz="900" dirty="0">
                <a:solidFill>
                  <a:schemeClr val="tx1"/>
                </a:solidFill>
                <a:latin typeface="Arial" panose="020B0604020202020204" pitchFamily="34" charset="0"/>
                <a:cs typeface="Arial" panose="020B0604020202020204" pitchFamily="34" charset="0"/>
              </a:rPr>
              <a:t>2.1%</a:t>
            </a:r>
            <a:r>
              <a:rPr lang="ko-KR" altLang="en-US" sz="900" dirty="0">
                <a:solidFill>
                  <a:schemeClr val="tx1"/>
                </a:solidFill>
                <a:latin typeface="Arial" panose="020B0604020202020204" pitchFamily="34" charset="0"/>
                <a:cs typeface="Arial" panose="020B0604020202020204" pitchFamily="34" charset="0"/>
              </a:rPr>
              <a:t> 가량 부의 성장률을 기록하였으나</a:t>
            </a:r>
            <a:r>
              <a:rPr lang="en-US" altLang="ko-KR" sz="900" dirty="0">
                <a:solidFill>
                  <a:schemeClr val="tx1"/>
                </a:solidFill>
                <a:latin typeface="Arial" panose="020B0604020202020204" pitchFamily="34" charset="0"/>
                <a:cs typeface="Arial" panose="020B0604020202020204" pitchFamily="34" charset="0"/>
              </a:rPr>
              <a:t>, 2021</a:t>
            </a:r>
            <a:r>
              <a:rPr lang="ko-KR" altLang="en-US" sz="900" dirty="0">
                <a:solidFill>
                  <a:schemeClr val="tx1"/>
                </a:solidFill>
                <a:latin typeface="Arial" panose="020B0604020202020204" pitchFamily="34" charset="0"/>
                <a:cs typeface="Arial" panose="020B0604020202020204" pitchFamily="34" charset="0"/>
              </a:rPr>
              <a:t>년 </a:t>
            </a:r>
            <a:r>
              <a:rPr lang="en-US" altLang="ko-KR" sz="900" dirty="0">
                <a:solidFill>
                  <a:schemeClr val="tx1"/>
                </a:solidFill>
                <a:latin typeface="Arial" panose="020B0604020202020204" pitchFamily="34" charset="0"/>
                <a:cs typeface="Arial" panose="020B0604020202020204" pitchFamily="34" charset="0"/>
              </a:rPr>
              <a:t>16.7%, 2022</a:t>
            </a:r>
            <a:r>
              <a:rPr lang="ko-KR" altLang="en-US" sz="900" dirty="0">
                <a:solidFill>
                  <a:schemeClr val="tx1"/>
                </a:solidFill>
                <a:latin typeface="Arial" panose="020B0604020202020204" pitchFamily="34" charset="0"/>
                <a:cs typeface="Arial" panose="020B0604020202020204" pitchFamily="34" charset="0"/>
              </a:rPr>
              <a:t>년 </a:t>
            </a:r>
            <a:r>
              <a:rPr lang="en-US" altLang="ko-KR" sz="900" dirty="0">
                <a:solidFill>
                  <a:schemeClr val="tx1"/>
                </a:solidFill>
                <a:latin typeface="Arial" panose="020B0604020202020204" pitchFamily="34" charset="0"/>
                <a:cs typeface="Arial" panose="020B0604020202020204" pitchFamily="34" charset="0"/>
              </a:rPr>
              <a:t>13.7%</a:t>
            </a:r>
            <a:r>
              <a:rPr lang="ko-KR" altLang="en-US" sz="900" dirty="0">
                <a:solidFill>
                  <a:schemeClr val="tx1"/>
                </a:solidFill>
                <a:latin typeface="Arial" panose="020B0604020202020204" pitchFamily="34" charset="0"/>
                <a:cs typeface="Arial" panose="020B0604020202020204" pitchFamily="34" charset="0"/>
              </a:rPr>
              <a:t>의 성장률을 보이며 큰 폭으로 반등할 것으로 예상됨</a:t>
            </a:r>
            <a:endParaRPr lang="en-US" altLang="ko-KR" sz="900" dirty="0">
              <a:solidFill>
                <a:schemeClr val="tx1"/>
              </a:solidFill>
              <a:latin typeface="Arial" panose="020B0604020202020204" pitchFamily="34" charset="0"/>
              <a:cs typeface="Arial" panose="020B0604020202020204" pitchFamily="34" charset="0"/>
            </a:endParaRPr>
          </a:p>
          <a:p>
            <a:pPr marL="171450" indent="-171450">
              <a:lnSpc>
                <a:spcPts val="1200"/>
              </a:lnSpc>
              <a:spcBef>
                <a:spcPts val="600"/>
              </a:spcBef>
              <a:buFont typeface="Wingdings" panose="05000000000000000000" pitchFamily="2" charset="2"/>
              <a:buChar char="ü"/>
            </a:pPr>
            <a:r>
              <a:rPr lang="ko-KR" altLang="en-US" sz="900" dirty="0">
                <a:solidFill>
                  <a:schemeClr val="tx1"/>
                </a:solidFill>
                <a:latin typeface="Arial" panose="020B0604020202020204" pitchFamily="34" charset="0"/>
                <a:cs typeface="Arial" panose="020B0604020202020204" pitchFamily="34" charset="0"/>
              </a:rPr>
              <a:t>국내 경기는 수출과 투자가 양호한 흐름을 지속하는 가운데 백신접종 확대 및 방역정책 전환에 힘입어 민간소비의 회복세가 강화되면서 견실한 성장흐름을 이어갈 것으로 예상됨</a:t>
            </a:r>
            <a:endParaRPr lang="en-US" altLang="ko-KR" sz="900" dirty="0">
              <a:solidFill>
                <a:schemeClr val="tx1"/>
              </a:solidFill>
              <a:latin typeface="Arial" panose="020B0604020202020204" pitchFamily="34" charset="0"/>
              <a:cs typeface="Arial" panose="020B0604020202020204" pitchFamily="34" charset="0"/>
            </a:endParaRPr>
          </a:p>
        </p:txBody>
      </p:sp>
      <p:sp>
        <p:nvSpPr>
          <p:cNvPr id="31" name="직사각형 30">
            <a:extLst>
              <a:ext uri="{FF2B5EF4-FFF2-40B4-BE49-F238E27FC236}">
                <a16:creationId xmlns:a16="http://schemas.microsoft.com/office/drawing/2014/main" id="{6E50E58E-F87D-4B0C-BC48-CF6340285EED}"/>
              </a:ext>
            </a:extLst>
          </p:cNvPr>
          <p:cNvSpPr/>
          <p:nvPr/>
        </p:nvSpPr>
        <p:spPr>
          <a:xfrm>
            <a:off x="5063515" y="4495800"/>
            <a:ext cx="4275218" cy="1617134"/>
          </a:xfrm>
          <a:prstGeom prst="rect">
            <a:avLst/>
          </a:prstGeom>
          <a:noFill/>
          <a:ln>
            <a:solidFill>
              <a:srgbClr val="002997"/>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ts val="1200"/>
              </a:lnSpc>
              <a:spcBef>
                <a:spcPts val="600"/>
              </a:spcBef>
              <a:buFont typeface="Wingdings" panose="05000000000000000000" pitchFamily="2" charset="2"/>
              <a:buChar char="ü"/>
            </a:pPr>
            <a:r>
              <a:rPr lang="ko-KR" altLang="en-US" sz="900" dirty="0">
                <a:solidFill>
                  <a:schemeClr val="tx1"/>
                </a:solidFill>
                <a:latin typeface="Arial" panose="020B0604020202020204" pitchFamily="34" charset="0"/>
                <a:cs typeface="Arial" panose="020B0604020202020204" pitchFamily="34" charset="0"/>
              </a:rPr>
              <a:t>경기민감도가 높은 광고 산업의 특성상 </a:t>
            </a:r>
            <a:r>
              <a:rPr lang="en-US" altLang="ko-KR" sz="900" dirty="0">
                <a:solidFill>
                  <a:schemeClr val="tx1"/>
                </a:solidFill>
                <a:latin typeface="Arial" panose="020B0604020202020204" pitchFamily="34" charset="0"/>
                <a:cs typeface="Arial" panose="020B0604020202020204" pitchFamily="34" charset="0"/>
              </a:rPr>
              <a:t>Covid-19</a:t>
            </a:r>
            <a:r>
              <a:rPr lang="ko-KR" altLang="en-US" sz="900" dirty="0">
                <a:solidFill>
                  <a:schemeClr val="tx1"/>
                </a:solidFill>
                <a:latin typeface="Arial" panose="020B0604020202020204" pitchFamily="34" charset="0"/>
                <a:cs typeface="Arial" panose="020B0604020202020204" pitchFamily="34" charset="0"/>
              </a:rPr>
              <a:t>로 인한 간접적 피해로 광고경기전망지수가 </a:t>
            </a:r>
            <a:r>
              <a:rPr lang="en-US" altLang="ko-KR" sz="900" dirty="0">
                <a:solidFill>
                  <a:schemeClr val="tx1"/>
                </a:solidFill>
                <a:latin typeface="Arial" panose="020B0604020202020204" pitchFamily="34" charset="0"/>
                <a:cs typeface="Arial" panose="020B0604020202020204" pitchFamily="34" charset="0"/>
              </a:rPr>
              <a:t>100 </a:t>
            </a:r>
            <a:r>
              <a:rPr lang="ko-KR" altLang="en-US" sz="900" dirty="0">
                <a:solidFill>
                  <a:schemeClr val="tx1"/>
                </a:solidFill>
                <a:latin typeface="Arial" panose="020B0604020202020204" pitchFamily="34" charset="0"/>
                <a:cs typeface="Arial" panose="020B0604020202020204" pitchFamily="34" charset="0"/>
              </a:rPr>
              <a:t>미만의 수치를 보임</a:t>
            </a:r>
            <a:endParaRPr lang="en-US" altLang="ko-KR" sz="900" dirty="0">
              <a:solidFill>
                <a:schemeClr val="tx1"/>
              </a:solidFill>
              <a:latin typeface="Arial" panose="020B0604020202020204" pitchFamily="34" charset="0"/>
              <a:cs typeface="Arial" panose="020B0604020202020204" pitchFamily="34" charset="0"/>
            </a:endParaRPr>
          </a:p>
          <a:p>
            <a:pPr marL="171450" indent="-171450">
              <a:lnSpc>
                <a:spcPts val="1200"/>
              </a:lnSpc>
              <a:spcBef>
                <a:spcPts val="600"/>
              </a:spcBef>
              <a:buFont typeface="Wingdings" panose="05000000000000000000" pitchFamily="2" charset="2"/>
              <a:buChar char="ü"/>
            </a:pPr>
            <a:r>
              <a:rPr lang="ko-KR" altLang="en-US" sz="900" dirty="0">
                <a:solidFill>
                  <a:schemeClr val="tx1"/>
                </a:solidFill>
                <a:latin typeface="Arial" panose="020B0604020202020204" pitchFamily="34" charset="0"/>
                <a:cs typeface="Arial" panose="020B0604020202020204" pitchFamily="34" charset="0"/>
              </a:rPr>
              <a:t>최근 백신 접종 기대감 및 </a:t>
            </a:r>
            <a:r>
              <a:rPr lang="en-US" altLang="ko-KR" sz="900" dirty="0">
                <a:solidFill>
                  <a:schemeClr val="tx1"/>
                </a:solidFill>
                <a:latin typeface="Arial" panose="020B0604020202020204" pitchFamily="34" charset="0"/>
                <a:cs typeface="Arial" panose="020B0604020202020204" pitchFamily="34" charset="0"/>
              </a:rPr>
              <a:t>Covid-19 </a:t>
            </a:r>
            <a:r>
              <a:rPr lang="ko-KR" altLang="en-US" sz="900" dirty="0">
                <a:solidFill>
                  <a:schemeClr val="tx1"/>
                </a:solidFill>
                <a:latin typeface="Arial" panose="020B0604020202020204" pitchFamily="34" charset="0"/>
                <a:cs typeface="Arial" panose="020B0604020202020204" pitchFamily="34" charset="0"/>
              </a:rPr>
              <a:t>완화 가능성이 높아짐에 따라 경기 회복에 대한 기대가 높아지며</a:t>
            </a:r>
            <a:r>
              <a:rPr lang="en-US" altLang="ko-KR" sz="900" dirty="0">
                <a:solidFill>
                  <a:schemeClr val="tx1"/>
                </a:solidFill>
                <a:latin typeface="Arial" panose="020B0604020202020204" pitchFamily="34" charset="0"/>
                <a:cs typeface="Arial" panose="020B0604020202020204" pitchFamily="34" charset="0"/>
              </a:rPr>
              <a:t>,</a:t>
            </a:r>
            <a:r>
              <a:rPr lang="ko-KR" altLang="en-US" sz="900" dirty="0">
                <a:solidFill>
                  <a:schemeClr val="tx1"/>
                </a:solidFill>
                <a:latin typeface="Arial" panose="020B0604020202020204" pitchFamily="34" charset="0"/>
                <a:cs typeface="Arial" panose="020B0604020202020204" pitchFamily="34" charset="0"/>
              </a:rPr>
              <a:t> 광고 집행이 재개되는 추세를 반영하여 광고경기전망지수는 </a:t>
            </a:r>
            <a:r>
              <a:rPr lang="en-US" altLang="ko-KR" sz="900" dirty="0">
                <a:solidFill>
                  <a:schemeClr val="tx1"/>
                </a:solidFill>
                <a:latin typeface="Arial" panose="020B0604020202020204" pitchFamily="34" charset="0"/>
                <a:cs typeface="Arial" panose="020B0604020202020204" pitchFamily="34" charset="0"/>
              </a:rPr>
              <a:t>2021</a:t>
            </a:r>
            <a:r>
              <a:rPr lang="ko-KR" altLang="en-US" sz="900" dirty="0">
                <a:solidFill>
                  <a:schemeClr val="tx1"/>
                </a:solidFill>
                <a:latin typeface="Arial" panose="020B0604020202020204" pitchFamily="34" charset="0"/>
                <a:cs typeface="Arial" panose="020B0604020202020204" pitchFamily="34" charset="0"/>
              </a:rPr>
              <a:t>년 하반기 들어 지속적으로 </a:t>
            </a:r>
            <a:r>
              <a:rPr lang="en-US" altLang="ko-KR" sz="900" dirty="0">
                <a:solidFill>
                  <a:schemeClr val="tx1"/>
                </a:solidFill>
                <a:latin typeface="Arial" panose="020B0604020202020204" pitchFamily="34" charset="0"/>
                <a:cs typeface="Arial" panose="020B0604020202020204" pitchFamily="34" charset="0"/>
              </a:rPr>
              <a:t>100</a:t>
            </a:r>
            <a:r>
              <a:rPr lang="ko-KR" altLang="en-US" sz="900" dirty="0">
                <a:solidFill>
                  <a:schemeClr val="tx1"/>
                </a:solidFill>
                <a:latin typeface="Arial" panose="020B0604020202020204" pitchFamily="34" charset="0"/>
                <a:cs typeface="Arial" panose="020B0604020202020204" pitchFamily="34" charset="0"/>
              </a:rPr>
              <a:t>을 상회함</a:t>
            </a:r>
            <a:endParaRPr lang="en-US" altLang="ko-KR" sz="900" dirty="0">
              <a:solidFill>
                <a:schemeClr val="tx1"/>
              </a:solidFill>
              <a:latin typeface="Arial" panose="020B0604020202020204" pitchFamily="34" charset="0"/>
              <a:cs typeface="Arial" panose="020B0604020202020204" pitchFamily="34" charset="0"/>
            </a:endParaRPr>
          </a:p>
          <a:p>
            <a:pPr marL="171450" indent="-171450">
              <a:lnSpc>
                <a:spcPts val="1200"/>
              </a:lnSpc>
              <a:spcBef>
                <a:spcPts val="600"/>
              </a:spcBef>
              <a:buFont typeface="Wingdings" panose="05000000000000000000" pitchFamily="2" charset="2"/>
              <a:buChar char="ü"/>
            </a:pPr>
            <a:r>
              <a:rPr lang="ko-KR" altLang="en-US" sz="900" dirty="0">
                <a:solidFill>
                  <a:schemeClr val="tx1"/>
                </a:solidFill>
                <a:latin typeface="Arial" panose="020B0604020202020204" pitchFamily="34" charset="0"/>
                <a:cs typeface="Arial" panose="020B0604020202020204" pitchFamily="34" charset="0"/>
              </a:rPr>
              <a:t>매체별로는 온라인</a:t>
            </a:r>
            <a:r>
              <a:rPr lang="en-US" altLang="ko-KR" sz="900" dirty="0">
                <a:solidFill>
                  <a:schemeClr val="tx1"/>
                </a:solidFill>
                <a:latin typeface="Arial" panose="020B0604020202020204" pitchFamily="34" charset="0"/>
                <a:cs typeface="Arial" panose="020B0604020202020204" pitchFamily="34" charset="0"/>
              </a:rPr>
              <a:t>-</a:t>
            </a:r>
            <a:r>
              <a:rPr lang="ko-KR" altLang="en-US" sz="900" dirty="0">
                <a:solidFill>
                  <a:schemeClr val="tx1"/>
                </a:solidFill>
                <a:latin typeface="Arial" panose="020B0604020202020204" pitchFamily="34" charset="0"/>
                <a:cs typeface="Arial" panose="020B0604020202020204" pitchFamily="34" charset="0"/>
              </a:rPr>
              <a:t>모바일의 선방이 두드러졌고</a:t>
            </a:r>
            <a:r>
              <a:rPr lang="en-US" altLang="ko-KR" sz="900" dirty="0">
                <a:solidFill>
                  <a:schemeClr val="tx1"/>
                </a:solidFill>
                <a:latin typeface="Arial" panose="020B0604020202020204" pitchFamily="34" charset="0"/>
                <a:cs typeface="Arial" panose="020B0604020202020204" pitchFamily="34" charset="0"/>
              </a:rPr>
              <a:t>, Covid-19 </a:t>
            </a:r>
            <a:r>
              <a:rPr lang="ko-KR" altLang="en-US" sz="900" dirty="0">
                <a:solidFill>
                  <a:schemeClr val="tx1"/>
                </a:solidFill>
                <a:latin typeface="Arial" panose="020B0604020202020204" pitchFamily="34" charset="0"/>
                <a:cs typeface="Arial" panose="020B0604020202020204" pitchFamily="34" charset="0"/>
              </a:rPr>
              <a:t>타격이 컸던 전통 매체</a:t>
            </a:r>
            <a:r>
              <a:rPr lang="en-US" altLang="ko-KR" sz="900" dirty="0">
                <a:solidFill>
                  <a:schemeClr val="tx1"/>
                </a:solidFill>
                <a:latin typeface="Arial" panose="020B0604020202020204" pitchFamily="34" charset="0"/>
                <a:cs typeface="Arial" panose="020B0604020202020204" pitchFamily="34" charset="0"/>
              </a:rPr>
              <a:t>(TV) </a:t>
            </a:r>
            <a:r>
              <a:rPr lang="ko-KR" altLang="en-US" sz="900" dirty="0">
                <a:solidFill>
                  <a:schemeClr val="tx1"/>
                </a:solidFill>
                <a:latin typeface="Arial" panose="020B0604020202020204" pitchFamily="34" charset="0"/>
                <a:cs typeface="Arial" panose="020B0604020202020204" pitchFamily="34" charset="0"/>
              </a:rPr>
              <a:t>및 </a:t>
            </a:r>
            <a:r>
              <a:rPr lang="en-US" altLang="ko-KR" sz="900" dirty="0">
                <a:solidFill>
                  <a:schemeClr val="tx1"/>
                </a:solidFill>
                <a:latin typeface="Arial" panose="020B0604020202020204" pitchFamily="34" charset="0"/>
                <a:cs typeface="Arial" panose="020B0604020202020204" pitchFamily="34" charset="0"/>
              </a:rPr>
              <a:t>BTL </a:t>
            </a:r>
            <a:r>
              <a:rPr lang="ko-KR" altLang="en-US" sz="900" dirty="0">
                <a:solidFill>
                  <a:schemeClr val="tx1"/>
                </a:solidFill>
                <a:latin typeface="Arial" panose="020B0604020202020204" pitchFamily="34" charset="0"/>
                <a:cs typeface="Arial" panose="020B0604020202020204" pitchFamily="34" charset="0"/>
              </a:rPr>
              <a:t>광고 수요가 회복되고 있는</a:t>
            </a:r>
            <a:r>
              <a:rPr lang="en-US" altLang="ko-KR" sz="900" dirty="0">
                <a:solidFill>
                  <a:schemeClr val="tx1"/>
                </a:solidFill>
                <a:latin typeface="Arial" panose="020B0604020202020204" pitchFamily="34" charset="0"/>
                <a:cs typeface="Arial" panose="020B0604020202020204" pitchFamily="34" charset="0"/>
              </a:rPr>
              <a:t> </a:t>
            </a:r>
            <a:r>
              <a:rPr lang="ko-KR" altLang="en-US" sz="900" dirty="0">
                <a:solidFill>
                  <a:schemeClr val="tx1"/>
                </a:solidFill>
                <a:latin typeface="Arial" panose="020B0604020202020204" pitchFamily="34" charset="0"/>
                <a:cs typeface="Arial" panose="020B0604020202020204" pitchFamily="34" charset="0"/>
              </a:rPr>
              <a:t>것으로 파악됨</a:t>
            </a:r>
            <a:endParaRPr lang="en-US" altLang="ko-KR" sz="900" dirty="0">
              <a:solidFill>
                <a:schemeClr val="tx1"/>
              </a:solidFill>
              <a:latin typeface="Arial" panose="020B0604020202020204" pitchFamily="34" charset="0"/>
              <a:cs typeface="Arial" panose="020B0604020202020204" pitchFamily="34" charset="0"/>
            </a:endParaRPr>
          </a:p>
        </p:txBody>
      </p:sp>
      <p:sp>
        <p:nvSpPr>
          <p:cNvPr id="33" name="직사각형 32">
            <a:extLst>
              <a:ext uri="{FF2B5EF4-FFF2-40B4-BE49-F238E27FC236}">
                <a16:creationId xmlns:a16="http://schemas.microsoft.com/office/drawing/2014/main" id="{39E5B356-7C36-4291-88EE-D559BC02B7E5}"/>
              </a:ext>
            </a:extLst>
          </p:cNvPr>
          <p:cNvSpPr/>
          <p:nvPr/>
        </p:nvSpPr>
        <p:spPr>
          <a:xfrm>
            <a:off x="550783" y="6129712"/>
            <a:ext cx="3465837" cy="119328"/>
          </a:xfrm>
          <a:prstGeom prst="rect">
            <a:avLst/>
          </a:prstGeom>
        </p:spPr>
        <p:txBody>
          <a:bodyPr wrap="square" lIns="0" tIns="0" rIns="0" bIns="0" anchor="b">
            <a:spAutoFit/>
          </a:bodyPr>
          <a:lstStyle/>
          <a:p>
            <a:pPr>
              <a:lnSpc>
                <a:spcPts val="960"/>
              </a:lnSpc>
              <a:defRPr/>
            </a:pPr>
            <a:r>
              <a:rPr lang="en-US" altLang="ko-KR" sz="800" kern="0" dirty="0">
                <a:latin typeface="Arial" panose="020B0604020202020204" pitchFamily="34" charset="0"/>
                <a:ea typeface="+mj-ea"/>
                <a:cs typeface="Arial" panose="020B0604020202020204" pitchFamily="34" charset="0"/>
              </a:rPr>
              <a:t>Note: ‘21, ‘22 GDP</a:t>
            </a:r>
            <a:r>
              <a:rPr lang="ko-KR" altLang="en-US" sz="800" kern="0" dirty="0">
                <a:latin typeface="Arial" panose="020B0604020202020204" pitchFamily="34" charset="0"/>
                <a:ea typeface="+mj-ea"/>
                <a:cs typeface="Arial" panose="020B0604020202020204" pitchFamily="34" charset="0"/>
              </a:rPr>
              <a:t>는 한국은행에서 발표한 경제성장률 기준으로 추정</a:t>
            </a:r>
            <a:endParaRPr lang="en-US" altLang="ko-KR" sz="800" kern="0" dirty="0">
              <a:latin typeface="Arial" panose="020B0604020202020204" pitchFamily="34" charset="0"/>
              <a:cs typeface="Arial" panose="020B0604020202020204" pitchFamily="34" charset="0"/>
            </a:endParaRPr>
          </a:p>
        </p:txBody>
      </p:sp>
      <p:graphicFrame>
        <p:nvGraphicFramePr>
          <p:cNvPr id="34" name="Chart3">
            <a:extLst>
              <a:ext uri="{FF2B5EF4-FFF2-40B4-BE49-F238E27FC236}">
                <a16:creationId xmlns:a16="http://schemas.microsoft.com/office/drawing/2014/main" id="{D7B84E49-A185-43DC-A586-2C1B1C39780F}"/>
              </a:ext>
            </a:extLst>
          </p:cNvPr>
          <p:cNvGraphicFramePr>
            <a:graphicFrameLocks/>
          </p:cNvGraphicFramePr>
          <p:nvPr/>
        </p:nvGraphicFramePr>
        <p:xfrm>
          <a:off x="5048251" y="2066379"/>
          <a:ext cx="4306967" cy="230754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85246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au 7">
            <a:extLst>
              <a:ext uri="{FF2B5EF4-FFF2-40B4-BE49-F238E27FC236}">
                <a16:creationId xmlns:a16="http://schemas.microsoft.com/office/drawing/2014/main" id="{60B2ED15-2CA9-4646-84CF-CE0F8067B86A}"/>
              </a:ext>
            </a:extLst>
          </p:cNvPr>
          <p:cNvGraphicFramePr>
            <a:graphicFrameLocks noGrp="1"/>
          </p:cNvGraphicFramePr>
          <p:nvPr>
            <p:extLst>
              <p:ext uri="{D42A27DB-BD31-4B8C-83A1-F6EECF244321}">
                <p14:modId xmlns:p14="http://schemas.microsoft.com/office/powerpoint/2010/main" val="1827502751"/>
              </p:ext>
            </p:extLst>
          </p:nvPr>
        </p:nvGraphicFramePr>
        <p:xfrm>
          <a:off x="4731391" y="2075167"/>
          <a:ext cx="4584059" cy="2166132"/>
        </p:xfrm>
        <a:graphic>
          <a:graphicData uri="http://schemas.openxmlformats.org/drawingml/2006/table">
            <a:tbl>
              <a:tblPr firstRow="1" bandRow="1">
                <a:tableStyleId>{5C22544A-7EE6-4342-B048-85BDC9FD1C3A}</a:tableStyleId>
              </a:tblPr>
              <a:tblGrid>
                <a:gridCol w="511830">
                  <a:extLst>
                    <a:ext uri="{9D8B030D-6E8A-4147-A177-3AD203B41FA5}">
                      <a16:colId xmlns:a16="http://schemas.microsoft.com/office/drawing/2014/main" val="20000"/>
                    </a:ext>
                  </a:extLst>
                </a:gridCol>
                <a:gridCol w="3623034">
                  <a:extLst>
                    <a:ext uri="{9D8B030D-6E8A-4147-A177-3AD203B41FA5}">
                      <a16:colId xmlns:a16="http://schemas.microsoft.com/office/drawing/2014/main" val="20001"/>
                    </a:ext>
                  </a:extLst>
                </a:gridCol>
                <a:gridCol w="449195">
                  <a:extLst>
                    <a:ext uri="{9D8B030D-6E8A-4147-A177-3AD203B41FA5}">
                      <a16:colId xmlns:a16="http://schemas.microsoft.com/office/drawing/2014/main" val="20002"/>
                    </a:ext>
                  </a:extLst>
                </a:gridCol>
              </a:tblGrid>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90DAFF"/>
                          </a:solidFill>
                          <a:latin typeface="Arial" panose="020B0604020202020204" pitchFamily="34" charset="0"/>
                          <a:ea typeface="+mj-ea"/>
                          <a:cs typeface="Arial" panose="020B0604020202020204" pitchFamily="34" charset="0"/>
                        </a:rPr>
                        <a:t>1</a:t>
                      </a:r>
                    </a:p>
                  </a:txBody>
                  <a:tcPr marL="84406" marR="84406" marT="42203"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bg1">
                              <a:lumMod val="65000"/>
                            </a:schemeClr>
                          </a:solidFill>
                          <a:latin typeface="Arial" panose="020B0604020202020204" pitchFamily="34" charset="0"/>
                          <a:ea typeface="+mj-ea"/>
                          <a:cs typeface="Arial" panose="020B0604020202020204" pitchFamily="34" charset="0"/>
                        </a:rPr>
                        <a:t>Industry Overview</a:t>
                      </a:r>
                    </a:p>
                  </a:txBody>
                  <a:tcPr marL="33231" marR="0"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bg1">
                              <a:lumMod val="65000"/>
                            </a:schemeClr>
                          </a:solidFill>
                          <a:latin typeface="Arial" panose="020B0604020202020204" pitchFamily="34" charset="0"/>
                          <a:ea typeface="+mj-ea"/>
                          <a:cs typeface="Arial" panose="020B0604020202020204" pitchFamily="34" charset="0"/>
                        </a:rPr>
                        <a:t>4</a:t>
                      </a:r>
                    </a:p>
                  </a:txBody>
                  <a:tcPr marL="84406" marR="84406"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5D287A"/>
                          </a:solidFill>
                          <a:latin typeface="Arial" panose="020B0604020202020204" pitchFamily="34" charset="0"/>
                          <a:ea typeface="+mj-ea"/>
                          <a:cs typeface="Arial" panose="020B0604020202020204" pitchFamily="34" charset="0"/>
                        </a:rPr>
                        <a:t>2</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tx1"/>
                          </a:solidFill>
                          <a:latin typeface="Arial" panose="020B0604020202020204" pitchFamily="34" charset="0"/>
                          <a:ea typeface="+mj-ea"/>
                          <a:cs typeface="Arial" panose="020B0604020202020204" pitchFamily="34" charset="0"/>
                        </a:rPr>
                        <a:t>Executive Summary</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tx1"/>
                          </a:solidFill>
                          <a:latin typeface="Arial" panose="020B0604020202020204" pitchFamily="34" charset="0"/>
                          <a:ea typeface="+mj-ea"/>
                          <a:cs typeface="Arial" panose="020B0604020202020204" pitchFamily="34" charset="0"/>
                        </a:rPr>
                        <a:t>8</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4156442"/>
                  </a:ext>
                </a:extLst>
              </a:tr>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90DAFF"/>
                          </a:solidFill>
                          <a:latin typeface="Arial" panose="020B0604020202020204" pitchFamily="34" charset="0"/>
                          <a:ea typeface="+mn-ea"/>
                          <a:cs typeface="Arial" panose="020B0604020202020204" pitchFamily="34" charset="0"/>
                        </a:rPr>
                        <a:t>3</a:t>
                      </a:r>
                      <a:endParaRPr lang="en-GB" altLang="ko-KR" sz="2200" b="0" kern="1200" dirty="0">
                        <a:solidFill>
                          <a:srgbClr val="90DAFF"/>
                        </a:solidFill>
                        <a:latin typeface="Arial" panose="020B0604020202020204" pitchFamily="34" charset="0"/>
                        <a:ea typeface="+mj-ea"/>
                        <a:cs typeface="Arial" panose="020B0604020202020204" pitchFamily="34" charset="0"/>
                      </a:endParaRP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bg1">
                              <a:lumMod val="65000"/>
                            </a:schemeClr>
                          </a:solidFill>
                          <a:latin typeface="Arial" panose="020B0604020202020204" pitchFamily="34" charset="0"/>
                          <a:ea typeface="+mn-ea"/>
                          <a:cs typeface="Arial" panose="020B0604020202020204" pitchFamily="34" charset="0"/>
                        </a:rPr>
                        <a:t>Assumptions &amp; Results</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bg1">
                              <a:lumMod val="65000"/>
                            </a:schemeClr>
                          </a:solidFill>
                          <a:latin typeface="Arial" panose="020B0604020202020204" pitchFamily="34" charset="0"/>
                          <a:ea typeface="+mn-ea"/>
                          <a:cs typeface="Arial" panose="020B0604020202020204" pitchFamily="34" charset="0"/>
                        </a:rPr>
                        <a:t>17</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6482946"/>
                  </a:ext>
                </a:extLst>
              </a:tr>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90DAFF"/>
                          </a:solidFill>
                          <a:latin typeface="Arial" panose="020B0604020202020204" pitchFamily="34" charset="0"/>
                          <a:ea typeface="+mj-ea"/>
                          <a:cs typeface="Arial" panose="020B0604020202020204" pitchFamily="34" charset="0"/>
                        </a:rPr>
                        <a:t>4</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bg1">
                              <a:lumMod val="65000"/>
                            </a:schemeClr>
                          </a:solidFill>
                          <a:latin typeface="Arial" panose="020B0604020202020204" pitchFamily="34" charset="0"/>
                          <a:ea typeface="+mn-ea"/>
                          <a:cs typeface="Arial" panose="020B0604020202020204" pitchFamily="34" charset="0"/>
                        </a:rPr>
                        <a:t>Appendices</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bg1">
                              <a:lumMod val="65000"/>
                            </a:schemeClr>
                          </a:solidFill>
                          <a:latin typeface="Arial" panose="020B0604020202020204" pitchFamily="34" charset="0"/>
                          <a:ea typeface="+mj-ea"/>
                          <a:cs typeface="Arial" panose="020B0604020202020204" pitchFamily="34" charset="0"/>
                        </a:rPr>
                        <a:t>28</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0943157"/>
                  </a:ext>
                </a:extLst>
              </a:tr>
            </a:tbl>
          </a:graphicData>
        </a:graphic>
      </p:graphicFrame>
    </p:spTree>
    <p:extLst>
      <p:ext uri="{BB962C8B-B14F-4D97-AF65-F5344CB8AC3E}">
        <p14:creationId xmlns:p14="http://schemas.microsoft.com/office/powerpoint/2010/main" val="6921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차트 55">
            <a:extLst>
              <a:ext uri="{FF2B5EF4-FFF2-40B4-BE49-F238E27FC236}">
                <a16:creationId xmlns:a16="http://schemas.microsoft.com/office/drawing/2014/main" id="{00000000-0008-0000-0D00-000003000000}"/>
              </a:ext>
            </a:extLst>
          </p:cNvPr>
          <p:cNvGraphicFramePr>
            <a:graphicFrameLocks/>
          </p:cNvGraphicFramePr>
          <p:nvPr>
            <p:extLst>
              <p:ext uri="{D42A27DB-BD31-4B8C-83A1-F6EECF244321}">
                <p14:modId xmlns:p14="http://schemas.microsoft.com/office/powerpoint/2010/main" val="1706735574"/>
              </p:ext>
            </p:extLst>
          </p:nvPr>
        </p:nvGraphicFramePr>
        <p:xfrm>
          <a:off x="468000" y="1724400"/>
          <a:ext cx="4874400" cy="1976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7" name="차트 46">
            <a:extLst>
              <a:ext uri="{FF2B5EF4-FFF2-40B4-BE49-F238E27FC236}">
                <a16:creationId xmlns:a16="http://schemas.microsoft.com/office/drawing/2014/main" id="{00000000-0008-0000-0D00-00000A000000}"/>
              </a:ext>
            </a:extLst>
          </p:cNvPr>
          <p:cNvGraphicFramePr>
            <a:graphicFrameLocks/>
          </p:cNvGraphicFramePr>
          <p:nvPr>
            <p:extLst>
              <p:ext uri="{D42A27DB-BD31-4B8C-83A1-F6EECF244321}">
                <p14:modId xmlns:p14="http://schemas.microsoft.com/office/powerpoint/2010/main" val="784225633"/>
              </p:ext>
            </p:extLst>
          </p:nvPr>
        </p:nvGraphicFramePr>
        <p:xfrm>
          <a:off x="478800" y="3844800"/>
          <a:ext cx="4860000" cy="2145600"/>
        </p:xfrm>
        <a:graphic>
          <a:graphicData uri="http://schemas.openxmlformats.org/drawingml/2006/chart">
            <c:chart xmlns:c="http://schemas.openxmlformats.org/drawingml/2006/chart" xmlns:r="http://schemas.openxmlformats.org/officeDocument/2006/relationships" r:id="rId3"/>
          </a:graphicData>
        </a:graphic>
      </p:graphicFrame>
      <p:sp>
        <p:nvSpPr>
          <p:cNvPr id="95" name="직사각형 94">
            <a:extLst>
              <a:ext uri="{FF2B5EF4-FFF2-40B4-BE49-F238E27FC236}">
                <a16:creationId xmlns:a16="http://schemas.microsoft.com/office/drawing/2014/main" id="{780D8638-FF01-42E2-B918-A891AD8A97DD}"/>
              </a:ext>
            </a:extLst>
          </p:cNvPr>
          <p:cNvSpPr/>
          <p:nvPr/>
        </p:nvSpPr>
        <p:spPr>
          <a:xfrm>
            <a:off x="2241478" y="4111018"/>
            <a:ext cx="529200" cy="1465200"/>
          </a:xfrm>
          <a:prstGeom prst="rect">
            <a:avLst/>
          </a:prstGeom>
          <a:solidFill>
            <a:srgbClr val="EAAA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grpSp>
        <p:nvGrpSpPr>
          <p:cNvPr id="36" name="그룹 35">
            <a:extLst>
              <a:ext uri="{FF2B5EF4-FFF2-40B4-BE49-F238E27FC236}">
                <a16:creationId xmlns:a16="http://schemas.microsoft.com/office/drawing/2014/main" id="{4588D6DE-B037-4A5E-A91E-1F19AD16CE36}"/>
              </a:ext>
            </a:extLst>
          </p:cNvPr>
          <p:cNvGrpSpPr/>
          <p:nvPr/>
        </p:nvGrpSpPr>
        <p:grpSpPr>
          <a:xfrm>
            <a:off x="5465503" y="1714207"/>
            <a:ext cx="3438251" cy="845678"/>
            <a:chOff x="5904671" y="1973911"/>
            <a:chExt cx="3516430" cy="916150"/>
          </a:xfrm>
        </p:grpSpPr>
        <p:sp>
          <p:nvSpPr>
            <p:cNvPr id="37" name="TextBox 36">
              <a:extLst>
                <a:ext uri="{FF2B5EF4-FFF2-40B4-BE49-F238E27FC236}">
                  <a16:creationId xmlns:a16="http://schemas.microsoft.com/office/drawing/2014/main" id="{ABCBEBD6-CE2D-41BA-ACB5-AB9281DEBB18}"/>
                </a:ext>
              </a:extLst>
            </p:cNvPr>
            <p:cNvSpPr txBox="1"/>
            <p:nvPr/>
          </p:nvSpPr>
          <p:spPr>
            <a:xfrm>
              <a:off x="6001101" y="2181420"/>
              <a:ext cx="3420000" cy="708641"/>
            </a:xfrm>
            <a:prstGeom prst="rect">
              <a:avLst/>
            </a:prstGeom>
            <a:noFill/>
          </p:spPr>
          <p:txBody>
            <a:bodyPr wrap="square" lIns="0" tIns="33231" rIns="0" bIns="33231" rtlCol="0">
              <a:spAutoFit/>
            </a:bodyPr>
            <a:lstStyle/>
            <a:p>
              <a:pPr marL="132926" indent="-132926" algn="just" latinLnBrk="1">
                <a:lnSpc>
                  <a:spcPct val="108000"/>
                </a:lnSpc>
                <a:buFont typeface="Wingdings" pitchFamily="2" charset="2"/>
                <a:buChar char="§"/>
              </a:pPr>
              <a:r>
                <a:rPr kumimoji="1" lang="ko-KR" altLang="en-US" sz="900" dirty="0">
                  <a:solidFill>
                    <a:srgbClr val="000000"/>
                  </a:solidFill>
                  <a:latin typeface="Arial" panose="020B0604020202020204" pitchFamily="34" charset="0"/>
                  <a:ea typeface="맑은 고딕" pitchFamily="50" charset="-127"/>
                  <a:cs typeface="Arial" panose="020B0604020202020204" pitchFamily="34" charset="0"/>
                </a:rPr>
                <a:t>지분가치에 영향을 미칠 수 있는 제작매출 마진율</a:t>
              </a:r>
              <a:r>
                <a:rPr kumimoji="1" lang="en-US" altLang="ko-KR" sz="900" dirty="0">
                  <a:solidFill>
                    <a:srgbClr val="000000"/>
                  </a:solidFill>
                  <a:latin typeface="Arial" panose="020B0604020202020204" pitchFamily="34" charset="0"/>
                  <a:ea typeface="맑은 고딕" pitchFamily="50" charset="-127"/>
                  <a:cs typeface="Arial" panose="020B0604020202020204" pitchFamily="34" charset="0"/>
                </a:rPr>
                <a:t>(GP%)</a:t>
              </a:r>
              <a:r>
                <a:rPr kumimoji="1" lang="ko-KR" altLang="en-US" sz="900" dirty="0">
                  <a:solidFill>
                    <a:srgbClr val="000000"/>
                  </a:solidFill>
                  <a:latin typeface="Arial" panose="020B0604020202020204" pitchFamily="34" charset="0"/>
                  <a:ea typeface="맑은 고딕" pitchFamily="50" charset="-127"/>
                  <a:cs typeface="Arial" panose="020B0604020202020204" pitchFamily="34" charset="0"/>
                </a:rPr>
                <a:t>을 기준으로 </a:t>
              </a:r>
              <a:r>
                <a:rPr kumimoji="1" lang="en-US" altLang="ko-KR" sz="900" dirty="0">
                  <a:solidFill>
                    <a:srgbClr val="000000"/>
                  </a:solidFill>
                  <a:latin typeface="Arial" panose="020B0604020202020204" pitchFamily="34" charset="0"/>
                  <a:ea typeface="맑은 고딕" pitchFamily="50" charset="-127"/>
                  <a:cs typeface="Arial" panose="020B0604020202020204" pitchFamily="34" charset="0"/>
                </a:rPr>
                <a:t>Case</a:t>
              </a:r>
              <a:r>
                <a:rPr kumimoji="1" lang="ko-KR" altLang="en-US" sz="900" dirty="0">
                  <a:solidFill>
                    <a:srgbClr val="000000"/>
                  </a:solidFill>
                  <a:latin typeface="Arial" panose="020B0604020202020204" pitchFamily="34" charset="0"/>
                  <a:ea typeface="맑은 고딕" pitchFamily="50" charset="-127"/>
                  <a:cs typeface="Arial" panose="020B0604020202020204" pitchFamily="34" charset="0"/>
                </a:rPr>
                <a:t>를 구분하여 지분가치 추정</a:t>
              </a:r>
              <a:endParaRPr kumimoji="1" lang="en-US" altLang="ko-KR" sz="900" dirty="0">
                <a:solidFill>
                  <a:srgbClr val="000000"/>
                </a:solidFill>
                <a:latin typeface="Arial" panose="020B0604020202020204" pitchFamily="34" charset="0"/>
                <a:ea typeface="맑은 고딕" pitchFamily="50" charset="-127"/>
                <a:cs typeface="Arial" panose="020B0604020202020204" pitchFamily="34" charset="0"/>
              </a:endParaRPr>
            </a:p>
            <a:p>
              <a:pPr marL="132926" indent="-132926" algn="just" latinLnBrk="1">
                <a:lnSpc>
                  <a:spcPct val="108000"/>
                </a:lnSpc>
                <a:buFont typeface="Wingdings" pitchFamily="2" charset="2"/>
                <a:buChar char="§"/>
              </a:pPr>
              <a:r>
                <a:rPr kumimoji="1" lang="ko-KR" altLang="en-US" sz="900" dirty="0">
                  <a:solidFill>
                    <a:srgbClr val="000000"/>
                  </a:solidFill>
                  <a:latin typeface="Arial" panose="020B0604020202020204" pitchFamily="34" charset="0"/>
                  <a:ea typeface="맑은 고딕" pitchFamily="50" charset="-127"/>
                  <a:cs typeface="Arial" panose="020B0604020202020204" pitchFamily="34" charset="0"/>
                </a:rPr>
                <a:t>이 외 전반적인 회사 제시 사업계획 </a:t>
              </a:r>
              <a:r>
                <a:rPr kumimoji="1" lang="en-US" altLang="ko-KR" sz="900" dirty="0">
                  <a:solidFill>
                    <a:srgbClr val="000000"/>
                  </a:solidFill>
                  <a:latin typeface="Arial" panose="020B0604020202020204" pitchFamily="34" charset="0"/>
                  <a:ea typeface="맑은 고딕" pitchFamily="50" charset="-127"/>
                  <a:cs typeface="Arial" panose="020B0604020202020204" pitchFamily="34" charset="0"/>
                </a:rPr>
                <a:t>Logic</a:t>
              </a:r>
              <a:r>
                <a:rPr kumimoji="1" lang="ko-KR" altLang="en-US" sz="900" dirty="0">
                  <a:solidFill>
                    <a:srgbClr val="000000"/>
                  </a:solidFill>
                  <a:latin typeface="Arial" panose="020B0604020202020204" pitchFamily="34" charset="0"/>
                  <a:ea typeface="맑은 고딕" pitchFamily="50" charset="-127"/>
                  <a:cs typeface="Arial" panose="020B0604020202020204" pitchFamily="34" charset="0"/>
                </a:rPr>
                <a:t>을 반영하여 추정</a:t>
              </a:r>
              <a:endParaRPr kumimoji="1" lang="en-US" altLang="ko-KR" sz="900" dirty="0">
                <a:solidFill>
                  <a:srgbClr val="000000"/>
                </a:solidFill>
                <a:latin typeface="Arial" panose="020B0604020202020204" pitchFamily="34" charset="0"/>
                <a:ea typeface="맑은 고딕" pitchFamily="50" charset="-127"/>
                <a:cs typeface="Arial" panose="020B0604020202020204" pitchFamily="34" charset="0"/>
              </a:endParaRPr>
            </a:p>
            <a:p>
              <a:pPr marL="132926" indent="-132926" algn="just" latinLnBrk="1">
                <a:lnSpc>
                  <a:spcPct val="108000"/>
                </a:lnSpc>
                <a:buFont typeface="Wingdings" pitchFamily="2" charset="2"/>
                <a:buChar char="§"/>
              </a:pPr>
              <a:r>
                <a:rPr kumimoji="1" lang="ko-KR" altLang="en-US" sz="900" dirty="0">
                  <a:solidFill>
                    <a:srgbClr val="000000"/>
                  </a:solidFill>
                  <a:latin typeface="Arial" panose="020B0604020202020204" pitchFamily="34" charset="0"/>
                  <a:ea typeface="맑은 고딕" pitchFamily="50" charset="-127"/>
                  <a:cs typeface="Arial" panose="020B0604020202020204" pitchFamily="34" charset="0"/>
                </a:rPr>
                <a:t>할인율 및 영구성장률의 민감도에 따른 지분가치 범위 추정</a:t>
              </a:r>
              <a:endParaRPr kumimoji="1" lang="en-US" altLang="ko-KR" sz="900" dirty="0">
                <a:solidFill>
                  <a:srgbClr val="000000"/>
                </a:solidFill>
                <a:latin typeface="Arial" panose="020B0604020202020204" pitchFamily="34" charset="0"/>
                <a:ea typeface="맑은 고딕" pitchFamily="50" charset="-127"/>
                <a:cs typeface="Arial" panose="020B0604020202020204" pitchFamily="34" charset="0"/>
              </a:endParaRPr>
            </a:p>
          </p:txBody>
        </p:sp>
        <p:grpSp>
          <p:nvGrpSpPr>
            <p:cNvPr id="38" name="그룹 37">
              <a:extLst>
                <a:ext uri="{FF2B5EF4-FFF2-40B4-BE49-F238E27FC236}">
                  <a16:creationId xmlns:a16="http://schemas.microsoft.com/office/drawing/2014/main" id="{0385A25B-7903-4F21-AE80-EF7B2F36DC7C}"/>
                </a:ext>
              </a:extLst>
            </p:cNvPr>
            <p:cNvGrpSpPr/>
            <p:nvPr/>
          </p:nvGrpSpPr>
          <p:grpSpPr>
            <a:xfrm>
              <a:off x="5904671" y="1973911"/>
              <a:ext cx="2928125" cy="180000"/>
              <a:chOff x="5904671" y="1975893"/>
              <a:chExt cx="2928125" cy="180000"/>
            </a:xfrm>
          </p:grpSpPr>
          <p:sp>
            <p:nvSpPr>
              <p:cNvPr id="39" name="Rectangle 41">
                <a:extLst>
                  <a:ext uri="{FF2B5EF4-FFF2-40B4-BE49-F238E27FC236}">
                    <a16:creationId xmlns:a16="http://schemas.microsoft.com/office/drawing/2014/main" id="{2D839581-4CCA-443B-81BD-64200B0F94DF}"/>
                  </a:ext>
                </a:extLst>
              </p:cNvPr>
              <p:cNvSpPr>
                <a:spLocks noChangeArrowheads="1"/>
              </p:cNvSpPr>
              <p:nvPr/>
            </p:nvSpPr>
            <p:spPr bwMode="auto">
              <a:xfrm>
                <a:off x="5952796" y="1975893"/>
                <a:ext cx="2880000" cy="180000"/>
              </a:xfrm>
              <a:prstGeom prst="rect">
                <a:avLst/>
              </a:prstGeom>
              <a:noFill/>
              <a:ln w="9525">
                <a:noFill/>
                <a:miter lim="800000"/>
                <a:headEnd/>
                <a:tailEnd/>
              </a:ln>
            </p:spPr>
            <p:txBody>
              <a:bodyPr lIns="0" tIns="0" rIns="0" bIns="0" anchor="ctr"/>
              <a:lstStyle/>
              <a:p>
                <a:pPr marL="168524" fontAlgn="base">
                  <a:lnSpc>
                    <a:spcPct val="120000"/>
                  </a:lnSpc>
                  <a:spcBef>
                    <a:spcPct val="0"/>
                  </a:spcBef>
                  <a:spcAft>
                    <a:spcPct val="0"/>
                  </a:spcAft>
                </a:pPr>
                <a:r>
                  <a:rPr lang="ko-KR" altLang="en-US" sz="1000" b="1" dirty="0">
                    <a:solidFill>
                      <a:srgbClr val="00338D"/>
                    </a:solidFill>
                    <a:latin typeface="Arial" panose="020B0604020202020204" pitchFamily="34" charset="0"/>
                    <a:ea typeface="맑은 고딕" panose="020B0503020000020004" pitchFamily="50" charset="-127"/>
                    <a:cs typeface="Arial" panose="020B0604020202020204" pitchFamily="34" charset="0"/>
                  </a:rPr>
                  <a:t>현금흐름할인법 </a:t>
                </a:r>
                <a:r>
                  <a:rPr lang="en-US" altLang="ko-KR" sz="1000" b="1" dirty="0">
                    <a:solidFill>
                      <a:srgbClr val="00338D"/>
                    </a:solidFill>
                    <a:latin typeface="Arial" panose="020B0604020202020204" pitchFamily="34" charset="0"/>
                    <a:ea typeface="맑은 고딕" panose="020B0503020000020004" pitchFamily="50" charset="-127"/>
                    <a:cs typeface="Arial" panose="020B0604020202020204" pitchFamily="34" charset="0"/>
                  </a:rPr>
                  <a:t>(DCF</a:t>
                </a:r>
                <a:r>
                  <a:rPr lang="ko-KR" altLang="en-US" sz="1000" b="1" dirty="0">
                    <a:solidFill>
                      <a:srgbClr val="00338D"/>
                    </a:solidFill>
                    <a:latin typeface="Arial" panose="020B0604020202020204" pitchFamily="34" charset="0"/>
                    <a:ea typeface="맑은 고딕" panose="020B0503020000020004" pitchFamily="50" charset="-127"/>
                    <a:cs typeface="Arial" panose="020B0604020202020204" pitchFamily="34" charset="0"/>
                  </a:rPr>
                  <a:t>법</a:t>
                </a:r>
                <a:r>
                  <a:rPr lang="en-US" altLang="ko-KR" sz="1000" b="1" dirty="0">
                    <a:solidFill>
                      <a:srgbClr val="00338D"/>
                    </a:solidFill>
                    <a:latin typeface="Arial" panose="020B0604020202020204" pitchFamily="34" charset="0"/>
                    <a:ea typeface="맑은 고딕" panose="020B0503020000020004" pitchFamily="50" charset="-127"/>
                    <a:cs typeface="Arial" panose="020B0604020202020204" pitchFamily="34" charset="0"/>
                  </a:rPr>
                  <a:t>)</a:t>
                </a:r>
              </a:p>
            </p:txBody>
          </p:sp>
          <p:sp>
            <p:nvSpPr>
              <p:cNvPr id="40" name="Oval 10">
                <a:extLst>
                  <a:ext uri="{FF2B5EF4-FFF2-40B4-BE49-F238E27FC236}">
                    <a16:creationId xmlns:a16="http://schemas.microsoft.com/office/drawing/2014/main" id="{C4B189B6-D9D9-4913-BE72-5B4C90F5BE4C}"/>
                  </a:ext>
                </a:extLst>
              </p:cNvPr>
              <p:cNvSpPr/>
              <p:nvPr/>
            </p:nvSpPr>
            <p:spPr>
              <a:xfrm>
                <a:off x="5904671" y="1985351"/>
                <a:ext cx="157112" cy="161085"/>
              </a:xfrm>
              <a:prstGeom prst="ellipse">
                <a:avLst/>
              </a:prstGeom>
              <a:solidFill>
                <a:schemeClr val="accent3">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31" b="1" dirty="0">
                    <a:solidFill>
                      <a:schemeClr val="bg1"/>
                    </a:solidFill>
                    <a:latin typeface="Arial" panose="020B0604020202020204" pitchFamily="34" charset="0"/>
                    <a:cs typeface="Arial" panose="020B0604020202020204" pitchFamily="34" charset="0"/>
                  </a:rPr>
                  <a:t>1</a:t>
                </a:r>
                <a:endParaRPr lang="ko-KR" altLang="en-US" sz="831" b="1" dirty="0">
                  <a:solidFill>
                    <a:schemeClr val="bg1"/>
                  </a:solidFill>
                  <a:latin typeface="Arial" panose="020B0604020202020204" pitchFamily="34" charset="0"/>
                  <a:cs typeface="Arial" panose="020B0604020202020204" pitchFamily="34" charset="0"/>
                </a:endParaRPr>
              </a:p>
            </p:txBody>
          </p:sp>
        </p:grpSp>
      </p:grpSp>
      <p:sp>
        <p:nvSpPr>
          <p:cNvPr id="41" name="TextBox 40">
            <a:extLst>
              <a:ext uri="{FF2B5EF4-FFF2-40B4-BE49-F238E27FC236}">
                <a16:creationId xmlns:a16="http://schemas.microsoft.com/office/drawing/2014/main" id="{20F28BB2-D4FD-4EA7-AA55-0E1D803B0783}"/>
              </a:ext>
            </a:extLst>
          </p:cNvPr>
          <p:cNvSpPr txBox="1"/>
          <p:nvPr/>
        </p:nvSpPr>
        <p:spPr>
          <a:xfrm>
            <a:off x="4493307" y="1720135"/>
            <a:ext cx="851817" cy="229658"/>
          </a:xfrm>
          <a:prstGeom prst="rect">
            <a:avLst/>
          </a:prstGeom>
          <a:noFill/>
        </p:spPr>
        <p:txBody>
          <a:bodyPr wrap="square" lIns="50409" tIns="50409" rIns="50409" bIns="50409" rtlCol="0">
            <a:spAutoFit/>
          </a:bodyPr>
          <a:lstStyle/>
          <a:p>
            <a:pPr algn="r">
              <a:spcAft>
                <a:spcPts val="554"/>
              </a:spcAft>
            </a:pPr>
            <a:r>
              <a:rPr lang="en-US" altLang="ko-KR" sz="831" dirty="0">
                <a:latin typeface="Arial" panose="020B0604020202020204" pitchFamily="34" charset="0"/>
                <a:ea typeface="맑은 고딕" panose="020B0503020000020004" pitchFamily="50" charset="-127"/>
                <a:cs typeface="Arial" panose="020B0604020202020204" pitchFamily="34" charset="0"/>
              </a:rPr>
              <a:t>(</a:t>
            </a:r>
            <a:r>
              <a:rPr lang="ko-KR" altLang="en-US" sz="831" dirty="0">
                <a:latin typeface="Arial" panose="020B0604020202020204" pitchFamily="34" charset="0"/>
                <a:ea typeface="맑은 고딕" panose="020B0503020000020004" pitchFamily="50" charset="-127"/>
                <a:cs typeface="Arial" panose="020B0604020202020204" pitchFamily="34" charset="0"/>
              </a:rPr>
              <a:t>단위</a:t>
            </a:r>
            <a:r>
              <a:rPr lang="en-US" altLang="ko-KR" sz="831" dirty="0">
                <a:latin typeface="Arial" panose="020B0604020202020204" pitchFamily="34" charset="0"/>
                <a:ea typeface="맑은 고딕" panose="020B0503020000020004" pitchFamily="50" charset="-127"/>
                <a:cs typeface="Arial" panose="020B0604020202020204" pitchFamily="34" charset="0"/>
              </a:rPr>
              <a:t>:</a:t>
            </a:r>
            <a:r>
              <a:rPr lang="ko-KR" altLang="en-US" sz="831" dirty="0">
                <a:latin typeface="Arial" panose="020B0604020202020204" pitchFamily="34" charset="0"/>
                <a:ea typeface="맑은 고딕" panose="020B0503020000020004" pitchFamily="50" charset="-127"/>
                <a:cs typeface="Arial" panose="020B0604020202020204" pitchFamily="34" charset="0"/>
              </a:rPr>
              <a:t>백만원</a:t>
            </a:r>
            <a:r>
              <a:rPr lang="en-US" altLang="ko-KR" sz="831" dirty="0">
                <a:latin typeface="Arial" panose="020B0604020202020204" pitchFamily="34" charset="0"/>
                <a:ea typeface="맑은 고딕" panose="020B0503020000020004" pitchFamily="50" charset="-127"/>
                <a:cs typeface="Arial" panose="020B0604020202020204" pitchFamily="34" charset="0"/>
              </a:rPr>
              <a:t>)</a:t>
            </a:r>
            <a:endParaRPr lang="ko-KR" altLang="en-US" sz="831" dirty="0">
              <a:latin typeface="Arial" panose="020B0604020202020204" pitchFamily="34" charset="0"/>
              <a:ea typeface="맑은 고딕" panose="020B0503020000020004" pitchFamily="50" charset="-127"/>
              <a:cs typeface="Arial" panose="020B0604020202020204" pitchFamily="34" charset="0"/>
            </a:endParaRPr>
          </a:p>
        </p:txBody>
      </p:sp>
      <p:grpSp>
        <p:nvGrpSpPr>
          <p:cNvPr id="43" name="그룹 42">
            <a:extLst>
              <a:ext uri="{FF2B5EF4-FFF2-40B4-BE49-F238E27FC236}">
                <a16:creationId xmlns:a16="http://schemas.microsoft.com/office/drawing/2014/main" id="{08042DBB-64EE-48BD-877C-5A101C140731}"/>
              </a:ext>
            </a:extLst>
          </p:cNvPr>
          <p:cNvGrpSpPr/>
          <p:nvPr/>
        </p:nvGrpSpPr>
        <p:grpSpPr>
          <a:xfrm>
            <a:off x="5465503" y="3846693"/>
            <a:ext cx="3525612" cy="1437398"/>
            <a:chOff x="5904671" y="2730409"/>
            <a:chExt cx="3605777" cy="1613194"/>
          </a:xfrm>
        </p:grpSpPr>
        <p:sp>
          <p:nvSpPr>
            <p:cNvPr id="48" name="TextBox 47">
              <a:extLst>
                <a:ext uri="{FF2B5EF4-FFF2-40B4-BE49-F238E27FC236}">
                  <a16:creationId xmlns:a16="http://schemas.microsoft.com/office/drawing/2014/main" id="{F5699BBF-2F62-4401-A834-881C9C1C732B}"/>
                </a:ext>
              </a:extLst>
            </p:cNvPr>
            <p:cNvSpPr txBox="1"/>
            <p:nvPr/>
          </p:nvSpPr>
          <p:spPr>
            <a:xfrm>
              <a:off x="6001101" y="2937920"/>
              <a:ext cx="3420000" cy="1405683"/>
            </a:xfrm>
            <a:prstGeom prst="rect">
              <a:avLst/>
            </a:prstGeom>
            <a:noFill/>
          </p:spPr>
          <p:txBody>
            <a:bodyPr wrap="square" lIns="0" tIns="33231" rIns="0" bIns="33231" rtlCol="0">
              <a:spAutoFit/>
            </a:bodyPr>
            <a:lstStyle/>
            <a:p>
              <a:pPr marL="132926" indent="-132926" algn="just" latinLnBrk="1">
                <a:lnSpc>
                  <a:spcPct val="108000"/>
                </a:lnSpc>
                <a:buFont typeface="Wingdings" pitchFamily="2" charset="2"/>
                <a:buChar char="§"/>
              </a:pPr>
              <a:r>
                <a:rPr kumimoji="1" lang="en-US" altLang="ko-KR" sz="900" b="1" dirty="0">
                  <a:solidFill>
                    <a:srgbClr val="000000"/>
                  </a:solidFill>
                  <a:latin typeface="Arial" panose="020B0604020202020204" pitchFamily="34" charset="0"/>
                  <a:ea typeface="+mj-ea"/>
                  <a:cs typeface="Arial" panose="020B0604020202020204" pitchFamily="34" charset="0"/>
                </a:rPr>
                <a:t>GPCM : </a:t>
              </a:r>
              <a:r>
                <a:rPr lang="ko-KR" altLang="en-US" sz="900" kern="0" dirty="0">
                  <a:solidFill>
                    <a:srgbClr val="000000"/>
                  </a:solidFill>
                  <a:latin typeface="Arial" panose="020B0604020202020204" pitchFamily="34" charset="0"/>
                  <a:ea typeface="+mj-ea"/>
                  <a:cs typeface="Arial" panose="020B0604020202020204" pitchFamily="34" charset="0"/>
                </a:rPr>
                <a:t>사업영역</a:t>
              </a:r>
              <a:r>
                <a:rPr lang="en-US" altLang="ko-KR" sz="900" kern="0" dirty="0">
                  <a:solidFill>
                    <a:srgbClr val="000000"/>
                  </a:solidFill>
                  <a:latin typeface="Arial" panose="020B0604020202020204" pitchFamily="34" charset="0"/>
                  <a:ea typeface="+mj-ea"/>
                  <a:cs typeface="Arial" panose="020B0604020202020204" pitchFamily="34" charset="0"/>
                </a:rPr>
                <a:t>, </a:t>
              </a:r>
              <a:r>
                <a:rPr lang="ko-KR" altLang="en-US" sz="900" kern="0" dirty="0">
                  <a:solidFill>
                    <a:srgbClr val="000000"/>
                  </a:solidFill>
                  <a:latin typeface="Arial" panose="020B0604020202020204" pitchFamily="34" charset="0"/>
                  <a:ea typeface="+mj-ea"/>
                  <a:cs typeface="Arial" panose="020B0604020202020204" pitchFamily="34" charset="0"/>
                </a:rPr>
                <a:t>회사규모 등을 고려하여 최종적으로 국내 유사상장회사 </a:t>
              </a:r>
              <a:r>
                <a:rPr lang="en-US" altLang="ko-KR" sz="900" kern="0" dirty="0">
                  <a:solidFill>
                    <a:srgbClr val="000000"/>
                  </a:solidFill>
                  <a:latin typeface="Arial" panose="020B0604020202020204" pitchFamily="34" charset="0"/>
                  <a:ea typeface="+mj-ea"/>
                  <a:cs typeface="Arial" panose="020B0604020202020204" pitchFamily="34" charset="0"/>
                </a:rPr>
                <a:t>3</a:t>
              </a:r>
              <a:r>
                <a:rPr lang="ko-KR" altLang="en-US" sz="900" kern="0" dirty="0">
                  <a:solidFill>
                    <a:srgbClr val="000000"/>
                  </a:solidFill>
                  <a:latin typeface="Arial" panose="020B0604020202020204" pitchFamily="34" charset="0"/>
                  <a:ea typeface="+mj-ea"/>
                  <a:cs typeface="Arial" panose="020B0604020202020204" pitchFamily="34" charset="0"/>
                </a:rPr>
                <a:t>개를 선정한 뒤</a:t>
              </a:r>
              <a:r>
                <a:rPr lang="en-US" altLang="ko-KR" sz="900" kern="0" dirty="0">
                  <a:solidFill>
                    <a:srgbClr val="000000"/>
                  </a:solidFill>
                  <a:latin typeface="Arial" panose="020B0604020202020204" pitchFamily="34" charset="0"/>
                  <a:ea typeface="+mj-ea"/>
                  <a:cs typeface="Arial" panose="020B0604020202020204" pitchFamily="34" charset="0"/>
                </a:rPr>
                <a:t>, </a:t>
              </a:r>
              <a:r>
                <a:rPr lang="ko-KR" altLang="en-US" sz="900" kern="0" dirty="0">
                  <a:solidFill>
                    <a:srgbClr val="000000"/>
                  </a:solidFill>
                  <a:latin typeface="Arial" panose="020B0604020202020204" pitchFamily="34" charset="0"/>
                  <a:ea typeface="+mj-ea"/>
                  <a:cs typeface="Arial" panose="020B0604020202020204" pitchFamily="34" charset="0"/>
                </a:rPr>
                <a:t>이로부터 산출된 </a:t>
              </a:r>
              <a:r>
                <a:rPr lang="en-US" altLang="ko-KR" sz="900" kern="0" dirty="0">
                  <a:solidFill>
                    <a:srgbClr val="000000"/>
                  </a:solidFill>
                  <a:latin typeface="Arial" panose="020B0604020202020204" pitchFamily="34" charset="0"/>
                  <a:ea typeface="+mj-ea"/>
                  <a:cs typeface="Arial" panose="020B0604020202020204" pitchFamily="34" charset="0"/>
                </a:rPr>
                <a:t>EV/Sales</a:t>
              </a:r>
              <a:r>
                <a:rPr lang="ko-KR" altLang="en-US" sz="900" kern="0" dirty="0">
                  <a:solidFill>
                    <a:srgbClr val="000000"/>
                  </a:solidFill>
                  <a:latin typeface="Arial" panose="020B0604020202020204" pitchFamily="34" charset="0"/>
                  <a:ea typeface="+mj-ea"/>
                  <a:cs typeface="Arial" panose="020B0604020202020204" pitchFamily="34" charset="0"/>
                </a:rPr>
                <a:t>와 </a:t>
              </a:r>
              <a:r>
                <a:rPr lang="en-US" altLang="ko-KR" sz="900" kern="0" dirty="0">
                  <a:solidFill>
                    <a:srgbClr val="000000"/>
                  </a:solidFill>
                  <a:latin typeface="Arial" panose="020B0604020202020204" pitchFamily="34" charset="0"/>
                  <a:ea typeface="+mj-ea"/>
                  <a:cs typeface="Arial" panose="020B0604020202020204" pitchFamily="34" charset="0"/>
                </a:rPr>
                <a:t>EV/EBITDA Trading Multiple</a:t>
              </a:r>
              <a:r>
                <a:rPr lang="ko-KR" altLang="en-US" sz="900" kern="0" dirty="0">
                  <a:solidFill>
                    <a:srgbClr val="000000"/>
                  </a:solidFill>
                  <a:latin typeface="Arial" panose="020B0604020202020204" pitchFamily="34" charset="0"/>
                  <a:ea typeface="+mj-ea"/>
                  <a:cs typeface="Arial" panose="020B0604020202020204" pitchFamily="34" charset="0"/>
                </a:rPr>
                <a:t>을 회사 </a:t>
              </a:r>
              <a:r>
                <a:rPr lang="en-US" altLang="ko-KR" sz="900" kern="0" dirty="0">
                  <a:solidFill>
                    <a:srgbClr val="000000"/>
                  </a:solidFill>
                  <a:latin typeface="Arial" panose="020B0604020202020204" pitchFamily="34" charset="0"/>
                  <a:ea typeface="+mj-ea"/>
                  <a:cs typeface="Arial" panose="020B0604020202020204" pitchFamily="34" charset="0"/>
                </a:rPr>
                <a:t>LTM </a:t>
              </a:r>
              <a:r>
                <a:rPr lang="ko-KR" altLang="en-US" sz="900" kern="0" dirty="0">
                  <a:solidFill>
                    <a:srgbClr val="000000"/>
                  </a:solidFill>
                  <a:latin typeface="Arial" panose="020B0604020202020204" pitchFamily="34" charset="0"/>
                  <a:ea typeface="+mj-ea"/>
                  <a:cs typeface="Arial" panose="020B0604020202020204" pitchFamily="34" charset="0"/>
                </a:rPr>
                <a:t>실적에 적용한</a:t>
              </a:r>
              <a:r>
                <a:rPr lang="en-US" altLang="ko-KR" sz="900" kern="0" dirty="0">
                  <a:solidFill>
                    <a:srgbClr val="000000"/>
                  </a:solidFill>
                  <a:latin typeface="Arial" panose="020B0604020202020204" pitchFamily="34" charset="0"/>
                  <a:ea typeface="+mj-ea"/>
                  <a:cs typeface="Arial" panose="020B0604020202020204" pitchFamily="34" charset="0"/>
                </a:rPr>
                <a:t> </a:t>
              </a:r>
              <a:r>
                <a:rPr lang="ko-KR" altLang="en-US" sz="900" kern="0" dirty="0">
                  <a:solidFill>
                    <a:srgbClr val="000000"/>
                  </a:solidFill>
                  <a:latin typeface="Arial" panose="020B0604020202020204" pitchFamily="34" charset="0"/>
                  <a:ea typeface="+mj-ea"/>
                  <a:cs typeface="Arial" panose="020B0604020202020204" pitchFamily="34" charset="0"/>
                </a:rPr>
                <a:t>회사의 기업가치 범위에</a:t>
              </a:r>
              <a:r>
                <a:rPr lang="en-US" altLang="ko-KR" sz="900" kern="0" dirty="0">
                  <a:solidFill>
                    <a:srgbClr val="000000"/>
                  </a:solidFill>
                  <a:latin typeface="Arial" panose="020B0604020202020204" pitchFamily="34" charset="0"/>
                  <a:ea typeface="+mj-ea"/>
                  <a:cs typeface="Arial" panose="020B0604020202020204" pitchFamily="34" charset="0"/>
                </a:rPr>
                <a:t> </a:t>
              </a:r>
              <a:r>
                <a:rPr lang="ko-KR" altLang="en-US" sz="900" kern="0" dirty="0">
                  <a:solidFill>
                    <a:srgbClr val="000000"/>
                  </a:solidFill>
                  <a:latin typeface="Arial" panose="020B0604020202020204" pitchFamily="34" charset="0"/>
                  <a:ea typeface="+mj-ea"/>
                  <a:cs typeface="Arial" panose="020B0604020202020204" pitchFamily="34" charset="0"/>
                </a:rPr>
                <a:t>해당함</a:t>
              </a:r>
              <a:r>
                <a:rPr kumimoji="1" lang="en-US" altLang="ko-KR" sz="900" dirty="0">
                  <a:solidFill>
                    <a:srgbClr val="000000"/>
                  </a:solidFill>
                  <a:latin typeface="Arial" panose="020B0604020202020204" pitchFamily="34" charset="0"/>
                  <a:ea typeface="+mj-ea"/>
                  <a:cs typeface="Arial" panose="020B0604020202020204" pitchFamily="34" charset="0"/>
                </a:rPr>
                <a:t> </a:t>
              </a:r>
              <a:r>
                <a:rPr lang="en-US" altLang="ko-KR" sz="900" kern="0" dirty="0">
                  <a:solidFill>
                    <a:srgbClr val="000000"/>
                  </a:solidFill>
                  <a:latin typeface="Arial" panose="020B0604020202020204" pitchFamily="34" charset="0"/>
                  <a:ea typeface="+mj-ea"/>
                  <a:cs typeface="Arial" panose="020B0604020202020204" pitchFamily="34" charset="0"/>
                </a:rPr>
                <a:t> </a:t>
              </a:r>
              <a:endParaRPr kumimoji="1" lang="en-US" altLang="ko-KR" sz="900" dirty="0">
                <a:solidFill>
                  <a:srgbClr val="000000"/>
                </a:solidFill>
                <a:latin typeface="Arial" panose="020B0604020202020204" pitchFamily="34" charset="0"/>
                <a:ea typeface="+mj-ea"/>
                <a:cs typeface="Arial" panose="020B0604020202020204" pitchFamily="34" charset="0"/>
              </a:endParaRPr>
            </a:p>
            <a:p>
              <a:pPr marL="132926" indent="-132926" algn="just" latinLnBrk="1">
                <a:lnSpc>
                  <a:spcPct val="108000"/>
                </a:lnSpc>
                <a:buFont typeface="Wingdings" pitchFamily="2" charset="2"/>
                <a:buChar char="§"/>
              </a:pPr>
              <a:r>
                <a:rPr kumimoji="1" lang="en-US" altLang="ko-KR" sz="900" b="1" dirty="0">
                  <a:solidFill>
                    <a:srgbClr val="000000"/>
                  </a:solidFill>
                  <a:latin typeface="Arial" panose="020B0604020202020204" pitchFamily="34" charset="0"/>
                  <a:ea typeface="+mj-ea"/>
                  <a:cs typeface="Arial" panose="020B0604020202020204" pitchFamily="34" charset="0"/>
                </a:rPr>
                <a:t>GTM : </a:t>
              </a:r>
              <a:r>
                <a:rPr lang="ko-KR" altLang="en-US" sz="900" kern="0" dirty="0">
                  <a:solidFill>
                    <a:srgbClr val="000000"/>
                  </a:solidFill>
                  <a:latin typeface="Arial" panose="020B0604020202020204" pitchFamily="34" charset="0"/>
                  <a:ea typeface="+mj-ea"/>
                  <a:cs typeface="Arial" panose="020B0604020202020204" pitchFamily="34" charset="0"/>
                </a:rPr>
                <a:t>사업 영역</a:t>
              </a:r>
              <a:r>
                <a:rPr lang="en-US" altLang="ko-KR" sz="900" kern="0" dirty="0">
                  <a:solidFill>
                    <a:srgbClr val="000000"/>
                  </a:solidFill>
                  <a:latin typeface="Arial" panose="020B0604020202020204" pitchFamily="34" charset="0"/>
                  <a:ea typeface="+mj-ea"/>
                  <a:cs typeface="Arial" panose="020B0604020202020204" pitchFamily="34" charset="0"/>
                </a:rPr>
                <a:t>, </a:t>
              </a:r>
              <a:r>
                <a:rPr lang="ko-KR" altLang="en-US" sz="900" kern="0" dirty="0">
                  <a:solidFill>
                    <a:srgbClr val="000000"/>
                  </a:solidFill>
                  <a:latin typeface="Arial" panose="020B0604020202020204" pitchFamily="34" charset="0"/>
                  <a:ea typeface="+mj-ea"/>
                  <a:cs typeface="Arial" panose="020B0604020202020204" pitchFamily="34" charset="0"/>
                </a:rPr>
                <a:t>회사 규모</a:t>
              </a:r>
              <a:r>
                <a:rPr lang="en-US" altLang="ko-KR" sz="900" kern="0" dirty="0">
                  <a:solidFill>
                    <a:srgbClr val="000000"/>
                  </a:solidFill>
                  <a:latin typeface="Arial" panose="020B0604020202020204" pitchFamily="34" charset="0"/>
                  <a:ea typeface="+mj-ea"/>
                  <a:cs typeface="Arial" panose="020B0604020202020204" pitchFamily="34" charset="0"/>
                </a:rPr>
                <a:t>, </a:t>
              </a:r>
              <a:r>
                <a:rPr lang="ko-KR" altLang="en-US" sz="900" kern="0" dirty="0">
                  <a:solidFill>
                    <a:srgbClr val="000000"/>
                  </a:solidFill>
                  <a:latin typeface="Arial" panose="020B0604020202020204" pitchFamily="34" charset="0"/>
                  <a:ea typeface="+mj-ea"/>
                  <a:cs typeface="Arial" panose="020B0604020202020204" pitchFamily="34" charset="0"/>
                </a:rPr>
                <a:t>거래 시기 등을 고려하여 최종적으로 국내 거래사례 </a:t>
              </a:r>
              <a:r>
                <a:rPr lang="en-US" altLang="ko-KR" sz="900" kern="0" dirty="0">
                  <a:solidFill>
                    <a:srgbClr val="000000"/>
                  </a:solidFill>
                  <a:latin typeface="Arial" panose="020B0604020202020204" pitchFamily="34" charset="0"/>
                  <a:ea typeface="+mj-ea"/>
                  <a:cs typeface="Arial" panose="020B0604020202020204" pitchFamily="34" charset="0"/>
                </a:rPr>
                <a:t>4</a:t>
              </a:r>
              <a:r>
                <a:rPr lang="ko-KR" altLang="en-US" sz="900" kern="0" dirty="0">
                  <a:solidFill>
                    <a:srgbClr val="000000"/>
                  </a:solidFill>
                  <a:latin typeface="Arial" panose="020B0604020202020204" pitchFamily="34" charset="0"/>
                  <a:ea typeface="+mj-ea"/>
                  <a:cs typeface="Arial" panose="020B0604020202020204" pitchFamily="34" charset="0"/>
                </a:rPr>
                <a:t>건을 선정한 뒤</a:t>
              </a:r>
              <a:r>
                <a:rPr lang="en-US" altLang="ko-KR" sz="900" kern="0" dirty="0">
                  <a:solidFill>
                    <a:srgbClr val="000000"/>
                  </a:solidFill>
                  <a:latin typeface="Arial" panose="020B0604020202020204" pitchFamily="34" charset="0"/>
                  <a:ea typeface="+mj-ea"/>
                  <a:cs typeface="Arial" panose="020B0604020202020204" pitchFamily="34" charset="0"/>
                </a:rPr>
                <a:t>, </a:t>
              </a:r>
              <a:r>
                <a:rPr lang="ko-KR" altLang="en-US" sz="900" kern="0" dirty="0">
                  <a:solidFill>
                    <a:srgbClr val="000000"/>
                  </a:solidFill>
                  <a:latin typeface="Arial" panose="020B0604020202020204" pitchFamily="34" charset="0"/>
                  <a:ea typeface="+mj-ea"/>
                  <a:cs typeface="Arial" panose="020B0604020202020204" pitchFamily="34" charset="0"/>
                </a:rPr>
                <a:t>이로부터 산출된 </a:t>
              </a:r>
              <a:r>
                <a:rPr lang="en-US" altLang="ko-KR" sz="900" kern="0" dirty="0">
                  <a:solidFill>
                    <a:srgbClr val="000000"/>
                  </a:solidFill>
                  <a:latin typeface="Arial" panose="020B0604020202020204" pitchFamily="34" charset="0"/>
                  <a:ea typeface="+mj-ea"/>
                  <a:cs typeface="Arial" panose="020B0604020202020204" pitchFamily="34" charset="0"/>
                </a:rPr>
                <a:t>EV/Sales</a:t>
              </a:r>
              <a:r>
                <a:rPr lang="ko-KR" altLang="en-US" sz="900" kern="0" dirty="0">
                  <a:solidFill>
                    <a:srgbClr val="000000"/>
                  </a:solidFill>
                  <a:latin typeface="Arial" panose="020B0604020202020204" pitchFamily="34" charset="0"/>
                  <a:ea typeface="+mj-ea"/>
                  <a:cs typeface="Arial" panose="020B0604020202020204" pitchFamily="34" charset="0"/>
                </a:rPr>
                <a:t>와 </a:t>
              </a:r>
              <a:r>
                <a:rPr lang="en-US" altLang="ko-KR" sz="900" kern="0" dirty="0">
                  <a:solidFill>
                    <a:srgbClr val="000000"/>
                  </a:solidFill>
                  <a:latin typeface="Arial" panose="020B0604020202020204" pitchFamily="34" charset="0"/>
                  <a:ea typeface="+mj-ea"/>
                  <a:cs typeface="Arial" panose="020B0604020202020204" pitchFamily="34" charset="0"/>
                </a:rPr>
                <a:t>EB/EBITDA Transaction Multiple</a:t>
              </a:r>
              <a:r>
                <a:rPr lang="ko-KR" altLang="en-US" sz="900" kern="0" dirty="0">
                  <a:solidFill>
                    <a:srgbClr val="000000"/>
                  </a:solidFill>
                  <a:latin typeface="Arial" panose="020B0604020202020204" pitchFamily="34" charset="0"/>
                  <a:ea typeface="+mj-ea"/>
                  <a:cs typeface="Arial" panose="020B0604020202020204" pitchFamily="34" charset="0"/>
                </a:rPr>
                <a:t>을 회사 </a:t>
              </a:r>
              <a:r>
                <a:rPr lang="en-US" altLang="ko-KR" sz="900" kern="0" dirty="0">
                  <a:solidFill>
                    <a:srgbClr val="000000"/>
                  </a:solidFill>
                  <a:latin typeface="Arial" panose="020B0604020202020204" pitchFamily="34" charset="0"/>
                  <a:ea typeface="+mj-ea"/>
                  <a:cs typeface="Arial" panose="020B0604020202020204" pitchFamily="34" charset="0"/>
                </a:rPr>
                <a:t>LTM </a:t>
              </a:r>
              <a:r>
                <a:rPr lang="ko-KR" altLang="en-US" sz="900" kern="0" dirty="0">
                  <a:solidFill>
                    <a:srgbClr val="000000"/>
                  </a:solidFill>
                  <a:latin typeface="Arial" panose="020B0604020202020204" pitchFamily="34" charset="0"/>
                  <a:ea typeface="+mj-ea"/>
                  <a:cs typeface="Arial" panose="020B0604020202020204" pitchFamily="34" charset="0"/>
                </a:rPr>
                <a:t>실적에 적용한 회사의 기업가치 범위에 해당함</a:t>
              </a:r>
              <a:endParaRPr kumimoji="1" lang="en-US" altLang="ko-KR" sz="800" dirty="0">
                <a:solidFill>
                  <a:srgbClr val="000000"/>
                </a:solidFill>
                <a:latin typeface="Arial" panose="020B0604020202020204" pitchFamily="34" charset="0"/>
                <a:ea typeface="+mj-ea"/>
                <a:cs typeface="Arial" panose="020B0604020202020204" pitchFamily="34" charset="0"/>
              </a:endParaRPr>
            </a:p>
          </p:txBody>
        </p:sp>
        <p:grpSp>
          <p:nvGrpSpPr>
            <p:cNvPr id="51" name="그룹 50">
              <a:extLst>
                <a:ext uri="{FF2B5EF4-FFF2-40B4-BE49-F238E27FC236}">
                  <a16:creationId xmlns:a16="http://schemas.microsoft.com/office/drawing/2014/main" id="{AFB92253-3482-4B32-9CF2-CFCE6E2FA840}"/>
                </a:ext>
              </a:extLst>
            </p:cNvPr>
            <p:cNvGrpSpPr/>
            <p:nvPr/>
          </p:nvGrpSpPr>
          <p:grpSpPr>
            <a:xfrm>
              <a:off x="5904671" y="2730409"/>
              <a:ext cx="3605777" cy="180000"/>
              <a:chOff x="5904671" y="2866152"/>
              <a:chExt cx="3605777" cy="180000"/>
            </a:xfrm>
          </p:grpSpPr>
          <p:sp>
            <p:nvSpPr>
              <p:cNvPr id="52" name="Rectangle 41">
                <a:extLst>
                  <a:ext uri="{FF2B5EF4-FFF2-40B4-BE49-F238E27FC236}">
                    <a16:creationId xmlns:a16="http://schemas.microsoft.com/office/drawing/2014/main" id="{FEF1F01E-F810-4573-A971-68015FE7F20B}"/>
                  </a:ext>
                </a:extLst>
              </p:cNvPr>
              <p:cNvSpPr>
                <a:spLocks noChangeArrowheads="1"/>
              </p:cNvSpPr>
              <p:nvPr/>
            </p:nvSpPr>
            <p:spPr bwMode="auto">
              <a:xfrm>
                <a:off x="5952796" y="2866152"/>
                <a:ext cx="3557652" cy="180000"/>
              </a:xfrm>
              <a:prstGeom prst="rect">
                <a:avLst/>
              </a:prstGeom>
              <a:noFill/>
              <a:ln w="9525">
                <a:noFill/>
                <a:miter lim="800000"/>
                <a:headEnd/>
                <a:tailEnd/>
              </a:ln>
            </p:spPr>
            <p:txBody>
              <a:bodyPr lIns="0" tIns="0" rIns="0" bIns="0" anchor="ctr"/>
              <a:lstStyle/>
              <a:p>
                <a:pPr marL="168524" fontAlgn="base">
                  <a:lnSpc>
                    <a:spcPct val="120000"/>
                  </a:lnSpc>
                  <a:spcBef>
                    <a:spcPct val="0"/>
                  </a:spcBef>
                  <a:spcAft>
                    <a:spcPct val="0"/>
                  </a:spcAft>
                </a:pPr>
                <a:r>
                  <a:rPr lang="ko-KR" altLang="en-US" sz="1000" b="1" dirty="0">
                    <a:solidFill>
                      <a:srgbClr val="00338D"/>
                    </a:solidFill>
                    <a:latin typeface="Arial" panose="020B0604020202020204" pitchFamily="34" charset="0"/>
                    <a:ea typeface="맑은 고딕" panose="020B0503020000020004" pitchFamily="50" charset="-127"/>
                    <a:cs typeface="Arial" panose="020B0604020202020204" pitchFamily="34" charset="0"/>
                  </a:rPr>
                  <a:t>유사상장회사 비교법(</a:t>
                </a:r>
                <a:r>
                  <a:rPr lang="en-US" altLang="ko-KR" sz="1000" b="1" dirty="0">
                    <a:solidFill>
                      <a:srgbClr val="00338D"/>
                    </a:solidFill>
                    <a:latin typeface="Arial" panose="020B0604020202020204" pitchFamily="34" charset="0"/>
                    <a:ea typeface="맑은 고딕" panose="020B0503020000020004" pitchFamily="50" charset="-127"/>
                    <a:cs typeface="Arial" panose="020B0604020202020204" pitchFamily="34" charset="0"/>
                  </a:rPr>
                  <a:t>GPCM) / </a:t>
                </a:r>
                <a:r>
                  <a:rPr lang="ko-KR" altLang="en-US" sz="1000" b="1" dirty="0">
                    <a:solidFill>
                      <a:srgbClr val="00338D"/>
                    </a:solidFill>
                    <a:latin typeface="Arial" panose="020B0604020202020204" pitchFamily="34" charset="0"/>
                    <a:ea typeface="맑은 고딕" panose="020B0503020000020004" pitchFamily="50" charset="-127"/>
                    <a:cs typeface="Arial" panose="020B0604020202020204" pitchFamily="34" charset="0"/>
                  </a:rPr>
                  <a:t>유사거래 비교법</a:t>
                </a:r>
                <a:r>
                  <a:rPr lang="en-US" altLang="ko-KR" sz="1000" b="1" dirty="0">
                    <a:solidFill>
                      <a:srgbClr val="00338D"/>
                    </a:solidFill>
                    <a:latin typeface="Arial" panose="020B0604020202020204" pitchFamily="34" charset="0"/>
                    <a:ea typeface="맑은 고딕" panose="020B0503020000020004" pitchFamily="50" charset="-127"/>
                    <a:cs typeface="Arial" panose="020B0604020202020204" pitchFamily="34" charset="0"/>
                  </a:rPr>
                  <a:t>(GTM)</a:t>
                </a:r>
              </a:p>
            </p:txBody>
          </p:sp>
          <p:sp>
            <p:nvSpPr>
              <p:cNvPr id="55" name="Oval 89">
                <a:extLst>
                  <a:ext uri="{FF2B5EF4-FFF2-40B4-BE49-F238E27FC236}">
                    <a16:creationId xmlns:a16="http://schemas.microsoft.com/office/drawing/2014/main" id="{39AEA1F6-098C-4641-9F50-8E78538717E3}"/>
                  </a:ext>
                </a:extLst>
              </p:cNvPr>
              <p:cNvSpPr/>
              <p:nvPr/>
            </p:nvSpPr>
            <p:spPr>
              <a:xfrm>
                <a:off x="5904671" y="2875610"/>
                <a:ext cx="157112" cy="161085"/>
              </a:xfrm>
              <a:prstGeom prst="ellipse">
                <a:avLst/>
              </a:prstGeom>
              <a:solidFill>
                <a:srgbClr val="005EB8"/>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31" b="1" dirty="0">
                    <a:solidFill>
                      <a:schemeClr val="bg1"/>
                    </a:solidFill>
                    <a:latin typeface="Arial" panose="020B0604020202020204" pitchFamily="34" charset="0"/>
                    <a:cs typeface="Arial" panose="020B0604020202020204" pitchFamily="34" charset="0"/>
                  </a:rPr>
                  <a:t>2</a:t>
                </a:r>
                <a:endParaRPr lang="ko-KR" altLang="en-US" sz="831" b="1" dirty="0">
                  <a:solidFill>
                    <a:schemeClr val="bg1"/>
                  </a:solidFill>
                  <a:latin typeface="Arial" panose="020B0604020202020204" pitchFamily="34" charset="0"/>
                  <a:cs typeface="Arial" panose="020B0604020202020204" pitchFamily="34" charset="0"/>
                </a:endParaRPr>
              </a:p>
            </p:txBody>
          </p:sp>
        </p:grpSp>
      </p:grpSp>
      <p:sp>
        <p:nvSpPr>
          <p:cNvPr id="58" name="TextBox 57">
            <a:extLst>
              <a:ext uri="{FF2B5EF4-FFF2-40B4-BE49-F238E27FC236}">
                <a16:creationId xmlns:a16="http://schemas.microsoft.com/office/drawing/2014/main" id="{221B5281-CBFB-4728-A86B-E63612F1CD27}"/>
              </a:ext>
            </a:extLst>
          </p:cNvPr>
          <p:cNvSpPr txBox="1"/>
          <p:nvPr/>
        </p:nvSpPr>
        <p:spPr>
          <a:xfrm>
            <a:off x="4493307" y="3843717"/>
            <a:ext cx="851817" cy="229658"/>
          </a:xfrm>
          <a:prstGeom prst="rect">
            <a:avLst/>
          </a:prstGeom>
          <a:noFill/>
        </p:spPr>
        <p:txBody>
          <a:bodyPr wrap="square" lIns="50409" tIns="50409" rIns="50409" bIns="50409" rtlCol="0">
            <a:spAutoFit/>
          </a:bodyPr>
          <a:lstStyle/>
          <a:p>
            <a:pPr algn="r">
              <a:spcAft>
                <a:spcPts val="554"/>
              </a:spcAft>
            </a:pPr>
            <a:r>
              <a:rPr lang="en-US" altLang="ko-KR" sz="831" dirty="0">
                <a:latin typeface="Arial" panose="020B0604020202020204" pitchFamily="34" charset="0"/>
                <a:ea typeface="맑은 고딕" panose="020B0503020000020004" pitchFamily="50" charset="-127"/>
                <a:cs typeface="Arial" panose="020B0604020202020204" pitchFamily="34" charset="0"/>
              </a:rPr>
              <a:t>(</a:t>
            </a:r>
            <a:r>
              <a:rPr lang="ko-KR" altLang="en-US" sz="831" dirty="0">
                <a:latin typeface="Arial" panose="020B0604020202020204" pitchFamily="34" charset="0"/>
                <a:ea typeface="맑은 고딕" panose="020B0503020000020004" pitchFamily="50" charset="-127"/>
                <a:cs typeface="Arial" panose="020B0604020202020204" pitchFamily="34" charset="0"/>
              </a:rPr>
              <a:t>단위</a:t>
            </a:r>
            <a:r>
              <a:rPr lang="en-US" altLang="ko-KR" sz="831" dirty="0">
                <a:latin typeface="Arial" panose="020B0604020202020204" pitchFamily="34" charset="0"/>
                <a:ea typeface="맑은 고딕" panose="020B0503020000020004" pitchFamily="50" charset="-127"/>
                <a:cs typeface="Arial" panose="020B0604020202020204" pitchFamily="34" charset="0"/>
              </a:rPr>
              <a:t>:</a:t>
            </a:r>
            <a:r>
              <a:rPr lang="ko-KR" altLang="en-US" sz="831" dirty="0">
                <a:latin typeface="Arial" panose="020B0604020202020204" pitchFamily="34" charset="0"/>
                <a:ea typeface="맑은 고딕" panose="020B0503020000020004" pitchFamily="50" charset="-127"/>
                <a:cs typeface="Arial" panose="020B0604020202020204" pitchFamily="34" charset="0"/>
              </a:rPr>
              <a:t>백만원</a:t>
            </a:r>
            <a:r>
              <a:rPr lang="en-US" altLang="ko-KR" sz="831" dirty="0">
                <a:latin typeface="Arial" panose="020B0604020202020204" pitchFamily="34" charset="0"/>
                <a:ea typeface="맑은 고딕" panose="020B0503020000020004" pitchFamily="50" charset="-127"/>
                <a:cs typeface="Arial" panose="020B0604020202020204" pitchFamily="34" charset="0"/>
              </a:rPr>
              <a:t>)</a:t>
            </a:r>
            <a:endParaRPr lang="ko-KR" altLang="en-US" sz="831" dirty="0">
              <a:latin typeface="Arial" panose="020B0604020202020204" pitchFamily="34" charset="0"/>
              <a:ea typeface="맑은 고딕" panose="020B0503020000020004" pitchFamily="50" charset="-127"/>
              <a:cs typeface="Arial" panose="020B0604020202020204" pitchFamily="34" charset="0"/>
            </a:endParaRPr>
          </a:p>
        </p:txBody>
      </p:sp>
      <p:sp>
        <p:nvSpPr>
          <p:cNvPr id="62" name="이등변 삼각형 61">
            <a:extLst>
              <a:ext uri="{FF2B5EF4-FFF2-40B4-BE49-F238E27FC236}">
                <a16:creationId xmlns:a16="http://schemas.microsoft.com/office/drawing/2014/main" id="{68F56F47-0225-4DE7-8B44-A80BFCA0B4EF}"/>
              </a:ext>
            </a:extLst>
          </p:cNvPr>
          <p:cNvSpPr/>
          <p:nvPr/>
        </p:nvSpPr>
        <p:spPr>
          <a:xfrm flipV="1">
            <a:off x="2333124" y="2418722"/>
            <a:ext cx="82354" cy="119575"/>
          </a:xfrm>
          <a:prstGeom prst="triangle">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a:endParaRPr lang="ko-KR" altLang="en-US" sz="831" dirty="0">
              <a:solidFill>
                <a:srgbClr val="C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70" name="이등변 삼각형 69">
            <a:extLst>
              <a:ext uri="{FF2B5EF4-FFF2-40B4-BE49-F238E27FC236}">
                <a16:creationId xmlns:a16="http://schemas.microsoft.com/office/drawing/2014/main" id="{5345A1C7-D297-476B-8D42-27830619E75F}"/>
              </a:ext>
            </a:extLst>
          </p:cNvPr>
          <p:cNvSpPr/>
          <p:nvPr/>
        </p:nvSpPr>
        <p:spPr>
          <a:xfrm flipV="1">
            <a:off x="3047851" y="3990350"/>
            <a:ext cx="82354" cy="119575"/>
          </a:xfrm>
          <a:prstGeom prst="triangle">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a:endParaRPr lang="ko-KR" altLang="en-US" sz="831" dirty="0">
              <a:solidFill>
                <a:srgbClr val="C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71" name="TextBox 70">
            <a:extLst>
              <a:ext uri="{FF2B5EF4-FFF2-40B4-BE49-F238E27FC236}">
                <a16:creationId xmlns:a16="http://schemas.microsoft.com/office/drawing/2014/main" id="{B3269330-69A0-4FF7-B7C0-755B2BD4AA62}"/>
              </a:ext>
            </a:extLst>
          </p:cNvPr>
          <p:cNvSpPr txBox="1"/>
          <p:nvPr/>
        </p:nvSpPr>
        <p:spPr>
          <a:xfrm>
            <a:off x="2647774" y="3805907"/>
            <a:ext cx="946673" cy="218049"/>
          </a:xfrm>
          <a:prstGeom prst="rect">
            <a:avLst/>
          </a:prstGeom>
          <a:noFill/>
        </p:spPr>
        <p:txBody>
          <a:bodyPr wrap="square" lIns="50409" tIns="50409" rIns="50409" bIns="50409" rtlCol="0">
            <a:noAutofit/>
          </a:bodyPr>
          <a:lstStyle/>
          <a:p>
            <a:pPr algn="ctr">
              <a:spcAft>
                <a:spcPts val="554"/>
              </a:spcAft>
            </a:pPr>
            <a:r>
              <a:rPr lang="en-US" altLang="ko-KR" sz="738" b="1" i="1" dirty="0">
                <a:solidFill>
                  <a:srgbClr val="BC204B"/>
                </a:solidFill>
                <a:latin typeface="Arial" panose="020B0604020202020204" pitchFamily="34" charset="0"/>
                <a:ea typeface="+mj-ea"/>
                <a:cs typeface="Arial" panose="020B0604020202020204" pitchFamily="34" charset="0"/>
              </a:rPr>
              <a:t>Mean 63,201</a:t>
            </a:r>
          </a:p>
        </p:txBody>
      </p:sp>
      <p:sp>
        <p:nvSpPr>
          <p:cNvPr id="73" name="이등변 삼각형 72">
            <a:extLst>
              <a:ext uri="{FF2B5EF4-FFF2-40B4-BE49-F238E27FC236}">
                <a16:creationId xmlns:a16="http://schemas.microsoft.com/office/drawing/2014/main" id="{54C659F9-8AE1-476A-B420-DC4E7982D743}"/>
              </a:ext>
            </a:extLst>
          </p:cNvPr>
          <p:cNvSpPr/>
          <p:nvPr/>
        </p:nvSpPr>
        <p:spPr>
          <a:xfrm flipV="1">
            <a:off x="2536447" y="1898115"/>
            <a:ext cx="82354" cy="119575"/>
          </a:xfrm>
          <a:prstGeom prst="triangle">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a:endParaRPr lang="ko-KR" altLang="en-US" sz="831" dirty="0">
              <a:solidFill>
                <a:srgbClr val="C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74" name="TextBox 73">
            <a:extLst>
              <a:ext uri="{FF2B5EF4-FFF2-40B4-BE49-F238E27FC236}">
                <a16:creationId xmlns:a16="http://schemas.microsoft.com/office/drawing/2014/main" id="{A236C9D4-49C6-4C76-8B32-DA48D5073EA2}"/>
              </a:ext>
            </a:extLst>
          </p:cNvPr>
          <p:cNvSpPr txBox="1"/>
          <p:nvPr/>
        </p:nvSpPr>
        <p:spPr>
          <a:xfrm>
            <a:off x="2136370" y="1713672"/>
            <a:ext cx="946673" cy="218049"/>
          </a:xfrm>
          <a:prstGeom prst="rect">
            <a:avLst/>
          </a:prstGeom>
          <a:noFill/>
        </p:spPr>
        <p:txBody>
          <a:bodyPr wrap="square" lIns="50409" tIns="50409" rIns="50409" bIns="50409" rtlCol="0">
            <a:noAutofit/>
          </a:bodyPr>
          <a:lstStyle/>
          <a:p>
            <a:pPr algn="ctr">
              <a:spcAft>
                <a:spcPts val="554"/>
              </a:spcAft>
            </a:pPr>
            <a:r>
              <a:rPr lang="en-US" altLang="ko-KR" sz="738" b="1" i="1" dirty="0">
                <a:solidFill>
                  <a:srgbClr val="BC204B"/>
                </a:solidFill>
                <a:latin typeface="Arial" panose="020B0604020202020204" pitchFamily="34" charset="0"/>
                <a:ea typeface="+mj-ea"/>
                <a:cs typeface="Arial" panose="020B0604020202020204" pitchFamily="34" charset="0"/>
              </a:rPr>
              <a:t>Mean 47,066</a:t>
            </a:r>
          </a:p>
        </p:txBody>
      </p:sp>
      <p:graphicFrame>
        <p:nvGraphicFramePr>
          <p:cNvPr id="79" name="표 78">
            <a:extLst>
              <a:ext uri="{FF2B5EF4-FFF2-40B4-BE49-F238E27FC236}">
                <a16:creationId xmlns:a16="http://schemas.microsoft.com/office/drawing/2014/main" id="{B7A1904C-79D2-4865-8B70-2622A9A2A125}"/>
              </a:ext>
            </a:extLst>
          </p:cNvPr>
          <p:cNvGraphicFramePr>
            <a:graphicFrameLocks noGrp="1"/>
          </p:cNvGraphicFramePr>
          <p:nvPr>
            <p:extLst>
              <p:ext uri="{D42A27DB-BD31-4B8C-83A1-F6EECF244321}">
                <p14:modId xmlns:p14="http://schemas.microsoft.com/office/powerpoint/2010/main" val="3676365201"/>
              </p:ext>
            </p:extLst>
          </p:nvPr>
        </p:nvGraphicFramePr>
        <p:xfrm>
          <a:off x="5589455" y="2575502"/>
          <a:ext cx="3168651" cy="530808"/>
        </p:xfrm>
        <a:graphic>
          <a:graphicData uri="http://schemas.openxmlformats.org/drawingml/2006/table">
            <a:tbl>
              <a:tblPr/>
              <a:tblGrid>
                <a:gridCol w="799732">
                  <a:extLst>
                    <a:ext uri="{9D8B030D-6E8A-4147-A177-3AD203B41FA5}">
                      <a16:colId xmlns:a16="http://schemas.microsoft.com/office/drawing/2014/main" val="54000803"/>
                    </a:ext>
                  </a:extLst>
                </a:gridCol>
                <a:gridCol w="1238212">
                  <a:extLst>
                    <a:ext uri="{9D8B030D-6E8A-4147-A177-3AD203B41FA5}">
                      <a16:colId xmlns:a16="http://schemas.microsoft.com/office/drawing/2014/main" val="3935872600"/>
                    </a:ext>
                  </a:extLst>
                </a:gridCol>
                <a:gridCol w="1130707">
                  <a:extLst>
                    <a:ext uri="{9D8B030D-6E8A-4147-A177-3AD203B41FA5}">
                      <a16:colId xmlns:a16="http://schemas.microsoft.com/office/drawing/2014/main" val="1701116774"/>
                    </a:ext>
                  </a:extLst>
                </a:gridCol>
              </a:tblGrid>
              <a:tr h="62675">
                <a:tc>
                  <a:txBody>
                    <a:bodyPr/>
                    <a:lstStyle/>
                    <a:p>
                      <a:pPr algn="ctr" rtl="0" fontAlgn="ct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구분</a:t>
                      </a:r>
                    </a:p>
                  </a:txBody>
                  <a:tcPr marL="36000" marR="36000" marT="0" marB="0" anchor="ctr">
                    <a:lnL w="1270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solidFill>
                      <a:srgbClr val="00338D"/>
                    </a:solidFill>
                  </a:tcPr>
                </a:tc>
                <a:tc>
                  <a:txBody>
                    <a:bodyPr/>
                    <a:lstStyle/>
                    <a:p>
                      <a:pPr algn="ctr" rtl="0" fontAlgn="ct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마진율</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(GP%)</a:t>
                      </a:r>
                      <a:endParaRPr lang="ko-KR" altLang="en-US" sz="800" b="1" i="0" u="none" strike="noStrike" dirty="0">
                        <a:solidFill>
                          <a:srgbClr val="FFFFFF"/>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solidFill>
                      <a:srgbClr val="00338D"/>
                    </a:solidFill>
                  </a:tcPr>
                </a:tc>
                <a:tc>
                  <a:txBody>
                    <a:bodyPr/>
                    <a:lstStyle/>
                    <a:p>
                      <a:pPr algn="ctr" rtl="0" fontAlgn="ct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Basis (</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회사제시</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endParaRPr lang="ko-KR" altLang="en-US" sz="800" b="1" i="0" u="none" strike="noStrike" dirty="0">
                        <a:solidFill>
                          <a:srgbClr val="FFFFFF"/>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solidFill>
                      <a:srgbClr val="00338D"/>
                    </a:solidFill>
                  </a:tcPr>
                </a:tc>
                <a:extLst>
                  <a:ext uri="{0D108BD9-81ED-4DB2-BD59-A6C34878D82A}">
                    <a16:rowId xmlns:a16="http://schemas.microsoft.com/office/drawing/2014/main" val="1316918058"/>
                  </a:ext>
                </a:extLst>
              </a:tr>
              <a:tr h="136296">
                <a:tc>
                  <a:txBody>
                    <a:bodyPr/>
                    <a:lstStyle/>
                    <a:p>
                      <a:pPr algn="l"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Case 1</a:t>
                      </a:r>
                    </a:p>
                  </a:txBody>
                  <a:tcPr marL="36000" marR="36000" marT="0" marB="0" anchor="ctr">
                    <a:lnL w="1270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FFFF"/>
                    </a:solidFill>
                  </a:tcPr>
                </a:tc>
                <a:tc>
                  <a:txBody>
                    <a:bodyPr/>
                    <a:lstStyle/>
                    <a:p>
                      <a:pPr algn="ctr" fontAlgn="ctr"/>
                      <a:r>
                        <a:rPr lang="en-US" altLang="ko-KR" sz="800" b="0" i="1" u="none" strike="noStrike" dirty="0">
                          <a:solidFill>
                            <a:srgbClr val="000000"/>
                          </a:solidFill>
                          <a:effectLst/>
                          <a:latin typeface="Arial" panose="020B0604020202020204" pitchFamily="34" charset="0"/>
                          <a:ea typeface="+mn-ea"/>
                          <a:cs typeface="Arial" panose="020B0604020202020204" pitchFamily="34" charset="0"/>
                        </a:rPr>
                        <a:t>22.5%</a:t>
                      </a:r>
                    </a:p>
                  </a:txBody>
                  <a:tcPr marL="36000" marR="3600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FFFF"/>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0" i="1" u="none" strike="noStrike" dirty="0">
                          <a:solidFill>
                            <a:srgbClr val="000000"/>
                          </a:solidFill>
                          <a:effectLst/>
                          <a:latin typeface="Arial" panose="020B0604020202020204" pitchFamily="34" charset="0"/>
                          <a:ea typeface="+mn-ea"/>
                          <a:cs typeface="Arial" panose="020B0604020202020204" pitchFamily="34" charset="0"/>
                        </a:rPr>
                        <a:t>회사목표 </a:t>
                      </a:r>
                      <a:r>
                        <a:rPr lang="en-US" altLang="ko-KR" sz="800" b="0" i="1" u="none" strike="noStrike" dirty="0">
                          <a:solidFill>
                            <a:srgbClr val="000000"/>
                          </a:solidFill>
                          <a:effectLst/>
                          <a:latin typeface="Arial" panose="020B0604020202020204" pitchFamily="34" charset="0"/>
                          <a:ea typeface="+mn-ea"/>
                          <a:cs typeface="Arial" panose="020B0604020202020204" pitchFamily="34" charset="0"/>
                        </a:rPr>
                        <a:t>GP%</a:t>
                      </a:r>
                    </a:p>
                  </a:txBody>
                  <a:tcPr marL="36000" marR="36000" marT="0" marB="0" anchor="ctr">
                    <a:lnL w="63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976488052"/>
                  </a:ext>
                </a:extLst>
              </a:tr>
              <a:tr h="136296">
                <a:tc>
                  <a:txBody>
                    <a:bodyPr/>
                    <a:lstStyle/>
                    <a:p>
                      <a:pPr algn="l"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Case 2</a:t>
                      </a:r>
                    </a:p>
                  </a:txBody>
                  <a:tcPr marL="36000" marR="36000" marT="0" marB="0" anchor="ctr">
                    <a:lnL w="1270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FF"/>
                    </a:solidFill>
                  </a:tcPr>
                </a:tc>
                <a:tc>
                  <a:txBody>
                    <a:bodyPr/>
                    <a:lstStyle/>
                    <a:p>
                      <a:pPr algn="ctr" rtl="0" fontAlgn="ctr"/>
                      <a:r>
                        <a:rPr lang="en-US" altLang="ko-KR" sz="800" b="0" i="1" u="none" strike="noStrike" dirty="0">
                          <a:solidFill>
                            <a:srgbClr val="000000"/>
                          </a:solidFill>
                          <a:effectLst/>
                          <a:latin typeface="Arial" panose="020B0604020202020204" pitchFamily="34" charset="0"/>
                          <a:ea typeface="+mn-ea"/>
                          <a:cs typeface="Arial" panose="020B0604020202020204" pitchFamily="34" charset="0"/>
                        </a:rPr>
                        <a:t>13.0%</a:t>
                      </a:r>
                    </a:p>
                  </a:txBody>
                  <a:tcPr marL="36000" marR="3600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FFFF"/>
                    </a:solidFill>
                  </a:tcPr>
                </a:tc>
                <a:tc>
                  <a:txBody>
                    <a:bodyPr/>
                    <a:lstStyle/>
                    <a:p>
                      <a:pPr algn="ctr" rtl="0" fontAlgn="ctr"/>
                      <a:r>
                        <a:rPr lang="ko-KR" altLang="en-US" sz="800" b="0" i="1" u="none" strike="noStrike" dirty="0">
                          <a:solidFill>
                            <a:srgbClr val="000000"/>
                          </a:solidFill>
                          <a:effectLst/>
                          <a:latin typeface="Arial" panose="020B0604020202020204" pitchFamily="34" charset="0"/>
                          <a:ea typeface="+mn-ea"/>
                          <a:cs typeface="Arial" panose="020B0604020202020204" pitchFamily="34" charset="0"/>
                        </a:rPr>
                        <a:t>사업계획 </a:t>
                      </a:r>
                      <a:r>
                        <a:rPr lang="en-US" altLang="ko-KR" sz="800" b="0" i="1" u="none" strike="noStrike" dirty="0">
                          <a:solidFill>
                            <a:srgbClr val="000000"/>
                          </a:solidFill>
                          <a:effectLst/>
                          <a:latin typeface="Arial" panose="020B0604020202020204" pitchFamily="34" charset="0"/>
                          <a:ea typeface="+mn-ea"/>
                          <a:cs typeface="Arial" panose="020B0604020202020204" pitchFamily="34" charset="0"/>
                        </a:rPr>
                        <a:t>GP%</a:t>
                      </a:r>
                    </a:p>
                  </a:txBody>
                  <a:tcPr marL="36000" marR="36000" marT="0" marB="0" anchor="ctr">
                    <a:lnL w="63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554117787"/>
                  </a:ext>
                </a:extLst>
              </a:tr>
              <a:tr h="136296">
                <a:tc>
                  <a:txBody>
                    <a:bodyPr/>
                    <a:lstStyle/>
                    <a:p>
                      <a:pPr algn="l"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Case 3</a:t>
                      </a:r>
                    </a:p>
                  </a:txBody>
                  <a:tcPr marL="36000" marR="36000" marT="0" marB="0" anchor="ctr">
                    <a:lnL w="1270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p>
                      <a:pPr algn="ctr" rtl="0" fontAlgn="ctr"/>
                      <a:r>
                        <a:rPr lang="en-US" altLang="ko-KR" sz="800" b="0" i="1" u="none" strike="noStrike" dirty="0">
                          <a:solidFill>
                            <a:srgbClr val="000000"/>
                          </a:solidFill>
                          <a:effectLst/>
                          <a:latin typeface="Arial" panose="020B0604020202020204" pitchFamily="34" charset="0"/>
                          <a:ea typeface="+mn-ea"/>
                          <a:cs typeface="Arial" panose="020B0604020202020204" pitchFamily="34" charset="0"/>
                        </a:rPr>
                        <a:t>17.7%</a:t>
                      </a:r>
                    </a:p>
                  </a:txBody>
                  <a:tcPr marL="36000" marR="3600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p>
                      <a:pPr algn="ctr" rtl="0" fontAlgn="ctr"/>
                      <a:r>
                        <a:rPr lang="ko-KR" altLang="en-US" sz="800" b="0" i="1" u="none" strike="noStrike" dirty="0">
                          <a:solidFill>
                            <a:srgbClr val="000000"/>
                          </a:solidFill>
                          <a:effectLst/>
                          <a:latin typeface="Arial" panose="020B0604020202020204" pitchFamily="34" charset="0"/>
                          <a:ea typeface="+mn-ea"/>
                          <a:cs typeface="Arial" panose="020B0604020202020204" pitchFamily="34" charset="0"/>
                        </a:rPr>
                        <a:t>업계관행 </a:t>
                      </a:r>
                      <a:r>
                        <a:rPr lang="en-US" altLang="ko-KR" sz="800" b="0" i="1" u="none" strike="noStrike" dirty="0">
                          <a:solidFill>
                            <a:srgbClr val="000000"/>
                          </a:solidFill>
                          <a:effectLst/>
                          <a:latin typeface="Arial" panose="020B0604020202020204" pitchFamily="34" charset="0"/>
                          <a:ea typeface="+mn-ea"/>
                          <a:cs typeface="Arial" panose="020B0604020202020204" pitchFamily="34" charset="0"/>
                        </a:rPr>
                        <a:t>GP%</a:t>
                      </a:r>
                    </a:p>
                  </a:txBody>
                  <a:tcPr marL="36000" marR="36000" marT="0" marB="0" anchor="ctr">
                    <a:lnL w="63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solidFill>
                      <a:srgbClr val="FFFFFF"/>
                    </a:solidFill>
                  </a:tcPr>
                </a:tc>
                <a:extLst>
                  <a:ext uri="{0D108BD9-81ED-4DB2-BD59-A6C34878D82A}">
                    <a16:rowId xmlns:a16="http://schemas.microsoft.com/office/drawing/2014/main" val="3762563129"/>
                  </a:ext>
                </a:extLst>
              </a:tr>
            </a:tbl>
          </a:graphicData>
        </a:graphic>
      </p:graphicFrame>
      <p:sp>
        <p:nvSpPr>
          <p:cNvPr id="63" name="TextBox 62">
            <a:extLst>
              <a:ext uri="{FF2B5EF4-FFF2-40B4-BE49-F238E27FC236}">
                <a16:creationId xmlns:a16="http://schemas.microsoft.com/office/drawing/2014/main" id="{3CCEFCC4-E4AC-4D08-A8EB-AC152E7209C7}"/>
              </a:ext>
            </a:extLst>
          </p:cNvPr>
          <p:cNvSpPr txBox="1"/>
          <p:nvPr/>
        </p:nvSpPr>
        <p:spPr>
          <a:xfrm>
            <a:off x="1921042" y="2231256"/>
            <a:ext cx="946673" cy="218049"/>
          </a:xfrm>
          <a:prstGeom prst="rect">
            <a:avLst/>
          </a:prstGeom>
          <a:noFill/>
        </p:spPr>
        <p:txBody>
          <a:bodyPr wrap="square" lIns="50409" tIns="50409" rIns="50409" bIns="50409" rtlCol="0">
            <a:noAutofit/>
          </a:bodyPr>
          <a:lstStyle/>
          <a:p>
            <a:pPr algn="ctr">
              <a:spcAft>
                <a:spcPts val="554"/>
              </a:spcAft>
            </a:pPr>
            <a:r>
              <a:rPr lang="en-US" altLang="ko-KR" sz="738" b="1" i="1" dirty="0">
                <a:solidFill>
                  <a:srgbClr val="BC204B"/>
                </a:solidFill>
                <a:latin typeface="Arial" panose="020B0604020202020204" pitchFamily="34" charset="0"/>
                <a:ea typeface="+mj-ea"/>
                <a:cs typeface="Arial" panose="020B0604020202020204" pitchFamily="34" charset="0"/>
              </a:rPr>
              <a:t>Mean 41,147</a:t>
            </a:r>
          </a:p>
        </p:txBody>
      </p:sp>
      <p:sp>
        <p:nvSpPr>
          <p:cNvPr id="45" name="제목 2">
            <a:extLst>
              <a:ext uri="{FF2B5EF4-FFF2-40B4-BE49-F238E27FC236}">
                <a16:creationId xmlns:a16="http://schemas.microsoft.com/office/drawing/2014/main" id="{DC93C338-4F40-4E88-9101-2C5C87908399}"/>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Price Analysis Results</a:t>
            </a:r>
          </a:p>
        </p:txBody>
      </p:sp>
      <p:sp>
        <p:nvSpPr>
          <p:cNvPr id="46" name="제목 2">
            <a:extLst>
              <a:ext uri="{FF2B5EF4-FFF2-40B4-BE49-F238E27FC236}">
                <a16:creationId xmlns:a16="http://schemas.microsoft.com/office/drawing/2014/main" id="{96D9897D-B670-4BC5-96D0-D40901284EE6}"/>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Executive Summary</a:t>
            </a:r>
          </a:p>
        </p:txBody>
      </p:sp>
      <p:sp>
        <p:nvSpPr>
          <p:cNvPr id="81" name="직사각형 80">
            <a:extLst>
              <a:ext uri="{FF2B5EF4-FFF2-40B4-BE49-F238E27FC236}">
                <a16:creationId xmlns:a16="http://schemas.microsoft.com/office/drawing/2014/main" id="{B4397B15-7254-48EE-A9E6-0E5B883B48AE}"/>
              </a:ext>
            </a:extLst>
          </p:cNvPr>
          <p:cNvSpPr/>
          <p:nvPr/>
        </p:nvSpPr>
        <p:spPr>
          <a:xfrm>
            <a:off x="496251" y="6010153"/>
            <a:ext cx="6441444" cy="504049"/>
          </a:xfrm>
          <a:prstGeom prst="rect">
            <a:avLst/>
          </a:prstGeom>
        </p:spPr>
        <p:txBody>
          <a:bodyPr wrap="square" lIns="0" tIns="0" rIns="0" bIns="0" anchor="b">
            <a:spAutoFit/>
          </a:bodyPr>
          <a:lstStyle/>
          <a:p>
            <a:pPr>
              <a:lnSpc>
                <a:spcPts val="960"/>
              </a:lnSpc>
              <a:defRPr/>
            </a:pPr>
            <a:r>
              <a:rPr lang="en-US" altLang="ko-KR" sz="800" kern="0" dirty="0">
                <a:latin typeface="Arial" panose="020B0604020202020204" pitchFamily="34" charset="0"/>
                <a:ea typeface="+mj-ea"/>
                <a:cs typeface="Arial" panose="020B0604020202020204" pitchFamily="34" charset="0"/>
              </a:rPr>
              <a:t>Note 1: EV/Sales </a:t>
            </a:r>
            <a:r>
              <a:rPr lang="en-US" altLang="ko-KR" sz="800" kern="0" dirty="0">
                <a:solidFill>
                  <a:srgbClr val="000000"/>
                </a:solidFill>
                <a:latin typeface="Arial" panose="020B0604020202020204" pitchFamily="34" charset="0"/>
                <a:cs typeface="Arial" panose="020B0604020202020204" pitchFamily="34" charset="0"/>
              </a:rPr>
              <a:t>Trading Multiple</a:t>
            </a:r>
            <a:r>
              <a:rPr lang="ko-KR" altLang="en-US" sz="800" kern="0" dirty="0">
                <a:solidFill>
                  <a:srgbClr val="000000"/>
                </a:solidFill>
                <a:latin typeface="Arial" panose="020B0604020202020204" pitchFamily="34" charset="0"/>
                <a:cs typeface="Arial" panose="020B0604020202020204" pitchFamily="34" charset="0"/>
              </a:rPr>
              <a:t>을 회사 </a:t>
            </a:r>
            <a:r>
              <a:rPr lang="en-US" altLang="ko-KR" sz="800" kern="0" dirty="0">
                <a:solidFill>
                  <a:srgbClr val="000000"/>
                </a:solidFill>
                <a:latin typeface="Arial" panose="020B0604020202020204" pitchFamily="34" charset="0"/>
                <a:cs typeface="Arial" panose="020B0604020202020204" pitchFamily="34" charset="0"/>
              </a:rPr>
              <a:t>LTM </a:t>
            </a:r>
            <a:r>
              <a:rPr lang="ko-KR" altLang="en-US" sz="800" kern="0" dirty="0">
                <a:solidFill>
                  <a:srgbClr val="000000"/>
                </a:solidFill>
                <a:latin typeface="Arial" panose="020B0604020202020204" pitchFamily="34" charset="0"/>
                <a:cs typeface="Arial" panose="020B0604020202020204" pitchFamily="34" charset="0"/>
              </a:rPr>
              <a:t>실적에 적용할 경우</a:t>
            </a:r>
            <a:r>
              <a:rPr lang="en-US" altLang="ko-KR" sz="800" kern="0" dirty="0">
                <a:solidFill>
                  <a:srgbClr val="000000"/>
                </a:solidFill>
                <a:latin typeface="Arial" panose="020B0604020202020204" pitchFamily="34" charset="0"/>
                <a:cs typeface="Arial" panose="020B0604020202020204" pitchFamily="34" charset="0"/>
              </a:rPr>
              <a:t>, </a:t>
            </a:r>
            <a:r>
              <a:rPr lang="ko-KR" altLang="en-US" sz="800" kern="0" dirty="0">
                <a:solidFill>
                  <a:srgbClr val="000000"/>
                </a:solidFill>
                <a:latin typeface="Arial" panose="020B0604020202020204" pitchFamily="34" charset="0"/>
                <a:cs typeface="Arial" panose="020B0604020202020204" pitchFamily="34" charset="0"/>
              </a:rPr>
              <a:t>회사의 기업가치 범위</a:t>
            </a:r>
            <a:endParaRPr lang="en-US" altLang="ko-KR" sz="800" kern="0" dirty="0">
              <a:latin typeface="Arial" panose="020B0604020202020204" pitchFamily="34" charset="0"/>
              <a:ea typeface="+mj-ea"/>
              <a:cs typeface="Arial" panose="020B0604020202020204" pitchFamily="34" charset="0"/>
            </a:endParaRPr>
          </a:p>
          <a:p>
            <a:pPr>
              <a:lnSpc>
                <a:spcPts val="960"/>
              </a:lnSpc>
              <a:defRPr/>
            </a:pPr>
            <a:r>
              <a:rPr lang="en-US" altLang="ko-KR" sz="800" kern="0" dirty="0">
                <a:latin typeface="Arial" panose="020B0604020202020204" pitchFamily="34" charset="0"/>
                <a:cs typeface="Arial" panose="020B0604020202020204" pitchFamily="34" charset="0"/>
              </a:rPr>
              <a:t>Note 2: EV/Sales </a:t>
            </a:r>
            <a:r>
              <a:rPr lang="en-US" altLang="ko-KR" sz="800" kern="0" dirty="0">
                <a:solidFill>
                  <a:srgbClr val="000000"/>
                </a:solidFill>
                <a:latin typeface="Arial" panose="020B0604020202020204" pitchFamily="34" charset="0"/>
                <a:cs typeface="Arial" panose="020B0604020202020204" pitchFamily="34" charset="0"/>
              </a:rPr>
              <a:t>Transaction Multiple</a:t>
            </a:r>
            <a:r>
              <a:rPr lang="ko-KR" altLang="en-US" sz="800" kern="0" dirty="0">
                <a:solidFill>
                  <a:srgbClr val="000000"/>
                </a:solidFill>
                <a:latin typeface="Arial" panose="020B0604020202020204" pitchFamily="34" charset="0"/>
                <a:cs typeface="Arial" panose="020B0604020202020204" pitchFamily="34" charset="0"/>
              </a:rPr>
              <a:t>을 회사 </a:t>
            </a:r>
            <a:r>
              <a:rPr lang="en-US" altLang="ko-KR" sz="800" kern="0" dirty="0">
                <a:solidFill>
                  <a:srgbClr val="000000"/>
                </a:solidFill>
                <a:latin typeface="Arial" panose="020B0604020202020204" pitchFamily="34" charset="0"/>
                <a:cs typeface="Arial" panose="020B0604020202020204" pitchFamily="34" charset="0"/>
              </a:rPr>
              <a:t>LTM </a:t>
            </a:r>
            <a:r>
              <a:rPr lang="ko-KR" altLang="en-US" sz="800" kern="0" dirty="0">
                <a:solidFill>
                  <a:srgbClr val="000000"/>
                </a:solidFill>
                <a:latin typeface="Arial" panose="020B0604020202020204" pitchFamily="34" charset="0"/>
                <a:cs typeface="Arial" panose="020B0604020202020204" pitchFamily="34" charset="0"/>
              </a:rPr>
              <a:t>실적에 적용할 경우</a:t>
            </a:r>
            <a:r>
              <a:rPr lang="en-US" altLang="ko-KR" sz="800" kern="0" dirty="0">
                <a:solidFill>
                  <a:srgbClr val="000000"/>
                </a:solidFill>
                <a:latin typeface="Arial" panose="020B0604020202020204" pitchFamily="34" charset="0"/>
                <a:cs typeface="Arial" panose="020B0604020202020204" pitchFamily="34" charset="0"/>
              </a:rPr>
              <a:t>, </a:t>
            </a:r>
            <a:r>
              <a:rPr lang="ko-KR" altLang="en-US" sz="800" kern="0" dirty="0">
                <a:solidFill>
                  <a:srgbClr val="000000"/>
                </a:solidFill>
                <a:latin typeface="Arial" panose="020B0604020202020204" pitchFamily="34" charset="0"/>
                <a:cs typeface="Arial" panose="020B0604020202020204" pitchFamily="34" charset="0"/>
              </a:rPr>
              <a:t>회사의 기업가치 범위</a:t>
            </a:r>
            <a:endParaRPr lang="en-US" altLang="ko-KR" sz="800" kern="0" dirty="0">
              <a:latin typeface="Arial" panose="020B0604020202020204" pitchFamily="34" charset="0"/>
              <a:cs typeface="Arial" panose="020B0604020202020204" pitchFamily="34" charset="0"/>
            </a:endParaRPr>
          </a:p>
          <a:p>
            <a:pPr>
              <a:lnSpc>
                <a:spcPts val="960"/>
              </a:lnSpc>
              <a:defRPr/>
            </a:pPr>
            <a:r>
              <a:rPr lang="en-US" altLang="ko-KR" sz="800" kern="0" dirty="0">
                <a:latin typeface="Arial" panose="020B0604020202020204" pitchFamily="34" charset="0"/>
                <a:cs typeface="Arial" panose="020B0604020202020204" pitchFamily="34" charset="0"/>
              </a:rPr>
              <a:t>Note 3: EV/EBITDA </a:t>
            </a:r>
            <a:r>
              <a:rPr lang="en-US" altLang="ko-KR" sz="800" kern="0" dirty="0">
                <a:solidFill>
                  <a:srgbClr val="000000"/>
                </a:solidFill>
                <a:latin typeface="Arial" panose="020B0604020202020204" pitchFamily="34" charset="0"/>
                <a:cs typeface="Arial" panose="020B0604020202020204" pitchFamily="34" charset="0"/>
              </a:rPr>
              <a:t>Trading Multiple</a:t>
            </a:r>
            <a:r>
              <a:rPr lang="ko-KR" altLang="en-US" sz="800" kern="0" dirty="0">
                <a:solidFill>
                  <a:srgbClr val="000000"/>
                </a:solidFill>
                <a:latin typeface="Arial" panose="020B0604020202020204" pitchFamily="34" charset="0"/>
                <a:cs typeface="Arial" panose="020B0604020202020204" pitchFamily="34" charset="0"/>
              </a:rPr>
              <a:t>을 회사 </a:t>
            </a:r>
            <a:r>
              <a:rPr lang="en-US" altLang="ko-KR" sz="800" kern="0" dirty="0">
                <a:solidFill>
                  <a:srgbClr val="000000"/>
                </a:solidFill>
                <a:latin typeface="Arial" panose="020B0604020202020204" pitchFamily="34" charset="0"/>
                <a:cs typeface="Arial" panose="020B0604020202020204" pitchFamily="34" charset="0"/>
              </a:rPr>
              <a:t>LTM </a:t>
            </a:r>
            <a:r>
              <a:rPr lang="ko-KR" altLang="en-US" sz="800" kern="0" dirty="0">
                <a:solidFill>
                  <a:srgbClr val="000000"/>
                </a:solidFill>
                <a:latin typeface="Arial" panose="020B0604020202020204" pitchFamily="34" charset="0"/>
                <a:cs typeface="Arial" panose="020B0604020202020204" pitchFamily="34" charset="0"/>
              </a:rPr>
              <a:t>실적에 적용할 경우</a:t>
            </a:r>
            <a:r>
              <a:rPr lang="en-US" altLang="ko-KR" sz="800" kern="0" dirty="0">
                <a:solidFill>
                  <a:srgbClr val="000000"/>
                </a:solidFill>
                <a:latin typeface="Arial" panose="020B0604020202020204" pitchFamily="34" charset="0"/>
                <a:cs typeface="Arial" panose="020B0604020202020204" pitchFamily="34" charset="0"/>
              </a:rPr>
              <a:t>, </a:t>
            </a:r>
            <a:r>
              <a:rPr lang="ko-KR" altLang="en-US" sz="800" kern="0" dirty="0">
                <a:solidFill>
                  <a:srgbClr val="000000"/>
                </a:solidFill>
                <a:latin typeface="Arial" panose="020B0604020202020204" pitchFamily="34" charset="0"/>
                <a:cs typeface="Arial" panose="020B0604020202020204" pitchFamily="34" charset="0"/>
              </a:rPr>
              <a:t>회사의 기업가치 범위</a:t>
            </a:r>
            <a:endParaRPr lang="en-US" altLang="ko-KR" sz="800" kern="0" dirty="0">
              <a:solidFill>
                <a:srgbClr val="000000"/>
              </a:solidFill>
              <a:latin typeface="Arial" panose="020B0604020202020204" pitchFamily="34" charset="0"/>
              <a:cs typeface="Arial" panose="020B0604020202020204" pitchFamily="34" charset="0"/>
            </a:endParaRPr>
          </a:p>
          <a:p>
            <a:pPr>
              <a:lnSpc>
                <a:spcPts val="960"/>
              </a:lnSpc>
              <a:defRPr/>
            </a:pPr>
            <a:r>
              <a:rPr lang="en-US" altLang="ko-KR" sz="800" kern="0" dirty="0">
                <a:solidFill>
                  <a:srgbClr val="000000"/>
                </a:solidFill>
                <a:latin typeface="Arial" panose="020B0604020202020204" pitchFamily="34" charset="0"/>
                <a:cs typeface="Arial" panose="020B0604020202020204" pitchFamily="34" charset="0"/>
              </a:rPr>
              <a:t>Note 4: </a:t>
            </a:r>
            <a:r>
              <a:rPr lang="en-US" altLang="ko-KR" sz="800" kern="0" dirty="0">
                <a:latin typeface="Arial" panose="020B0604020202020204" pitchFamily="34" charset="0"/>
                <a:cs typeface="Arial" panose="020B0604020202020204" pitchFamily="34" charset="0"/>
              </a:rPr>
              <a:t>EV/EBITDA </a:t>
            </a:r>
            <a:r>
              <a:rPr lang="en-US" altLang="ko-KR" sz="800" kern="0" dirty="0">
                <a:solidFill>
                  <a:srgbClr val="000000"/>
                </a:solidFill>
                <a:latin typeface="Arial" panose="020B0604020202020204" pitchFamily="34" charset="0"/>
                <a:cs typeface="Arial" panose="020B0604020202020204" pitchFamily="34" charset="0"/>
              </a:rPr>
              <a:t>Transaction Multiple</a:t>
            </a:r>
            <a:r>
              <a:rPr lang="ko-KR" altLang="en-US" sz="800" kern="0" dirty="0">
                <a:solidFill>
                  <a:srgbClr val="000000"/>
                </a:solidFill>
                <a:latin typeface="Arial" panose="020B0604020202020204" pitchFamily="34" charset="0"/>
                <a:cs typeface="Arial" panose="020B0604020202020204" pitchFamily="34" charset="0"/>
              </a:rPr>
              <a:t>을 회사 </a:t>
            </a:r>
            <a:r>
              <a:rPr lang="en-US" altLang="ko-KR" sz="800" kern="0" dirty="0">
                <a:solidFill>
                  <a:srgbClr val="000000"/>
                </a:solidFill>
                <a:latin typeface="Arial" panose="020B0604020202020204" pitchFamily="34" charset="0"/>
                <a:cs typeface="Arial" panose="020B0604020202020204" pitchFamily="34" charset="0"/>
              </a:rPr>
              <a:t>LTM </a:t>
            </a:r>
            <a:r>
              <a:rPr lang="ko-KR" altLang="en-US" sz="800" kern="0" dirty="0">
                <a:solidFill>
                  <a:srgbClr val="000000"/>
                </a:solidFill>
                <a:latin typeface="Arial" panose="020B0604020202020204" pitchFamily="34" charset="0"/>
                <a:cs typeface="Arial" panose="020B0604020202020204" pitchFamily="34" charset="0"/>
              </a:rPr>
              <a:t>실적에 적용할 경우</a:t>
            </a:r>
            <a:r>
              <a:rPr lang="en-US" altLang="ko-KR" sz="800" kern="0" dirty="0">
                <a:solidFill>
                  <a:srgbClr val="000000"/>
                </a:solidFill>
                <a:latin typeface="Arial" panose="020B0604020202020204" pitchFamily="34" charset="0"/>
                <a:cs typeface="Arial" panose="020B0604020202020204" pitchFamily="34" charset="0"/>
              </a:rPr>
              <a:t>, </a:t>
            </a:r>
            <a:r>
              <a:rPr lang="ko-KR" altLang="en-US" sz="800" kern="0" dirty="0">
                <a:solidFill>
                  <a:srgbClr val="000000"/>
                </a:solidFill>
                <a:latin typeface="Arial" panose="020B0604020202020204" pitchFamily="34" charset="0"/>
                <a:cs typeface="Arial" panose="020B0604020202020204" pitchFamily="34" charset="0"/>
              </a:rPr>
              <a:t>회사의 기업가치 범위</a:t>
            </a:r>
            <a:endParaRPr lang="en-US" altLang="ko-KR" sz="800" kern="0" dirty="0">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1194AE96-6877-4F70-B71C-D63D47A44ED9}"/>
              </a:ext>
            </a:extLst>
          </p:cNvPr>
          <p:cNvSpPr txBox="1"/>
          <p:nvPr/>
        </p:nvSpPr>
        <p:spPr>
          <a:xfrm>
            <a:off x="796064" y="5349510"/>
            <a:ext cx="201027" cy="187082"/>
          </a:xfrm>
          <a:prstGeom prst="rect">
            <a:avLst/>
          </a:prstGeom>
          <a:noFill/>
        </p:spPr>
        <p:txBody>
          <a:bodyPr wrap="square" lIns="50409" tIns="50409" rIns="50409" bIns="50409" rtlCol="0">
            <a:spAutoFit/>
          </a:bodyPr>
          <a:lstStyle/>
          <a:p>
            <a:pPr algn="r">
              <a:spcAft>
                <a:spcPts val="554"/>
              </a:spcAft>
            </a:pPr>
            <a:r>
              <a:rPr lang="en-US" altLang="ko-KR" sz="831" baseline="30000" dirty="0">
                <a:latin typeface="Arial" panose="020B0604020202020204" pitchFamily="34" charset="0"/>
                <a:ea typeface="맑은 고딕" panose="020B0503020000020004" pitchFamily="50" charset="-127"/>
                <a:cs typeface="Arial" panose="020B0604020202020204" pitchFamily="34" charset="0"/>
              </a:rPr>
              <a:t>1</a:t>
            </a:r>
            <a:endParaRPr lang="ko-KR" altLang="en-US" sz="831" baseline="30000" dirty="0">
              <a:latin typeface="Arial" panose="020B0604020202020204" pitchFamily="34" charset="0"/>
              <a:ea typeface="맑은 고딕" panose="020B0503020000020004" pitchFamily="50" charset="-127"/>
              <a:cs typeface="Arial" panose="020B0604020202020204" pitchFamily="34" charset="0"/>
            </a:endParaRPr>
          </a:p>
        </p:txBody>
      </p:sp>
      <p:sp>
        <p:nvSpPr>
          <p:cNvPr id="83" name="TextBox 82">
            <a:extLst>
              <a:ext uri="{FF2B5EF4-FFF2-40B4-BE49-F238E27FC236}">
                <a16:creationId xmlns:a16="http://schemas.microsoft.com/office/drawing/2014/main" id="{1752FB00-B6F4-4F98-8F61-485C0FEC40AC}"/>
              </a:ext>
            </a:extLst>
          </p:cNvPr>
          <p:cNvSpPr txBox="1"/>
          <p:nvPr/>
        </p:nvSpPr>
        <p:spPr>
          <a:xfrm>
            <a:off x="796064" y="4911919"/>
            <a:ext cx="201027" cy="187082"/>
          </a:xfrm>
          <a:prstGeom prst="rect">
            <a:avLst/>
          </a:prstGeom>
          <a:noFill/>
        </p:spPr>
        <p:txBody>
          <a:bodyPr wrap="square" lIns="50409" tIns="50409" rIns="50409" bIns="50409" rtlCol="0">
            <a:spAutoFit/>
          </a:bodyPr>
          <a:lstStyle/>
          <a:p>
            <a:pPr algn="r">
              <a:spcAft>
                <a:spcPts val="554"/>
              </a:spcAft>
            </a:pPr>
            <a:r>
              <a:rPr lang="en-US" altLang="ko-KR" sz="831" baseline="30000" dirty="0">
                <a:latin typeface="Arial" panose="020B0604020202020204" pitchFamily="34" charset="0"/>
                <a:ea typeface="맑은 고딕" panose="020B0503020000020004" pitchFamily="50" charset="-127"/>
                <a:cs typeface="Arial" panose="020B0604020202020204" pitchFamily="34" charset="0"/>
              </a:rPr>
              <a:t>2</a:t>
            </a:r>
            <a:endParaRPr lang="ko-KR" altLang="en-US" sz="831" baseline="30000" dirty="0">
              <a:latin typeface="Arial" panose="020B0604020202020204" pitchFamily="34" charset="0"/>
              <a:ea typeface="맑은 고딕" panose="020B0503020000020004" pitchFamily="50" charset="-127"/>
              <a:cs typeface="Arial" panose="020B0604020202020204" pitchFamily="34" charset="0"/>
            </a:endParaRPr>
          </a:p>
        </p:txBody>
      </p:sp>
      <p:sp>
        <p:nvSpPr>
          <p:cNvPr id="84" name="TextBox 83">
            <a:extLst>
              <a:ext uri="{FF2B5EF4-FFF2-40B4-BE49-F238E27FC236}">
                <a16:creationId xmlns:a16="http://schemas.microsoft.com/office/drawing/2014/main" id="{049787E2-8C89-4093-B639-58C18A8AA0DD}"/>
              </a:ext>
            </a:extLst>
          </p:cNvPr>
          <p:cNvSpPr txBox="1"/>
          <p:nvPr/>
        </p:nvSpPr>
        <p:spPr>
          <a:xfrm>
            <a:off x="796064" y="4473801"/>
            <a:ext cx="201027" cy="187082"/>
          </a:xfrm>
          <a:prstGeom prst="rect">
            <a:avLst/>
          </a:prstGeom>
          <a:noFill/>
        </p:spPr>
        <p:txBody>
          <a:bodyPr wrap="square" lIns="50409" tIns="50409" rIns="50409" bIns="50409" rtlCol="0">
            <a:spAutoFit/>
          </a:bodyPr>
          <a:lstStyle/>
          <a:p>
            <a:pPr algn="r">
              <a:spcAft>
                <a:spcPts val="554"/>
              </a:spcAft>
            </a:pPr>
            <a:r>
              <a:rPr lang="en-US" altLang="ko-KR" sz="831" baseline="30000" dirty="0">
                <a:latin typeface="Arial" panose="020B0604020202020204" pitchFamily="34" charset="0"/>
                <a:ea typeface="맑은 고딕" panose="020B0503020000020004" pitchFamily="50" charset="-127"/>
                <a:cs typeface="Arial" panose="020B0604020202020204" pitchFamily="34" charset="0"/>
              </a:rPr>
              <a:t>3</a:t>
            </a:r>
            <a:endParaRPr lang="ko-KR" altLang="en-US" sz="831" baseline="30000" dirty="0">
              <a:latin typeface="Arial" panose="020B0604020202020204" pitchFamily="34" charset="0"/>
              <a:ea typeface="맑은 고딕" panose="020B0503020000020004" pitchFamily="50" charset="-127"/>
              <a:cs typeface="Arial" panose="020B0604020202020204" pitchFamily="34" charset="0"/>
            </a:endParaRPr>
          </a:p>
        </p:txBody>
      </p:sp>
      <p:sp>
        <p:nvSpPr>
          <p:cNvPr id="86" name="이등변 삼각형 85">
            <a:extLst>
              <a:ext uri="{FF2B5EF4-FFF2-40B4-BE49-F238E27FC236}">
                <a16:creationId xmlns:a16="http://schemas.microsoft.com/office/drawing/2014/main" id="{8BB1BF14-EB63-4B85-B16B-75EEB3A2951B}"/>
              </a:ext>
            </a:extLst>
          </p:cNvPr>
          <p:cNvSpPr/>
          <p:nvPr/>
        </p:nvSpPr>
        <p:spPr>
          <a:xfrm flipV="1">
            <a:off x="2208262" y="4428368"/>
            <a:ext cx="82354" cy="119575"/>
          </a:xfrm>
          <a:prstGeom prst="triangle">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a:endParaRPr lang="ko-KR" altLang="en-US" sz="831" dirty="0">
              <a:solidFill>
                <a:srgbClr val="C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87" name="TextBox 86">
            <a:extLst>
              <a:ext uri="{FF2B5EF4-FFF2-40B4-BE49-F238E27FC236}">
                <a16:creationId xmlns:a16="http://schemas.microsoft.com/office/drawing/2014/main" id="{34D127D9-2CFD-487D-97A2-8C8AA355BD9E}"/>
              </a:ext>
            </a:extLst>
          </p:cNvPr>
          <p:cNvSpPr txBox="1"/>
          <p:nvPr/>
        </p:nvSpPr>
        <p:spPr>
          <a:xfrm>
            <a:off x="1808185" y="4243925"/>
            <a:ext cx="946673" cy="218049"/>
          </a:xfrm>
          <a:prstGeom prst="rect">
            <a:avLst/>
          </a:prstGeom>
          <a:noFill/>
        </p:spPr>
        <p:txBody>
          <a:bodyPr wrap="square" lIns="50409" tIns="50409" rIns="50409" bIns="50409" rtlCol="0">
            <a:noAutofit/>
          </a:bodyPr>
          <a:lstStyle/>
          <a:p>
            <a:pPr algn="ctr">
              <a:spcAft>
                <a:spcPts val="554"/>
              </a:spcAft>
            </a:pPr>
            <a:r>
              <a:rPr lang="en-US" altLang="ko-KR" sz="738" b="1" i="1" dirty="0">
                <a:solidFill>
                  <a:srgbClr val="BC204B"/>
                </a:solidFill>
                <a:latin typeface="Arial" panose="020B0604020202020204" pitchFamily="34" charset="0"/>
                <a:ea typeface="+mj-ea"/>
                <a:cs typeface="Arial" panose="020B0604020202020204" pitchFamily="34" charset="0"/>
              </a:rPr>
              <a:t>Mean 34,129</a:t>
            </a:r>
          </a:p>
        </p:txBody>
      </p:sp>
      <p:sp>
        <p:nvSpPr>
          <p:cNvPr id="88" name="이등변 삼각형 87">
            <a:extLst>
              <a:ext uri="{FF2B5EF4-FFF2-40B4-BE49-F238E27FC236}">
                <a16:creationId xmlns:a16="http://schemas.microsoft.com/office/drawing/2014/main" id="{DFA719D8-6881-45F4-AEEA-41004D6688AD}"/>
              </a:ext>
            </a:extLst>
          </p:cNvPr>
          <p:cNvSpPr/>
          <p:nvPr/>
        </p:nvSpPr>
        <p:spPr>
          <a:xfrm flipV="1">
            <a:off x="2200073" y="5283444"/>
            <a:ext cx="82354" cy="119575"/>
          </a:xfrm>
          <a:prstGeom prst="triangle">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a:endParaRPr lang="ko-KR" altLang="en-US" sz="831" dirty="0">
              <a:solidFill>
                <a:srgbClr val="C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89" name="TextBox 88">
            <a:extLst>
              <a:ext uri="{FF2B5EF4-FFF2-40B4-BE49-F238E27FC236}">
                <a16:creationId xmlns:a16="http://schemas.microsoft.com/office/drawing/2014/main" id="{8126118F-0135-44DE-9F5A-F25BFA7B28FE}"/>
              </a:ext>
            </a:extLst>
          </p:cNvPr>
          <p:cNvSpPr txBox="1"/>
          <p:nvPr/>
        </p:nvSpPr>
        <p:spPr>
          <a:xfrm>
            <a:off x="1799996" y="5099001"/>
            <a:ext cx="946673" cy="218049"/>
          </a:xfrm>
          <a:prstGeom prst="rect">
            <a:avLst/>
          </a:prstGeom>
          <a:noFill/>
        </p:spPr>
        <p:txBody>
          <a:bodyPr wrap="square" lIns="50409" tIns="50409" rIns="50409" bIns="50409" rtlCol="0">
            <a:noAutofit/>
          </a:bodyPr>
          <a:lstStyle/>
          <a:p>
            <a:pPr algn="ctr">
              <a:spcAft>
                <a:spcPts val="554"/>
              </a:spcAft>
            </a:pPr>
            <a:r>
              <a:rPr lang="en-US" altLang="ko-KR" sz="738" b="1" i="1" dirty="0">
                <a:solidFill>
                  <a:srgbClr val="BC204B"/>
                </a:solidFill>
                <a:latin typeface="Arial" panose="020B0604020202020204" pitchFamily="34" charset="0"/>
                <a:ea typeface="+mj-ea"/>
                <a:cs typeface="Arial" panose="020B0604020202020204" pitchFamily="34" charset="0"/>
              </a:rPr>
              <a:t>Mean 34,426</a:t>
            </a:r>
          </a:p>
        </p:txBody>
      </p:sp>
      <p:sp>
        <p:nvSpPr>
          <p:cNvPr id="53" name="이등변 삼각형 52">
            <a:extLst>
              <a:ext uri="{FF2B5EF4-FFF2-40B4-BE49-F238E27FC236}">
                <a16:creationId xmlns:a16="http://schemas.microsoft.com/office/drawing/2014/main" id="{F815657B-BDF3-443C-9749-A4D49D83847B}"/>
              </a:ext>
            </a:extLst>
          </p:cNvPr>
          <p:cNvSpPr/>
          <p:nvPr/>
        </p:nvSpPr>
        <p:spPr>
          <a:xfrm flipV="1">
            <a:off x="2744643" y="2941234"/>
            <a:ext cx="82354" cy="119575"/>
          </a:xfrm>
          <a:prstGeom prst="triangle">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a:endParaRPr lang="ko-KR" altLang="en-US" sz="831" dirty="0">
              <a:solidFill>
                <a:srgbClr val="C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54" name="TextBox 53">
            <a:extLst>
              <a:ext uri="{FF2B5EF4-FFF2-40B4-BE49-F238E27FC236}">
                <a16:creationId xmlns:a16="http://schemas.microsoft.com/office/drawing/2014/main" id="{D236B6B3-4CA1-4E83-B245-A140FC493F04}"/>
              </a:ext>
            </a:extLst>
          </p:cNvPr>
          <p:cNvSpPr txBox="1"/>
          <p:nvPr/>
        </p:nvSpPr>
        <p:spPr>
          <a:xfrm>
            <a:off x="2332561" y="2753768"/>
            <a:ext cx="946673" cy="218049"/>
          </a:xfrm>
          <a:prstGeom prst="rect">
            <a:avLst/>
          </a:prstGeom>
          <a:noFill/>
        </p:spPr>
        <p:txBody>
          <a:bodyPr wrap="square" lIns="50409" tIns="50409" rIns="50409" bIns="50409" rtlCol="0">
            <a:noAutofit/>
          </a:bodyPr>
          <a:lstStyle/>
          <a:p>
            <a:pPr algn="ctr">
              <a:spcAft>
                <a:spcPts val="554"/>
              </a:spcAft>
            </a:pPr>
            <a:r>
              <a:rPr lang="en-US" altLang="ko-KR" sz="738" b="1" i="1" dirty="0">
                <a:solidFill>
                  <a:srgbClr val="BC204B"/>
                </a:solidFill>
                <a:latin typeface="Arial" panose="020B0604020202020204" pitchFamily="34" charset="0"/>
                <a:ea typeface="+mj-ea"/>
                <a:cs typeface="Arial" panose="020B0604020202020204" pitchFamily="34" charset="0"/>
              </a:rPr>
              <a:t>Mean 53,239</a:t>
            </a:r>
          </a:p>
        </p:txBody>
      </p:sp>
      <p:sp>
        <p:nvSpPr>
          <p:cNvPr id="97" name="직사각형 96">
            <a:extLst>
              <a:ext uri="{FF2B5EF4-FFF2-40B4-BE49-F238E27FC236}">
                <a16:creationId xmlns:a16="http://schemas.microsoft.com/office/drawing/2014/main" id="{6595F841-020F-4AC9-923E-57C5C757D7FE}"/>
              </a:ext>
            </a:extLst>
          </p:cNvPr>
          <p:cNvSpPr/>
          <p:nvPr/>
        </p:nvSpPr>
        <p:spPr>
          <a:xfrm>
            <a:off x="2249756" y="2017690"/>
            <a:ext cx="529200" cy="1239729"/>
          </a:xfrm>
          <a:prstGeom prst="rect">
            <a:avLst/>
          </a:prstGeom>
          <a:solidFill>
            <a:srgbClr val="EAAA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98" name="직사각형 97">
            <a:extLst>
              <a:ext uri="{FF2B5EF4-FFF2-40B4-BE49-F238E27FC236}">
                <a16:creationId xmlns:a16="http://schemas.microsoft.com/office/drawing/2014/main" id="{C6B4E565-07F5-41BE-80F5-802493F9B7D3}"/>
              </a:ext>
            </a:extLst>
          </p:cNvPr>
          <p:cNvSpPr/>
          <p:nvPr/>
        </p:nvSpPr>
        <p:spPr>
          <a:xfrm>
            <a:off x="2376490" y="2023003"/>
            <a:ext cx="402466" cy="1239729"/>
          </a:xfrm>
          <a:prstGeom prst="rect">
            <a:avLst/>
          </a:prstGeom>
          <a:solidFill>
            <a:srgbClr val="EAAA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100" name="직사각형 99">
            <a:extLst>
              <a:ext uri="{FF2B5EF4-FFF2-40B4-BE49-F238E27FC236}">
                <a16:creationId xmlns:a16="http://schemas.microsoft.com/office/drawing/2014/main" id="{F4507BF8-A23C-4DC3-84E9-569C5849F4F8}"/>
              </a:ext>
            </a:extLst>
          </p:cNvPr>
          <p:cNvSpPr/>
          <p:nvPr/>
        </p:nvSpPr>
        <p:spPr>
          <a:xfrm>
            <a:off x="2376490" y="4108529"/>
            <a:ext cx="402466" cy="1465200"/>
          </a:xfrm>
          <a:prstGeom prst="rect">
            <a:avLst/>
          </a:prstGeom>
          <a:solidFill>
            <a:srgbClr val="EAAA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rial" panose="020B0604020202020204" pitchFamily="34" charset="0"/>
              <a:cs typeface="Arial" panose="020B0604020202020204" pitchFamily="34" charset="0"/>
            </a:endParaRPr>
          </a:p>
        </p:txBody>
      </p:sp>
      <p:sp>
        <p:nvSpPr>
          <p:cNvPr id="59" name="이등변 삼각형 58">
            <a:extLst>
              <a:ext uri="{FF2B5EF4-FFF2-40B4-BE49-F238E27FC236}">
                <a16:creationId xmlns:a16="http://schemas.microsoft.com/office/drawing/2014/main" id="{E4DECA93-BF39-4C02-9BAA-9606870D7B0D}"/>
              </a:ext>
            </a:extLst>
          </p:cNvPr>
          <p:cNvSpPr/>
          <p:nvPr/>
        </p:nvSpPr>
        <p:spPr>
          <a:xfrm flipV="1">
            <a:off x="2501255" y="4865198"/>
            <a:ext cx="82354" cy="119575"/>
          </a:xfrm>
          <a:prstGeom prst="triangle">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a:endParaRPr lang="ko-KR" altLang="en-US" sz="831" dirty="0">
              <a:solidFill>
                <a:srgbClr val="C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60" name="TextBox 59">
            <a:extLst>
              <a:ext uri="{FF2B5EF4-FFF2-40B4-BE49-F238E27FC236}">
                <a16:creationId xmlns:a16="http://schemas.microsoft.com/office/drawing/2014/main" id="{103C8ED6-1C8D-4BC4-9962-7E91F565EFE2}"/>
              </a:ext>
            </a:extLst>
          </p:cNvPr>
          <p:cNvSpPr txBox="1"/>
          <p:nvPr/>
        </p:nvSpPr>
        <p:spPr>
          <a:xfrm>
            <a:off x="2101178" y="4680755"/>
            <a:ext cx="946673" cy="218049"/>
          </a:xfrm>
          <a:prstGeom prst="rect">
            <a:avLst/>
          </a:prstGeom>
          <a:noFill/>
        </p:spPr>
        <p:txBody>
          <a:bodyPr wrap="square" lIns="50409" tIns="50409" rIns="50409" bIns="50409" rtlCol="0">
            <a:noAutofit/>
          </a:bodyPr>
          <a:lstStyle/>
          <a:p>
            <a:pPr algn="ctr">
              <a:spcAft>
                <a:spcPts val="554"/>
              </a:spcAft>
            </a:pPr>
            <a:r>
              <a:rPr lang="en-US" altLang="ko-KR" sz="738" b="1" i="1" dirty="0">
                <a:solidFill>
                  <a:srgbClr val="BC204B"/>
                </a:solidFill>
                <a:latin typeface="Arial" panose="020B0604020202020204" pitchFamily="34" charset="0"/>
                <a:ea typeface="+mj-ea"/>
                <a:cs typeface="Arial" panose="020B0604020202020204" pitchFamily="34" charset="0"/>
              </a:rPr>
              <a:t>Mean 44,237</a:t>
            </a:r>
          </a:p>
        </p:txBody>
      </p:sp>
      <p:sp>
        <p:nvSpPr>
          <p:cNvPr id="61" name="TextBox 60">
            <a:extLst>
              <a:ext uri="{FF2B5EF4-FFF2-40B4-BE49-F238E27FC236}">
                <a16:creationId xmlns:a16="http://schemas.microsoft.com/office/drawing/2014/main" id="{75362AC4-6D37-4265-8FFF-7511DAF78CF6}"/>
              </a:ext>
            </a:extLst>
          </p:cNvPr>
          <p:cNvSpPr txBox="1"/>
          <p:nvPr/>
        </p:nvSpPr>
        <p:spPr>
          <a:xfrm>
            <a:off x="796064" y="4045177"/>
            <a:ext cx="201027" cy="187082"/>
          </a:xfrm>
          <a:prstGeom prst="rect">
            <a:avLst/>
          </a:prstGeom>
          <a:noFill/>
        </p:spPr>
        <p:txBody>
          <a:bodyPr wrap="square" lIns="50409" tIns="50409" rIns="50409" bIns="50409" rtlCol="0">
            <a:spAutoFit/>
          </a:bodyPr>
          <a:lstStyle/>
          <a:p>
            <a:pPr algn="r">
              <a:spcAft>
                <a:spcPts val="554"/>
              </a:spcAft>
            </a:pPr>
            <a:r>
              <a:rPr lang="en-US" altLang="ko-KR" sz="831" baseline="30000" dirty="0">
                <a:latin typeface="Arial" panose="020B0604020202020204" pitchFamily="34" charset="0"/>
                <a:ea typeface="맑은 고딕" panose="020B0503020000020004" pitchFamily="50" charset="-127"/>
                <a:cs typeface="Arial" panose="020B0604020202020204" pitchFamily="34" charset="0"/>
              </a:rPr>
              <a:t>4</a:t>
            </a:r>
            <a:endParaRPr lang="ko-KR" altLang="en-US" sz="831" baseline="30000" dirty="0">
              <a:latin typeface="Arial" panose="020B0604020202020204" pitchFamily="34" charset="0"/>
              <a:ea typeface="맑은 고딕" panose="020B0503020000020004" pitchFamily="50" charset="-127"/>
              <a:cs typeface="Arial" panose="020B0604020202020204" pitchFamily="34" charset="0"/>
            </a:endParaRPr>
          </a:p>
        </p:txBody>
      </p:sp>
      <p:sp>
        <p:nvSpPr>
          <p:cNvPr id="49" name="직사각형 48">
            <a:extLst>
              <a:ext uri="{FF2B5EF4-FFF2-40B4-BE49-F238E27FC236}">
                <a16:creationId xmlns:a16="http://schemas.microsoft.com/office/drawing/2014/main" id="{7C2EA121-B126-4E85-8B35-B89A02010CB1}"/>
              </a:ext>
            </a:extLst>
          </p:cNvPr>
          <p:cNvSpPr/>
          <p:nvPr/>
        </p:nvSpPr>
        <p:spPr>
          <a:xfrm>
            <a:off x="550783" y="1100504"/>
            <a:ext cx="8787950" cy="492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a:lnSpc>
                <a:spcPct val="110000"/>
              </a:lnSpc>
              <a:buClr>
                <a:schemeClr val="tx2"/>
              </a:buClr>
            </a:pPr>
            <a:r>
              <a:rPr lang="ko-KR" altLang="en-US" sz="1200" b="1" dirty="0">
                <a:solidFill>
                  <a:schemeClr val="tx1"/>
                </a:solidFill>
                <a:ea typeface="맑은 고딕" panose="020B0503020000020004" pitchFamily="50" charset="-127"/>
                <a:sym typeface="Wingdings" pitchFamily="2" charset="2"/>
              </a:rPr>
              <a:t>이익기준 평가접근법 중 현금흐름할인법</a:t>
            </a:r>
            <a:r>
              <a:rPr lang="en-US" altLang="ko-KR" sz="1200" b="1" dirty="0">
                <a:solidFill>
                  <a:schemeClr val="tx1"/>
                </a:solidFill>
                <a:ea typeface="맑은 고딕" panose="020B0503020000020004" pitchFamily="50" charset="-127"/>
                <a:sym typeface="Wingdings" pitchFamily="2" charset="2"/>
              </a:rPr>
              <a:t>(DCF</a:t>
            </a:r>
            <a:r>
              <a:rPr lang="ko-KR" altLang="en-US" sz="1200" b="1" dirty="0">
                <a:solidFill>
                  <a:schemeClr val="tx1"/>
                </a:solidFill>
                <a:ea typeface="맑은 고딕" panose="020B0503020000020004" pitchFamily="50" charset="-127"/>
                <a:sym typeface="Wingdings" pitchFamily="2" charset="2"/>
              </a:rPr>
              <a:t>법</a:t>
            </a:r>
            <a:r>
              <a:rPr lang="en-US" altLang="ko-KR" sz="1200" b="1" dirty="0">
                <a:solidFill>
                  <a:schemeClr val="tx1"/>
                </a:solidFill>
                <a:ea typeface="맑은 고딕" panose="020B0503020000020004" pitchFamily="50" charset="-127"/>
                <a:sym typeface="Wingdings" pitchFamily="2" charset="2"/>
              </a:rPr>
              <a:t>),</a:t>
            </a:r>
            <a:r>
              <a:rPr lang="ko-KR" altLang="en-US" sz="1200" b="1" dirty="0">
                <a:solidFill>
                  <a:schemeClr val="tx1"/>
                </a:solidFill>
                <a:ea typeface="맑은 고딕" panose="020B0503020000020004" pitchFamily="50" charset="-127"/>
                <a:sym typeface="Wingdings" pitchFamily="2" charset="2"/>
              </a:rPr>
              <a:t> 시장기준 평가접근법 중 유사상장회사 비교법</a:t>
            </a:r>
            <a:r>
              <a:rPr lang="en-US" altLang="ko-KR" sz="1200" b="1" dirty="0">
                <a:solidFill>
                  <a:schemeClr val="tx1"/>
                </a:solidFill>
                <a:ea typeface="맑은 고딕" panose="020B0503020000020004" pitchFamily="50" charset="-127"/>
                <a:sym typeface="Wingdings" pitchFamily="2" charset="2"/>
              </a:rPr>
              <a:t>(GPCM) </a:t>
            </a:r>
            <a:r>
              <a:rPr lang="ko-KR" altLang="en-US" sz="1200" b="1" dirty="0">
                <a:solidFill>
                  <a:schemeClr val="tx1"/>
                </a:solidFill>
                <a:ea typeface="맑은 고딕" panose="020B0503020000020004" pitchFamily="50" charset="-127"/>
                <a:sym typeface="Wingdings" pitchFamily="2" charset="2"/>
              </a:rPr>
              <a:t>및 유사거래 비교법</a:t>
            </a:r>
            <a:r>
              <a:rPr lang="en-US" altLang="ko-KR" sz="1200" b="1" dirty="0">
                <a:solidFill>
                  <a:schemeClr val="tx1"/>
                </a:solidFill>
                <a:ea typeface="맑은 고딕" panose="020B0503020000020004" pitchFamily="50" charset="-127"/>
                <a:sym typeface="Wingdings" pitchFamily="2" charset="2"/>
              </a:rPr>
              <a:t>(GTM)</a:t>
            </a:r>
            <a:r>
              <a:rPr lang="ko-KR" altLang="en-US" sz="1200" b="1" dirty="0">
                <a:solidFill>
                  <a:schemeClr val="tx1"/>
                </a:solidFill>
                <a:ea typeface="맑은 고딕" panose="020B0503020000020004" pitchFamily="50" charset="-127"/>
                <a:sym typeface="Wingdings" pitchFamily="2" charset="2"/>
              </a:rPr>
              <a:t>에 의해 산정한</a:t>
            </a:r>
            <a:r>
              <a:rPr lang="en-US" altLang="ko-KR" sz="1200" b="1" dirty="0">
                <a:solidFill>
                  <a:schemeClr val="tx1"/>
                </a:solidFill>
                <a:ea typeface="맑은 고딕" panose="020B0503020000020004" pitchFamily="50" charset="-127"/>
                <a:sym typeface="Wingdings" pitchFamily="2" charset="2"/>
              </a:rPr>
              <a:t> </a:t>
            </a:r>
            <a:r>
              <a:rPr lang="ko-KR" altLang="en-US" sz="1200" b="1" dirty="0">
                <a:solidFill>
                  <a:schemeClr val="tx1"/>
                </a:solidFill>
                <a:ea typeface="맑은 고딕" panose="020B0503020000020004" pitchFamily="50" charset="-127"/>
                <a:sym typeface="Wingdings" pitchFamily="2" charset="2"/>
              </a:rPr>
              <a:t>평가대상회사의 인수 대상 지분가치 범위는 다음과 같으며</a:t>
            </a:r>
            <a:r>
              <a:rPr lang="en-US" altLang="ko-KR" sz="1200" b="1" dirty="0">
                <a:solidFill>
                  <a:schemeClr val="tx1"/>
                </a:solidFill>
                <a:ea typeface="맑은 고딕" panose="020B0503020000020004" pitchFamily="50" charset="-127"/>
                <a:sym typeface="Wingdings" pitchFamily="2" charset="2"/>
              </a:rPr>
              <a:t>, </a:t>
            </a:r>
            <a:r>
              <a:rPr lang="ko-KR" altLang="en-US" sz="1200" b="1" dirty="0">
                <a:solidFill>
                  <a:schemeClr val="tx1"/>
                </a:solidFill>
                <a:ea typeface="맑은 고딕" panose="020B0503020000020004" pitchFamily="50" charset="-127"/>
                <a:sym typeface="Wingdings" pitchFamily="2" charset="2"/>
              </a:rPr>
              <a:t>주요 구간은 </a:t>
            </a:r>
            <a:r>
              <a:rPr lang="en-US" altLang="ko-KR" sz="1200" b="1" dirty="0">
                <a:solidFill>
                  <a:schemeClr val="tx1"/>
                </a:solidFill>
                <a:ea typeface="맑은 고딕" panose="020B0503020000020004" pitchFamily="50" charset="-127"/>
                <a:sym typeface="Wingdings" pitchFamily="2" charset="2"/>
              </a:rPr>
              <a:t>411~532</a:t>
            </a:r>
            <a:r>
              <a:rPr lang="ko-KR" altLang="en-US" sz="1200" b="1" dirty="0">
                <a:solidFill>
                  <a:schemeClr val="tx1"/>
                </a:solidFill>
                <a:ea typeface="맑은 고딕" panose="020B0503020000020004" pitchFamily="50" charset="-127"/>
                <a:sym typeface="Wingdings" pitchFamily="2" charset="2"/>
              </a:rPr>
              <a:t>억원에 해당함</a:t>
            </a:r>
            <a:endParaRPr lang="en-US" altLang="ko-KR" sz="1200" b="1" dirty="0">
              <a:solidFill>
                <a:schemeClr val="tx1"/>
              </a:solidFill>
              <a:ea typeface="맑은 고딕" panose="020B0503020000020004" pitchFamily="50" charset="-127"/>
              <a:sym typeface="Wingdings" pitchFamily="2" charset="2"/>
            </a:endParaRPr>
          </a:p>
        </p:txBody>
      </p:sp>
    </p:spTree>
    <p:extLst>
      <p:ext uri="{BB962C8B-B14F-4D97-AF65-F5344CB8AC3E}">
        <p14:creationId xmlns:p14="http://schemas.microsoft.com/office/powerpoint/2010/main" val="35400804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1"/>
  <p:tag name="TYPE" val="FullPage"/>
  <p:tag name="KEYWORD" val="FULL-PAGE"/>
  <p:tag name="TEMPLATEVERSION" val="10/04/2017 12:58:26"/>
</p:tagLst>
</file>

<file path=ppt/tags/tag2.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3.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4.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5.xml><?xml version="1.0" encoding="utf-8"?>
<p:tagLst xmlns:a="http://schemas.openxmlformats.org/drawingml/2006/main" xmlns:r="http://schemas.openxmlformats.org/officeDocument/2006/relationships" xmlns:p="http://schemas.openxmlformats.org/presentationml/2006/main">
  <p:tag name="COPYRIGHT1" val="TRUE"/>
</p:tagLst>
</file>

<file path=ppt/theme/theme1.xml><?xml version="1.0" encoding="utf-8"?>
<a:theme xmlns:a="http://schemas.openxmlformats.org/drawingml/2006/main" name="KPMG_Talkbook_4x3_1021_2015">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사용자 지정 2">
      <a:majorFont>
        <a:latin typeface="KPMG Extralight"/>
        <a:ea typeface="맑은 고딕"/>
        <a:cs typeface=""/>
      </a:majorFont>
      <a:minorFont>
        <a:latin typeface="Univers 45 Light"/>
        <a:ea typeface="맑은 고딕"/>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000" tIns="54000" rIns="54000" bIns="54000" rtlCol="0" anchor="ctr"/>
      <a:lstStyle>
        <a:defPPr algn="ctr">
          <a:defRPr sz="1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0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Talkbook Full-page Template" id="{9115AB9C-2B4D-41E4-ACBA-3F5FE57E2376}" vid="{3C429A1C-9CE9-44C0-B1F4-B18223B0AB03}"/>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문서" ma:contentTypeID="0x010100FB8F4AC52B259641BE62E3A32AC663D5" ma:contentTypeVersion="0" ma:contentTypeDescription="새 문서를 만듭니다." ma:contentTypeScope="" ma:versionID="2b20d8835c4c23da34b40c39c69aa2d7">
  <xsd:schema xmlns:xsd="http://www.w3.org/2001/XMLSchema" xmlns:xs="http://www.w3.org/2001/XMLSchema" xmlns:p="http://schemas.microsoft.com/office/2006/metadata/properties" targetNamespace="http://schemas.microsoft.com/office/2006/metadata/properties" ma:root="true" ma:fieldsID="dd8f6c9257034a6ffde9c3b3e5e5b89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324BD4-A732-4BF6-8060-B9EF496A95D4}">
  <ds:schemaRefs>
    <ds:schemaRef ds:uri="http://schemas.microsoft.com/sharepoint/v3/contenttype/forms"/>
  </ds:schemaRefs>
</ds:datastoreItem>
</file>

<file path=customXml/itemProps2.xml><?xml version="1.0" encoding="utf-8"?>
<ds:datastoreItem xmlns:ds="http://schemas.openxmlformats.org/officeDocument/2006/customXml" ds:itemID="{76B210F4-B75D-44C5-B29D-1AFBE5AA5D68}">
  <ds:schemaRefs>
    <ds:schemaRef ds:uri="http://purl.org/dc/term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FFF77794-D448-47D2-849B-43EBD941AB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KPMG Talkbook Full-page Template</Template>
  <TotalTime>87487</TotalTime>
  <Words>9293</Words>
  <Application>Microsoft Office PowerPoint</Application>
  <PresentationFormat>A4 용지(210x297mm)</PresentationFormat>
  <Paragraphs>4439</Paragraphs>
  <Slides>33</Slides>
  <Notes>31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33</vt:i4>
      </vt:variant>
    </vt:vector>
  </HeadingPairs>
  <TitlesOfParts>
    <vt:vector size="42" baseType="lpstr">
      <vt:lpstr>Helvetica Light</vt:lpstr>
      <vt:lpstr>맑은 고딕</vt:lpstr>
      <vt:lpstr>Arial</vt:lpstr>
      <vt:lpstr>KPMG Extralight</vt:lpstr>
      <vt:lpstr>Univers 45 Light</vt:lpstr>
      <vt:lpstr>Univers for KPMG</vt:lpstr>
      <vt:lpstr>Univers for KPMG Light</vt:lpstr>
      <vt:lpstr>Wingdings</vt:lpstr>
      <vt:lpstr>KPMG_Talkbook_4x3_1021_2015</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Talkbook  template</dc:title>
  <dc:creator>Min, Jae-Guk (KR/Deal Adv1)</dc:creator>
  <cp:lastModifiedBy>Rho, Hyun-Suk (KR/Deal Adv2)</cp:lastModifiedBy>
  <cp:revision>5713</cp:revision>
  <cp:lastPrinted>2021-08-10T01:24:50Z</cp:lastPrinted>
  <dcterms:created xsi:type="dcterms:W3CDTF">2016-09-06T02:15:48Z</dcterms:created>
  <dcterms:modified xsi:type="dcterms:W3CDTF">2022-04-13T05:30:17Z</dcterms:modified>
  <cp:category>KPMG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0x010100FB8F4AC52B259641BE62E3A32AC663D5</vt:lpwstr>
  </property>
</Properties>
</file>