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50"/>
  </p:notesMasterIdLst>
  <p:handoutMasterIdLst>
    <p:handoutMasterId r:id="rId51"/>
  </p:handoutMasterIdLst>
  <p:sldIdLst>
    <p:sldId id="286" r:id="rId2"/>
    <p:sldId id="6106" r:id="rId3"/>
    <p:sldId id="6039" r:id="rId4"/>
    <p:sldId id="6040" r:id="rId5"/>
    <p:sldId id="6126" r:id="rId6"/>
    <p:sldId id="6133" r:id="rId7"/>
    <p:sldId id="6069" r:id="rId8"/>
    <p:sldId id="6030" r:id="rId9"/>
    <p:sldId id="6081" r:id="rId10"/>
    <p:sldId id="6134" r:id="rId11"/>
    <p:sldId id="6144" r:id="rId12"/>
    <p:sldId id="6141" r:id="rId13"/>
    <p:sldId id="6162" r:id="rId14"/>
    <p:sldId id="6163" r:id="rId15"/>
    <p:sldId id="6152" r:id="rId16"/>
    <p:sldId id="6153" r:id="rId17"/>
    <p:sldId id="6055" r:id="rId18"/>
    <p:sldId id="6119" r:id="rId19"/>
    <p:sldId id="6140" r:id="rId20"/>
    <p:sldId id="6164" r:id="rId21"/>
    <p:sldId id="6159" r:id="rId22"/>
    <p:sldId id="6127" r:id="rId23"/>
    <p:sldId id="6095" r:id="rId24"/>
    <p:sldId id="6160" r:id="rId25"/>
    <p:sldId id="6156" r:id="rId26"/>
    <p:sldId id="6161" r:id="rId27"/>
    <p:sldId id="6157" r:id="rId28"/>
    <p:sldId id="6099" r:id="rId29"/>
    <p:sldId id="6149" r:id="rId30"/>
    <p:sldId id="6143" r:id="rId31"/>
    <p:sldId id="6138" r:id="rId32"/>
    <p:sldId id="6083" r:id="rId33"/>
    <p:sldId id="6105" r:id="rId34"/>
    <p:sldId id="6061" r:id="rId35"/>
    <p:sldId id="6018" r:id="rId36"/>
    <p:sldId id="6125" r:id="rId37"/>
    <p:sldId id="6118" r:id="rId38"/>
    <p:sldId id="6120" r:id="rId39"/>
    <p:sldId id="6150" r:id="rId40"/>
    <p:sldId id="6151" r:id="rId41"/>
    <p:sldId id="6158" r:id="rId42"/>
    <p:sldId id="6148" r:id="rId43"/>
    <p:sldId id="6079" r:id="rId44"/>
    <p:sldId id="6128" r:id="rId45"/>
    <p:sldId id="6129" r:id="rId46"/>
    <p:sldId id="6139" r:id="rId47"/>
    <p:sldId id="6107" r:id="rId48"/>
    <p:sldId id="6154" r:id="rId4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o, Hyun-Suk (KR/Deal Adv2)" initials="RH(A" lastIdx="1" clrIdx="0">
    <p:extLst>
      <p:ext uri="{19B8F6BF-5375-455C-9EA6-DF929625EA0E}">
        <p15:presenceInfo xmlns:p15="http://schemas.microsoft.com/office/powerpoint/2012/main" userId="S::hyunsukrho@kr.kpmg.com::a56a0fe6-431e-4ae3-a245-a4eb6a0e878b" providerId="AD"/>
      </p:ext>
    </p:extLst>
  </p:cmAuthor>
  <p:cmAuthor id="2" name="Chai, Hyun-Tae (KR/IM4)" initials="CHT(" lastIdx="1" clrIdx="1">
    <p:extLst>
      <p:ext uri="{19B8F6BF-5375-455C-9EA6-DF929625EA0E}">
        <p15:presenceInfo xmlns:p15="http://schemas.microsoft.com/office/powerpoint/2012/main" userId="S::hyuntaechai@kr.kpmg.com::9b1dc3d5-e21b-4c31-a29c-681e01548e76" providerId="AD"/>
      </p:ext>
    </p:extLst>
  </p:cmAuthor>
  <p:cmAuthor id="3" name="Kim, Tae-Woo (KR/Deal Adv2)" initials="KT(A" lastIdx="1" clrIdx="2">
    <p:extLst>
      <p:ext uri="{19B8F6BF-5375-455C-9EA6-DF929625EA0E}">
        <p15:presenceInfo xmlns:p15="http://schemas.microsoft.com/office/powerpoint/2012/main" userId="S::tkim75@kr.kpmg.com::5c02ccd6-b3e8-42a1-9394-e339bd6ae3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3698"/>
    <a:srgbClr val="470A68"/>
    <a:srgbClr val="0091DA"/>
    <a:srgbClr val="00338D"/>
    <a:srgbClr val="FF0000"/>
    <a:srgbClr val="DDEBF7"/>
    <a:srgbClr val="999999"/>
    <a:srgbClr val="ADBDDA"/>
    <a:srgbClr val="CCEDF7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42576-EEE4-4F1C-BE30-74FFE68AB810}" v="520" dt="2022-06-28T19:54:56.682"/>
    <p1510:client id="{5A1EFE3E-F635-4AAC-8D05-5B5E24BE9F97}" v="1147" dt="2022-06-28T19:51:11.179"/>
    <p1510:client id="{891FC8C4-DF68-4D05-6D94-0D3E958C1A8E}" v="54" dt="2022-06-28T19:35:16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53" autoAdjust="0"/>
  </p:normalViewPr>
  <p:slideViewPr>
    <p:cSldViewPr snapToGrid="0" snapToObjects="1">
      <p:cViewPr varScale="1">
        <p:scale>
          <a:sx n="112" d="100"/>
          <a:sy n="112" d="100"/>
        </p:scale>
        <p:origin x="13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516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02.%20Margin/Pjt_Echo_margin_LTM_0620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untaechai\Documents\Project%20Echo\PJT_Echo_&#51221;&#49328;&#54364;_0616_&#49324;&#50629;&#48512;&#48324;%20&#44396;&#48516;_cht0620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02.%20Margin/Pjt_Echo_margin_LTM_06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Pjt_Echo_margin_LTM_0620_cht_&#51064;&#44148;&#48708;&#51312;&#51221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im75\Desktop\Works\14.%20Echo\PJT%20Echo_Revenue%20BD_2022062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im75\Desktop\Works\14.%20Echo\&#50900;&#48324;%20W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Pjt_echo_&#51116;&#47308;&#48708;_v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Pjt_echo_&#51116;&#47308;&#48708;_v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Pjt_echo_&#51116;&#47308;&#48708;_v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https://onedrive-global.kpmg.com/personal/mkim92_kr_kpmg_com/Documents/FY%202022/003.%20PJT%20ECHO/WP/Pjt_echo_&#51116;&#47308;&#48708;_v1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kim75\Desktop\Works\14.%20Echo\PJT%20Echo_Revenue%20BD_20220626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onedrive-global.kpmg.com/personal/mkim92_kr_kpmg_com/Documents/FY%202022/003.%20PJT%20ECHO/WP/02.%20Margin/Pjt_Echo_margin_LTM_0620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onedrive-global.kpmg.com/personal/mkim92_kr_kpmg_com/Documents/FY%202022/003.%20PJT%20ECHO/WP/02.%20Margin/Pjt_Echo_margin_LTM_06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2973899095945"/>
          <c:y val="9.5834069521797585E-2"/>
          <c:w val="0.61674850539515891"/>
          <c:h val="0.46658062864093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PL_Analysis!$B$6</c:f>
              <c:strCache>
                <c:ptCount val="1"/>
                <c:pt idx="0">
                  <c:v> 매출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PL_Analysis!$E$5:$J$5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PL_Analysis!$E$6:$J$6</c:f>
              <c:numCache>
                <c:formatCode>#,##0,,_);\(#,##0,,\);\-_)</c:formatCode>
                <c:ptCount val="6"/>
                <c:pt idx="0">
                  <c:v>9986804439</c:v>
                </c:pt>
                <c:pt idx="1">
                  <c:v>9663908647</c:v>
                </c:pt>
                <c:pt idx="2">
                  <c:v>13968799774</c:v>
                </c:pt>
                <c:pt idx="3">
                  <c:v>20491274271</c:v>
                </c:pt>
                <c:pt idx="4">
                  <c:v>20244234979</c:v>
                </c:pt>
                <c:pt idx="5">
                  <c:v>19136593792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4-4D1C-925A-65A9010D946D}"/>
            </c:ext>
          </c:extLst>
        </c:ser>
        <c:ser>
          <c:idx val="1"/>
          <c:order val="1"/>
          <c:tx>
            <c:strRef>
              <c:f>PL_Analysis!$B$23</c:f>
              <c:strCache>
                <c:ptCount val="1"/>
                <c:pt idx="0">
                  <c:v> 매출총이익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0833333333333332E-2"/>
                  <c:y val="-6.9752256577683891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D84-4D1C-925A-65A9010D946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PL_Analysis!$E$5:$J$5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PL_Analysis!$E$23:$J$23</c:f>
              <c:numCache>
                <c:formatCode>#,##0,,_);\(#,##0,,\);\-_)</c:formatCode>
                <c:ptCount val="6"/>
                <c:pt idx="0">
                  <c:v>-1209690503.8000011</c:v>
                </c:pt>
                <c:pt idx="1">
                  <c:v>-326463794.94900131</c:v>
                </c:pt>
                <c:pt idx="2">
                  <c:v>2280810140</c:v>
                </c:pt>
                <c:pt idx="3">
                  <c:v>5944913726</c:v>
                </c:pt>
                <c:pt idx="4">
                  <c:v>3472232309</c:v>
                </c:pt>
                <c:pt idx="5">
                  <c:v>2068244149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84-4D1C-925A-65A9010D94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63738896"/>
        <c:axId val="1063745968"/>
      </c:barChart>
      <c:lineChart>
        <c:grouping val="standard"/>
        <c:varyColors val="0"/>
        <c:ser>
          <c:idx val="2"/>
          <c:order val="2"/>
          <c:tx>
            <c:strRef>
              <c:f>PL_Analysis!$B$24</c:f>
              <c:strCache>
                <c:ptCount val="1"/>
                <c:pt idx="0">
                  <c:v> GPM% 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7.9884350393700787E-2"/>
                  <c:y val="2.33985020165162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749999999999987E-2"/>
                      <c:h val="7.93173292362844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D84-4D1C-925A-65A9010D946D}"/>
                </c:ext>
              </c:extLst>
            </c:dLbl>
            <c:dLbl>
              <c:idx val="1"/>
              <c:layout>
                <c:manualLayout>
                  <c:x val="-5.6215368912219309E-2"/>
                  <c:y val="2.9902823122719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84-4D1C-925A-65A9010D946D}"/>
                </c:ext>
              </c:extLst>
            </c:dLbl>
            <c:dLbl>
              <c:idx val="5"/>
              <c:layout>
                <c:manualLayout>
                  <c:x val="-4.5937591134441527E-2"/>
                  <c:y val="1.17643716217077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9D-4814-8EAB-665E0B3EA32A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PL_Analysis!$E$5:$J$5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PL_Analysis!$E$24:$J$24</c:f>
              <c:numCache>
                <c:formatCode>0.0%;\(0.0%\);\-</c:formatCode>
                <c:ptCount val="6"/>
                <c:pt idx="0">
                  <c:v>-0.12112888674138592</c:v>
                </c:pt>
                <c:pt idx="1">
                  <c:v>-3.378175507177901E-2</c:v>
                </c:pt>
                <c:pt idx="2">
                  <c:v>0.16327889130784531</c:v>
                </c:pt>
                <c:pt idx="3">
                  <c:v>0.29011927942487498</c:v>
                </c:pt>
                <c:pt idx="4">
                  <c:v>0.17151709178449365</c:v>
                </c:pt>
                <c:pt idx="5">
                  <c:v>0.10807796682524681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84-4D1C-925A-65A9010D9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399744"/>
        <c:axId val="1475399328"/>
      </c:lineChart>
      <c:catAx>
        <c:axId val="106373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063745968"/>
        <c:crosses val="autoZero"/>
        <c:auto val="1"/>
        <c:lblAlgn val="ctr"/>
        <c:lblOffset val="100"/>
        <c:noMultiLvlLbl val="0"/>
      </c:catAx>
      <c:valAx>
        <c:axId val="1063745968"/>
        <c:scaling>
          <c:orientation val="minMax"/>
        </c:scaling>
        <c:delete val="0"/>
        <c:axPos val="l"/>
        <c:numFmt formatCode="#,##0,,_);\(#,##0,,\);\-_)" sourceLinked="1"/>
        <c:majorTickMark val="out"/>
        <c:minorTickMark val="none"/>
        <c:tickLblPos val="nextTo"/>
        <c:spPr>
          <a:ln w="3175">
            <a:noFill/>
            <a:prstDash val="solid"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063738896"/>
        <c:crosses val="autoZero"/>
        <c:crossBetween val="between"/>
      </c:valAx>
      <c:valAx>
        <c:axId val="1475399328"/>
        <c:scaling>
          <c:orientation val="minMax"/>
        </c:scaling>
        <c:delete val="0"/>
        <c:axPos val="r"/>
        <c:numFmt formatCode="0.0%;\(0.0%\);\-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475399744"/>
        <c:crosses val="max"/>
        <c:crossBetween val="between"/>
      </c:valAx>
      <c:catAx>
        <c:axId val="147539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539932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77519994896471256"/>
          <c:y val="3.6217911785417123E-3"/>
          <c:w val="0.22480000000000003"/>
          <c:h val="0.7274509954548364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WorkingCapital!$C$5</c:f>
              <c:strCache>
                <c:ptCount val="1"/>
                <c:pt idx="0">
                  <c:v>매출채권</c:v>
                </c:pt>
              </c:strCache>
            </c:strRef>
          </c:tx>
          <c:spPr>
            <a:solidFill>
              <a:srgbClr val="0091D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51751DE-050E-49D6-982E-A49B37CC7C07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07D-4C3E-880C-7AE61038A25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9D8507E-80AE-4D3E-9ECD-66FA50C1CFEA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7D-4C3E-880C-7AE61038A25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B95EB50-D2D5-4B0A-B91B-3FE3D17BC48A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07D-4C3E-880C-7AE61038A25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09FD9A-EBB2-4041-8962-24D5A200C922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7D-4C3E-880C-7AE61038A25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87E5040-E16F-4200-9D24-E1A46D43CF59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07D-4C3E-880C-7AE61038A2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WorkingCapital!$D$3:$H$3</c:f>
              <c:strCache>
                <c:ptCount val="5"/>
                <c:pt idx="0">
                  <c:v>Dec-17</c:v>
                </c:pt>
                <c:pt idx="1">
                  <c:v>Dec-18</c:v>
                </c:pt>
                <c:pt idx="2">
                  <c:v>Dec-19</c:v>
                </c:pt>
                <c:pt idx="3">
                  <c:v>Dec-20</c:v>
                </c:pt>
                <c:pt idx="4">
                  <c:v>Dec-21</c:v>
                </c:pt>
              </c:strCache>
            </c:strRef>
          </c:cat>
          <c:val>
            <c:numRef>
              <c:f>WorkingCapital!$D$5:$H$5</c:f>
              <c:numCache>
                <c:formatCode>#,##0;\(#,##0\);\-</c:formatCode>
                <c:ptCount val="5"/>
                <c:pt idx="0">
                  <c:v>1090</c:v>
                </c:pt>
                <c:pt idx="1">
                  <c:v>1066</c:v>
                </c:pt>
                <c:pt idx="2">
                  <c:v>982</c:v>
                </c:pt>
                <c:pt idx="3">
                  <c:v>1032</c:v>
                </c:pt>
                <c:pt idx="4">
                  <c:v>1630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7D-4C3E-880C-7AE61038A25F}"/>
            </c:ext>
          </c:extLst>
        </c:ser>
        <c:ser>
          <c:idx val="2"/>
          <c:order val="2"/>
          <c:tx>
            <c:strRef>
              <c:f>WorkingCapital!$C$6</c:f>
              <c:strCache>
                <c:ptCount val="1"/>
                <c:pt idx="0">
                  <c:v>재고자산</c:v>
                </c:pt>
              </c:strCache>
            </c:strRef>
          </c:tx>
          <c:spPr>
            <a:solidFill>
              <a:srgbClr val="483698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7720A6D-F8C3-4F7D-B66D-7A35642B77BE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07D-4C3E-880C-7AE61038A25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B4AE39-9706-4383-94E2-0F95FECA87BA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07D-4C3E-880C-7AE61038A25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545158C-C0C4-4305-B5B5-6BE16606510A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07D-4C3E-880C-7AE61038A25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1C1C59-36E4-435B-8B29-298E8E566DCA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07D-4C3E-880C-7AE61038A25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D093BC-7C58-4416-8418-06F6D363E534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07D-4C3E-880C-7AE61038A2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WorkingCapital!$D$3:$H$3</c:f>
              <c:strCache>
                <c:ptCount val="5"/>
                <c:pt idx="0">
                  <c:v>Dec-17</c:v>
                </c:pt>
                <c:pt idx="1">
                  <c:v>Dec-18</c:v>
                </c:pt>
                <c:pt idx="2">
                  <c:v>Dec-19</c:v>
                </c:pt>
                <c:pt idx="3">
                  <c:v>Dec-20</c:v>
                </c:pt>
                <c:pt idx="4">
                  <c:v>Dec-21</c:v>
                </c:pt>
              </c:strCache>
            </c:strRef>
          </c:cat>
          <c:val>
            <c:numRef>
              <c:f>WorkingCapital!$D$6:$H$6</c:f>
              <c:numCache>
                <c:formatCode>#,##0;\(#,##0\);\-</c:formatCode>
                <c:ptCount val="5"/>
                <c:pt idx="0">
                  <c:v>543</c:v>
                </c:pt>
                <c:pt idx="1">
                  <c:v>417</c:v>
                </c:pt>
                <c:pt idx="2">
                  <c:v>494</c:v>
                </c:pt>
                <c:pt idx="3">
                  <c:v>668</c:v>
                </c:pt>
                <c:pt idx="4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07D-4C3E-880C-7AE61038A25F}"/>
            </c:ext>
          </c:extLst>
        </c:ser>
        <c:ser>
          <c:idx val="3"/>
          <c:order val="3"/>
          <c:tx>
            <c:strRef>
              <c:f>WorkingCapital!$C$7</c:f>
              <c:strCache>
                <c:ptCount val="1"/>
                <c:pt idx="0">
                  <c:v>매입채무</c:v>
                </c:pt>
              </c:strCache>
            </c:strRef>
          </c:tx>
          <c:spPr>
            <a:solidFill>
              <a:srgbClr val="470A6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779E-3"/>
                  <c:y val="2.3148512685914262E-2"/>
                </c:manualLayout>
              </c:layout>
              <c:tx>
                <c:rich>
                  <a:bodyPr/>
                  <a:lstStyle/>
                  <a:p>
                    <a:fld id="{3D80BF1D-AB0D-4791-AFB2-60C7BE55A30C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07D-4C3E-880C-7AE61038A25F}"/>
                </c:ext>
              </c:extLst>
            </c:dLbl>
            <c:dLbl>
              <c:idx val="1"/>
              <c:layout>
                <c:manualLayout>
                  <c:x val="-5.0925337632079971E-17"/>
                  <c:y val="1.3888888888888973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baseline="0"/>
                      <a:t> </a:t>
                    </a:r>
                    <a:fld id="{5460D1FF-75B6-43D5-A81E-6F191E74C897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07D-4C3E-880C-7AE61038A25F}"/>
                </c:ext>
              </c:extLst>
            </c:dLbl>
            <c:dLbl>
              <c:idx val="2"/>
              <c:layout>
                <c:manualLayout>
                  <c:x val="0"/>
                  <c:y val="1.3888888888888888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baseline="0"/>
                      <a:t> </a:t>
                    </a:r>
                    <a:fld id="{BF86CFDF-CEED-497F-9CD5-0084DB5189B9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07D-4C3E-880C-7AE61038A25F}"/>
                </c:ext>
              </c:extLst>
            </c:dLbl>
            <c:dLbl>
              <c:idx val="3"/>
              <c:layout>
                <c:manualLayout>
                  <c:x val="-1.0185067526415994E-16"/>
                  <c:y val="9.2592592592593437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baseline="0"/>
                      <a:t> </a:t>
                    </a:r>
                    <a:fld id="{ED56AFD5-EF61-4068-95B4-A6E1299CBA3A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07D-4C3E-880C-7AE61038A25F}"/>
                </c:ext>
              </c:extLst>
            </c:dLbl>
            <c:dLbl>
              <c:idx val="4"/>
              <c:layout>
                <c:manualLayout>
                  <c:x val="-1.0185067526415994E-16"/>
                  <c:y val="1.3888888888888888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baseline="0"/>
                      <a:t> </a:t>
                    </a:r>
                    <a:fld id="{DC8A9A58-B53D-4F59-A697-B9BC9D6B7B16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E07D-4C3E-880C-7AE61038A2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WorkingCapital!$D$3:$H$3</c:f>
              <c:strCache>
                <c:ptCount val="5"/>
                <c:pt idx="0">
                  <c:v>Dec-17</c:v>
                </c:pt>
                <c:pt idx="1">
                  <c:v>Dec-18</c:v>
                </c:pt>
                <c:pt idx="2">
                  <c:v>Dec-19</c:v>
                </c:pt>
                <c:pt idx="3">
                  <c:v>Dec-20</c:v>
                </c:pt>
                <c:pt idx="4">
                  <c:v>Dec-21</c:v>
                </c:pt>
              </c:strCache>
            </c:strRef>
          </c:cat>
          <c:val>
            <c:numRef>
              <c:f>WorkingCapital!$D$7:$H$7</c:f>
              <c:numCache>
                <c:formatCode>#,##0;\(#,##0\);\-</c:formatCode>
                <c:ptCount val="5"/>
                <c:pt idx="0">
                  <c:v>-431</c:v>
                </c:pt>
                <c:pt idx="1">
                  <c:v>-405</c:v>
                </c:pt>
                <c:pt idx="2">
                  <c:v>-468</c:v>
                </c:pt>
                <c:pt idx="3">
                  <c:v>-651</c:v>
                </c:pt>
                <c:pt idx="4">
                  <c:v>-597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07D-4C3E-880C-7AE61038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7003088"/>
        <c:axId val="837001840"/>
      </c:barChart>
      <c:lineChart>
        <c:grouping val="standard"/>
        <c:varyColors val="0"/>
        <c:ser>
          <c:idx val="0"/>
          <c:order val="0"/>
          <c:tx>
            <c:strRef>
              <c:f>WorkingCapital!$B$4</c:f>
              <c:strCache>
                <c:ptCount val="1"/>
                <c:pt idx="0">
                  <c:v>NWC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444444444444448E-2"/>
                  <c:y val="-4.1666666666666664E-2"/>
                </c:manualLayout>
              </c:layout>
              <c:tx>
                <c:rich>
                  <a:bodyPr/>
                  <a:lstStyle/>
                  <a:p>
                    <a:fld id="{F5496225-1598-44C5-A854-7BDF3C4EB385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E07D-4C3E-880C-7AE61038A25F}"/>
                </c:ext>
              </c:extLst>
            </c:dLbl>
            <c:dLbl>
              <c:idx val="1"/>
              <c:layout>
                <c:manualLayout>
                  <c:x val="-0.1"/>
                  <c:y val="-6.9444444444444448E-2"/>
                </c:manualLayout>
              </c:layout>
              <c:tx>
                <c:rich>
                  <a:bodyPr/>
                  <a:lstStyle/>
                  <a:p>
                    <a:fld id="{E71E0645-89AB-4C3D-A43A-D088C90EAF68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E07D-4C3E-880C-7AE61038A25F}"/>
                </c:ext>
              </c:extLst>
            </c:dLbl>
            <c:dLbl>
              <c:idx val="2"/>
              <c:layout>
                <c:manualLayout>
                  <c:x val="-9.7222222222222224E-2"/>
                  <c:y val="-6.481481481481481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1,008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E07D-4C3E-880C-7AE61038A25F}"/>
                </c:ext>
              </c:extLst>
            </c:dLbl>
            <c:dLbl>
              <c:idx val="3"/>
              <c:layout>
                <c:manualLayout>
                  <c:x val="-0.14166666666666666"/>
                  <c:y val="-4.6296296296296294E-2"/>
                </c:manualLayout>
              </c:layout>
              <c:tx>
                <c:rich>
                  <a:bodyPr/>
                  <a:lstStyle/>
                  <a:p>
                    <a:fld id="{2DEEE439-13DC-4071-A80E-8EE3D2E54A48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E07D-4C3E-880C-7AE61038A25F}"/>
                </c:ext>
              </c:extLst>
            </c:dLbl>
            <c:dLbl>
              <c:idx val="4"/>
              <c:layout>
                <c:manualLayout>
                  <c:x val="-8.3333333333333329E-2"/>
                  <c:y val="-3.2407407407407406E-2"/>
                </c:manualLayout>
              </c:layout>
              <c:tx>
                <c:rich>
                  <a:bodyPr/>
                  <a:lstStyle/>
                  <a:p>
                    <a:fld id="{1A1FD4C6-9C9A-4017-A96F-24456FFDF4E8}" type="VALUE">
                      <a:rPr lang="en-US" altLang="ko-KR" baseline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E07D-4C3E-880C-7AE61038A2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WorkingCapital!$D$3:$H$3</c:f>
              <c:strCache>
                <c:ptCount val="5"/>
                <c:pt idx="0">
                  <c:v>Dec-17</c:v>
                </c:pt>
                <c:pt idx="1">
                  <c:v>Dec-18</c:v>
                </c:pt>
                <c:pt idx="2">
                  <c:v>Dec-19</c:v>
                </c:pt>
                <c:pt idx="3">
                  <c:v>Dec-20</c:v>
                </c:pt>
                <c:pt idx="4">
                  <c:v>Dec-21</c:v>
                </c:pt>
              </c:strCache>
            </c:strRef>
          </c:cat>
          <c:val>
            <c:numRef>
              <c:f>WorkingCapital!$D$4:$H$4</c:f>
              <c:numCache>
                <c:formatCode>_(* #,##0_);_(* \(#,##0\);_(* "-"_);_(@_)</c:formatCode>
                <c:ptCount val="5"/>
                <c:pt idx="0">
                  <c:v>1202</c:v>
                </c:pt>
                <c:pt idx="1">
                  <c:v>1078</c:v>
                </c:pt>
                <c:pt idx="2">
                  <c:v>1008</c:v>
                </c:pt>
                <c:pt idx="3">
                  <c:v>1049</c:v>
                </c:pt>
                <c:pt idx="4">
                  <c:v>1891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E07D-4C3E-880C-7AE61038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003088"/>
        <c:axId val="837001840"/>
      </c:lineChart>
      <c:catAx>
        <c:axId val="83700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37001840"/>
        <c:crosses val="autoZero"/>
        <c:auto val="1"/>
        <c:lblAlgn val="ctr"/>
        <c:lblOffset val="100"/>
        <c:noMultiLvlLbl val="0"/>
      </c:catAx>
      <c:valAx>
        <c:axId val="8370018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;\(#,##0\);\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700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27876143221532"/>
          <c:y val="0.12835439472504961"/>
          <c:w val="0.59048726183317768"/>
          <c:h val="0.41454810831572875"/>
        </c:manualLayout>
      </c:layout>
      <c:lineChart>
        <c:grouping val="standard"/>
        <c:varyColors val="0"/>
        <c:ser>
          <c:idx val="0"/>
          <c:order val="0"/>
          <c:tx>
            <c:strRef>
              <c:f>PL_Analysis!$B$24</c:f>
              <c:strCache>
                <c:ptCount val="1"/>
                <c:pt idx="0">
                  <c:v> GPM% </c:v>
                </c:pt>
              </c:strCache>
            </c:strRef>
          </c:tx>
          <c:marker>
            <c:symbol val="none"/>
          </c:marker>
          <c:dLbls>
            <c:dLbl>
              <c:idx val="3"/>
              <c:layout>
                <c:manualLayout>
                  <c:x val="-4.5551198016099581E-2"/>
                  <c:y val="2.60162601626016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ECF-43CD-BC1D-0D216529D4E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PL_Analysis!$E$5:$J$5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PL_Analysis!$E$24:$J$24</c:f>
              <c:numCache>
                <c:formatCode>0.0%;\(0.0%\);\-</c:formatCode>
                <c:ptCount val="6"/>
                <c:pt idx="0">
                  <c:v>-0.12112888674138592</c:v>
                </c:pt>
                <c:pt idx="1">
                  <c:v>-3.378175507177901E-2</c:v>
                </c:pt>
                <c:pt idx="2">
                  <c:v>0.16327889130784531</c:v>
                </c:pt>
                <c:pt idx="3">
                  <c:v>0.29011927942487498</c:v>
                </c:pt>
                <c:pt idx="4">
                  <c:v>0.17151709178449365</c:v>
                </c:pt>
                <c:pt idx="5">
                  <c:v>0.10807796682524681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F-43CD-BC1D-0D216529D4E8}"/>
            </c:ext>
          </c:extLst>
        </c:ser>
        <c:ser>
          <c:idx val="1"/>
          <c:order val="1"/>
          <c:tx>
            <c:strRef>
              <c:f>PL_Analysis!$B$37</c:f>
              <c:strCache>
                <c:ptCount val="1"/>
                <c:pt idx="0">
                  <c:v> EBITDA% 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PL_Analysis!$E$5:$J$5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PL_Analysis!$E$37:$J$37</c:f>
              <c:numCache>
                <c:formatCode>0.0%;\(0.0%\);\-</c:formatCode>
                <c:ptCount val="6"/>
                <c:pt idx="0">
                  <c:v>-3.2648221159385017E-2</c:v>
                </c:pt>
                <c:pt idx="1">
                  <c:v>5.6325237735869504E-2</c:v>
                </c:pt>
                <c:pt idx="2">
                  <c:v>0.23059980328414434</c:v>
                </c:pt>
                <c:pt idx="3">
                  <c:v>0.34697933368948169</c:v>
                </c:pt>
                <c:pt idx="4">
                  <c:v>0.25214150232374655</c:v>
                </c:pt>
                <c:pt idx="5">
                  <c:v>0.19389820389829174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F-43CD-BC1D-0D216529D4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3738896"/>
        <c:axId val="1063745968"/>
      </c:lineChart>
      <c:catAx>
        <c:axId val="106373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063745968"/>
        <c:crosses val="autoZero"/>
        <c:auto val="1"/>
        <c:lblAlgn val="ctr"/>
        <c:lblOffset val="100"/>
        <c:noMultiLvlLbl val="0"/>
      </c:catAx>
      <c:valAx>
        <c:axId val="1063745968"/>
        <c:scaling>
          <c:orientation val="minMax"/>
        </c:scaling>
        <c:delete val="0"/>
        <c:axPos val="l"/>
        <c:numFmt formatCode="0.0%;\(0.0%\);\-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0637388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76662857142857144"/>
          <c:y val="0.17272727272727273"/>
          <c:w val="0.18827041619797527"/>
          <c:h val="0.440207229778095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66906094740752"/>
          <c:y val="9.0523872269925892E-2"/>
          <c:w val="0.64857728232042455"/>
          <c:h val="0.4341488902076821"/>
        </c:manualLayout>
      </c:layout>
      <c:barChart>
        <c:barDir val="col"/>
        <c:grouping val="clustered"/>
        <c:varyColors val="0"/>
        <c:ser>
          <c:idx val="0"/>
          <c:order val="0"/>
          <c:tx>
            <c:v>Adjusted 매출</c:v>
          </c:tx>
          <c:invertIfNegative val="0"/>
          <c:cat>
            <c:strRef>
              <c:f>PL_Analysis!$S$5:$X$5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PL_Analysis!$S$23:$X$23</c:f>
              <c:numCache>
                <c:formatCode>#,##0,,_);\(#,##0,,\);\-_)</c:formatCode>
                <c:ptCount val="6"/>
                <c:pt idx="0">
                  <c:v>9986804439</c:v>
                </c:pt>
                <c:pt idx="1">
                  <c:v>9663908647</c:v>
                </c:pt>
                <c:pt idx="2">
                  <c:v>13968799774</c:v>
                </c:pt>
                <c:pt idx="3">
                  <c:v>20491274271</c:v>
                </c:pt>
                <c:pt idx="4">
                  <c:v>20244234979</c:v>
                </c:pt>
                <c:pt idx="5">
                  <c:v>19136593792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C-4CE9-943E-4BDCB91A60A2}"/>
            </c:ext>
          </c:extLst>
        </c:ser>
        <c:ser>
          <c:idx val="2"/>
          <c:order val="1"/>
          <c:tx>
            <c:v>Adjusted EBIT</c:v>
          </c:tx>
          <c:invertIfNegative val="0"/>
          <c:cat>
            <c:strRef>
              <c:f>PL_Analysis!$S$5:$X$5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PL_Analysis!$S$28:$X$28</c:f>
              <c:numCache>
                <c:formatCode>#,##0,,_);\(#,##0,,\);\-_)</c:formatCode>
                <c:ptCount val="6"/>
                <c:pt idx="0">
                  <c:v>-2066575020.0760977</c:v>
                </c:pt>
                <c:pt idx="1">
                  <c:v>-1296032280.6239371</c:v>
                </c:pt>
                <c:pt idx="2">
                  <c:v>1248193242.9352591</c:v>
                </c:pt>
                <c:pt idx="3">
                  <c:v>4780188691.4184599</c:v>
                </c:pt>
                <c:pt idx="4">
                  <c:v>2110160506.2461896</c:v>
                </c:pt>
                <c:pt idx="5">
                  <c:v>569867197.12373304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C-4CE9-943E-4BDCB91A6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437589184"/>
        <c:axId val="1437584192"/>
      </c:barChart>
      <c:lineChart>
        <c:grouping val="standard"/>
        <c:varyColors val="0"/>
        <c:ser>
          <c:idx val="3"/>
          <c:order val="2"/>
          <c:tx>
            <c:v>Adjusted EBIT%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PL_Analysis!$S$5:$X$5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PL_Analysis!$S$29:$X$29</c:f>
              <c:numCache>
                <c:formatCode>0.0%;\(0.0%\);\-</c:formatCode>
                <c:ptCount val="6"/>
                <c:pt idx="0">
                  <c:v>-0.20693055848833947</c:v>
                </c:pt>
                <c:pt idx="1">
                  <c:v>-0.13411056829746304</c:v>
                </c:pt>
                <c:pt idx="2">
                  <c:v>8.9355797429247277E-2</c:v>
                </c:pt>
                <c:pt idx="3">
                  <c:v>0.23327923037873527</c:v>
                </c:pt>
                <c:pt idx="4">
                  <c:v>0.10423513204796958</c:v>
                </c:pt>
                <c:pt idx="5">
                  <c:v>2.9778925304981101E-2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C-4CE9-943E-4BDCB91A60A2}"/>
            </c:ext>
          </c:extLst>
        </c:ser>
        <c:ser>
          <c:idx val="1"/>
          <c:order val="3"/>
          <c:tx>
            <c:v>Adjusted EBITDA%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PL_Analysis!$S$5:$X$5</c:f>
              <c:strCache>
                <c:ptCount val="6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  <c:pt idx="3">
                  <c:v>FY20</c:v>
                </c:pt>
                <c:pt idx="4">
                  <c:v>FY21</c:v>
                </c:pt>
                <c:pt idx="5">
                  <c:v>LTM22</c:v>
                </c:pt>
              </c:strCache>
            </c:strRef>
          </c:cat>
          <c:val>
            <c:numRef>
              <c:f>PL_Analysis!$S$32:$X$32</c:f>
              <c:numCache>
                <c:formatCode>0.0%;\(0.0%\);\-</c:formatCode>
                <c:ptCount val="6"/>
                <c:pt idx="0">
                  <c:v>-5.25813713769566E-2</c:v>
                </c:pt>
                <c:pt idx="1">
                  <c:v>4.2772894640760242E-2</c:v>
                </c:pt>
                <c:pt idx="2">
                  <c:v>0.22000095331420555</c:v>
                </c:pt>
                <c:pt idx="3">
                  <c:v>0.33876363683456256</c:v>
                </c:pt>
                <c:pt idx="4">
                  <c:v>0.2507194101684404</c:v>
                </c:pt>
                <c:pt idx="5">
                  <c:v>0.19006346545560479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C-4CE9-943E-4BDCB91A6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221520"/>
        <c:axId val="575219440"/>
      </c:lineChart>
      <c:catAx>
        <c:axId val="143758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437584192"/>
        <c:crosses val="autoZero"/>
        <c:auto val="1"/>
        <c:lblAlgn val="ctr"/>
        <c:lblOffset val="100"/>
        <c:noMultiLvlLbl val="0"/>
      </c:catAx>
      <c:valAx>
        <c:axId val="14375841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/>
                  <a:t>백만원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8.1040992889414659E-2"/>
              <c:y val="0.2222360437243219"/>
            </c:manualLayout>
          </c:layout>
          <c:overlay val="0"/>
        </c:title>
        <c:numFmt formatCode="#,##0,,_);\(#,##0,,\);\-_)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437589184"/>
        <c:crosses val="autoZero"/>
        <c:crossBetween val="between"/>
      </c:valAx>
      <c:valAx>
        <c:axId val="575219440"/>
        <c:scaling>
          <c:orientation val="minMax"/>
        </c:scaling>
        <c:delete val="0"/>
        <c:axPos val="r"/>
        <c:numFmt formatCode="0.0%;\(0.0%\);\-" sourceLinked="1"/>
        <c:majorTickMark val="out"/>
        <c:minorTickMark val="none"/>
        <c:tickLblPos val="nextTo"/>
        <c:crossAx val="575221520"/>
        <c:crosses val="max"/>
        <c:crossBetween val="between"/>
      </c:valAx>
      <c:catAx>
        <c:axId val="575221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21944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7.2226016616177627E-2"/>
          <c:y val="0.60267506256040981"/>
          <c:w val="0.91855124592284187"/>
          <c:h val="0.14392179660355534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42576563480786E-2"/>
          <c:y val="5.6995423230795969E-2"/>
          <c:w val="0.93511348244078096"/>
          <c:h val="0.82280502343054518"/>
        </c:manualLayout>
      </c:layout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WP!$AB$122:$AB$185</c:f>
              <c:numCache>
                <c:formatCode>General</c:formatCode>
                <c:ptCount val="64"/>
                <c:pt idx="0">
                  <c:v>1701</c:v>
                </c:pt>
                <c:pt idx="1">
                  <c:v>1702</c:v>
                </c:pt>
                <c:pt idx="2">
                  <c:v>1703</c:v>
                </c:pt>
                <c:pt idx="3">
                  <c:v>1704</c:v>
                </c:pt>
                <c:pt idx="4">
                  <c:v>1705</c:v>
                </c:pt>
                <c:pt idx="5">
                  <c:v>1706</c:v>
                </c:pt>
                <c:pt idx="6">
                  <c:v>1707</c:v>
                </c:pt>
                <c:pt idx="7">
                  <c:v>1708</c:v>
                </c:pt>
                <c:pt idx="8">
                  <c:v>1709</c:v>
                </c:pt>
                <c:pt idx="9">
                  <c:v>1710</c:v>
                </c:pt>
                <c:pt idx="10">
                  <c:v>1711</c:v>
                </c:pt>
                <c:pt idx="11">
                  <c:v>1712</c:v>
                </c:pt>
                <c:pt idx="12">
                  <c:v>1801</c:v>
                </c:pt>
                <c:pt idx="13">
                  <c:v>1802</c:v>
                </c:pt>
                <c:pt idx="14">
                  <c:v>1803</c:v>
                </c:pt>
                <c:pt idx="15">
                  <c:v>1804</c:v>
                </c:pt>
                <c:pt idx="16">
                  <c:v>1805</c:v>
                </c:pt>
                <c:pt idx="17">
                  <c:v>1806</c:v>
                </c:pt>
                <c:pt idx="18">
                  <c:v>1807</c:v>
                </c:pt>
                <c:pt idx="19">
                  <c:v>1808</c:v>
                </c:pt>
                <c:pt idx="20">
                  <c:v>1809</c:v>
                </c:pt>
                <c:pt idx="21">
                  <c:v>1810</c:v>
                </c:pt>
                <c:pt idx="22">
                  <c:v>1811</c:v>
                </c:pt>
                <c:pt idx="23">
                  <c:v>1812</c:v>
                </c:pt>
                <c:pt idx="24">
                  <c:v>1901</c:v>
                </c:pt>
                <c:pt idx="25">
                  <c:v>1902</c:v>
                </c:pt>
                <c:pt idx="26">
                  <c:v>1903</c:v>
                </c:pt>
                <c:pt idx="27">
                  <c:v>1904</c:v>
                </c:pt>
                <c:pt idx="28">
                  <c:v>1905</c:v>
                </c:pt>
                <c:pt idx="29">
                  <c:v>1906</c:v>
                </c:pt>
                <c:pt idx="30">
                  <c:v>1907</c:v>
                </c:pt>
                <c:pt idx="31">
                  <c:v>1908</c:v>
                </c:pt>
                <c:pt idx="32">
                  <c:v>1909</c:v>
                </c:pt>
                <c:pt idx="33">
                  <c:v>1910</c:v>
                </c:pt>
                <c:pt idx="34">
                  <c:v>1911</c:v>
                </c:pt>
                <c:pt idx="35">
                  <c:v>1912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2101</c:v>
                </c:pt>
                <c:pt idx="49">
                  <c:v>2102</c:v>
                </c:pt>
                <c:pt idx="50">
                  <c:v>2103</c:v>
                </c:pt>
                <c:pt idx="51">
                  <c:v>2104</c:v>
                </c:pt>
                <c:pt idx="52">
                  <c:v>2105</c:v>
                </c:pt>
                <c:pt idx="53">
                  <c:v>2106</c:v>
                </c:pt>
                <c:pt idx="54">
                  <c:v>2107</c:v>
                </c:pt>
                <c:pt idx="55">
                  <c:v>2108</c:v>
                </c:pt>
                <c:pt idx="56">
                  <c:v>2109</c:v>
                </c:pt>
                <c:pt idx="57">
                  <c:v>2110</c:v>
                </c:pt>
                <c:pt idx="58">
                  <c:v>2111</c:v>
                </c:pt>
                <c:pt idx="59">
                  <c:v>2112</c:v>
                </c:pt>
                <c:pt idx="60">
                  <c:v>2201</c:v>
                </c:pt>
                <c:pt idx="61">
                  <c:v>2202</c:v>
                </c:pt>
                <c:pt idx="62">
                  <c:v>2203</c:v>
                </c:pt>
                <c:pt idx="63">
                  <c:v>2204</c:v>
                </c:pt>
              </c:numCache>
            </c:numRef>
          </c:cat>
          <c:val>
            <c:numRef>
              <c:f>WP!$AC$122:$AC$185</c:f>
              <c:numCache>
                <c:formatCode>#,###,,_);\(#,###,,\);"-"_)</c:formatCode>
                <c:ptCount val="64"/>
                <c:pt idx="0">
                  <c:v>86500337</c:v>
                </c:pt>
                <c:pt idx="1">
                  <c:v>113087524</c:v>
                </c:pt>
                <c:pt idx="2">
                  <c:v>120975436</c:v>
                </c:pt>
                <c:pt idx="3">
                  <c:v>202516454</c:v>
                </c:pt>
                <c:pt idx="4">
                  <c:v>127684322</c:v>
                </c:pt>
                <c:pt idx="5">
                  <c:v>178962890</c:v>
                </c:pt>
                <c:pt idx="6">
                  <c:v>115431625</c:v>
                </c:pt>
                <c:pt idx="7">
                  <c:v>170355810</c:v>
                </c:pt>
                <c:pt idx="8">
                  <c:v>231278700</c:v>
                </c:pt>
                <c:pt idx="9">
                  <c:v>240943630</c:v>
                </c:pt>
                <c:pt idx="10">
                  <c:v>290685274</c:v>
                </c:pt>
                <c:pt idx="11">
                  <c:v>366247378</c:v>
                </c:pt>
                <c:pt idx="12">
                  <c:v>291135033</c:v>
                </c:pt>
                <c:pt idx="13">
                  <c:v>161574640</c:v>
                </c:pt>
                <c:pt idx="14">
                  <c:v>288166764</c:v>
                </c:pt>
                <c:pt idx="15">
                  <c:v>329873356</c:v>
                </c:pt>
                <c:pt idx="16">
                  <c:v>343495050</c:v>
                </c:pt>
                <c:pt idx="17">
                  <c:v>368298392</c:v>
                </c:pt>
                <c:pt idx="18">
                  <c:v>304930115</c:v>
                </c:pt>
                <c:pt idx="19">
                  <c:v>320434887</c:v>
                </c:pt>
                <c:pt idx="20">
                  <c:v>291716190</c:v>
                </c:pt>
                <c:pt idx="21">
                  <c:v>433821393</c:v>
                </c:pt>
                <c:pt idx="22">
                  <c:v>446781429</c:v>
                </c:pt>
                <c:pt idx="23">
                  <c:v>484361133</c:v>
                </c:pt>
                <c:pt idx="24">
                  <c:v>476869073</c:v>
                </c:pt>
                <c:pt idx="25">
                  <c:v>512707121</c:v>
                </c:pt>
                <c:pt idx="26">
                  <c:v>503680669</c:v>
                </c:pt>
                <c:pt idx="27">
                  <c:v>521112369</c:v>
                </c:pt>
                <c:pt idx="28">
                  <c:v>619529952</c:v>
                </c:pt>
                <c:pt idx="29">
                  <c:v>618562798</c:v>
                </c:pt>
                <c:pt idx="30">
                  <c:v>727999842</c:v>
                </c:pt>
                <c:pt idx="31">
                  <c:v>597274849</c:v>
                </c:pt>
                <c:pt idx="32">
                  <c:v>721556479</c:v>
                </c:pt>
                <c:pt idx="33">
                  <c:v>740489730</c:v>
                </c:pt>
                <c:pt idx="34">
                  <c:v>703663604</c:v>
                </c:pt>
                <c:pt idx="35">
                  <c:v>839078010</c:v>
                </c:pt>
                <c:pt idx="36">
                  <c:v>883454153</c:v>
                </c:pt>
                <c:pt idx="37">
                  <c:v>941732929</c:v>
                </c:pt>
                <c:pt idx="38">
                  <c:v>960844484</c:v>
                </c:pt>
                <c:pt idx="39">
                  <c:v>1010077203</c:v>
                </c:pt>
                <c:pt idx="40">
                  <c:v>1029328240</c:v>
                </c:pt>
                <c:pt idx="41">
                  <c:v>1078485133</c:v>
                </c:pt>
                <c:pt idx="42">
                  <c:v>1191192387</c:v>
                </c:pt>
                <c:pt idx="43">
                  <c:v>1233579248</c:v>
                </c:pt>
                <c:pt idx="44">
                  <c:v>1159015352</c:v>
                </c:pt>
                <c:pt idx="45">
                  <c:v>1153342311</c:v>
                </c:pt>
                <c:pt idx="46">
                  <c:v>1203511385</c:v>
                </c:pt>
                <c:pt idx="47">
                  <c:v>1329557511</c:v>
                </c:pt>
                <c:pt idx="48">
                  <c:v>1229684683</c:v>
                </c:pt>
                <c:pt idx="49">
                  <c:v>1000658610</c:v>
                </c:pt>
                <c:pt idx="50">
                  <c:v>1206040956</c:v>
                </c:pt>
                <c:pt idx="51">
                  <c:v>1052837589</c:v>
                </c:pt>
                <c:pt idx="52">
                  <c:v>1040638070</c:v>
                </c:pt>
                <c:pt idx="53">
                  <c:v>1007990385</c:v>
                </c:pt>
                <c:pt idx="54">
                  <c:v>1146971870</c:v>
                </c:pt>
                <c:pt idx="55">
                  <c:v>1059825407</c:v>
                </c:pt>
                <c:pt idx="56">
                  <c:v>824807676</c:v>
                </c:pt>
                <c:pt idx="57">
                  <c:v>866356973</c:v>
                </c:pt>
                <c:pt idx="58">
                  <c:v>892263768</c:v>
                </c:pt>
                <c:pt idx="59">
                  <c:v>1097729470</c:v>
                </c:pt>
                <c:pt idx="60">
                  <c:v>905639975</c:v>
                </c:pt>
                <c:pt idx="61">
                  <c:v>1125273616</c:v>
                </c:pt>
                <c:pt idx="62">
                  <c:v>527500426</c:v>
                </c:pt>
                <c:pt idx="63">
                  <c:v>569448822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53-4A33-8925-B272D31ED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3462127"/>
        <c:axId val="1923469199"/>
      </c:lineChart>
      <c:catAx>
        <c:axId val="1923462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3469199"/>
        <c:crosses val="autoZero"/>
        <c:auto val="1"/>
        <c:lblAlgn val="ctr"/>
        <c:lblOffset val="100"/>
        <c:tickLblSkip val="6"/>
        <c:tickMarkSkip val="6"/>
        <c:noMultiLvlLbl val="0"/>
      </c:catAx>
      <c:valAx>
        <c:axId val="1923469199"/>
        <c:scaling>
          <c:orientation val="minMax"/>
        </c:scaling>
        <c:delete val="0"/>
        <c:axPos val="l"/>
        <c:numFmt formatCode="#,###,,_);\(#,###,,\);&quot;-&quot;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346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Sheet1!$Z$129</c:f>
              <c:strCache>
                <c:ptCount val="1"/>
                <c:pt idx="0">
                  <c:v>하이닉스</c:v>
                </c:pt>
              </c:strCache>
            </c:strRef>
          </c:tx>
          <c:spPr>
            <a:solidFill>
              <a:srgbClr val="00338D"/>
            </a:solidFill>
            <a:ln>
              <a:noFill/>
            </a:ln>
            <a:effectLst/>
          </c:spPr>
          <c:invertIfNegative val="0"/>
          <c:cat>
            <c:numRef>
              <c:f>Sheet1!$AN$128:$BP$128</c:f>
              <c:numCache>
                <c:formatCode>General</c:formatCode>
                <c:ptCount val="2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2101</c:v>
                </c:pt>
                <c:pt idx="13">
                  <c:v>2102</c:v>
                </c:pt>
                <c:pt idx="14">
                  <c:v>2103</c:v>
                </c:pt>
                <c:pt idx="15">
                  <c:v>2104</c:v>
                </c:pt>
                <c:pt idx="16">
                  <c:v>2105</c:v>
                </c:pt>
                <c:pt idx="17">
                  <c:v>2106</c:v>
                </c:pt>
                <c:pt idx="18">
                  <c:v>2107</c:v>
                </c:pt>
                <c:pt idx="19">
                  <c:v>2108</c:v>
                </c:pt>
                <c:pt idx="20">
                  <c:v>2109</c:v>
                </c:pt>
                <c:pt idx="21">
                  <c:v>2110</c:v>
                </c:pt>
                <c:pt idx="22">
                  <c:v>2111</c:v>
                </c:pt>
                <c:pt idx="23">
                  <c:v>2112</c:v>
                </c:pt>
                <c:pt idx="24">
                  <c:v>2201</c:v>
                </c:pt>
                <c:pt idx="25">
                  <c:v>2202</c:v>
                </c:pt>
                <c:pt idx="26">
                  <c:v>2203</c:v>
                </c:pt>
                <c:pt idx="27">
                  <c:v>2204</c:v>
                </c:pt>
                <c:pt idx="28">
                  <c:v>2205</c:v>
                </c:pt>
              </c:numCache>
            </c:numRef>
          </c:cat>
          <c:val>
            <c:numRef>
              <c:f>Sheet1!$AN$129:$BP$129</c:f>
              <c:numCache>
                <c:formatCode>_(* #,##0_);_(* \(#,##0\);_(* "-"_);_(@_)</c:formatCode>
                <c:ptCount val="29"/>
                <c:pt idx="0">
                  <c:v>883.45415300000002</c:v>
                </c:pt>
                <c:pt idx="1">
                  <c:v>941.73292900000001</c:v>
                </c:pt>
                <c:pt idx="2">
                  <c:v>951.32344000000001</c:v>
                </c:pt>
                <c:pt idx="3">
                  <c:v>1010.0772030000001</c:v>
                </c:pt>
                <c:pt idx="4">
                  <c:v>1029.3282400000001</c:v>
                </c:pt>
                <c:pt idx="5">
                  <c:v>1078.4851329999999</c:v>
                </c:pt>
                <c:pt idx="6">
                  <c:v>1191.1923870000001</c:v>
                </c:pt>
                <c:pt idx="7">
                  <c:v>1233.579248</c:v>
                </c:pt>
                <c:pt idx="8">
                  <c:v>1159.0153519999999</c:v>
                </c:pt>
                <c:pt idx="9">
                  <c:v>1153.3423110000001</c:v>
                </c:pt>
                <c:pt idx="10">
                  <c:v>1203.511385</c:v>
                </c:pt>
                <c:pt idx="11">
                  <c:v>1329.557511</c:v>
                </c:pt>
                <c:pt idx="12">
                  <c:v>1229.6846829999999</c:v>
                </c:pt>
                <c:pt idx="13">
                  <c:v>1000.65861</c:v>
                </c:pt>
                <c:pt idx="14">
                  <c:v>1206.0409560000001</c:v>
                </c:pt>
                <c:pt idx="15">
                  <c:v>1053.0100890000001</c:v>
                </c:pt>
                <c:pt idx="16">
                  <c:v>1040.7580700000001</c:v>
                </c:pt>
                <c:pt idx="17">
                  <c:v>1013.410385</c:v>
                </c:pt>
                <c:pt idx="18">
                  <c:v>1146.9718700000001</c:v>
                </c:pt>
                <c:pt idx="19">
                  <c:v>1059.825407</c:v>
                </c:pt>
                <c:pt idx="20">
                  <c:v>824.80767600000001</c:v>
                </c:pt>
                <c:pt idx="21">
                  <c:v>866.35697300000004</c:v>
                </c:pt>
                <c:pt idx="22">
                  <c:v>892.26376800000003</c:v>
                </c:pt>
                <c:pt idx="23">
                  <c:v>1097.72947</c:v>
                </c:pt>
                <c:pt idx="24">
                  <c:v>905.63997500000005</c:v>
                </c:pt>
                <c:pt idx="25">
                  <c:v>1125.2736159999999</c:v>
                </c:pt>
                <c:pt idx="26">
                  <c:v>527.50042599999995</c:v>
                </c:pt>
                <c:pt idx="27">
                  <c:v>569.44882199999995</c:v>
                </c:pt>
                <c:pt idx="28">
                  <c:v>745.80087700000001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5-4A8F-AD05-BA73284D6FF3}"/>
            </c:ext>
          </c:extLst>
        </c:ser>
        <c:ser>
          <c:idx val="1"/>
          <c:order val="1"/>
          <c:tx>
            <c:strRef>
              <c:f>Sheet1!$Z$130</c:f>
              <c:strCache>
                <c:ptCount val="1"/>
                <c:pt idx="0">
                  <c:v>기타법인</c:v>
                </c:pt>
              </c:strCache>
            </c:strRef>
          </c:tx>
          <c:spPr>
            <a:solidFill>
              <a:srgbClr val="0091DA"/>
            </a:solidFill>
            <a:ln>
              <a:noFill/>
            </a:ln>
            <a:effectLst/>
          </c:spPr>
          <c:invertIfNegative val="0"/>
          <c:cat>
            <c:numRef>
              <c:f>Sheet1!$AN$128:$BP$128</c:f>
              <c:numCache>
                <c:formatCode>General</c:formatCode>
                <c:ptCount val="2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2101</c:v>
                </c:pt>
                <c:pt idx="13">
                  <c:v>2102</c:v>
                </c:pt>
                <c:pt idx="14">
                  <c:v>2103</c:v>
                </c:pt>
                <c:pt idx="15">
                  <c:v>2104</c:v>
                </c:pt>
                <c:pt idx="16">
                  <c:v>2105</c:v>
                </c:pt>
                <c:pt idx="17">
                  <c:v>2106</c:v>
                </c:pt>
                <c:pt idx="18">
                  <c:v>2107</c:v>
                </c:pt>
                <c:pt idx="19">
                  <c:v>2108</c:v>
                </c:pt>
                <c:pt idx="20">
                  <c:v>2109</c:v>
                </c:pt>
                <c:pt idx="21">
                  <c:v>2110</c:v>
                </c:pt>
                <c:pt idx="22">
                  <c:v>2111</c:v>
                </c:pt>
                <c:pt idx="23">
                  <c:v>2112</c:v>
                </c:pt>
                <c:pt idx="24">
                  <c:v>2201</c:v>
                </c:pt>
                <c:pt idx="25">
                  <c:v>2202</c:v>
                </c:pt>
                <c:pt idx="26">
                  <c:v>2203</c:v>
                </c:pt>
                <c:pt idx="27">
                  <c:v>2204</c:v>
                </c:pt>
                <c:pt idx="28">
                  <c:v>2205</c:v>
                </c:pt>
              </c:numCache>
            </c:numRef>
          </c:cat>
          <c:val>
            <c:numRef>
              <c:f>Sheet1!$AN$130:$BP$130</c:f>
              <c:numCache>
                <c:formatCode>_(* #,##0_);_(* \(#,##0\);_(* "-"_);_(@_)</c:formatCode>
                <c:ptCount val="29"/>
                <c:pt idx="0">
                  <c:v>504.11495699999989</c:v>
                </c:pt>
                <c:pt idx="1">
                  <c:v>451.51967100000002</c:v>
                </c:pt>
                <c:pt idx="2">
                  <c:v>515.75836500000003</c:v>
                </c:pt>
                <c:pt idx="3">
                  <c:v>514.69974999999999</c:v>
                </c:pt>
                <c:pt idx="4">
                  <c:v>525.30372699999998</c:v>
                </c:pt>
                <c:pt idx="5">
                  <c:v>610.18491400000016</c:v>
                </c:pt>
                <c:pt idx="6">
                  <c:v>645.15524200000004</c:v>
                </c:pt>
                <c:pt idx="7">
                  <c:v>666.94548299999997</c:v>
                </c:pt>
                <c:pt idx="8">
                  <c:v>681.447723</c:v>
                </c:pt>
                <c:pt idx="9">
                  <c:v>694.76405</c:v>
                </c:pt>
                <c:pt idx="10">
                  <c:v>803.73818600000004</c:v>
                </c:pt>
                <c:pt idx="11">
                  <c:v>713.042911</c:v>
                </c:pt>
                <c:pt idx="12">
                  <c:v>598.43604500000015</c:v>
                </c:pt>
                <c:pt idx="13">
                  <c:v>555.21548400000006</c:v>
                </c:pt>
                <c:pt idx="14">
                  <c:v>668.34014400000001</c:v>
                </c:pt>
                <c:pt idx="15">
                  <c:v>656.82688799999983</c:v>
                </c:pt>
                <c:pt idx="16">
                  <c:v>542.52578399999993</c:v>
                </c:pt>
                <c:pt idx="17">
                  <c:v>642.25456900000006</c:v>
                </c:pt>
                <c:pt idx="18">
                  <c:v>590.71971099999996</c:v>
                </c:pt>
                <c:pt idx="19">
                  <c:v>764.38837599999988</c:v>
                </c:pt>
                <c:pt idx="20">
                  <c:v>670.217716</c:v>
                </c:pt>
                <c:pt idx="21">
                  <c:v>632.35449000000006</c:v>
                </c:pt>
                <c:pt idx="22">
                  <c:v>827.07047699999998</c:v>
                </c:pt>
                <c:pt idx="23">
                  <c:v>670.07983800000011</c:v>
                </c:pt>
                <c:pt idx="24">
                  <c:v>655.93460400000004</c:v>
                </c:pt>
                <c:pt idx="25">
                  <c:v>662.261933</c:v>
                </c:pt>
                <c:pt idx="26">
                  <c:v>782.196642</c:v>
                </c:pt>
                <c:pt idx="27">
                  <c:v>632.14319400000011</c:v>
                </c:pt>
                <c:pt idx="28">
                  <c:v>612.07405299999994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95-4A8F-AD05-BA73284D6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77009247"/>
        <c:axId val="1977008415"/>
      </c:barChart>
      <c:lineChart>
        <c:grouping val="standard"/>
        <c:varyColors val="0"/>
        <c:ser>
          <c:idx val="2"/>
          <c:order val="2"/>
          <c:tx>
            <c:strRef>
              <c:f>Sheet1!$Z$131</c:f>
              <c:strCache>
                <c:ptCount val="1"/>
                <c:pt idx="0">
                  <c:v>전년 동월 대비</c:v>
                </c:pt>
              </c:strCache>
            </c:strRef>
          </c:tx>
          <c:spPr>
            <a:ln w="28575" cap="rnd">
              <a:solidFill>
                <a:srgbClr val="470A68"/>
              </a:solidFill>
              <a:round/>
            </a:ln>
            <a:effectLst/>
          </c:spPr>
          <c:marker>
            <c:symbol val="none"/>
          </c:marker>
          <c:cat>
            <c:numRef>
              <c:f>Sheet1!$AN$128:$BP$128</c:f>
              <c:numCache>
                <c:formatCode>General</c:formatCode>
                <c:ptCount val="2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2101</c:v>
                </c:pt>
                <c:pt idx="13">
                  <c:v>2102</c:v>
                </c:pt>
                <c:pt idx="14">
                  <c:v>2103</c:v>
                </c:pt>
                <c:pt idx="15">
                  <c:v>2104</c:v>
                </c:pt>
                <c:pt idx="16">
                  <c:v>2105</c:v>
                </c:pt>
                <c:pt idx="17">
                  <c:v>2106</c:v>
                </c:pt>
                <c:pt idx="18">
                  <c:v>2107</c:v>
                </c:pt>
                <c:pt idx="19">
                  <c:v>2108</c:v>
                </c:pt>
                <c:pt idx="20">
                  <c:v>2109</c:v>
                </c:pt>
                <c:pt idx="21">
                  <c:v>2110</c:v>
                </c:pt>
                <c:pt idx="22">
                  <c:v>2111</c:v>
                </c:pt>
                <c:pt idx="23">
                  <c:v>2112</c:v>
                </c:pt>
                <c:pt idx="24">
                  <c:v>2201</c:v>
                </c:pt>
                <c:pt idx="25">
                  <c:v>2202</c:v>
                </c:pt>
                <c:pt idx="26">
                  <c:v>2203</c:v>
                </c:pt>
                <c:pt idx="27">
                  <c:v>2204</c:v>
                </c:pt>
                <c:pt idx="28">
                  <c:v>2205</c:v>
                </c:pt>
              </c:numCache>
            </c:numRef>
          </c:cat>
          <c:val>
            <c:numRef>
              <c:f>Sheet1!$AN$131:$BP$131</c:f>
              <c:numCache>
                <c:formatCode>0.0%</c:formatCode>
                <c:ptCount val="29"/>
                <c:pt idx="0">
                  <c:v>0.37417458916932356</c:v>
                </c:pt>
                <c:pt idx="1">
                  <c:v>0.54587296310757782</c:v>
                </c:pt>
                <c:pt idx="2">
                  <c:v>0.64587536772984167</c:v>
                </c:pt>
                <c:pt idx="3">
                  <c:v>0.52550175702230528</c:v>
                </c:pt>
                <c:pt idx="4">
                  <c:v>0.31823178209043235</c:v>
                </c:pt>
                <c:pt idx="5">
                  <c:v>0.53371534830468237</c:v>
                </c:pt>
                <c:pt idx="6">
                  <c:v>0.38183371977082259</c:v>
                </c:pt>
                <c:pt idx="7">
                  <c:v>0.56162832923662731</c:v>
                </c:pt>
                <c:pt idx="8">
                  <c:v>0.34503130712882513</c:v>
                </c:pt>
                <c:pt idx="9">
                  <c:v>0.26825935813644319</c:v>
                </c:pt>
                <c:pt idx="10">
                  <c:v>0.56904769326539895</c:v>
                </c:pt>
                <c:pt idx="11">
                  <c:v>0.6529006103979591</c:v>
                </c:pt>
                <c:pt idx="12">
                  <c:v>0.31749886533579574</c:v>
                </c:pt>
                <c:pt idx="13">
                  <c:v>0.11672075401115345</c:v>
                </c:pt>
                <c:pt idx="14">
                  <c:v>0.27762548319519231</c:v>
                </c:pt>
                <c:pt idx="15">
                  <c:v>0.1213685868191372</c:v>
                </c:pt>
                <c:pt idx="16">
                  <c:v>1.8430012767131077E-2</c:v>
                </c:pt>
                <c:pt idx="17">
                  <c:v>-1.954502187010132E-2</c:v>
                </c:pt>
                <c:pt idx="18">
                  <c:v>-5.3724058801287056E-2</c:v>
                </c:pt>
                <c:pt idx="19">
                  <c:v>-4.0152567738409473E-2</c:v>
                </c:pt>
                <c:pt idx="20">
                  <c:v>-0.18769063486916193</c:v>
                </c:pt>
                <c:pt idx="21">
                  <c:v>-0.18905562221589045</c:v>
                </c:pt>
                <c:pt idx="22">
                  <c:v>-0.14343773198893361</c:v>
                </c:pt>
                <c:pt idx="23">
                  <c:v>-0.13453003878797787</c:v>
                </c:pt>
                <c:pt idx="24">
                  <c:v>-0.14580336239150171</c:v>
                </c:pt>
                <c:pt idx="25">
                  <c:v>0.14889473119538943</c:v>
                </c:pt>
                <c:pt idx="26">
                  <c:v>-0.30126425837307047</c:v>
                </c:pt>
                <c:pt idx="27">
                  <c:v>-0.29724761356591012</c:v>
                </c:pt>
                <c:pt idx="28">
                  <c:v>-0.14236797996172834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5-4A8F-AD05-BA73284D6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707424"/>
        <c:axId val="182718240"/>
      </c:lineChart>
      <c:catAx>
        <c:axId val="19770092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7008415"/>
        <c:crosses val="autoZero"/>
        <c:auto val="1"/>
        <c:lblAlgn val="ctr"/>
        <c:lblOffset val="100"/>
        <c:noMultiLvlLbl val="0"/>
      </c:catAx>
      <c:valAx>
        <c:axId val="1977008415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7009247"/>
        <c:crosses val="autoZero"/>
        <c:crossBetween val="between"/>
      </c:valAx>
      <c:valAx>
        <c:axId val="182718240"/>
        <c:scaling>
          <c:orientation val="minMax"/>
          <c:min val="-1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07424"/>
        <c:crosses val="max"/>
        <c:crossBetween val="between"/>
      </c:valAx>
      <c:catAx>
        <c:axId val="18270742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8271824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48247083328728019"/>
          <c:y val="0.90267438573563041"/>
          <c:w val="0.51571919438144931"/>
          <c:h val="7.867650028083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 rtl="0">
              <a:defRPr sz="700" b="1" i="0" u="none" strike="noStrike" kern="1200" baseline="0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sz="700" b="1" i="0" u="none" strike="noStrike" baseline="0" dirty="0">
                <a:effectLst/>
              </a:rPr>
              <a:t>Dicing Tape </a:t>
            </a:r>
            <a:r>
              <a:rPr lang="ko-KR" altLang="ko-KR" sz="700" b="1" i="0" u="none" strike="noStrike" baseline="0" dirty="0">
                <a:effectLst/>
              </a:rPr>
              <a:t>주요 품목별 구성비</a:t>
            </a:r>
            <a:endParaRPr lang="en-US" sz="700" b="1" i="0" u="none" strike="noStrike" kern="1200" baseline="0" dirty="0">
              <a:solidFill>
                <a:srgbClr val="00338D"/>
              </a:solidFill>
              <a:latin typeface="Arial"/>
              <a:ea typeface="Arial"/>
              <a:cs typeface="Arial"/>
            </a:endParaRPr>
          </a:p>
        </c:rich>
      </c:tx>
      <c:layout>
        <c:manualLayout>
          <c:xMode val="edge"/>
          <c:yMode val="edge"/>
          <c:x val="4.2153789293237327E-2"/>
          <c:y val="2.099699261824478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124048854160419"/>
          <c:y val="0.14978205964471969"/>
          <c:w val="0.78631039970560868"/>
          <c:h val="0.60539809839155123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Dicing!$B$4</c:f>
              <c:strCache>
                <c:ptCount val="1"/>
                <c:pt idx="0">
                  <c:v>AWU120-300, 200EA/Roll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numFmt formatCode="#,###,,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Dicing!$D$3:$I$3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4M.2022</c:v>
                </c:pt>
              </c:strCache>
            </c:strRef>
          </c:cat>
          <c:val>
            <c:numRef>
              <c:f>Dicing!$D$4:$I$4</c:f>
              <c:numCache>
                <c:formatCode>_(* #,##0_);_(* \(#,##0\);_(* "-"_);_(@_)</c:formatCode>
                <c:ptCount val="6"/>
                <c:pt idx="0">
                  <c:v>184800000</c:v>
                </c:pt>
                <c:pt idx="1">
                  <c:v>130140000</c:v>
                </c:pt>
                <c:pt idx="2">
                  <c:v>59640000</c:v>
                </c:pt>
                <c:pt idx="3">
                  <c:v>56250000</c:v>
                </c:pt>
                <c:pt idx="4">
                  <c:v>192750000</c:v>
                </c:pt>
                <c:pt idx="5">
                  <c:v>33120000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5-43C4-B526-5DF3B243B563}"/>
            </c:ext>
          </c:extLst>
        </c:ser>
        <c:ser>
          <c:idx val="5"/>
          <c:order val="1"/>
          <c:tx>
            <c:strRef>
              <c:f>Dicing!$B$9</c:f>
              <c:strCache>
                <c:ptCount val="1"/>
                <c:pt idx="0">
                  <c:v>Adwill D-174(UV), 8"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numFmt formatCode="#,###,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Dicing!$D$3:$I$3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4M.2022</c:v>
                </c:pt>
              </c:strCache>
            </c:strRef>
          </c:cat>
          <c:val>
            <c:numRef>
              <c:f>Dicing!$D$9:$I$9</c:f>
              <c:numCache>
                <c:formatCode>_(* #,##0_);_(* \(#,##0\);_(* "-"_);_(@_)</c:formatCode>
                <c:ptCount val="6"/>
                <c:pt idx="0">
                  <c:v>47488000</c:v>
                </c:pt>
                <c:pt idx="1">
                  <c:v>80276000</c:v>
                </c:pt>
                <c:pt idx="2">
                  <c:v>120811000</c:v>
                </c:pt>
                <c:pt idx="3">
                  <c:v>157755000</c:v>
                </c:pt>
                <c:pt idx="4">
                  <c:v>129298400</c:v>
                </c:pt>
                <c:pt idx="5">
                  <c:v>40949159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35-43C4-B526-5DF3B243B563}"/>
            </c:ext>
          </c:extLst>
        </c:ser>
        <c:ser>
          <c:idx val="10"/>
          <c:order val="2"/>
          <c:tx>
            <c:strRef>
              <c:f>Dicing!$B$14</c:f>
              <c:strCache>
                <c:ptCount val="1"/>
                <c:pt idx="0">
                  <c:v>Adwill G-64H, 8"</c:v>
                </c:pt>
              </c:strCache>
            </c:strRef>
          </c:tx>
          <c:spPr>
            <a:solidFill>
              <a:srgbClr val="9D9375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numFmt formatCode="#,###,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Dicing!$D$3:$I$3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4M.2022</c:v>
                </c:pt>
              </c:strCache>
            </c:strRef>
          </c:cat>
          <c:val>
            <c:numRef>
              <c:f>Dicing!$D$14:$I$14</c:f>
              <c:numCache>
                <c:formatCode>_(* #,##0_);_(* \(#,##0\);_(* "-"_);_(@_)</c:formatCode>
                <c:ptCount val="6"/>
                <c:pt idx="0">
                  <c:v>35196000</c:v>
                </c:pt>
                <c:pt idx="1">
                  <c:v>69504000</c:v>
                </c:pt>
                <c:pt idx="2">
                  <c:v>148512000</c:v>
                </c:pt>
                <c:pt idx="3">
                  <c:v>244020000</c:v>
                </c:pt>
                <c:pt idx="4">
                  <c:v>229258375</c:v>
                </c:pt>
                <c:pt idx="5">
                  <c:v>55502791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5-43C4-B526-5DF3B243B5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628270543"/>
        <c:axId val="1628272623"/>
      </c:barChart>
      <c:catAx>
        <c:axId val="16282705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crossAx val="1628272623"/>
        <c:crosses val="autoZero"/>
        <c:auto val="1"/>
        <c:lblAlgn val="ctr"/>
        <c:lblOffset val="100"/>
        <c:noMultiLvlLbl val="0"/>
      </c:catAx>
      <c:valAx>
        <c:axId val="162827262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628270543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6.5951858437716974E-3"/>
          <c:y val="0.88008951088881726"/>
          <c:w val="0.9912543075434983"/>
          <c:h val="6.6440709263795403E-2"/>
        </c:manualLayout>
      </c:layout>
      <c:overlay val="0"/>
      <c:spPr>
        <a:noFill/>
        <a:ln w="25400">
          <a:noFill/>
        </a:ln>
      </c:sp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7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20112691385183"/>
          <c:y val="0.43342398819518074"/>
          <c:w val="0.70550326209223846"/>
          <c:h val="0.43284022323689259"/>
        </c:manualLayout>
      </c:layout>
      <c:lineChart>
        <c:grouping val="standard"/>
        <c:varyColors val="0"/>
        <c:ser>
          <c:idx val="1"/>
          <c:order val="0"/>
          <c:tx>
            <c:strRef>
              <c:f>Dicing!$U$4</c:f>
              <c:strCache>
                <c:ptCount val="1"/>
                <c:pt idx="0">
                  <c:v>AWU120-300, 200EA/Roll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Dicing!$W$3:$AB$3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4M.2022</c:v>
                </c:pt>
              </c:strCache>
            </c:strRef>
          </c:cat>
          <c:val>
            <c:numRef>
              <c:f>Dicing!$W$4:$AB$4</c:f>
              <c:numCache>
                <c:formatCode>_(* #,##0_);_(* \(#,##0\);_(* "-"_);_(@_)</c:formatCode>
                <c:ptCount val="6"/>
                <c:pt idx="0">
                  <c:v>3422.2222222222222</c:v>
                </c:pt>
                <c:pt idx="1">
                  <c:v>3205.4187192118225</c:v>
                </c:pt>
                <c:pt idx="2">
                  <c:v>3012.121212121212</c:v>
                </c:pt>
                <c:pt idx="3">
                  <c:v>3000</c:v>
                </c:pt>
                <c:pt idx="4">
                  <c:v>3582.0479464783498</c:v>
                </c:pt>
                <c:pt idx="5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39-41D5-9383-ED3A987A291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5001375"/>
        <c:axId val="2054990559"/>
      </c:lineChart>
      <c:catAx>
        <c:axId val="20550013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crossAx val="2054990559"/>
        <c:crosses val="autoZero"/>
        <c:auto val="1"/>
        <c:lblAlgn val="ctr"/>
        <c:lblOffset val="100"/>
        <c:noMultiLvlLbl val="0"/>
      </c:catAx>
      <c:valAx>
        <c:axId val="2054990559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2055001375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1.1198341669855571E-2"/>
          <c:y val="8.5416136294432773E-2"/>
          <c:w val="0.98880157480314956"/>
          <c:h val="0.13011721099776824"/>
        </c:manualLayout>
      </c:layout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41455775525957"/>
          <c:y val="0.38330267323093098"/>
          <c:w val="0.76060403351639783"/>
          <c:h val="0.56681454384340546"/>
        </c:manualLayout>
      </c:layout>
      <c:lineChart>
        <c:grouping val="standard"/>
        <c:varyColors val="0"/>
        <c:ser>
          <c:idx val="0"/>
          <c:order val="0"/>
          <c:tx>
            <c:strRef>
              <c:f>Dicing!$U$9</c:f>
              <c:strCache>
                <c:ptCount val="1"/>
                <c:pt idx="0">
                  <c:v>Adwill D-174(UV), 8"</c:v>
                </c:pt>
              </c:strCache>
            </c:strRef>
          </c:tx>
          <c:dLbls>
            <c:dLbl>
              <c:idx val="0"/>
              <c:layout>
                <c:manualLayout>
                  <c:x val="-0.15523697488168009"/>
                  <c:y val="-0.157599959101830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937496183120035"/>
                      <c:h val="0.3151999182036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676-4E49-A55B-53C821E466E7}"/>
                </c:ext>
              </c:extLst>
            </c:dLbl>
            <c:dLbl>
              <c:idx val="1"/>
              <c:layout>
                <c:manualLayout>
                  <c:x val="-0.16250090430694389"/>
                  <c:y val="-0.16790564857274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534103881144472"/>
                      <c:h val="0.3151999182036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676-4E49-A55B-53C821E466E7}"/>
                </c:ext>
              </c:extLst>
            </c:dLbl>
            <c:dLbl>
              <c:idx val="2"/>
              <c:layout>
                <c:manualLayout>
                  <c:x val="-0.17679713500755709"/>
                  <c:y val="-0.17821133804365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534103881144472"/>
                      <c:h val="0.3151999182036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676-4E49-A55B-53C821E466E7}"/>
                </c:ext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40888485095614"/>
                      <c:h val="0.3151999182036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676-4E49-A55B-53C821E466E7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17142371266614"/>
                      <c:h val="0.3151999182036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676-4E49-A55B-53C821E466E7}"/>
                </c:ext>
              </c:extLst>
            </c:dLbl>
            <c:dLbl>
              <c:idx val="5"/>
              <c:layout>
                <c:manualLayout>
                  <c:x val="-3.0142600790311239E-2"/>
                  <c:y val="-0.126682890689093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193106546249624"/>
                      <c:h val="0.3151999182036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1676-4E49-A55B-53C821E466E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Dicing!$W$3:$AB$3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4M.2022</c:v>
                </c:pt>
              </c:strCache>
            </c:strRef>
          </c:cat>
          <c:val>
            <c:numRef>
              <c:f>Dicing!$W$9:$AB$9</c:f>
              <c:numCache>
                <c:formatCode>_(* #,##0_);_(* \(#,##0\);_(* "-"_);_(@_)</c:formatCode>
                <c:ptCount val="6"/>
                <c:pt idx="0">
                  <c:v>302471.33757961786</c:v>
                </c:pt>
                <c:pt idx="1">
                  <c:v>298423.79182156135</c:v>
                </c:pt>
                <c:pt idx="2">
                  <c:v>295381.41809290956</c:v>
                </c:pt>
                <c:pt idx="3">
                  <c:v>287349.72677595628</c:v>
                </c:pt>
                <c:pt idx="4">
                  <c:v>280473.75271149672</c:v>
                </c:pt>
                <c:pt idx="5">
                  <c:v>274826.57046979864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76-4E49-A55B-53C821E466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5001375"/>
        <c:axId val="2054990559"/>
      </c:lineChart>
      <c:catAx>
        <c:axId val="20550013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crossAx val="2054990559"/>
        <c:crosses val="autoZero"/>
        <c:auto val="1"/>
        <c:lblAlgn val="ctr"/>
        <c:lblOffset val="100"/>
        <c:noMultiLvlLbl val="0"/>
      </c:catAx>
      <c:valAx>
        <c:axId val="2054990559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2055001375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1.1801333038300007E-3"/>
          <c:y val="6.2144118981213622E-2"/>
          <c:w val="0.98880157480314956"/>
          <c:h val="0.13011721099776824"/>
        </c:manualLayout>
      </c:layout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36799871763278"/>
          <c:y val="0.38269781664746122"/>
          <c:w val="0.74103643558074428"/>
          <c:h val="0.43284022323689259"/>
        </c:manualLayout>
      </c:layout>
      <c:lineChart>
        <c:grouping val="standard"/>
        <c:varyColors val="0"/>
        <c:ser>
          <c:idx val="2"/>
          <c:order val="0"/>
          <c:tx>
            <c:strRef>
              <c:f>Dicing!$U$14</c:f>
              <c:strCache>
                <c:ptCount val="1"/>
                <c:pt idx="0">
                  <c:v>Adwill G-64H, 8"</c:v>
                </c:pt>
              </c:strCache>
            </c:strRef>
          </c:tx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94908707413585"/>
                      <c:h val="0.256209669387090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CAA-43B7-B68A-55D4688E57D1}"/>
                </c:ext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247693675669666"/>
                      <c:h val="0.256209669387090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CAA-43B7-B68A-55D4688E57D1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951928420584637"/>
                      <c:h val="0.256209669387090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FCAA-43B7-B68A-55D4688E57D1}"/>
                </c:ext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599811048127149"/>
                      <c:h val="0.256209669387090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CAA-43B7-B68A-55D4688E57D1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46448816272092"/>
                      <c:h val="0.256209669387090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CAA-43B7-B68A-55D4688E57D1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/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57179297010639"/>
                      <c:h val="0.339979275267584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CAA-43B7-B68A-55D4688E57D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Dicing!$W$3:$AB$3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4M.2022</c:v>
                </c:pt>
              </c:strCache>
            </c:strRef>
          </c:cat>
          <c:val>
            <c:numRef>
              <c:f>Dicing!$W$14:$AB$14</c:f>
              <c:numCache>
                <c:formatCode>_(* #,##0_);_(* \(#,##0\);_(* "-"_);_(@_)</c:formatCode>
                <c:ptCount val="6"/>
                <c:pt idx="0">
                  <c:v>386769.23076923075</c:v>
                </c:pt>
                <c:pt idx="1">
                  <c:v>384000</c:v>
                </c:pt>
                <c:pt idx="2">
                  <c:v>375979.74683544302</c:v>
                </c:pt>
                <c:pt idx="3">
                  <c:v>358852.9411764706</c:v>
                </c:pt>
                <c:pt idx="4">
                  <c:v>341666.72876304021</c:v>
                </c:pt>
                <c:pt idx="5">
                  <c:v>334354.1626506024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A-43B7-B68A-55D4688E57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5001375"/>
        <c:axId val="2054990559"/>
      </c:lineChart>
      <c:catAx>
        <c:axId val="20550013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crossAx val="2054990559"/>
        <c:crosses val="autoZero"/>
        <c:auto val="1"/>
        <c:lblAlgn val="ctr"/>
        <c:lblOffset val="100"/>
        <c:noMultiLvlLbl val="0"/>
      </c:catAx>
      <c:valAx>
        <c:axId val="2054990559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2055001375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"/>
          <c:y val="5.7076783748432627E-2"/>
          <c:w val="0.98880157480314956"/>
          <c:h val="0.13011721099776824"/>
        </c:manualLayout>
      </c:layout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WP!$X$100:$X$116</cx:f>
        <cx:lvl ptCount="17">
          <cx:pt idx="0">FY17</cx:pt>
          <cx:pt idx="1">BG</cx:pt>
          <cx:pt idx="2">AVI</cx:pt>
          <cx:pt idx="3">RC</cx:pt>
          <cx:pt idx="4">FY18</cx:pt>
          <cx:pt idx="5">BG</cx:pt>
          <cx:pt idx="6">AVI</cx:pt>
          <cx:pt idx="7">RC</cx:pt>
          <cx:pt idx="8">FY19</cx:pt>
          <cx:pt idx="9">BG</cx:pt>
          <cx:pt idx="10">AVI</cx:pt>
          <cx:pt idx="11">RC</cx:pt>
          <cx:pt idx="12">FY20</cx:pt>
          <cx:pt idx="13">BG</cx:pt>
          <cx:pt idx="14">AVI</cx:pt>
          <cx:pt idx="15">RC</cx:pt>
          <cx:pt idx="16">FY21</cx:pt>
        </cx:lvl>
      </cx:strDim>
      <cx:numDim type="val">
        <cx:f>WP!$Y$100:$Y$116</cx:f>
        <cx:lvl ptCount="17" formatCode="#,##0;[빨강]!(#,##0!);!-">
          <cx:pt idx="0">2140.0702249999999</cx:pt>
          <cx:pt idx="1">167.32560000000012</cx:pt>
          <cx:pt idx="2">-168.29519999999999</cx:pt>
          <cx:pt idx="3">2019.7809749999994</cx:pt>
          <cx:pt idx="4">4158.8815999999997</cx:pt>
          <cx:pt idx="5">443.07100000000014</cx:pt>
          <cx:pt idx="6">-119.7912</cx:pt>
          <cx:pt idx="7">3045.4399999999996</cx:pt>
          <cx:pt idx="8">7527.6013999999986</cx:pt>
          <cx:pt idx="9">897.49970000000019</cx:pt>
          <cx:pt idx="10">-86.241</cx:pt>
          <cx:pt idx="11">4761.164600000001</cx:pt>
          <cx:pt idx="12">13100.0247</cx:pt>
          <cx:pt idx="13">-66.712610000000481</cx:pt>
          <cx:pt idx="14">-31.680600000000009</cx:pt>
          <cx:pt idx="15">-617.04179999999997</cx:pt>
          <cx:pt idx="16">12384.589690000001</cx:pt>
        </cx:lvl>
      </cx:numDim>
    </cx:data>
  </cx:chartData>
  <cx:chart>
    <cx:plotArea>
      <cx:plotAreaRegion>
        <cx:series layoutId="waterfall" uniqueId="{3C60865C-1BF4-45BE-B6CD-23ED8D08EBCB}"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ko-KR" altLang="en-US" sz="900" b="0" i="0" u="none" strike="noStrike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cx:txPr>
            <cx:visibility seriesName="0" categoryName="0" value="1"/>
            <cx:dataLabel idx="11" pos="outEnd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ko-KR" altLang="en-US" sz="9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4,761</a:t>
                  </a:r>
                </a:p>
              </cx:txPr>
              <cx:separator>, </cx:separator>
            </cx:dataLabel>
          </cx:dataLabels>
          <cx:dataId val="0"/>
          <cx:layoutPr>
            <cx:visibility connectorLines="0"/>
            <cx:subtotals>
              <cx:idx val="0"/>
              <cx:idx val="4"/>
              <cx:idx val="8"/>
              <cx:idx val="12"/>
              <cx:idx val="16"/>
            </cx:subtotals>
          </cx:layoutPr>
        </cx:series>
      </cx:plotAreaRegion>
      <cx:axis id="0">
        <cx:catScaling gapWidth="0.400000006"/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ko-KR" altLang="en-US" sz="900" b="0" i="0" u="none" strike="noStrike" baseline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cx:txPr>
      </cx:axis>
      <cx:axis id="1" hidden="1">
        <cx:valScaling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'Margin Analysis'!$N$70:$N$85</cx:f>
        <cx:lvl ptCount="16">
          <cx:pt idx="0">FY17</cx:pt>
          <cx:pt idx="1">A</cx:pt>
          <cx:pt idx="2">B</cx:pt>
          <cx:pt idx="3">FY18</cx:pt>
          <cx:pt idx="4">A</cx:pt>
          <cx:pt idx="5">B</cx:pt>
          <cx:pt idx="6">FY19</cx:pt>
          <cx:pt idx="7">A</cx:pt>
          <cx:pt idx="8">B</cx:pt>
          <cx:pt idx="9">FY20</cx:pt>
          <cx:pt idx="10">A</cx:pt>
          <cx:pt idx="11">B</cx:pt>
          <cx:pt idx="12">FY21</cx:pt>
          <cx:pt idx="13">A</cx:pt>
          <cx:pt idx="14">B</cx:pt>
          <cx:pt idx="15">4M22</cx:pt>
        </cx:lvl>
      </cx:strDim>
      <cx:numDim type="val">
        <cx:f>'Margin Analysis'!$O$70:$O$85</cx:f>
        <cx:lvl ptCount="16" formatCode="0.0%;!(0.0%!);!-">
          <cx:pt idx="0">-0.12112888674138592</cx:pt>
          <cx:pt idx="1">0.026434339875359661</cx:pt>
          <cx:pt idx="2">0.060912791794247245</cx:pt>
          <cx:pt idx="3">-0.03378175507177901</cx:pt>
          <cx:pt idx="4">0.052616435032802944</cx:pt>
          <cx:pt idx="5">0.14444421134682139</cx:pt>
          <cx:pt idx="6">0.16327889130784534</cx:pt>
          <cx:pt idx="7">0.026087689798130004</cx:pt>
          <cx:pt idx="8">0.10075269831889966</cx:pt>
          <cx:pt idx="9">0.29011927942487503</cx:pt>
          <cx:pt idx="10">-0.019518455916200383</cx:pt>
          <cx:pt idx="11">-0.099083731724180946</cx:pt>
          <cx:pt idx="12">0.1715170917844937</cx:pt>
          <cx:pt idx="13">-0.0073850216483807574</cx:pt>
          <cx:pt idx="14">-0.16273804701508188</cx:pt>
          <cx:pt idx="15">0.0013940231210310683</cx:pt>
        </cx:lvl>
      </cx:numDim>
    </cx:data>
  </cx:chartData>
  <cx:chart>
    <cx:plotArea>
      <cx:plotAreaRegion>
        <cx:plotSurface>
          <cx:spPr>
            <a:ln>
              <a:solidFill>
                <a:schemeClr val="accent1"/>
              </a:solidFill>
            </a:ln>
          </cx:spPr>
        </cx:plotSurface>
        <cx:series layoutId="waterfall" uniqueId="{AC255AB1-9BCC-492D-972F-002385744F94}">
          <cx:dataPt idx="0">
            <cx:spPr>
              <a:solidFill>
                <a:srgbClr val="470A68"/>
              </a:solidFill>
            </cx:spPr>
          </cx:dataPt>
          <cx:dataPt idx="3">
            <cx:spPr>
              <a:solidFill>
                <a:srgbClr val="470A68"/>
              </a:solidFill>
            </cx:spPr>
          </cx:dataPt>
          <cx:dataPt idx="6">
            <cx:spPr>
              <a:solidFill>
                <a:srgbClr val="470A68"/>
              </a:solidFill>
            </cx:spPr>
          </cx:dataPt>
          <cx:dataPt idx="9">
            <cx:spPr>
              <a:solidFill>
                <a:srgbClr val="470A68"/>
              </a:solidFill>
            </cx:spPr>
          </cx:dataPt>
          <cx:dataPt idx="12">
            <cx:spPr>
              <a:solidFill>
                <a:srgbClr val="470A68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ko-KR" altLang="en-US" sz="1000" b="0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3"/>
              <cx:idx val="6"/>
              <cx:idx val="9"/>
              <cx:idx val="12"/>
              <cx:idx val="15"/>
            </cx:subtotals>
          </cx:layoutPr>
        </cx:series>
      </cx:plotAreaRegion>
      <cx:axis id="0">
        <cx:catScaling gapWidth="0.360000014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ko-KR" altLang="en-US" sz="1000" b="0" i="0" u="none" strike="noStrike" kern="1200" baseline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 hidden="1">
        <cx:valScaling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'Margin Analysis'!$N$70:$N$85</cx:f>
        <cx:lvl ptCount="16">
          <cx:pt idx="0">FY17</cx:pt>
          <cx:pt idx="1">A</cx:pt>
          <cx:pt idx="2">B</cx:pt>
          <cx:pt idx="3">FY18</cx:pt>
          <cx:pt idx="4">A</cx:pt>
          <cx:pt idx="5">B</cx:pt>
          <cx:pt idx="6">FY19</cx:pt>
          <cx:pt idx="7">A</cx:pt>
          <cx:pt idx="8">B</cx:pt>
          <cx:pt idx="9">FY20</cx:pt>
          <cx:pt idx="10">A</cx:pt>
          <cx:pt idx="11">B</cx:pt>
          <cx:pt idx="12">FY21</cx:pt>
          <cx:pt idx="13">A</cx:pt>
          <cx:pt idx="14">B</cx:pt>
          <cx:pt idx="15">4M22</cx:pt>
        </cx:lvl>
      </cx:strDim>
      <cx:numDim type="val">
        <cx:f>'Margin Analysis'!$O$70:$O$85</cx:f>
        <cx:lvl ptCount="16" formatCode="0.0%;!(0.0%!);!-">
          <cx:pt idx="0">-0.12112888674138592</cx:pt>
          <cx:pt idx="1">0.026434339875359661</cx:pt>
          <cx:pt idx="2">0.060912791794247245</cx:pt>
          <cx:pt idx="3">-0.03378175507177901</cx:pt>
          <cx:pt idx="4">0.052616435032802944</cx:pt>
          <cx:pt idx="5">0.14444421134682139</cx:pt>
          <cx:pt idx="6">0.16327889130784534</cx:pt>
          <cx:pt idx="7">0.026087689798130004</cx:pt>
          <cx:pt idx="8">0.10075269831889966</cx:pt>
          <cx:pt idx="9">0.29011927942487503</cx:pt>
          <cx:pt idx="10">-0.019518455916200383</cx:pt>
          <cx:pt idx="11">-0.099083731724180946</cx:pt>
          <cx:pt idx="12">0.1715170917844937</cx:pt>
          <cx:pt idx="13">-0.0073850216483807574</cx:pt>
          <cx:pt idx="14">-0.16273804701508188</cx:pt>
          <cx:pt idx="15">0.0013940231210310683</cx:pt>
        </cx:lvl>
      </cx:numDim>
    </cx:data>
  </cx:chartData>
  <cx:chart>
    <cx:plotArea>
      <cx:plotAreaRegion>
        <cx:plotSurface>
          <cx:spPr>
            <a:ln>
              <a:solidFill>
                <a:schemeClr val="accent1"/>
              </a:solidFill>
            </a:ln>
          </cx:spPr>
        </cx:plotSurface>
        <cx:series layoutId="waterfall" uniqueId="{AC255AB1-9BCC-492D-972F-002385744F94}">
          <cx:dataPt idx="0">
            <cx:spPr>
              <a:solidFill>
                <a:srgbClr val="470A68"/>
              </a:solidFill>
            </cx:spPr>
          </cx:dataPt>
          <cx:dataPt idx="3">
            <cx:spPr>
              <a:solidFill>
                <a:srgbClr val="470A68"/>
              </a:solidFill>
            </cx:spPr>
          </cx:dataPt>
          <cx:dataPt idx="6">
            <cx:spPr>
              <a:solidFill>
                <a:srgbClr val="470A68"/>
              </a:solidFill>
            </cx:spPr>
          </cx:dataPt>
          <cx:dataPt idx="9">
            <cx:spPr>
              <a:solidFill>
                <a:srgbClr val="470A68"/>
              </a:solidFill>
            </cx:spPr>
          </cx:dataPt>
          <cx:dataPt idx="12">
            <cx:spPr>
              <a:solidFill>
                <a:srgbClr val="470A68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ko-KR" altLang="en-US" sz="1000" b="0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3"/>
              <cx:idx val="6"/>
              <cx:idx val="9"/>
              <cx:idx val="12"/>
              <cx:idx val="15"/>
            </cx:subtotals>
          </cx:layoutPr>
        </cx:series>
      </cx:plotAreaRegion>
      <cx:axis id="0">
        <cx:catScaling gapWidth="0.360000014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ko-KR" altLang="en-US" sz="1000" b="0" i="0" u="none" strike="noStrike" kern="1200" baseline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DA1F3C4-FB26-40CF-98FC-8AD82A5C84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FF9D9A-B035-440B-B826-08EBEEDA5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81B9-F7E6-4255-9E87-D4A41612671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847A90-C5D2-48C1-B2A3-9E6BFDA4BB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3DEC2-7937-42CA-B86F-BAA4DE1743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5B7B-7C10-4CBD-A807-A9AC518B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81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B5F0-420A-4550-9CBC-46CFD46CD67D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DFB2-20CC-4D20-AA5B-C3685A317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4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89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90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2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27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61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0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16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90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29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1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627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88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92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871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4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02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4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7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7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0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4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9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2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FB2-20CC-4D20-AA5B-C3685A3179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79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77BF86-BF72-A249-92BD-B90F9052A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E8B400-E7EA-423A-BAB2-5EF95A41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" y="266994"/>
            <a:ext cx="8648270" cy="923330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650" b="0" i="0" kern="1200" dirty="0">
                <a:solidFill>
                  <a:srgbClr val="FFFFFF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EEDB4A8-B078-4DCE-B98A-40BA1C5A7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77" y="1226396"/>
            <a:ext cx="5449447" cy="3462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kumimoji="1" lang="ko-Kore-KR" altLang="en-US" sz="1650" b="0" i="0" kern="1200" dirty="0">
                <a:solidFill>
                  <a:srgbClr val="FFFFFF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9" name="텍스트 개체 틀 13">
            <a:extLst>
              <a:ext uri="{FF2B5EF4-FFF2-40B4-BE49-F238E27FC236}">
                <a16:creationId xmlns:a16="http://schemas.microsoft.com/office/drawing/2014/main" id="{F14D8FA8-773E-7748-90F0-4DAC33CBD3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1677" y="6168186"/>
            <a:ext cx="6125752" cy="3385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1" lang="ko-KR" altLang="en-US" sz="1300" b="0" i="0" kern="1200" dirty="0" smtClean="0">
                <a:solidFill>
                  <a:srgbClr val="FFFFFF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85E2512F-8E9F-3F4D-AF66-15DE2F787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1677" y="5955724"/>
            <a:ext cx="6125752" cy="3385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1" lang="ko-KR" altLang="en-US" sz="1300" b="0" i="0" kern="1200" dirty="0" smtClean="0">
                <a:solidFill>
                  <a:srgbClr val="FFFFFF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  <a:cs typeface="+mn-cs"/>
              </a:defRPr>
            </a:lvl1pPr>
          </a:lstStyle>
          <a:p>
            <a:pPr lvl="0"/>
            <a:r>
              <a:rPr lang="en-US" altLang="ko-KR" dirty="0"/>
              <a:t>12/21/21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2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3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212FE5-D08D-4D5C-ABB5-0F9DEC6C4D77}"/>
              </a:ext>
            </a:extLst>
          </p:cNvPr>
          <p:cNvCxnSpPr/>
          <p:nvPr userDrawn="1"/>
        </p:nvCxnSpPr>
        <p:spPr>
          <a:xfrm>
            <a:off x="0" y="684000"/>
            <a:ext cx="9906000" cy="0"/>
          </a:xfrm>
          <a:prstGeom prst="line">
            <a:avLst/>
          </a:prstGeom>
          <a:ln w="19050">
            <a:solidFill>
              <a:srgbClr val="00A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C748963-8F37-DE45-844F-0A6F9BD2D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307" y="936626"/>
            <a:ext cx="9367308" cy="134461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kumimoji="1" lang="ko-KR" altLang="en-US" sz="1000" b="0" i="0" kern="1200" dirty="0">
                <a:solidFill>
                  <a:srgbClr val="00AD83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7C48AC0-E43F-9C4B-A8A6-F3B18E73D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200" b="0" i="0" kern="1200" dirty="0">
                <a:solidFill>
                  <a:srgbClr val="00AD83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50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F03C10-A78F-B243-A17F-4FDB330A85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FB68D75-AF67-4525-83D0-EF23A3B4C8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1677" y="6168186"/>
            <a:ext cx="6125752" cy="3385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1" lang="ko-KR" altLang="en-US" sz="1300" b="0" i="0" kern="1200" dirty="0" smtClean="0">
                <a:solidFill>
                  <a:srgbClr val="FFFFFF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43F34567-7183-B44A-96F1-D12C18C8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1677" y="5955724"/>
            <a:ext cx="6125752" cy="3385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1" lang="ko-KR" altLang="en-US" sz="1300" b="0" i="0" kern="1200" dirty="0" smtClean="0">
                <a:solidFill>
                  <a:srgbClr val="FFFFFF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  <a:cs typeface="+mn-cs"/>
              </a:defRPr>
            </a:lvl1pPr>
          </a:lstStyle>
          <a:p>
            <a:pPr lvl="0"/>
            <a:r>
              <a:rPr lang="en-US" altLang="ko-KR" dirty="0"/>
              <a:t>12/21/21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9881A5C-AAB7-2748-B7A6-F282371C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" y="266994"/>
            <a:ext cx="8648270" cy="923330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650" b="0" i="0" kern="1200" dirty="0">
                <a:solidFill>
                  <a:srgbClr val="0860B5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4CEDEB-F54E-3E4F-9B52-31809F786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77" y="1226396"/>
            <a:ext cx="5449447" cy="3462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kumimoji="1" lang="ko-Kore-KR" altLang="en-US" sz="1650" b="0" i="0" kern="1200" dirty="0">
                <a:solidFill>
                  <a:srgbClr val="0860B5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87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BD32E8-70C2-3D47-8E26-29ECB0104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F822F19E-F991-496B-8277-6BF805F69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659" y="3071683"/>
            <a:ext cx="3704860" cy="1344612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kumimoji="1" lang="ko-KR" altLang="en-US" sz="1200" b="0" i="0" kern="1200" dirty="0">
                <a:solidFill>
                  <a:srgbClr val="0860B5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3C2EC2E-2E5C-48D1-9BB1-7F2D3A08C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29" y="583324"/>
            <a:ext cx="6050871" cy="461665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800" b="0" i="0" kern="1200" dirty="0">
                <a:solidFill>
                  <a:srgbClr val="0860B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90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C643D5-2324-F347-A120-9AA9C2FC3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855CC99-0E44-214A-8380-C2D13AA87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659" y="3071683"/>
            <a:ext cx="3704860" cy="1344612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kumimoji="1" lang="ko-KR" altLang="en-US" sz="1200" b="0" i="0" kern="1200" dirty="0">
                <a:solidFill>
                  <a:srgbClr val="0860B5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6ED87A-342E-D647-B686-0540F90C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29" y="583324"/>
            <a:ext cx="6050871" cy="461665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800" b="0" i="0" kern="1200" dirty="0">
                <a:solidFill>
                  <a:srgbClr val="0860B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903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1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FD510-B72A-4E47-8A33-874A0E0FCB3B}"/>
              </a:ext>
            </a:extLst>
          </p:cNvPr>
          <p:cNvSpPr/>
          <p:nvPr userDrawn="1"/>
        </p:nvSpPr>
        <p:spPr>
          <a:xfrm>
            <a:off x="0" y="0"/>
            <a:ext cx="9906000" cy="683978"/>
          </a:xfrm>
          <a:prstGeom prst="rect">
            <a:avLst/>
          </a:prstGeom>
          <a:solidFill>
            <a:srgbClr val="CCDFF1"/>
          </a:solidFill>
          <a:ln>
            <a:solidFill>
              <a:srgbClr val="CCD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2393D055-182E-4180-8F0C-FB94E8B60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307" y="936626"/>
            <a:ext cx="9367308" cy="134461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1FC4EB9-6390-4817-81B4-97EBDE16F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200" b="0" i="0" kern="1200" dirty="0">
                <a:solidFill>
                  <a:srgbClr val="005EB8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1CAEE400-51D2-4295-9937-F8E4BAF942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3588" y="38100"/>
            <a:ext cx="2705100" cy="1524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latinLnBrk="0">
              <a:spcBef>
                <a:spcPct val="50000"/>
              </a:spcBef>
            </a:pPr>
            <a:r>
              <a:rPr kumimoji="0"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Strictly Private &amp; 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81503-BAB4-4086-8004-F9B3A25BFEA6}"/>
              </a:ext>
            </a:extLst>
          </p:cNvPr>
          <p:cNvSpPr txBox="1"/>
          <p:nvPr userDrawn="1"/>
        </p:nvSpPr>
        <p:spPr>
          <a:xfrm>
            <a:off x="1658431" y="6524307"/>
            <a:ext cx="6579636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US" altLang="ko-KR" sz="600" u="none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© 2022 </a:t>
            </a:r>
            <a:r>
              <a:rPr kumimoji="1" lang="en-US" altLang="ko-KR" sz="600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KPMG </a:t>
            </a:r>
            <a:r>
              <a:rPr kumimoji="1" lang="en-US" altLang="ko-KR" sz="600" dirty="0" err="1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Samjong</a:t>
            </a:r>
            <a:r>
              <a:rPr kumimoji="1" lang="en-US" altLang="ko-KR" sz="600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 Accounting Corp., </a:t>
            </a:r>
            <a:r>
              <a:rPr lang="en-US" altLang="ko-KR" sz="600" u="none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the Korean member firm of the KPMG network of independent member firms affiliated with KPMG International Cooperative (“KPMG International”), a Swiss entity. All rights reserved. Printed in Korea.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0628D6-EB06-452C-A0C9-C6F66D76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57" y="6398051"/>
            <a:ext cx="1346974" cy="452724"/>
          </a:xfrm>
          <a:prstGeom prst="rect">
            <a:avLst/>
          </a:prstGeom>
        </p:spPr>
      </p:pic>
      <p:sp>
        <p:nvSpPr>
          <p:cNvPr id="10" name="Text Box 19">
            <a:extLst>
              <a:ext uri="{FF2B5EF4-FFF2-40B4-BE49-F238E27FC236}">
                <a16:creationId xmlns:a16="http://schemas.microsoft.com/office/drawing/2014/main" id="{07DEDA38-3BD5-44A8-81AF-2A3C8A13A7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31571" y="190500"/>
            <a:ext cx="2705100" cy="1524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latinLnBrk="0">
              <a:spcBef>
                <a:spcPct val="50000"/>
              </a:spcBef>
            </a:pPr>
            <a:r>
              <a:rPr kumimoji="0"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688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1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00B4C-BE94-4E6D-82FD-2A60CAABAE19}"/>
              </a:ext>
            </a:extLst>
          </p:cNvPr>
          <p:cNvCxnSpPr/>
          <p:nvPr userDrawn="1"/>
        </p:nvCxnSpPr>
        <p:spPr>
          <a:xfrm>
            <a:off x="0" y="684000"/>
            <a:ext cx="9906000" cy="0"/>
          </a:xfrm>
          <a:prstGeom prst="line">
            <a:avLst/>
          </a:prstGeom>
          <a:ln w="19050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E49EEEAA-333B-FF43-9481-CB7BE6853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307" y="936626"/>
            <a:ext cx="9367308" cy="134461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78A01E9-C1F5-0E40-9DCD-B6A7A052F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200" b="0" i="0" kern="1200" dirty="0">
                <a:solidFill>
                  <a:srgbClr val="005EB8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50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2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D3DF8A-7ED2-49D4-9A35-6FBD5B4256D6}"/>
              </a:ext>
            </a:extLst>
          </p:cNvPr>
          <p:cNvSpPr/>
          <p:nvPr userDrawn="1"/>
        </p:nvSpPr>
        <p:spPr>
          <a:xfrm>
            <a:off x="0" y="0"/>
            <a:ext cx="9906000" cy="683978"/>
          </a:xfrm>
          <a:prstGeom prst="rect">
            <a:avLst/>
          </a:prstGeom>
          <a:solidFill>
            <a:srgbClr val="CCEDF7"/>
          </a:solidFill>
          <a:ln>
            <a:solidFill>
              <a:srgbClr val="CCD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9627BF4C-91D7-4AE1-96FE-BAA7183D6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307" y="936626"/>
            <a:ext cx="9367308" cy="134461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kumimoji="1" lang="ko-KR" altLang="en-US" sz="1000" b="0" i="0" kern="1200" dirty="0">
                <a:solidFill>
                  <a:srgbClr val="00A5D7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D468F03-9527-48A1-9BAC-6AE7029C1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200" b="0" i="0" kern="1200" dirty="0">
                <a:solidFill>
                  <a:srgbClr val="00A5D7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60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2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49A75D-DD4B-4550-BFF0-C662ADCA6DA2}"/>
              </a:ext>
            </a:extLst>
          </p:cNvPr>
          <p:cNvCxnSpPr/>
          <p:nvPr userDrawn="1"/>
        </p:nvCxnSpPr>
        <p:spPr>
          <a:xfrm>
            <a:off x="0" y="684000"/>
            <a:ext cx="9906000" cy="0"/>
          </a:xfrm>
          <a:prstGeom prst="line">
            <a:avLst/>
          </a:prstGeom>
          <a:ln w="19050">
            <a:solidFill>
              <a:srgbClr val="00A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165CAB2-A612-F346-8E27-C8C91C61D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307" y="936626"/>
            <a:ext cx="9367308" cy="134461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kumimoji="1" lang="ko-KR" altLang="en-US" sz="1000" b="0" i="0" kern="1200" dirty="0">
                <a:solidFill>
                  <a:srgbClr val="00A5D7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3563A63-09D7-FD46-AC17-4825F1E5A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200" b="0" i="0" kern="1200" dirty="0">
                <a:solidFill>
                  <a:srgbClr val="00A5D7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74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3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E0B872-006E-4460-8158-BAFE839241EB}"/>
              </a:ext>
            </a:extLst>
          </p:cNvPr>
          <p:cNvSpPr/>
          <p:nvPr userDrawn="1"/>
        </p:nvSpPr>
        <p:spPr>
          <a:xfrm>
            <a:off x="0" y="0"/>
            <a:ext cx="9906000" cy="683978"/>
          </a:xfrm>
          <a:prstGeom prst="rect">
            <a:avLst/>
          </a:prstGeom>
          <a:solidFill>
            <a:srgbClr val="CCEFE6"/>
          </a:solidFill>
          <a:ln>
            <a:solidFill>
              <a:srgbClr val="CCD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02464194-3822-43C1-BE6B-B2417EA5C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307" y="936626"/>
            <a:ext cx="9367308" cy="134461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kumimoji="1" lang="ko-KR" altLang="en-US" sz="1000" b="0" i="0" kern="1200" dirty="0">
                <a:solidFill>
                  <a:srgbClr val="00AD83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B5490C-F206-42F5-87DB-BFDEC8476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200" b="0" i="0" kern="1200" dirty="0">
                <a:solidFill>
                  <a:srgbClr val="00AD83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30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DD61E012-8CD5-4C04-BD85-7F92558D33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4766" y="6551108"/>
            <a:ext cx="14120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eaLnBrk="0" hangingPunct="0"/>
            <a:fld id="{5CD3D7E9-41C7-44DA-8DA4-5D8C61390DD9}" type="slidenum">
              <a:rPr lang="ko-KR" altLang="en-US" sz="1000"/>
              <a:pPr algn="r" eaLnBrk="0" hangingPunct="0"/>
              <a:t>‹#›</a:t>
            </a:fld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577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1" r:id="rId4"/>
    <p:sldLayoutId id="2147483692" r:id="rId5"/>
    <p:sldLayoutId id="2147483696" r:id="rId6"/>
    <p:sldLayoutId id="2147483693" r:id="rId7"/>
    <p:sldLayoutId id="2147483697" r:id="rId8"/>
    <p:sldLayoutId id="2147483694" r:id="rId9"/>
    <p:sldLayoutId id="2147483698" r:id="rId10"/>
    <p:sldLayoutId id="2147483695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8233DE-7EF1-6A41-BBB9-4FF9CBA478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KPMG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A23FE-BFFC-7C4E-A55E-5845D15017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’22.06.29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DC6E58-ABB4-2B4F-9842-C60E8F6E0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5EB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Project Echo</a:t>
            </a:r>
            <a:endParaRPr kumimoji="1" lang="ko-Kore-KR" altLang="en-US" dirty="0">
              <a:solidFill>
                <a:srgbClr val="005EB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884395-B3FB-4D76-84DC-9729B1ABBC7E}"/>
              </a:ext>
            </a:extLst>
          </p:cNvPr>
          <p:cNvSpPr txBox="1">
            <a:spLocks/>
          </p:cNvSpPr>
          <p:nvPr/>
        </p:nvSpPr>
        <p:spPr>
          <a:xfrm>
            <a:off x="502295" y="1642763"/>
            <a:ext cx="6881894" cy="2421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74295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rgbClr val="005EB8"/>
                </a:solidFill>
                <a:ea typeface="Noto Sans CJK KR Bold" panose="020B0800000000000000" pitchFamily="34" charset="-127"/>
                <a:cs typeface="+mn-cs"/>
              </a:rPr>
              <a:t>Financial Due Diligence </a:t>
            </a:r>
          </a:p>
          <a:p>
            <a:endParaRPr kumimoji="1" lang="en-US" altLang="ko-KR" sz="2400" dirty="0">
              <a:solidFill>
                <a:srgbClr val="005EB8"/>
              </a:solidFill>
              <a:ea typeface="Noto Sans CJK KR Bold" panose="020B0800000000000000" pitchFamily="34" charset="-127"/>
              <a:cs typeface="+mn-cs"/>
            </a:endParaRPr>
          </a:p>
          <a:p>
            <a:pPr>
              <a:lnSpc>
                <a:spcPct val="110000"/>
              </a:lnSpc>
            </a:pPr>
            <a:br>
              <a:rPr lang="en-US" altLang="ko-KR" sz="3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</a:br>
            <a:br>
              <a:rPr lang="en-US" altLang="ko-KR" sz="3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</a:br>
            <a:endParaRPr lang="en-GB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0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Carved-out PL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Overview 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751BB69F-51D2-4DCF-93CC-9AE68220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765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매출 성장에 따라 흑자 전환 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은 매출 성장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비용 절감으로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24.1%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달성하였으나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지속가능하지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않은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이익율이었습니다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년에는 청주공장 이전에 따른 매출액 감소로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EBIT%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하락 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C6CB9A-ADA9-4DCA-80FA-6F54669BB770}"/>
              </a:ext>
            </a:extLst>
          </p:cNvPr>
          <p:cNvSpPr txBox="1">
            <a:spLocks/>
          </p:cNvSpPr>
          <p:nvPr/>
        </p:nvSpPr>
        <p:spPr>
          <a:xfrm>
            <a:off x="5608636" y="1268650"/>
            <a:ext cx="4067698" cy="48305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r>
              <a:rPr lang="ko-KR" altLang="en-US" sz="900" b="1" kern="0" dirty="0">
                <a:solidFill>
                  <a:srgbClr val="00257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판매관리비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대부분 대표이사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사업부장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경영지원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구매팀 등 관리부서에 대한 인건비 로 구성됨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매년 관리직 인원 수 증가로 급여 및 퇴직급여가 상승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보험료는 대부분 대표이사 경영인 정기보험으로 구성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지급수수료는 법률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회계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세무 자문 수수료 및 회계 용역에 대한 수수료로 구성됨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IPO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준비에 따른 수수료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백만원을 제외하면 매년 유사한 수준을 보임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 산정에 임원 배수가 적용되지 않아 퇴직급여가 과소하게 인식되어 있음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r>
              <a:rPr lang="en-US" altLang="ko-KR" sz="900" b="1" kern="0" dirty="0">
                <a:solidFill>
                  <a:srgbClr val="00257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EBITDA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 성장 및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Capex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투자로 인해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EBITDA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(-)3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억원에서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억원으로 증가하였다가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억원으로 감소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년은 매출 감소로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37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억원으로 감소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7AE8F-00F0-420F-B51F-D28900F1421F}"/>
              </a:ext>
            </a:extLst>
          </p:cNvPr>
          <p:cNvSpPr txBox="1"/>
          <p:nvPr/>
        </p:nvSpPr>
        <p:spPr>
          <a:xfrm>
            <a:off x="452999" y="5295124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8" name="Chart2">
            <a:extLst>
              <a:ext uri="{FF2B5EF4-FFF2-40B4-BE49-F238E27FC236}">
                <a16:creationId xmlns:a16="http://schemas.microsoft.com/office/drawing/2014/main" id="{A61A4687-41BC-4530-94F9-7AF0451A9C3C}"/>
              </a:ext>
            </a:extLst>
          </p:cNvPr>
          <p:cNvGraphicFramePr>
            <a:graphicFrameLocks/>
          </p:cNvGraphicFramePr>
          <p:nvPr/>
        </p:nvGraphicFramePr>
        <p:xfrm>
          <a:off x="75696" y="5280193"/>
          <a:ext cx="553293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0EC58F-5836-40D3-837E-933795643328}"/>
              </a:ext>
            </a:extLst>
          </p:cNvPr>
          <p:cNvGraphicFramePr>
            <a:graphicFrameLocks noGrp="1"/>
          </p:cNvGraphicFramePr>
          <p:nvPr/>
        </p:nvGraphicFramePr>
        <p:xfrm>
          <a:off x="453600" y="1256833"/>
          <a:ext cx="4739182" cy="4023360"/>
        </p:xfrm>
        <a:graphic>
          <a:graphicData uri="http://schemas.openxmlformats.org/drawingml/2006/table">
            <a:tbl>
              <a:tblPr/>
              <a:tblGrid>
                <a:gridCol w="167928">
                  <a:extLst>
                    <a:ext uri="{9D8B030D-6E8A-4147-A177-3AD203B41FA5}">
                      <a16:colId xmlns:a16="http://schemas.microsoft.com/office/drawing/2014/main" val="2999957838"/>
                    </a:ext>
                  </a:extLst>
                </a:gridCol>
                <a:gridCol w="167928">
                  <a:extLst>
                    <a:ext uri="{9D8B030D-6E8A-4147-A177-3AD203B41FA5}">
                      <a16:colId xmlns:a16="http://schemas.microsoft.com/office/drawing/2014/main" val="335860959"/>
                    </a:ext>
                  </a:extLst>
                </a:gridCol>
                <a:gridCol w="775670">
                  <a:extLst>
                    <a:ext uri="{9D8B030D-6E8A-4147-A177-3AD203B41FA5}">
                      <a16:colId xmlns:a16="http://schemas.microsoft.com/office/drawing/2014/main" val="949207464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139659416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2390930143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3036992052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3111003219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3637411629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2646922392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4136217068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1167291682"/>
                    </a:ext>
                  </a:extLst>
                </a:gridCol>
              </a:tblGrid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82734"/>
                  </a:ext>
                </a:extLst>
              </a:tr>
              <a:tr h="115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45625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상품매출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48372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제품매출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19,096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48236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56473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12152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상품매출원가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3933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제품매출원가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17,029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4260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재료비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2,620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4,158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44124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인건비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5,217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5,965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165388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014485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86603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소모품비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6600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44499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전력비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0819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운반비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43735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436472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874312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(1,210)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86227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GPM%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44805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8134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SG&amp;A%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17798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인건비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33340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398736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37621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접대비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4567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31440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718578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기타판관비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612094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072479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41795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3,221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5,104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3,711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60949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51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21EE7C-7B98-4BF7-93D9-7AF8E22D14EB}"/>
              </a:ext>
            </a:extLst>
          </p:cNvPr>
          <p:cNvGraphicFramePr>
            <a:graphicFrameLocks noGrp="1"/>
          </p:cNvGraphicFramePr>
          <p:nvPr/>
        </p:nvGraphicFramePr>
        <p:xfrm>
          <a:off x="391187" y="1226045"/>
          <a:ext cx="5683144" cy="4351346"/>
        </p:xfrm>
        <a:graphic>
          <a:graphicData uri="http://schemas.openxmlformats.org/drawingml/2006/table">
            <a:tbl>
              <a:tblPr/>
              <a:tblGrid>
                <a:gridCol w="1259351">
                  <a:extLst>
                    <a:ext uri="{9D8B030D-6E8A-4147-A177-3AD203B41FA5}">
                      <a16:colId xmlns:a16="http://schemas.microsoft.com/office/drawing/2014/main" val="1277776283"/>
                    </a:ext>
                  </a:extLst>
                </a:gridCol>
                <a:gridCol w="1031255">
                  <a:extLst>
                    <a:ext uri="{9D8B030D-6E8A-4147-A177-3AD203B41FA5}">
                      <a16:colId xmlns:a16="http://schemas.microsoft.com/office/drawing/2014/main" val="503356305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3623417908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2605486057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316496668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1122543862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3329373923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696321871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Mar-22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4174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현금및현금성자산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04572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정기예적금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1,050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075416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매출채권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1,385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1213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미수금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미수수익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49602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재고자산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8039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기타유동자산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40131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투자자산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2289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17,794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18,411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23,049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24,540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24,446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3056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토지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578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 및 구축물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4,094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57834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9,094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8,122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13,352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13,747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746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251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건설중인자산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682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95229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192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특허권 및 상표권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382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509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소프트웨어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13715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회원권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0061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보증금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2877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자산총계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21,637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21,700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20,729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28,954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30,228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30,186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3769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매입채무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46849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미지급금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6634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장단기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유동성차입금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13,022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15,074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17,311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18,052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58538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19897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1,191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5012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(636)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(637)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4666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473838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부채총계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17,111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18,717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17,192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20,928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21,396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22,422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1618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순자산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4,526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2,983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3,537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8,026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8,832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7,764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03433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Carved-out BS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Overview 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55884-5E42-42FA-8E28-A8AC9F8E7673}"/>
              </a:ext>
            </a:extLst>
          </p:cNvPr>
          <p:cNvSpPr txBox="1"/>
          <p:nvPr/>
        </p:nvSpPr>
        <p:spPr>
          <a:xfrm>
            <a:off x="6143030" y="1188921"/>
            <a:ext cx="3683412" cy="483523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44000" lvl="2" indent="-108000">
              <a:lnSpc>
                <a:spcPts val="12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재무정보의 작성기준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lvl="2" indent="-171450">
              <a:lnSpc>
                <a:spcPts val="12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Tx/>
              <a:buChar char="-"/>
              <a:defRPr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Carved-out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재무제표는 반도체사업의 자산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부채를 기준으로  작성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현금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투자자산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차입금은 반도체 사업부로 포함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b="1" u="sng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현금및현금성자산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 </a:t>
            </a:r>
            <a:r>
              <a:rPr lang="ko-KR" altLang="en-US" sz="900" b="1" u="sng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정기예적금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현금및현금성자산은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월말 기준 현금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보통예금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국고보조금으로 구성되어 있으며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잔액증명서를 통해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말 잔액을 확인하였음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정기예적금은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개월만기 정기예금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억원이 존재하며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년말 대비 정기적금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5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억원이 만기해지 되어 보통예금으로 대체됨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b="1" u="sng" dirty="0">
              <a:highlight>
                <a:srgbClr val="FFFF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매출채권 및</a:t>
            </a: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매입채무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하이닉스를 제외한 반도체사업부의 거래처 채권 회수기일은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다양함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매출처와 달리 매입처는 다양하게 존재하나 대금지급기일은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또는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임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반도체사업부의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년말 채권은 전부 대금회수기일 이전 발생분으로 기말로부터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개월 이내 발생한 채권들임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투자자산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여유자금 운용 목적 투자자산으로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2019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보유 중이던 사모사채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후순위채권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손실로 인한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 감소 및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MG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손해보험의 저축보험 만기로 해지 이후 수익자를 회사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피보험자를 대표이사인 한화손해보험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수익자는 당사임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으로 신규 증가에 따라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백만원이 감소 후 매월 보험료 납입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C7FB04DE-9382-4F29-A9F0-21FB6388194A}"/>
              </a:ext>
            </a:extLst>
          </p:cNvPr>
          <p:cNvSpPr/>
          <p:nvPr/>
        </p:nvSpPr>
        <p:spPr bwMode="auto">
          <a:xfrm>
            <a:off x="6168960" y="1888953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41D7AD09-AB10-4FAC-9603-A69D79CD9BEF}"/>
              </a:ext>
            </a:extLst>
          </p:cNvPr>
          <p:cNvSpPr/>
          <p:nvPr/>
        </p:nvSpPr>
        <p:spPr bwMode="auto">
          <a:xfrm>
            <a:off x="6167327" y="2926846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3C681E06-F61F-466A-9230-C433210132A7}"/>
              </a:ext>
            </a:extLst>
          </p:cNvPr>
          <p:cNvSpPr/>
          <p:nvPr/>
        </p:nvSpPr>
        <p:spPr bwMode="auto">
          <a:xfrm>
            <a:off x="6169307" y="4922954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7283E-319E-4C86-AAAE-9EAAA7D667ED}"/>
              </a:ext>
            </a:extLst>
          </p:cNvPr>
          <p:cNvSpPr/>
          <p:nvPr/>
        </p:nvSpPr>
        <p:spPr>
          <a:xfrm>
            <a:off x="2620735" y="1376187"/>
            <a:ext cx="3440763" cy="272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3CBA2A-72A2-4564-B8D9-AC6F148AE3BB}"/>
              </a:ext>
            </a:extLst>
          </p:cNvPr>
          <p:cNvSpPr/>
          <p:nvPr/>
        </p:nvSpPr>
        <p:spPr>
          <a:xfrm>
            <a:off x="2620735" y="1648425"/>
            <a:ext cx="3440761" cy="1691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617A9E-A6E3-447E-9FA3-ECB26C4D5989}"/>
              </a:ext>
            </a:extLst>
          </p:cNvPr>
          <p:cNvSpPr/>
          <p:nvPr/>
        </p:nvSpPr>
        <p:spPr>
          <a:xfrm>
            <a:off x="2620735" y="2190120"/>
            <a:ext cx="3447180" cy="14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8FF992F-FFE2-4E3F-B2C8-14C2C182B267}"/>
              </a:ext>
            </a:extLst>
          </p:cNvPr>
          <p:cNvSpPr/>
          <p:nvPr/>
        </p:nvSpPr>
        <p:spPr bwMode="auto">
          <a:xfrm>
            <a:off x="6039190" y="1299241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86E112A-D2EE-4F21-98F9-4807F6D1238E}"/>
              </a:ext>
            </a:extLst>
          </p:cNvPr>
          <p:cNvSpPr/>
          <p:nvPr/>
        </p:nvSpPr>
        <p:spPr bwMode="auto">
          <a:xfrm>
            <a:off x="6025965" y="1565461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3F10B9C1-DC1F-462E-AB52-2A67E171733B}"/>
              </a:ext>
            </a:extLst>
          </p:cNvPr>
          <p:cNvSpPr/>
          <p:nvPr/>
        </p:nvSpPr>
        <p:spPr bwMode="auto">
          <a:xfrm>
            <a:off x="6039190" y="2129083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3AFC9918-8F23-4BEC-B1E9-3F70617D4880}"/>
              </a:ext>
            </a:extLst>
          </p:cNvPr>
          <p:cNvSpPr/>
          <p:nvPr/>
        </p:nvSpPr>
        <p:spPr bwMode="auto">
          <a:xfrm>
            <a:off x="6054938" y="4300643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3E440B-A99D-4F4E-9D4A-C4DE823979EC}"/>
              </a:ext>
            </a:extLst>
          </p:cNvPr>
          <p:cNvSpPr/>
          <p:nvPr/>
        </p:nvSpPr>
        <p:spPr>
          <a:xfrm flipV="1">
            <a:off x="2620735" y="4300642"/>
            <a:ext cx="3466426" cy="1691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41">
            <a:extLst>
              <a:ext uri="{FF2B5EF4-FFF2-40B4-BE49-F238E27FC236}">
                <a16:creationId xmlns:a16="http://schemas.microsoft.com/office/drawing/2014/main" id="{EBE463FF-BD05-4ACF-A5F8-4120FC9A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04" y="967084"/>
            <a:ext cx="9293015" cy="7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월말 반도체 사업부 자산은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302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억원이며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대비 순자산이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 증가하여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월말 기준 순자산은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78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억원입니다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AD80C0-3871-48F4-A907-91E6D378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42416"/>
              </p:ext>
            </p:extLst>
          </p:nvPr>
        </p:nvGraphicFramePr>
        <p:xfrm>
          <a:off x="6412405" y="3761383"/>
          <a:ext cx="3196220" cy="411480"/>
        </p:xfrm>
        <a:graphic>
          <a:graphicData uri="http://schemas.openxmlformats.org/drawingml/2006/table">
            <a:tbl>
              <a:tblPr/>
              <a:tblGrid>
                <a:gridCol w="861903">
                  <a:extLst>
                    <a:ext uri="{9D8B030D-6E8A-4147-A177-3AD203B41FA5}">
                      <a16:colId xmlns:a16="http://schemas.microsoft.com/office/drawing/2014/main" val="2407783655"/>
                    </a:ext>
                  </a:extLst>
                </a:gridCol>
                <a:gridCol w="658397">
                  <a:extLst>
                    <a:ext uri="{9D8B030D-6E8A-4147-A177-3AD203B41FA5}">
                      <a16:colId xmlns:a16="http://schemas.microsoft.com/office/drawing/2014/main" val="594984647"/>
                    </a:ext>
                  </a:extLst>
                </a:gridCol>
                <a:gridCol w="909785">
                  <a:extLst>
                    <a:ext uri="{9D8B030D-6E8A-4147-A177-3AD203B41FA5}">
                      <a16:colId xmlns:a16="http://schemas.microsoft.com/office/drawing/2014/main" val="399103194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3575100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~6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개월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개월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 이상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2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대손율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67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대손충당금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4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9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21EE7C-7B98-4BF7-93D9-7AF8E22D14EB}"/>
              </a:ext>
            </a:extLst>
          </p:cNvPr>
          <p:cNvGraphicFramePr>
            <a:graphicFrameLocks noGrp="1"/>
          </p:cNvGraphicFramePr>
          <p:nvPr/>
        </p:nvGraphicFramePr>
        <p:xfrm>
          <a:off x="391187" y="1226045"/>
          <a:ext cx="5683144" cy="4351346"/>
        </p:xfrm>
        <a:graphic>
          <a:graphicData uri="http://schemas.openxmlformats.org/drawingml/2006/table">
            <a:tbl>
              <a:tblPr/>
              <a:tblGrid>
                <a:gridCol w="1259351">
                  <a:extLst>
                    <a:ext uri="{9D8B030D-6E8A-4147-A177-3AD203B41FA5}">
                      <a16:colId xmlns:a16="http://schemas.microsoft.com/office/drawing/2014/main" val="1277776283"/>
                    </a:ext>
                  </a:extLst>
                </a:gridCol>
                <a:gridCol w="1031255">
                  <a:extLst>
                    <a:ext uri="{9D8B030D-6E8A-4147-A177-3AD203B41FA5}">
                      <a16:colId xmlns:a16="http://schemas.microsoft.com/office/drawing/2014/main" val="503356305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3623417908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2605486057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316496668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1122543862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3329373923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696321871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Mar-22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4174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현금및현금성자산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04572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정기예적금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1,050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075416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매출채권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1,385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1213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미수금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미수수익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49602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재고자산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8039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기타유동자산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40131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투자자산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2289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17,794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18,411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23,049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24,540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24,446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3056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토지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578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 및 구축물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4,094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57834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9,094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8,122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13,352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13,747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746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251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건설중인자산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682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95229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192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특허권 및 상표권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382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509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소프트웨어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13715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회원권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0061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보증금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2877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자산총계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21,637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21,700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20,729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28,954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30,228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30,186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3769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매입채무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46849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미지급금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6634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장단기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유동성차입금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13,022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15,074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17,311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18,052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58538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19897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1,191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50124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(636)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(637)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4666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473838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부채총계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17,111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18,717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17,192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20,928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21,396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22,422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1618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순자산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4,526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2,983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3,537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8,026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8,832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7,764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03433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Carved-out BS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Overview 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Rectangle 41">
            <a:extLst>
              <a:ext uri="{FF2B5EF4-FFF2-40B4-BE49-F238E27FC236}">
                <a16:creationId xmlns:a16="http://schemas.microsoft.com/office/drawing/2014/main" id="{EBE463FF-BD05-4ACF-A5F8-4120FC9A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04" y="967084"/>
            <a:ext cx="9293015" cy="7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월말 반도체 사업부 자산은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302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억원이며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대비 순자산이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 증가하여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월말 기준 순자산은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78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억원입니다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08DBB-BF43-446F-9E03-C0152D7901CE}"/>
              </a:ext>
            </a:extLst>
          </p:cNvPr>
          <p:cNvSpPr txBox="1"/>
          <p:nvPr/>
        </p:nvSpPr>
        <p:spPr>
          <a:xfrm>
            <a:off x="6130800" y="1180269"/>
            <a:ext cx="3669300" cy="291143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유형자산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월말 기준 회사 유형자산은 전체 자산의 약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81%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차지하고 있으며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유형자산 금액은 기계장치 약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56%,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토지 및 건물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34%,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기타유형자산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구성되어 있음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장단기</a:t>
            </a: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유동성차입금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단기차입금은 운영자금으로서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증가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내외로 큰 변동없이 유지되고 있으며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분기에 추가적인 차입은 없으며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10.8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분리상환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장기차입금은 주로 시설자금대출로써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기계장치 및 설비를  취득을 위해  기업은행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및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중진공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억원을 차입하여 증가하였으며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년에도 추가적으로 중진공으로부터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25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차입하였으나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유동성대체로 인한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감소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중진공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차입금은 중소기업을 대상으로 하므로 대기업 편입 시 상환 또는 대환 예상 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시설 투자 자금 확보를 위해 차입금 잔액 증가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퇴직급여충당부채</a:t>
            </a: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Tx/>
              <a:buChar char="-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임원에 대한 퇴직급여충당부채에 배수가 적용되어 있지 않음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배수 적용시 퇴직급여충당부채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증가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122CF210-0B4C-46C6-B8B4-15FBF61C1E2B}"/>
              </a:ext>
            </a:extLst>
          </p:cNvPr>
          <p:cNvSpPr/>
          <p:nvPr/>
        </p:nvSpPr>
        <p:spPr bwMode="auto">
          <a:xfrm>
            <a:off x="6166695" y="1186211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9473B9D-F09C-404F-B966-F9F43F500AFA}"/>
              </a:ext>
            </a:extLst>
          </p:cNvPr>
          <p:cNvSpPr/>
          <p:nvPr/>
        </p:nvSpPr>
        <p:spPr bwMode="auto">
          <a:xfrm>
            <a:off x="6155286" y="1934746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0B7FED-90DA-4288-ABB6-74BC5653678A}"/>
              </a:ext>
            </a:extLst>
          </p:cNvPr>
          <p:cNvSpPr/>
          <p:nvPr/>
        </p:nvSpPr>
        <p:spPr>
          <a:xfrm>
            <a:off x="2724758" y="2327098"/>
            <a:ext cx="3349573" cy="9834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98C14719-2BBB-4BA0-B340-006A90A77A9D}"/>
              </a:ext>
            </a:extLst>
          </p:cNvPr>
          <p:cNvSpPr/>
          <p:nvPr/>
        </p:nvSpPr>
        <p:spPr bwMode="auto">
          <a:xfrm>
            <a:off x="6023700" y="2255098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6861C7-DA8E-43DD-AAAA-35674127D0CC}"/>
              </a:ext>
            </a:extLst>
          </p:cNvPr>
          <p:cNvSpPr/>
          <p:nvPr/>
        </p:nvSpPr>
        <p:spPr>
          <a:xfrm>
            <a:off x="2753275" y="4574782"/>
            <a:ext cx="3321056" cy="1769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BEBC5071-63E9-4CE4-B9D9-52A4A0543850}"/>
              </a:ext>
            </a:extLst>
          </p:cNvPr>
          <p:cNvSpPr/>
          <p:nvPr/>
        </p:nvSpPr>
        <p:spPr bwMode="auto">
          <a:xfrm>
            <a:off x="6059269" y="4497700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95A5E01F-A228-4392-B06D-7CD56DB73FDD}"/>
              </a:ext>
            </a:extLst>
          </p:cNvPr>
          <p:cNvSpPr/>
          <p:nvPr/>
        </p:nvSpPr>
        <p:spPr bwMode="auto">
          <a:xfrm>
            <a:off x="6065253" y="4808898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A0128F-3E55-4094-A93C-A17A2D2D9EEC}"/>
              </a:ext>
            </a:extLst>
          </p:cNvPr>
          <p:cNvSpPr/>
          <p:nvPr/>
        </p:nvSpPr>
        <p:spPr>
          <a:xfrm>
            <a:off x="2753275" y="4894243"/>
            <a:ext cx="3321056" cy="1769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89069039-8189-41A1-A4D0-7BABAEADA935}"/>
              </a:ext>
            </a:extLst>
          </p:cNvPr>
          <p:cNvSpPr/>
          <p:nvPr/>
        </p:nvSpPr>
        <p:spPr bwMode="auto">
          <a:xfrm>
            <a:off x="6166333" y="3621750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3B2B4A0-1F0D-40E4-9736-0BF4CCD0A9E7}"/>
              </a:ext>
            </a:extLst>
          </p:cNvPr>
          <p:cNvSpPr txBox="1"/>
          <p:nvPr/>
        </p:nvSpPr>
        <p:spPr>
          <a:xfrm>
            <a:off x="5637180" y="3772501"/>
            <a:ext cx="3835016" cy="4167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lvl="0" indent="-144000" defTabSz="914400" latinLnBrk="1">
              <a:lnSpc>
                <a:spcPts val="1000"/>
              </a:lnSpc>
              <a:spcBef>
                <a:spcPts val="300"/>
              </a:spcBef>
              <a:buClr>
                <a:srgbClr val="00338D"/>
              </a:buClr>
              <a:buFont typeface="Wingdings" panose="05000000000000000000" pitchFamily="2" charset="2"/>
              <a:buChar char="§"/>
              <a:defRPr/>
            </a:pPr>
            <a:endParaRPr lang="en-US" altLang="ko-KR" sz="900" b="1">
              <a:solidFill>
                <a:schemeClr val="dk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IPO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준비를 용역 수수료를 </a:t>
            </a:r>
            <a:r>
              <a:rPr lang="ko-KR" altLang="en-US" sz="90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비경상적〮일회적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성격으로 판단하여 조정항목으로 가산하였으며 등기임원에 대한 퇴직급여 충당부채 과소금액에 대해 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 수행함</a:t>
            </a: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ko-KR" altLang="en-US" sz="9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판매관리비 </a:t>
            </a:r>
            <a:r>
              <a:rPr lang="en-US" altLang="ko-KR" sz="9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Adjust</a:t>
            </a: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1) </a:t>
            </a:r>
            <a:r>
              <a:rPr lang="ko-KR" altLang="en-US" sz="90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자금팀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인원 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</a:t>
            </a: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당사의 자금 업무는 화성사업장의 경영지원팀 직원이 담당하였으며 해당 직원 인건비를 화성사업장의 비용으로 인식했기 때문에 이를 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반영함</a:t>
            </a:r>
            <a:endParaRPr lang="en-US" altLang="ko-KR" sz="9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9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 </a:t>
            </a:r>
            <a:r>
              <a:rPr lang="ko-KR" altLang="en-US" sz="9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반영 금액은 화성사업장 경영지원팀 직원 급여액임</a:t>
            </a:r>
            <a:endParaRPr lang="en-US" altLang="ko-KR" sz="9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EA5DD0-793B-4B76-99B8-A8B8C705F361}"/>
              </a:ext>
            </a:extLst>
          </p:cNvPr>
          <p:cNvGraphicFramePr>
            <a:graphicFrameLocks noGrp="1"/>
          </p:cNvGraphicFramePr>
          <p:nvPr/>
        </p:nvGraphicFramePr>
        <p:xfrm>
          <a:off x="474130" y="1372247"/>
          <a:ext cx="4952025" cy="3713640"/>
        </p:xfrm>
        <a:graphic>
          <a:graphicData uri="http://schemas.openxmlformats.org/drawingml/2006/table">
            <a:tbl>
              <a:tblPr/>
              <a:tblGrid>
                <a:gridCol w="200025">
                  <a:extLst>
                    <a:ext uri="{9D8B030D-6E8A-4147-A177-3AD203B41FA5}">
                      <a16:colId xmlns:a16="http://schemas.microsoft.com/office/drawing/2014/main" val="186675672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392788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31627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44321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56724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498380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5207733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6932235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879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58274328"/>
                    </a:ext>
                  </a:extLst>
                </a:gridCol>
              </a:tblGrid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74357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91389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47565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(1,210)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09440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Gross Profit 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56365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611577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304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629788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D&amp;A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79067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3,221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074495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53550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Adjustments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38832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조정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(D)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549317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손해배상비용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20255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조정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(E)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58958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자금팀 채용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435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비경상적비용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640091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퇴직급여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3219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54451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B’=B+D)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11,237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637512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(1,250)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6632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Gross Profit 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(12.5%)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08436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(C’=C+E)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642490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Adjusted EBIT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(2,067)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(1,296)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4,780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(593)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309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56478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D&amp;A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368668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Adjusted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(525)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3,637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79121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09423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Quality of Earnings(1/2)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751BB69F-51D2-4DCF-93CC-9AE68220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5643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▌회사의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Adjusted EBITDA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IPO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준비를 위한 용역수수료 등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비경상적〮일회적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성격과 퇴직급여 충당부채 과소계상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손해배상충당부채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미인식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및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자금인원 급여 관련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항목을 조정하여 도출되었습니다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해당 조정 효과 반영 결과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638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백만원에서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570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백만원으로 </a:t>
            </a:r>
            <a:r>
              <a:rPr lang="ko-KR" altLang="en-US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감소하였으며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EBITDA%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19.4%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19.0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하락하였습니다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69528-017B-4BFC-9E97-8A79EAFC42C7}"/>
              </a:ext>
            </a:extLst>
          </p:cNvPr>
          <p:cNvSpPr txBox="1"/>
          <p:nvPr/>
        </p:nvSpPr>
        <p:spPr>
          <a:xfrm>
            <a:off x="5617384" y="1372247"/>
            <a:ext cx="3835016" cy="296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lvl="0" indent="-144000" defTabSz="914400" latinLnBrk="1">
              <a:lnSpc>
                <a:spcPts val="1000"/>
              </a:lnSpc>
              <a:spcBef>
                <a:spcPts val="300"/>
              </a:spcBef>
              <a:buClr>
                <a:srgbClr val="00338D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dk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900" b="1" dirty="0">
                <a:solidFill>
                  <a:schemeClr val="dk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Adjustments details</a:t>
            </a:r>
          </a:p>
          <a:p>
            <a:pPr marL="144000" lvl="0" indent="-144000" defTabSz="914400" latinLnBrk="1">
              <a:lnSpc>
                <a:spcPts val="1000"/>
              </a:lnSpc>
              <a:spcBef>
                <a:spcPts val="300"/>
              </a:spcBef>
              <a:buClr>
                <a:srgbClr val="00338D"/>
              </a:buClr>
              <a:buFont typeface="Wingdings" panose="05000000000000000000" pitchFamily="2" charset="2"/>
              <a:buChar char="§"/>
              <a:defRPr/>
            </a:pPr>
            <a:endParaRPr lang="en-US" altLang="ko-KR" sz="900" b="1" dirty="0">
              <a:solidFill>
                <a:schemeClr val="dk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손해배상충당부채를 미인식한 부분에 대해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 수행함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ko-KR" altLang="en-US" sz="9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매출원가 </a:t>
            </a:r>
            <a:r>
              <a:rPr lang="en-US" altLang="ko-KR" sz="9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Adjust</a:t>
            </a: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손해배상비용 조정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당사는 매출과 관련한 손해배상충당부채를 인식하지 않았으므로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경험률을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적용하여 연도별로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조정함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98425" lvl="0">
              <a:lnSpc>
                <a:spcPts val="1000"/>
              </a:lnSpc>
              <a:spcBef>
                <a:spcPts val="100"/>
              </a:spcBef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98425" lvl="0">
              <a:lnSpc>
                <a:spcPts val="1000"/>
              </a:lnSpc>
              <a:spcBef>
                <a:spcPts val="100"/>
              </a:spcBef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76225" lvl="0">
              <a:lnSpc>
                <a:spcPts val="1000"/>
              </a:lnSpc>
              <a:spcBef>
                <a:spcPts val="100"/>
              </a:spcBef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DEA6E-FA7E-480C-A388-484E127D9136}"/>
              </a:ext>
            </a:extLst>
          </p:cNvPr>
          <p:cNvSpPr/>
          <p:nvPr/>
        </p:nvSpPr>
        <p:spPr>
          <a:xfrm flipV="1">
            <a:off x="445098" y="2979101"/>
            <a:ext cx="4964932" cy="1368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A3080C0A-35F1-4403-8DC3-FAE811B28E28}"/>
              </a:ext>
            </a:extLst>
          </p:cNvPr>
          <p:cNvSpPr/>
          <p:nvPr/>
        </p:nvSpPr>
        <p:spPr bwMode="auto">
          <a:xfrm>
            <a:off x="5617383" y="165643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51F02FFA-C197-43BE-9C76-D7D4630C4EC4}"/>
              </a:ext>
            </a:extLst>
          </p:cNvPr>
          <p:cNvSpPr/>
          <p:nvPr/>
        </p:nvSpPr>
        <p:spPr bwMode="auto">
          <a:xfrm>
            <a:off x="373941" y="2983036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CB55BA2-DE36-4B9C-88A7-FBC1E4971EA5}"/>
              </a:ext>
            </a:extLst>
          </p:cNvPr>
          <p:cNvGraphicFramePr>
            <a:graphicFrameLocks noGrp="1"/>
          </p:cNvGraphicFramePr>
          <p:nvPr/>
        </p:nvGraphicFramePr>
        <p:xfrm>
          <a:off x="5621470" y="2715137"/>
          <a:ext cx="4009579" cy="746540"/>
        </p:xfrm>
        <a:graphic>
          <a:graphicData uri="http://schemas.openxmlformats.org/drawingml/2006/table">
            <a:tbl>
              <a:tblPr/>
              <a:tblGrid>
                <a:gridCol w="817923">
                  <a:extLst>
                    <a:ext uri="{9D8B030D-6E8A-4147-A177-3AD203B41FA5}">
                      <a16:colId xmlns:a16="http://schemas.microsoft.com/office/drawing/2014/main" val="3211245815"/>
                    </a:ext>
                  </a:extLst>
                </a:gridCol>
                <a:gridCol w="394816">
                  <a:extLst>
                    <a:ext uri="{9D8B030D-6E8A-4147-A177-3AD203B41FA5}">
                      <a16:colId xmlns:a16="http://schemas.microsoft.com/office/drawing/2014/main" val="2032950658"/>
                    </a:ext>
                  </a:extLst>
                </a:gridCol>
                <a:gridCol w="394140">
                  <a:extLst>
                    <a:ext uri="{9D8B030D-6E8A-4147-A177-3AD203B41FA5}">
                      <a16:colId xmlns:a16="http://schemas.microsoft.com/office/drawing/2014/main" val="1556943497"/>
                    </a:ext>
                  </a:extLst>
                </a:gridCol>
                <a:gridCol w="394140">
                  <a:extLst>
                    <a:ext uri="{9D8B030D-6E8A-4147-A177-3AD203B41FA5}">
                      <a16:colId xmlns:a16="http://schemas.microsoft.com/office/drawing/2014/main" val="3749087921"/>
                    </a:ext>
                  </a:extLst>
                </a:gridCol>
                <a:gridCol w="394140">
                  <a:extLst>
                    <a:ext uri="{9D8B030D-6E8A-4147-A177-3AD203B41FA5}">
                      <a16:colId xmlns:a16="http://schemas.microsoft.com/office/drawing/2014/main" val="4012687758"/>
                    </a:ext>
                  </a:extLst>
                </a:gridCol>
                <a:gridCol w="394140">
                  <a:extLst>
                    <a:ext uri="{9D8B030D-6E8A-4147-A177-3AD203B41FA5}">
                      <a16:colId xmlns:a16="http://schemas.microsoft.com/office/drawing/2014/main" val="3141769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78677432"/>
                    </a:ext>
                  </a:extLst>
                </a:gridCol>
                <a:gridCol w="394140">
                  <a:extLst>
                    <a:ext uri="{9D8B030D-6E8A-4147-A177-3AD203B41FA5}">
                      <a16:colId xmlns:a16="http://schemas.microsoft.com/office/drawing/2014/main" val="3071915496"/>
                    </a:ext>
                  </a:extLst>
                </a:gridCol>
                <a:gridCol w="394140">
                  <a:extLst>
                    <a:ext uri="{9D8B030D-6E8A-4147-A177-3AD203B41FA5}">
                      <a16:colId xmlns:a16="http://schemas.microsoft.com/office/drawing/2014/main" val="64286336"/>
                    </a:ext>
                  </a:extLst>
                </a:gridCol>
              </a:tblGrid>
              <a:tr h="1369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46404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손배지급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19386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559566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Claim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률</a:t>
                      </a:r>
                      <a:r>
                        <a:rPr lang="en-US" altLang="ko-KR" sz="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14835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기말충당금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254252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반품충당비용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729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C10BB0F-1C99-4168-8E13-CAE267F0A1C5}"/>
              </a:ext>
            </a:extLst>
          </p:cNvPr>
          <p:cNvSpPr txBox="1"/>
          <p:nvPr/>
        </p:nvSpPr>
        <p:spPr>
          <a:xfrm>
            <a:off x="5678916" y="3515819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 : (3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누적 </a:t>
            </a:r>
            <a:r>
              <a:rPr lang="ko-KR" altLang="en-US" sz="7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손배지급액합계액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)/(3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누적 매출액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, ‘17,’18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경우 각각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2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누적사용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C23FF365-5C58-4337-96A0-1CC74C7AB49E}"/>
              </a:ext>
            </a:extLst>
          </p:cNvPr>
          <p:cNvSpPr/>
          <p:nvPr/>
        </p:nvSpPr>
        <p:spPr bwMode="auto">
          <a:xfrm>
            <a:off x="5617383" y="3890334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EB3BDD-29C6-4BEC-AC38-3CF6D6584F1E}"/>
              </a:ext>
            </a:extLst>
          </p:cNvPr>
          <p:cNvSpPr/>
          <p:nvPr/>
        </p:nvSpPr>
        <p:spPr>
          <a:xfrm flipV="1">
            <a:off x="445098" y="3217226"/>
            <a:ext cx="4964932" cy="1368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16223F0C-5F34-44F0-850A-B792FC361D4D}"/>
              </a:ext>
            </a:extLst>
          </p:cNvPr>
          <p:cNvSpPr/>
          <p:nvPr/>
        </p:nvSpPr>
        <p:spPr bwMode="auto">
          <a:xfrm>
            <a:off x="373941" y="322116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6" name="Chart1">
            <a:extLst>
              <a:ext uri="{FF2B5EF4-FFF2-40B4-BE49-F238E27FC236}">
                <a16:creationId xmlns:a16="http://schemas.microsoft.com/office/drawing/2014/main" id="{562253B7-7F25-4781-A214-C3DB2CA71690}"/>
              </a:ext>
            </a:extLst>
          </p:cNvPr>
          <p:cNvGraphicFramePr>
            <a:graphicFrameLocks/>
          </p:cNvGraphicFramePr>
          <p:nvPr/>
        </p:nvGraphicFramePr>
        <p:xfrm>
          <a:off x="109258" y="5085898"/>
          <a:ext cx="5508126" cy="1993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004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7F968A-3A5D-41D0-B386-6841BE0E55D2}"/>
              </a:ext>
            </a:extLst>
          </p:cNvPr>
          <p:cNvGraphicFramePr>
            <a:graphicFrameLocks noGrp="1"/>
          </p:cNvGraphicFramePr>
          <p:nvPr/>
        </p:nvGraphicFramePr>
        <p:xfrm>
          <a:off x="474130" y="5158132"/>
          <a:ext cx="4944404" cy="1341120"/>
        </p:xfrm>
        <a:graphic>
          <a:graphicData uri="http://schemas.openxmlformats.org/drawingml/2006/table">
            <a:tbl>
              <a:tblPr/>
              <a:tblGrid>
                <a:gridCol w="173062">
                  <a:extLst>
                    <a:ext uri="{9D8B030D-6E8A-4147-A177-3AD203B41FA5}">
                      <a16:colId xmlns:a16="http://schemas.microsoft.com/office/drawing/2014/main" val="16217636"/>
                    </a:ext>
                  </a:extLst>
                </a:gridCol>
                <a:gridCol w="967965">
                  <a:extLst>
                    <a:ext uri="{9D8B030D-6E8A-4147-A177-3AD203B41FA5}">
                      <a16:colId xmlns:a16="http://schemas.microsoft.com/office/drawing/2014/main" val="583118397"/>
                    </a:ext>
                  </a:extLst>
                </a:gridCol>
                <a:gridCol w="182914">
                  <a:extLst>
                    <a:ext uri="{9D8B030D-6E8A-4147-A177-3AD203B41FA5}">
                      <a16:colId xmlns:a16="http://schemas.microsoft.com/office/drawing/2014/main" val="823995366"/>
                    </a:ext>
                  </a:extLst>
                </a:gridCol>
                <a:gridCol w="449960">
                  <a:extLst>
                    <a:ext uri="{9D8B030D-6E8A-4147-A177-3AD203B41FA5}">
                      <a16:colId xmlns:a16="http://schemas.microsoft.com/office/drawing/2014/main" val="1948609436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30009226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3607196610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3768817827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1916194501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3760958964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3147093712"/>
                    </a:ext>
                  </a:extLst>
                </a:gridCol>
                <a:gridCol w="452929">
                  <a:extLst>
                    <a:ext uri="{9D8B030D-6E8A-4147-A177-3AD203B41FA5}">
                      <a16:colId xmlns:a16="http://schemas.microsoft.com/office/drawing/2014/main" val="2588405901"/>
                    </a:ext>
                  </a:extLst>
                </a:gridCol>
              </a:tblGrid>
              <a:tr h="15027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Potential</a:t>
                      </a:r>
                    </a:p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Adjustment(F) 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1,039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58787"/>
                  </a:ext>
                </a:extLst>
              </a:tr>
              <a:tr h="751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우시효과제거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수익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1,362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1,362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326330"/>
                  </a:ext>
                </a:extLst>
              </a:tr>
              <a:tr h="751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우시효과제거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11721"/>
                  </a:ext>
                </a:extLst>
              </a:tr>
              <a:tr h="751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A'=A+F)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20,498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7,222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84407"/>
                  </a:ext>
                </a:extLst>
              </a:tr>
              <a:tr h="751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(1,250)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2,278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5,933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3,112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29583"/>
                  </a:ext>
                </a:extLst>
              </a:tr>
              <a:tr h="751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Gross Profit 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(12.5%)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164925"/>
                  </a:ext>
                </a:extLst>
              </a:tr>
              <a:tr h="751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Adjusted EBIT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(2,067)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(1,296)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1,248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4,780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1,609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651676"/>
                  </a:ext>
                </a:extLst>
              </a:tr>
              <a:tr h="751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(20.7%)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59089"/>
                  </a:ext>
                </a:extLst>
              </a:tr>
              <a:tr h="751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Adjusted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(525)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3,073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6,942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5,076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4,676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1,865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38597"/>
                  </a:ext>
                </a:extLst>
              </a:tr>
              <a:tr h="751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33.9%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2240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6683428-6017-4E38-85D5-07CE448401AC}"/>
              </a:ext>
            </a:extLst>
          </p:cNvPr>
          <p:cNvGraphicFramePr>
            <a:graphicFrameLocks noGrp="1"/>
          </p:cNvGraphicFramePr>
          <p:nvPr/>
        </p:nvGraphicFramePr>
        <p:xfrm>
          <a:off x="474130" y="1372247"/>
          <a:ext cx="4952025" cy="3713640"/>
        </p:xfrm>
        <a:graphic>
          <a:graphicData uri="http://schemas.openxmlformats.org/drawingml/2006/table">
            <a:tbl>
              <a:tblPr/>
              <a:tblGrid>
                <a:gridCol w="200025">
                  <a:extLst>
                    <a:ext uri="{9D8B030D-6E8A-4147-A177-3AD203B41FA5}">
                      <a16:colId xmlns:a16="http://schemas.microsoft.com/office/drawing/2014/main" val="186675672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392788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31627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44321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56724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498380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5207733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6932235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879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58274328"/>
                    </a:ext>
                  </a:extLst>
                </a:gridCol>
              </a:tblGrid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74357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91389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47565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(1,210)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09440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Gross Profit 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56365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611577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304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629788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D&amp;A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79067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3,221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074495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53550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Adjustments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38832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조정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(D)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549317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손해배상비용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20255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조정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(E)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58958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자금팀 채용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435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비경상적비용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640091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퇴직급여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3219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54451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B’=B+D)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11,237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637512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(1,250)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6632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Gross Profit 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(12.5%)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08436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(C’=C+E)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642490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Adjusted EBIT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(2,067)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(1,296)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4,780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(593)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3096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56478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D&amp;A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368668"/>
                  </a:ext>
                </a:extLst>
              </a:tr>
              <a:tr h="1326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Adjusted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(525)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3,637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79121"/>
                  </a:ext>
                </a:extLst>
              </a:tr>
              <a:tr h="132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09423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Quality of Earnings(2/2)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69528-017B-4BFC-9E97-8A79EAFC42C7}"/>
              </a:ext>
            </a:extLst>
          </p:cNvPr>
          <p:cNvSpPr txBox="1"/>
          <p:nvPr/>
        </p:nvSpPr>
        <p:spPr>
          <a:xfrm>
            <a:off x="5596854" y="1351508"/>
            <a:ext cx="3835016" cy="38856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2)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퇴직급여충당부채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조정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등기임원에 대한 퇴직금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계산 시 지급배수를 누락하여 이를 반영한 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 수행함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당기 퇴직급여 상승분에는 과거연도의 근속기간으로 인해 당기의 임금상승에 영향을 미친 금액이 포함되어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과거근무기간으로 인한 상승분을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하기위해 재계산하였음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 장표 참고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3)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지급수수료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IPO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준비를 위하여 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IFRS </a:t>
            </a:r>
            <a:r>
              <a:rPr lang="ko-KR" altLang="en-US" sz="90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컨버젼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IFRS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공정가치 평가</a:t>
            </a:r>
            <a:r>
              <a:rPr lang="en-US" altLang="ko-KR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내부회계관리제도 구축 용역수수료가 발생함</a:t>
            </a:r>
            <a:endParaRPr lang="en-US" altLang="ko-KR" sz="9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9276F8-F39D-4E7F-8BCB-EE7C7419003A}"/>
              </a:ext>
            </a:extLst>
          </p:cNvPr>
          <p:cNvSpPr/>
          <p:nvPr/>
        </p:nvSpPr>
        <p:spPr>
          <a:xfrm flipV="1">
            <a:off x="453600" y="5163138"/>
            <a:ext cx="4964932" cy="498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CED33ECE-E99B-4FAB-90D6-9E374AAEB05E}"/>
              </a:ext>
            </a:extLst>
          </p:cNvPr>
          <p:cNvSpPr/>
          <p:nvPr/>
        </p:nvSpPr>
        <p:spPr bwMode="auto">
          <a:xfrm>
            <a:off x="382443" y="516314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F716E8-ADA2-445D-B7BE-43E62F5023AC}"/>
              </a:ext>
            </a:extLst>
          </p:cNvPr>
          <p:cNvGraphicFramePr>
            <a:graphicFrameLocks noGrp="1"/>
          </p:cNvGraphicFramePr>
          <p:nvPr/>
        </p:nvGraphicFramePr>
        <p:xfrm>
          <a:off x="5617384" y="2390111"/>
          <a:ext cx="4119330" cy="503988"/>
        </p:xfrm>
        <a:graphic>
          <a:graphicData uri="http://schemas.openxmlformats.org/drawingml/2006/table">
            <a:tbl>
              <a:tblPr/>
              <a:tblGrid>
                <a:gridCol w="119492">
                  <a:extLst>
                    <a:ext uri="{9D8B030D-6E8A-4147-A177-3AD203B41FA5}">
                      <a16:colId xmlns:a16="http://schemas.microsoft.com/office/drawing/2014/main" val="12456602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07303289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2970507602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2715753282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3217350264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946511683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876679512"/>
                    </a:ext>
                  </a:extLst>
                </a:gridCol>
                <a:gridCol w="410247">
                  <a:extLst>
                    <a:ext uri="{9D8B030D-6E8A-4147-A177-3AD203B41FA5}">
                      <a16:colId xmlns:a16="http://schemas.microsoft.com/office/drawing/2014/main" val="3021915151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2808342867"/>
                    </a:ext>
                  </a:extLst>
                </a:gridCol>
                <a:gridCol w="394513">
                  <a:extLst>
                    <a:ext uri="{9D8B030D-6E8A-4147-A177-3AD203B41FA5}">
                      <a16:colId xmlns:a16="http://schemas.microsoft.com/office/drawing/2014/main" val="1421954482"/>
                    </a:ext>
                  </a:extLst>
                </a:gridCol>
              </a:tblGrid>
              <a:tr h="12735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55970"/>
                  </a:ext>
                </a:extLst>
              </a:tr>
              <a:tr h="795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95282"/>
                  </a:ext>
                </a:extLst>
              </a:tr>
              <a:tr h="1273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배수 재계산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047122"/>
                  </a:ext>
                </a:extLst>
              </a:tr>
              <a:tr h="1273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(317)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(95)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528385"/>
                  </a:ext>
                </a:extLst>
              </a:tr>
            </a:tbl>
          </a:graphicData>
        </a:graphic>
      </p:graphicFrame>
      <p:sp>
        <p:nvSpPr>
          <p:cNvPr id="14" name="Rectangle 41">
            <a:extLst>
              <a:ext uri="{FF2B5EF4-FFF2-40B4-BE49-F238E27FC236}">
                <a16:creationId xmlns:a16="http://schemas.microsoft.com/office/drawing/2014/main" id="{52BA9B86-3B38-443B-A620-148AE418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5643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▌회사의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Potential Adjustment </a:t>
            </a:r>
            <a:r>
              <a:rPr lang="ko-KR" altLang="en-US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사항으로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하이닉스 청주공장 우시이전에 따른 일시적 매출 </a:t>
            </a:r>
            <a:r>
              <a:rPr lang="ko-KR" altLang="en-US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감소효과를 고려하면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638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백만원에서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1,502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백만원으로 증가하였으며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EBITDA%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19.4%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000" b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22.3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증가하였습니다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F0CDD7-F09F-42B2-A7E2-283094EAA8BC}"/>
              </a:ext>
            </a:extLst>
          </p:cNvPr>
          <p:cNvSpPr txBox="1"/>
          <p:nvPr/>
        </p:nvSpPr>
        <p:spPr>
          <a:xfrm>
            <a:off x="5617384" y="3959931"/>
            <a:ext cx="3835016" cy="2205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en-US" altLang="ko-KR" sz="9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Potential Adjustment</a:t>
            </a: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>
              <a:lnSpc>
                <a:spcPts val="1000"/>
              </a:lnSpc>
              <a:spcBef>
                <a:spcPts val="100"/>
              </a:spcBef>
              <a:defRPr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우시이전효과 제거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기준 낮은 이익률의 원인은 하이닉스 공장 우시이전으로 인한 일시적 매출 감소에 의한 것으로 하이닉스 향 매출이 회복 가능할 것으로 판단되는 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하이닉스향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매출을 전년 동기간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하이닉스향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매출로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조정 수행하였음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매출원가는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’22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변동원가율을 적용한 금액임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7800" lvl="0" indent="-177800">
              <a:lnSpc>
                <a:spcPts val="1000"/>
              </a:lnSpc>
              <a:spcBef>
                <a:spcPts val="10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69875" lvl="0" indent="-171450">
              <a:lnSpc>
                <a:spcPts val="1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8815F5-840D-4931-9635-2317B1431C5A}"/>
              </a:ext>
            </a:extLst>
          </p:cNvPr>
          <p:cNvGraphicFramePr>
            <a:graphicFrameLocks noGrp="1"/>
          </p:cNvGraphicFramePr>
          <p:nvPr/>
        </p:nvGraphicFramePr>
        <p:xfrm>
          <a:off x="5617385" y="5338626"/>
          <a:ext cx="4119327" cy="853440"/>
        </p:xfrm>
        <a:graphic>
          <a:graphicData uri="http://schemas.openxmlformats.org/drawingml/2006/table">
            <a:tbl>
              <a:tblPr/>
              <a:tblGrid>
                <a:gridCol w="123816">
                  <a:extLst>
                    <a:ext uri="{9D8B030D-6E8A-4147-A177-3AD203B41FA5}">
                      <a16:colId xmlns:a16="http://schemas.microsoft.com/office/drawing/2014/main" val="4052129875"/>
                    </a:ext>
                  </a:extLst>
                </a:gridCol>
                <a:gridCol w="725207">
                  <a:extLst>
                    <a:ext uri="{9D8B030D-6E8A-4147-A177-3AD203B41FA5}">
                      <a16:colId xmlns:a16="http://schemas.microsoft.com/office/drawing/2014/main" val="1288989705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4048117062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1285732507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3775710869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3980616183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1301259675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936609158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3917439911"/>
                    </a:ext>
                  </a:extLst>
                </a:gridCol>
                <a:gridCol w="408788">
                  <a:extLst>
                    <a:ext uri="{9D8B030D-6E8A-4147-A177-3AD203B41FA5}">
                      <a16:colId xmlns:a16="http://schemas.microsoft.com/office/drawing/2014/main" val="792679077"/>
                    </a:ext>
                  </a:extLst>
                </a:gridCol>
              </a:tblGrid>
              <a:tr h="51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25107"/>
                  </a:ext>
                </a:extLst>
              </a:tr>
              <a:tr h="51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452334"/>
                  </a:ext>
                </a:extLst>
              </a:tr>
              <a:tr h="514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M-4M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979407"/>
                  </a:ext>
                </a:extLst>
              </a:tr>
              <a:tr h="514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M-4M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01262"/>
                  </a:ext>
                </a:extLst>
              </a:tr>
              <a:tr h="51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79459"/>
                  </a:ext>
                </a:extLst>
              </a:tr>
              <a:tr h="514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M-4M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839324"/>
                  </a:ext>
                </a:extLst>
              </a:tr>
              <a:tr h="514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M-4M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73024"/>
                  </a:ext>
                </a:extLst>
              </a:tr>
            </a:tbl>
          </a:graphicData>
        </a:graphic>
      </p:graphicFrame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AAB867D8-F827-43F4-86B5-E8AE3CBF6301}"/>
              </a:ext>
            </a:extLst>
          </p:cNvPr>
          <p:cNvSpPr/>
          <p:nvPr/>
        </p:nvSpPr>
        <p:spPr bwMode="auto">
          <a:xfrm>
            <a:off x="5587617" y="438266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2ECBC5A-4C6E-46B9-9B40-21F0CD6D5000}"/>
              </a:ext>
            </a:extLst>
          </p:cNvPr>
          <p:cNvGraphicFramePr>
            <a:graphicFrameLocks noGrp="1"/>
          </p:cNvGraphicFramePr>
          <p:nvPr/>
        </p:nvGraphicFramePr>
        <p:xfrm>
          <a:off x="5625005" y="3388520"/>
          <a:ext cx="4091226" cy="609600"/>
        </p:xfrm>
        <a:graphic>
          <a:graphicData uri="http://schemas.openxmlformats.org/drawingml/2006/table">
            <a:tbl>
              <a:tblPr/>
              <a:tblGrid>
                <a:gridCol w="120944">
                  <a:extLst>
                    <a:ext uri="{9D8B030D-6E8A-4147-A177-3AD203B41FA5}">
                      <a16:colId xmlns:a16="http://schemas.microsoft.com/office/drawing/2014/main" val="650215615"/>
                    </a:ext>
                  </a:extLst>
                </a:gridCol>
                <a:gridCol w="758155">
                  <a:extLst>
                    <a:ext uri="{9D8B030D-6E8A-4147-A177-3AD203B41FA5}">
                      <a16:colId xmlns:a16="http://schemas.microsoft.com/office/drawing/2014/main" val="1808180018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3639029300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2880459654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94665721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2053796069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2403861255"/>
                    </a:ext>
                  </a:extLst>
                </a:gridCol>
                <a:gridCol w="416985">
                  <a:extLst>
                    <a:ext uri="{9D8B030D-6E8A-4147-A177-3AD203B41FA5}">
                      <a16:colId xmlns:a16="http://schemas.microsoft.com/office/drawing/2014/main" val="2320546219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1471171257"/>
                    </a:ext>
                  </a:extLst>
                </a:gridCol>
                <a:gridCol w="399306">
                  <a:extLst>
                    <a:ext uri="{9D8B030D-6E8A-4147-A177-3AD203B41FA5}">
                      <a16:colId xmlns:a16="http://schemas.microsoft.com/office/drawing/2014/main" val="2580179814"/>
                    </a:ext>
                  </a:extLst>
                </a:gridCol>
              </a:tblGrid>
              <a:tr h="44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58236"/>
                  </a:ext>
                </a:extLst>
              </a:tr>
              <a:tr h="4771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지급수수료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36970"/>
                  </a:ext>
                </a:extLst>
              </a:tr>
              <a:tr h="4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IFRS </a:t>
                      </a:r>
                      <a:r>
                        <a:rPr lang="ko-KR" alt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컨버젼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69372"/>
                  </a:ext>
                </a:extLst>
              </a:tr>
              <a:tr h="954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내부회계구축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671327"/>
                  </a:ext>
                </a:extLst>
              </a:tr>
              <a:tr h="954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공정가치 평가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82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20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C23A86-BEAF-4882-9FC3-0734F40CFF85}"/>
              </a:ext>
            </a:extLst>
          </p:cNvPr>
          <p:cNvSpPr txBox="1"/>
          <p:nvPr/>
        </p:nvSpPr>
        <p:spPr>
          <a:xfrm>
            <a:off x="3535680" y="1202410"/>
            <a:ext cx="5936794" cy="35271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퇴직급여 충당부채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회사는 임원퇴직금 관련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대표이사는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배수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이사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 부사장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전무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 대해서는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배수를 적립하는 것을 규정으로 하고 있음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실제 기존 퇴직 인원에 대해서는 해당 배수를 적용한 금액을 지급하였음에도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실제 적립은 타 직원과 동일하게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배수를 적립하였음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각 연도별 퇴직급여에서 조정되어야 할 금액은 다음과 같음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세부 조정내역은 퇴직급여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Slide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참조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사외적립자산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회사는 현재 근무 중인 직원에 대해서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퇴직급여추계액을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설정하고 있으며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전체 직원 중 총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인에 대해서는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DB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형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기업은행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제도에 가입하여 사외적립자산을 적립하고 있음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다만 현재 반도체사업부의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Carve-out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재무제표 상 사외적립자산에는 상기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 중 시스템사업부 소속인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인에 대한 사외적립자산도 같이 계상되어 있음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회사측에서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월말 기준 사업부별 사외적립자산액을 제공하였으며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이에 따라 해당 비율로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월말기준 사외적립자산을 재계산하였음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Quality of net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Assets 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751BB69F-51D2-4DCF-93CC-9AE68220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5643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▌회사의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퇴직급여충당부채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사외적립자산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반품충당부채 및 사업부 귀속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 일부 사항에 대해서는 조정 또는 추가적인 고려가 필요할 것으로 사료됩니다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A3EE1AB-5AB8-4E96-BAAF-EBABB40C7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76115"/>
              </p:ext>
            </p:extLst>
          </p:nvPr>
        </p:nvGraphicFramePr>
        <p:xfrm>
          <a:off x="3693935" y="1968534"/>
          <a:ext cx="5620279" cy="685800"/>
        </p:xfrm>
        <a:graphic>
          <a:graphicData uri="http://schemas.openxmlformats.org/drawingml/2006/table">
            <a:tbl>
              <a:tblPr/>
              <a:tblGrid>
                <a:gridCol w="1744769">
                  <a:extLst>
                    <a:ext uri="{9D8B030D-6E8A-4147-A177-3AD203B41FA5}">
                      <a16:colId xmlns:a16="http://schemas.microsoft.com/office/drawing/2014/main" val="691180221"/>
                    </a:ext>
                  </a:extLst>
                </a:gridCol>
                <a:gridCol w="616450">
                  <a:extLst>
                    <a:ext uri="{9D8B030D-6E8A-4147-A177-3AD203B41FA5}">
                      <a16:colId xmlns:a16="http://schemas.microsoft.com/office/drawing/2014/main" val="3331447268"/>
                    </a:ext>
                  </a:extLst>
                </a:gridCol>
                <a:gridCol w="651812">
                  <a:extLst>
                    <a:ext uri="{9D8B030D-6E8A-4147-A177-3AD203B41FA5}">
                      <a16:colId xmlns:a16="http://schemas.microsoft.com/office/drawing/2014/main" val="1318764676"/>
                    </a:ext>
                  </a:extLst>
                </a:gridCol>
                <a:gridCol w="651812">
                  <a:extLst>
                    <a:ext uri="{9D8B030D-6E8A-4147-A177-3AD203B41FA5}">
                      <a16:colId xmlns:a16="http://schemas.microsoft.com/office/drawing/2014/main" val="832104085"/>
                    </a:ext>
                  </a:extLst>
                </a:gridCol>
                <a:gridCol w="651812">
                  <a:extLst>
                    <a:ext uri="{9D8B030D-6E8A-4147-A177-3AD203B41FA5}">
                      <a16:colId xmlns:a16="http://schemas.microsoft.com/office/drawing/2014/main" val="1789076467"/>
                    </a:ext>
                  </a:extLst>
                </a:gridCol>
                <a:gridCol w="651812">
                  <a:extLst>
                    <a:ext uri="{9D8B030D-6E8A-4147-A177-3AD203B41FA5}">
                      <a16:colId xmlns:a16="http://schemas.microsoft.com/office/drawing/2014/main" val="161108299"/>
                    </a:ext>
                  </a:extLst>
                </a:gridCol>
                <a:gridCol w="651812">
                  <a:extLst>
                    <a:ext uri="{9D8B030D-6E8A-4147-A177-3AD203B41FA5}">
                      <a16:colId xmlns:a16="http://schemas.microsoft.com/office/drawing/2014/main" val="3445929485"/>
                    </a:ext>
                  </a:extLst>
                </a:gridCol>
              </a:tblGrid>
              <a:tr h="536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Mar-22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1133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As-is </a:t>
                      </a:r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퇴직급여충당금 </a:t>
                      </a:r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70644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To-be </a:t>
                      </a:r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퇴직급여충당금 </a:t>
                      </a:r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73943"/>
                  </a:ext>
                </a:extLst>
              </a:tr>
              <a:tr h="536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(a)-(b)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49570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 Effect (</a:t>
                      </a:r>
                      <a:r>
                        <a:rPr lang="ko-KR" altLang="en-US" sz="9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설정액</a:t>
                      </a:r>
                      <a:r>
                        <a:rPr lang="ko-KR" alt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차이</a:t>
                      </a:r>
                      <a:r>
                        <a:rPr lang="en-US" altLang="ko-KR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0365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9E36E8F-CADC-482D-9D2E-E1717F67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2809"/>
              </p:ext>
            </p:extLst>
          </p:nvPr>
        </p:nvGraphicFramePr>
        <p:xfrm>
          <a:off x="3693935" y="3792187"/>
          <a:ext cx="5620278" cy="822960"/>
        </p:xfrm>
        <a:graphic>
          <a:graphicData uri="http://schemas.openxmlformats.org/drawingml/2006/table">
            <a:tbl>
              <a:tblPr/>
              <a:tblGrid>
                <a:gridCol w="1956006">
                  <a:extLst>
                    <a:ext uri="{9D8B030D-6E8A-4147-A177-3AD203B41FA5}">
                      <a16:colId xmlns:a16="http://schemas.microsoft.com/office/drawing/2014/main" val="1557717277"/>
                    </a:ext>
                  </a:extLst>
                </a:gridCol>
                <a:gridCol w="1221424">
                  <a:extLst>
                    <a:ext uri="{9D8B030D-6E8A-4147-A177-3AD203B41FA5}">
                      <a16:colId xmlns:a16="http://schemas.microsoft.com/office/drawing/2014/main" val="1367803745"/>
                    </a:ext>
                  </a:extLst>
                </a:gridCol>
                <a:gridCol w="1221424">
                  <a:extLst>
                    <a:ext uri="{9D8B030D-6E8A-4147-A177-3AD203B41FA5}">
                      <a16:colId xmlns:a16="http://schemas.microsoft.com/office/drawing/2014/main" val="254491737"/>
                    </a:ext>
                  </a:extLst>
                </a:gridCol>
                <a:gridCol w="1221424">
                  <a:extLst>
                    <a:ext uri="{9D8B030D-6E8A-4147-A177-3AD203B41FA5}">
                      <a16:colId xmlns:a16="http://schemas.microsoft.com/office/drawing/2014/main" val="1289926481"/>
                    </a:ext>
                  </a:extLst>
                </a:gridCol>
              </a:tblGrid>
              <a:tr h="1117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반도체사업부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시스템사업부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35558"/>
                  </a:ext>
                </a:extLst>
              </a:tr>
              <a:tr h="1117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As-is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(A)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916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916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28528"/>
                  </a:ext>
                </a:extLst>
              </a:tr>
              <a:tr h="83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월말 기준 사외적립자산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23827"/>
                  </a:ext>
                </a:extLst>
              </a:tr>
              <a:tr h="558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비율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(C = 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사업부별 비율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69.6%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30.4%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21411"/>
                  </a:ext>
                </a:extLst>
              </a:tr>
              <a:tr h="1117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To-be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(A)*(C)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637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279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916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62384"/>
                  </a:ext>
                </a:extLst>
              </a:tr>
              <a:tr h="1117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조정액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(279)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279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2260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4AA6C6-2903-4046-A24D-CF0FADE33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6377"/>
              </p:ext>
            </p:extLst>
          </p:nvPr>
        </p:nvGraphicFramePr>
        <p:xfrm>
          <a:off x="453600" y="1202410"/>
          <a:ext cx="2856029" cy="982562"/>
        </p:xfrm>
        <a:graphic>
          <a:graphicData uri="http://schemas.openxmlformats.org/drawingml/2006/table">
            <a:tbl>
              <a:tblPr/>
              <a:tblGrid>
                <a:gridCol w="2290606">
                  <a:extLst>
                    <a:ext uri="{9D8B030D-6E8A-4147-A177-3AD203B41FA5}">
                      <a16:colId xmlns:a16="http://schemas.microsoft.com/office/drawing/2014/main" val="1277776283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696321871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417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As-is net Assets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7,764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034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(1,518)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600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(279)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1232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손해배상충당부채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(545)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580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Carve-out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8642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Adjusted net Assets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5,412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55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C23A86-BEAF-4882-9FC3-0734F40CFF85}"/>
              </a:ext>
            </a:extLst>
          </p:cNvPr>
          <p:cNvSpPr txBox="1"/>
          <p:nvPr/>
        </p:nvSpPr>
        <p:spPr>
          <a:xfrm>
            <a:off x="3535680" y="1202410"/>
            <a:ext cx="5936794" cy="28808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손해배상충당부채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회사는 별도의 손해배상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반품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충당부채를 계상하지 않고 있으며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과거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개년 평균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경험률을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적용하여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기준 적용하여야 할 금액은 아래와 같음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ko-KR" altLang="en-US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ko-KR" altLang="en-US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ko-KR" altLang="en-US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ko-KR" altLang="en-US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추가적으로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SK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하이닉스의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THB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검사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가혹조건 검사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결과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fail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인한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Claim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발생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대상 매출액 약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473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하였음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해당 제품을 개발목적으로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520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백만원에 재매입진행 예정이나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별도의 회계처리는 수행하지 않은 상태임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해당 금액은 주기적이거나 일상적으로 발생하는 비용이 아니라고 간주하여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경험률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계산 시 포함하지 아니하였음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en-US" altLang="ko-KR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Carve-out </a:t>
            </a: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사항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1450" indent="-171450" algn="l" fontAlgn="ctr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공통사용 자산으로 보이는 경영지원실 및 구매팀 비품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(5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 상당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전액 반도체사업부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BS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계상되어 있음</a:t>
            </a:r>
          </a:p>
          <a:p>
            <a:pPr marL="171450" indent="-171450" algn="l" fontAlgn="ctr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특허권은 본사로만 등록이 가능하여 시스템사업 관련 특허권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백만원을 반도체사업부의 귀속으로 인식함</a:t>
            </a:r>
            <a:endParaRPr lang="en-US" altLang="ko-KR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Quality of net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Assets 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751BB69F-51D2-4DCF-93CC-9AE68220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5643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▌회사의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퇴직급여충당부채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사외적립자산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반품충당부채 및 사업부 귀속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 일부 사항에 대해서는 조정 또는 추가적인 고려가 필요할 것으로 사료됩니다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4AA6C6-2903-4046-A24D-CF0FADE33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47967"/>
              </p:ext>
            </p:extLst>
          </p:nvPr>
        </p:nvGraphicFramePr>
        <p:xfrm>
          <a:off x="453600" y="1202410"/>
          <a:ext cx="2856029" cy="982562"/>
        </p:xfrm>
        <a:graphic>
          <a:graphicData uri="http://schemas.openxmlformats.org/drawingml/2006/table">
            <a:tbl>
              <a:tblPr/>
              <a:tblGrid>
                <a:gridCol w="2290606">
                  <a:extLst>
                    <a:ext uri="{9D8B030D-6E8A-4147-A177-3AD203B41FA5}">
                      <a16:colId xmlns:a16="http://schemas.microsoft.com/office/drawing/2014/main" val="1277776283"/>
                    </a:ext>
                  </a:extLst>
                </a:gridCol>
                <a:gridCol w="565423">
                  <a:extLst>
                    <a:ext uri="{9D8B030D-6E8A-4147-A177-3AD203B41FA5}">
                      <a16:colId xmlns:a16="http://schemas.microsoft.com/office/drawing/2014/main" val="696321871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417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As-is net Assets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7,764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034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(1,518)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600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(279)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1232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손해배상충당부채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(545)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580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Carve-out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(10)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8642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Adjusted net Assets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5,412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55253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5CAF49-071F-4435-B5C4-FE5660A2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19342"/>
              </p:ext>
            </p:extLst>
          </p:nvPr>
        </p:nvGraphicFramePr>
        <p:xfrm>
          <a:off x="3616680" y="1743587"/>
          <a:ext cx="5711468" cy="685800"/>
        </p:xfrm>
        <a:graphic>
          <a:graphicData uri="http://schemas.openxmlformats.org/drawingml/2006/table">
            <a:tbl>
              <a:tblPr/>
              <a:tblGrid>
                <a:gridCol w="1467451">
                  <a:extLst>
                    <a:ext uri="{9D8B030D-6E8A-4147-A177-3AD203B41FA5}">
                      <a16:colId xmlns:a16="http://schemas.microsoft.com/office/drawing/2014/main" val="3211245815"/>
                    </a:ext>
                  </a:extLst>
                </a:gridCol>
                <a:gridCol w="708347">
                  <a:extLst>
                    <a:ext uri="{9D8B030D-6E8A-4147-A177-3AD203B41FA5}">
                      <a16:colId xmlns:a16="http://schemas.microsoft.com/office/drawing/2014/main" val="2032950658"/>
                    </a:ext>
                  </a:extLst>
                </a:gridCol>
                <a:gridCol w="707134">
                  <a:extLst>
                    <a:ext uri="{9D8B030D-6E8A-4147-A177-3AD203B41FA5}">
                      <a16:colId xmlns:a16="http://schemas.microsoft.com/office/drawing/2014/main" val="1556943497"/>
                    </a:ext>
                  </a:extLst>
                </a:gridCol>
                <a:gridCol w="707134">
                  <a:extLst>
                    <a:ext uri="{9D8B030D-6E8A-4147-A177-3AD203B41FA5}">
                      <a16:colId xmlns:a16="http://schemas.microsoft.com/office/drawing/2014/main" val="3749087921"/>
                    </a:ext>
                  </a:extLst>
                </a:gridCol>
                <a:gridCol w="707134">
                  <a:extLst>
                    <a:ext uri="{9D8B030D-6E8A-4147-A177-3AD203B41FA5}">
                      <a16:colId xmlns:a16="http://schemas.microsoft.com/office/drawing/2014/main" val="4012687758"/>
                    </a:ext>
                  </a:extLst>
                </a:gridCol>
                <a:gridCol w="707134">
                  <a:extLst>
                    <a:ext uri="{9D8B030D-6E8A-4147-A177-3AD203B41FA5}">
                      <a16:colId xmlns:a16="http://schemas.microsoft.com/office/drawing/2014/main" val="314176960"/>
                    </a:ext>
                  </a:extLst>
                </a:gridCol>
                <a:gridCol w="707134">
                  <a:extLst>
                    <a:ext uri="{9D8B030D-6E8A-4147-A177-3AD203B41FA5}">
                      <a16:colId xmlns:a16="http://schemas.microsoft.com/office/drawing/2014/main" val="64286336"/>
                    </a:ext>
                  </a:extLst>
                </a:gridCol>
              </a:tblGrid>
              <a:tr h="1369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46404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손배지급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19386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559566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Claim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률</a:t>
                      </a:r>
                      <a:r>
                        <a:rPr lang="en-US" altLang="ko-KR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900" b="0" i="0" u="none" strike="noStrike" baseline="30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14835"/>
                  </a:ext>
                </a:extLst>
              </a:tr>
              <a:tr h="68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기말충당금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25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2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7">
            <a:extLst>
              <a:ext uri="{FF2B5EF4-FFF2-40B4-BE49-F238E27FC236}">
                <a16:creationId xmlns:a16="http://schemas.microsoft.com/office/drawing/2014/main" id="{CCB573F3-3BA9-474A-B4EC-29BE56B45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31786"/>
              </p:ext>
            </p:extLst>
          </p:nvPr>
        </p:nvGraphicFramePr>
        <p:xfrm>
          <a:off x="484877" y="2187285"/>
          <a:ext cx="4483355" cy="199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03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kern="12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r>
                        <a:rPr lang="en-US" altLang="ko-KR" sz="11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  <a:endParaRPr lang="en-GB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latinLnBrk="1" hangingPunct="1"/>
                      <a:r>
                        <a:rPr lang="en-GB" sz="11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kern="1200" dirty="0">
                          <a:solidFill>
                            <a:srgbClr val="470A68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Key Findings</a:t>
                      </a: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latinLnBrk="1" hangingPunct="1"/>
                      <a:r>
                        <a:rPr lang="en-GB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2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Appendices</a:t>
                      </a:r>
                      <a:endParaRPr 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altLang="ko-KR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7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76D7E8-6134-443C-A7CA-EBCAE3471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80419"/>
              </p:ext>
            </p:extLst>
          </p:nvPr>
        </p:nvGraphicFramePr>
        <p:xfrm>
          <a:off x="408031" y="1338548"/>
          <a:ext cx="4301127" cy="2331720"/>
        </p:xfrm>
        <a:graphic>
          <a:graphicData uri="http://schemas.openxmlformats.org/drawingml/2006/table">
            <a:tbl>
              <a:tblPr/>
              <a:tblGrid>
                <a:gridCol w="603275">
                  <a:extLst>
                    <a:ext uri="{9D8B030D-6E8A-4147-A177-3AD203B41FA5}">
                      <a16:colId xmlns:a16="http://schemas.microsoft.com/office/drawing/2014/main" val="678851485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386092157"/>
                    </a:ext>
                  </a:extLst>
                </a:gridCol>
                <a:gridCol w="681477">
                  <a:extLst>
                    <a:ext uri="{9D8B030D-6E8A-4147-A177-3AD203B41FA5}">
                      <a16:colId xmlns:a16="http://schemas.microsoft.com/office/drawing/2014/main" val="4206611682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3592804141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991190145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1138630035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970846139"/>
                    </a:ext>
                  </a:extLst>
                </a:gridCol>
              </a:tblGrid>
              <a:tr h="91517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79995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3,307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13,395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12,557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44302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129911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AVI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29239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96148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6,036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10,797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10,180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719729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1,474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98022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19304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4,087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640077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54714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Others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5,229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21403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3,550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23596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83963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ETC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716032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10,010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9,748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12723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323411"/>
                  </a:ext>
                </a:extLst>
              </a:tr>
              <a:tr h="915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873899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Revenue by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Product / Client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6C30-1C1F-4690-9167-8824783FC165}"/>
              </a:ext>
            </a:extLst>
          </p:cNvPr>
          <p:cNvSpPr txBox="1"/>
          <p:nvPr/>
        </p:nvSpPr>
        <p:spPr>
          <a:xfrm>
            <a:off x="4950553" y="1332443"/>
            <a:ext cx="4730931" cy="291143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 </a:t>
            </a:r>
            <a:r>
              <a:rPr lang="en-US" altLang="ko-KR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</a:t>
            </a: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공장 이전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하이닉스가 중국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생산설비를 이전함에 따라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해당 공장의 정상화 기간까지 회사의 매출 및 주문량이 감소하여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하이닉스향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매출 감소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세부 월별 추이는 다음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Slide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참조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marL="361950" indent="-95250">
              <a:lnSpc>
                <a:spcPts val="1200"/>
              </a:lnSpc>
              <a:buClr>
                <a:srgbClr val="00338D"/>
              </a:buClr>
              <a:buFont typeface="Wingdings" panose="05000000000000000000" pitchFamily="2" charset="2"/>
              <a:buChar char="ü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중단 되었던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공장 생산품에 대한 매출은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월부터 약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77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백만원이 발생하기 시작하였으며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분기까지 장비 이전 완료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분기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Set-up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진척률은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70%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10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월까지 완전 정상화 될 것으로 예측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이에 따라 월간 매출 기준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 수준에서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 수준으로 증가할 것으로 전망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1950" indent="-95250">
              <a:lnSpc>
                <a:spcPts val="1200"/>
              </a:lnSpc>
              <a:buClr>
                <a:srgbClr val="00338D"/>
              </a:buClr>
              <a:buFont typeface="Wingdings" panose="05000000000000000000" pitchFamily="2" charset="2"/>
              <a:buChar char="ü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1950" indent="-95250">
              <a:lnSpc>
                <a:spcPts val="1200"/>
              </a:lnSpc>
              <a:buClr>
                <a:srgbClr val="00338D"/>
              </a:buClr>
              <a:buFont typeface="Wingdings" panose="05000000000000000000" pitchFamily="2" charset="2"/>
              <a:buChar char="ü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 </a:t>
            </a:r>
            <a:r>
              <a:rPr lang="en-US" altLang="ko-KR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FCST(Forecast, </a:t>
            </a: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고객사 고지 생산 계획</a:t>
            </a:r>
            <a:r>
              <a:rPr lang="en-US" altLang="ko-KR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SK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LX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세미콘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DBH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FCST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제공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고객사 제공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FCST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기반으로 생산계획 및 원재료 매입 등 전반적인 사업 계획을 수립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하이닉스의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FSCT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대비 매출액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달성률은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99~100%, LX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세미콘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/DB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하이텍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등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90%.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70%</a:t>
            </a: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판매 단가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 향 제품은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2017~2019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년까지 판매 단가 동결이었으나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2021~2022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년에는 품목별로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1~3%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판매 단가 하락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27BFA3-EA4D-429A-86B2-EDF4C4C3A585}"/>
              </a:ext>
            </a:extLst>
          </p:cNvPr>
          <p:cNvSpPr txBox="1"/>
          <p:nvPr/>
        </p:nvSpPr>
        <p:spPr>
          <a:xfrm>
            <a:off x="457287" y="1178261"/>
            <a:ext cx="1114088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&lt;Revenue by Product&gt;</a:t>
            </a:r>
            <a:endParaRPr lang="ko-KR" altLang="en-US" sz="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0EE1AE-E21E-4EA4-9F5A-14DF650184DC}"/>
              </a:ext>
            </a:extLst>
          </p:cNvPr>
          <p:cNvSpPr txBox="1"/>
          <p:nvPr/>
        </p:nvSpPr>
        <p:spPr>
          <a:xfrm>
            <a:off x="408031" y="3986358"/>
            <a:ext cx="101149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&lt;Revenue by Client&gt;</a:t>
            </a:r>
            <a:endParaRPr lang="ko-KR" altLang="en-US" sz="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57AF4A-E51D-4B53-87DF-4112356F6297}"/>
              </a:ext>
            </a:extLst>
          </p:cNvPr>
          <p:cNvSpPr txBox="1"/>
          <p:nvPr/>
        </p:nvSpPr>
        <p:spPr>
          <a:xfrm>
            <a:off x="408030" y="3816637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 내부 관리자료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실적보고 자료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 PL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 매출 간 일부 차이가 존재함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E7016BD6-7859-491A-AC13-A22A23C0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29301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이미지센서 시장 성장으로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CIS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억원에서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126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CAGR 39.6%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성장하였습니다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전체 매출액은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19.2%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성장하였습니다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 매출액은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61.3%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비중을 차지하고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77E5C8-5445-41F7-906F-CA4AFAB35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12104"/>
              </p:ext>
            </p:extLst>
          </p:nvPr>
        </p:nvGraphicFramePr>
        <p:xfrm>
          <a:off x="379306" y="4139924"/>
          <a:ext cx="4343400" cy="17830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452571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1524496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68436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10233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95224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2133536"/>
                    </a:ext>
                  </a:extLst>
                </a:gridCol>
              </a:tblGrid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68764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하이닉스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2,140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4,159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7,528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13,100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12,385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66126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LX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세미콘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2,912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3,659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4,787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4,270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883076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드림텍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1,150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470988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하이텍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107006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파트론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7109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아이원플러스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015089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LBS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59887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엠씨넥스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45647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AGP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462349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삼성전자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56572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 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2,220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1,662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15639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10,010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9,748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13,970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20,453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20,214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4383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F73BCA-6396-4E96-A7AA-9E8DCAC65DA5}"/>
              </a:ext>
            </a:extLst>
          </p:cNvPr>
          <p:cNvSpPr txBox="1"/>
          <p:nvPr/>
        </p:nvSpPr>
        <p:spPr>
          <a:xfrm>
            <a:off x="408030" y="3706744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 실적보고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86A3E-BF92-4740-99A4-BA8063F5424F}"/>
              </a:ext>
            </a:extLst>
          </p:cNvPr>
          <p:cNvSpPr txBox="1"/>
          <p:nvPr/>
        </p:nvSpPr>
        <p:spPr>
          <a:xfrm>
            <a:off x="404452" y="5953460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 실적보고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Revenue by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 –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하이닉스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6C30-1C1F-4690-9167-8824783FC165}"/>
              </a:ext>
            </a:extLst>
          </p:cNvPr>
          <p:cNvSpPr txBox="1"/>
          <p:nvPr/>
        </p:nvSpPr>
        <p:spPr>
          <a:xfrm>
            <a:off x="6392091" y="1264862"/>
            <a:ext cx="3354523" cy="429662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연간 매출 </a:t>
            </a:r>
            <a:r>
              <a:rPr lang="ko-KR" altLang="en-US" sz="900" b="1" u="sng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변동액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 향 매출의 변동은 대부분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RC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 변동에 의함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2017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9.7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 수준을 기록한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RC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매출은 물량이 지속적으로 상승함에 따라 매출액 또한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까지 급증하여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108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 수준에 도달하였음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매출액 감소의 경우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공장 이전에 의함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월별 매출 내역 참조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전반적인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RC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매출액의 변동은 대부분 물량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증가량에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의한 것이며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판가의 경우 상대적으로 일정한 수준을 유지하였음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BG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매출은 상대적으로 안정적인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수준을 유지하고 있으나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세부적으로는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중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COB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제품이 단종되고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 inch BGP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제품 등이 추가되는 등 일부 변동이 발생하였음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AVI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매출은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저화소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제품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(COB)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 대하여 수행하던 공정 관련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매출로서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해당 제품이 단종됨에 따라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년부터는 더 이상 매출액이 발생하지 아니함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월별 매출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하반기 중 하이닉스 청주공장 설비가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공장으로 점차 이전함에 따라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중 매출이 감소하였음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매출 감소분의 경우 청주공장 생산이 완전 중단된 반면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공장 생산은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Set-up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단계가 완료되지 않아서 발생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회사측 답변 상으로는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분기까지 장비 이전은 완료되고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현재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Set-up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진척률은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70%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월에는 완전 정상화 될 것으로 예측하고 있음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이에 따라 월간 매출 기준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 수준에서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 수준으로 증가할 것으로 예측하고 있음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27BFA3-EA4D-429A-86B2-EDF4C4C3A585}"/>
              </a:ext>
            </a:extLst>
          </p:cNvPr>
          <p:cNvSpPr txBox="1"/>
          <p:nvPr/>
        </p:nvSpPr>
        <p:spPr>
          <a:xfrm>
            <a:off x="457287" y="1178261"/>
            <a:ext cx="1586973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&lt;Revenue Movement - </a:t>
            </a:r>
            <a:r>
              <a:rPr lang="ko-KR" altLang="en-US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</a:t>
            </a:r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</a:t>
            </a:r>
            <a:endParaRPr lang="ko-KR" altLang="en-US" sz="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E7016BD6-7859-491A-AC13-A22A23C0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29301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▌실사대상기간 동안 하이닉스의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연간 매출액 변동은 주로 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Recon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매출액의 변동에 의하며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월별 매출 또한 지속적으로 상승하였으나 하이닉스의 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Wuxi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공장 이전 등으로 인하여 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~2022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 일부 감소 추이를 보이고 있습니다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차트 11">
                <a:extLst>
                  <a:ext uri="{FF2B5EF4-FFF2-40B4-BE49-F238E27FC236}">
                    <a16:creationId xmlns:a16="http://schemas.microsoft.com/office/drawing/2014/main" id="{BBC6FBA5-736A-4AF9-9B78-0FA9A6BE2D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4885883"/>
                  </p:ext>
                </p:extLst>
              </p:nvPr>
            </p:nvGraphicFramePr>
            <p:xfrm>
              <a:off x="453600" y="1311108"/>
              <a:ext cx="5845600" cy="24510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차트 11">
                <a:extLst>
                  <a:ext uri="{FF2B5EF4-FFF2-40B4-BE49-F238E27FC236}">
                    <a16:creationId xmlns:a16="http://schemas.microsoft.com/office/drawing/2014/main" id="{BBC6FBA5-736A-4AF9-9B78-0FA9A6BE2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00" y="1311108"/>
                <a:ext cx="5845600" cy="245107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A8CDDD14-36ED-428C-B79B-69C827D5B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562951"/>
              </p:ext>
            </p:extLst>
          </p:nvPr>
        </p:nvGraphicFramePr>
        <p:xfrm>
          <a:off x="362456" y="4091954"/>
          <a:ext cx="5919893" cy="235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20C2B2-4D37-4B81-84A5-2003C804D44E}"/>
              </a:ext>
            </a:extLst>
          </p:cNvPr>
          <p:cNvSpPr txBox="1"/>
          <p:nvPr/>
        </p:nvSpPr>
        <p:spPr>
          <a:xfrm>
            <a:off x="457287" y="3977123"/>
            <a:ext cx="128400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&lt;Monthly Revenue Trend&gt;</a:t>
            </a:r>
            <a:endParaRPr lang="ko-KR" altLang="en-US" sz="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2F8B7B-BF76-48B2-BC4C-E976205F320D}"/>
              </a:ext>
            </a:extLst>
          </p:cNvPr>
          <p:cNvSpPr/>
          <p:nvPr/>
        </p:nvSpPr>
        <p:spPr>
          <a:xfrm flipV="1">
            <a:off x="1533524" y="2719073"/>
            <a:ext cx="346076" cy="4622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B9DB64C6-BAC7-4221-A180-5047BA4809E1}"/>
              </a:ext>
            </a:extLst>
          </p:cNvPr>
          <p:cNvSpPr/>
          <p:nvPr/>
        </p:nvSpPr>
        <p:spPr bwMode="auto">
          <a:xfrm>
            <a:off x="1462367" y="264008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8E93BE-BCD3-4C3C-BAD1-CA7ED97DC2A3}"/>
              </a:ext>
            </a:extLst>
          </p:cNvPr>
          <p:cNvSpPr/>
          <p:nvPr/>
        </p:nvSpPr>
        <p:spPr>
          <a:xfrm flipV="1">
            <a:off x="2873374" y="2212974"/>
            <a:ext cx="346076" cy="625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0CFD5A-4B4D-4B2F-8167-7E603B78356B}"/>
              </a:ext>
            </a:extLst>
          </p:cNvPr>
          <p:cNvSpPr/>
          <p:nvPr/>
        </p:nvSpPr>
        <p:spPr>
          <a:xfrm flipV="1">
            <a:off x="4213224" y="1380115"/>
            <a:ext cx="333375" cy="85720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CC84E-BFBB-4016-8171-CE5244B598B4}"/>
              </a:ext>
            </a:extLst>
          </p:cNvPr>
          <p:cNvSpPr/>
          <p:nvPr/>
        </p:nvSpPr>
        <p:spPr>
          <a:xfrm flipV="1">
            <a:off x="5568950" y="1492970"/>
            <a:ext cx="298450" cy="3136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75FD4E5-881A-4CD1-AB78-639D2F92CA73}"/>
              </a:ext>
            </a:extLst>
          </p:cNvPr>
          <p:cNvSpPr/>
          <p:nvPr/>
        </p:nvSpPr>
        <p:spPr bwMode="auto">
          <a:xfrm>
            <a:off x="5491934" y="141873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23759F-00B9-413F-B552-681B9BE6FF86}"/>
              </a:ext>
            </a:extLst>
          </p:cNvPr>
          <p:cNvSpPr/>
          <p:nvPr/>
        </p:nvSpPr>
        <p:spPr>
          <a:xfrm flipV="1">
            <a:off x="5222874" y="4402380"/>
            <a:ext cx="346076" cy="7487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D4F5421-591C-4916-A033-6CDA15C42CD5}"/>
              </a:ext>
            </a:extLst>
          </p:cNvPr>
          <p:cNvSpPr/>
          <p:nvPr/>
        </p:nvSpPr>
        <p:spPr bwMode="auto">
          <a:xfrm>
            <a:off x="2802217" y="213885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7DB0A6D0-208F-4856-B54E-BC767A289560}"/>
              </a:ext>
            </a:extLst>
          </p:cNvPr>
          <p:cNvSpPr/>
          <p:nvPr/>
        </p:nvSpPr>
        <p:spPr bwMode="auto">
          <a:xfrm>
            <a:off x="4130328" y="129874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3BCE4D47-47D4-4CFA-B27D-801FB0F51711}"/>
              </a:ext>
            </a:extLst>
          </p:cNvPr>
          <p:cNvSpPr/>
          <p:nvPr/>
        </p:nvSpPr>
        <p:spPr bwMode="auto">
          <a:xfrm>
            <a:off x="6407466" y="1380115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B01D7F50-DCC1-4845-B4FA-0B964C99758B}"/>
              </a:ext>
            </a:extLst>
          </p:cNvPr>
          <p:cNvSpPr/>
          <p:nvPr/>
        </p:nvSpPr>
        <p:spPr bwMode="auto">
          <a:xfrm>
            <a:off x="6407466" y="2015916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C1039B-DF94-4860-B45F-910DDF5093A8}"/>
              </a:ext>
            </a:extLst>
          </p:cNvPr>
          <p:cNvSpPr/>
          <p:nvPr/>
        </p:nvSpPr>
        <p:spPr>
          <a:xfrm flipV="1">
            <a:off x="5826531" y="4402379"/>
            <a:ext cx="346076" cy="114451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직사각형 119">
            <a:extLst>
              <a:ext uri="{FF2B5EF4-FFF2-40B4-BE49-F238E27FC236}">
                <a16:creationId xmlns:a16="http://schemas.microsoft.com/office/drawing/2014/main" id="{0D29F728-E3F9-49E5-B82D-A32988A588C7}"/>
              </a:ext>
            </a:extLst>
          </p:cNvPr>
          <p:cNvSpPr/>
          <p:nvPr/>
        </p:nvSpPr>
        <p:spPr bwMode="auto">
          <a:xfrm>
            <a:off x="5596661" y="3936080"/>
            <a:ext cx="702556" cy="1147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2548" tIns="32548" rIns="32548" bIns="32548" rtlCol="0" anchor="ctr"/>
          <a:lstStyle/>
          <a:p>
            <a:pPr algn="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단위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직사각형 119">
            <a:extLst>
              <a:ext uri="{FF2B5EF4-FFF2-40B4-BE49-F238E27FC236}">
                <a16:creationId xmlns:a16="http://schemas.microsoft.com/office/drawing/2014/main" id="{49394403-5AB2-45F2-A2C6-1C57A85A2079}"/>
              </a:ext>
            </a:extLst>
          </p:cNvPr>
          <p:cNvSpPr/>
          <p:nvPr/>
        </p:nvSpPr>
        <p:spPr bwMode="auto">
          <a:xfrm>
            <a:off x="5596661" y="1202369"/>
            <a:ext cx="702556" cy="1147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2548" tIns="32548" rIns="32548" bIns="32548" rtlCol="0" anchor="ctr"/>
          <a:lstStyle/>
          <a:p>
            <a:pPr algn="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단위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E1BF1DB5-0122-4281-A5BF-54F2ABFA592D}"/>
              </a:ext>
            </a:extLst>
          </p:cNvPr>
          <p:cNvSpPr/>
          <p:nvPr/>
        </p:nvSpPr>
        <p:spPr bwMode="auto">
          <a:xfrm>
            <a:off x="6407466" y="4030984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7FC02636-76B7-490F-AB82-32035554C48F}"/>
              </a:ext>
            </a:extLst>
          </p:cNvPr>
          <p:cNvSpPr/>
          <p:nvPr/>
        </p:nvSpPr>
        <p:spPr bwMode="auto">
          <a:xfrm>
            <a:off x="5151717" y="4333129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7E9A0EAB-A86A-4BF0-88CE-AE2E063B6356}"/>
              </a:ext>
            </a:extLst>
          </p:cNvPr>
          <p:cNvSpPr/>
          <p:nvPr/>
        </p:nvSpPr>
        <p:spPr bwMode="auto">
          <a:xfrm>
            <a:off x="5755374" y="4333129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41500-731F-4D46-9232-E54780643A45}"/>
              </a:ext>
            </a:extLst>
          </p:cNvPr>
          <p:cNvSpPr txBox="1"/>
          <p:nvPr/>
        </p:nvSpPr>
        <p:spPr>
          <a:xfrm>
            <a:off x="481387" y="3728332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 실적보고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9352DB-E175-4515-A962-8F10DC9333F6}"/>
              </a:ext>
            </a:extLst>
          </p:cNvPr>
          <p:cNvSpPr txBox="1"/>
          <p:nvPr/>
        </p:nvSpPr>
        <p:spPr>
          <a:xfrm>
            <a:off x="481387" y="6396909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</a:t>
            </a:r>
            <a:r>
              <a:rPr lang="en-US" altLang="ko-KR" sz="700" baseline="30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 거래처별 매출내역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월별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9467C1-9547-4CD1-BA83-EFB3657AB594}"/>
              </a:ext>
            </a:extLst>
          </p:cNvPr>
          <p:cNvSpPr txBox="1"/>
          <p:nvPr/>
        </p:nvSpPr>
        <p:spPr>
          <a:xfrm>
            <a:off x="6478623" y="6019883"/>
            <a:ext cx="32679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실적보고 자료와는 별도로 수령한 거래처별 매출액과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 매출 간에서도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2017(1.5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)/2018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(1.95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차이가 일부 발생하고 있으나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회사측 답변 상 세부적인 차이금액은 확인하기 어려움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실제 발생한 매출금액은 손익계산서 상 매출임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1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Glossary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54942E-A692-4EA0-8C45-6E038AB4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54600"/>
              </p:ext>
            </p:extLst>
          </p:nvPr>
        </p:nvGraphicFramePr>
        <p:xfrm>
          <a:off x="594029" y="742779"/>
          <a:ext cx="8582627" cy="5689240"/>
        </p:xfrm>
        <a:graphic>
          <a:graphicData uri="http://schemas.openxmlformats.org/drawingml/2006/table">
            <a:tbl>
              <a:tblPr/>
              <a:tblGrid>
                <a:gridCol w="677575">
                  <a:extLst>
                    <a:ext uri="{9D8B030D-6E8A-4147-A177-3AD203B41FA5}">
                      <a16:colId xmlns:a16="http://schemas.microsoft.com/office/drawing/2014/main" val="2246554658"/>
                    </a:ext>
                  </a:extLst>
                </a:gridCol>
                <a:gridCol w="7905052">
                  <a:extLst>
                    <a:ext uri="{9D8B030D-6E8A-4147-A177-3AD203B41FA5}">
                      <a16:colId xmlns:a16="http://schemas.microsoft.com/office/drawing/2014/main" val="318728721"/>
                    </a:ext>
                  </a:extLst>
                </a:gridCol>
              </a:tblGrid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63584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AVI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Auto Visual Inspection : </a:t>
                      </a:r>
                      <a:r>
                        <a:rPr lang="ko-KR" alt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칩의 외관을 </a:t>
                      </a:r>
                      <a:r>
                        <a:rPr lang="ko-KR" altLang="en-US" sz="900" b="0" i="0" u="none" strike="noStrike" dirty="0" err="1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자동검사하는</a:t>
                      </a:r>
                      <a:r>
                        <a:rPr lang="ko-KR" alt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공정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73864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Back grinding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전공정의 오염된 부분을 제거하고 칩의 두께를 줄이기 위해 웨이퍼의 후면을 얇게 갈아내는 공정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9111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BGP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Back grinding &amp; polishing : BG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공정에 연마작업을 추가한공정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87726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CAGR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Compound Annual Growth Rate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52980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Capa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Capacity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1711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CMOS Image Sensor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카메라에 인식된 빛을 전기적인 영상 신호로 변환해 주는 반도체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76419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COB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Chip On Board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칩을 직접 회로기판 위에 금선연결하고 성형하는 방식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84295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COG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Chip On Glass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디스플레이 패널에 사용된 딱딱한 유리기판에 직접 붙인 방식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8795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D&amp;A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Depreciation &amp; Amortization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9357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DBH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주식회사 </a:t>
                      </a:r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하이텍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14686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Display Driver IC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디스플레이 패널을 구성하는 픽셀을 구동하는데 쓰이는 반도체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96748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31562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Balance Sheet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208225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CapEx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Capital Expenditure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485114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CF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Cash Flow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91851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CM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Contribution Margin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940058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D&amp;A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Depreciation and Amortization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697915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Earnings Before Interest and Taxes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49854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Earnings Before Interest, Tax, Depreciation and Amortization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76831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FCST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Forecast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48055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Financial Statements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57078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Fiscal Year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319360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GP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Gross Profit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3269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GPM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Gross Profit Margin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9686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Last Twelve Month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3978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LX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주식회사 </a:t>
                      </a:r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LX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세미콘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313456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IPO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Initial Public Offering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04231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NWC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Working Capital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613866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OTP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One Time Password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무작위로 생성되는 일회용 패스워드를 이용하는 사용자 인증방식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552162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PBC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Produced By Company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114746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PMIC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Power Management IC : 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전력반도체로 다른 반도체 칩에 필요한 전압을 복합적으로 제어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85934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PL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Profit &amp; Losses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82289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2564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51802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Re-Construction : SAW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공정을 통해 분리된 칩에서 양품만 재배열 하는 공정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973307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Sawing : Cutting blade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를 사용 </a:t>
                      </a:r>
                      <a:r>
                        <a:rPr lang="en-US" altLang="ko-KR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wafer</a:t>
                      </a:r>
                      <a:r>
                        <a:rPr lang="ko-KR" altLang="en-US" sz="900" b="0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칩을 개별 분리하는 공정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558333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THB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Temperature, Humidity, Bias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66622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T/O Days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Turn Over Days : </a:t>
                      </a:r>
                      <a:r>
                        <a:rPr lang="ko-KR" alt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회전일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58864"/>
                  </a:ext>
                </a:extLst>
              </a:tr>
              <a:tr h="114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T/I</a:t>
                      </a: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Tax Invoice</a:t>
                      </a:r>
                      <a:endParaRPr lang="ko-KR" alt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50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29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37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07DBFAE2-E588-4E17-AD66-9A1295BE016A}"/>
              </a:ext>
            </a:extLst>
          </p:cNvPr>
          <p:cNvGraphicFramePr>
            <a:graphicFrameLocks/>
          </p:cNvGraphicFramePr>
          <p:nvPr/>
        </p:nvGraphicFramePr>
        <p:xfrm>
          <a:off x="453600" y="1329682"/>
          <a:ext cx="5971362" cy="272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Revenue by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 –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하이닉스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6C30-1C1F-4690-9167-8824783FC165}"/>
              </a:ext>
            </a:extLst>
          </p:cNvPr>
          <p:cNvSpPr txBox="1"/>
          <p:nvPr/>
        </p:nvSpPr>
        <p:spPr>
          <a:xfrm>
            <a:off x="6392091" y="1264862"/>
            <a:ext cx="3354523" cy="214219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매출비중 </a:t>
            </a:r>
            <a:r>
              <a:rPr lang="en-US" altLang="ko-KR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 </a:t>
            </a:r>
            <a:r>
              <a:rPr lang="ko-KR" altLang="en-US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연간 성장률</a:t>
            </a:r>
            <a:endParaRPr lang="en-US" altLang="ko-KR" sz="9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전체 매출액 대비 하이닉스의 매출액은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초부터 급증하여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평균적으로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64%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기록하였으며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년에는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공장 이전으로 전년대비 하이닉스 매출액이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5.6%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감소했음에도 전체 매출액 대비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61%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수준을 기록하였음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초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Wuxi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이전으로 인하여 매출이 감소함에 따라 비중 또한 약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58%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수준으로 감소하였으며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LTM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기준 기타법인 합계액이 증가함에도 하이닉스 매출액이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11%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감소함에 따라 전체 매출액 또한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5.5% 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감소하였음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하반기 이후 전년 동월 대비 월별 매출액은 지속적으로 하락세에 있으나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2022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월중 하락세가 </a:t>
            </a:r>
            <a:r>
              <a:rPr lang="ko-KR" altLang="en-US" sz="9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일부회복되었음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27BFA3-EA4D-429A-86B2-EDF4C4C3A585}"/>
              </a:ext>
            </a:extLst>
          </p:cNvPr>
          <p:cNvSpPr txBox="1"/>
          <p:nvPr/>
        </p:nvSpPr>
        <p:spPr>
          <a:xfrm>
            <a:off x="457287" y="1178261"/>
            <a:ext cx="184665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&lt;Monthly Revenue vs. Other Clients &gt;</a:t>
            </a:r>
            <a:endParaRPr lang="ko-KR" altLang="en-US" sz="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E7016BD6-7859-491A-AC13-A22A23C0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29301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▌실사대상기간 동안 하이닉스의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연간 매출액 변동은 주로 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Recon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매출액의 변동에 의하며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월별 매출 또한 지속적으로 상승하였으나 하이닉스의 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Wuxi 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공장 이전 등으로 인하여 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~2022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 일부 감소 추이를 보이고 있습니다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119">
            <a:extLst>
              <a:ext uri="{FF2B5EF4-FFF2-40B4-BE49-F238E27FC236}">
                <a16:creationId xmlns:a16="http://schemas.microsoft.com/office/drawing/2014/main" id="{49394403-5AB2-45F2-A2C6-1C57A85A2079}"/>
              </a:ext>
            </a:extLst>
          </p:cNvPr>
          <p:cNvSpPr/>
          <p:nvPr/>
        </p:nvSpPr>
        <p:spPr bwMode="auto">
          <a:xfrm>
            <a:off x="5596661" y="1202369"/>
            <a:ext cx="702556" cy="1147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2548" tIns="32548" rIns="32548" bIns="32548" rtlCol="0" anchor="ctr"/>
          <a:lstStyle/>
          <a:p>
            <a:pPr algn="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단위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D743B51-B030-45FB-AFAF-185F281DD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30039"/>
              </p:ext>
            </p:extLst>
          </p:nvPr>
        </p:nvGraphicFramePr>
        <p:xfrm>
          <a:off x="379302" y="4157323"/>
          <a:ext cx="5919915" cy="1447800"/>
        </p:xfrm>
        <a:graphic>
          <a:graphicData uri="http://schemas.openxmlformats.org/drawingml/2006/table">
            <a:tbl>
              <a:tblPr/>
              <a:tblGrid>
                <a:gridCol w="541448">
                  <a:extLst>
                    <a:ext uri="{9D8B030D-6E8A-4147-A177-3AD203B41FA5}">
                      <a16:colId xmlns:a16="http://schemas.microsoft.com/office/drawing/2014/main" val="45257100"/>
                    </a:ext>
                  </a:extLst>
                </a:gridCol>
                <a:gridCol w="896974">
                  <a:extLst>
                    <a:ext uri="{9D8B030D-6E8A-4147-A177-3AD203B41FA5}">
                      <a16:colId xmlns:a16="http://schemas.microsoft.com/office/drawing/2014/main" val="3007158402"/>
                    </a:ext>
                  </a:extLst>
                </a:gridCol>
                <a:gridCol w="1438422">
                  <a:extLst>
                    <a:ext uri="{9D8B030D-6E8A-4147-A177-3AD203B41FA5}">
                      <a16:colId xmlns:a16="http://schemas.microsoft.com/office/drawing/2014/main" val="909572613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2959522486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1102133536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3528634638"/>
                    </a:ext>
                  </a:extLst>
                </a:gridCol>
              </a:tblGrid>
              <a:tr h="7040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 (May)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68764"/>
                  </a:ext>
                </a:extLst>
              </a:tr>
              <a:tr h="7040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</a:t>
                      </a: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18,917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21570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하이닉스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7,583 </a:t>
                      </a: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13,165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12,432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10,775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66126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6,386 </a:t>
                      </a: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7,327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7,818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8,142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438399"/>
                  </a:ext>
                </a:extLst>
              </a:tr>
              <a:tr h="7040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 대비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86375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하이닉스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54.3%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57.0%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609178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45.7%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445408"/>
                  </a:ext>
                </a:extLst>
              </a:tr>
              <a:tr h="7040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YoY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성장률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46.7%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-1.2%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fontAlgn="ctr" latinLnBrk="1" hangingPunct="1"/>
                      <a:r>
                        <a:rPr lang="en-US" altLang="ko-KR" sz="9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-6.6%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41153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하이닉스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73.6%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-5.6%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fontAlgn="ctr" latinLnBrk="1" hangingPunct="1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-13.3%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67202"/>
                  </a:ext>
                </a:extLst>
              </a:tr>
              <a:tr h="7040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14.7%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6.7%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fontAlgn="ctr" latinLnBrk="1" hangingPunct="1"/>
                      <a:r>
                        <a:rPr lang="en-US" altLang="ko-KR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4.1%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6445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CB68CC0-FB01-43B7-B148-CBF9DDE619F1}"/>
              </a:ext>
            </a:extLst>
          </p:cNvPr>
          <p:cNvSpPr txBox="1"/>
          <p:nvPr/>
        </p:nvSpPr>
        <p:spPr>
          <a:xfrm>
            <a:off x="408028" y="4003757"/>
            <a:ext cx="1021113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&lt;Client YoY Growth&gt;</a:t>
            </a:r>
            <a:endParaRPr lang="ko-KR" altLang="en-US" sz="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37209-8950-45DE-9614-382DB2097DC8}"/>
              </a:ext>
            </a:extLst>
          </p:cNvPr>
          <p:cNvSpPr txBox="1"/>
          <p:nvPr/>
        </p:nvSpPr>
        <p:spPr>
          <a:xfrm>
            <a:off x="379302" y="3842298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 거래처별 매출내역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월별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E474CE-E2A8-44F1-AC24-8B8CE9176A8F}"/>
              </a:ext>
            </a:extLst>
          </p:cNvPr>
          <p:cNvSpPr txBox="1"/>
          <p:nvPr/>
        </p:nvSpPr>
        <p:spPr>
          <a:xfrm>
            <a:off x="379302" y="5649984"/>
            <a:ext cx="31257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 거래처별 매출내역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월별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AF253-5DA0-4F3C-AA04-2D00A42D46AD}"/>
              </a:ext>
            </a:extLst>
          </p:cNvPr>
          <p:cNvSpPr/>
          <p:nvPr/>
        </p:nvSpPr>
        <p:spPr>
          <a:xfrm flipV="1">
            <a:off x="4059171" y="2353648"/>
            <a:ext cx="667386" cy="5482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5105DC-8EA2-40E9-90CA-B7694A5EA5F4}"/>
              </a:ext>
            </a:extLst>
          </p:cNvPr>
          <p:cNvSpPr/>
          <p:nvPr/>
        </p:nvSpPr>
        <p:spPr>
          <a:xfrm flipV="1">
            <a:off x="5373884" y="2510857"/>
            <a:ext cx="667386" cy="5482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F3D53741-6B9B-497C-BE6F-B6FCA2BF3895}"/>
              </a:ext>
            </a:extLst>
          </p:cNvPr>
          <p:cNvSpPr/>
          <p:nvPr/>
        </p:nvSpPr>
        <p:spPr bwMode="auto">
          <a:xfrm>
            <a:off x="3992748" y="228439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0E1A4447-597A-4B02-BE32-971BF8AF770E}"/>
              </a:ext>
            </a:extLst>
          </p:cNvPr>
          <p:cNvSpPr/>
          <p:nvPr/>
        </p:nvSpPr>
        <p:spPr bwMode="auto">
          <a:xfrm>
            <a:off x="5302727" y="242450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4DCA5D4D-AAE7-4B98-ABFC-F42957B49DFA}"/>
              </a:ext>
            </a:extLst>
          </p:cNvPr>
          <p:cNvSpPr/>
          <p:nvPr/>
        </p:nvSpPr>
        <p:spPr bwMode="auto">
          <a:xfrm>
            <a:off x="6428991" y="142467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ABAFB88A-B456-431A-83DD-280E865661D0}"/>
              </a:ext>
            </a:extLst>
          </p:cNvPr>
          <p:cNvSpPr/>
          <p:nvPr/>
        </p:nvSpPr>
        <p:spPr bwMode="auto">
          <a:xfrm>
            <a:off x="6424962" y="220124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9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1">
            <a:extLst>
              <a:ext uri="{FF2B5EF4-FFF2-40B4-BE49-F238E27FC236}">
                <a16:creationId xmlns:a16="http://schemas.microsoft.com/office/drawing/2014/main" id="{07981BC0-6E2F-432D-9226-DBA3D164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87567"/>
            <a:ext cx="90790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제조업 회사의 특성상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고정레버리지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효과를 통해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상승이 이루어졌으며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CIS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매출이 크게 상승하던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2019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년에는 원재료 대량 구매에 따른 할인효과를 통해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마진 상승을 가속하였습니다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특히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년의 경우 인력사용을 극대화하여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29%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실사대상기간 가장 높은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 기록하였으나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부터 일부 제품의 단가하락 및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Capex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증설 및 신제품 개발에 따른 초기 불량효과로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17.2%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감소하였습니다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099E4A-4439-41C1-92B7-7148068CCCC9}"/>
              </a:ext>
            </a:extLst>
          </p:cNvPr>
          <p:cNvSpPr txBox="1">
            <a:spLocks/>
          </p:cNvSpPr>
          <p:nvPr/>
        </p:nvSpPr>
        <p:spPr>
          <a:xfrm>
            <a:off x="581435" y="4253907"/>
            <a:ext cx="3757651" cy="1712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 </a:t>
            </a: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변동은 재료비율 변동효과와 </a:t>
            </a:r>
            <a:r>
              <a:rPr lang="ko-KR" altLang="en-US" sz="9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고정레버리지</a:t>
            </a: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효과에 기인함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 변동효과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FY17-&gt;FY18 :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재료비율이 낮은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매출의 비중이 증가함에 따라 재료비율이 감소한 것임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FY18-&gt;FY19 :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제품군 매출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Mix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변동에 의한 효과보다는 원재료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(dicing tape, lamination tape)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구매수량 증가로 인한 단가 할인이 재료비율 변동에 영향을 미침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FY19-&gt;FY20: 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전년도와 비슷하나 제품군 매출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Mix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변동에 의한 효과가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매출 비중증가로 소폭 증가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FY20-&gt;FY21: DDI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 비중 증가에 따른 재료비율 상승 효과와 새로운 원재료 매입과 일부 원재료 품목의 단가상승으로 재료비율이 감소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2">
                <a:extLst>
                  <a:ext uri="{FF2B5EF4-FFF2-40B4-BE49-F238E27FC236}">
                    <a16:creationId xmlns:a16="http://schemas.microsoft.com/office/drawing/2014/main" id="{99CA25C9-5C51-40A7-921B-7071A53753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8456104"/>
                  </p:ext>
                </p:extLst>
              </p:nvPr>
            </p:nvGraphicFramePr>
            <p:xfrm>
              <a:off x="634244" y="1418930"/>
              <a:ext cx="8101731" cy="28040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2">
                <a:extLst>
                  <a:ext uri="{FF2B5EF4-FFF2-40B4-BE49-F238E27FC236}">
                    <a16:creationId xmlns:a16="http://schemas.microsoft.com/office/drawing/2014/main" id="{99CA25C9-5C51-40A7-921B-7071A53753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244" y="1418930"/>
                <a:ext cx="8101731" cy="2804086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제목 2">
            <a:extLst>
              <a:ext uri="{FF2B5EF4-FFF2-40B4-BE49-F238E27FC236}">
                <a16:creationId xmlns:a16="http://schemas.microsoft.com/office/drawing/2014/main" id="{72B65173-B666-49A8-9ACE-A2361A1F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</p:spPr>
        <p:txBody>
          <a:bodyPr/>
          <a:lstStyle/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GPM Movement(1/2) 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2FD0F6-FA30-4DA4-AC27-2E5D3B921821}"/>
              </a:ext>
            </a:extLst>
          </p:cNvPr>
          <p:cNvSpPr/>
          <p:nvPr/>
        </p:nvSpPr>
        <p:spPr>
          <a:xfrm flipV="1">
            <a:off x="1170025" y="3375142"/>
            <a:ext cx="543365" cy="4239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53B7FC8-3EA6-4A4D-B407-53CF2EE82024}"/>
              </a:ext>
            </a:extLst>
          </p:cNvPr>
          <p:cNvSpPr txBox="1">
            <a:spLocks/>
          </p:cNvSpPr>
          <p:nvPr/>
        </p:nvSpPr>
        <p:spPr>
          <a:xfrm>
            <a:off x="885302" y="1662573"/>
            <a:ext cx="4067698" cy="1712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A: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 변동효과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algn="just" defTabSz="844083" latinLnBrk="0">
              <a:lnSpc>
                <a:spcPts val="5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B: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고정레버리지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효과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</a:p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2A4F1AF7-5A45-4DE4-9D6F-A12B13DB01DE}"/>
              </a:ext>
            </a:extLst>
          </p:cNvPr>
          <p:cNvSpPr/>
          <p:nvPr/>
        </p:nvSpPr>
        <p:spPr bwMode="auto">
          <a:xfrm>
            <a:off x="1114796" y="3344004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2700149-1F74-4DAE-87A8-F00A89A3B173}"/>
              </a:ext>
            </a:extLst>
          </p:cNvPr>
          <p:cNvSpPr/>
          <p:nvPr/>
        </p:nvSpPr>
        <p:spPr bwMode="auto">
          <a:xfrm>
            <a:off x="401075" y="471304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C15ED8-05F0-4818-8194-9014BDC90241}"/>
              </a:ext>
            </a:extLst>
          </p:cNvPr>
          <p:cNvSpPr/>
          <p:nvPr/>
        </p:nvSpPr>
        <p:spPr>
          <a:xfrm flipV="1">
            <a:off x="2686113" y="2963191"/>
            <a:ext cx="543365" cy="4239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E8855642-0B20-488D-A4C4-6348DAF6A4DE}"/>
              </a:ext>
            </a:extLst>
          </p:cNvPr>
          <p:cNvSpPr/>
          <p:nvPr/>
        </p:nvSpPr>
        <p:spPr bwMode="auto">
          <a:xfrm>
            <a:off x="2630884" y="293205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68CC3B-8880-4EB9-A090-0E6F11F932C6}"/>
              </a:ext>
            </a:extLst>
          </p:cNvPr>
          <p:cNvSpPr/>
          <p:nvPr/>
        </p:nvSpPr>
        <p:spPr>
          <a:xfrm flipV="1">
            <a:off x="4143531" y="2116649"/>
            <a:ext cx="543365" cy="4239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F5B443F-FDFC-439C-A3A4-73F25A68C744}"/>
              </a:ext>
            </a:extLst>
          </p:cNvPr>
          <p:cNvSpPr/>
          <p:nvPr/>
        </p:nvSpPr>
        <p:spPr bwMode="auto">
          <a:xfrm>
            <a:off x="4088302" y="208551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4B1B1A-8E21-4903-A8A2-4722C84CF22F}"/>
              </a:ext>
            </a:extLst>
          </p:cNvPr>
          <p:cNvSpPr/>
          <p:nvPr/>
        </p:nvSpPr>
        <p:spPr>
          <a:xfrm flipV="1">
            <a:off x="5663092" y="1661575"/>
            <a:ext cx="543365" cy="4239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3DF46FF-D0F3-4781-BB3D-FF0F5A21AEDE}"/>
              </a:ext>
            </a:extLst>
          </p:cNvPr>
          <p:cNvSpPr/>
          <p:nvPr/>
        </p:nvSpPr>
        <p:spPr bwMode="auto">
          <a:xfrm>
            <a:off x="5607863" y="163043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3507AD-4163-4BE2-9267-E9FD8F1B8613}"/>
              </a:ext>
            </a:extLst>
          </p:cNvPr>
          <p:cNvSpPr/>
          <p:nvPr/>
        </p:nvSpPr>
        <p:spPr>
          <a:xfrm flipV="1">
            <a:off x="7161933" y="2224010"/>
            <a:ext cx="543365" cy="4239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0DAA22-CC29-42BA-8B34-1FAE3A2E8803}"/>
              </a:ext>
            </a:extLst>
          </p:cNvPr>
          <p:cNvGraphicFramePr>
            <a:graphicFrameLocks noGrp="1"/>
          </p:cNvGraphicFramePr>
          <p:nvPr/>
        </p:nvGraphicFramePr>
        <p:xfrm>
          <a:off x="4415213" y="4306045"/>
          <a:ext cx="4842036" cy="685800"/>
        </p:xfrm>
        <a:graphic>
          <a:graphicData uri="http://schemas.openxmlformats.org/drawingml/2006/table">
            <a:tbl>
              <a:tblPr/>
              <a:tblGrid>
                <a:gridCol w="144000">
                  <a:extLst>
                    <a:ext uri="{9D8B030D-6E8A-4147-A177-3AD203B41FA5}">
                      <a16:colId xmlns:a16="http://schemas.microsoft.com/office/drawing/2014/main" val="6077618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2632205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61832022"/>
                    </a:ext>
                  </a:extLst>
                </a:gridCol>
                <a:gridCol w="549006">
                  <a:extLst>
                    <a:ext uri="{9D8B030D-6E8A-4147-A177-3AD203B41FA5}">
                      <a16:colId xmlns:a16="http://schemas.microsoft.com/office/drawing/2014/main" val="2168804125"/>
                    </a:ext>
                  </a:extLst>
                </a:gridCol>
                <a:gridCol w="549006">
                  <a:extLst>
                    <a:ext uri="{9D8B030D-6E8A-4147-A177-3AD203B41FA5}">
                      <a16:colId xmlns:a16="http://schemas.microsoft.com/office/drawing/2014/main" val="3086366990"/>
                    </a:ext>
                  </a:extLst>
                </a:gridCol>
                <a:gridCol w="549006">
                  <a:extLst>
                    <a:ext uri="{9D8B030D-6E8A-4147-A177-3AD203B41FA5}">
                      <a16:colId xmlns:a16="http://schemas.microsoft.com/office/drawing/2014/main" val="515644885"/>
                    </a:ext>
                  </a:extLst>
                </a:gridCol>
                <a:gridCol w="549006">
                  <a:extLst>
                    <a:ext uri="{9D8B030D-6E8A-4147-A177-3AD203B41FA5}">
                      <a16:colId xmlns:a16="http://schemas.microsoft.com/office/drawing/2014/main" val="1153165270"/>
                    </a:ext>
                  </a:extLst>
                </a:gridCol>
                <a:gridCol w="549006">
                  <a:extLst>
                    <a:ext uri="{9D8B030D-6E8A-4147-A177-3AD203B41FA5}">
                      <a16:colId xmlns:a16="http://schemas.microsoft.com/office/drawing/2014/main" val="1059147796"/>
                    </a:ext>
                  </a:extLst>
                </a:gridCol>
                <a:gridCol w="549006">
                  <a:extLst>
                    <a:ext uri="{9D8B030D-6E8A-4147-A177-3AD203B41FA5}">
                      <a16:colId xmlns:a16="http://schemas.microsoft.com/office/drawing/2014/main" val="3050038109"/>
                    </a:ext>
                  </a:extLst>
                </a:gridCol>
              </a:tblGrid>
              <a:tr h="64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 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09262"/>
                  </a:ext>
                </a:extLst>
              </a:tr>
              <a:tr h="646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27.1%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19.4%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93897"/>
                  </a:ext>
                </a:extLst>
              </a:tr>
              <a:tr h="6465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재료비율 변동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(1.6%)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(0.8%)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17621"/>
                  </a:ext>
                </a:extLst>
              </a:tr>
              <a:tr h="129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제품군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[]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770098"/>
                  </a:ext>
                </a:extLst>
              </a:tr>
              <a:tr h="646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재료비단가 할인효과</a:t>
                      </a:r>
                      <a:r>
                        <a:rPr lang="en-US" altLang="ko-KR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[]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66156"/>
                  </a:ext>
                </a:extLst>
              </a:tr>
            </a:tbl>
          </a:graphicData>
        </a:graphic>
      </p:graphicFrame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B1DCE21-1165-43C7-8AE0-9D49C3AE9EC2}"/>
              </a:ext>
            </a:extLst>
          </p:cNvPr>
          <p:cNvSpPr/>
          <p:nvPr/>
        </p:nvSpPr>
        <p:spPr bwMode="auto">
          <a:xfrm>
            <a:off x="7106704" y="2192872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4EA2DAF-870A-48BD-BC1F-5AC6349FFAF6}"/>
              </a:ext>
            </a:extLst>
          </p:cNvPr>
          <p:cNvGraphicFramePr>
            <a:graphicFrameLocks noGrp="1"/>
          </p:cNvGraphicFramePr>
          <p:nvPr/>
        </p:nvGraphicFramePr>
        <p:xfrm>
          <a:off x="7314149" y="5164750"/>
          <a:ext cx="1943100" cy="548640"/>
        </p:xfrm>
        <a:graphic>
          <a:graphicData uri="http://schemas.openxmlformats.org/drawingml/2006/table">
            <a:tbl>
              <a:tblPr/>
              <a:tblGrid>
                <a:gridCol w="200681">
                  <a:extLst>
                    <a:ext uri="{9D8B030D-6E8A-4147-A177-3AD203B41FA5}">
                      <a16:colId xmlns:a16="http://schemas.microsoft.com/office/drawing/2014/main" val="764778447"/>
                    </a:ext>
                  </a:extLst>
                </a:gridCol>
                <a:gridCol w="926954">
                  <a:extLst>
                    <a:ext uri="{9D8B030D-6E8A-4147-A177-3AD203B41FA5}">
                      <a16:colId xmlns:a16="http://schemas.microsoft.com/office/drawing/2014/main" val="3062761208"/>
                    </a:ext>
                  </a:extLst>
                </a:gridCol>
                <a:gridCol w="815465">
                  <a:extLst>
                    <a:ext uri="{9D8B030D-6E8A-4147-A177-3AD203B41FA5}">
                      <a16:colId xmlns:a16="http://schemas.microsoft.com/office/drawing/2014/main" val="4152196822"/>
                    </a:ext>
                  </a:extLst>
                </a:gridCol>
              </a:tblGrid>
              <a:tr h="12636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제품군 재료비율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757892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06583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89629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지문인식 등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193631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E5D624-B4CB-4FC8-946D-1C795D0A6F13}"/>
              </a:ext>
            </a:extLst>
          </p:cNvPr>
          <p:cNvCxnSpPr>
            <a:cxnSpLocks/>
          </p:cNvCxnSpPr>
          <p:nvPr/>
        </p:nvCxnSpPr>
        <p:spPr>
          <a:xfrm>
            <a:off x="777352" y="3172152"/>
            <a:ext cx="7903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DEB11A-EC18-4FB9-BACB-676BD8D5A42A}"/>
              </a:ext>
            </a:extLst>
          </p:cNvPr>
          <p:cNvSpPr/>
          <p:nvPr/>
        </p:nvSpPr>
        <p:spPr>
          <a:xfrm flipV="1">
            <a:off x="4415213" y="4709927"/>
            <a:ext cx="4842036" cy="1368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A107464-C71C-4DC7-9DDF-DDC40D9C26F6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>
            <a:off x="9257249" y="4778357"/>
            <a:ext cx="12700" cy="66071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4CAA5CC-CE6B-4A54-BDE7-B205F5DBC954}"/>
              </a:ext>
            </a:extLst>
          </p:cNvPr>
          <p:cNvSpPr txBox="1">
            <a:spLocks/>
          </p:cNvSpPr>
          <p:nvPr/>
        </p:nvSpPr>
        <p:spPr>
          <a:xfrm>
            <a:off x="4468115" y="5616598"/>
            <a:ext cx="4789134" cy="1712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제품군 </a:t>
            </a: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Mix </a:t>
            </a: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</a:t>
            </a: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당사는 과거기간 제품별 원가를 집계하지 않았으나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향후 추정 원가비율과 과거 원가비율이 비슷할 것이라는 인터뷰에 따라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변동을 산출함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제품군 재료비율은 회사제공자료로 정확한 원가비율이 아니며 최근 원재료 가격 기준의 추정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원가비율이며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제품군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산출시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과거에도 재료비율이 동일했다고 가정한 후 연도별 제품군 매출 비중을 고려하여 계산함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C1109F-79CA-4F40-83D9-EFB8D87FA5D5}"/>
              </a:ext>
            </a:extLst>
          </p:cNvPr>
          <p:cNvSpPr txBox="1"/>
          <p:nvPr/>
        </p:nvSpPr>
        <p:spPr>
          <a:xfrm>
            <a:off x="4415213" y="5033316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재료비단가 할인효과는 재료비율 변동에서 제품군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mix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변동을 차감하여 계산함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2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1">
            <a:extLst>
              <a:ext uri="{FF2B5EF4-FFF2-40B4-BE49-F238E27FC236}">
                <a16:creationId xmlns:a16="http://schemas.microsoft.com/office/drawing/2014/main" id="{07981BC0-6E2F-432D-9226-DBA3D164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87567"/>
            <a:ext cx="90790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제조업 회사의 특성상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고정레버리지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효과를 통해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상승이 이루어졌으며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CIS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매출이 크게 상승하던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2019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년에는 원재료 대량 구매에 따른 할인효과를 통해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마진 상승을 가속하였습니다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특히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년의 경우 인력사용을 극대화하여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29%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실사대상기간 가장 높은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 기록하였으나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부터 일부 제품의 단가하락 및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Capex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증설 및 신제품 개발에 따른 초기 불량효과로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GPM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17.2%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감소하였습니다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099E4A-4439-41C1-92B7-7148068CCCC9}"/>
              </a:ext>
            </a:extLst>
          </p:cNvPr>
          <p:cNvSpPr txBox="1">
            <a:spLocks/>
          </p:cNvSpPr>
          <p:nvPr/>
        </p:nvSpPr>
        <p:spPr>
          <a:xfrm>
            <a:off x="581436" y="4253907"/>
            <a:ext cx="3837492" cy="1712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 </a:t>
            </a: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변동은 재료비율 변동효과와 </a:t>
            </a:r>
            <a:r>
              <a:rPr lang="ko-KR" altLang="en-US" sz="9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고정레버리지</a:t>
            </a: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효과에 기인함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고정레버리지</a:t>
            </a: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효과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FY17-&gt;FY18 : 2018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구조조정 및 임금 감축을 통해 인건비 감소를 통한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개선이 있었음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FY18-&gt;FY19 :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매출이 폭발적으로 증가함에 따라 고정비로 인한 효과가 양으로 전환하였음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FY19-&gt;FY20: 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계속된 매출 성장으로 고정비용으로 인한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상승이 발생했음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전년과 다르게 성과급 지급 및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Capex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감가상각비 증가 효과로 전년 대비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개선 기여도가 감소함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FY20-&gt;FY21: 2020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성과에 따른 연봉인상과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Capex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투자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및 신제품 개발로 인하여 가동률이 감소하고 불량률이 증가로 전년도와 비슷한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매출규모였으나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감소함 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2">
                <a:extLst>
                  <a:ext uri="{FF2B5EF4-FFF2-40B4-BE49-F238E27FC236}">
                    <a16:creationId xmlns:a16="http://schemas.microsoft.com/office/drawing/2014/main" id="{99CA25C9-5C51-40A7-921B-7071A53753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3673040"/>
                  </p:ext>
                </p:extLst>
              </p:nvPr>
            </p:nvGraphicFramePr>
            <p:xfrm>
              <a:off x="634244" y="1418930"/>
              <a:ext cx="8101731" cy="28040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2">
                <a:extLst>
                  <a:ext uri="{FF2B5EF4-FFF2-40B4-BE49-F238E27FC236}">
                    <a16:creationId xmlns:a16="http://schemas.microsoft.com/office/drawing/2014/main" id="{99CA25C9-5C51-40A7-921B-7071A53753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244" y="1418930"/>
                <a:ext cx="8101731" cy="2804086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제목 2">
            <a:extLst>
              <a:ext uri="{FF2B5EF4-FFF2-40B4-BE49-F238E27FC236}">
                <a16:creationId xmlns:a16="http://schemas.microsoft.com/office/drawing/2014/main" id="{72B65173-B666-49A8-9ACE-A2361A1F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</p:spPr>
        <p:txBody>
          <a:bodyPr/>
          <a:lstStyle/>
          <a:p>
            <a:r>
              <a:rPr lang="en-US" altLang="ko-KR" sz="1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GPM Movement(2/2) 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2FD0F6-FA30-4DA4-AC27-2E5D3B921821}"/>
              </a:ext>
            </a:extLst>
          </p:cNvPr>
          <p:cNvSpPr/>
          <p:nvPr/>
        </p:nvSpPr>
        <p:spPr>
          <a:xfrm flipV="1">
            <a:off x="1687609" y="3176735"/>
            <a:ext cx="543365" cy="5498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53B7FC8-3EA6-4A4D-B407-53CF2EE82024}"/>
              </a:ext>
            </a:extLst>
          </p:cNvPr>
          <p:cNvSpPr txBox="1">
            <a:spLocks/>
          </p:cNvSpPr>
          <p:nvPr/>
        </p:nvSpPr>
        <p:spPr>
          <a:xfrm>
            <a:off x="885302" y="1662573"/>
            <a:ext cx="4067698" cy="1712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A: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 변동효과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algn="just" defTabSz="844083" latinLnBrk="0">
              <a:lnSpc>
                <a:spcPts val="5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B: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고정레버리지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효과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</a:p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2A4F1AF7-5A45-4DE4-9D6F-A12B13DB01DE}"/>
              </a:ext>
            </a:extLst>
          </p:cNvPr>
          <p:cNvSpPr/>
          <p:nvPr/>
        </p:nvSpPr>
        <p:spPr bwMode="auto">
          <a:xfrm>
            <a:off x="1632380" y="314559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2700149-1F74-4DAE-87A8-F00A89A3B173}"/>
              </a:ext>
            </a:extLst>
          </p:cNvPr>
          <p:cNvSpPr/>
          <p:nvPr/>
        </p:nvSpPr>
        <p:spPr bwMode="auto">
          <a:xfrm>
            <a:off x="401075" y="468717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C15ED8-05F0-4818-8194-9014BDC90241}"/>
              </a:ext>
            </a:extLst>
          </p:cNvPr>
          <p:cNvSpPr/>
          <p:nvPr/>
        </p:nvSpPr>
        <p:spPr>
          <a:xfrm flipV="1">
            <a:off x="3177299" y="2219714"/>
            <a:ext cx="543365" cy="9258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E8855642-0B20-488D-A4C4-6348DAF6A4DE}"/>
              </a:ext>
            </a:extLst>
          </p:cNvPr>
          <p:cNvSpPr/>
          <p:nvPr/>
        </p:nvSpPr>
        <p:spPr bwMode="auto">
          <a:xfrm>
            <a:off x="3122070" y="2188576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68CC3B-8880-4EB9-A090-0E6F11F932C6}"/>
              </a:ext>
            </a:extLst>
          </p:cNvPr>
          <p:cNvSpPr/>
          <p:nvPr/>
        </p:nvSpPr>
        <p:spPr>
          <a:xfrm flipV="1">
            <a:off x="4660693" y="1630437"/>
            <a:ext cx="543365" cy="6966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F5B443F-FDFC-439C-A3A4-73F25A68C744}"/>
              </a:ext>
            </a:extLst>
          </p:cNvPr>
          <p:cNvSpPr/>
          <p:nvPr/>
        </p:nvSpPr>
        <p:spPr bwMode="auto">
          <a:xfrm>
            <a:off x="4605464" y="1599299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4B1B1A-8E21-4903-A8A2-4722C84CF22F}"/>
              </a:ext>
            </a:extLst>
          </p:cNvPr>
          <p:cNvSpPr/>
          <p:nvPr/>
        </p:nvSpPr>
        <p:spPr>
          <a:xfrm flipV="1">
            <a:off x="6144087" y="1831564"/>
            <a:ext cx="543365" cy="6966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3DF46FF-D0F3-4781-BB3D-FF0F5A21AEDE}"/>
              </a:ext>
            </a:extLst>
          </p:cNvPr>
          <p:cNvSpPr/>
          <p:nvPr/>
        </p:nvSpPr>
        <p:spPr bwMode="auto">
          <a:xfrm>
            <a:off x="6090941" y="1751205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3507AD-4163-4BE2-9267-E9FD8F1B8613}"/>
              </a:ext>
            </a:extLst>
          </p:cNvPr>
          <p:cNvSpPr/>
          <p:nvPr/>
        </p:nvSpPr>
        <p:spPr>
          <a:xfrm flipV="1">
            <a:off x="7633447" y="2331371"/>
            <a:ext cx="543365" cy="10437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B1DCE21-1165-43C7-8AE0-9D49C3AE9EC2}"/>
              </a:ext>
            </a:extLst>
          </p:cNvPr>
          <p:cNvSpPr/>
          <p:nvPr/>
        </p:nvSpPr>
        <p:spPr bwMode="auto">
          <a:xfrm>
            <a:off x="7563905" y="224463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CB6476-F322-44DC-8F09-9E000B57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9874"/>
              </p:ext>
            </p:extLst>
          </p:nvPr>
        </p:nvGraphicFramePr>
        <p:xfrm>
          <a:off x="4552719" y="4344939"/>
          <a:ext cx="5193895" cy="822960"/>
        </p:xfrm>
        <a:graphic>
          <a:graphicData uri="http://schemas.openxmlformats.org/drawingml/2006/table">
            <a:tbl>
              <a:tblPr/>
              <a:tblGrid>
                <a:gridCol w="175692">
                  <a:extLst>
                    <a:ext uri="{9D8B030D-6E8A-4147-A177-3AD203B41FA5}">
                      <a16:colId xmlns:a16="http://schemas.microsoft.com/office/drawing/2014/main" val="4111362794"/>
                    </a:ext>
                  </a:extLst>
                </a:gridCol>
                <a:gridCol w="801595">
                  <a:extLst>
                    <a:ext uri="{9D8B030D-6E8A-4147-A177-3AD203B41FA5}">
                      <a16:colId xmlns:a16="http://schemas.microsoft.com/office/drawing/2014/main" val="2747079455"/>
                    </a:ext>
                  </a:extLst>
                </a:gridCol>
                <a:gridCol w="702768">
                  <a:extLst>
                    <a:ext uri="{9D8B030D-6E8A-4147-A177-3AD203B41FA5}">
                      <a16:colId xmlns:a16="http://schemas.microsoft.com/office/drawing/2014/main" val="2638478657"/>
                    </a:ext>
                  </a:extLst>
                </a:gridCol>
                <a:gridCol w="702768">
                  <a:extLst>
                    <a:ext uri="{9D8B030D-6E8A-4147-A177-3AD203B41FA5}">
                      <a16:colId xmlns:a16="http://schemas.microsoft.com/office/drawing/2014/main" val="832483090"/>
                    </a:ext>
                  </a:extLst>
                </a:gridCol>
                <a:gridCol w="702768">
                  <a:extLst>
                    <a:ext uri="{9D8B030D-6E8A-4147-A177-3AD203B41FA5}">
                      <a16:colId xmlns:a16="http://schemas.microsoft.com/office/drawing/2014/main" val="407011246"/>
                    </a:ext>
                  </a:extLst>
                </a:gridCol>
                <a:gridCol w="702768">
                  <a:extLst>
                    <a:ext uri="{9D8B030D-6E8A-4147-A177-3AD203B41FA5}">
                      <a16:colId xmlns:a16="http://schemas.microsoft.com/office/drawing/2014/main" val="1125642390"/>
                    </a:ext>
                  </a:extLst>
                </a:gridCol>
                <a:gridCol w="702768">
                  <a:extLst>
                    <a:ext uri="{9D8B030D-6E8A-4147-A177-3AD203B41FA5}">
                      <a16:colId xmlns:a16="http://schemas.microsoft.com/office/drawing/2014/main" val="4097534243"/>
                    </a:ext>
                  </a:extLst>
                </a:gridCol>
                <a:gridCol w="702768">
                  <a:extLst>
                    <a:ext uri="{9D8B030D-6E8A-4147-A177-3AD203B41FA5}">
                      <a16:colId xmlns:a16="http://schemas.microsoft.com/office/drawing/2014/main" val="4239616652"/>
                    </a:ext>
                  </a:extLst>
                </a:gridCol>
              </a:tblGrid>
              <a:tr h="37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17-&gt;18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18-&gt;19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19-&gt;20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20-&gt;21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21-&gt;22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07894"/>
                  </a:ext>
                </a:extLst>
              </a:tr>
              <a:tr h="3763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고정레버리지효과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(5.6%)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00812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인건비 변동효과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49544"/>
                  </a:ext>
                </a:extLst>
              </a:tr>
              <a:tr h="430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Capex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투자 효과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89968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유틸리티 변동효과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(0.5%)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(1.0%)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(0.8%)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90961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(1.8%)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597991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4214D9-AF8F-405D-BF2F-808F7A3897C1}"/>
              </a:ext>
            </a:extLst>
          </p:cNvPr>
          <p:cNvCxnSpPr>
            <a:cxnSpLocks/>
          </p:cNvCxnSpPr>
          <p:nvPr/>
        </p:nvCxnSpPr>
        <p:spPr>
          <a:xfrm>
            <a:off x="777352" y="3172152"/>
            <a:ext cx="7903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6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67486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Cost Structure &amp; Adjusted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P/L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8529E25D-CE3B-41F5-8CFD-51E999D4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19053"/>
            <a:ext cx="851945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▌고정비 비중이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67.7%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높아 매출 변동에 따라 이익율과 이익규모가 변동하였습니다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기준 변동매출원가를 차감한 공헌이익률은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78.2%,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영업이익율은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10.4%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영업이익율은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매출 성장 및 비용 절감으로 상승하였다가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하락 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281FC-F6EE-460B-9425-1AC8CD9CB768}"/>
              </a:ext>
            </a:extLst>
          </p:cNvPr>
          <p:cNvSpPr txBox="1"/>
          <p:nvPr/>
        </p:nvSpPr>
        <p:spPr>
          <a:xfrm>
            <a:off x="304287" y="6239500"/>
            <a:ext cx="8818075" cy="5639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FBF4CB-9E55-46C1-B5F9-4B8EDAEE2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57215"/>
              </p:ext>
            </p:extLst>
          </p:nvPr>
        </p:nvGraphicFramePr>
        <p:xfrm>
          <a:off x="393564" y="1207243"/>
          <a:ext cx="8953424" cy="330708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366855952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4876585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37142708"/>
                    </a:ext>
                  </a:extLst>
                </a:gridCol>
                <a:gridCol w="477774">
                  <a:extLst>
                    <a:ext uri="{9D8B030D-6E8A-4147-A177-3AD203B41FA5}">
                      <a16:colId xmlns:a16="http://schemas.microsoft.com/office/drawing/2014/main" val="1875026193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1884976505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580275392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1850891195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182692290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4054332387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2576345601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81790300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433923416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738419895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2377678392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243959958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3732904846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498616822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375286722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4201698735"/>
                    </a:ext>
                  </a:extLst>
                </a:gridCol>
                <a:gridCol w="496150">
                  <a:extLst>
                    <a:ext uri="{9D8B030D-6E8A-4147-A177-3AD203B41FA5}">
                      <a16:colId xmlns:a16="http://schemas.microsoft.com/office/drawing/2014/main" val="3224482902"/>
                    </a:ext>
                  </a:extLst>
                </a:gridCol>
              </a:tblGrid>
              <a:tr h="986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36899"/>
                  </a:ext>
                </a:extLst>
              </a:tr>
              <a:tr h="9959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34233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제품매출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19,096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80488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기타매출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23351"/>
                  </a:ext>
                </a:extLst>
              </a:tr>
              <a:tr h="9959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2,700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4,090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7487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변동매출원가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2,700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4,090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02784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재료비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2,620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4,158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81722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상품원가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136208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운반비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32595"/>
                  </a:ext>
                </a:extLst>
              </a:tr>
              <a:tr h="986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공헌이익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10,804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16,401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15,821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14,736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0445"/>
                  </a:ext>
                </a:extLst>
              </a:tr>
              <a:tr h="9959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고정비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8,995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8,260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9,555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13,711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86.5%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04110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고정매출원가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8,178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7,275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8,526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10,468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12,338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12,664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30924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인건비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5,217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5,965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027306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감가상각비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92318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소모품비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774521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가스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전기료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26159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복리후생비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95858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수선비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039103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지급수수료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29106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7181"/>
                  </a:ext>
                </a:extLst>
              </a:tr>
              <a:tr h="26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판매관리비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900152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인건비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1,134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0667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감가상각비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722492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복리후생비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225920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접대비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083946"/>
                  </a:ext>
                </a:extLst>
              </a:tr>
              <a:tr h="986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보험료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378271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지급수수료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12014"/>
                  </a:ext>
                </a:extLst>
              </a:tr>
              <a:tr h="9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기타판관비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105338"/>
                  </a:ext>
                </a:extLst>
              </a:tr>
              <a:tr h="986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영업이익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(2,067)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(1,296)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4,780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(593)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(20.7%)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21900"/>
                  </a:ext>
                </a:extLst>
              </a:tr>
              <a:tr h="9860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D&amp;A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7340"/>
                  </a:ext>
                </a:extLst>
              </a:tr>
              <a:tr h="986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(525)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5,076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3,637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(5.3%)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978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A766AB5-8E34-46AD-836F-69A39541CDD6}"/>
              </a:ext>
            </a:extLst>
          </p:cNvPr>
          <p:cNvSpPr txBox="1"/>
          <p:nvPr/>
        </p:nvSpPr>
        <p:spPr>
          <a:xfrm>
            <a:off x="393564" y="4667301"/>
            <a:ext cx="9367308" cy="1526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매출수량에 비례하여 발생하는 재료비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상품원가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운반비는 매출액 대비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23%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발생함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 경영진에 따르면 매출증가에 따른 구매수량 증가로 매입단가를 매년 절감하였으며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재료비율이 낮은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 매출 증가로 인하여 변동비율이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30.6%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감소하였으나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년부터 매출 단가 하락 및 일부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부재료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매입단가 상승으로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변동비율이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증가함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운반비의 경우 하이닉스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Wuxi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이천공장으로의 이동은 하이닉스 부담으로 운송비 증가 없으나 청주에서 이천으로 배송지가 변경되어 운반비가 상승하여 변동비율 상승에 기여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임금삭감을 통한 인건비 감소를 통해 고정매출원가 비율이 전년대비 </a:t>
            </a:r>
            <a:r>
              <a:rPr lang="en-US" altLang="ko-KR" sz="9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6.3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하락하였으며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년까지 매출상승에 따른 고정 레버리지 효과로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51.1%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하락함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부터 매출 단가 하락 및 임금 상승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양년간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Capex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투자로 인한 감가상각비 금액 증가로 고정비가 상승하여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</a:t>
            </a:r>
            <a:r>
              <a:rPr lang="en-US" altLang="ko-KR" sz="9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66.2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상승함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가스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전기료의 경우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클린룸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증설에 따른 전기사용량 및 가스사용량 증가가 비용상승을 견인하였으며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매출액 대비 비중 또한 전년대비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4.6%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5.6%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상승하였음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판매관리비는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대부분 대표이사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사업부장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경영지원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구매팀 등 관리부서에 대한 인건비로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및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관리직 인원 추가 고용 및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연봉상승으로 인한 영향으로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5.6%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LTM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 </a:t>
            </a:r>
            <a:r>
              <a:rPr lang="en-US" altLang="ko-KR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7.9%</a:t>
            </a:r>
            <a:r>
              <a:rPr lang="ko-KR" altLang="en-US" sz="900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상승함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BE2A5CBB-E458-4C10-B6D0-BC7CCD882689}"/>
              </a:ext>
            </a:extLst>
          </p:cNvPr>
          <p:cNvSpPr/>
          <p:nvPr/>
        </p:nvSpPr>
        <p:spPr bwMode="auto">
          <a:xfrm>
            <a:off x="392637" y="482021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6EFCA529-8B55-40F1-AC89-A9DB95500014}"/>
              </a:ext>
            </a:extLst>
          </p:cNvPr>
          <p:cNvSpPr/>
          <p:nvPr/>
        </p:nvSpPr>
        <p:spPr bwMode="auto">
          <a:xfrm>
            <a:off x="392637" y="542785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4B46432-371F-44E6-B782-454302E21137}"/>
              </a:ext>
            </a:extLst>
          </p:cNvPr>
          <p:cNvSpPr/>
          <p:nvPr/>
        </p:nvSpPr>
        <p:spPr bwMode="auto">
          <a:xfrm>
            <a:off x="392637" y="5733512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709788-10D2-42B3-AB52-44D6D8EDC401}"/>
              </a:ext>
            </a:extLst>
          </p:cNvPr>
          <p:cNvSpPr/>
          <p:nvPr/>
        </p:nvSpPr>
        <p:spPr>
          <a:xfrm flipV="1">
            <a:off x="5370359" y="1630502"/>
            <a:ext cx="2973541" cy="113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4D04E06-F6E2-4F9E-B66E-569A5D4146D6}"/>
              </a:ext>
            </a:extLst>
          </p:cNvPr>
          <p:cNvSpPr/>
          <p:nvPr/>
        </p:nvSpPr>
        <p:spPr bwMode="auto">
          <a:xfrm>
            <a:off x="5299202" y="1603936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AEA29-9B79-42B0-AF05-A03053C52D99}"/>
              </a:ext>
            </a:extLst>
          </p:cNvPr>
          <p:cNvSpPr txBox="1"/>
          <p:nvPr/>
        </p:nvSpPr>
        <p:spPr>
          <a:xfrm>
            <a:off x="453600" y="4561949"/>
            <a:ext cx="4067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KPMG Analysis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Note: Adjusted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된 재무제표와 회사에서 제시한 변동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고정 기준으로 작성함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12AF9C-2FD7-4AD3-8435-71C9ABB402D8}"/>
              </a:ext>
            </a:extLst>
          </p:cNvPr>
          <p:cNvSpPr/>
          <p:nvPr/>
        </p:nvSpPr>
        <p:spPr>
          <a:xfrm flipV="1">
            <a:off x="5370359" y="2363909"/>
            <a:ext cx="2973541" cy="113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2B6C06CA-09C6-4FE2-97C6-370997BAF3E3}"/>
              </a:ext>
            </a:extLst>
          </p:cNvPr>
          <p:cNvSpPr/>
          <p:nvPr/>
        </p:nvSpPr>
        <p:spPr bwMode="auto">
          <a:xfrm>
            <a:off x="5299202" y="233734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5C8D0F-7F73-4956-8C96-B57E848E19B8}"/>
              </a:ext>
            </a:extLst>
          </p:cNvPr>
          <p:cNvSpPr/>
          <p:nvPr/>
        </p:nvSpPr>
        <p:spPr>
          <a:xfrm flipV="1">
            <a:off x="5370359" y="3330269"/>
            <a:ext cx="2973541" cy="113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31D801A9-B47D-43D9-848B-BD9F7557A8A6}"/>
              </a:ext>
            </a:extLst>
          </p:cNvPr>
          <p:cNvSpPr/>
          <p:nvPr/>
        </p:nvSpPr>
        <p:spPr bwMode="auto">
          <a:xfrm>
            <a:off x="5299202" y="330370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89D757-9028-4DFA-97B8-36D0ACACAFCA}"/>
              </a:ext>
            </a:extLst>
          </p:cNvPr>
          <p:cNvSpPr/>
          <p:nvPr/>
        </p:nvSpPr>
        <p:spPr>
          <a:xfrm flipV="1">
            <a:off x="5370359" y="2790880"/>
            <a:ext cx="2973541" cy="113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9653D43-DF99-4276-A597-5F9A33EB1347}"/>
              </a:ext>
            </a:extLst>
          </p:cNvPr>
          <p:cNvSpPr/>
          <p:nvPr/>
        </p:nvSpPr>
        <p:spPr bwMode="auto">
          <a:xfrm>
            <a:off x="5299202" y="2764314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A00BE84C-6644-41E0-99BA-BC3805C647B0}"/>
              </a:ext>
            </a:extLst>
          </p:cNvPr>
          <p:cNvSpPr/>
          <p:nvPr/>
        </p:nvSpPr>
        <p:spPr bwMode="auto">
          <a:xfrm>
            <a:off x="393564" y="589437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5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3FAA6F-8839-4FA2-8432-1657E056C817}"/>
              </a:ext>
            </a:extLst>
          </p:cNvPr>
          <p:cNvSpPr txBox="1"/>
          <p:nvPr/>
        </p:nvSpPr>
        <p:spPr>
          <a:xfrm>
            <a:off x="453600" y="5005442"/>
            <a:ext cx="9004149" cy="244708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en-US" altLang="ko-KR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FY17 -&gt; FY20</a:t>
            </a:r>
            <a:r>
              <a:rPr lang="ko-KR" altLang="en-US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Dicing tape </a:t>
            </a:r>
            <a:r>
              <a:rPr lang="ko-KR" altLang="en-US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 하락</a:t>
            </a:r>
            <a:endParaRPr lang="en-US" altLang="ko-KR" sz="8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Dicing tape 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 </a:t>
            </a:r>
            <a:r>
              <a:rPr lang="en-US" altLang="ko-KR" sz="8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Adwill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D-174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및 </a:t>
            </a:r>
            <a:r>
              <a:rPr lang="en-US" altLang="ko-KR" sz="8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Adwill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G-64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구매수량 증가에 따른 할인효과 및 원자재 가격안정에 따른 전반적인 매입단가 하락이 지속됨</a:t>
            </a: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이로 인하여 재료비율이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29.6%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19.4%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감소함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en-US" altLang="ko-KR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FY21, FY22 Dicing tape </a:t>
            </a:r>
            <a:r>
              <a:rPr lang="ko-KR" altLang="en-US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 상승</a:t>
            </a:r>
            <a:endParaRPr lang="en-US" altLang="ko-KR" sz="8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Dicing tape 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AWU120-300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단가 증가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(FY21 : 3,000 -&gt; 3,582 / FY22 : 3,582 -&gt; 3,600)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원재료비율이 소폭 상승</a:t>
            </a: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en-US" altLang="ko-KR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YTD22 </a:t>
            </a:r>
            <a:r>
              <a:rPr lang="ko-KR" altLang="en-US" sz="8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 상승</a:t>
            </a:r>
            <a:endParaRPr lang="en-US" altLang="ko-KR" sz="8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Dicing tape 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AWU120-300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외에도 원자재 가격 상승에 의한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Blade 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매입 단가 증가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고단가 품목 매입수량 증가로 인한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Wheel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단가 상승으로 재료비율이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이후 연평균 </a:t>
            </a:r>
            <a:r>
              <a:rPr lang="en-US" altLang="ko-KR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1.8%</a:t>
            </a:r>
            <a:r>
              <a:rPr lang="ko-KR" altLang="en-US" sz="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수준 상승함 </a:t>
            </a: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B4F5D5E-5102-4B7E-87BA-910E357FF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8908"/>
              </p:ext>
            </p:extLst>
          </p:nvPr>
        </p:nvGraphicFramePr>
        <p:xfrm>
          <a:off x="417600" y="1176411"/>
          <a:ext cx="9293009" cy="2011680"/>
        </p:xfrm>
        <a:graphic>
          <a:graphicData uri="http://schemas.openxmlformats.org/drawingml/2006/table">
            <a:tbl>
              <a:tblPr/>
              <a:tblGrid>
                <a:gridCol w="139187">
                  <a:extLst>
                    <a:ext uri="{9D8B030D-6E8A-4147-A177-3AD203B41FA5}">
                      <a16:colId xmlns:a16="http://schemas.microsoft.com/office/drawing/2014/main" val="2738846985"/>
                    </a:ext>
                  </a:extLst>
                </a:gridCol>
                <a:gridCol w="489152">
                  <a:extLst>
                    <a:ext uri="{9D8B030D-6E8A-4147-A177-3AD203B41FA5}">
                      <a16:colId xmlns:a16="http://schemas.microsoft.com/office/drawing/2014/main" val="959520223"/>
                    </a:ext>
                  </a:extLst>
                </a:gridCol>
                <a:gridCol w="489152">
                  <a:extLst>
                    <a:ext uri="{9D8B030D-6E8A-4147-A177-3AD203B41FA5}">
                      <a16:colId xmlns:a16="http://schemas.microsoft.com/office/drawing/2014/main" val="4025344975"/>
                    </a:ext>
                  </a:extLst>
                </a:gridCol>
                <a:gridCol w="141398">
                  <a:extLst>
                    <a:ext uri="{9D8B030D-6E8A-4147-A177-3AD203B41FA5}">
                      <a16:colId xmlns:a16="http://schemas.microsoft.com/office/drawing/2014/main" val="333252719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2805941044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1959467901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3541210784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2664735482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788332376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2073403181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1471753199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552170862"/>
                    </a:ext>
                  </a:extLst>
                </a:gridCol>
                <a:gridCol w="115930">
                  <a:extLst>
                    <a:ext uri="{9D8B030D-6E8A-4147-A177-3AD203B41FA5}">
                      <a16:colId xmlns:a16="http://schemas.microsoft.com/office/drawing/2014/main" val="3554530952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883591024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994709660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2349342277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2746750151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724796350"/>
                    </a:ext>
                  </a:extLst>
                </a:gridCol>
                <a:gridCol w="565585">
                  <a:extLst>
                    <a:ext uri="{9D8B030D-6E8A-4147-A177-3AD203B41FA5}">
                      <a16:colId xmlns:a16="http://schemas.microsoft.com/office/drawing/2014/main" val="832455133"/>
                    </a:ext>
                  </a:extLst>
                </a:gridCol>
              </a:tblGrid>
              <a:tr h="57481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매출액 대비 재료비율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품목별 재료비금액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16876"/>
                  </a:ext>
                </a:extLst>
              </a:tr>
              <a:tr h="57481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(%,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백만원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FY17-&gt;FY20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FY20-&gt;YTD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75376"/>
                  </a:ext>
                </a:extLst>
              </a:tr>
              <a:tr h="574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50690"/>
                  </a:ext>
                </a:extLst>
              </a:tr>
              <a:tr h="574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2,620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2,620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7193"/>
                  </a:ext>
                </a:extLst>
              </a:tr>
              <a:tr h="5748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(3.4%)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47354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Dicing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(1.1%)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22637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Lamination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(0.7%)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(0.1%)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246845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Chip Tray(4Inch)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(0.0%)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37801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Ring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(0.3%)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68658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(0.3%)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66902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Blade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(0.2%)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044211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Monsento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Carrier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1273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Slurry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(0.8%)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868714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계면활성제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25983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Glass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(0.6%)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(0.3%)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392815"/>
                  </a:ext>
                </a:extLst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(1.2%)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68017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5.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재료비율 변동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1859-714D-49BF-A6D9-AA3BF2CFC5C4}"/>
              </a:ext>
            </a:extLst>
          </p:cNvPr>
          <p:cNvSpPr txBox="1"/>
          <p:nvPr/>
        </p:nvSpPr>
        <p:spPr>
          <a:xfrm>
            <a:off x="417600" y="3180285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3CCC300-25F1-4E48-97C1-4CD7E7BD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29301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 필회사의 재료비율은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29.6%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에서 재료구매수량 증가 및 단가하락으로 인하여 연 평균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3.4%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만큼 하락한후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년 이후부터 원자재 가격상승에 의한 일부 재료의 가격상승 전환 및 품목변경으로 연 평균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1.8%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상승하여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4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월기준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21.8%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입니다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9" name="Chart3">
            <a:extLst>
              <a:ext uri="{FF2B5EF4-FFF2-40B4-BE49-F238E27FC236}">
                <a16:creationId xmlns:a16="http://schemas.microsoft.com/office/drawing/2014/main" id="{53707003-8FB7-4C93-A354-BF82439C5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593379"/>
              </p:ext>
            </p:extLst>
          </p:nvPr>
        </p:nvGraphicFramePr>
        <p:xfrm>
          <a:off x="135655" y="3875205"/>
          <a:ext cx="4472204" cy="131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9DF3973-1F83-473B-903A-D441149764FF}"/>
              </a:ext>
            </a:extLst>
          </p:cNvPr>
          <p:cNvGraphicFramePr>
            <a:graphicFrameLocks noGrp="1"/>
          </p:cNvGraphicFramePr>
          <p:nvPr/>
        </p:nvGraphicFramePr>
        <p:xfrm>
          <a:off x="420152" y="3282315"/>
          <a:ext cx="9290457" cy="519055"/>
        </p:xfrm>
        <a:graphic>
          <a:graphicData uri="http://schemas.openxmlformats.org/drawingml/2006/table">
            <a:tbl>
              <a:tblPr/>
              <a:tblGrid>
                <a:gridCol w="801344">
                  <a:extLst>
                    <a:ext uri="{9D8B030D-6E8A-4147-A177-3AD203B41FA5}">
                      <a16:colId xmlns:a16="http://schemas.microsoft.com/office/drawing/2014/main" val="3639028633"/>
                    </a:ext>
                  </a:extLst>
                </a:gridCol>
                <a:gridCol w="1244095">
                  <a:extLst>
                    <a:ext uri="{9D8B030D-6E8A-4147-A177-3AD203B41FA5}">
                      <a16:colId xmlns:a16="http://schemas.microsoft.com/office/drawing/2014/main" val="1884389703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134722482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853254247"/>
                    </a:ext>
                  </a:extLst>
                </a:gridCol>
                <a:gridCol w="475683">
                  <a:extLst>
                    <a:ext uri="{9D8B030D-6E8A-4147-A177-3AD203B41FA5}">
                      <a16:colId xmlns:a16="http://schemas.microsoft.com/office/drawing/2014/main" val="4134267809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4223240972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2155742760"/>
                    </a:ext>
                  </a:extLst>
                </a:gridCol>
                <a:gridCol w="475683">
                  <a:extLst>
                    <a:ext uri="{9D8B030D-6E8A-4147-A177-3AD203B41FA5}">
                      <a16:colId xmlns:a16="http://schemas.microsoft.com/office/drawing/2014/main" val="2040750840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610384949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50043138"/>
                    </a:ext>
                  </a:extLst>
                </a:gridCol>
                <a:gridCol w="475683">
                  <a:extLst>
                    <a:ext uri="{9D8B030D-6E8A-4147-A177-3AD203B41FA5}">
                      <a16:colId xmlns:a16="http://schemas.microsoft.com/office/drawing/2014/main" val="1031059374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2298292884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3432437425"/>
                    </a:ext>
                  </a:extLst>
                </a:gridCol>
                <a:gridCol w="475683">
                  <a:extLst>
                    <a:ext uri="{9D8B030D-6E8A-4147-A177-3AD203B41FA5}">
                      <a16:colId xmlns:a16="http://schemas.microsoft.com/office/drawing/2014/main" val="2425576895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596193884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144785519"/>
                    </a:ext>
                  </a:extLst>
                </a:gridCol>
                <a:gridCol w="475683">
                  <a:extLst>
                    <a:ext uri="{9D8B030D-6E8A-4147-A177-3AD203B41FA5}">
                      <a16:colId xmlns:a16="http://schemas.microsoft.com/office/drawing/2014/main" val="2693960797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3566885550"/>
                    </a:ext>
                  </a:extLst>
                </a:gridCol>
                <a:gridCol w="365910">
                  <a:extLst>
                    <a:ext uri="{9D8B030D-6E8A-4147-A177-3AD203B41FA5}">
                      <a16:colId xmlns:a16="http://schemas.microsoft.com/office/drawing/2014/main" val="178676143"/>
                    </a:ext>
                  </a:extLst>
                </a:gridCol>
                <a:gridCol w="475683">
                  <a:extLst>
                    <a:ext uri="{9D8B030D-6E8A-4147-A177-3AD203B41FA5}">
                      <a16:colId xmlns:a16="http://schemas.microsoft.com/office/drawing/2014/main" val="1689922149"/>
                    </a:ext>
                  </a:extLst>
                </a:gridCol>
              </a:tblGrid>
              <a:tr h="10381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부재료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세부품목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4M.22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42854"/>
                  </a:ext>
                </a:extLst>
              </a:tr>
              <a:tr h="10381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01505"/>
                  </a:ext>
                </a:extLst>
              </a:tr>
              <a:tr h="1038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Dicing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AWU120-300, 200EA/Roll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3,422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3,205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40,600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3,012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19,800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18,750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3,582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53,810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3,600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9,200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010994"/>
                  </a:ext>
                </a:extLst>
              </a:tr>
              <a:tr h="1038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Dicing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Adwill D-174(UV), 8"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302,471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298,424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295,381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287,350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280,474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274,827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807825"/>
                  </a:ext>
                </a:extLst>
              </a:tr>
              <a:tr h="1038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Dicing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Adwill G-64H, 8"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386,769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384,000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375,980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358,853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341,667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334,354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3890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FAFB1C-69CF-4175-81E2-9641FCC703B1}"/>
              </a:ext>
            </a:extLst>
          </p:cNvPr>
          <p:cNvSpPr/>
          <p:nvPr/>
        </p:nvSpPr>
        <p:spPr>
          <a:xfrm>
            <a:off x="537585" y="1840357"/>
            <a:ext cx="9173024" cy="1432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3" name="Chart2">
            <a:extLst>
              <a:ext uri="{FF2B5EF4-FFF2-40B4-BE49-F238E27FC236}">
                <a16:creationId xmlns:a16="http://schemas.microsoft.com/office/drawing/2014/main" id="{71782E3B-12B9-4A9F-BC33-DF0D591BFFFE}"/>
              </a:ext>
            </a:extLst>
          </p:cNvPr>
          <p:cNvGraphicFramePr>
            <a:graphicFrameLocks/>
          </p:cNvGraphicFramePr>
          <p:nvPr/>
        </p:nvGraphicFramePr>
        <p:xfrm>
          <a:off x="4182389" y="4000243"/>
          <a:ext cx="1934721" cy="106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2">
            <a:extLst>
              <a:ext uri="{FF2B5EF4-FFF2-40B4-BE49-F238E27FC236}">
                <a16:creationId xmlns:a16="http://schemas.microsoft.com/office/drawing/2014/main" id="{B8D0DA64-404F-4428-8449-E7A360BC34E7}"/>
              </a:ext>
            </a:extLst>
          </p:cNvPr>
          <p:cNvGraphicFramePr>
            <a:graphicFrameLocks/>
          </p:cNvGraphicFramePr>
          <p:nvPr/>
        </p:nvGraphicFramePr>
        <p:xfrm>
          <a:off x="5941558" y="4000243"/>
          <a:ext cx="2014665" cy="123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2">
            <a:extLst>
              <a:ext uri="{FF2B5EF4-FFF2-40B4-BE49-F238E27FC236}">
                <a16:creationId xmlns:a16="http://schemas.microsoft.com/office/drawing/2014/main" id="{1C7FA4E7-8563-466D-BA7A-34DBBC692DD8}"/>
              </a:ext>
            </a:extLst>
          </p:cNvPr>
          <p:cNvGraphicFramePr>
            <a:graphicFrameLocks/>
          </p:cNvGraphicFramePr>
          <p:nvPr/>
        </p:nvGraphicFramePr>
        <p:xfrm>
          <a:off x="7573390" y="3940835"/>
          <a:ext cx="2332610" cy="151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36191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E47EF0D-D3D2-4257-9431-E0E5FDD8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57895"/>
              </p:ext>
            </p:extLst>
          </p:nvPr>
        </p:nvGraphicFramePr>
        <p:xfrm>
          <a:off x="416564" y="3476443"/>
          <a:ext cx="5092558" cy="2221357"/>
        </p:xfrm>
        <a:graphic>
          <a:graphicData uri="http://schemas.openxmlformats.org/drawingml/2006/table">
            <a:tbl>
              <a:tblPr/>
              <a:tblGrid>
                <a:gridCol w="792844">
                  <a:extLst>
                    <a:ext uri="{9D8B030D-6E8A-4147-A177-3AD203B41FA5}">
                      <a16:colId xmlns:a16="http://schemas.microsoft.com/office/drawing/2014/main" val="4223051593"/>
                    </a:ext>
                  </a:extLst>
                </a:gridCol>
                <a:gridCol w="316067">
                  <a:extLst>
                    <a:ext uri="{9D8B030D-6E8A-4147-A177-3AD203B41FA5}">
                      <a16:colId xmlns:a16="http://schemas.microsoft.com/office/drawing/2014/main" val="4005903426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307519923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3277744881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2285626527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2565919706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2161899057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3725363948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1646772901"/>
                    </a:ext>
                  </a:extLst>
                </a:gridCol>
              </a:tblGrid>
              <a:tr h="8197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May-22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81391"/>
                  </a:ext>
                </a:extLst>
              </a:tr>
              <a:tr h="819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과거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B/S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계상액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(c)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2688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76975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588787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97683"/>
                  </a:ext>
                </a:extLst>
              </a:tr>
              <a:tr h="819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재계산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계상액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(d)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81859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371929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734266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666324"/>
                  </a:ext>
                </a:extLst>
              </a:tr>
              <a:tr h="819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(d)-(c)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859256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288319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03460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5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06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기반영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 Effect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340626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(224)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26938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C081AF-1B74-43DB-BDE7-EE7AB28AB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01393"/>
              </p:ext>
            </p:extLst>
          </p:nvPr>
        </p:nvGraphicFramePr>
        <p:xfrm>
          <a:off x="348834" y="1235240"/>
          <a:ext cx="5085705" cy="548640"/>
        </p:xfrm>
        <a:graphic>
          <a:graphicData uri="http://schemas.openxmlformats.org/drawingml/2006/table">
            <a:tbl>
              <a:tblPr/>
              <a:tblGrid>
                <a:gridCol w="129255">
                  <a:extLst>
                    <a:ext uri="{9D8B030D-6E8A-4147-A177-3AD203B41FA5}">
                      <a16:colId xmlns:a16="http://schemas.microsoft.com/office/drawing/2014/main" val="420019906"/>
                    </a:ext>
                  </a:extLst>
                </a:gridCol>
                <a:gridCol w="1217984">
                  <a:extLst>
                    <a:ext uri="{9D8B030D-6E8A-4147-A177-3AD203B41FA5}">
                      <a16:colId xmlns:a16="http://schemas.microsoft.com/office/drawing/2014/main" val="1759936886"/>
                    </a:ext>
                  </a:extLst>
                </a:gridCol>
                <a:gridCol w="649592">
                  <a:extLst>
                    <a:ext uri="{9D8B030D-6E8A-4147-A177-3AD203B41FA5}">
                      <a16:colId xmlns:a16="http://schemas.microsoft.com/office/drawing/2014/main" val="118878596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002619714"/>
                    </a:ext>
                  </a:extLst>
                </a:gridCol>
                <a:gridCol w="543536">
                  <a:extLst>
                    <a:ext uri="{9D8B030D-6E8A-4147-A177-3AD203B41FA5}">
                      <a16:colId xmlns:a16="http://schemas.microsoft.com/office/drawing/2014/main" val="415230711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32920420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020776488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06106201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May-22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4559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손익 변동효과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6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퇴직금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추계액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재계산</a:t>
                      </a:r>
                      <a:r>
                        <a:rPr lang="en-US" altLang="ko-KR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04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(224)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123402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12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6.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퇴직급여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7E6A637-214D-4C63-86D0-C4F54DC2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3123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임원에 대해서는 월평균 임금의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2, 5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배를 퇴직금으로 지급하고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퇴직금 지급배율을 반영한 퇴직금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재계산 및 당기 퇴직급여의 상승분에 대한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효과를 반영한 결과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1000" b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당기손익은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 상승하였습니다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955D5-515D-421D-9F22-C947E2C7E9BC}"/>
              </a:ext>
            </a:extLst>
          </p:cNvPr>
          <p:cNvSpPr txBox="1"/>
          <p:nvPr/>
        </p:nvSpPr>
        <p:spPr>
          <a:xfrm>
            <a:off x="5837464" y="1235240"/>
            <a:ext cx="3614936" cy="460440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기존 퇴직금 </a:t>
            </a:r>
            <a:r>
              <a:rPr lang="ko-KR" altLang="en-US" sz="900" b="1" u="sng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추계액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산정방식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당사는 임원퇴직금 규정에 임원 등기에 한하여 퇴직금 지급 시 지급배율을 곱해 지급하도록 명시되어 있으나 퇴직금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추계액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산출시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해당 규정을 고려하지 않음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대표이사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감사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나정운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대표이사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조재원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부사장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),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이두현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등기 임원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명에 대해 지급배율을 적용하지 않음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임원퇴직금규정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해당 규정은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2011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년에 제정되었으며 퇴직금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지급시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고려되는 근속연수는 임원의 입사연도일자를 기산일로 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66700" indent="-171450">
              <a:lnSpc>
                <a:spcPts val="1200"/>
              </a:lnSpc>
              <a:buClr>
                <a:srgbClr val="00338D"/>
              </a:buClr>
              <a:buFont typeface="Wingdings" panose="05000000000000000000" pitchFamily="2" charset="2"/>
              <a:buChar char="ü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임원퇴직금 지급액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직전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년간 총 지급액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10% x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근속연수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지급배율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사외적립자산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근로자퇴직급여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보장법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상 기준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책임금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95%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미치지 못하는 경우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이내에 적립금 부족을 해결할 수 있는 재정안정화 계획을 작성하여 퇴직연금사업자 및 근로자에게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통보해야함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이를 위반하여 적립금 부족을 해소하지 아니한 사용자의 경우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천만원의 과태료를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부과받을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수 있음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기존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가입자 대상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1,466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 추가적립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해야하며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미가입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임직원 전원 가입시 최대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2,810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백만원까지 적립필요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659E5-50FD-4F92-8CA2-C53B1C8B5B82}"/>
              </a:ext>
            </a:extLst>
          </p:cNvPr>
          <p:cNvSpPr txBox="1"/>
          <p:nvPr/>
        </p:nvSpPr>
        <p:spPr>
          <a:xfrm>
            <a:off x="375601" y="2882822"/>
            <a:ext cx="5531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1: 2022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퇴직금 </a:t>
            </a:r>
            <a:r>
              <a:rPr lang="ko-KR" altLang="en-US" sz="7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대상이 되는 인원들을 기준으로 연도별 퇴직금 </a:t>
            </a:r>
            <a:r>
              <a:rPr lang="ko-KR" altLang="en-US" sz="7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재계산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B4B687-B1DB-42EB-94E3-3D5D52A72507}"/>
              </a:ext>
            </a:extLst>
          </p:cNvPr>
          <p:cNvSpPr/>
          <p:nvPr/>
        </p:nvSpPr>
        <p:spPr>
          <a:xfrm flipV="1">
            <a:off x="446758" y="1508312"/>
            <a:ext cx="4974099" cy="13849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9854BF2-A8F3-4575-9605-3D023BB917EB}"/>
              </a:ext>
            </a:extLst>
          </p:cNvPr>
          <p:cNvCxnSpPr>
            <a:cxnSpLocks/>
            <a:stCxn id="43" idx="1"/>
            <a:endCxn id="58" idx="1"/>
          </p:cNvCxnSpPr>
          <p:nvPr/>
        </p:nvCxnSpPr>
        <p:spPr>
          <a:xfrm rot="10800000" flipV="1">
            <a:off x="348834" y="1577560"/>
            <a:ext cx="97924" cy="950499"/>
          </a:xfrm>
          <a:prstGeom prst="bentConnector3">
            <a:avLst>
              <a:gd name="adj1" fmla="val 3334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CAF7A-440B-4B96-B2DE-6D76FD75B825}"/>
              </a:ext>
            </a:extLst>
          </p:cNvPr>
          <p:cNvSpPr/>
          <p:nvPr/>
        </p:nvSpPr>
        <p:spPr>
          <a:xfrm flipV="1">
            <a:off x="457018" y="1647480"/>
            <a:ext cx="4980945" cy="1482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EDC07A6-9B8C-4024-B917-0006645BA3F7}"/>
              </a:ext>
            </a:extLst>
          </p:cNvPr>
          <p:cNvCxnSpPr>
            <a:cxnSpLocks/>
            <a:stCxn id="38" idx="3"/>
            <a:endCxn id="30" idx="3"/>
          </p:cNvCxnSpPr>
          <p:nvPr/>
        </p:nvCxnSpPr>
        <p:spPr>
          <a:xfrm>
            <a:off x="5437963" y="1721610"/>
            <a:ext cx="71159" cy="2865511"/>
          </a:xfrm>
          <a:prstGeom prst="bentConnector3">
            <a:avLst>
              <a:gd name="adj1" fmla="val 4212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8B6D5D4-746D-44A7-AFC6-90FB0E69C162}"/>
              </a:ext>
            </a:extLst>
          </p:cNvPr>
          <p:cNvGraphicFramePr>
            <a:graphicFrameLocks noGrp="1"/>
          </p:cNvGraphicFramePr>
          <p:nvPr/>
        </p:nvGraphicFramePr>
        <p:xfrm>
          <a:off x="348834" y="2185160"/>
          <a:ext cx="5089129" cy="685800"/>
        </p:xfrm>
        <a:graphic>
          <a:graphicData uri="http://schemas.openxmlformats.org/drawingml/2006/table">
            <a:tbl>
              <a:tblPr/>
              <a:tblGrid>
                <a:gridCol w="1579877">
                  <a:extLst>
                    <a:ext uri="{9D8B030D-6E8A-4147-A177-3AD203B41FA5}">
                      <a16:colId xmlns:a16="http://schemas.microsoft.com/office/drawing/2014/main" val="691180221"/>
                    </a:ext>
                  </a:extLst>
                </a:gridCol>
                <a:gridCol w="558192">
                  <a:extLst>
                    <a:ext uri="{9D8B030D-6E8A-4147-A177-3AD203B41FA5}">
                      <a16:colId xmlns:a16="http://schemas.microsoft.com/office/drawing/2014/main" val="3331447268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1318764676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832104085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1789076467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161108299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3445929485"/>
                    </a:ext>
                  </a:extLst>
                </a:gridCol>
              </a:tblGrid>
              <a:tr h="536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May-22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1133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As-is </a:t>
                      </a:r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퇴직급여충당금 </a:t>
                      </a:r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70644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To-be </a:t>
                      </a:r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퇴직급여충당금 </a:t>
                      </a:r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73943"/>
                  </a:ext>
                </a:extLst>
              </a:tr>
              <a:tr h="536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(a)-(b)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49570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 Effect (</a:t>
                      </a:r>
                      <a:r>
                        <a:rPr lang="ko-KR" altLang="en-US" sz="9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설정액</a:t>
                      </a:r>
                      <a:r>
                        <a:rPr lang="ko-KR" alt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차이</a:t>
                      </a:r>
                      <a:r>
                        <a:rPr lang="en-US" altLang="ko-KR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03650"/>
                  </a:ext>
                </a:extLst>
              </a:tr>
            </a:tbl>
          </a:graphicData>
        </a:graphic>
      </p:graphicFrame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51EDA9C0-B774-4D91-9406-CDAD35651489}"/>
              </a:ext>
            </a:extLst>
          </p:cNvPr>
          <p:cNvSpPr/>
          <p:nvPr/>
        </p:nvSpPr>
        <p:spPr bwMode="auto">
          <a:xfrm>
            <a:off x="295067" y="150831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43CD9D5A-E4AA-4671-ABA9-A12823861DED}"/>
              </a:ext>
            </a:extLst>
          </p:cNvPr>
          <p:cNvSpPr/>
          <p:nvPr/>
        </p:nvSpPr>
        <p:spPr bwMode="auto">
          <a:xfrm>
            <a:off x="304444" y="338903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59E4855-0244-46E0-BDBD-AA0EC8539C08}"/>
              </a:ext>
            </a:extLst>
          </p:cNvPr>
          <p:cNvSpPr/>
          <p:nvPr/>
        </p:nvSpPr>
        <p:spPr bwMode="auto">
          <a:xfrm>
            <a:off x="240129" y="224267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434378B7-944D-4B18-ACD0-DDA8E650DD33}"/>
              </a:ext>
            </a:extLst>
          </p:cNvPr>
          <p:cNvSpPr/>
          <p:nvPr/>
        </p:nvSpPr>
        <p:spPr bwMode="auto">
          <a:xfrm>
            <a:off x="295067" y="1657242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E8683C-AA8D-49D7-AFF8-F2E075F4FE11}"/>
              </a:ext>
            </a:extLst>
          </p:cNvPr>
          <p:cNvGraphicFramePr>
            <a:graphicFrameLocks noGrp="1"/>
          </p:cNvGraphicFramePr>
          <p:nvPr/>
        </p:nvGraphicFramePr>
        <p:xfrm>
          <a:off x="6137545" y="4505187"/>
          <a:ext cx="3014773" cy="960120"/>
        </p:xfrm>
        <a:graphic>
          <a:graphicData uri="http://schemas.openxmlformats.org/drawingml/2006/table">
            <a:tbl>
              <a:tblPr/>
              <a:tblGrid>
                <a:gridCol w="1150957">
                  <a:extLst>
                    <a:ext uri="{9D8B030D-6E8A-4147-A177-3AD203B41FA5}">
                      <a16:colId xmlns:a16="http://schemas.microsoft.com/office/drawing/2014/main" val="2580692104"/>
                    </a:ext>
                  </a:extLst>
                </a:gridCol>
                <a:gridCol w="789550">
                  <a:extLst>
                    <a:ext uri="{9D8B030D-6E8A-4147-A177-3AD203B41FA5}">
                      <a16:colId xmlns:a16="http://schemas.microsoft.com/office/drawing/2014/main" val="2176565388"/>
                    </a:ext>
                  </a:extLst>
                </a:gridCol>
                <a:gridCol w="1074266">
                  <a:extLst>
                    <a:ext uri="{9D8B030D-6E8A-4147-A177-3AD203B41FA5}">
                      <a16:colId xmlns:a16="http://schemas.microsoft.com/office/drawing/2014/main" val="1680215566"/>
                    </a:ext>
                  </a:extLst>
                </a:gridCol>
              </a:tblGrid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기존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대상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전원 가입시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99393"/>
                  </a:ext>
                </a:extLst>
              </a:tr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대상 퇴직금 추계액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10810"/>
                  </a:ext>
                </a:extLst>
              </a:tr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_5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월말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5078"/>
                  </a:ext>
                </a:extLst>
              </a:tr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현재 적립율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81131"/>
                  </a:ext>
                </a:extLst>
              </a:tr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최소적립비율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487655"/>
                  </a:ext>
                </a:extLst>
              </a:tr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추가 적립율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11889"/>
                  </a:ext>
                </a:extLst>
              </a:tr>
              <a:tr h="72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부족금액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3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E47EF0D-D3D2-4257-9431-E0E5FDD8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80393"/>
              </p:ext>
            </p:extLst>
          </p:nvPr>
        </p:nvGraphicFramePr>
        <p:xfrm>
          <a:off x="416564" y="3476443"/>
          <a:ext cx="5092558" cy="2221357"/>
        </p:xfrm>
        <a:graphic>
          <a:graphicData uri="http://schemas.openxmlformats.org/drawingml/2006/table">
            <a:tbl>
              <a:tblPr/>
              <a:tblGrid>
                <a:gridCol w="792844">
                  <a:extLst>
                    <a:ext uri="{9D8B030D-6E8A-4147-A177-3AD203B41FA5}">
                      <a16:colId xmlns:a16="http://schemas.microsoft.com/office/drawing/2014/main" val="4223051593"/>
                    </a:ext>
                  </a:extLst>
                </a:gridCol>
                <a:gridCol w="316067">
                  <a:extLst>
                    <a:ext uri="{9D8B030D-6E8A-4147-A177-3AD203B41FA5}">
                      <a16:colId xmlns:a16="http://schemas.microsoft.com/office/drawing/2014/main" val="4005903426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307519923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3277744881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2285626527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2565919706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2161899057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3725363948"/>
                    </a:ext>
                  </a:extLst>
                </a:gridCol>
                <a:gridCol w="554694">
                  <a:extLst>
                    <a:ext uri="{9D8B030D-6E8A-4147-A177-3AD203B41FA5}">
                      <a16:colId xmlns:a16="http://schemas.microsoft.com/office/drawing/2014/main" val="1646772901"/>
                    </a:ext>
                  </a:extLst>
                </a:gridCol>
              </a:tblGrid>
              <a:tr h="8197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May-22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81391"/>
                  </a:ext>
                </a:extLst>
              </a:tr>
              <a:tr h="819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과거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B/S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계상액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(c)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2688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76975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588787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97683"/>
                  </a:ext>
                </a:extLst>
              </a:tr>
              <a:tr h="819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재계산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계상액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(d)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81859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371929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734266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666324"/>
                  </a:ext>
                </a:extLst>
              </a:tr>
              <a:tr h="819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(d)-(c)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859256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대표이사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288319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부사장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03460"/>
                  </a:ext>
                </a:extLst>
              </a:tr>
              <a:tr h="81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5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06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기반영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 Effect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5714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(224)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26938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C081AF-1B74-43DB-BDE7-EE7AB28ABE1C}"/>
              </a:ext>
            </a:extLst>
          </p:cNvPr>
          <p:cNvGraphicFramePr>
            <a:graphicFrameLocks noGrp="1"/>
          </p:cNvGraphicFramePr>
          <p:nvPr/>
        </p:nvGraphicFramePr>
        <p:xfrm>
          <a:off x="348834" y="1235240"/>
          <a:ext cx="5085705" cy="548640"/>
        </p:xfrm>
        <a:graphic>
          <a:graphicData uri="http://schemas.openxmlformats.org/drawingml/2006/table">
            <a:tbl>
              <a:tblPr/>
              <a:tblGrid>
                <a:gridCol w="129255">
                  <a:extLst>
                    <a:ext uri="{9D8B030D-6E8A-4147-A177-3AD203B41FA5}">
                      <a16:colId xmlns:a16="http://schemas.microsoft.com/office/drawing/2014/main" val="420019906"/>
                    </a:ext>
                  </a:extLst>
                </a:gridCol>
                <a:gridCol w="1217984">
                  <a:extLst>
                    <a:ext uri="{9D8B030D-6E8A-4147-A177-3AD203B41FA5}">
                      <a16:colId xmlns:a16="http://schemas.microsoft.com/office/drawing/2014/main" val="1759936886"/>
                    </a:ext>
                  </a:extLst>
                </a:gridCol>
                <a:gridCol w="649592">
                  <a:extLst>
                    <a:ext uri="{9D8B030D-6E8A-4147-A177-3AD203B41FA5}">
                      <a16:colId xmlns:a16="http://schemas.microsoft.com/office/drawing/2014/main" val="118878596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002619714"/>
                    </a:ext>
                  </a:extLst>
                </a:gridCol>
                <a:gridCol w="543536">
                  <a:extLst>
                    <a:ext uri="{9D8B030D-6E8A-4147-A177-3AD203B41FA5}">
                      <a16:colId xmlns:a16="http://schemas.microsoft.com/office/drawing/2014/main" val="415230711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32920420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020776488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06106201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May-22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4559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손익 변동효과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(106)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6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퇴직금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추계액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재계산</a:t>
                      </a:r>
                      <a:r>
                        <a:rPr lang="en-US" altLang="ko-KR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04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Normalize Effect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(224)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123402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12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6.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퇴직급여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7E6A637-214D-4C63-86D0-C4F54DC2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3123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임원에 대해서는 월평균 임금의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2, 5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배를 퇴직금으로 지급하고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퇴직금 지급배율을 반영한 퇴직금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재계산 및 당기 퇴직급여의 상승분에 대한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Normalize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효과를 반영한 결과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1000" b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당기손익은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백만원 상승하였습니다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955D5-515D-421D-9F22-C947E2C7E9BC}"/>
              </a:ext>
            </a:extLst>
          </p:cNvPr>
          <p:cNvSpPr txBox="1"/>
          <p:nvPr/>
        </p:nvSpPr>
        <p:spPr>
          <a:xfrm>
            <a:off x="5837464" y="1235240"/>
            <a:ext cx="3614936" cy="183441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 </a:t>
            </a: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</a:t>
            </a: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당기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퇴직급여추계액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상승분에는 과거연도의 근속기간으로 인해 당기의 임금상승에 영향을 미친 금액이 포함되어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과거근무기간으로 인한 상승분을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하기위해 재계산하였음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좌측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(d)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재계산 퇴직급여 계상액은 임원 급여액의 배수 오류와 급여상승분을 과거로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Effect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모두가 반영됨을 가정한 각 연말의 퇴직급여충당금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계상액임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따라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Diff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총계액은 모든 효과가 반영된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손익변동효과이며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Normalize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효과만을 별도로 분리하기 위하여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기반연된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임원 급여액 배수 조정효과를 차감한 금액을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Normalize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금액으로 산출하였음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659E5-50FD-4F92-8CA2-C53B1C8B5B82}"/>
              </a:ext>
            </a:extLst>
          </p:cNvPr>
          <p:cNvSpPr txBox="1"/>
          <p:nvPr/>
        </p:nvSpPr>
        <p:spPr>
          <a:xfrm>
            <a:off x="375601" y="2882822"/>
            <a:ext cx="5531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1: 2022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퇴직금 </a:t>
            </a:r>
            <a:r>
              <a:rPr lang="ko-KR" altLang="en-US" sz="7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대상이 되는 인원들을 기준으로 연도별 퇴직금 </a:t>
            </a:r>
            <a:r>
              <a:rPr lang="ko-KR" altLang="en-US" sz="7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추계액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재계산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B4B687-B1DB-42EB-94E3-3D5D52A72507}"/>
              </a:ext>
            </a:extLst>
          </p:cNvPr>
          <p:cNvSpPr/>
          <p:nvPr/>
        </p:nvSpPr>
        <p:spPr>
          <a:xfrm flipV="1">
            <a:off x="446758" y="1508312"/>
            <a:ext cx="4974099" cy="13849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9854BF2-A8F3-4575-9605-3D023BB917EB}"/>
              </a:ext>
            </a:extLst>
          </p:cNvPr>
          <p:cNvCxnSpPr>
            <a:cxnSpLocks/>
            <a:stCxn id="43" idx="1"/>
            <a:endCxn id="58" idx="1"/>
          </p:cNvCxnSpPr>
          <p:nvPr/>
        </p:nvCxnSpPr>
        <p:spPr>
          <a:xfrm rot="10800000" flipV="1">
            <a:off x="348834" y="1577560"/>
            <a:ext cx="97924" cy="950499"/>
          </a:xfrm>
          <a:prstGeom prst="bentConnector3">
            <a:avLst>
              <a:gd name="adj1" fmla="val 3334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CAF7A-440B-4B96-B2DE-6D76FD75B825}"/>
              </a:ext>
            </a:extLst>
          </p:cNvPr>
          <p:cNvSpPr/>
          <p:nvPr/>
        </p:nvSpPr>
        <p:spPr>
          <a:xfrm flipV="1">
            <a:off x="457018" y="1647480"/>
            <a:ext cx="4980945" cy="1482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EDC07A6-9B8C-4024-B917-0006645BA3F7}"/>
              </a:ext>
            </a:extLst>
          </p:cNvPr>
          <p:cNvCxnSpPr>
            <a:cxnSpLocks/>
            <a:stCxn id="38" idx="3"/>
            <a:endCxn id="30" idx="3"/>
          </p:cNvCxnSpPr>
          <p:nvPr/>
        </p:nvCxnSpPr>
        <p:spPr>
          <a:xfrm>
            <a:off x="5437963" y="1721610"/>
            <a:ext cx="71159" cy="2865511"/>
          </a:xfrm>
          <a:prstGeom prst="bentConnector3">
            <a:avLst>
              <a:gd name="adj1" fmla="val 4212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8B6D5D4-746D-44A7-AFC6-90FB0E69C162}"/>
              </a:ext>
            </a:extLst>
          </p:cNvPr>
          <p:cNvGraphicFramePr>
            <a:graphicFrameLocks noGrp="1"/>
          </p:cNvGraphicFramePr>
          <p:nvPr/>
        </p:nvGraphicFramePr>
        <p:xfrm>
          <a:off x="348834" y="2185160"/>
          <a:ext cx="5089129" cy="685800"/>
        </p:xfrm>
        <a:graphic>
          <a:graphicData uri="http://schemas.openxmlformats.org/drawingml/2006/table">
            <a:tbl>
              <a:tblPr/>
              <a:tblGrid>
                <a:gridCol w="1579877">
                  <a:extLst>
                    <a:ext uri="{9D8B030D-6E8A-4147-A177-3AD203B41FA5}">
                      <a16:colId xmlns:a16="http://schemas.microsoft.com/office/drawing/2014/main" val="691180221"/>
                    </a:ext>
                  </a:extLst>
                </a:gridCol>
                <a:gridCol w="558192">
                  <a:extLst>
                    <a:ext uri="{9D8B030D-6E8A-4147-A177-3AD203B41FA5}">
                      <a16:colId xmlns:a16="http://schemas.microsoft.com/office/drawing/2014/main" val="3331447268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1318764676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832104085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1789076467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161108299"/>
                    </a:ext>
                  </a:extLst>
                </a:gridCol>
                <a:gridCol w="590212">
                  <a:extLst>
                    <a:ext uri="{9D8B030D-6E8A-4147-A177-3AD203B41FA5}">
                      <a16:colId xmlns:a16="http://schemas.microsoft.com/office/drawing/2014/main" val="3445929485"/>
                    </a:ext>
                  </a:extLst>
                </a:gridCol>
              </a:tblGrid>
              <a:tr h="536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May-22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1133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As-is </a:t>
                      </a:r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퇴직급여충당금 </a:t>
                      </a:r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70644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To-be </a:t>
                      </a:r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퇴직급여충당금 </a:t>
                      </a:r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73943"/>
                  </a:ext>
                </a:extLst>
              </a:tr>
              <a:tr h="536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 (a)-(b)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49570"/>
                  </a:ext>
                </a:extLst>
              </a:tr>
              <a:tr h="10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 Effect (</a:t>
                      </a:r>
                      <a:r>
                        <a:rPr lang="ko-KR" altLang="en-US" sz="9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설정액</a:t>
                      </a:r>
                      <a:r>
                        <a:rPr lang="ko-KR" alt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차이</a:t>
                      </a:r>
                      <a:r>
                        <a:rPr lang="en-US" altLang="ko-KR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03650"/>
                  </a:ext>
                </a:extLst>
              </a:tr>
            </a:tbl>
          </a:graphicData>
        </a:graphic>
      </p:graphicFrame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51EDA9C0-B774-4D91-9406-CDAD35651489}"/>
              </a:ext>
            </a:extLst>
          </p:cNvPr>
          <p:cNvSpPr/>
          <p:nvPr/>
        </p:nvSpPr>
        <p:spPr bwMode="auto">
          <a:xfrm>
            <a:off x="295067" y="150831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43CD9D5A-E4AA-4671-ABA9-A12823861DED}"/>
              </a:ext>
            </a:extLst>
          </p:cNvPr>
          <p:cNvSpPr/>
          <p:nvPr/>
        </p:nvSpPr>
        <p:spPr bwMode="auto">
          <a:xfrm>
            <a:off x="304444" y="338903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59E4855-0244-46E0-BDBD-AA0EC8539C08}"/>
              </a:ext>
            </a:extLst>
          </p:cNvPr>
          <p:cNvSpPr/>
          <p:nvPr/>
        </p:nvSpPr>
        <p:spPr bwMode="auto">
          <a:xfrm>
            <a:off x="240129" y="224267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434378B7-944D-4B18-ACD0-DDA8E650DD33}"/>
              </a:ext>
            </a:extLst>
          </p:cNvPr>
          <p:cNvSpPr/>
          <p:nvPr/>
        </p:nvSpPr>
        <p:spPr bwMode="auto">
          <a:xfrm>
            <a:off x="295067" y="1657242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44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7.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유무형자산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FC09C-C5ED-4476-8939-252C72C864BF}"/>
              </a:ext>
            </a:extLst>
          </p:cNvPr>
          <p:cNvSpPr txBox="1"/>
          <p:nvPr/>
        </p:nvSpPr>
        <p:spPr>
          <a:xfrm>
            <a:off x="454201" y="3405573"/>
            <a:ext cx="384234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Note 1: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본 건수는 회사의 관리목적상 기계장치 호기를 구성하는 여러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part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구분하여 유형자산 명세서상 기재한 건으로 기계장치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unit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수를 의미하는 것이 아님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6C30-1C1F-4690-9167-8824783FC165}"/>
              </a:ext>
            </a:extLst>
          </p:cNvPr>
          <p:cNvSpPr txBox="1"/>
          <p:nvPr/>
        </p:nvSpPr>
        <p:spPr>
          <a:xfrm>
            <a:off x="4547937" y="3204333"/>
            <a:ext cx="5028316" cy="260385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모집단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• 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반도체사업부 고정자산명세서 기계장치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167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200"/>
              </a:lnSpc>
              <a:buClr>
                <a:srgbClr val="00338D"/>
              </a:buClr>
            </a:pP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실사 대상 선정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반도체사업부의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유형자산 중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58%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가장 큰 비중을 차지하는 기계장치에 대하여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설비팀에서 관리목적상 작성중인 장비리스트를 전수검사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장비실사 관련 확인결과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회계목적상 기계장치 명세서와 설비팀에서 관리중인 장비리스트 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1:1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매칭이 어려워 관리팀 장비리스트를 통한 현장실사 후 회계상 기계장치 명세서와 매칭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오창소재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반도체사업부 공장을 방문하여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설비팀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장비리스트에 기재된 기계장치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 중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대를 확인하였으며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엔지온시스템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무상임대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폐기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차이 내역이 발생한 건들은 회계명세서 상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상각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완료되어 영향이 없음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07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기계장치 명세서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167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 중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설비팀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장비리스트에 포함되지 않은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건들은 생산장비 이외의 공구 및 공용설비들로 금액적으로 소액이며 특이사항은 없는 것으로 파악 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C3B194-4792-4EAA-9A10-6A1495D605CE}"/>
              </a:ext>
            </a:extLst>
          </p:cNvPr>
          <p:cNvSpPr txBox="1"/>
          <p:nvPr/>
        </p:nvSpPr>
        <p:spPr>
          <a:xfrm>
            <a:off x="448441" y="2995259"/>
            <a:ext cx="4724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실물 실사 대상</a:t>
            </a: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41E35F8-39BB-4CF1-8227-FDD58A97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말 반도체사업부 유형자산은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245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무형자산은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억원입니다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현장 실사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(6/23)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통해 기계장치를 실사하였습니다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8964F-05A7-4DE9-BF03-2176DBA609BF}"/>
              </a:ext>
            </a:extLst>
          </p:cNvPr>
          <p:cNvSpPr txBox="1"/>
          <p:nvPr/>
        </p:nvSpPr>
        <p:spPr>
          <a:xfrm>
            <a:off x="3565081" y="3006880"/>
            <a:ext cx="73146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단위</a:t>
            </a:r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백만원</a:t>
            </a:r>
            <a:r>
              <a:rPr lang="en-US" altLang="ko-KR" sz="700" b="1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9C63A61-3CF9-4759-BB19-D49A6ECC2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49588"/>
              </p:ext>
            </p:extLst>
          </p:nvPr>
        </p:nvGraphicFramePr>
        <p:xfrm>
          <a:off x="448441" y="3204333"/>
          <a:ext cx="3848101" cy="274320"/>
        </p:xfrm>
        <a:graphic>
          <a:graphicData uri="http://schemas.openxmlformats.org/drawingml/2006/table">
            <a:tbl>
              <a:tblPr/>
              <a:tblGrid>
                <a:gridCol w="571029">
                  <a:extLst>
                    <a:ext uri="{9D8B030D-6E8A-4147-A177-3AD203B41FA5}">
                      <a16:colId xmlns:a16="http://schemas.microsoft.com/office/drawing/2014/main" val="3292539998"/>
                    </a:ext>
                  </a:extLst>
                </a:gridCol>
                <a:gridCol w="685235">
                  <a:extLst>
                    <a:ext uri="{9D8B030D-6E8A-4147-A177-3AD203B41FA5}">
                      <a16:colId xmlns:a16="http://schemas.microsoft.com/office/drawing/2014/main" val="4058782187"/>
                    </a:ext>
                  </a:extLst>
                </a:gridCol>
                <a:gridCol w="850199">
                  <a:extLst>
                    <a:ext uri="{9D8B030D-6E8A-4147-A177-3AD203B41FA5}">
                      <a16:colId xmlns:a16="http://schemas.microsoft.com/office/drawing/2014/main" val="4222163763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508476789"/>
                    </a:ext>
                  </a:extLst>
                </a:gridCol>
                <a:gridCol w="571029">
                  <a:extLst>
                    <a:ext uri="{9D8B030D-6E8A-4147-A177-3AD203B41FA5}">
                      <a16:colId xmlns:a16="http://schemas.microsoft.com/office/drawing/2014/main" val="816312652"/>
                    </a:ext>
                  </a:extLst>
                </a:gridCol>
                <a:gridCol w="637649">
                  <a:extLst>
                    <a:ext uri="{9D8B030D-6E8A-4147-A177-3AD203B41FA5}">
                      <a16:colId xmlns:a16="http://schemas.microsoft.com/office/drawing/2014/main" val="1871891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모집단금액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샘플선정 금액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 건수</a:t>
                      </a:r>
                      <a:r>
                        <a:rPr lang="en-US" altLang="ko-KR" sz="9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샘플 수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Coverage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17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14,162 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12,987 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167 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102 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91.7%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11272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3007A4-493A-44BC-81BC-EFBDF9A553E0}"/>
              </a:ext>
            </a:extLst>
          </p:cNvPr>
          <p:cNvGraphicFramePr>
            <a:graphicFrameLocks noGrp="1"/>
          </p:cNvGraphicFramePr>
          <p:nvPr/>
        </p:nvGraphicFramePr>
        <p:xfrm>
          <a:off x="453600" y="1038115"/>
          <a:ext cx="5469028" cy="1821552"/>
        </p:xfrm>
        <a:graphic>
          <a:graphicData uri="http://schemas.openxmlformats.org/drawingml/2006/table">
            <a:tbl>
              <a:tblPr/>
              <a:tblGrid>
                <a:gridCol w="1039640">
                  <a:extLst>
                    <a:ext uri="{9D8B030D-6E8A-4147-A177-3AD203B41FA5}">
                      <a16:colId xmlns:a16="http://schemas.microsoft.com/office/drawing/2014/main" val="1277776283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1882236833"/>
                    </a:ext>
                  </a:extLst>
                </a:gridCol>
                <a:gridCol w="570452">
                  <a:extLst>
                    <a:ext uri="{9D8B030D-6E8A-4147-A177-3AD203B41FA5}">
                      <a16:colId xmlns:a16="http://schemas.microsoft.com/office/drawing/2014/main" val="3623417908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605486057"/>
                    </a:ext>
                  </a:extLst>
                </a:gridCol>
                <a:gridCol w="587229">
                  <a:extLst>
                    <a:ext uri="{9D8B030D-6E8A-4147-A177-3AD203B41FA5}">
                      <a16:colId xmlns:a16="http://schemas.microsoft.com/office/drawing/2014/main" val="31649666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122543862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3329373923"/>
                    </a:ext>
                  </a:extLst>
                </a:gridCol>
                <a:gridCol w="570452">
                  <a:extLst>
                    <a:ext uri="{9D8B030D-6E8A-4147-A177-3AD203B41FA5}">
                      <a16:colId xmlns:a16="http://schemas.microsoft.com/office/drawing/2014/main" val="696321871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Mar-22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41745"/>
                  </a:ext>
                </a:extLst>
              </a:tr>
              <a:tr h="1403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17,794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18,411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23,049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24,540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24,447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3056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토지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578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 및 구축물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4,094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57834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7,500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9,094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8,122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13,352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14,162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13,747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746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251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건설중인자산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682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95229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192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특허권 및 상표권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382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50946"/>
                  </a:ext>
                </a:extLst>
              </a:tr>
              <a:tr h="78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소프트웨어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13715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회원권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006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F2F9A9-C9B2-471A-82C4-D9660825C6FF}"/>
              </a:ext>
            </a:extLst>
          </p:cNvPr>
          <p:cNvSpPr/>
          <p:nvPr/>
        </p:nvSpPr>
        <p:spPr>
          <a:xfrm>
            <a:off x="1513037" y="1593853"/>
            <a:ext cx="4502751" cy="1707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D6EB351-9B2D-4A05-BB27-877FA53BFB0F}"/>
              </a:ext>
            </a:extLst>
          </p:cNvPr>
          <p:cNvSpPr/>
          <p:nvPr/>
        </p:nvSpPr>
        <p:spPr bwMode="auto">
          <a:xfrm>
            <a:off x="5967692" y="1607242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616F855-623D-4542-BE61-D821134F1E7D}"/>
              </a:ext>
            </a:extLst>
          </p:cNvPr>
          <p:cNvSpPr/>
          <p:nvPr/>
        </p:nvSpPr>
        <p:spPr bwMode="auto">
          <a:xfrm>
            <a:off x="257558" y="3018624"/>
            <a:ext cx="142995" cy="144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8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3FE338-3E83-43EA-AEDC-910295A09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6160"/>
              </p:ext>
            </p:extLst>
          </p:nvPr>
        </p:nvGraphicFramePr>
        <p:xfrm>
          <a:off x="443012" y="3841908"/>
          <a:ext cx="3853530" cy="2468880"/>
        </p:xfrm>
        <a:graphic>
          <a:graphicData uri="http://schemas.openxmlformats.org/drawingml/2006/table">
            <a:tbl>
              <a:tblPr/>
              <a:tblGrid>
                <a:gridCol w="1055825">
                  <a:extLst>
                    <a:ext uri="{9D8B030D-6E8A-4147-A177-3AD203B41FA5}">
                      <a16:colId xmlns:a16="http://schemas.microsoft.com/office/drawing/2014/main" val="2552296830"/>
                    </a:ext>
                  </a:extLst>
                </a:gridCol>
                <a:gridCol w="1010087">
                  <a:extLst>
                    <a:ext uri="{9D8B030D-6E8A-4147-A177-3AD203B41FA5}">
                      <a16:colId xmlns:a16="http://schemas.microsoft.com/office/drawing/2014/main" val="3646708826"/>
                    </a:ext>
                  </a:extLst>
                </a:gridCol>
                <a:gridCol w="1787618">
                  <a:extLst>
                    <a:ext uri="{9D8B030D-6E8A-4147-A177-3AD203B41FA5}">
                      <a16:colId xmlns:a16="http://schemas.microsoft.com/office/drawing/2014/main" val="3953822595"/>
                    </a:ext>
                  </a:extLst>
                </a:gridCol>
              </a:tblGrid>
              <a:tr h="97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실사수량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장부가액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13654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60900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2,424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73870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239464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67711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L-G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32730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282171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DLA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47831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35251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48946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 AVI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903127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COG AVI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08415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INK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04979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OCR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57070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86988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PLASMA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91630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84429"/>
                  </a:ext>
                </a:extLst>
              </a:tr>
              <a:tr h="97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합계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263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592829-FD51-43BA-B484-90DB31DE328B}"/>
              </a:ext>
            </a:extLst>
          </p:cNvPr>
          <p:cNvSpPr txBox="1"/>
          <p:nvPr/>
        </p:nvSpPr>
        <p:spPr>
          <a:xfrm>
            <a:off x="360440" y="2815981"/>
            <a:ext cx="2679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회사제공자료</a:t>
            </a:r>
            <a:endParaRPr lang="ko-KR" altLang="en-US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8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A63788-221D-41A5-9872-346AAB2BE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0912"/>
              </p:ext>
            </p:extLst>
          </p:nvPr>
        </p:nvGraphicFramePr>
        <p:xfrm>
          <a:off x="293252" y="1220057"/>
          <a:ext cx="4260287" cy="3429000"/>
        </p:xfrm>
        <a:graphic>
          <a:graphicData uri="http://schemas.openxmlformats.org/drawingml/2006/table">
            <a:tbl>
              <a:tblPr/>
              <a:tblGrid>
                <a:gridCol w="387547">
                  <a:extLst>
                    <a:ext uri="{9D8B030D-6E8A-4147-A177-3AD203B41FA5}">
                      <a16:colId xmlns:a16="http://schemas.microsoft.com/office/drawing/2014/main" val="3051222060"/>
                    </a:ext>
                  </a:extLst>
                </a:gridCol>
                <a:gridCol w="560950">
                  <a:extLst>
                    <a:ext uri="{9D8B030D-6E8A-4147-A177-3AD203B41FA5}">
                      <a16:colId xmlns:a16="http://schemas.microsoft.com/office/drawing/2014/main" val="1447393557"/>
                    </a:ext>
                  </a:extLst>
                </a:gridCol>
                <a:gridCol w="560950">
                  <a:extLst>
                    <a:ext uri="{9D8B030D-6E8A-4147-A177-3AD203B41FA5}">
                      <a16:colId xmlns:a16="http://schemas.microsoft.com/office/drawing/2014/main" val="3157182399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3714159688"/>
                    </a:ext>
                  </a:extLst>
                </a:gridCol>
                <a:gridCol w="415118">
                  <a:extLst>
                    <a:ext uri="{9D8B030D-6E8A-4147-A177-3AD203B41FA5}">
                      <a16:colId xmlns:a16="http://schemas.microsoft.com/office/drawing/2014/main" val="78105016"/>
                    </a:ext>
                  </a:extLst>
                </a:gridCol>
                <a:gridCol w="415118">
                  <a:extLst>
                    <a:ext uri="{9D8B030D-6E8A-4147-A177-3AD203B41FA5}">
                      <a16:colId xmlns:a16="http://schemas.microsoft.com/office/drawing/2014/main" val="857564618"/>
                    </a:ext>
                  </a:extLst>
                </a:gridCol>
                <a:gridCol w="415118">
                  <a:extLst>
                    <a:ext uri="{9D8B030D-6E8A-4147-A177-3AD203B41FA5}">
                      <a16:colId xmlns:a16="http://schemas.microsoft.com/office/drawing/2014/main" val="2675838550"/>
                    </a:ext>
                  </a:extLst>
                </a:gridCol>
                <a:gridCol w="415118">
                  <a:extLst>
                    <a:ext uri="{9D8B030D-6E8A-4147-A177-3AD203B41FA5}">
                      <a16:colId xmlns:a16="http://schemas.microsoft.com/office/drawing/2014/main" val="1968965162"/>
                    </a:ext>
                  </a:extLst>
                </a:gridCol>
                <a:gridCol w="415118">
                  <a:extLst>
                    <a:ext uri="{9D8B030D-6E8A-4147-A177-3AD203B41FA5}">
                      <a16:colId xmlns:a16="http://schemas.microsoft.com/office/drawing/2014/main" val="1821729770"/>
                    </a:ext>
                  </a:extLst>
                </a:gridCol>
              </a:tblGrid>
              <a:tr h="563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66795"/>
                  </a:ext>
                </a:extLst>
              </a:tr>
              <a:tr h="7780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CapEx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5,375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095282"/>
                  </a:ext>
                </a:extLst>
              </a:tr>
              <a:tr h="778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Capacity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확장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7615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4,355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20585"/>
                  </a:ext>
                </a:extLst>
              </a:tr>
              <a:tr h="778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7,615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4,355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77011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89705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구축물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05445"/>
                  </a:ext>
                </a:extLst>
              </a:tr>
              <a:tr h="778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83814"/>
                  </a:ext>
                </a:extLst>
              </a:tr>
              <a:tr h="693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108678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47327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53257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특허권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538076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433244"/>
                  </a:ext>
                </a:extLst>
              </a:tr>
              <a:tr h="624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소프트웨어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46591"/>
                  </a:ext>
                </a:extLst>
              </a:tr>
              <a:tr h="778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유지보수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67935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884199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00199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구축물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40059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35622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64567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18998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57032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특허권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02039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74745"/>
                  </a:ext>
                </a:extLst>
              </a:tr>
              <a:tr h="624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소프트웨어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94620"/>
                  </a:ext>
                </a:extLst>
              </a:tr>
              <a:tr h="56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22065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CD9691-1977-44A9-BE7C-28590087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62437"/>
              </p:ext>
            </p:extLst>
          </p:nvPr>
        </p:nvGraphicFramePr>
        <p:xfrm>
          <a:off x="4953000" y="1221745"/>
          <a:ext cx="4688981" cy="2057400"/>
        </p:xfrm>
        <a:graphic>
          <a:graphicData uri="http://schemas.openxmlformats.org/drawingml/2006/table">
            <a:tbl>
              <a:tblPr/>
              <a:tblGrid>
                <a:gridCol w="485722">
                  <a:extLst>
                    <a:ext uri="{9D8B030D-6E8A-4147-A177-3AD203B41FA5}">
                      <a16:colId xmlns:a16="http://schemas.microsoft.com/office/drawing/2014/main" val="165341486"/>
                    </a:ext>
                  </a:extLst>
                </a:gridCol>
                <a:gridCol w="634136">
                  <a:extLst>
                    <a:ext uri="{9D8B030D-6E8A-4147-A177-3AD203B41FA5}">
                      <a16:colId xmlns:a16="http://schemas.microsoft.com/office/drawing/2014/main" val="556075762"/>
                    </a:ext>
                  </a:extLst>
                </a:gridCol>
                <a:gridCol w="960628">
                  <a:extLst>
                    <a:ext uri="{9D8B030D-6E8A-4147-A177-3AD203B41FA5}">
                      <a16:colId xmlns:a16="http://schemas.microsoft.com/office/drawing/2014/main" val="2891801473"/>
                    </a:ext>
                  </a:extLst>
                </a:gridCol>
                <a:gridCol w="521699">
                  <a:extLst>
                    <a:ext uri="{9D8B030D-6E8A-4147-A177-3AD203B41FA5}">
                      <a16:colId xmlns:a16="http://schemas.microsoft.com/office/drawing/2014/main" val="3451482390"/>
                    </a:ext>
                  </a:extLst>
                </a:gridCol>
                <a:gridCol w="521699">
                  <a:extLst>
                    <a:ext uri="{9D8B030D-6E8A-4147-A177-3AD203B41FA5}">
                      <a16:colId xmlns:a16="http://schemas.microsoft.com/office/drawing/2014/main" val="642262215"/>
                    </a:ext>
                  </a:extLst>
                </a:gridCol>
                <a:gridCol w="521699">
                  <a:extLst>
                    <a:ext uri="{9D8B030D-6E8A-4147-A177-3AD203B41FA5}">
                      <a16:colId xmlns:a16="http://schemas.microsoft.com/office/drawing/2014/main" val="49698347"/>
                    </a:ext>
                  </a:extLst>
                </a:gridCol>
                <a:gridCol w="521699">
                  <a:extLst>
                    <a:ext uri="{9D8B030D-6E8A-4147-A177-3AD203B41FA5}">
                      <a16:colId xmlns:a16="http://schemas.microsoft.com/office/drawing/2014/main" val="1853851167"/>
                    </a:ext>
                  </a:extLst>
                </a:gridCol>
                <a:gridCol w="521699">
                  <a:extLst>
                    <a:ext uri="{9D8B030D-6E8A-4147-A177-3AD203B41FA5}">
                      <a16:colId xmlns:a16="http://schemas.microsoft.com/office/drawing/2014/main" val="3604550217"/>
                    </a:ext>
                  </a:extLst>
                </a:gridCol>
              </a:tblGrid>
              <a:tr h="6189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20630"/>
                  </a:ext>
                </a:extLst>
              </a:tr>
              <a:tr h="6189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CapEx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5,375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466044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6,610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31451"/>
                  </a:ext>
                </a:extLst>
              </a:tr>
              <a:tr h="12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1355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559007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766077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AVI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577175"/>
                  </a:ext>
                </a:extLst>
              </a:tr>
              <a:tr h="12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Coating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/Removing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6269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865063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74890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160390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AVI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36230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클린룸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931722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227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F812E12-FD3E-4201-AD10-F80C4DA3AE2A}"/>
              </a:ext>
            </a:extLst>
          </p:cNvPr>
          <p:cNvSpPr txBox="1"/>
          <p:nvPr/>
        </p:nvSpPr>
        <p:spPr>
          <a:xfrm>
            <a:off x="5261322" y="3514265"/>
            <a:ext cx="4346121" cy="168052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Overview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대한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Capacity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확장을 위한 투자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6,610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백만원을 포함한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7,789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백만원이 발생하였으며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년도에도 </a:t>
            </a:r>
            <a:r>
              <a:rPr lang="en-US" altLang="ko-KR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Capa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확장을 위한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및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DDI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Capex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투자 등으로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5,375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백만원이 상승함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900" dirty="0">
              <a:highlight>
                <a:srgbClr val="FFFF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highlight>
                <a:srgbClr val="FFFF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기타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Ink Marking/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생산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치공구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등 소액 장비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치공구와 예비비 성격의 항목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유지보수를 위해 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 SYSTEM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제작설치로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580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스마트공장구축을 위한 고도화사업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326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장비 소모품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 등으로 증가함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8. </a:t>
            </a:r>
            <a:r>
              <a:rPr lang="en-US" altLang="ko-KR" sz="1900" b="1" dirty="0" err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CapEx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529CAC52-E5CB-48B1-85EC-5C30EAB0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851945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년까지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CIS, DDI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설비를 중심으로 증설을 위한 </a:t>
            </a:r>
            <a:r>
              <a:rPr lang="en-US" altLang="ko-KR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CapEx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투자가 이루어졌습니다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년과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년에 각각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54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억원의 투자가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이루어졌으며주로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Capa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확장을 위한 목적으로 발생했습니다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3A135DFC-F5AC-4061-9AF4-170DA1A7D95A}"/>
              </a:ext>
            </a:extLst>
          </p:cNvPr>
          <p:cNvSpPr/>
          <p:nvPr/>
        </p:nvSpPr>
        <p:spPr bwMode="auto">
          <a:xfrm>
            <a:off x="5266216" y="313336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01CE3F2B-C206-4E81-9D37-E51611F008E5}"/>
              </a:ext>
            </a:extLst>
          </p:cNvPr>
          <p:cNvSpPr/>
          <p:nvPr/>
        </p:nvSpPr>
        <p:spPr bwMode="auto">
          <a:xfrm>
            <a:off x="5210149" y="4260975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659DF1-2991-498D-9F0E-CE690C54427A}"/>
              </a:ext>
            </a:extLst>
          </p:cNvPr>
          <p:cNvSpPr txBox="1"/>
          <p:nvPr/>
        </p:nvSpPr>
        <p:spPr>
          <a:xfrm>
            <a:off x="242151" y="4681548"/>
            <a:ext cx="4665279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회사제공자료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E6B10C99-D601-4232-8199-1CD04E51A348}"/>
              </a:ext>
            </a:extLst>
          </p:cNvPr>
          <p:cNvSpPr/>
          <p:nvPr/>
        </p:nvSpPr>
        <p:spPr bwMode="auto">
          <a:xfrm>
            <a:off x="5190165" y="3520786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2671BD-AC94-454C-A35B-F8B93E1890F2}"/>
              </a:ext>
            </a:extLst>
          </p:cNvPr>
          <p:cNvSpPr/>
          <p:nvPr/>
        </p:nvSpPr>
        <p:spPr>
          <a:xfrm>
            <a:off x="293252" y="1360485"/>
            <a:ext cx="4265219" cy="1749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CCF40D-222A-4AA7-A148-4D4AA975117E}"/>
              </a:ext>
            </a:extLst>
          </p:cNvPr>
          <p:cNvSpPr/>
          <p:nvPr/>
        </p:nvSpPr>
        <p:spPr>
          <a:xfrm>
            <a:off x="5420003" y="3125953"/>
            <a:ext cx="4257171" cy="1749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A8253C7-2B5C-4CFB-A237-40DE51661CB6}"/>
              </a:ext>
            </a:extLst>
          </p:cNvPr>
          <p:cNvSpPr/>
          <p:nvPr/>
        </p:nvSpPr>
        <p:spPr bwMode="auto">
          <a:xfrm>
            <a:off x="4543611" y="1396920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1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12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9.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인건비</a:t>
            </a: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7E6A637-214D-4C63-86D0-C4F54DC2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3123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▌회사의 평균임금은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년에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백만원으로 가장 높았으나 임금삭감 및 업무 형태 변경으로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백만원으로 감소한 이후 성과달성에 따른 상여지급 연봉인상으로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백만원으로 증가하였습니다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436C7F-63E6-44FB-B956-8891CBFADD65}"/>
              </a:ext>
            </a:extLst>
          </p:cNvPr>
          <p:cNvGrpSpPr/>
          <p:nvPr/>
        </p:nvGrpSpPr>
        <p:grpSpPr>
          <a:xfrm>
            <a:off x="4953000" y="1347870"/>
            <a:ext cx="4202076" cy="3279642"/>
            <a:chOff x="5383355" y="3077311"/>
            <a:chExt cx="3520374" cy="32796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5955D5-515D-421D-9F22-C947E2C7E9BC}"/>
                </a:ext>
              </a:extLst>
            </p:cNvPr>
            <p:cNvSpPr txBox="1"/>
            <p:nvPr/>
          </p:nvSpPr>
          <p:spPr>
            <a:xfrm>
              <a:off x="5383355" y="3077311"/>
              <a:ext cx="3514725" cy="75700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>
                <a:lnSpc>
                  <a:spcPts val="1200"/>
                </a:lnSpc>
                <a:buClr>
                  <a:srgbClr val="00338D"/>
                </a:buClr>
              </a:pPr>
              <a:r>
                <a:rPr lang="ko-KR" altLang="en-US" sz="900" b="1" u="sng" dirty="0" err="1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교대조</a:t>
              </a:r>
              <a:r>
                <a:rPr lang="ko-KR" altLang="en-US" sz="9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변경 효과</a:t>
              </a:r>
              <a:endPara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2019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년부터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조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교대에서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3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조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교대로 근무형태를 변경함에 따라 총액은 증가하나 인당 근무시간이 줄어들어 제조인원 당 급여는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42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백만원에서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32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백만원으로 감소함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. 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평균임금 역시 감소하여 퇴직급여 인식액이 전년대비 축소됨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C83B5C-F616-4AC6-8328-48D16AB2C3CD}"/>
                </a:ext>
              </a:extLst>
            </p:cNvPr>
            <p:cNvSpPr txBox="1"/>
            <p:nvPr/>
          </p:nvSpPr>
          <p:spPr>
            <a:xfrm>
              <a:off x="5389003" y="3906987"/>
              <a:ext cx="3514726" cy="2449966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1200"/>
                </a:lnSpc>
                <a:buClr>
                  <a:srgbClr val="00338D"/>
                </a:buClr>
              </a:pPr>
              <a:r>
                <a:rPr lang="ko-KR" altLang="en-US" sz="9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성과급지급 및 사무직원 연봉인상 효과</a:t>
              </a:r>
              <a:endPara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2020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년의 제조인원들의 기본급 인상은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3%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미만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최저시급 상승률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이나 특별성과급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96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월 통상임금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* 50%)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지급으로 인해 제조인원의 인당 임금이 상승함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사무직 및 임원의 경우 성과급 지급 외로 연봉인상률이 임원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8.3%, 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사무직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7.3%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으로 인당 임금이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61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백만원에서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백만원으로 상승함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>
                <a:lnSpc>
                  <a:spcPts val="1200"/>
                </a:lnSpc>
                <a:buClr>
                  <a:srgbClr val="00338D"/>
                </a:buClr>
              </a:pPr>
              <a:r>
                <a:rPr lang="en-US" altLang="ko-KR" sz="9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2021</a:t>
              </a:r>
              <a:r>
                <a:rPr lang="ko-KR" altLang="en-US" sz="9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 성과보상에 따른 연봉인상 효과</a:t>
              </a:r>
              <a:endPara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2020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 성과달성에 대한 보상으로 모든 직군에게 평균보다 높게 연봉 인상함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제조인원의 경우 최저시급 인상률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(1.9%)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을 한참 상회하는 오퍼레이터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12.9%, 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엔지니어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13.7%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만큼 시급을 인상함에 따라 인당 임금이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2020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35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백만원에서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2021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41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백만원으로 상승함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사무직 및 임원의 경우 사무직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13.7%, 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임원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16% 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상승하여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2020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72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백만원에서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2021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년 </a:t>
              </a:r>
              <a:r>
                <a:rPr lang="en-US" altLang="ko-KR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80</a:t>
              </a: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백만원으로 상승함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연봉인상에 따른 효과로 퇴직급여 인식액이 전년대비 크게 확대됨</a:t>
              </a: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200"/>
                </a:lnSpc>
                <a:buClr>
                  <a:srgbClr val="00338D"/>
                </a:buClr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EE49620-B2CA-467B-9A36-CDBF75093E98}"/>
              </a:ext>
            </a:extLst>
          </p:cNvPr>
          <p:cNvSpPr txBox="1"/>
          <p:nvPr/>
        </p:nvSpPr>
        <p:spPr>
          <a:xfrm>
            <a:off x="4707026" y="6061514"/>
            <a:ext cx="55319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 dd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 기중 인원 미제공으로 기말 시점 인원수 사용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2: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인당 임금 </a:t>
            </a:r>
            <a:r>
              <a:rPr lang="ko-KR" altLang="en-US" sz="7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계산시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퇴직급여 포함함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3: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관리부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대표이사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사업부장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경영지원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 등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C66364-DC26-4733-B4AD-8023F5C2DCFC}"/>
              </a:ext>
            </a:extLst>
          </p:cNvPr>
          <p:cNvGraphicFramePr>
            <a:graphicFrameLocks noGrp="1"/>
          </p:cNvGraphicFramePr>
          <p:nvPr/>
        </p:nvGraphicFramePr>
        <p:xfrm>
          <a:off x="447255" y="1113620"/>
          <a:ext cx="4195112" cy="5372100"/>
        </p:xfrm>
        <a:graphic>
          <a:graphicData uri="http://schemas.openxmlformats.org/drawingml/2006/table">
            <a:tbl>
              <a:tblPr/>
              <a:tblGrid>
                <a:gridCol w="178057">
                  <a:extLst>
                    <a:ext uri="{9D8B030D-6E8A-4147-A177-3AD203B41FA5}">
                      <a16:colId xmlns:a16="http://schemas.microsoft.com/office/drawing/2014/main" val="1203067248"/>
                    </a:ext>
                  </a:extLst>
                </a:gridCol>
                <a:gridCol w="178057">
                  <a:extLst>
                    <a:ext uri="{9D8B030D-6E8A-4147-A177-3AD203B41FA5}">
                      <a16:colId xmlns:a16="http://schemas.microsoft.com/office/drawing/2014/main" val="95601144"/>
                    </a:ext>
                  </a:extLst>
                </a:gridCol>
                <a:gridCol w="178057">
                  <a:extLst>
                    <a:ext uri="{9D8B030D-6E8A-4147-A177-3AD203B41FA5}">
                      <a16:colId xmlns:a16="http://schemas.microsoft.com/office/drawing/2014/main" val="2264870008"/>
                    </a:ext>
                  </a:extLst>
                </a:gridCol>
                <a:gridCol w="600941">
                  <a:extLst>
                    <a:ext uri="{9D8B030D-6E8A-4147-A177-3AD203B41FA5}">
                      <a16:colId xmlns:a16="http://schemas.microsoft.com/office/drawing/2014/main" val="20177910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4629225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941617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0853322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443229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46876089"/>
                    </a:ext>
                  </a:extLst>
                </a:gridCol>
              </a:tblGrid>
              <a:tr h="56637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altLang="ko-KR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94"/>
                  </a:ext>
                </a:extLst>
              </a:tr>
              <a:tr h="56637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반도체사업부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826364"/>
                  </a:ext>
                </a:extLst>
              </a:tr>
              <a:tr h="566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총급여</a:t>
                      </a:r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4,578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4,713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6,798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922578"/>
                  </a:ext>
                </a:extLst>
              </a:tr>
              <a:tr h="56637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5,217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60794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1,977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29069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72172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급상여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06070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028916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생산직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894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급상여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56891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3726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 COG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90456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85467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급상여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06389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937384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생산직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19380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급상여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61819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564346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166068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급상여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29120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596385"/>
                  </a:ext>
                </a:extLst>
              </a:tr>
              <a:tr h="566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판관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038059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관리부서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00210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급상여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541162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8708"/>
                  </a:ext>
                </a:extLst>
              </a:tr>
              <a:tr h="5663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총인원</a:t>
                      </a:r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b)</a:t>
                      </a:r>
                      <a:r>
                        <a:rPr lang="en-US" sz="7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771845"/>
                  </a:ext>
                </a:extLst>
              </a:tr>
              <a:tr h="566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78299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0793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00051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생산직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269299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 COG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5094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983414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생산직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39748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59677"/>
                  </a:ext>
                </a:extLst>
              </a:tr>
              <a:tr h="566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판관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22358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관리부서</a:t>
                      </a:r>
                      <a:r>
                        <a:rPr lang="en-US" altLang="ko-KR" sz="7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75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422284"/>
                  </a:ext>
                </a:extLst>
              </a:tr>
              <a:tr h="5663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인당임금</a:t>
                      </a:r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(=</a:t>
                      </a:r>
                      <a:r>
                        <a:rPr 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a/b)</a:t>
                      </a:r>
                      <a:r>
                        <a:rPr lang="en-US" sz="7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160562"/>
                  </a:ext>
                </a:extLst>
              </a:tr>
              <a:tr h="566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26508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254774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25422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생산직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9066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DDI COG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653562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0161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생산직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594315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051656"/>
                  </a:ext>
                </a:extLst>
              </a:tr>
              <a:tr h="566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판관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70558"/>
                  </a:ext>
                </a:extLst>
              </a:tr>
              <a:tr h="566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관리부서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087843"/>
                  </a:ext>
                </a:extLst>
              </a:tr>
            </a:tbl>
          </a:graphicData>
        </a:graphic>
      </p:graphicFrame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D6AD7F9A-7FFE-4783-B439-5317E8E06CEC}"/>
              </a:ext>
            </a:extLst>
          </p:cNvPr>
          <p:cNvSpPr/>
          <p:nvPr/>
        </p:nvSpPr>
        <p:spPr bwMode="auto">
          <a:xfrm>
            <a:off x="4817428" y="1503078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25FCF03-E7BF-426D-B656-453E6693AACF}"/>
              </a:ext>
            </a:extLst>
          </p:cNvPr>
          <p:cNvCxnSpPr/>
          <p:nvPr/>
        </p:nvCxnSpPr>
        <p:spPr>
          <a:xfrm>
            <a:off x="2857944" y="5281223"/>
            <a:ext cx="3643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59FEC05-E737-439D-BB9C-5B3C29AF4105}"/>
              </a:ext>
            </a:extLst>
          </p:cNvPr>
          <p:cNvCxnSpPr/>
          <p:nvPr/>
        </p:nvCxnSpPr>
        <p:spPr>
          <a:xfrm>
            <a:off x="3456221" y="5284334"/>
            <a:ext cx="3643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0D6693-4608-4469-9F33-85CADFD8A4F9}"/>
              </a:ext>
            </a:extLst>
          </p:cNvPr>
          <p:cNvCxnSpPr/>
          <p:nvPr/>
        </p:nvCxnSpPr>
        <p:spPr>
          <a:xfrm>
            <a:off x="4081910" y="5285061"/>
            <a:ext cx="3643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16F8B75F-C096-4EA0-9392-6972E02BC8C1}"/>
              </a:ext>
            </a:extLst>
          </p:cNvPr>
          <p:cNvSpPr/>
          <p:nvPr/>
        </p:nvSpPr>
        <p:spPr bwMode="auto">
          <a:xfrm>
            <a:off x="2950465" y="521426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E645C47B-9029-4FBC-B0F4-C4ABE6531AE6}"/>
              </a:ext>
            </a:extLst>
          </p:cNvPr>
          <p:cNvSpPr/>
          <p:nvPr/>
        </p:nvSpPr>
        <p:spPr bwMode="auto">
          <a:xfrm>
            <a:off x="4817428" y="2177305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542B0FD6-FD5A-4686-83B2-8F9AF24EE776}"/>
              </a:ext>
            </a:extLst>
          </p:cNvPr>
          <p:cNvSpPr/>
          <p:nvPr/>
        </p:nvSpPr>
        <p:spPr bwMode="auto">
          <a:xfrm>
            <a:off x="2935889" y="4064735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8E71D8-39E7-463E-AE39-D3C5B5488F3F}"/>
              </a:ext>
            </a:extLst>
          </p:cNvPr>
          <p:cNvSpPr/>
          <p:nvPr/>
        </p:nvSpPr>
        <p:spPr>
          <a:xfrm flipV="1">
            <a:off x="3067007" y="4072941"/>
            <a:ext cx="386709" cy="122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40443FA-565B-488D-8AFB-0621E327FEA7}"/>
              </a:ext>
            </a:extLst>
          </p:cNvPr>
          <p:cNvSpPr/>
          <p:nvPr/>
        </p:nvSpPr>
        <p:spPr bwMode="auto">
          <a:xfrm>
            <a:off x="3540343" y="521426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6FABFC6-1808-4939-94DE-4A7CC49BD20B}"/>
              </a:ext>
            </a:extLst>
          </p:cNvPr>
          <p:cNvSpPr/>
          <p:nvPr/>
        </p:nvSpPr>
        <p:spPr bwMode="auto">
          <a:xfrm>
            <a:off x="3559385" y="6337192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A33F1B-74C3-4A3E-A934-B5076F1F4C12}"/>
              </a:ext>
            </a:extLst>
          </p:cNvPr>
          <p:cNvSpPr/>
          <p:nvPr/>
        </p:nvSpPr>
        <p:spPr>
          <a:xfrm flipV="1">
            <a:off x="3695201" y="6357338"/>
            <a:ext cx="386709" cy="122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7BA65FD4-DF01-4475-91B2-E64AB625B4D1}"/>
              </a:ext>
            </a:extLst>
          </p:cNvPr>
          <p:cNvSpPr/>
          <p:nvPr/>
        </p:nvSpPr>
        <p:spPr bwMode="auto">
          <a:xfrm>
            <a:off x="4810686" y="3245527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32CC62A5-C09B-4999-BB8C-9186EB69DB1A}"/>
              </a:ext>
            </a:extLst>
          </p:cNvPr>
          <p:cNvSpPr/>
          <p:nvPr/>
        </p:nvSpPr>
        <p:spPr bwMode="auto">
          <a:xfrm>
            <a:off x="4165183" y="5214263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0ACCA8E9-A687-4EC6-AFD4-23D4638699FD}"/>
              </a:ext>
            </a:extLst>
          </p:cNvPr>
          <p:cNvSpPr/>
          <p:nvPr/>
        </p:nvSpPr>
        <p:spPr bwMode="auto">
          <a:xfrm>
            <a:off x="4170015" y="5332616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438748-E863-43B9-B1C4-707A3ECDEE64}"/>
              </a:ext>
            </a:extLst>
          </p:cNvPr>
          <p:cNvSpPr/>
          <p:nvPr/>
        </p:nvSpPr>
        <p:spPr>
          <a:xfrm flipV="1">
            <a:off x="4307497" y="5352762"/>
            <a:ext cx="339323" cy="118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2213BC6-FE57-4F44-9872-A5D3B22FBD30}"/>
              </a:ext>
            </a:extLst>
          </p:cNvPr>
          <p:cNvSpPr/>
          <p:nvPr/>
        </p:nvSpPr>
        <p:spPr bwMode="auto">
          <a:xfrm>
            <a:off x="4192875" y="407055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3D38AAC-BA2C-495C-8FD2-11B2B434E67F}"/>
              </a:ext>
            </a:extLst>
          </p:cNvPr>
          <p:cNvSpPr/>
          <p:nvPr/>
        </p:nvSpPr>
        <p:spPr>
          <a:xfrm flipV="1">
            <a:off x="4307497" y="4090697"/>
            <a:ext cx="339323" cy="11835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2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C327321-9893-4F86-B422-D3FA3E6FB7DF}"/>
              </a:ext>
            </a:extLst>
          </p:cNvPr>
          <p:cNvSpPr txBox="1">
            <a:spLocks/>
          </p:cNvSpPr>
          <p:nvPr/>
        </p:nvSpPr>
        <p:spPr>
          <a:xfrm>
            <a:off x="617517" y="1499884"/>
            <a:ext cx="4320000" cy="49907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0" i="0" kern="1200" baseline="0">
                <a:solidFill>
                  <a:schemeClr val="tx2"/>
                </a:solidFill>
                <a:latin typeface="Univers for KPMG Light" panose="020B0403020202020204" pitchFamily="34" charset="0"/>
                <a:ea typeface="+mn-ea"/>
                <a:cs typeface="Univers for KPMG Light" panose="020B0403020202020204" pitchFamily="34" charset="0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0" kern="1200">
                <a:solidFill>
                  <a:schemeClr val="tx2"/>
                </a:solidFill>
                <a:latin typeface="Univers for KPMG Light" panose="020B0403020202020204" pitchFamily="34" charset="0"/>
                <a:ea typeface="+mn-ea"/>
                <a:cs typeface="Univers for KPMG Light" panose="020B0403020202020204" pitchFamily="34" charset="0"/>
              </a:defRPr>
            </a:lvl2pPr>
            <a:lvl3pPr marL="307077" indent="-307077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Univers for KPMG Light" panose="020B0403020202020204" pitchFamily="34" charset="0"/>
              <a:buChar char="—"/>
              <a:defRPr sz="900" b="0" kern="1200">
                <a:solidFill>
                  <a:schemeClr val="tx2"/>
                </a:solidFill>
                <a:latin typeface="Univers for KPMG Light" panose="020B0403020202020204" pitchFamily="34" charset="0"/>
                <a:ea typeface="+mn-ea"/>
                <a:cs typeface="Univers for KPMG Light" panose="020B0403020202020204" pitchFamily="34" charset="0"/>
              </a:defRPr>
            </a:lvl3pPr>
            <a:lvl4pPr marL="624059" indent="-247642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Univers for KPMG Light" panose="020B0403020202020204" pitchFamily="34" charset="0"/>
              <a:buChar char="-"/>
              <a:defRPr sz="900" b="0" kern="1200">
                <a:solidFill>
                  <a:schemeClr val="tx2"/>
                </a:solidFill>
                <a:latin typeface="Univers for KPMG Light" panose="020B0403020202020204" pitchFamily="34" charset="0"/>
                <a:ea typeface="+mn-ea"/>
                <a:cs typeface="Univers for KPMG Light" panose="020B0403020202020204" pitchFamily="34" charset="0"/>
              </a:defRPr>
            </a:lvl4pPr>
            <a:lvl5pPr marL="576000" indent="-2160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b="0" kern="1200" baseline="0">
                <a:solidFill>
                  <a:srgbClr val="00A3A1"/>
                </a:solidFill>
                <a:latin typeface="Univers for KPMG Light" panose="020B0403020202020204" pitchFamily="34" charset="0"/>
                <a:ea typeface="+mn-ea"/>
                <a:cs typeface="Univers for KPMG Light" panose="020B0403020202020204" pitchFamily="34" charset="0"/>
              </a:defRPr>
            </a:lvl5pPr>
            <a:lvl6pPr marL="1098000" indent="-230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defRPr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㈜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두산인베스트먼트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귀하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defRPr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대표이사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귀하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삼정회계법인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이하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KPMG”)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은 계약에 따라 ㈜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엔지온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“Target”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”, 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대상회사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라 함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 대한 ㈜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두산인베스트먼트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고객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귀사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라 함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재무실사 업무를 지원하는 용역을 수행하였습니다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 수행한 용역의 목적은 고객이 고려 중인 투자에 대한 기회와 위험을 평가하는 것을 지원하는 것이었습니다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용역은 고객에 대한 모든 중요한 사항들을 언급하는 것은 아니며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혹시 있을지도 모르는 자료의 오류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부정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불법행위에 대한 정보를 모두 언급하지는 아니합니다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고객에게 용역계약서상 용역의 목적 또는 다른 어떠한 목적으로도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 제공한 용역의 절차상의 충분성에 대해 어떠한 보장도 하지 아니합니다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용역의 주요 업무 범위는 제공된 재무정보를 파악하고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분석하고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주요사항을 언급하는 것이었습니다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보고서는 그 특성상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고객의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Target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평가에 대한 지원의 목적 외에는 적합하지 않을 수 있으므로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고객의 내부 목적으로만 사용이 제한됩니다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따라서 계약서에 언급되어 있는 경우를 제외하고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보고서의 전체 또는 일부가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사전서면 동의 없이 고객 이외의 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자에게 제공 또는 열람 되어서는 안됩니다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따라서 당 법인은 본 보고서를 입수한 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자에게 발생한 손실에 대해서 어떠한 책임도 부담하지 않습니다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06236A2-6640-4F66-8855-72EBE9C36DC8}"/>
              </a:ext>
            </a:extLst>
          </p:cNvPr>
          <p:cNvSpPr txBox="1">
            <a:spLocks/>
          </p:cNvSpPr>
          <p:nvPr/>
        </p:nvSpPr>
        <p:spPr>
          <a:xfrm>
            <a:off x="5341545" y="1219642"/>
            <a:ext cx="4111634" cy="4121898"/>
          </a:xfrm>
          <a:prstGeom prst="rect">
            <a:avLst/>
          </a:prstGeom>
          <a:ln w="6350">
            <a:solidFill>
              <a:srgbClr val="00338D"/>
            </a:solidFill>
          </a:ln>
        </p:spPr>
        <p:txBody>
          <a:bodyPr vert="horz" lIns="84406" tIns="42203" rIns="84406" bIns="42203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i="0" kern="1200" baseline="0">
                <a:solidFill>
                  <a:schemeClr val="tx2"/>
                </a:solidFill>
                <a:latin typeface="Univers for KPMG"/>
                <a:ea typeface="+mn-ea"/>
                <a:cs typeface="Univers for KPMG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Univers for KPMG Light"/>
                <a:ea typeface="+mn-ea"/>
                <a:cs typeface="Univers for KPMG Light"/>
              </a:defRPr>
            </a:lvl2pPr>
            <a:lvl3pPr marL="307077" indent="-307077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Univers for KPMG Light" panose="020B0403020202020204" pitchFamily="34" charset="0"/>
              <a:buChar char="—"/>
              <a:defRPr sz="900" kern="1200">
                <a:solidFill>
                  <a:schemeClr val="tx2"/>
                </a:solidFill>
                <a:latin typeface="Univers for KPMG Light"/>
                <a:ea typeface="+mn-ea"/>
                <a:cs typeface="Univers for KPMG Light"/>
              </a:defRPr>
            </a:lvl3pPr>
            <a:lvl4pPr marL="624059" indent="-247642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Univers for KPMG Light" panose="020B0403020202020204" pitchFamily="34" charset="0"/>
              <a:buChar char="-"/>
              <a:defRPr sz="900" kern="1200">
                <a:solidFill>
                  <a:schemeClr val="tx2"/>
                </a:solidFill>
                <a:latin typeface="Univers for KPMG Light"/>
                <a:ea typeface="+mn-ea"/>
                <a:cs typeface="Univers for KPMG Light"/>
              </a:defRPr>
            </a:lvl4pPr>
            <a:lvl5pPr marL="576000" indent="-2160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rgbClr val="00338D"/>
                </a:solidFill>
                <a:latin typeface="Univers for KPMG Light"/>
                <a:ea typeface="+mn-ea"/>
                <a:cs typeface="Univers for KPMG Light"/>
              </a:defRPr>
            </a:lvl5pPr>
            <a:lvl6pPr marL="1098000" indent="-230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보고서 이용에 관한 고지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lvl="1">
              <a:defRPr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본 용역을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일부터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29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일까지 수행하였습니다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따라서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6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29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 이후에 발생하는 사건 및 거래를 반영하기 위해서 본 보고서에 포함된 정보를 수정해야 할 의무를 지지 않습니다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lvl="1"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보고서의 주된 자료는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Target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내부 정보들입니다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이들 정보들의 정확성은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Target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경영진의 책임이며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어떠한 책임도 지지 않습니다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lvl="1">
              <a:defRPr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본 보고서에 제시된 정보들이 용역수행기간 중에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에게 제공되어진 다른 정보들과의 일치 여부를 신의성실원칙에 입각하여 검토하였습니다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그러나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이들 정보들에 대한 객관성을 검증하기 위하여 다른 증거와 대조하는 등의 절차를 취하지 않았습니다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용역의 범위는 감사의 범위와 다르며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따라서 어떠한 형태의 확신도 제공하지 않습니다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보고서의 이용자는 의사결정에 있어 본 보고서를 의사결정의 유일한 근거나 참고로 활용하여서는 아니 되며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이로 인하여 발생되는 손해 또는 손실에 대하여 어떠한 책임도 부담하지 아니합니다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또한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및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관계회사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임직원은 본 보고서와 관련하여 어떠한 보증이나 보장도 제공하지 아니하며 모든 의사결정은 의사결정자의 판단과 책임 하에 이루어져야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삼정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용역계약서에서 별도로 규정하지 않는 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보고서 제출 이후에 발생하는 사건에 대하여 본 보고서를 갱신할 의무를 부담하지 않습니다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보고서에 포함된 ‘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KPMG Analysis’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회사로부터 제공된 정보에 근거하여 본 용역의 특정 목적을 위한 분석을 실시하였음을 의미합니다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F4E83F2A-75B0-46AC-8EEA-CF6D44E9FB6E}"/>
              </a:ext>
            </a:extLst>
          </p:cNvPr>
          <p:cNvCxnSpPr>
            <a:cxnSpLocks/>
          </p:cNvCxnSpPr>
          <p:nvPr/>
        </p:nvCxnSpPr>
        <p:spPr>
          <a:xfrm>
            <a:off x="5271190" y="1219643"/>
            <a:ext cx="0" cy="4121897"/>
          </a:xfrm>
          <a:prstGeom prst="line">
            <a:avLst/>
          </a:prstGeom>
          <a:noFill/>
          <a:ln w="152400" cap="flat" cmpd="sng" algn="ctr">
            <a:solidFill>
              <a:srgbClr val="00338D"/>
            </a:solidFill>
            <a:prstDash val="solid"/>
            <a:miter lim="800000"/>
          </a:ln>
          <a:effectLst/>
        </p:spPr>
      </p:cxnSp>
      <p:pic>
        <p:nvPicPr>
          <p:cNvPr id="8" name="Picture 37" descr="KPMG-LOGO-RGB">
            <a:extLst>
              <a:ext uri="{FF2B5EF4-FFF2-40B4-BE49-F238E27FC236}">
                <a16:creationId xmlns:a16="http://schemas.microsoft.com/office/drawing/2014/main" id="{92A564D4-F46B-4B0C-ABE0-3641B6FF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517" y="770147"/>
            <a:ext cx="761334" cy="279400"/>
          </a:xfrm>
          <a:prstGeom prst="rect">
            <a:avLst/>
          </a:prstGeom>
          <a:noFill/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3E4562E9-F97C-4411-9C9F-072DAE9D2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205" y="756068"/>
            <a:ext cx="1699057" cy="58695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lvl="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99"/>
              </a:buClr>
            </a:pPr>
            <a:r>
              <a:rPr lang="ko-KR" altLang="en-US" sz="800" dirty="0">
                <a:latin typeface="맑은 고딕" panose="020B0503020000020004" pitchFamily="50" charset="-127"/>
              </a:rPr>
              <a:t>삼정회계법인</a:t>
            </a:r>
          </a:p>
          <a:p>
            <a:pPr lvl="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99"/>
              </a:buClr>
            </a:pPr>
            <a:r>
              <a:rPr lang="ko-KR" altLang="en-US" sz="800" dirty="0">
                <a:latin typeface="맑은 고딕" panose="020B0503020000020004" pitchFamily="50" charset="-127"/>
              </a:rPr>
              <a:t>서울특별시 강남구 테헤란로 </a:t>
            </a:r>
            <a:r>
              <a:rPr lang="en-US" altLang="ko-KR" sz="800" dirty="0">
                <a:latin typeface="맑은 고딕" panose="020B0503020000020004" pitchFamily="50" charset="-127"/>
              </a:rPr>
              <a:t>152</a:t>
            </a:r>
          </a:p>
          <a:p>
            <a:pPr lvl="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99"/>
              </a:buClr>
            </a:pPr>
            <a:r>
              <a:rPr lang="ko-KR" altLang="en-US" sz="800" dirty="0">
                <a:latin typeface="맑은 고딕" panose="020B0503020000020004" pitchFamily="50" charset="-127"/>
              </a:rPr>
              <a:t>강남파이낸스센터 </a:t>
            </a:r>
            <a:r>
              <a:rPr lang="en-US" altLang="ko-KR" sz="800" dirty="0">
                <a:latin typeface="맑은 고딕" panose="020B0503020000020004" pitchFamily="50" charset="-127"/>
              </a:rPr>
              <a:t>27</a:t>
            </a:r>
            <a:r>
              <a:rPr lang="ko-KR" altLang="en-US" sz="800" dirty="0">
                <a:latin typeface="맑은 고딕" panose="020B0503020000020004" pitchFamily="50" charset="-127"/>
              </a:rPr>
              <a:t>층 </a:t>
            </a:r>
          </a:p>
          <a:p>
            <a:pPr lvl="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99"/>
              </a:buClr>
            </a:pPr>
            <a:r>
              <a:rPr lang="en-US" altLang="ko-KR" sz="800" dirty="0">
                <a:latin typeface="맑은 고딕" panose="020B0503020000020004" pitchFamily="50" charset="-127"/>
              </a:rPr>
              <a:t>06236</a:t>
            </a:r>
          </a:p>
        </p:txBody>
      </p:sp>
    </p:spTree>
    <p:extLst>
      <p:ext uri="{BB962C8B-B14F-4D97-AF65-F5344CB8AC3E}">
        <p14:creationId xmlns:p14="http://schemas.microsoft.com/office/powerpoint/2010/main" val="3511594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C11E3F-8F3A-40B2-BB5B-B120B9CCC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3810"/>
              </p:ext>
            </p:extLst>
          </p:nvPr>
        </p:nvGraphicFramePr>
        <p:xfrm>
          <a:off x="417095" y="4650823"/>
          <a:ext cx="4876613" cy="822960"/>
        </p:xfrm>
        <a:graphic>
          <a:graphicData uri="http://schemas.openxmlformats.org/drawingml/2006/table">
            <a:tbl>
              <a:tblPr/>
              <a:tblGrid>
                <a:gridCol w="1133027">
                  <a:extLst>
                    <a:ext uri="{9D8B030D-6E8A-4147-A177-3AD203B41FA5}">
                      <a16:colId xmlns:a16="http://schemas.microsoft.com/office/drawing/2014/main" val="2050117081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23946491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2298424167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14833597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66237296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272282013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753273667"/>
                    </a:ext>
                  </a:extLst>
                </a:gridCol>
              </a:tblGrid>
              <a:tr h="472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26427"/>
                  </a:ext>
                </a:extLst>
              </a:tr>
              <a:tr h="699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43769"/>
                  </a:ext>
                </a:extLst>
              </a:tr>
              <a:tr h="719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손배지급</a:t>
                      </a:r>
                      <a:endParaRPr lang="ko-KR" altLang="en-US" sz="900" b="1" i="0" u="none" strike="noStrike" err="1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41 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990547"/>
                  </a:ext>
                </a:extLst>
              </a:tr>
              <a:tr h="699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매출액 대비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Claim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16956"/>
                  </a:ext>
                </a:extLst>
              </a:tr>
              <a:tr h="699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과거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개년 평균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Claim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06644"/>
                  </a:ext>
                </a:extLst>
              </a:tr>
              <a:tr h="699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기준 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  <a:cs typeface="Arial"/>
                        </a:rPr>
                        <a:t>25 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2231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91553F-4E7B-419B-BDA7-7FBF4429BF81}"/>
              </a:ext>
            </a:extLst>
          </p:cNvPr>
          <p:cNvGraphicFramePr>
            <a:graphicFrameLocks noGrp="1"/>
          </p:cNvGraphicFramePr>
          <p:nvPr/>
        </p:nvGraphicFramePr>
        <p:xfrm>
          <a:off x="417600" y="1162800"/>
          <a:ext cx="4877250" cy="1783080"/>
        </p:xfrm>
        <a:graphic>
          <a:graphicData uri="http://schemas.openxmlformats.org/drawingml/2006/table">
            <a:tbl>
              <a:tblPr/>
              <a:tblGrid>
                <a:gridCol w="423359">
                  <a:extLst>
                    <a:ext uri="{9D8B030D-6E8A-4147-A177-3AD203B41FA5}">
                      <a16:colId xmlns:a16="http://schemas.microsoft.com/office/drawing/2014/main" val="3596873731"/>
                    </a:ext>
                  </a:extLst>
                </a:gridCol>
                <a:gridCol w="970141">
                  <a:extLst>
                    <a:ext uri="{9D8B030D-6E8A-4147-A177-3AD203B41FA5}">
                      <a16:colId xmlns:a16="http://schemas.microsoft.com/office/drawing/2014/main" val="1865561178"/>
                    </a:ext>
                  </a:extLst>
                </a:gridCol>
                <a:gridCol w="696750">
                  <a:extLst>
                    <a:ext uri="{9D8B030D-6E8A-4147-A177-3AD203B41FA5}">
                      <a16:colId xmlns:a16="http://schemas.microsoft.com/office/drawing/2014/main" val="1167131786"/>
                    </a:ext>
                  </a:extLst>
                </a:gridCol>
                <a:gridCol w="696750">
                  <a:extLst>
                    <a:ext uri="{9D8B030D-6E8A-4147-A177-3AD203B41FA5}">
                      <a16:colId xmlns:a16="http://schemas.microsoft.com/office/drawing/2014/main" val="717237277"/>
                    </a:ext>
                  </a:extLst>
                </a:gridCol>
                <a:gridCol w="696750">
                  <a:extLst>
                    <a:ext uri="{9D8B030D-6E8A-4147-A177-3AD203B41FA5}">
                      <a16:colId xmlns:a16="http://schemas.microsoft.com/office/drawing/2014/main" val="4191177166"/>
                    </a:ext>
                  </a:extLst>
                </a:gridCol>
                <a:gridCol w="696750">
                  <a:extLst>
                    <a:ext uri="{9D8B030D-6E8A-4147-A177-3AD203B41FA5}">
                      <a16:colId xmlns:a16="http://schemas.microsoft.com/office/drawing/2014/main" val="2612356618"/>
                    </a:ext>
                  </a:extLst>
                </a:gridCol>
                <a:gridCol w="696750">
                  <a:extLst>
                    <a:ext uri="{9D8B030D-6E8A-4147-A177-3AD203B41FA5}">
                      <a16:colId xmlns:a16="http://schemas.microsoft.com/office/drawing/2014/main" val="3224580000"/>
                    </a:ext>
                  </a:extLst>
                </a:gridCol>
              </a:tblGrid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3531"/>
                  </a:ext>
                </a:extLst>
              </a:tr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Cash(a)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3,880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75770"/>
                  </a:ext>
                </a:extLst>
              </a:tr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현금및현금성자산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966792"/>
                  </a:ext>
                </a:extLst>
              </a:tr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정기예적금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940007"/>
                  </a:ext>
                </a:extLst>
              </a:tr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Debt(b)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(14,222)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(16,153)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(15,305)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(18,031)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(18,052)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42764"/>
                  </a:ext>
                </a:extLst>
              </a:tr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차입금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(13,022)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(15,073)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(14,505)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(17,311)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(18,052)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691377"/>
                  </a:ext>
                </a:extLst>
              </a:tr>
              <a:tr h="7751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단기차입금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(5,900)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(7,900)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(7,070)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(7,060)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(6,390)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389554"/>
                  </a:ext>
                </a:extLst>
              </a:tr>
              <a:tr h="1127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유동성장기부채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(2,365)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(1,934)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(1,119)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(1,946)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33458"/>
                  </a:ext>
                </a:extLst>
              </a:tr>
              <a:tr h="7751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장기차입금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(4,757)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(5,305)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(5,501)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(9,132)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(9,716)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79859"/>
                  </a:ext>
                </a:extLst>
              </a:tr>
              <a:tr h="77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(1,080)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58846"/>
                  </a:ext>
                </a:extLst>
              </a:tr>
              <a:tr h="7751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유동성사채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(1,080)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90687"/>
                  </a:ext>
                </a:extLst>
              </a:tr>
              <a:tr h="7751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(1,080)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49472"/>
                  </a:ext>
                </a:extLst>
              </a:tr>
              <a:tr h="8103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Debt(c=a+b)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(15,634)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(17,197)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(16,220)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(21,911)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(20,852)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500397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00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10. Net Debt 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41E35F8-39BB-4CF1-8227-FDD58A97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80" y="766800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년말 순차입금은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156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 수준이었으나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장</a:t>
            </a:r>
            <a:r>
              <a:rPr lang="ko-KR" altLang="en-US" sz="1000" b="1" dirty="0" err="1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∙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단기차입금의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증가 등으로 인해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년말 기준 순차입금은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억원으로 그 규모가 늘었습니다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특히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년부터 장기차입금의 증가가 이루어진 바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이는 시설투자를 위한 차입으로써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년부터 총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73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억원의 장기차입을 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A0F99A-3FC4-404E-AA42-5533DABF3109}"/>
              </a:ext>
            </a:extLst>
          </p:cNvPr>
          <p:cNvSpPr txBox="1"/>
          <p:nvPr/>
        </p:nvSpPr>
        <p:spPr>
          <a:xfrm>
            <a:off x="5450066" y="1187668"/>
            <a:ext cx="4135354" cy="4450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이후 회사의 영업현금흐름은 꾸준히 증가추세에 있으나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2019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년부터 차입 및 사채발행을 통한 유형자산의 취득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투자자산의 취득으로 순차입금의 규모가 증가하였음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err="1">
                <a:latin typeface="Arial"/>
                <a:cs typeface="Arial"/>
              </a:rPr>
              <a:t>현금및현금성자산</a:t>
            </a:r>
            <a:endParaRPr lang="en-US" altLang="ko-KR">
              <a:latin typeface="Arial"/>
              <a:cs typeface="Arial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기준 회사는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개의 은행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13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개의 계좌를 사용 중이며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보통예금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(26%),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국공채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MMF, MMDA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를 포함하는 기타예금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(67%),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외화예금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(7%)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으로 구성되어 있음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단기금융상품 중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백만원은 질권설정으로 사용이 제한되어 있음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">
              <a:lnSpc>
                <a:spcPts val="1200"/>
              </a:lnSpc>
              <a:buClr>
                <a:srgbClr val="00338D"/>
              </a:buClr>
            </a:pP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기계장치의 취득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반도체 사업부는 기계장치 취득을 위해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억원을 지출하였음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기계장치의 취득자금 마련을 위해 기업은행으로부터 시설자금 대출로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년부터 총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억원을 차입하였으며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(2017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2019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중소기업진흥원과 산업은행으로부터 각각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10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억원의 시설자금목적으로 차입하였음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동 차입금에 대해서는 유형자산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토지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건물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구축물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기계장치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이 담보로 제공되어 있음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손해배상지급</a:t>
            </a:r>
            <a:endParaRPr lang="en-US" altLang="ko-KR" sz="9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>
                <a:latin typeface="Arial"/>
                <a:cs typeface="Arial"/>
              </a:rPr>
              <a:t>최근 </a:t>
            </a:r>
            <a:r>
              <a:rPr lang="en-US" altLang="ko-KR" sz="900">
                <a:latin typeface="Arial"/>
                <a:cs typeface="Arial"/>
              </a:rPr>
              <a:t>3</a:t>
            </a:r>
            <a:r>
              <a:rPr lang="ko-KR" altLang="en-US" sz="900">
                <a:latin typeface="Arial"/>
                <a:cs typeface="Arial"/>
              </a:rPr>
              <a:t>개년도 평균 매출대비 </a:t>
            </a:r>
            <a:r>
              <a:rPr lang="en-US" altLang="ko-KR" sz="900">
                <a:latin typeface="Arial"/>
                <a:cs typeface="Arial"/>
              </a:rPr>
              <a:t>0.1%</a:t>
            </a:r>
            <a:r>
              <a:rPr lang="ko-KR" altLang="en-US" sz="900">
                <a:latin typeface="Arial"/>
                <a:cs typeface="Arial"/>
              </a:rPr>
              <a:t>의 거래처에 손해배상지급 건 발생하며 최근</a:t>
            </a:r>
            <a:r>
              <a:rPr lang="en-US" altLang="ko-KR" sz="900">
                <a:latin typeface="Arial"/>
                <a:cs typeface="Arial"/>
              </a:rPr>
              <a:t>12</a:t>
            </a:r>
            <a:r>
              <a:rPr lang="ko-KR" altLang="en-US" sz="900">
                <a:latin typeface="Arial"/>
                <a:cs typeface="Arial"/>
              </a:rPr>
              <a:t>개월 매출액 기준 29백만원의 충당부채 설정이 필요함</a:t>
            </a:r>
            <a:endParaRPr lang="en-US" altLang="ko-KR" sz="900">
              <a:latin typeface="Arial"/>
              <a:cs typeface="Arial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년도 일시적 작업량 급증으로 작업미숙자 투입에 의한 불량 발생이 급증함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추가적으로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하이닉스의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THB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검사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가혹조건 검사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결과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로 인한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Claim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이 발생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이에 대한 제품들을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월 개발목적으로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520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백만원에 매입진행 예정 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079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52E9B809-6796-4C7E-8EB6-D56323BCA98E}"/>
              </a:ext>
            </a:extLst>
          </p:cNvPr>
          <p:cNvSpPr/>
          <p:nvPr/>
        </p:nvSpPr>
        <p:spPr bwMode="auto">
          <a:xfrm>
            <a:off x="5427895" y="3154679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72DF5B-209D-4459-8C66-2929C883D397}"/>
              </a:ext>
            </a:extLst>
          </p:cNvPr>
          <p:cNvSpPr/>
          <p:nvPr/>
        </p:nvSpPr>
        <p:spPr>
          <a:xfrm>
            <a:off x="4073879" y="1987982"/>
            <a:ext cx="1220971" cy="40268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BA55E7E0-4675-422A-BD0F-6F6A4D96A875}"/>
              </a:ext>
            </a:extLst>
          </p:cNvPr>
          <p:cNvSpPr/>
          <p:nvPr/>
        </p:nvSpPr>
        <p:spPr bwMode="auto">
          <a:xfrm>
            <a:off x="3991637" y="1918732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8497630-2C45-4DB6-B775-7916D8332B3F}"/>
              </a:ext>
            </a:extLst>
          </p:cNvPr>
          <p:cNvSpPr/>
          <p:nvPr/>
        </p:nvSpPr>
        <p:spPr bwMode="auto">
          <a:xfrm>
            <a:off x="275286" y="4561351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0385D4-F6B6-4F53-BF4E-D09A669ECC13}"/>
              </a:ext>
            </a:extLst>
          </p:cNvPr>
          <p:cNvSpPr/>
          <p:nvPr/>
        </p:nvSpPr>
        <p:spPr>
          <a:xfrm>
            <a:off x="416014" y="4630600"/>
            <a:ext cx="4887043" cy="90060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209F4DD-0453-45E4-A99C-E8EC249C44DB}"/>
              </a:ext>
            </a:extLst>
          </p:cNvPr>
          <p:cNvSpPr/>
          <p:nvPr/>
        </p:nvSpPr>
        <p:spPr bwMode="auto">
          <a:xfrm>
            <a:off x="5348007" y="4260254"/>
            <a:ext cx="142314" cy="138499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5714934" algn="l"/>
              </a:tabLst>
              <a:defRPr/>
            </a:pPr>
            <a:r>
              <a:rPr lang="en-US" altLang="ko-KR" sz="900" b="1" kern="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ko-KR" altLang="en-US" sz="900" b="1" kern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00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10. Net Debt 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41E35F8-39BB-4CF1-8227-FDD58A97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80" y="766800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월말 잔액기준 전체 차입금의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54%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 시설자금용도로 장기차입한 것이며 동 차입금은 분기마다 분할 상환하는 조건입니다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또한 회사는 기업은행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산업은행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신한은행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중진공으로부터 중소기업 지원 관련 대출을 받았으며 기존 차입조건은 대기업 편입 시 변동될 수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A0F99A-3FC4-404E-AA42-5533DABF3109}"/>
              </a:ext>
            </a:extLst>
          </p:cNvPr>
          <p:cNvSpPr txBox="1"/>
          <p:nvPr/>
        </p:nvSpPr>
        <p:spPr>
          <a:xfrm>
            <a:off x="7045235" y="1162800"/>
            <a:ext cx="2652004" cy="2911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차입금의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35.4%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를 차지하는 단기차입금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6,390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백만원과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10.8%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를 차지하는 유동성차입부채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1,946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백만원은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1,080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2,715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백만원의 상환이 이루어질 예정임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시설자금 용도로 차입한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85,500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백만원은 분할상환 조건으로서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년에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259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1, 140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16,250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17,500</a:t>
            </a:r>
            <a:r>
              <a:rPr lang="ko-KR" alt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백만원씩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상환이 이루어져야 함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기업은행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농협은행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산업은행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신한은행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중소기업진흥공단의 중소기업 지원 관련 대출은 전체 차입금의 약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72%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에 해당하는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13,954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백만원으로서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대기업 편입 시 차입조건</a:t>
            </a:r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대출연장</a:t>
            </a:r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한도</a:t>
            </a:r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이자율 등</a:t>
            </a:r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이 변동될 수 있음</a:t>
            </a:r>
            <a:endParaRPr lang="en-US" altLang="ko-K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B1762AD-3A92-4D78-8D62-EEBE6B8DD901}"/>
              </a:ext>
            </a:extLst>
          </p:cNvPr>
          <p:cNvGraphicFramePr>
            <a:graphicFrameLocks noGrp="1"/>
          </p:cNvGraphicFramePr>
          <p:nvPr/>
        </p:nvGraphicFramePr>
        <p:xfrm>
          <a:off x="417600" y="1162800"/>
          <a:ext cx="6547097" cy="4526280"/>
        </p:xfrm>
        <a:graphic>
          <a:graphicData uri="http://schemas.openxmlformats.org/drawingml/2006/table">
            <a:tbl>
              <a:tblPr/>
              <a:tblGrid>
                <a:gridCol w="1136227">
                  <a:extLst>
                    <a:ext uri="{9D8B030D-6E8A-4147-A177-3AD203B41FA5}">
                      <a16:colId xmlns:a16="http://schemas.microsoft.com/office/drawing/2014/main" val="1057831415"/>
                    </a:ext>
                  </a:extLst>
                </a:gridCol>
                <a:gridCol w="666859">
                  <a:extLst>
                    <a:ext uri="{9D8B030D-6E8A-4147-A177-3AD203B41FA5}">
                      <a16:colId xmlns:a16="http://schemas.microsoft.com/office/drawing/2014/main" val="3379478986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274868075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4279229744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45940495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099426062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1441785151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2516039129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354501822"/>
                    </a:ext>
                  </a:extLst>
                </a:gridCol>
              </a:tblGrid>
              <a:tr h="640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천원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차입일자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약정기일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차입종류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0377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국민은행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612,500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93,750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276417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19.03.15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22.03.15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2.94%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64341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21.05.17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22.05.15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93633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19.10.31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23.10.31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3.25%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112,500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93,750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18725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기업은행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4,690,000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301,784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5,145,228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92483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21.04.06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22.04.06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81367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20.04.16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22.04.06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73920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20.04.08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22.04.06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20305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20.05.20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22.05.20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08074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20.07.21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22.06.07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무역어음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3.27%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38842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21.08.18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22.08.18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운전자금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고정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55955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19.09.16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22.09.14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운전자금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2.81%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56461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20.09.28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22.09.28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운전자금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2.67%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65924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19.10.31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24.10.31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2.43%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고정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85,120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170,240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02625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17.06.26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27.06.21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151,666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682,497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39848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17.09.29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27.06.21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41,666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187,497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16758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17.10.30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27.06.21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23,332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104,994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90570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20.05.27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28.05.24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2,550,000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513405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20.09.28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28.09.08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2.10%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1,450,000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149183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농협은행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20.04.20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22.04.20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3.04%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고정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44212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신한은행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14.07.29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22.06.30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2821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한국산업은행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00205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20.07.28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22.06.30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86213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21.08.17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22.08.17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2.81%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52242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18.09.12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28.09.10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94385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18.10.31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28.10.24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1479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중소기업진흥공단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266,520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3,477,100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29092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18.02.09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23.02.08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개발기술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2.13%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99,960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16,660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06168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19.01.31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24.01.30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개발기술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166,560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180,440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953957"/>
                  </a:ext>
                </a:extLst>
              </a:tr>
              <a:tr h="64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20.11.30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30.11.29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34692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21.03.29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31.03.28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시설자금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2,530,000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84969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6,390,000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1,945,804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9,716,078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45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08A3C0-834A-4FE5-80EB-2368EA656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91994"/>
              </p:ext>
            </p:extLst>
          </p:nvPr>
        </p:nvGraphicFramePr>
        <p:xfrm>
          <a:off x="453600" y="1256833"/>
          <a:ext cx="5633626" cy="4475608"/>
        </p:xfrm>
        <a:graphic>
          <a:graphicData uri="http://schemas.openxmlformats.org/drawingml/2006/table">
            <a:tbl>
              <a:tblPr/>
              <a:tblGrid>
                <a:gridCol w="525559">
                  <a:extLst>
                    <a:ext uri="{9D8B030D-6E8A-4147-A177-3AD203B41FA5}">
                      <a16:colId xmlns:a16="http://schemas.microsoft.com/office/drawing/2014/main" val="1044650510"/>
                    </a:ext>
                  </a:extLst>
                </a:gridCol>
                <a:gridCol w="608340">
                  <a:extLst>
                    <a:ext uri="{9D8B030D-6E8A-4147-A177-3AD203B41FA5}">
                      <a16:colId xmlns:a16="http://schemas.microsoft.com/office/drawing/2014/main" val="3238276891"/>
                    </a:ext>
                  </a:extLst>
                </a:gridCol>
                <a:gridCol w="1049900">
                  <a:extLst>
                    <a:ext uri="{9D8B030D-6E8A-4147-A177-3AD203B41FA5}">
                      <a16:colId xmlns:a16="http://schemas.microsoft.com/office/drawing/2014/main" val="3314618070"/>
                    </a:ext>
                  </a:extLst>
                </a:gridCol>
                <a:gridCol w="210997">
                  <a:extLst>
                    <a:ext uri="{9D8B030D-6E8A-4147-A177-3AD203B41FA5}">
                      <a16:colId xmlns:a16="http://schemas.microsoft.com/office/drawing/2014/main" val="624974624"/>
                    </a:ext>
                  </a:extLst>
                </a:gridCol>
                <a:gridCol w="647766">
                  <a:extLst>
                    <a:ext uri="{9D8B030D-6E8A-4147-A177-3AD203B41FA5}">
                      <a16:colId xmlns:a16="http://schemas.microsoft.com/office/drawing/2014/main" val="436707300"/>
                    </a:ext>
                  </a:extLst>
                </a:gridCol>
                <a:gridCol w="647766">
                  <a:extLst>
                    <a:ext uri="{9D8B030D-6E8A-4147-A177-3AD203B41FA5}">
                      <a16:colId xmlns:a16="http://schemas.microsoft.com/office/drawing/2014/main" val="2851524147"/>
                    </a:ext>
                  </a:extLst>
                </a:gridCol>
                <a:gridCol w="647766">
                  <a:extLst>
                    <a:ext uri="{9D8B030D-6E8A-4147-A177-3AD203B41FA5}">
                      <a16:colId xmlns:a16="http://schemas.microsoft.com/office/drawing/2014/main" val="650509466"/>
                    </a:ext>
                  </a:extLst>
                </a:gridCol>
                <a:gridCol w="647766">
                  <a:extLst>
                    <a:ext uri="{9D8B030D-6E8A-4147-A177-3AD203B41FA5}">
                      <a16:colId xmlns:a16="http://schemas.microsoft.com/office/drawing/2014/main" val="2275174333"/>
                    </a:ext>
                  </a:extLst>
                </a:gridCol>
                <a:gridCol w="647766">
                  <a:extLst>
                    <a:ext uri="{9D8B030D-6E8A-4147-A177-3AD203B41FA5}">
                      <a16:colId xmlns:a16="http://schemas.microsoft.com/office/drawing/2014/main" val="3950063159"/>
                    </a:ext>
                  </a:extLst>
                </a:gridCol>
              </a:tblGrid>
              <a:tr h="150046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28947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0527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3,221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5,104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23277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786518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NWC Movement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(173)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383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매출채권의 감소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증가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(598)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48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재고자산의 감소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증가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296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매입채무의 증가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감소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(355)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06211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 after NWC Movement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7,833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619215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 Conversion Ratio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122.8%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39947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CAPEX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5,375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0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확장투자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7,615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4,356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68156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유지보수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7740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43691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Free cash flow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(683)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(2,321)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(444)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89015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Other cash flow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(3,032)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(1,636)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2107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 영업현금흐름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(374)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(2,183)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(1,642)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5376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재무활동현금흐름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923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(849)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2,726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617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단기차입금의 증가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4,350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346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장기차입금의 증가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5,450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891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사채의 증가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8990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단기차입금의 상환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(2,700)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(1,552)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(1,119)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(3,060)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4427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유동성장기부채의 상환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(1,782)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(2,365)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(2,634)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(1,119)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831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유동성사채의 상환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(1,440)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(1,080)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(720)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6067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장기차입금의 상환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(1,000)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(583)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49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배당금지급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006930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Total cash flow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(154)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(2,080)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732382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기초 현금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51646"/>
                  </a:ext>
                </a:extLst>
              </a:tr>
              <a:tr h="15004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기말 현금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3,380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661247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11. Carved-out CF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Overview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751BB69F-51D2-4DCF-93CC-9AE68220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765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2019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년 이후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EBITDA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 금액이 증가하였으나 영업 현금 유입이 신규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Capex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투자로 소요되어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Free cash flow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는 크지 않았습니다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7AE8F-00F0-420F-B51F-D28900F1421F}"/>
              </a:ext>
            </a:extLst>
          </p:cNvPr>
          <p:cNvSpPr txBox="1"/>
          <p:nvPr/>
        </p:nvSpPr>
        <p:spPr>
          <a:xfrm>
            <a:off x="453600" y="5793162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8A7C9A3-431B-404D-8AD4-4BA2660D55AE}"/>
              </a:ext>
            </a:extLst>
          </p:cNvPr>
          <p:cNvSpPr txBox="1">
            <a:spLocks/>
          </p:cNvSpPr>
          <p:nvPr/>
        </p:nvSpPr>
        <p:spPr>
          <a:xfrm>
            <a:off x="6179486" y="1269442"/>
            <a:ext cx="3443486" cy="1133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en-US" altLang="ko-KR" sz="900" b="1" u="sng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NWC Movement</a:t>
            </a: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매년 꾸준히 성장하는 추세를 보이며 매출이 증가함에 따라 매출채권은 증가를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생산량 증가에 따라 재고자산 및 채무는 증가함 </a:t>
            </a:r>
            <a:endParaRPr lang="en-US" altLang="ko-KR" sz="900" b="1" u="sng" kern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en-US" altLang="ko-KR" sz="900" b="1" u="sng" kern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CapEx</a:t>
            </a:r>
            <a:endParaRPr lang="en-US" altLang="ko-KR" sz="900" b="1" u="sng" kern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생산장비를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76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취득하였으며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년에는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장비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DDI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장비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18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및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클린룸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 등에 대한 투자로 인하여 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이후 자본적 지출이 급증하였음</a:t>
            </a:r>
            <a:endParaRPr lang="en-US" altLang="ko-KR" sz="900" b="1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64127" lvl="2" indent="-164127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Font typeface="Arial" pitchFamily="34" charset="0"/>
              <a:buChar char="■"/>
              <a:defRPr/>
            </a:pPr>
            <a:endParaRPr lang="en-US" altLang="ko-KR" sz="9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64127" lvl="2" indent="-164127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Font typeface="Arial" pitchFamily="34" charset="0"/>
              <a:buChar char="■"/>
              <a:defRPr/>
            </a:pPr>
            <a:endParaRPr lang="en-US" altLang="ko-KR" sz="9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endParaRPr lang="en-US" altLang="ko-KR" sz="9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7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12. 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내부통제제도</a:t>
            </a: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8529E25D-CE3B-41F5-8CFD-51E999D4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830440"/>
            <a:ext cx="945240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▌구매요청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승인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구매진행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지급 등록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승인의 분리되어 있고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지급 등록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승인의 권한부여가 분리되어 필수적인 업무분장을 구축하고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8" name="Group 26">
            <a:extLst>
              <a:ext uri="{FF2B5EF4-FFF2-40B4-BE49-F238E27FC236}">
                <a16:creationId xmlns:a16="http://schemas.microsoft.com/office/drawing/2014/main" id="{282D0FD3-544F-41BB-8378-4A9B967C2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788256"/>
              </p:ext>
            </p:extLst>
          </p:nvPr>
        </p:nvGraphicFramePr>
        <p:xfrm>
          <a:off x="453600" y="1297665"/>
          <a:ext cx="9070544" cy="4556505"/>
        </p:xfrm>
        <a:graphic>
          <a:graphicData uri="http://schemas.openxmlformats.org/drawingml/2006/table">
            <a:tbl>
              <a:tblPr/>
              <a:tblGrid>
                <a:gridCol w="114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262485195"/>
                    </a:ext>
                  </a:extLst>
                </a:gridCol>
              </a:tblGrid>
              <a:tr h="28930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Area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150" marR="57150" marT="57150" marB="57150" anchor="b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Summary of observation</a:t>
                      </a:r>
                    </a:p>
                  </a:txBody>
                  <a:tcPr marL="57150" marR="57150" marT="57150" marB="5715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150" marR="57150" marT="57150" marB="5715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71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자금 업무 분장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구매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현업부서 구매요청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구매팀 구매업무 진행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대표이사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승인으로 업무 분장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자금팀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기안서 작성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대표이사 승인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인터넷뱅킹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회계팀 이체등록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자금팀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이체승인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4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지급 프로세스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99478"/>
                  </a:ext>
                </a:extLst>
              </a:tr>
              <a:tr h="482552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입출금 관리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송금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출금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인터넷뱅킹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자금이체 등록자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승인자 분리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회계팀은 등록만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자금팀은 승인만 가능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경영관리실장은 등록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승인 가능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자금팀장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경영관리실장 단계별 승인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인증서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/OTP: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자금팀장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회계팀장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경영관리실장 각각 소지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입금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회수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각 사업부별로 등록된 계좌가 분리되어 이루어짐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법인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사용 인감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법인인감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경영관리실장 금고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사용인감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반도체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사업부 각각의 인사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구매팀장 보관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총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사업부별 인감대장 관리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 시재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매일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주간 작성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대표이사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경영관리실장 보고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387749"/>
                  </a:ext>
                </a:extLst>
              </a:tr>
              <a:tr h="40548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개선사항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기업은행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하나은행 이외 금융기관 인터넷뱅킹의 경우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경영지원실장 단독으로 지급업무 수행 중으로 업무분장 필요함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품의 없이 인감사용 중이며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사업부별로 인감대장을 자율적으로 관리 중으로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통제수행자에 의한 승인과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회사차원의 인감대장 관리를 통한 통제 모니터링 개선 필요함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사업부 분리 시 회계팀에서 자금 업무에 대하여 수행이 가능하나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업무분장을 위해 추가적인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자금팀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인력채용이 필요함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334831"/>
                  </a:ext>
                </a:extLst>
              </a:tr>
            </a:tbl>
          </a:graphicData>
        </a:graphic>
      </p:graphicFrame>
      <p:sp>
        <p:nvSpPr>
          <p:cNvPr id="40" name="직사각형 17">
            <a:extLst>
              <a:ext uri="{FF2B5EF4-FFF2-40B4-BE49-F238E27FC236}">
                <a16:creationId xmlns:a16="http://schemas.microsoft.com/office/drawing/2014/main" id="{DC9946C9-4051-40AE-A4F1-8A1C0ABA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19" y="2507662"/>
            <a:ext cx="916112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현업부서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/HR) 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기안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1" name="직사각형 17">
            <a:extLst>
              <a:ext uri="{FF2B5EF4-FFF2-40B4-BE49-F238E27FC236}">
                <a16:creationId xmlns:a16="http://schemas.microsoft.com/office/drawing/2014/main" id="{41559EB7-994E-498C-B620-A876DAB1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024" y="2511638"/>
            <a:ext cx="916112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구매팀 협상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직사각형 17">
            <a:extLst>
              <a:ext uri="{FF2B5EF4-FFF2-40B4-BE49-F238E27FC236}">
                <a16:creationId xmlns:a16="http://schemas.microsoft.com/office/drawing/2014/main" id="{45DFD833-BBB9-4B17-A2B4-387ABDD7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543" y="2511638"/>
            <a:ext cx="916112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구매팀장 승인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직사각형 17">
            <a:extLst>
              <a:ext uri="{FF2B5EF4-FFF2-40B4-BE49-F238E27FC236}">
                <a16:creationId xmlns:a16="http://schemas.microsoft.com/office/drawing/2014/main" id="{FEF2FF59-D0F9-407A-BC74-97312284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062" y="2516475"/>
            <a:ext cx="916112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 진행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4" name="직사각형 17">
            <a:extLst>
              <a:ext uri="{FF2B5EF4-FFF2-40B4-BE49-F238E27FC236}">
                <a16:creationId xmlns:a16="http://schemas.microsoft.com/office/drawing/2014/main" id="{186FABA8-64F6-43BB-81F0-74077413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922" y="3060103"/>
            <a:ext cx="1328461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정기 결제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(5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algn="ctr" defTabSz="781995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선지급</a:t>
            </a:r>
            <a:r>
              <a:rPr lang="en-US" altLang="ko-KR" sz="1000" baseline="30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5" name="직사각형 17">
            <a:extLst>
              <a:ext uri="{FF2B5EF4-FFF2-40B4-BE49-F238E27FC236}">
                <a16:creationId xmlns:a16="http://schemas.microsoft.com/office/drawing/2014/main" id="{4667D354-5E72-42A4-81E9-A73427B69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250" y="3059227"/>
            <a:ext cx="1328462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대표이사 승인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직사각형 17">
            <a:extLst>
              <a:ext uri="{FF2B5EF4-FFF2-40B4-BE49-F238E27FC236}">
                <a16:creationId xmlns:a16="http://schemas.microsoft.com/office/drawing/2014/main" id="{9FA0E4BA-FE1C-4162-B061-D84A0593A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06" y="3065286"/>
            <a:ext cx="1423084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자금팀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지급기안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7" name="직사각형 17">
            <a:extLst>
              <a:ext uri="{FF2B5EF4-FFF2-40B4-BE49-F238E27FC236}">
                <a16:creationId xmlns:a16="http://schemas.microsoft.com/office/drawing/2014/main" id="{ACD8F8EB-127B-4F48-A535-F2866DCF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98" y="3059227"/>
            <a:ext cx="1328461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인터넷 뱅킹 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단계별승인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87B4F24F-FCF0-4101-BF6B-7131FA478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35" y="2511638"/>
            <a:ext cx="587651" cy="352952"/>
          </a:xfrm>
          <a:prstGeom prst="rect">
            <a:avLst/>
          </a:prstGeom>
          <a:solidFill>
            <a:srgbClr val="00338D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</a:t>
            </a:r>
            <a:r>
              <a:rPr lang="en-US" altLang="ko-KR" sz="10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현업</a:t>
            </a:r>
            <a:endParaRPr lang="en-US" altLang="ko-KR" sz="1000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직사각형 17">
            <a:extLst>
              <a:ext uri="{FF2B5EF4-FFF2-40B4-BE49-F238E27FC236}">
                <a16:creationId xmlns:a16="http://schemas.microsoft.com/office/drawing/2014/main" id="{08DCD178-1FA5-4273-A471-8B8BC833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36" y="3049138"/>
            <a:ext cx="587650" cy="352952"/>
          </a:xfrm>
          <a:prstGeom prst="rect">
            <a:avLst/>
          </a:prstGeom>
          <a:solidFill>
            <a:srgbClr val="00338D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지급</a:t>
            </a:r>
            <a:endParaRPr lang="en-US" altLang="ko-KR" sz="1000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9DC67FFB-FC58-42E1-96FB-BC134A312106}"/>
              </a:ext>
            </a:extLst>
          </p:cNvPr>
          <p:cNvSpPr/>
          <p:nvPr/>
        </p:nvSpPr>
        <p:spPr>
          <a:xfrm rot="5400000">
            <a:off x="3444872" y="3214831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8E0F6A2B-2E80-4245-A42E-2C46BFF9B484}"/>
              </a:ext>
            </a:extLst>
          </p:cNvPr>
          <p:cNvSpPr/>
          <p:nvPr/>
        </p:nvSpPr>
        <p:spPr>
          <a:xfrm rot="5400000">
            <a:off x="5124787" y="3231548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3FCC9E7C-913B-48C3-8E98-713DB323BC08}"/>
              </a:ext>
            </a:extLst>
          </p:cNvPr>
          <p:cNvSpPr/>
          <p:nvPr/>
        </p:nvSpPr>
        <p:spPr>
          <a:xfrm rot="5400000">
            <a:off x="6475859" y="2685123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A3791D7F-5C8E-4FBB-9C57-AE8190B549E4}"/>
              </a:ext>
            </a:extLst>
          </p:cNvPr>
          <p:cNvSpPr/>
          <p:nvPr/>
        </p:nvSpPr>
        <p:spPr>
          <a:xfrm rot="5400000">
            <a:off x="5450562" y="2685124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A865A1F-5BF4-4D43-9B7C-C78E1723D6A9}"/>
              </a:ext>
            </a:extLst>
          </p:cNvPr>
          <p:cNvSpPr/>
          <p:nvPr/>
        </p:nvSpPr>
        <p:spPr>
          <a:xfrm rot="5400000">
            <a:off x="4390821" y="2665254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76419F4D-E48F-4C96-879A-0BE13E4F29B3}"/>
              </a:ext>
            </a:extLst>
          </p:cNvPr>
          <p:cNvSpPr/>
          <p:nvPr/>
        </p:nvSpPr>
        <p:spPr>
          <a:xfrm rot="5400000">
            <a:off x="3266845" y="2685124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C299AE7-B1B2-4B5B-8249-3938CC712D7A}"/>
              </a:ext>
            </a:extLst>
          </p:cNvPr>
          <p:cNvSpPr/>
          <p:nvPr/>
        </p:nvSpPr>
        <p:spPr>
          <a:xfrm rot="5400000">
            <a:off x="6570533" y="3236513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17">
            <a:extLst>
              <a:ext uri="{FF2B5EF4-FFF2-40B4-BE49-F238E27FC236}">
                <a16:creationId xmlns:a16="http://schemas.microsoft.com/office/drawing/2014/main" id="{926D6F35-D943-4448-8193-E4C2228B2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145" y="3065555"/>
            <a:ext cx="1244180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일일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주간 지급보고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4A7E5BB2-C37B-4ECC-979F-030BF93D0EA7}"/>
              </a:ext>
            </a:extLst>
          </p:cNvPr>
          <p:cNvSpPr/>
          <p:nvPr/>
        </p:nvSpPr>
        <p:spPr>
          <a:xfrm rot="5400000">
            <a:off x="7987167" y="3247143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17">
            <a:extLst>
              <a:ext uri="{FF2B5EF4-FFF2-40B4-BE49-F238E27FC236}">
                <a16:creationId xmlns:a16="http://schemas.microsoft.com/office/drawing/2014/main" id="{CE736156-44BF-4B5F-B7C2-5B2B8EE0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89" y="2527158"/>
            <a:ext cx="916112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전표 작성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C1DD814F-E37E-415F-BE1A-6BA48BF29007}"/>
              </a:ext>
            </a:extLst>
          </p:cNvPr>
          <p:cNvSpPr/>
          <p:nvPr/>
        </p:nvSpPr>
        <p:spPr>
          <a:xfrm rot="5400000">
            <a:off x="7516886" y="2695806"/>
            <a:ext cx="88777" cy="45719"/>
          </a:xfrm>
          <a:prstGeom prst="triangle">
            <a:avLst/>
          </a:prstGeom>
          <a:solidFill>
            <a:srgbClr val="00AD83"/>
          </a:solidFill>
          <a:ln>
            <a:solidFill>
              <a:srgbClr val="00A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D40B90-011A-47B3-9AB0-AF2C09959BD0}"/>
              </a:ext>
            </a:extLst>
          </p:cNvPr>
          <p:cNvSpPr txBox="1"/>
          <p:nvPr/>
        </p:nvSpPr>
        <p:spPr>
          <a:xfrm>
            <a:off x="453600" y="5856869"/>
            <a:ext cx="4067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내부통제제도에 관한 회사의 답변에 근거하며 운영에 대한 테스트는 이루어지지 않았습니다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직사각형 17">
            <a:extLst>
              <a:ext uri="{FF2B5EF4-FFF2-40B4-BE49-F238E27FC236}">
                <a16:creationId xmlns:a16="http://schemas.microsoft.com/office/drawing/2014/main" id="{A575FEFB-40DF-4048-90B1-3EA79CBB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048" y="2511638"/>
            <a:ext cx="989923" cy="3569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A3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9101" rIns="36000" bIns="39101" numCol="1" rtlCol="0" anchor="ctr" anchorCtr="0" compatLnSpc="1">
            <a:prstTxWarp prst="textNoShape">
              <a:avLst/>
            </a:prstTxWarp>
          </a:bodyPr>
          <a:lstStyle/>
          <a:p>
            <a:pPr algn="ctr" defTabSz="781995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대표이사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승인</a:t>
            </a:r>
            <a:r>
              <a:rPr lang="en-US" altLang="ko-KR" sz="1000" baseline="300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3EF54-0A01-4CC8-8646-4D1C0BE02B51}"/>
              </a:ext>
            </a:extLst>
          </p:cNvPr>
          <p:cNvSpPr txBox="1"/>
          <p:nvPr/>
        </p:nvSpPr>
        <p:spPr>
          <a:xfrm>
            <a:off x="1694876" y="3472914"/>
            <a:ext cx="406769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1: 100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만원 미만 시 사업부장 전결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2: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특정업체의 경우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만원 미만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5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7">
            <a:extLst>
              <a:ext uri="{FF2B5EF4-FFF2-40B4-BE49-F238E27FC236}">
                <a16:creationId xmlns:a16="http://schemas.microsoft.com/office/drawing/2014/main" id="{CCB573F3-3BA9-474A-B4EC-29BE56B45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80568"/>
              </p:ext>
            </p:extLst>
          </p:nvPr>
        </p:nvGraphicFramePr>
        <p:xfrm>
          <a:off x="484877" y="2187285"/>
          <a:ext cx="4483355" cy="199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03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kern="12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r>
                        <a:rPr lang="en-US" altLang="ko-KR" sz="11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  <a:endParaRPr lang="en-GB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latinLnBrk="1" hangingPunct="1"/>
                      <a:r>
                        <a:rPr lang="en-GB" sz="11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kern="12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r>
                        <a:rPr lang="en-US" altLang="ko-KR" sz="11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Findings</a:t>
                      </a: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latinLnBrk="1" hangingPunct="1"/>
                      <a:r>
                        <a:rPr lang="en-GB" sz="11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2200" b="0" kern="1200" dirty="0">
                          <a:solidFill>
                            <a:srgbClr val="470A68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Appendices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742950" rtl="0" eaLnBrk="1" latinLnBrk="1" hangingPunct="1"/>
                      <a:r>
                        <a:rPr lang="en-GB" altLang="ko-KR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747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12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Working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Capital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F23C500B-B279-48CF-B781-22EB8EA4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대금회수일이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일인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SK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하이닉스의 매출 비중이 증가함에 따라 매출채권 회수기일이 짧아지고 있으며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매입채무의 대금지급일은 전부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 또는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일로 동일하여 매입액의 증가에도 큰 변동없이 유지되고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9D7DC-F7B1-424B-B02C-DB7476FA522E}"/>
              </a:ext>
            </a:extLst>
          </p:cNvPr>
          <p:cNvSpPr txBox="1"/>
          <p:nvPr/>
        </p:nvSpPr>
        <p:spPr>
          <a:xfrm>
            <a:off x="398612" y="3496592"/>
            <a:ext cx="8723750" cy="260366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매출채권 회수기일 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주요 거래처인 하이닉스의 대금회수 기일은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일이며 하이닉스의 매출비중이 증가함에 따라 채권회수기간은 짧아지나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매출채권이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전기말대비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58%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증가하여 회수율이 증가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그외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LX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세미콘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드림텍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거래처 채권 회수기일은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존재함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월말기준 원장을 통해 대금회수기일에 맞게 현금이 회수되고 있음을 확인함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재고자산 회전일 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매출원가의 증가에 따라 기말 재고자산이 증가하는 추세를 따르고 있으나 평균 재고자산 회전일은 약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주일로 매출원가 증가에도 큰 변동없이 유지되고 있음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매입채무</a:t>
            </a:r>
            <a:r>
              <a:rPr lang="ko-KR" altLang="en-US" sz="900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지급기일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매입채무는 자재 매입액으로 구성되어 있으며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매출처와 달리 매입처는 다양하게 존재하나 대금지급기일은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또는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익익월말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 증가에 따른 자재매입이 증가하나 평균지급기일은 큰 변동없이 일관적임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월말 기준 원장을 통해 대금지급기일에 맞게 현금이 지급되고 있음을 확인함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대기업 </a:t>
            </a:r>
            <a:r>
              <a:rPr lang="ko-KR" altLang="en-US" sz="900" b="1" u="sng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편입시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대금 지급</a:t>
            </a:r>
            <a:r>
              <a:rPr lang="en-US" altLang="ko-KR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회수 조건의 변동확인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대기업 편입에 의한 중소기업 지위 상실 시 </a:t>
            </a:r>
            <a:r>
              <a:rPr lang="ko-KR" altLang="en-US" sz="9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대ㆍ중소기업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상생협력 촉진에 관한 법률 제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조에 따라 대기업과 중소기업 간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중소기업 상호간 거래 시 대금지급기일이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 이내 지급하는 의무가 사라져 대금의 회수 기일의 변동이 발생할 위험 존재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3F4A57-550B-4346-872A-9F4463C6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28786"/>
              </p:ext>
            </p:extLst>
          </p:nvPr>
        </p:nvGraphicFramePr>
        <p:xfrm>
          <a:off x="417600" y="1162800"/>
          <a:ext cx="42164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4150362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00831877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3910585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8511573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09677673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62102914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2906697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Dec-21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79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NWC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49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매출채권</a:t>
                      </a:r>
                      <a:r>
                        <a:rPr lang="en-US" altLang="ko-KR" sz="9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39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재고자산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35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5EB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매입채무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EB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(431)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(405)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(651)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(597)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046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Revenue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5E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3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T/O Days</a:t>
                      </a:r>
                      <a:r>
                        <a:rPr lang="en-US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38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매출채권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40.7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4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재고자산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28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매입채무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50.7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49.2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51.0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34235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0D8E9DF-0332-4B80-AB99-81518BF9FB78}"/>
              </a:ext>
            </a:extLst>
          </p:cNvPr>
          <p:cNvSpPr txBox="1"/>
          <p:nvPr/>
        </p:nvSpPr>
        <p:spPr>
          <a:xfrm>
            <a:off x="417600" y="2588097"/>
            <a:ext cx="38978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Note 1: </a:t>
            </a:r>
            <a:r>
              <a:rPr lang="ko-KR" altLang="en-US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대손충당금을 제외한 순 매출채권</a:t>
            </a:r>
            <a:endParaRPr lang="en-US" altLang="ko-KR" sz="7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Note 2: </a:t>
            </a:r>
            <a:r>
              <a:rPr lang="ko-KR" altLang="en-US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기말평균잔액으로 산출함</a:t>
            </a:r>
            <a:endParaRPr lang="en-US" altLang="ko-KR" sz="7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55D7883-1C42-46D0-B93F-32500EF31BB8}"/>
              </a:ext>
            </a:extLst>
          </p:cNvPr>
          <p:cNvGraphicFramePr>
            <a:graphicFrameLocks/>
          </p:cNvGraphicFramePr>
          <p:nvPr/>
        </p:nvGraphicFramePr>
        <p:xfrm>
          <a:off x="4713324" y="736752"/>
          <a:ext cx="47390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8233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부동산 보유현황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1859-714D-49BF-A6D9-AA3BF2CFC5C4}"/>
              </a:ext>
            </a:extLst>
          </p:cNvPr>
          <p:cNvSpPr txBox="1"/>
          <p:nvPr/>
        </p:nvSpPr>
        <p:spPr>
          <a:xfrm>
            <a:off x="453600" y="2446210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부동산등기부등본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3CCC300-25F1-4E48-97C1-4CD7E7BD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8209136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회사의 부동산은 본사 토지 및 건축물이 있으며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유형자산의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33.8%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를 차지하고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125B21-2233-4E73-9C8A-493A31B42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12382"/>
              </p:ext>
            </p:extLst>
          </p:nvPr>
        </p:nvGraphicFramePr>
        <p:xfrm>
          <a:off x="453599" y="1211770"/>
          <a:ext cx="6956148" cy="1234440"/>
        </p:xfrm>
        <a:graphic>
          <a:graphicData uri="http://schemas.openxmlformats.org/drawingml/2006/table">
            <a:tbl>
              <a:tblPr/>
              <a:tblGrid>
                <a:gridCol w="1015383">
                  <a:extLst>
                    <a:ext uri="{9D8B030D-6E8A-4147-A177-3AD203B41FA5}">
                      <a16:colId xmlns:a16="http://schemas.microsoft.com/office/drawing/2014/main" val="4266492623"/>
                    </a:ext>
                  </a:extLst>
                </a:gridCol>
                <a:gridCol w="4221965">
                  <a:extLst>
                    <a:ext uri="{9D8B030D-6E8A-4147-A177-3AD203B41FA5}">
                      <a16:colId xmlns:a16="http://schemas.microsoft.com/office/drawing/2014/main" val="2237883285"/>
                    </a:ext>
                  </a:extLst>
                </a:gridCol>
                <a:gridCol w="580000">
                  <a:extLst>
                    <a:ext uri="{9D8B030D-6E8A-4147-A177-3AD203B41FA5}">
                      <a16:colId xmlns:a16="http://schemas.microsoft.com/office/drawing/2014/main" val="3672309923"/>
                    </a:ext>
                  </a:extLst>
                </a:gridCol>
                <a:gridCol w="1138800">
                  <a:extLst>
                    <a:ext uri="{9D8B030D-6E8A-4147-A177-3AD203B41FA5}">
                      <a16:colId xmlns:a16="http://schemas.microsoft.com/office/drawing/2014/main" val="63268898"/>
                    </a:ext>
                  </a:extLst>
                </a:gridCol>
              </a:tblGrid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32352"/>
                  </a:ext>
                </a:extLst>
              </a:tr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자산명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장부가액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채권최고액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133442"/>
                  </a:ext>
                </a:extLst>
              </a:tr>
              <a:tr h="721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토지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기업은행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105.6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억원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산업은행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억원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중진공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32.8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신한은행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377796"/>
                  </a:ext>
                </a:extLst>
              </a:tr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충북 청주시 청원구 오창읍 각리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654-5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3229"/>
                  </a:ext>
                </a:extLst>
              </a:tr>
              <a:tr h="721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75433"/>
                  </a:ext>
                </a:extLst>
              </a:tr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충북 청주시 청원구 오창읍 각리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654-5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주건축물 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3,660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924733"/>
                  </a:ext>
                </a:extLst>
              </a:tr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충북 청주시 청원구 오창읍 각리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654-5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주건축물 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93991"/>
                  </a:ext>
                </a:extLst>
              </a:tr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충북 청주시 청원구 오창읍 각리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654-5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주건축물 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36969"/>
                  </a:ext>
                </a:extLst>
              </a:tr>
              <a:tr h="72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충북 청주시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청원구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오창읍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각리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654-5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주건축물 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721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46FD54-300A-4154-8073-4C85431604D6}"/>
              </a:ext>
            </a:extLst>
          </p:cNvPr>
          <p:cNvSpPr txBox="1"/>
          <p:nvPr/>
        </p:nvSpPr>
        <p:spPr>
          <a:xfrm>
            <a:off x="453599" y="2773773"/>
            <a:ext cx="8209137" cy="449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월말 기준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회사의 유형자산 중 토지와 건물 각각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4662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3660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백만원으로 유형자산의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33.8%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를 차지함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차입금 담보설정액으로 부동산등기부등본 상 총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19,417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백만원이 채권최고액으로 설정됨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03F30F-1D4D-48E6-B9C3-1E7BE00B9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Carve-out Methodology (1/2)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07981BC0-6E2F-432D-9226-DBA3D164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790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BS –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ERP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 사업부별로 회계단위를 구분하여 관리하고 있어 회계 단위코드를 통해 반도체사업부 자산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부채를 파악하였습니다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E7D261-E3EC-4911-8C44-810A61031D02}"/>
              </a:ext>
            </a:extLst>
          </p:cNvPr>
          <p:cNvSpPr txBox="1">
            <a:spLocks/>
          </p:cNvSpPr>
          <p:nvPr/>
        </p:nvSpPr>
        <p:spPr>
          <a:xfrm>
            <a:off x="4953000" y="1216949"/>
            <a:ext cx="4723334" cy="48305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b="1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Overview</a:t>
            </a:r>
          </a:p>
          <a:p>
            <a:pPr marL="171450" lvl="2" indent="-171450" fontAlgn="ctr">
              <a:lnSpc>
                <a:spcPts val="1000"/>
              </a:lnSpc>
              <a:spcBef>
                <a:spcPts val="554"/>
              </a:spcBef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회사는 사업부별로 회계처리를 별도로 수행하고 있으며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ERP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 회계단위를 구분하여 사업장 별 자산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부채의 구분이 가능함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현재 분석대상인 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Carved-Out FS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해당 회계처리를 기반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일부 수정사항을 반영하여 도출된 재무제표임</a:t>
            </a:r>
            <a:endParaRPr lang="en-US" altLang="ko-KR" sz="9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lvl="2" indent="-171450" fontAlgn="ctr">
              <a:lnSpc>
                <a:spcPts val="1000"/>
              </a:lnSpc>
              <a:spcBef>
                <a:spcPts val="554"/>
              </a:spcBef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endParaRPr lang="ko-KR" altLang="en-US" sz="9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 algn="l" fontAlgn="ctr">
              <a:buFont typeface="Arial" panose="020B0604020202020204" pitchFamily="34" charset="0"/>
              <a:buChar char="•"/>
            </a:pPr>
            <a:endParaRPr lang="ko-KR" alt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77F2340-E85E-4A32-874A-7AD554D8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84867"/>
              </p:ext>
            </p:extLst>
          </p:nvPr>
        </p:nvGraphicFramePr>
        <p:xfrm>
          <a:off x="345632" y="1100697"/>
          <a:ext cx="4161053" cy="4687087"/>
        </p:xfrm>
        <a:graphic>
          <a:graphicData uri="http://schemas.openxmlformats.org/drawingml/2006/table">
            <a:tbl>
              <a:tblPr/>
              <a:tblGrid>
                <a:gridCol w="866538">
                  <a:extLst>
                    <a:ext uri="{9D8B030D-6E8A-4147-A177-3AD203B41FA5}">
                      <a16:colId xmlns:a16="http://schemas.microsoft.com/office/drawing/2014/main" val="4065200822"/>
                    </a:ext>
                  </a:extLst>
                </a:gridCol>
                <a:gridCol w="1020632">
                  <a:extLst>
                    <a:ext uri="{9D8B030D-6E8A-4147-A177-3AD203B41FA5}">
                      <a16:colId xmlns:a16="http://schemas.microsoft.com/office/drawing/2014/main" val="4242807055"/>
                    </a:ext>
                  </a:extLst>
                </a:gridCol>
                <a:gridCol w="757961">
                  <a:extLst>
                    <a:ext uri="{9D8B030D-6E8A-4147-A177-3AD203B41FA5}">
                      <a16:colId xmlns:a16="http://schemas.microsoft.com/office/drawing/2014/main" val="2940660330"/>
                    </a:ext>
                  </a:extLst>
                </a:gridCol>
                <a:gridCol w="757961">
                  <a:extLst>
                    <a:ext uri="{9D8B030D-6E8A-4147-A177-3AD203B41FA5}">
                      <a16:colId xmlns:a16="http://schemas.microsoft.com/office/drawing/2014/main" val="2595416702"/>
                    </a:ext>
                  </a:extLst>
                </a:gridCol>
                <a:gridCol w="757961">
                  <a:extLst>
                    <a:ext uri="{9D8B030D-6E8A-4147-A177-3AD203B41FA5}">
                      <a16:colId xmlns:a16="http://schemas.microsoft.com/office/drawing/2014/main" val="3168488367"/>
                    </a:ext>
                  </a:extLst>
                </a:gridCol>
              </a:tblGrid>
              <a:tr h="152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Mar-22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84424"/>
                  </a:ext>
                </a:extLst>
              </a:tr>
              <a:tr h="2888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엔지온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반도체사업부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시스템사업부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43302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현금및현금성자산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33177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정기예적금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1,051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1,050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612431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매출채권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1,609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1,385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780634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미수금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미수수익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3651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재고자산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1,307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255538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기타유동자산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32031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투자자산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086599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24,474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24,447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09968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토지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4,622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31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건물 및 구축물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52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기계장치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13,747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13,747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6758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604982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건설중인자산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306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시설장치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322331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무형자산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9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특허권 및 상표권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351458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2436"/>
                  </a:ext>
                </a:extLst>
              </a:tr>
              <a:tr h="1527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소프트웨어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80502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보증금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4021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자산총계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31,557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30,186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2,041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288319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매입채무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17587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미지급금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2,617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1,133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1,484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437143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장단기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유동성차입금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17,871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819973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퇴직급여충당부채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2,594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2,293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508146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사외적립자산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(916)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(916)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88469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기타부채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96055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부채총계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23,666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22,416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99380"/>
                  </a:ext>
                </a:extLst>
              </a:tr>
              <a:tr h="1527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순자산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7,891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7,770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3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1">
            <a:extLst>
              <a:ext uri="{FF2B5EF4-FFF2-40B4-BE49-F238E27FC236}">
                <a16:creationId xmlns:a16="http://schemas.microsoft.com/office/drawing/2014/main" id="{07981BC0-6E2F-432D-9226-DBA3D164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790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 –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ERP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 사업부별로 회계단위를 구분하여 관리하고 있어 회계단위코드를 통해 반도체사업부 수익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비용을 확인하였습니다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099E4A-4439-41C1-92B7-7148068CCCC9}"/>
              </a:ext>
            </a:extLst>
          </p:cNvPr>
          <p:cNvSpPr txBox="1">
            <a:spLocks/>
          </p:cNvSpPr>
          <p:nvPr/>
        </p:nvSpPr>
        <p:spPr>
          <a:xfrm>
            <a:off x="5608636" y="1216949"/>
            <a:ext cx="4067698" cy="48305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감가상각비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algn="just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공통 사용 비품 및 특허권 관련한 감가상각비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백만원을 제외하고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반도체 사업부의 수익 비용은 사업부별로 적절하게 귀속된 것으로 파악됨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F41F94-8E52-4965-AEC6-2ED299DEC0EB}"/>
              </a:ext>
            </a:extLst>
          </p:cNvPr>
          <p:cNvGraphicFramePr>
            <a:graphicFrameLocks noGrp="1"/>
          </p:cNvGraphicFramePr>
          <p:nvPr/>
        </p:nvGraphicFramePr>
        <p:xfrm>
          <a:off x="453600" y="1238588"/>
          <a:ext cx="4633208" cy="4953192"/>
        </p:xfrm>
        <a:graphic>
          <a:graphicData uri="http://schemas.openxmlformats.org/drawingml/2006/table">
            <a:tbl>
              <a:tblPr/>
              <a:tblGrid>
                <a:gridCol w="177003">
                  <a:extLst>
                    <a:ext uri="{9D8B030D-6E8A-4147-A177-3AD203B41FA5}">
                      <a16:colId xmlns:a16="http://schemas.microsoft.com/office/drawing/2014/main" val="343908837"/>
                    </a:ext>
                  </a:extLst>
                </a:gridCol>
                <a:gridCol w="179813">
                  <a:extLst>
                    <a:ext uri="{9D8B030D-6E8A-4147-A177-3AD203B41FA5}">
                      <a16:colId xmlns:a16="http://schemas.microsoft.com/office/drawing/2014/main" val="786114131"/>
                    </a:ext>
                  </a:extLst>
                </a:gridCol>
                <a:gridCol w="820392">
                  <a:extLst>
                    <a:ext uri="{9D8B030D-6E8A-4147-A177-3AD203B41FA5}">
                      <a16:colId xmlns:a16="http://schemas.microsoft.com/office/drawing/2014/main" val="11399588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5921095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9932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676252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524097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932937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77564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542033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46585892"/>
                    </a:ext>
                  </a:extLst>
                </a:gridCol>
              </a:tblGrid>
              <a:tr h="15103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4551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PBC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KPMG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78342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Amt.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반도체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공통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Amt.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반도체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공통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Amt.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Amt.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70093"/>
                  </a:ext>
                </a:extLst>
              </a:tr>
              <a:tr h="15103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21,024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12576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상품매출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04074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제품매출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19,096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19,096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152940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6084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18,684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698051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상품매출원가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0737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제품매출원가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18,136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77225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재료비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4,882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80800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인건비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6,211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097829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131977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31947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소모품비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780179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015832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전력비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83466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운반비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77174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17477"/>
                  </a:ext>
                </a:extLst>
              </a:tr>
              <a:tr h="115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8114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08397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GPM%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13624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1,694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057790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SG&amp;A%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696212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인건비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02797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25499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553340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접대비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34339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24440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45582"/>
                  </a:ext>
                </a:extLst>
              </a:tr>
              <a:tr h="15103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기타판관비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00984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180523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825781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97314"/>
                  </a:ext>
                </a:extLst>
              </a:tr>
              <a:tr h="11584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126476"/>
                  </a:ext>
                </a:extLst>
              </a:tr>
            </a:tbl>
          </a:graphicData>
        </a:graphic>
      </p:graphicFrame>
      <p:sp>
        <p:nvSpPr>
          <p:cNvPr id="10" name="제목 2">
            <a:extLst>
              <a:ext uri="{FF2B5EF4-FFF2-40B4-BE49-F238E27FC236}">
                <a16:creationId xmlns:a16="http://schemas.microsoft.com/office/drawing/2014/main" id="{72B65173-B666-49A8-9ACE-A2361A1F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11167"/>
            <a:ext cx="9367308" cy="461666"/>
          </a:xfrm>
        </p:spPr>
        <p:txBody>
          <a:bodyPr/>
          <a:lstStyle/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Carve-out Methodology (2/2)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84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12" y="137543"/>
            <a:ext cx="9367308" cy="461666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인건비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900" b="1" dirty="0" err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직군별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7E6A637-214D-4C63-86D0-C4F54DC2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312320" cy="320738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생산직의 경우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2018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회사 영업 악화로 인원수가 감소하였으며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영업회복에 따라 인원수가 증가하고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평균임금의 경우 근무 방식에 따른 변동과 시급인상에 따라 변동하고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955D5-515D-421D-9F22-C947E2C7E9BC}"/>
              </a:ext>
            </a:extLst>
          </p:cNvPr>
          <p:cNvSpPr txBox="1"/>
          <p:nvPr/>
        </p:nvSpPr>
        <p:spPr>
          <a:xfrm>
            <a:off x="4953000" y="1347870"/>
            <a:ext cx="4195333" cy="24499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평균인원 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실적 악화 및 생산 저조로 인하여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제조원가로 분류되는 사무직인원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생산직인원이 급감하였으나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년부터 생산량 증가에 따라 생산직 인원의 증가가 일어났으며 이에 따라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중간관리자 역할을 하는 사무직 인원이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19.6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명으로 증가함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판매관리비로 분류되는 대표이사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경영관리팀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구매팀 등의 경우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경영지원팀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부장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구매팀 대리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명을 충원하면서 인원이 증가함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buClr>
                <a:srgbClr val="00338D"/>
              </a:buClr>
            </a:pPr>
            <a:r>
              <a:rPr lang="ko-KR" altLang="en-US" sz="900" b="1" u="sng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평균임금</a:t>
            </a:r>
            <a:endParaRPr lang="en-US" altLang="ko-KR" sz="900" b="1" u="sng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생산직의 경우 근무 방식에 따라 변동하는데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교대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-&gt; 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교대 전환함에 따라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2018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평균임금이 상승하였으며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교대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-&gt;3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교대로 전환함에 따라 평균임금이 감소하였음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이외 직군들의 경우 </a:t>
            </a:r>
            <a:r>
              <a:rPr lang="en-US" altLang="ko-KR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이후부터 성과 달성에 따른 연봉인상 및 특별성과급 지급으로 평균임금이 상승하고 있음</a:t>
            </a: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E49620-B2CA-467B-9A36-CDBF75093E98}"/>
              </a:ext>
            </a:extLst>
          </p:cNvPr>
          <p:cNvSpPr txBox="1"/>
          <p:nvPr/>
        </p:nvSpPr>
        <p:spPr>
          <a:xfrm>
            <a:off x="433785" y="5559097"/>
            <a:ext cx="553196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회사급여대장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퇴직급여 변동 조정 전 기준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2: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급여대장 상 월별 인원의 평균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21320F2-86DA-4486-A870-9E4D41728423}"/>
              </a:ext>
            </a:extLst>
          </p:cNvPr>
          <p:cNvGraphicFramePr>
            <a:graphicFrameLocks noGrp="1"/>
          </p:cNvGraphicFramePr>
          <p:nvPr/>
        </p:nvGraphicFramePr>
        <p:xfrm>
          <a:off x="433785" y="1176944"/>
          <a:ext cx="4274683" cy="435134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69314486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503342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61452537"/>
                    </a:ext>
                  </a:extLst>
                </a:gridCol>
                <a:gridCol w="494683">
                  <a:extLst>
                    <a:ext uri="{9D8B030D-6E8A-4147-A177-3AD203B41FA5}">
                      <a16:colId xmlns:a16="http://schemas.microsoft.com/office/drawing/2014/main" val="1091957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01127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653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9759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5752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467178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56324609"/>
                    </a:ext>
                  </a:extLst>
                </a:gridCol>
              </a:tblGrid>
              <a:tr h="124324">
                <a:tc gridSpan="4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1289"/>
                  </a:ext>
                </a:extLst>
              </a:tr>
              <a:tr h="124324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총급여</a:t>
                      </a:r>
                      <a:r>
                        <a:rPr lang="en-US" altLang="ko-KR" sz="800" b="1" i="0" u="none" strike="noStrike" baseline="30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i="0" u="none" strike="noStrike" baseline="30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3,938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4,589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9696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판매관리부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7420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4832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41998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5461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4,218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5,179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5,809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72685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1,074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29105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2414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82457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22355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4130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42440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2,296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3,919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1,883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16603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2,416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2,889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3,907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1,766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122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177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미화직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11377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556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퇴직급여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30351"/>
                  </a:ext>
                </a:extLst>
              </a:tr>
              <a:tr h="124324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평균인원</a:t>
                      </a:r>
                      <a:r>
                        <a:rPr lang="en-US" altLang="ko-KR" sz="800" b="1" i="0" u="none" strike="noStrike" baseline="30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i="0" u="none" strike="noStrike" baseline="30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152.9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038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판매관리부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24426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99750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108.7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29300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859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5992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50162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미화직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36846"/>
                  </a:ext>
                </a:extLst>
              </a:tr>
              <a:tr h="124324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평균임금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6667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판매관리부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00868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4370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9374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397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5978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0977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미화직</a:t>
                      </a:r>
                      <a:endParaRPr lang="ko-KR" alt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4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1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7">
            <a:extLst>
              <a:ext uri="{FF2B5EF4-FFF2-40B4-BE49-F238E27FC236}">
                <a16:creationId xmlns:a16="http://schemas.microsoft.com/office/drawing/2014/main" id="{CCB573F3-3BA9-474A-B4EC-29BE56B45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57618"/>
              </p:ext>
            </p:extLst>
          </p:nvPr>
        </p:nvGraphicFramePr>
        <p:xfrm>
          <a:off x="484877" y="2187285"/>
          <a:ext cx="4483355" cy="199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038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470A68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Executive Summary</a:t>
                      </a:r>
                      <a:endParaRPr lang="en-GB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Key Findings</a:t>
                      </a: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2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Appendices</a:t>
                      </a:r>
                      <a:endParaRPr 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33231" marR="0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altLang="ko-KR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84406" marR="84406" marT="199385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24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12" y="137543"/>
            <a:ext cx="9367308" cy="461666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인건비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직위별</a:t>
            </a: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7E6A637-214D-4C63-86D0-C4F54DC2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312320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 err="1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직군별로</a:t>
            </a:r>
            <a:r>
              <a:rPr lang="ko-KR" altLang="en-US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다른 직위체계를 가지고 있으며 직위에 따른 평균임금은 다음과 같습니다</a:t>
            </a:r>
            <a:r>
              <a:rPr lang="en-US" altLang="ko-KR" sz="1000" b="1" dirty="0">
                <a:solidFill>
                  <a:srgbClr val="00338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361B8F-905E-4D68-8812-2B0E30FB525F}"/>
              </a:ext>
            </a:extLst>
          </p:cNvPr>
          <p:cNvGraphicFramePr>
            <a:graphicFrameLocks noGrp="1"/>
          </p:cNvGraphicFramePr>
          <p:nvPr/>
        </p:nvGraphicFramePr>
        <p:xfrm>
          <a:off x="433785" y="1255129"/>
          <a:ext cx="9190785" cy="1493520"/>
        </p:xfrm>
        <a:graphic>
          <a:graphicData uri="http://schemas.openxmlformats.org/drawingml/2006/table">
            <a:tbl>
              <a:tblPr/>
              <a:tblGrid>
                <a:gridCol w="97400">
                  <a:extLst>
                    <a:ext uri="{9D8B030D-6E8A-4147-A177-3AD203B41FA5}">
                      <a16:colId xmlns:a16="http://schemas.microsoft.com/office/drawing/2014/main" val="4130437336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351384957"/>
                    </a:ext>
                  </a:extLst>
                </a:gridCol>
                <a:gridCol w="697398">
                  <a:extLst>
                    <a:ext uri="{9D8B030D-6E8A-4147-A177-3AD203B41FA5}">
                      <a16:colId xmlns:a16="http://schemas.microsoft.com/office/drawing/2014/main" val="4140899235"/>
                    </a:ext>
                  </a:extLst>
                </a:gridCol>
                <a:gridCol w="412368">
                  <a:extLst>
                    <a:ext uri="{9D8B030D-6E8A-4147-A177-3AD203B41FA5}">
                      <a16:colId xmlns:a16="http://schemas.microsoft.com/office/drawing/2014/main" val="622986597"/>
                    </a:ext>
                  </a:extLst>
                </a:gridCol>
                <a:gridCol w="412368">
                  <a:extLst>
                    <a:ext uri="{9D8B030D-6E8A-4147-A177-3AD203B41FA5}">
                      <a16:colId xmlns:a16="http://schemas.microsoft.com/office/drawing/2014/main" val="1152217865"/>
                    </a:ext>
                  </a:extLst>
                </a:gridCol>
                <a:gridCol w="412368">
                  <a:extLst>
                    <a:ext uri="{9D8B030D-6E8A-4147-A177-3AD203B41FA5}">
                      <a16:colId xmlns:a16="http://schemas.microsoft.com/office/drawing/2014/main" val="4201136114"/>
                    </a:ext>
                  </a:extLst>
                </a:gridCol>
                <a:gridCol w="412368">
                  <a:extLst>
                    <a:ext uri="{9D8B030D-6E8A-4147-A177-3AD203B41FA5}">
                      <a16:colId xmlns:a16="http://schemas.microsoft.com/office/drawing/2014/main" val="1458492600"/>
                    </a:ext>
                  </a:extLst>
                </a:gridCol>
                <a:gridCol w="412368">
                  <a:extLst>
                    <a:ext uri="{9D8B030D-6E8A-4147-A177-3AD203B41FA5}">
                      <a16:colId xmlns:a16="http://schemas.microsoft.com/office/drawing/2014/main" val="2448884962"/>
                    </a:ext>
                  </a:extLst>
                </a:gridCol>
                <a:gridCol w="412368">
                  <a:extLst>
                    <a:ext uri="{9D8B030D-6E8A-4147-A177-3AD203B41FA5}">
                      <a16:colId xmlns:a16="http://schemas.microsoft.com/office/drawing/2014/main" val="1119070442"/>
                    </a:ext>
                  </a:extLst>
                </a:gridCol>
                <a:gridCol w="97841">
                  <a:extLst>
                    <a:ext uri="{9D8B030D-6E8A-4147-A177-3AD203B41FA5}">
                      <a16:colId xmlns:a16="http://schemas.microsoft.com/office/drawing/2014/main" val="1394954805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4227365094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3155712021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4239253656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3020890823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1907871914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3388547381"/>
                    </a:ext>
                  </a:extLst>
                </a:gridCol>
                <a:gridCol w="97841">
                  <a:extLst>
                    <a:ext uri="{9D8B030D-6E8A-4147-A177-3AD203B41FA5}">
                      <a16:colId xmlns:a16="http://schemas.microsoft.com/office/drawing/2014/main" val="1708584826"/>
                    </a:ext>
                  </a:extLst>
                </a:gridCol>
                <a:gridCol w="481096">
                  <a:extLst>
                    <a:ext uri="{9D8B030D-6E8A-4147-A177-3AD203B41FA5}">
                      <a16:colId xmlns:a16="http://schemas.microsoft.com/office/drawing/2014/main" val="2859453778"/>
                    </a:ext>
                  </a:extLst>
                </a:gridCol>
                <a:gridCol w="452205">
                  <a:extLst>
                    <a:ext uri="{9D8B030D-6E8A-4147-A177-3AD203B41FA5}">
                      <a16:colId xmlns:a16="http://schemas.microsoft.com/office/drawing/2014/main" val="3451736696"/>
                    </a:ext>
                  </a:extLst>
                </a:gridCol>
                <a:gridCol w="452205">
                  <a:extLst>
                    <a:ext uri="{9D8B030D-6E8A-4147-A177-3AD203B41FA5}">
                      <a16:colId xmlns:a16="http://schemas.microsoft.com/office/drawing/2014/main" val="3664863243"/>
                    </a:ext>
                  </a:extLst>
                </a:gridCol>
                <a:gridCol w="452205">
                  <a:extLst>
                    <a:ext uri="{9D8B030D-6E8A-4147-A177-3AD203B41FA5}">
                      <a16:colId xmlns:a16="http://schemas.microsoft.com/office/drawing/2014/main" val="1343865972"/>
                    </a:ext>
                  </a:extLst>
                </a:gridCol>
                <a:gridCol w="452205">
                  <a:extLst>
                    <a:ext uri="{9D8B030D-6E8A-4147-A177-3AD203B41FA5}">
                      <a16:colId xmlns:a16="http://schemas.microsoft.com/office/drawing/2014/main" val="3837242469"/>
                    </a:ext>
                  </a:extLst>
                </a:gridCol>
                <a:gridCol w="452205">
                  <a:extLst>
                    <a:ext uri="{9D8B030D-6E8A-4147-A177-3AD203B41FA5}">
                      <a16:colId xmlns:a16="http://schemas.microsoft.com/office/drawing/2014/main" val="1966507117"/>
                    </a:ext>
                  </a:extLst>
                </a:gridCol>
              </a:tblGrid>
              <a:tr h="61310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23828"/>
                  </a:ext>
                </a:extLst>
              </a:tr>
              <a:tr h="61310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판매관리급여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평균인원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평균임금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1106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56212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608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부사장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401835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전무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80381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상무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950635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33735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110727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743386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937156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18494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515630"/>
                  </a:ext>
                </a:extLst>
              </a:tr>
              <a:tr h="6131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고문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860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668F6F-276B-4D03-8C22-4400AF9D3212}"/>
              </a:ext>
            </a:extLst>
          </p:cNvPr>
          <p:cNvGraphicFramePr>
            <a:graphicFrameLocks noGrp="1"/>
          </p:cNvGraphicFramePr>
          <p:nvPr/>
        </p:nvGraphicFramePr>
        <p:xfrm>
          <a:off x="453600" y="2916240"/>
          <a:ext cx="9170970" cy="3200400"/>
        </p:xfrm>
        <a:graphic>
          <a:graphicData uri="http://schemas.openxmlformats.org/drawingml/2006/table">
            <a:tbl>
              <a:tblPr/>
              <a:tblGrid>
                <a:gridCol w="112783">
                  <a:extLst>
                    <a:ext uri="{9D8B030D-6E8A-4147-A177-3AD203B41FA5}">
                      <a16:colId xmlns:a16="http://schemas.microsoft.com/office/drawing/2014/main" val="3569433997"/>
                    </a:ext>
                  </a:extLst>
                </a:gridCol>
                <a:gridCol w="112783">
                  <a:extLst>
                    <a:ext uri="{9D8B030D-6E8A-4147-A177-3AD203B41FA5}">
                      <a16:colId xmlns:a16="http://schemas.microsoft.com/office/drawing/2014/main" val="3975852542"/>
                    </a:ext>
                  </a:extLst>
                </a:gridCol>
                <a:gridCol w="63064">
                  <a:extLst>
                    <a:ext uri="{9D8B030D-6E8A-4147-A177-3AD203B41FA5}">
                      <a16:colId xmlns:a16="http://schemas.microsoft.com/office/drawing/2014/main" val="4209534610"/>
                    </a:ext>
                  </a:extLst>
                </a:gridCol>
                <a:gridCol w="540242">
                  <a:extLst>
                    <a:ext uri="{9D8B030D-6E8A-4147-A177-3AD203B41FA5}">
                      <a16:colId xmlns:a16="http://schemas.microsoft.com/office/drawing/2014/main" val="3269957926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770555649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924575957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2839769243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3114493490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2567592785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299633851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209218922"/>
                    </a:ext>
                  </a:extLst>
                </a:gridCol>
                <a:gridCol w="476008">
                  <a:extLst>
                    <a:ext uri="{9D8B030D-6E8A-4147-A177-3AD203B41FA5}">
                      <a16:colId xmlns:a16="http://schemas.microsoft.com/office/drawing/2014/main" val="1940700659"/>
                    </a:ext>
                  </a:extLst>
                </a:gridCol>
                <a:gridCol w="476008">
                  <a:extLst>
                    <a:ext uri="{9D8B030D-6E8A-4147-A177-3AD203B41FA5}">
                      <a16:colId xmlns:a16="http://schemas.microsoft.com/office/drawing/2014/main" val="3603262833"/>
                    </a:ext>
                  </a:extLst>
                </a:gridCol>
                <a:gridCol w="476008">
                  <a:extLst>
                    <a:ext uri="{9D8B030D-6E8A-4147-A177-3AD203B41FA5}">
                      <a16:colId xmlns:a16="http://schemas.microsoft.com/office/drawing/2014/main" val="899880592"/>
                    </a:ext>
                  </a:extLst>
                </a:gridCol>
                <a:gridCol w="476008">
                  <a:extLst>
                    <a:ext uri="{9D8B030D-6E8A-4147-A177-3AD203B41FA5}">
                      <a16:colId xmlns:a16="http://schemas.microsoft.com/office/drawing/2014/main" val="2061832276"/>
                    </a:ext>
                  </a:extLst>
                </a:gridCol>
                <a:gridCol w="476008">
                  <a:extLst>
                    <a:ext uri="{9D8B030D-6E8A-4147-A177-3AD203B41FA5}">
                      <a16:colId xmlns:a16="http://schemas.microsoft.com/office/drawing/2014/main" val="3848371777"/>
                    </a:ext>
                  </a:extLst>
                </a:gridCol>
                <a:gridCol w="476008">
                  <a:extLst>
                    <a:ext uri="{9D8B030D-6E8A-4147-A177-3AD203B41FA5}">
                      <a16:colId xmlns:a16="http://schemas.microsoft.com/office/drawing/2014/main" val="82202900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458162171"/>
                    </a:ext>
                  </a:extLst>
                </a:gridCol>
                <a:gridCol w="465892">
                  <a:extLst>
                    <a:ext uri="{9D8B030D-6E8A-4147-A177-3AD203B41FA5}">
                      <a16:colId xmlns:a16="http://schemas.microsoft.com/office/drawing/2014/main" val="3883631187"/>
                    </a:ext>
                  </a:extLst>
                </a:gridCol>
                <a:gridCol w="465892">
                  <a:extLst>
                    <a:ext uri="{9D8B030D-6E8A-4147-A177-3AD203B41FA5}">
                      <a16:colId xmlns:a16="http://schemas.microsoft.com/office/drawing/2014/main" val="2688774880"/>
                    </a:ext>
                  </a:extLst>
                </a:gridCol>
                <a:gridCol w="465892">
                  <a:extLst>
                    <a:ext uri="{9D8B030D-6E8A-4147-A177-3AD203B41FA5}">
                      <a16:colId xmlns:a16="http://schemas.microsoft.com/office/drawing/2014/main" val="2830675526"/>
                    </a:ext>
                  </a:extLst>
                </a:gridCol>
                <a:gridCol w="465892">
                  <a:extLst>
                    <a:ext uri="{9D8B030D-6E8A-4147-A177-3AD203B41FA5}">
                      <a16:colId xmlns:a16="http://schemas.microsoft.com/office/drawing/2014/main" val="1409697519"/>
                    </a:ext>
                  </a:extLst>
                </a:gridCol>
                <a:gridCol w="465892">
                  <a:extLst>
                    <a:ext uri="{9D8B030D-6E8A-4147-A177-3AD203B41FA5}">
                      <a16:colId xmlns:a16="http://schemas.microsoft.com/office/drawing/2014/main" val="299555242"/>
                    </a:ext>
                  </a:extLst>
                </a:gridCol>
                <a:gridCol w="465892">
                  <a:extLst>
                    <a:ext uri="{9D8B030D-6E8A-4147-A177-3AD203B41FA5}">
                      <a16:colId xmlns:a16="http://schemas.microsoft.com/office/drawing/2014/main" val="1534152271"/>
                    </a:ext>
                  </a:extLst>
                </a:gridCol>
              </a:tblGrid>
              <a:tr h="88615">
                <a:tc gridSpan="4"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5M.22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08344"/>
                  </a:ext>
                </a:extLst>
              </a:tr>
              <a:tr h="88615">
                <a:tc gridSpan="4"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제조급여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평균인원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평균임금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95405"/>
                  </a:ext>
                </a:extLst>
              </a:tr>
              <a:tr h="88615"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총계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3,871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4,794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5,323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108.7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59686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67381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상무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28671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966548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82546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527967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62587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067840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25385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상무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ko-KR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37959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고문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ko-KR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61435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ko-KR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51861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ko-KR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07272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194209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상무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140420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358702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수석연구원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90270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선임연구원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630659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책임연구원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190485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4208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ko-KR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68523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고문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52330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생산직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2,416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2,889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3,907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1,766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67062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기장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20515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주무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87727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943738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1,846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2,619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3,393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3,649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67.2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102.8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106654"/>
                  </a:ext>
                </a:extLst>
              </a:tr>
              <a:tr h="8861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미화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499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93EE8E-207E-49C3-B5F4-FBE2D00CAAA5}"/>
              </a:ext>
            </a:extLst>
          </p:cNvPr>
          <p:cNvSpPr txBox="1"/>
          <p:nvPr/>
        </p:nvSpPr>
        <p:spPr>
          <a:xfrm>
            <a:off x="453600" y="6122648"/>
            <a:ext cx="5531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회사급여대장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1: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급여액은 퇴직급여액 포함되지 않음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58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ko-KR" altLang="en-US" sz="1900" b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판매단가 추이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3CCC300-25F1-4E48-97C1-4CD7E7BD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29301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회사에서 제공한 주요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Client/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품목별 단가 추이는 아래와 같습니다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8FB30A-44FE-42E9-9F72-B909D5C31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15157"/>
              </p:ext>
            </p:extLst>
          </p:nvPr>
        </p:nvGraphicFramePr>
        <p:xfrm>
          <a:off x="379306" y="1086181"/>
          <a:ext cx="9293007" cy="4399020"/>
        </p:xfrm>
        <a:graphic>
          <a:graphicData uri="http://schemas.openxmlformats.org/drawingml/2006/table">
            <a:tbl>
              <a:tblPr/>
              <a:tblGrid>
                <a:gridCol w="547794">
                  <a:extLst>
                    <a:ext uri="{9D8B030D-6E8A-4147-A177-3AD203B41FA5}">
                      <a16:colId xmlns:a16="http://schemas.microsoft.com/office/drawing/2014/main" val="773362985"/>
                    </a:ext>
                  </a:extLst>
                </a:gridCol>
                <a:gridCol w="546101">
                  <a:extLst>
                    <a:ext uri="{9D8B030D-6E8A-4147-A177-3AD203B41FA5}">
                      <a16:colId xmlns:a16="http://schemas.microsoft.com/office/drawing/2014/main" val="1993594968"/>
                    </a:ext>
                  </a:extLst>
                </a:gridCol>
                <a:gridCol w="316903">
                  <a:extLst>
                    <a:ext uri="{9D8B030D-6E8A-4147-A177-3AD203B41FA5}">
                      <a16:colId xmlns:a16="http://schemas.microsoft.com/office/drawing/2014/main" val="2262793437"/>
                    </a:ext>
                  </a:extLst>
                </a:gridCol>
                <a:gridCol w="463247">
                  <a:extLst>
                    <a:ext uri="{9D8B030D-6E8A-4147-A177-3AD203B41FA5}">
                      <a16:colId xmlns:a16="http://schemas.microsoft.com/office/drawing/2014/main" val="3597548819"/>
                    </a:ext>
                  </a:extLst>
                </a:gridCol>
                <a:gridCol w="498342">
                  <a:extLst>
                    <a:ext uri="{9D8B030D-6E8A-4147-A177-3AD203B41FA5}">
                      <a16:colId xmlns:a16="http://schemas.microsoft.com/office/drawing/2014/main" val="1974411920"/>
                    </a:ext>
                  </a:extLst>
                </a:gridCol>
                <a:gridCol w="467758">
                  <a:extLst>
                    <a:ext uri="{9D8B030D-6E8A-4147-A177-3AD203B41FA5}">
                      <a16:colId xmlns:a16="http://schemas.microsoft.com/office/drawing/2014/main" val="952031538"/>
                    </a:ext>
                  </a:extLst>
                </a:gridCol>
                <a:gridCol w="801158">
                  <a:extLst>
                    <a:ext uri="{9D8B030D-6E8A-4147-A177-3AD203B41FA5}">
                      <a16:colId xmlns:a16="http://schemas.microsoft.com/office/drawing/2014/main" val="3118368760"/>
                    </a:ext>
                  </a:extLst>
                </a:gridCol>
                <a:gridCol w="801158">
                  <a:extLst>
                    <a:ext uri="{9D8B030D-6E8A-4147-A177-3AD203B41FA5}">
                      <a16:colId xmlns:a16="http://schemas.microsoft.com/office/drawing/2014/main" val="2355063836"/>
                    </a:ext>
                  </a:extLst>
                </a:gridCol>
                <a:gridCol w="801158">
                  <a:extLst>
                    <a:ext uri="{9D8B030D-6E8A-4147-A177-3AD203B41FA5}">
                      <a16:colId xmlns:a16="http://schemas.microsoft.com/office/drawing/2014/main" val="3609658999"/>
                    </a:ext>
                  </a:extLst>
                </a:gridCol>
                <a:gridCol w="801158">
                  <a:extLst>
                    <a:ext uri="{9D8B030D-6E8A-4147-A177-3AD203B41FA5}">
                      <a16:colId xmlns:a16="http://schemas.microsoft.com/office/drawing/2014/main" val="2575505815"/>
                    </a:ext>
                  </a:extLst>
                </a:gridCol>
                <a:gridCol w="801158">
                  <a:extLst>
                    <a:ext uri="{9D8B030D-6E8A-4147-A177-3AD203B41FA5}">
                      <a16:colId xmlns:a16="http://schemas.microsoft.com/office/drawing/2014/main" val="2959078535"/>
                    </a:ext>
                  </a:extLst>
                </a:gridCol>
                <a:gridCol w="801158">
                  <a:extLst>
                    <a:ext uri="{9D8B030D-6E8A-4147-A177-3AD203B41FA5}">
                      <a16:colId xmlns:a16="http://schemas.microsoft.com/office/drawing/2014/main" val="1955276914"/>
                    </a:ext>
                  </a:extLst>
                </a:gridCol>
                <a:gridCol w="1645914">
                  <a:extLst>
                    <a:ext uri="{9D8B030D-6E8A-4147-A177-3AD203B41FA5}">
                      <a16:colId xmlns:a16="http://schemas.microsoft.com/office/drawing/2014/main" val="420333346"/>
                    </a:ext>
                  </a:extLst>
                </a:gridCol>
              </a:tblGrid>
              <a:tr h="50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Size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50422"/>
                  </a:ext>
                </a:extLst>
              </a:tr>
              <a:tr h="4709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13,300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13,300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13,300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13,500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13,095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12,964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570181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15,300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15,500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15,035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14,885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9833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13,000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12,870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17121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Recon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1.75 Pixel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1.75 Pixel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Chip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45.4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45.4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45.4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45.4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45.0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43.6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88976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1.12 Pixel</a:t>
                      </a:r>
                      <a:endParaRPr lang="ko-KR" altLang="en-US" b="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1.12 Pixel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46.4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46.4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46.4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46.4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46.0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44.6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43124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847</a:t>
                      </a:r>
                      <a:endParaRPr lang="ko-KR" altLang="en-US" b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45.0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44.6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24097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1336</a:t>
                      </a:r>
                      <a:endParaRPr lang="ko-KR" altLang="en-US" b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1336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51.0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50.5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28764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1337</a:t>
                      </a:r>
                      <a:endParaRPr lang="ko-KR" altLang="en-US" b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1337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51.0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50.5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982452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1634</a:t>
                      </a:r>
                      <a:endParaRPr lang="ko-KR" altLang="en-US" b="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50.9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50002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2021</a:t>
                      </a:r>
                      <a:endParaRPr lang="ko-KR" altLang="en-US" b="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51.0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51139"/>
                  </a:ext>
                </a:extLst>
              </a:tr>
              <a:tr h="47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4821</a:t>
                      </a:r>
                      <a:endParaRPr lang="ko-KR" altLang="en-US" b="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58.0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30135"/>
                  </a:ext>
                </a:extLst>
              </a:tr>
              <a:tr h="1380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아이윈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플러스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$ 13.00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$ 13.00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$ 13.00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$ 13.00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$13.00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$13.00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54441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$ 14.50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$ 14.50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$ 14.50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$ 14.50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$14.50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$14.50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04944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$ 26.00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$ 26.00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$ 26.00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$ 26.00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$26.00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$26.00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557638"/>
                  </a:ext>
                </a:extLst>
              </a:tr>
              <a:tr h="1380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$ 8.55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   8.00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   7.88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$ 7.76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 7.76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$7.76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776800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Chip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$ 0.02370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$0.02220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$0.02190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$0.02190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$0.02190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11502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Laser Marking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$ 0.00146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$0.00144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$0.00144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$0.00144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$0.00144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$0.00144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440408"/>
                  </a:ext>
                </a:extLst>
              </a:tr>
              <a:tr h="13806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$ 9.4872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$ 9.4872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$ 9.4872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$ 9.4872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$9.4872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$9.4872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10021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$15.6000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$15.6000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567261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Laser Grooving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$28.0000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$28.0000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23742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COG+Laser Marking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Chip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$ 0.0250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$ 0.0250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$ 0.0250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$ 0.0250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$0.0250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29036"/>
                  </a:ext>
                </a:extLst>
              </a:tr>
              <a:tr h="138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$0.0375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$0.0375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12911"/>
                  </a:ext>
                </a:extLst>
              </a:tr>
              <a:tr h="92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파트론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BG+FM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정전압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349497"/>
                  </a:ext>
                </a:extLst>
              </a:tr>
              <a:tr h="92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광센서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13,600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13,600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13,600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23175"/>
                  </a:ext>
                </a:extLst>
              </a:tr>
              <a:tr h="920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엠씨넥스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12,961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67005"/>
                  </a:ext>
                </a:extLst>
              </a:tr>
              <a:tr h="4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18,771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18,771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34907"/>
                  </a:ext>
                </a:extLst>
              </a:tr>
              <a:tr h="4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DAF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21,771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21,771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18741"/>
                  </a:ext>
                </a:extLst>
              </a:tr>
              <a:tr h="4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Laser Grooving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8"/12"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die*15</a:t>
                      </a:r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die*15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012110"/>
                  </a:ext>
                </a:extLst>
              </a:tr>
              <a:tr h="4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8"/12"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die*10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die*10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die*10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die*10</a:t>
                      </a:r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net die*10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780092"/>
                  </a:ext>
                </a:extLst>
              </a:tr>
              <a:tr h="92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드림텍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BG+SAW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광센서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₩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8049"/>
                  </a:ext>
                </a:extLst>
              </a:tr>
              <a:tr h="92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BGP+SAW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정전압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32,200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32,200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₩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32,200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8077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33AA355-80CA-4050-9832-3C8C2F23BB70}"/>
              </a:ext>
            </a:extLst>
          </p:cNvPr>
          <p:cNvSpPr txBox="1"/>
          <p:nvPr/>
        </p:nvSpPr>
        <p:spPr>
          <a:xfrm>
            <a:off x="379305" y="5528350"/>
            <a:ext cx="92930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 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현재 회사 제공자료 중 품목별 매출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수량 을 확인할 수 있는 자료는 반도체 사업부 실적보고 자료이나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해당 자료상으로 도출된 개별단가와 품목별 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Matching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세부 수준으로 되지 않고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단가 또한 일부 차이사항이 존재하고 있음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61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ko-KR" altLang="en-US" sz="1900" b="1" dirty="0" err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부재료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세부품목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1859-714D-49BF-A6D9-AA3BF2CFC5C4}"/>
              </a:ext>
            </a:extLst>
          </p:cNvPr>
          <p:cNvSpPr txBox="1"/>
          <p:nvPr/>
        </p:nvSpPr>
        <p:spPr>
          <a:xfrm>
            <a:off x="555502" y="4779610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A68E21C-04F9-4589-AA05-625ED0BB76EC}"/>
              </a:ext>
            </a:extLst>
          </p:cNvPr>
          <p:cNvGraphicFramePr>
            <a:graphicFrameLocks noGrp="1"/>
          </p:cNvGraphicFramePr>
          <p:nvPr/>
        </p:nvGraphicFramePr>
        <p:xfrm>
          <a:off x="544702" y="1886684"/>
          <a:ext cx="8824950" cy="731520"/>
        </p:xfrm>
        <a:graphic>
          <a:graphicData uri="http://schemas.openxmlformats.org/drawingml/2006/table">
            <a:tbl>
              <a:tblPr/>
              <a:tblGrid>
                <a:gridCol w="123773">
                  <a:extLst>
                    <a:ext uri="{9D8B030D-6E8A-4147-A177-3AD203B41FA5}">
                      <a16:colId xmlns:a16="http://schemas.microsoft.com/office/drawing/2014/main" val="900252856"/>
                    </a:ext>
                  </a:extLst>
                </a:gridCol>
                <a:gridCol w="1573177">
                  <a:extLst>
                    <a:ext uri="{9D8B030D-6E8A-4147-A177-3AD203B41FA5}">
                      <a16:colId xmlns:a16="http://schemas.microsoft.com/office/drawing/2014/main" val="28429344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244853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683274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783638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93945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84065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811587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7510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804191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987022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25068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5295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398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965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80237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698485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38329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82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35460774"/>
                    </a:ext>
                  </a:extLst>
                </a:gridCol>
              </a:tblGrid>
              <a:tr h="4009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Lamination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4M.22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11310"/>
                  </a:ext>
                </a:extLst>
              </a:tr>
              <a:tr h="4009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51167"/>
                  </a:ext>
                </a:extLst>
              </a:tr>
              <a:tr h="400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Lamination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518,299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472,031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507,230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514,887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483,395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490,965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84911"/>
                  </a:ext>
                </a:extLst>
              </a:tr>
              <a:tr h="40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SB-170HM-QCH-PC2(N-UV), 230㎜*100M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395,449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380,117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407,281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418,954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396,893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393,119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61102"/>
                  </a:ext>
                </a:extLst>
              </a:tr>
              <a:tr h="40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SB-370SV-CN-R2(N-UV), 230㎜*50M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814,583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766,869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819,985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858,903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815,595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798,294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791840"/>
                  </a:ext>
                </a:extLst>
              </a:tr>
              <a:tr h="40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Adwill E-6152(UV), 250㎜*100M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532,000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525,190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495,669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478,167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471,883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084808"/>
                  </a:ext>
                </a:extLst>
              </a:tr>
              <a:tr h="40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SB-135S-B-R2(N-UV), 230㎜*10M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354,368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352,527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372,653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383,310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376,079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85975"/>
                  </a:ext>
                </a:extLst>
              </a:tr>
              <a:tr h="40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Adwill E-6152(UV), 330㎜*100M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656,000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643,839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626,426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10265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232A50B-B8BF-45AD-8523-411F01C1B3EB}"/>
              </a:ext>
            </a:extLst>
          </p:cNvPr>
          <p:cNvGraphicFramePr>
            <a:graphicFrameLocks noGrp="1"/>
          </p:cNvGraphicFramePr>
          <p:nvPr/>
        </p:nvGraphicFramePr>
        <p:xfrm>
          <a:off x="544702" y="962388"/>
          <a:ext cx="8816595" cy="822960"/>
        </p:xfrm>
        <a:graphic>
          <a:graphicData uri="http://schemas.openxmlformats.org/drawingml/2006/table">
            <a:tbl>
              <a:tblPr/>
              <a:tblGrid>
                <a:gridCol w="115395">
                  <a:extLst>
                    <a:ext uri="{9D8B030D-6E8A-4147-A177-3AD203B41FA5}">
                      <a16:colId xmlns:a16="http://schemas.microsoft.com/office/drawing/2014/main" val="4191092192"/>
                    </a:ext>
                  </a:extLst>
                </a:gridCol>
                <a:gridCol w="1573200">
                  <a:extLst>
                    <a:ext uri="{9D8B030D-6E8A-4147-A177-3AD203B41FA5}">
                      <a16:colId xmlns:a16="http://schemas.microsoft.com/office/drawing/2014/main" val="3804091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9273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62302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653114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5128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69163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09424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64919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909825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7202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396976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515149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572282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81755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40641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54944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075940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7095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37275468"/>
                    </a:ext>
                  </a:extLst>
                </a:gridCol>
              </a:tblGrid>
              <a:tr h="3865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Dicing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FY21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4M.22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34145"/>
                  </a:ext>
                </a:extLst>
              </a:tr>
              <a:tr h="3865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67053"/>
                  </a:ext>
                </a:extLst>
              </a:tr>
              <a:tr h="3865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Dicing Tape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11,855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56,490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11,066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41,750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24,304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21,387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33,197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12,793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55,653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21,758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77577"/>
                  </a:ext>
                </a:extLst>
              </a:tr>
              <a:tr h="386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AWU120-300, 200EA/Roll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3,205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40,600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3,012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19,800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18,750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3,582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53,810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9,200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644625"/>
                  </a:ext>
                </a:extLst>
              </a:tr>
              <a:tr h="386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Adwill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D-174(UV), 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302,471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298,424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295,381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287,350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280,474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274,827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47258"/>
                  </a:ext>
                </a:extLst>
              </a:tr>
              <a:tr h="386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Adwill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D-175(UV), 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282,031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03038"/>
                  </a:ext>
                </a:extLst>
              </a:tr>
              <a:tr h="646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Adwill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D-185(UV), 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352,335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348,500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347,200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69531"/>
                  </a:ext>
                </a:extLst>
              </a:tr>
              <a:tr h="386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Adwill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G-64H, 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386,769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375,980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358,853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341,667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334,354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00204"/>
                  </a:ext>
                </a:extLst>
              </a:tr>
              <a:tr h="386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AUD7-300, 8"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209,307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200,175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198,712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198,011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820085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920247D-2560-4AA3-8DB8-6C7D38C7A17E}"/>
              </a:ext>
            </a:extLst>
          </p:cNvPr>
          <p:cNvGraphicFramePr>
            <a:graphicFrameLocks noGrp="1"/>
          </p:cNvGraphicFramePr>
          <p:nvPr/>
        </p:nvGraphicFramePr>
        <p:xfrm>
          <a:off x="544702" y="2670466"/>
          <a:ext cx="8830476" cy="731520"/>
        </p:xfrm>
        <a:graphic>
          <a:graphicData uri="http://schemas.openxmlformats.org/drawingml/2006/table">
            <a:tbl>
              <a:tblPr/>
              <a:tblGrid>
                <a:gridCol w="118476">
                  <a:extLst>
                    <a:ext uri="{9D8B030D-6E8A-4147-A177-3AD203B41FA5}">
                      <a16:colId xmlns:a16="http://schemas.microsoft.com/office/drawing/2014/main" val="54574540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2007315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6815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257226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5925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951689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744175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2820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205521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639399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098414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1057399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99029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374722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1205327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957316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183894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3206258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749864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92878348"/>
                    </a:ext>
                  </a:extLst>
                </a:gridCol>
              </a:tblGrid>
              <a:tr h="4278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Wheel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4M.22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8672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59284"/>
                  </a:ext>
                </a:extLst>
              </a:tr>
              <a:tr h="4278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Wheel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2,059,619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2,053,700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2,084,171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2,934,091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2,824,187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2,834,305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81970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DF13-SD400-VLD01-50, 300*3W*7T-SR-LM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2,220,000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2,218,462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2,218,000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2,218,000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2,218,000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2,218,000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021075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LGW-TC9-#8000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2,191,463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2,125,000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714987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DF06-SD4800-VV6B-50, 300*3W*5T-SR-LM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2,095,000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2,095,000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2,095,000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2,095,000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2,095,000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56480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LGW-TF9-#8000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2,110,000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2,056,316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2,050,000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2,050,000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6908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DPW-026 DP-F05 450*11T*60(PAZZ0026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5,480,817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5,555,965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4,844,034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4,785,133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0065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35EE5-0EC4-49F0-8254-9B8BAE6B114B}"/>
              </a:ext>
            </a:extLst>
          </p:cNvPr>
          <p:cNvGraphicFramePr>
            <a:graphicFrameLocks noGrp="1"/>
          </p:cNvGraphicFramePr>
          <p:nvPr/>
        </p:nvGraphicFramePr>
        <p:xfrm>
          <a:off x="555502" y="3490845"/>
          <a:ext cx="8819676" cy="731520"/>
        </p:xfrm>
        <a:graphic>
          <a:graphicData uri="http://schemas.openxmlformats.org/drawingml/2006/table">
            <a:tbl>
              <a:tblPr/>
              <a:tblGrid>
                <a:gridCol w="118476">
                  <a:extLst>
                    <a:ext uri="{9D8B030D-6E8A-4147-A177-3AD203B41FA5}">
                      <a16:colId xmlns:a16="http://schemas.microsoft.com/office/drawing/2014/main" val="545745408"/>
                    </a:ext>
                  </a:extLst>
                </a:gridCol>
                <a:gridCol w="1573200">
                  <a:extLst>
                    <a:ext uri="{9D8B030D-6E8A-4147-A177-3AD203B41FA5}">
                      <a16:colId xmlns:a16="http://schemas.microsoft.com/office/drawing/2014/main" val="42007315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368158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257226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59252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5951689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744175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28206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205521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639399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098414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1057399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099029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374722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205327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957316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18389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206258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749864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92878348"/>
                    </a:ext>
                  </a:extLst>
                </a:gridCol>
              </a:tblGrid>
              <a:tr h="4278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Blade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4M.22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8672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59284"/>
                  </a:ext>
                </a:extLst>
              </a:tr>
              <a:tr h="4278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Blade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28,043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5,661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26,771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6,561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28,037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6,492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28,845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7,738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28,009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10,289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29,459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3,176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81970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ZH05-SD3500-N1-50-DC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25,899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25,002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26,592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27,934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28,318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28,296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021075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RS01-SDCF-N 58*0.25*40㎜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28,305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2,790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714987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DH05-SD3500-N1-50-CF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25,386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1,074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1,290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27,670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56480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DH05-SD3500-N1-50-CF02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28,467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3,080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31,677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6908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DH05-SD4500-N1-52-DD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25,360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2,560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26,684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0065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CB897C-1898-4C10-B354-C5701C9F0175}"/>
              </a:ext>
            </a:extLst>
          </p:cNvPr>
          <p:cNvGraphicFramePr>
            <a:graphicFrameLocks noGrp="1"/>
          </p:cNvGraphicFramePr>
          <p:nvPr/>
        </p:nvGraphicFramePr>
        <p:xfrm>
          <a:off x="544702" y="4323012"/>
          <a:ext cx="8813750" cy="409812"/>
        </p:xfrm>
        <a:graphic>
          <a:graphicData uri="http://schemas.openxmlformats.org/drawingml/2006/table">
            <a:tbl>
              <a:tblPr/>
              <a:tblGrid>
                <a:gridCol w="765565">
                  <a:extLst>
                    <a:ext uri="{9D8B030D-6E8A-4147-A177-3AD203B41FA5}">
                      <a16:colId xmlns:a16="http://schemas.microsoft.com/office/drawing/2014/main" val="4002272407"/>
                    </a:ext>
                  </a:extLst>
                </a:gridCol>
                <a:gridCol w="975733">
                  <a:extLst>
                    <a:ext uri="{9D8B030D-6E8A-4147-A177-3AD203B41FA5}">
                      <a16:colId xmlns:a16="http://schemas.microsoft.com/office/drawing/2014/main" val="30533403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6307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58797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17900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3748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02089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23463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31979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00201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707936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9632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4648479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18368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6063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14908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47178796"/>
                    </a:ext>
                  </a:extLst>
                </a:gridCol>
                <a:gridCol w="380375">
                  <a:extLst>
                    <a:ext uri="{9D8B030D-6E8A-4147-A177-3AD203B41FA5}">
                      <a16:colId xmlns:a16="http://schemas.microsoft.com/office/drawing/2014/main" val="2434171100"/>
                    </a:ext>
                  </a:extLst>
                </a:gridCol>
                <a:gridCol w="284077">
                  <a:extLst>
                    <a:ext uri="{9D8B030D-6E8A-4147-A177-3AD203B41FA5}">
                      <a16:colId xmlns:a16="http://schemas.microsoft.com/office/drawing/2014/main" val="263162926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41088138"/>
                    </a:ext>
                  </a:extLst>
                </a:gridCol>
              </a:tblGrid>
              <a:tr h="10245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4M.22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39914"/>
                  </a:ext>
                </a:extLst>
              </a:tr>
              <a:tr h="10245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26056"/>
                  </a:ext>
                </a:extLst>
              </a:tr>
              <a:tr h="102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slurry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275,000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270,201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260,278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170,000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73264"/>
                  </a:ext>
                </a:extLst>
              </a:tr>
              <a:tr h="1024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계면활성제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42,500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41,028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1,286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39,219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36,413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34,707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6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임차자산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1859-714D-49BF-A6D9-AA3BF2CFC5C4}"/>
              </a:ext>
            </a:extLst>
          </p:cNvPr>
          <p:cNvSpPr txBox="1"/>
          <p:nvPr/>
        </p:nvSpPr>
        <p:spPr>
          <a:xfrm>
            <a:off x="453600" y="2610411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5F4C8-E7B8-41D3-8E17-CC0C95C9A821}"/>
              </a:ext>
            </a:extLst>
          </p:cNvPr>
          <p:cNvSpPr txBox="1"/>
          <p:nvPr/>
        </p:nvSpPr>
        <p:spPr>
          <a:xfrm>
            <a:off x="453600" y="2906285"/>
            <a:ext cx="8881446" cy="7571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000">
              <a:lnSpc>
                <a:spcPts val="1200"/>
              </a:lnSpc>
              <a:buClr>
                <a:srgbClr val="00338D"/>
              </a:buClr>
            </a:pPr>
            <a:r>
              <a:rPr lang="en-US" altLang="ko-KR" sz="9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Overview</a:t>
            </a: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임차장비는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건 전부 차량운반구로 그 중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건은 계약서상 차량소재지가 시스템사업부로 명시됨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계약서 검토 상 리스계약으로 판단되어 한국채택국제회계기준 적용 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K-IFRS 1116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호에 의한 사용권자산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리스부채의 계상이 필요함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차량 외에는 자가 소유자산으로 </a:t>
            </a:r>
            <a:r>
              <a:rPr lang="en-US" altLang="ko-KR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K-IFRS 1116</a:t>
            </a:r>
            <a:r>
              <a:rPr lang="ko-KR" altLang="en-US" sz="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호 적용 효과는 제한적</a:t>
            </a:r>
            <a:endParaRPr lang="en-US" altLang="ko-KR" sz="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4000" indent="-108000">
              <a:lnSpc>
                <a:spcPts val="12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3CCC300-25F1-4E48-97C1-4CD7E7BD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29301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회사는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대의 차량운반구를 임차하고 임차료를  지급하고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.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임차료는 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월정액이며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한국채택국제회계기준 적용시 리스자산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/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리스부채의 계상이 필요합니다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A91407-5A90-4E6B-9EF7-249A13DE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17588"/>
              </p:ext>
            </p:extLst>
          </p:nvPr>
        </p:nvGraphicFramePr>
        <p:xfrm>
          <a:off x="453600" y="1190105"/>
          <a:ext cx="6773857" cy="1371600"/>
        </p:xfrm>
        <a:graphic>
          <a:graphicData uri="http://schemas.openxmlformats.org/drawingml/2006/table">
            <a:tbl>
              <a:tblPr/>
              <a:tblGrid>
                <a:gridCol w="796468">
                  <a:extLst>
                    <a:ext uri="{9D8B030D-6E8A-4147-A177-3AD203B41FA5}">
                      <a16:colId xmlns:a16="http://schemas.microsoft.com/office/drawing/2014/main" val="1728889784"/>
                    </a:ext>
                  </a:extLst>
                </a:gridCol>
                <a:gridCol w="2226489">
                  <a:extLst>
                    <a:ext uri="{9D8B030D-6E8A-4147-A177-3AD203B41FA5}">
                      <a16:colId xmlns:a16="http://schemas.microsoft.com/office/drawing/2014/main" val="2887499944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4023206588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2139891151"/>
                    </a:ext>
                  </a:extLst>
                </a:gridCol>
                <a:gridCol w="643500">
                  <a:extLst>
                    <a:ext uri="{9D8B030D-6E8A-4147-A177-3AD203B41FA5}">
                      <a16:colId xmlns:a16="http://schemas.microsoft.com/office/drawing/2014/main" val="413732873"/>
                    </a:ext>
                  </a:extLst>
                </a:gridCol>
                <a:gridCol w="707000">
                  <a:extLst>
                    <a:ext uri="{9D8B030D-6E8A-4147-A177-3AD203B41FA5}">
                      <a16:colId xmlns:a16="http://schemas.microsoft.com/office/drawing/2014/main" val="660082217"/>
                    </a:ext>
                  </a:extLst>
                </a:gridCol>
                <a:gridCol w="1049900">
                  <a:extLst>
                    <a:ext uri="{9D8B030D-6E8A-4147-A177-3AD203B41FA5}">
                      <a16:colId xmlns:a16="http://schemas.microsoft.com/office/drawing/2014/main" val="2070136320"/>
                    </a:ext>
                  </a:extLst>
                </a:gridCol>
              </a:tblGrid>
              <a:tr h="7225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회사가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임차하고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(2021/12/31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69780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임차료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보증금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07297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차량운반구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300935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THE ALL NEW GENESIS G80 (G) 3.5T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2021.06.04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2024.06.03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1,607,000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21,540,000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0624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SM6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렌터카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2000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CVTC II LPLiSEAT LPG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2019.06.26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2023.06.25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518,181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시스템사업부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8502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K5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렌터카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2000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프레스티지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AT LPG 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2019.11.12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2023.11.11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520,000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시스템사업부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43120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K5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렌터카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2000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럭셔리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AT LPG 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2019.11.15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2023.11.14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590,910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45077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K5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렌터카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트렌디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2.0 AT LPG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2020.04.23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2024.04.22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431,818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28806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스타리아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투어러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인승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[LPG]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2021.08.03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2025.08.02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630,910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1497"/>
                  </a:ext>
                </a:extLst>
              </a:tr>
              <a:tr h="72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G80 2.5T 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가솔린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] 4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2021.10.14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2025.10.13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972,000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45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PL(1/3)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41E35F8-39BB-4CF1-8227-FDD58A97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18874" cy="25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및 과거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개년 전체 손익계산서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1A0104-7DAB-4EFB-BC65-C88BB30B138D}"/>
              </a:ext>
            </a:extLst>
          </p:cNvPr>
          <p:cNvGraphicFramePr>
            <a:graphicFrameLocks noGrp="1"/>
          </p:cNvGraphicFramePr>
          <p:nvPr/>
        </p:nvGraphicFramePr>
        <p:xfrm>
          <a:off x="379306" y="1002346"/>
          <a:ext cx="9260009" cy="4663440"/>
        </p:xfrm>
        <a:graphic>
          <a:graphicData uri="http://schemas.openxmlformats.org/drawingml/2006/table">
            <a:tbl>
              <a:tblPr/>
              <a:tblGrid>
                <a:gridCol w="841819">
                  <a:extLst>
                    <a:ext uri="{9D8B030D-6E8A-4147-A177-3AD203B41FA5}">
                      <a16:colId xmlns:a16="http://schemas.microsoft.com/office/drawing/2014/main" val="3670566589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3998549327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809437986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975688990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515677465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3270815943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651171117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631649803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547906768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1169977050"/>
                    </a:ext>
                  </a:extLst>
                </a:gridCol>
                <a:gridCol w="841819">
                  <a:extLst>
                    <a:ext uri="{9D8B030D-6E8A-4147-A177-3AD203B41FA5}">
                      <a16:colId xmlns:a16="http://schemas.microsoft.com/office/drawing/2014/main" val="669849902"/>
                    </a:ext>
                  </a:extLst>
                </a:gridCol>
              </a:tblGrid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056850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매출액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21,859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15,668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26,548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21,853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21,024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6,283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60387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19,098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18,214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18,019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20,575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18,181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18,684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5,797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6,300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784538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2,761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(2,546)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5,972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3,672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2,339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69250"/>
                  </a:ext>
                </a:extLst>
              </a:tr>
              <a:tr h="1002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2,808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1,759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1,694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931039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임원급여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13720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직원급여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0881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상여금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00409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퇴직급여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399290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2138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여비교통비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85191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접대비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75094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통신비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333855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세금과공과금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68355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지급임차료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3432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301517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17802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운반비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23146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교육훈련비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142332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도서인쇄비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15988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사무용품비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078963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소모품비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41957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69363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대손상각비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89226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유형감가상각비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19137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무형감가상각비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9245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광고선전비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493439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경상연구개발비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715043"/>
                  </a:ext>
                </a:extLst>
              </a:tr>
              <a:tr h="100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경상연구개발비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44034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(3,790)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1,001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1,913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(491)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927400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영업외수익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74701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영업외비용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456628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법인세비용차감전순이익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(4,379)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(561)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21562"/>
                  </a:ext>
                </a:extLst>
              </a:tr>
              <a:tr h="1002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당기순이익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(4,379)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2,814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(561)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5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00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PL(2/3)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41E35F8-39BB-4CF1-8227-FDD58A97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18874" cy="25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및 과거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개년 반도체사업부 손익계산서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B20E75-2316-4147-9D9F-6A19EF10645E}"/>
              </a:ext>
            </a:extLst>
          </p:cNvPr>
          <p:cNvGraphicFramePr>
            <a:graphicFrameLocks noGrp="1"/>
          </p:cNvGraphicFramePr>
          <p:nvPr/>
        </p:nvGraphicFramePr>
        <p:xfrm>
          <a:off x="379306" y="1002346"/>
          <a:ext cx="9259202" cy="4663440"/>
        </p:xfrm>
        <a:graphic>
          <a:graphicData uri="http://schemas.openxmlformats.org/drawingml/2006/table">
            <a:tbl>
              <a:tblPr/>
              <a:tblGrid>
                <a:gridCol w="841746">
                  <a:extLst>
                    <a:ext uri="{9D8B030D-6E8A-4147-A177-3AD203B41FA5}">
                      <a16:colId xmlns:a16="http://schemas.microsoft.com/office/drawing/2014/main" val="258827479"/>
                    </a:ext>
                  </a:extLst>
                </a:gridCol>
                <a:gridCol w="1683488">
                  <a:extLst>
                    <a:ext uri="{9D8B030D-6E8A-4147-A177-3AD203B41FA5}">
                      <a16:colId xmlns:a16="http://schemas.microsoft.com/office/drawing/2014/main" val="1564807845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5396460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063112022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982110246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07086315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678443961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177756637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572016754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229588621"/>
                    </a:ext>
                  </a:extLst>
                </a:gridCol>
              </a:tblGrid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21936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매출액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20,250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19,142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6902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16,772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722386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(1,210)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2,281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5,945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2,074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53517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9062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임원급여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02661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직원급여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80413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상여금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03185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퇴직급여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016941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76632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여비교통비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97269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접대비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91304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통신비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63414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세금과공과금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75815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지급임차료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73296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29676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5140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운반비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41822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교육훈련비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695857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도서인쇄비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08571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사무용품비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61444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소모품비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22880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6473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대손상각비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17783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유형감가상각비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711765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무형감가상각비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88161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광고선전비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25667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경상연구개발비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55795"/>
                  </a:ext>
                </a:extLst>
              </a:tr>
              <a:tr h="13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경상연구개발비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18913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444117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영업외수익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63911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영업외비용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74611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법인세비용차감전순이익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(2,505)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(1,641)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4,464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(635)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33920"/>
                  </a:ext>
                </a:extLst>
              </a:tr>
              <a:tr h="133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당기순이익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(2,505)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(1,641)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4,464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(635)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45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357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PL(3/3)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41E35F8-39BB-4CF1-8227-FDD58A97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6800"/>
            <a:ext cx="9018874" cy="25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및 과거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개년 시스템사업부 손익계산서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554A36-1595-4C29-A98E-6BAAD3186270}"/>
              </a:ext>
            </a:extLst>
          </p:cNvPr>
          <p:cNvGraphicFramePr>
            <a:graphicFrameLocks noGrp="1"/>
          </p:cNvGraphicFramePr>
          <p:nvPr/>
        </p:nvGraphicFramePr>
        <p:xfrm>
          <a:off x="379306" y="1002352"/>
          <a:ext cx="9259202" cy="4663440"/>
        </p:xfrm>
        <a:graphic>
          <a:graphicData uri="http://schemas.openxmlformats.org/drawingml/2006/table">
            <a:tbl>
              <a:tblPr/>
              <a:tblGrid>
                <a:gridCol w="841746">
                  <a:extLst>
                    <a:ext uri="{9D8B030D-6E8A-4147-A177-3AD203B41FA5}">
                      <a16:colId xmlns:a16="http://schemas.microsoft.com/office/drawing/2014/main" val="1032494087"/>
                    </a:ext>
                  </a:extLst>
                </a:gridCol>
                <a:gridCol w="1683488">
                  <a:extLst>
                    <a:ext uri="{9D8B030D-6E8A-4147-A177-3AD203B41FA5}">
                      <a16:colId xmlns:a16="http://schemas.microsoft.com/office/drawing/2014/main" val="4094983633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596055593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711184177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747373964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501277355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2870739376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926324277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572026306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1884883021"/>
                    </a:ext>
                  </a:extLst>
                </a:gridCol>
              </a:tblGrid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19044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매출액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11,873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6,004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6,289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6,057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1,882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90611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7,902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8,223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6,331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6,029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1,409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1,616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417333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(2,219)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(97)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79907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(76)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14079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임원급여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480620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직원급여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14864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상여금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3451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퇴직급여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64758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23686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여비교통비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09008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접대비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65716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통신비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937681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세금과공과금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37117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지급임차료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97223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025690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539595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운반비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0535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교육훈련비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80754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도서인쇄비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897567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사무용품비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28708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소모품비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18182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338794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대손상각비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009531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유형감가상각비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007265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무형감가상각비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096582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광고선전비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12580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경상연구개발비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90130"/>
                  </a:ext>
                </a:extLst>
              </a:tr>
              <a:tr h="100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경상연구개발비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22496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(2,625)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(395)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(1,784)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(178)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98662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영업외수익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161605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영업외비용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937828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법인세비용차감전순이익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(2,738)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(234)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(1,649)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98048"/>
                  </a:ext>
                </a:extLst>
              </a:tr>
              <a:tr h="100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당기순이익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3,137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(2,738)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(234)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(1,649)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(43)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85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Work Scope 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" name="Group 26">
            <a:extLst>
              <a:ext uri="{FF2B5EF4-FFF2-40B4-BE49-F238E27FC236}">
                <a16:creationId xmlns:a16="http://schemas.microsoft.com/office/drawing/2014/main" id="{B7204B81-10F4-425B-BD54-F3B0D25CA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74788"/>
              </p:ext>
            </p:extLst>
          </p:nvPr>
        </p:nvGraphicFramePr>
        <p:xfrm>
          <a:off x="379306" y="866008"/>
          <a:ext cx="8088419" cy="5559805"/>
        </p:xfrm>
        <a:graphic>
          <a:graphicData uri="http://schemas.openxmlformats.org/drawingml/2006/table">
            <a:tbl>
              <a:tblPr/>
              <a:tblGrid>
                <a:gridCol w="17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262485195"/>
                    </a:ext>
                  </a:extLst>
                </a:gridCol>
              </a:tblGrid>
              <a:tr h="28930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Areas</a:t>
                      </a:r>
                    </a:p>
                  </a:txBody>
                  <a:tcPr marL="57150" marR="57150" marT="57150" marB="57150" anchor="b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Work plan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150" marR="57150" marT="57150" marB="5715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150" marR="57150" marT="57150" marB="5715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Reporting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재무정보를 요약하고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손익항목을 중심으로 연간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EBITDA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의 변동내역을 파악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대상회사의 이익을 질적으로 분석하기 위해 주요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Normalization adjustments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를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요약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4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Carved-out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재무제표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사업부별 구분 재무제표 및 인수 대상 사업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반도체사업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기준 재무제표 검토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공통 비용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공통 자산 및 분할 이후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Stand-alone cost,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 이후 중복 기능  조정을 통한 비용 절감 분석</a:t>
                      </a: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99478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매출액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57150" marT="57150" marB="57150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제품군별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고객별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세부제품별 매출액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단가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수량 요약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계약 및 주문 주기 및 방식에 대한 질의</a:t>
                      </a:r>
                    </a:p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제품군별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고객별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세부제품별 단가 추세 분석</a:t>
                      </a:r>
                    </a:p>
                  </a:txBody>
                  <a:tcPr marL="57150" marR="57150" marT="57150" marB="5715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387749"/>
                  </a:ext>
                </a:extLst>
              </a:tr>
              <a:tr h="44907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매출원가</a:t>
                      </a:r>
                      <a:r>
                        <a:rPr sz="1050" b="1" spc="-5" dirty="0">
                          <a:solidFill>
                            <a:srgbClr val="00338D"/>
                          </a:solidFill>
                          <a:latin typeface="Calibri"/>
                          <a:cs typeface="Calibri"/>
                        </a:rPr>
                        <a:t>/GPM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marR="125730" indent="-179070">
                        <a:lnSpc>
                          <a:spcPct val="100000"/>
                        </a:lnSpc>
                        <a:spcBef>
                          <a:spcPts val="405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원가 주요 구성 요소별(재료비, 노무비, 직접변동비) 변동 Driver 및 변동 원인  분석</a:t>
                      </a:r>
                    </a:p>
                    <a:p>
                      <a:pPr marL="236220" indent="-17970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장비유지보수 주기, 유지보수비 유형, 규모 요약</a:t>
                      </a:r>
                    </a:p>
                    <a:p>
                      <a:pPr marL="236220" indent="-17970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GPM% 변동 원인 분석</a:t>
                      </a:r>
                    </a:p>
                    <a:p>
                      <a:pPr marL="236220" indent="-17970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일회성/일시적 비용에 대해 질의</a:t>
                      </a:r>
                    </a:p>
                  </a:txBody>
                  <a:tcPr marL="0" marR="0" marT="51435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263365"/>
                  </a:ext>
                </a:extLst>
              </a:tr>
              <a:tr h="40548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판매관리비</a:t>
                      </a:r>
                      <a:endParaRPr sz="105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indent="-179705">
                        <a:lnSpc>
                          <a:spcPct val="100000"/>
                        </a:lnSpc>
                        <a:spcBef>
                          <a:spcPts val="405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판관비 주요 구성 요소별 변동 Driver 및 변동 원인 분석</a:t>
                      </a:r>
                    </a:p>
                    <a:p>
                      <a:pPr marL="236220" indent="-17970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일회성/일시적 비용에 대해 질의</a:t>
                      </a:r>
                    </a:p>
                  </a:txBody>
                  <a:tcPr marL="0" marR="0" marT="51435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51049"/>
                  </a:ext>
                </a:extLst>
              </a:tr>
              <a:tr h="40548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50" b="1" spc="-5" dirty="0">
                          <a:solidFill>
                            <a:srgbClr val="00338D"/>
                          </a:solidFill>
                          <a:latin typeface="Calibri"/>
                          <a:cs typeface="Calibri"/>
                        </a:rPr>
                        <a:t>Capex</a:t>
                      </a:r>
                      <a:r>
                        <a:rPr sz="1050" b="1" spc="-15" dirty="0">
                          <a:solidFill>
                            <a:srgbClr val="00338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투자</a:t>
                      </a:r>
                      <a:endParaRPr sz="1050" dirty="0">
                        <a:latin typeface="맑은 고딕"/>
                        <a:cs typeface="맑은 고딕"/>
                      </a:endParaRPr>
                    </a:p>
                  </a:txBody>
                  <a:tcPr marL="0" marR="0" marT="50800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Expansion/Maintenance capex, 일회적(공장 이전/확장) Capex 분석</a:t>
                      </a: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제품군별/장비별 대당 투자금액 분석</a:t>
                      </a: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장비의 경제적/기술적/실질적 사용기간 및 사용율에 대해 질의</a:t>
                      </a: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가동율 분석, 가동율 산정 방식에 대한 질의</a:t>
                      </a: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운휴 장비, 저 가동율 장비에 대해 질의</a:t>
                      </a:r>
                    </a:p>
                  </a:txBody>
                  <a:tcPr marL="0" marR="0" marT="508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245727"/>
                  </a:ext>
                </a:extLst>
              </a:tr>
              <a:tr h="40548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5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인건비</a:t>
                      </a:r>
                      <a:endParaRPr sz="1050" dirty="0">
                        <a:latin typeface="맑은 고딕"/>
                        <a:cs typeface="맑은 고딕"/>
                      </a:endParaRPr>
                    </a:p>
                  </a:txBody>
                  <a:tcPr marL="0" marR="0" marT="50800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부서별 인건비, 인원, 인당 인건비 추세 분석</a:t>
                      </a:r>
                    </a:p>
                    <a:p>
                      <a:pPr marL="236220" marR="30607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성과급, 퇴직위로금 등 일회성 인건비, 미지급 인건비, 도급인건비 등 HR 관련  우발채무 질의</a:t>
                      </a:r>
                    </a:p>
                  </a:txBody>
                  <a:tcPr marL="0" marR="0" marT="508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211454"/>
                  </a:ext>
                </a:extLst>
              </a:tr>
              <a:tr h="40548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운전자본</a:t>
                      </a:r>
                      <a:endParaRPr sz="105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405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거래처별 채권/채무의 회수/지급기일 분석</a:t>
                      </a: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운전자본 규모 및 연중 변동성 분석</a:t>
                      </a: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kumimoji="0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장기 매입채무/미지급금에 대해 질의</a:t>
                      </a:r>
                    </a:p>
                  </a:txBody>
                  <a:tcPr marL="0" marR="0" marT="51435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33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1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Work Scope 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" name="Group 26">
            <a:extLst>
              <a:ext uri="{FF2B5EF4-FFF2-40B4-BE49-F238E27FC236}">
                <a16:creationId xmlns:a16="http://schemas.microsoft.com/office/drawing/2014/main" id="{B7204B81-10F4-425B-BD54-F3B0D25CA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964442"/>
              </p:ext>
            </p:extLst>
          </p:nvPr>
        </p:nvGraphicFramePr>
        <p:xfrm>
          <a:off x="379306" y="866008"/>
          <a:ext cx="8088419" cy="1394205"/>
        </p:xfrm>
        <a:graphic>
          <a:graphicData uri="http://schemas.openxmlformats.org/drawingml/2006/table">
            <a:tbl>
              <a:tblPr/>
              <a:tblGrid>
                <a:gridCol w="17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262485195"/>
                    </a:ext>
                  </a:extLst>
                </a:gridCol>
              </a:tblGrid>
              <a:tr h="28930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Areas</a:t>
                      </a:r>
                    </a:p>
                  </a:txBody>
                  <a:tcPr marL="57150" marR="57150" marT="57150" marB="57150" anchor="b" horzOverflow="overflow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Work plan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150" marR="57150" marT="57150" marB="5715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150" marR="57150" marT="57150" marB="5715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b="1" spc="-10" dirty="0">
                          <a:solidFill>
                            <a:srgbClr val="00338D"/>
                          </a:solidFill>
                          <a:latin typeface="Calibri"/>
                          <a:cs typeface="Calibri"/>
                        </a:rPr>
                        <a:t>Cash flow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405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Operating cash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flow, free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cash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flow</a:t>
                      </a:r>
                      <a:r>
                        <a:rPr sz="1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분석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sz="1000" spc="-10" dirty="0">
                          <a:latin typeface="맑은 고딕"/>
                          <a:cs typeface="맑은 고딕"/>
                        </a:rPr>
                        <a:t>리스자산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000" spc="-10" dirty="0">
                          <a:latin typeface="맑은 고딕"/>
                          <a:cs typeface="맑은 고딕"/>
                        </a:rPr>
                        <a:t>부채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리스 관련</a:t>
                      </a:r>
                      <a:r>
                        <a:rPr sz="1000" spc="-2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cash flow </a:t>
                      </a:r>
                      <a:r>
                        <a:rPr sz="1000" spc="-10" dirty="0">
                          <a:latin typeface="맑은 고딕"/>
                          <a:cs typeface="맑은 고딕"/>
                        </a:rPr>
                        <a:t>분석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87">
                <a:tc>
                  <a:txBody>
                    <a:bodyPr/>
                    <a:lstStyle/>
                    <a:p>
                      <a:pPr marL="57150" marR="1993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ko-KR" altLang="en-US" sz="100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순차입금</a:t>
                      </a:r>
                      <a:r>
                        <a:rPr lang="en-US" altLang="ko-KR" sz="1000" b="1" spc="-5" dirty="0">
                          <a:solidFill>
                            <a:srgbClr val="00338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lang="ko-KR" altLang="en-US" sz="1000" b="1" spc="-65" dirty="0">
                          <a:solidFill>
                            <a:srgbClr val="00338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00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우발채무 및</a:t>
                      </a:r>
                      <a:r>
                        <a:rPr lang="ko-KR" altLang="en-US" sz="1000" b="1" spc="-130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b="1" spc="-5" dirty="0">
                          <a:solidFill>
                            <a:srgbClr val="00338D"/>
                          </a:solidFill>
                          <a:latin typeface="맑은 고딕"/>
                          <a:cs typeface="맑은 고딕"/>
                        </a:rPr>
                        <a:t>기타</a:t>
                      </a:r>
                      <a:endParaRPr lang="ko-KR" altLang="en-US" sz="100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405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sz="1000" spc="-5" dirty="0">
                          <a:latin typeface="맑은 고딕"/>
                          <a:cs typeface="맑은 고딕"/>
                        </a:rPr>
                        <a:t>차입금</a:t>
                      </a:r>
                      <a:r>
                        <a:rPr sz="1000" spc="-1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현황</a:t>
                      </a:r>
                      <a:r>
                        <a:rPr sz="10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10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조건</a:t>
                      </a:r>
                      <a:r>
                        <a:rPr sz="10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요약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sz="1000" spc="-5" dirty="0">
                          <a:latin typeface="맑은 고딕"/>
                          <a:cs typeface="맑은 고딕"/>
                        </a:rPr>
                        <a:t>현금</a:t>
                      </a:r>
                      <a:r>
                        <a:rPr sz="1000" spc="-1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10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금융상품</a:t>
                      </a:r>
                      <a:r>
                        <a:rPr sz="1000" spc="-1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사용</a:t>
                      </a:r>
                      <a:r>
                        <a:rPr sz="10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제한</a:t>
                      </a:r>
                      <a:r>
                        <a:rPr sz="10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여부</a:t>
                      </a:r>
                      <a:r>
                        <a:rPr sz="10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질의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  <a:p>
                      <a:pPr marL="236220" indent="-1790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47678"/>
                        </a:buClr>
                        <a:buFont typeface="Arial"/>
                        <a:buChar char="■"/>
                        <a:tabLst>
                          <a:tab pos="236854" algn="l"/>
                        </a:tabLst>
                      </a:pPr>
                      <a:r>
                        <a:rPr sz="1000" spc="-5" dirty="0">
                          <a:latin typeface="맑은 고딕"/>
                          <a:cs typeface="맑은 고딕"/>
                        </a:rPr>
                        <a:t>제품</a:t>
                      </a:r>
                      <a:r>
                        <a:rPr sz="1000" spc="-1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손상으로</a:t>
                      </a:r>
                      <a:r>
                        <a:rPr sz="10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인한</a:t>
                      </a:r>
                      <a:r>
                        <a:rPr sz="1000" spc="-1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손해배상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소송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분쟁</a:t>
                      </a:r>
                      <a:r>
                        <a:rPr sz="1000" spc="-1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sz="10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우발사항에</a:t>
                      </a:r>
                      <a:r>
                        <a:rPr sz="10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대해</a:t>
                      </a:r>
                      <a:r>
                        <a:rPr sz="1000" spc="-1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latin typeface="맑은 고딕"/>
                          <a:cs typeface="맑은 고딕"/>
                        </a:rPr>
                        <a:t>질의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747678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 marL="57150" marR="57150" marT="57150" marB="5715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33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63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Headlines 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94013E7-5C6A-422C-AE62-853C86526752}"/>
              </a:ext>
            </a:extLst>
          </p:cNvPr>
          <p:cNvSpPr/>
          <p:nvPr/>
        </p:nvSpPr>
        <p:spPr>
          <a:xfrm>
            <a:off x="1699978" y="786296"/>
            <a:ext cx="7798558" cy="260292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</a:pP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Key issues and findings</a:t>
            </a:r>
          </a:p>
        </p:txBody>
      </p:sp>
      <p:sp>
        <p:nvSpPr>
          <p:cNvPr id="92" name="Text Box 4">
            <a:extLst>
              <a:ext uri="{FF2B5EF4-FFF2-40B4-BE49-F238E27FC236}">
                <a16:creationId xmlns:a16="http://schemas.microsoft.com/office/drawing/2014/main" id="{E67DAA6D-4EAF-4499-83C9-1FCDD9F7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786296"/>
            <a:ext cx="1206209" cy="260292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Area</a:t>
            </a:r>
            <a:endParaRPr lang="ko-KR" altLang="en-US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93" name="Text Box 4">
            <a:extLst>
              <a:ext uri="{FF2B5EF4-FFF2-40B4-BE49-F238E27FC236}">
                <a16:creationId xmlns:a16="http://schemas.microsoft.com/office/drawing/2014/main" id="{8316B429-6DB5-4FE6-8462-575B4B473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1125203"/>
            <a:ext cx="1206209" cy="810689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재무성과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5BCCB5-97C6-4D48-B3D0-0C6E58B3BE0D}"/>
              </a:ext>
            </a:extLst>
          </p:cNvPr>
          <p:cNvSpPr/>
          <p:nvPr/>
        </p:nvSpPr>
        <p:spPr>
          <a:xfrm>
            <a:off x="1699978" y="1125203"/>
            <a:ext cx="7798558" cy="810689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  <a:buClr>
                <a:srgbClr val="00338D"/>
              </a:buClr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E68F2A-BDC9-45E9-895D-7DA4C710F52E}"/>
              </a:ext>
            </a:extLst>
          </p:cNvPr>
          <p:cNvSpPr txBox="1"/>
          <p:nvPr/>
        </p:nvSpPr>
        <p:spPr>
          <a:xfrm>
            <a:off x="1699979" y="1125203"/>
            <a:ext cx="7798557" cy="810689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매출액은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하이닉스향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CIS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매출 확대로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2017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100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억원에서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204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성장하였습니다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년에는 하이닉스 청주 공장의 중국 우시 이전으로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개월 매출액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72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억원을 달성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전년 동기 대비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15.6%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감소하였습니다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</a:p>
          <a:p>
            <a:pPr marL="171450" indent="-171450">
              <a:lnSpc>
                <a:spcPct val="120000"/>
              </a:lnSpc>
              <a:buClr>
                <a:srgbClr val="00338D"/>
              </a:buCl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매출 성장에 따른 고정비 레버리지 효과로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EBITDA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2017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(-)3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억원에서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71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증가하였다가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년의 매출 감소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선투자에 의한 인건비 증가로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4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LTM(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직전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개월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)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기준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37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감소하였습니다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106" name="Text Box 4">
            <a:extLst>
              <a:ext uri="{FF2B5EF4-FFF2-40B4-BE49-F238E27FC236}">
                <a16:creationId xmlns:a16="http://schemas.microsoft.com/office/drawing/2014/main" id="{3614D3B1-1579-4998-8623-68300EDA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2025642"/>
            <a:ext cx="1206209" cy="953774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사업부 분할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재무제표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C83C265-A516-4E3D-94E7-086F040B26D6}"/>
              </a:ext>
            </a:extLst>
          </p:cNvPr>
          <p:cNvSpPr/>
          <p:nvPr/>
        </p:nvSpPr>
        <p:spPr>
          <a:xfrm>
            <a:off x="1699978" y="2025641"/>
            <a:ext cx="7798558" cy="976254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17" name="Text Box 4">
            <a:extLst>
              <a:ext uri="{FF2B5EF4-FFF2-40B4-BE49-F238E27FC236}">
                <a16:creationId xmlns:a16="http://schemas.microsoft.com/office/drawing/2014/main" id="{2EC279C5-F951-432B-806E-B1F70A1E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3078631"/>
            <a:ext cx="1206209" cy="751259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하이닉스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매출액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F01C834-758A-493B-9ABA-D442123C0A25}"/>
              </a:ext>
            </a:extLst>
          </p:cNvPr>
          <p:cNvSpPr/>
          <p:nvPr/>
        </p:nvSpPr>
        <p:spPr>
          <a:xfrm>
            <a:off x="1699978" y="3071838"/>
            <a:ext cx="7798558" cy="758053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1320508-D2B9-407D-88FA-C11B7F179FA1}"/>
              </a:ext>
            </a:extLst>
          </p:cNvPr>
          <p:cNvSpPr txBox="1"/>
          <p:nvPr/>
        </p:nvSpPr>
        <p:spPr>
          <a:xfrm>
            <a:off x="1691344" y="2050789"/>
            <a:ext cx="7815826" cy="9123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회사는 반도체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후가공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사업과 시스템 사업을 한 법인으로 수행해 왔습니다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각 사업부는 지역별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물리적으로 구분되어 있으며 각 사업부로 구분하여 수익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/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비용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/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자산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/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부채를 기록해 왔습니다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특별한 언급이 없으면 본 보고서는 사업부 분할 기준으로 표시되어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중요한 공통자산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/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부채는 특별히 없으며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자금 인력 각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명이 시스템 사업부 소속으로 추가 충원이 필요할 것으로 보입니다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회사는 기준 인력으로 업무 가능하다고 설명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매출 실재성 확인을 위해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원장상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매출채권의 예금입금 여부 확인 결과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4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 발생 매출채권이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 전액 입금됨을 확인하였습니다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B8D3099-7E58-419E-8347-9B9EA8761A95}"/>
              </a:ext>
            </a:extLst>
          </p:cNvPr>
          <p:cNvSpPr txBox="1"/>
          <p:nvPr/>
        </p:nvSpPr>
        <p:spPr>
          <a:xfrm>
            <a:off x="1705529" y="3071836"/>
            <a:ext cx="7787456" cy="758053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매출액의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61.3%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는 하이닉스 향 매출액입니다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하이닉스 청주 공장의 중국 우시 이전으로 매출 감소하였습니다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하이닉스 공장 이전은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분기까지 완료 되었으며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Ramp-up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기간으로 가동율이 올라가며 회사의 매출도 회복되고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회사는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월부터 완전 정상화 될 것으로 예상하고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우시 공장 관련 매출액은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억원이며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월부터는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증가할 것으로 예상하고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83E9F43B-0320-4014-8DB2-67039AEA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4490721"/>
            <a:ext cx="1206209" cy="943560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고정비 중심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비용 구조 </a:t>
            </a:r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&amp; </a:t>
            </a:r>
          </a:p>
          <a:p>
            <a:pPr marL="308467" indent="-308467" algn="ctr" defTabSz="822579" eaLnBrk="0" hangingPunct="0"/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EBIT% </a:t>
            </a:r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변동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174DB2-3556-471D-A30A-CE2E5E272020}"/>
              </a:ext>
            </a:extLst>
          </p:cNvPr>
          <p:cNvSpPr/>
          <p:nvPr/>
        </p:nvSpPr>
        <p:spPr>
          <a:xfrm>
            <a:off x="1699978" y="4495505"/>
            <a:ext cx="7798558" cy="921082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20C54-7477-4A15-BAF1-D3CAFC6A774D}"/>
              </a:ext>
            </a:extLst>
          </p:cNvPr>
          <p:cNvSpPr txBox="1"/>
          <p:nvPr/>
        </p:nvSpPr>
        <p:spPr>
          <a:xfrm>
            <a:off x="1706763" y="4473027"/>
            <a:ext cx="7784988" cy="94356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고정비성 비용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인건비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경비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)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의 매출액 대비 비중이 높아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(2021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매출액 대비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67.7%)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과거 매출 규모 변동에 따른 이익변동 폭이 컸습니다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매출액이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97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억원에서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140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증가 하면서 영업이익율이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8.9%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로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흑자 전환하였고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2020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매출액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억원을 달성하면서 영업이익율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23.3%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달성하였습니다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매출 감소 하였으나 고정 인건비 등은 발생하여 영업손실로 전환하였습니다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년의 높은 영업이익율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(23.3%)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는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수주 증가에도 설비 투자를 하지 않고 근무 시간 연장 등을 통해 일시적으로 증가한 것입니다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정상적인 영업이익율은 이보다 낮으며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설비 투자가 있는 해에는 감가상각비 등 반영으로 더 낮은 이익율을 보입니다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4EE90239-E5A5-416C-9CDA-61CB77A4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5526700"/>
            <a:ext cx="1206209" cy="758484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원재료비 감소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15B74C-7B4C-492B-9316-671EE5E88328}"/>
              </a:ext>
            </a:extLst>
          </p:cNvPr>
          <p:cNvSpPr/>
          <p:nvPr/>
        </p:nvSpPr>
        <p:spPr>
          <a:xfrm>
            <a:off x="1699978" y="5531485"/>
            <a:ext cx="7798558" cy="758484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1536CE-9298-4762-92EF-3377E53BD3CF}"/>
              </a:ext>
            </a:extLst>
          </p:cNvPr>
          <p:cNvSpPr txBox="1"/>
          <p:nvPr/>
        </p:nvSpPr>
        <p:spPr>
          <a:xfrm>
            <a:off x="1715397" y="5525296"/>
            <a:ext cx="7767720" cy="764672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매출액 대비 재료비율은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2017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29.6%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에서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21.0%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로 하락하였습니다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재료비율 하락은 ① 구매 단가 절감 ② 원자재 가격 하락 ③ 제품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Mix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변경의 영향이 있었습니다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년에는 원자재 가격 상승으로 원재료비율이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21.7%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로 소폭 상승하였습니다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C500FC74-D13A-47FE-9756-63D730DE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19" y="3929105"/>
            <a:ext cx="1206209" cy="480775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발주 예정 물량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  <a:p>
            <a:pPr marL="308467" indent="-308467" algn="ctr" defTabSz="822579" eaLnBrk="0" hangingPunct="0"/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고객사 </a:t>
            </a:r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Forecast)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393931-4929-41BA-B057-90FCA5980082}"/>
              </a:ext>
            </a:extLst>
          </p:cNvPr>
          <p:cNvSpPr/>
          <p:nvPr/>
        </p:nvSpPr>
        <p:spPr>
          <a:xfrm>
            <a:off x="1699978" y="3922311"/>
            <a:ext cx="7798558" cy="480775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CB077-CE16-4E30-843A-C286942CB1E0}"/>
              </a:ext>
            </a:extLst>
          </p:cNvPr>
          <p:cNvSpPr txBox="1"/>
          <p:nvPr/>
        </p:nvSpPr>
        <p:spPr>
          <a:xfrm>
            <a:off x="1705529" y="3922310"/>
            <a:ext cx="7787456" cy="480776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주요 고객사는 향후 수개월 간 예상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발주량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(FCST)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을 회사에 공유하고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 말 기준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개월 발주 예정물량은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90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이는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매출액의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44%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에 해당하는 금액입니다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167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EB25C8-3DA6-4D55-83FA-779210C9A990}"/>
              </a:ext>
            </a:extLst>
          </p:cNvPr>
          <p:cNvSpPr/>
          <p:nvPr/>
        </p:nvSpPr>
        <p:spPr>
          <a:xfrm>
            <a:off x="1690422" y="2175717"/>
            <a:ext cx="7798558" cy="757984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  <a:buClr>
                <a:srgbClr val="00338D"/>
              </a:buClr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Headlines (2/2)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94013E7-5C6A-422C-AE62-853C86526752}"/>
              </a:ext>
            </a:extLst>
          </p:cNvPr>
          <p:cNvSpPr/>
          <p:nvPr/>
        </p:nvSpPr>
        <p:spPr>
          <a:xfrm>
            <a:off x="1690420" y="786296"/>
            <a:ext cx="7798558" cy="260292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</a:pP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Key issues and findings</a:t>
            </a:r>
          </a:p>
        </p:txBody>
      </p:sp>
      <p:sp>
        <p:nvSpPr>
          <p:cNvPr id="92" name="Text Box 4">
            <a:extLst>
              <a:ext uri="{FF2B5EF4-FFF2-40B4-BE49-F238E27FC236}">
                <a16:creationId xmlns:a16="http://schemas.microsoft.com/office/drawing/2014/main" id="{E67DAA6D-4EAF-4499-83C9-1FCDD9F7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00" y="786296"/>
            <a:ext cx="1206209" cy="260292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Area</a:t>
            </a:r>
            <a:endParaRPr lang="ko-KR" altLang="en-US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93" name="Text Box 4">
            <a:extLst>
              <a:ext uri="{FF2B5EF4-FFF2-40B4-BE49-F238E27FC236}">
                <a16:creationId xmlns:a16="http://schemas.microsoft.com/office/drawing/2014/main" id="{8316B429-6DB5-4FE6-8462-575B4B473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6" y="1125203"/>
            <a:ext cx="1206209" cy="988019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퇴직급여부채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5BCCB5-97C6-4D48-B3D0-0C6E58B3BE0D}"/>
              </a:ext>
            </a:extLst>
          </p:cNvPr>
          <p:cNvSpPr/>
          <p:nvPr/>
        </p:nvSpPr>
        <p:spPr>
          <a:xfrm>
            <a:off x="1690421" y="1125203"/>
            <a:ext cx="7798558" cy="988019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  <a:buClr>
                <a:srgbClr val="00338D"/>
              </a:buClr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E68F2A-BDC9-45E9-895D-7DA4C710F52E}"/>
              </a:ext>
            </a:extLst>
          </p:cNvPr>
          <p:cNvSpPr txBox="1"/>
          <p:nvPr/>
        </p:nvSpPr>
        <p:spPr>
          <a:xfrm>
            <a:off x="1690421" y="1125203"/>
            <a:ext cx="7798557" cy="988018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임원 퇴직급여 규정에 따라 대표이사는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배수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이사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배수의 퇴직급여를 지급하도록 되어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제시된 재무제표에는 임원 퇴직금이 월 급상여의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배수만 적용되어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과소 표시된 퇴직급여부채는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4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월 말 기준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15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회사는 퇴직급여충당부채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임원퇴직금에 배수 적용 기준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)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억원만을 사외적립자산으로 적립하고 있어서 최대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억원의 추가 적립이 필요합니다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09D9B24-02C8-484B-9ED9-7B1188F5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2" y="4100455"/>
            <a:ext cx="1206209" cy="817765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장비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C16305-3C1C-4787-9E25-9208F2826E36}"/>
              </a:ext>
            </a:extLst>
          </p:cNvPr>
          <p:cNvSpPr/>
          <p:nvPr/>
        </p:nvSpPr>
        <p:spPr>
          <a:xfrm>
            <a:off x="1690416" y="4100454"/>
            <a:ext cx="7798558" cy="817766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8F783-B341-4F90-BC5E-833C7A476123}"/>
              </a:ext>
            </a:extLst>
          </p:cNvPr>
          <p:cNvSpPr txBox="1"/>
          <p:nvPr/>
        </p:nvSpPr>
        <p:spPr>
          <a:xfrm>
            <a:off x="1673149" y="4121820"/>
            <a:ext cx="7815826" cy="79640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반도체사업부는 토지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공장건물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기계장치를 보유하고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기계장치의 장부가액은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142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억원으로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6/22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일 장비 실사 수행결과 특이사항 없습니다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공장 및 장비는 회사 소유이며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임차자산은 차량입니다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임차자산 규모가 크지 않아 개정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IFRS16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적용시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EBITDA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및 사용권자산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리스부채에 미치는 영향은 제한적일 것으로 예상됩니다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DEDF41D-A556-49AD-A827-FD139FF51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6" y="2175717"/>
            <a:ext cx="1206209" cy="757984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손해배상충당부채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5EBD6-E725-456F-AE35-AADE848E1432}"/>
              </a:ext>
            </a:extLst>
          </p:cNvPr>
          <p:cNvSpPr txBox="1"/>
          <p:nvPr/>
        </p:nvSpPr>
        <p:spPr>
          <a:xfrm>
            <a:off x="1690422" y="2188150"/>
            <a:ext cx="7798557" cy="740824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회사는 손해배상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(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반품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)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관련 충당부채 금액을 별도로 계상하지 않고 있습니다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. 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과거 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3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개년 평균 발생한 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Claim 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금액을 적용시 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2022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년 현재로 계상해야 할 금액은 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25</a:t>
            </a:r>
            <a:r>
              <a:rPr lang="ko-KR" altLang="en-US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백만원입니다</a:t>
            </a:r>
            <a:r>
              <a:rPr lang="en-US" altLang="ko-KR" sz="1000">
                <a:solidFill>
                  <a:srgbClr val="00338D"/>
                </a:solidFill>
                <a:latin typeface="Arial"/>
                <a:ea typeface="Noto Sans CJK KR Bold" panose="020B0800000000000000"/>
                <a:cs typeface="Arial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중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하이닉스향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매출 중 신제품 관련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4.7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Claim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이 발생하였으며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회사는 이를 별도로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회계처리하지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않은 상태입니다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FA1396-995E-482E-B38A-E7D5958912FB}"/>
              </a:ext>
            </a:extLst>
          </p:cNvPr>
          <p:cNvSpPr/>
          <p:nvPr/>
        </p:nvSpPr>
        <p:spPr>
          <a:xfrm>
            <a:off x="1690419" y="3020704"/>
            <a:ext cx="7798558" cy="988019"/>
          </a:xfrm>
          <a:prstGeom prst="rect">
            <a:avLst/>
          </a:prstGeom>
          <a:solidFill>
            <a:srgbClr val="FFFFFF"/>
          </a:solidFill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atinLnBrk="1">
              <a:lnSpc>
                <a:spcPct val="120000"/>
              </a:lnSpc>
              <a:buClr>
                <a:srgbClr val="00338D"/>
              </a:buClr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A5D9CEB0-C8BF-4FFC-AE06-CAF72018C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4" y="3020704"/>
            <a:ext cx="1206209" cy="988019"/>
          </a:xfrm>
          <a:prstGeom prst="rect">
            <a:avLst/>
          </a:prstGeom>
          <a:solidFill>
            <a:srgbClr val="005EB8"/>
          </a:solidFill>
          <a:ln w="9525" algn="ctr">
            <a:solidFill>
              <a:srgbClr val="005EB8"/>
            </a:solidFill>
            <a:miter lim="800000"/>
            <a:headEnd/>
            <a:tailEnd/>
          </a:ln>
          <a:effectLst/>
        </p:spPr>
        <p:txBody>
          <a:bodyPr wrap="none" lIns="77723" tIns="11658" rIns="77723" bIns="11658" anchor="ctr"/>
          <a:lstStyle/>
          <a:p>
            <a:pPr marL="308467" indent="-308467" algn="ctr" defTabSz="822579" eaLnBrk="0" hangingPunct="0"/>
            <a:r>
              <a: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Noto Sans CJK KR Bold" panose="020B0800000000000000"/>
              </a:rPr>
              <a:t>대기업 편입 시 변화</a:t>
            </a:r>
            <a:endParaRPr lang="en-US" altLang="ko-KR" sz="1000" b="1" dirty="0">
              <a:solidFill>
                <a:schemeClr val="bg1"/>
              </a:solidFill>
              <a:latin typeface="Arial" panose="020B0604020202020204" pitchFamily="34" charset="0"/>
              <a:ea typeface="Noto Sans CJK KR Bold" panose="020B080000000000000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4BEF8-7FE9-4698-9DE2-DC844571C2BF}"/>
              </a:ext>
            </a:extLst>
          </p:cNvPr>
          <p:cNvSpPr txBox="1"/>
          <p:nvPr/>
        </p:nvSpPr>
        <p:spPr>
          <a:xfrm>
            <a:off x="1690419" y="3104652"/>
            <a:ext cx="7798557" cy="820123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2021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년 말 기준 차입금 잔액은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181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 중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억원은 중소기업진흥공단 대여금으로 중소기업에 해당이 안 될 경우 상환 또는 조건 변경이 필요할 수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대기업 편입 시 중소기업 거래처에 매입 대금을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60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일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이내에 지급해야 하지만 회사는 현재에도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30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일 또는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60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일 이내에 지급하고 있어서 실질적인 영향은 없습니다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또한 회사는 중소기업회계처리 특례를 적용하여 법인세 납부할 금액을 법인세비용으로 인식하며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유무형자산 감가상각비는 법인세법 규정에 따라 인식하고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Noto Sans CJK KR Bold" panose="020B08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65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Company Overview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0C88AFF6-47CF-499B-A75A-83561520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04" y="752976"/>
            <a:ext cx="386881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Company Overview</a:t>
            </a:r>
            <a:endParaRPr lang="en-US" altLang="ko-KR" sz="14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5A144118-5B4E-4621-A7C5-42E2FE55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295" y="766050"/>
            <a:ext cx="358617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Company Structure</a:t>
            </a:r>
            <a:endParaRPr lang="en-US" altLang="ko-KR" sz="14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B0880130-D5FD-43FB-80F2-E287BFE6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295" y="3638522"/>
            <a:ext cx="358617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Shareholders’ Information</a:t>
            </a:r>
            <a:endParaRPr lang="en-US" altLang="ko-KR" sz="14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5" name="Rounded Rectangle 117">
            <a:extLst>
              <a:ext uri="{FF2B5EF4-FFF2-40B4-BE49-F238E27FC236}">
                <a16:creationId xmlns:a16="http://schemas.microsoft.com/office/drawing/2014/main" id="{65ADE8F5-1772-4B1B-96EE-A088D5022CA9}"/>
              </a:ext>
            </a:extLst>
          </p:cNvPr>
          <p:cNvSpPr/>
          <p:nvPr/>
        </p:nvSpPr>
        <p:spPr bwMode="auto">
          <a:xfrm>
            <a:off x="6900761" y="1257881"/>
            <a:ext cx="973916" cy="329477"/>
          </a:xfrm>
          <a:prstGeom prst="roundRect">
            <a:avLst>
              <a:gd name="adj" fmla="val 0"/>
            </a:avLst>
          </a:prstGeom>
          <a:solidFill>
            <a:srgbClr val="00338D"/>
          </a:solidFill>
          <a:ln w="9525" cap="flat" cmpd="sng" algn="ctr">
            <a:solidFill>
              <a:srgbClr val="00338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0788" tIns="30788" rIns="30788" bIns="30788" rtlCol="0" anchor="ctr" anchorCtr="0"/>
          <a:lstStyle/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8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대표이사</a:t>
            </a:r>
            <a:endParaRPr lang="en-US" altLang="ko-KR" sz="8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1" name="직사각형 119">
            <a:extLst>
              <a:ext uri="{FF2B5EF4-FFF2-40B4-BE49-F238E27FC236}">
                <a16:creationId xmlns:a16="http://schemas.microsoft.com/office/drawing/2014/main" id="{278F6B63-EE54-4CC5-BA2B-D28044CE8A5E}"/>
              </a:ext>
            </a:extLst>
          </p:cNvPr>
          <p:cNvSpPr/>
          <p:nvPr/>
        </p:nvSpPr>
        <p:spPr bwMode="auto">
          <a:xfrm>
            <a:off x="7560898" y="865239"/>
            <a:ext cx="2098510" cy="231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2548" tIns="32548" rIns="32548" bIns="32548" rtlCol="0" anchor="ctr"/>
          <a:lstStyle/>
          <a:p>
            <a:pPr algn="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(2022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기준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6" name="직사각형 119">
            <a:extLst>
              <a:ext uri="{FF2B5EF4-FFF2-40B4-BE49-F238E27FC236}">
                <a16:creationId xmlns:a16="http://schemas.microsoft.com/office/drawing/2014/main" id="{80198A7E-99AC-4BBF-9B38-A167024C4561}"/>
              </a:ext>
            </a:extLst>
          </p:cNvPr>
          <p:cNvSpPr/>
          <p:nvPr/>
        </p:nvSpPr>
        <p:spPr bwMode="auto">
          <a:xfrm>
            <a:off x="2452313" y="960403"/>
            <a:ext cx="2098510" cy="231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2548" tIns="32548" rIns="32548" bIns="32548" rtlCol="0" anchor="ctr"/>
          <a:lstStyle/>
          <a:p>
            <a:pPr algn="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(2021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기준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69A767-E63F-4194-8615-45275B54E762}"/>
              </a:ext>
            </a:extLst>
          </p:cNvPr>
          <p:cNvSpPr txBox="1"/>
          <p:nvPr/>
        </p:nvSpPr>
        <p:spPr>
          <a:xfrm>
            <a:off x="4869663" y="3516205"/>
            <a:ext cx="19858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8" name="직사각형 119">
            <a:extLst>
              <a:ext uri="{FF2B5EF4-FFF2-40B4-BE49-F238E27FC236}">
                <a16:creationId xmlns:a16="http://schemas.microsoft.com/office/drawing/2014/main" id="{F19C3C73-9DCD-4A11-9EA0-C5B7CF3346F2}"/>
              </a:ext>
            </a:extLst>
          </p:cNvPr>
          <p:cNvSpPr/>
          <p:nvPr/>
        </p:nvSpPr>
        <p:spPr bwMode="auto">
          <a:xfrm>
            <a:off x="7586121" y="3752273"/>
            <a:ext cx="2098510" cy="231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2548" tIns="32548" rIns="32548" bIns="32548" rtlCol="0" anchor="ctr"/>
          <a:lstStyle/>
          <a:p>
            <a:pPr algn="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(2022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기준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9" name="Rectangle 41">
            <a:extLst>
              <a:ext uri="{FF2B5EF4-FFF2-40B4-BE49-F238E27FC236}">
                <a16:creationId xmlns:a16="http://schemas.microsoft.com/office/drawing/2014/main" id="{8C228E02-49B8-4D08-AE4D-0D68A2A0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8" y="3589474"/>
            <a:ext cx="358617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▌</a:t>
            </a:r>
            <a:r>
              <a:rPr lang="en-US" altLang="ko-KR" sz="1200" b="1" dirty="0">
                <a:solidFill>
                  <a:srgbClr val="0033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</a:t>
            </a:r>
            <a:endParaRPr lang="en-US" altLang="ko-KR" sz="1400" b="1" dirty="0">
              <a:solidFill>
                <a:srgbClr val="00338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FB7FDE-60DD-45C0-8820-CA3D92004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0034"/>
              </p:ext>
            </p:extLst>
          </p:nvPr>
        </p:nvGraphicFramePr>
        <p:xfrm>
          <a:off x="514394" y="1162790"/>
          <a:ext cx="4008083" cy="1234440"/>
        </p:xfrm>
        <a:graphic>
          <a:graphicData uri="http://schemas.openxmlformats.org/drawingml/2006/table">
            <a:tbl>
              <a:tblPr/>
              <a:tblGrid>
                <a:gridCol w="955268">
                  <a:extLst>
                    <a:ext uri="{9D8B030D-6E8A-4147-A177-3AD203B41FA5}">
                      <a16:colId xmlns:a16="http://schemas.microsoft.com/office/drawing/2014/main" val="3999146134"/>
                    </a:ext>
                  </a:extLst>
                </a:gridCol>
                <a:gridCol w="3052815">
                  <a:extLst>
                    <a:ext uri="{9D8B030D-6E8A-4147-A177-3AD203B41FA5}">
                      <a16:colId xmlns:a16="http://schemas.microsoft.com/office/drawing/2014/main" val="2555901749"/>
                    </a:ext>
                  </a:extLst>
                </a:gridCol>
              </a:tblGrid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orean Regular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orean Regular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0726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주식회사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엔지온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47709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나정운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24046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반도체 및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FPD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제조장비의 제조 및 판매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IC chip package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666842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고객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(~66%), L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 국내외 반도체 제조사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00943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충북 청원군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오창읍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과학산업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57032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2003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08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988863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154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78797"/>
                  </a:ext>
                </a:extLst>
              </a:tr>
              <a:tr h="29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자본금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1,472,727,000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B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013794"/>
                  </a:ext>
                </a:extLst>
              </a:tr>
            </a:tbl>
          </a:graphicData>
        </a:graphic>
      </p:graphicFrame>
      <p:sp>
        <p:nvSpPr>
          <p:cNvPr id="102" name="Rounded Rectangle 117">
            <a:extLst>
              <a:ext uri="{FF2B5EF4-FFF2-40B4-BE49-F238E27FC236}">
                <a16:creationId xmlns:a16="http://schemas.microsoft.com/office/drawing/2014/main" id="{F0AF1F4C-0E9B-44D5-8040-6A93236DD986}"/>
              </a:ext>
            </a:extLst>
          </p:cNvPr>
          <p:cNvSpPr/>
          <p:nvPr/>
        </p:nvSpPr>
        <p:spPr bwMode="auto">
          <a:xfrm>
            <a:off x="5851919" y="2153275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영업팀</a:t>
            </a:r>
            <a:endParaRPr lang="en-US" altLang="ko-KR" sz="700" b="1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4" name="Rounded Rectangle 117">
            <a:extLst>
              <a:ext uri="{FF2B5EF4-FFF2-40B4-BE49-F238E27FC236}">
                <a16:creationId xmlns:a16="http://schemas.microsoft.com/office/drawing/2014/main" id="{3C0D7D65-F67B-475C-959E-400307FBCEEE}"/>
              </a:ext>
            </a:extLst>
          </p:cNvPr>
          <p:cNvSpPr/>
          <p:nvPr/>
        </p:nvSpPr>
        <p:spPr bwMode="auto">
          <a:xfrm>
            <a:off x="8186403" y="2352680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연구소</a:t>
            </a:r>
            <a:endParaRPr lang="en-US" altLang="ko-KR" sz="700" b="1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6" name="Rounded Rectangle 117">
            <a:extLst>
              <a:ext uri="{FF2B5EF4-FFF2-40B4-BE49-F238E27FC236}">
                <a16:creationId xmlns:a16="http://schemas.microsoft.com/office/drawing/2014/main" id="{CF4E1F63-59B2-479C-BDFE-9A9C1D7C2752}"/>
              </a:ext>
            </a:extLst>
          </p:cNvPr>
          <p:cNvSpPr/>
          <p:nvPr/>
        </p:nvSpPr>
        <p:spPr bwMode="auto">
          <a:xfrm>
            <a:off x="8186403" y="2140664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사업팀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8" name="Rounded Rectangle 117">
            <a:extLst>
              <a:ext uri="{FF2B5EF4-FFF2-40B4-BE49-F238E27FC236}">
                <a16:creationId xmlns:a16="http://schemas.microsoft.com/office/drawing/2014/main" id="{7BF8DADA-3A04-4BCA-A7F7-CF2BEE5D9706}"/>
              </a:ext>
            </a:extLst>
          </p:cNvPr>
          <p:cNvSpPr/>
          <p:nvPr/>
        </p:nvSpPr>
        <p:spPr bwMode="auto">
          <a:xfrm>
            <a:off x="9042072" y="1864493"/>
            <a:ext cx="651600" cy="196900"/>
          </a:xfrm>
          <a:prstGeom prst="roundRect">
            <a:avLst>
              <a:gd name="adj" fmla="val 0"/>
            </a:avLst>
          </a:prstGeom>
          <a:solidFill>
            <a:srgbClr val="6D2077"/>
          </a:solidFill>
          <a:ln w="6350" cap="flat" cmpd="sng" algn="ctr">
            <a:solidFill>
              <a:srgbClr val="6D20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3" name="Rounded Rectangle 117">
            <a:extLst>
              <a:ext uri="{FF2B5EF4-FFF2-40B4-BE49-F238E27FC236}">
                <a16:creationId xmlns:a16="http://schemas.microsoft.com/office/drawing/2014/main" id="{B0EA755D-01DD-46FD-B40C-AB1DDA6A56A2}"/>
              </a:ext>
            </a:extLst>
          </p:cNvPr>
          <p:cNvSpPr/>
          <p:nvPr/>
        </p:nvSpPr>
        <p:spPr bwMode="auto">
          <a:xfrm>
            <a:off x="9042072" y="2081402"/>
            <a:ext cx="651600" cy="198007"/>
          </a:xfrm>
          <a:prstGeom prst="roundRect">
            <a:avLst>
              <a:gd name="adj" fmla="val 0"/>
            </a:avLst>
          </a:prstGeom>
          <a:solidFill>
            <a:srgbClr val="6D2077"/>
          </a:solidFill>
          <a:ln w="6350" cap="flat" cmpd="sng" algn="ctr">
            <a:solidFill>
              <a:srgbClr val="6D20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기획팀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6" name="Rounded Rectangle 117">
            <a:extLst>
              <a:ext uri="{FF2B5EF4-FFF2-40B4-BE49-F238E27FC236}">
                <a16:creationId xmlns:a16="http://schemas.microsoft.com/office/drawing/2014/main" id="{25C2B48E-F81B-4B84-8BDA-177760861CFA}"/>
              </a:ext>
            </a:extLst>
          </p:cNvPr>
          <p:cNvSpPr/>
          <p:nvPr/>
        </p:nvSpPr>
        <p:spPr bwMode="auto">
          <a:xfrm>
            <a:off x="5000797" y="1863394"/>
            <a:ext cx="648000" cy="231646"/>
          </a:xfrm>
          <a:prstGeom prst="roundRect">
            <a:avLst>
              <a:gd name="adj" fmla="val 0"/>
            </a:avLst>
          </a:prstGeom>
          <a:solidFill>
            <a:srgbClr val="005EB8"/>
          </a:solidFill>
          <a:ln w="6350" cap="flat" cmpd="sng" algn="ctr">
            <a:solidFill>
              <a:srgbClr val="005E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경영지원실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7" name="Rounded Rectangle 117">
            <a:extLst>
              <a:ext uri="{FF2B5EF4-FFF2-40B4-BE49-F238E27FC236}">
                <a16:creationId xmlns:a16="http://schemas.microsoft.com/office/drawing/2014/main" id="{27665B1A-99CA-4F3B-AEE2-1F56D78E76CC}"/>
              </a:ext>
            </a:extLst>
          </p:cNvPr>
          <p:cNvSpPr/>
          <p:nvPr/>
        </p:nvSpPr>
        <p:spPr bwMode="auto">
          <a:xfrm>
            <a:off x="6529744" y="1864493"/>
            <a:ext cx="651600" cy="229449"/>
          </a:xfrm>
          <a:prstGeom prst="roundRect">
            <a:avLst>
              <a:gd name="adj" fmla="val 0"/>
            </a:avLst>
          </a:prstGeom>
          <a:solidFill>
            <a:srgbClr val="005EB8"/>
          </a:solidFill>
          <a:ln w="6350" cap="flat" cmpd="sng" algn="ctr">
            <a:solidFill>
              <a:srgbClr val="005E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반도체사업부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9" name="Rounded Rectangle 117">
            <a:extLst>
              <a:ext uri="{FF2B5EF4-FFF2-40B4-BE49-F238E27FC236}">
                <a16:creationId xmlns:a16="http://schemas.microsoft.com/office/drawing/2014/main" id="{5AD98C11-7997-4705-B420-A6AC5294C4AD}"/>
              </a:ext>
            </a:extLst>
          </p:cNvPr>
          <p:cNvSpPr/>
          <p:nvPr/>
        </p:nvSpPr>
        <p:spPr bwMode="auto">
          <a:xfrm>
            <a:off x="5851919" y="2362373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en-US" altLang="ko-KR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SCM Part</a:t>
            </a:r>
          </a:p>
        </p:txBody>
      </p:sp>
      <p:sp>
        <p:nvSpPr>
          <p:cNvPr id="120" name="Rounded Rectangle 117">
            <a:extLst>
              <a:ext uri="{FF2B5EF4-FFF2-40B4-BE49-F238E27FC236}">
                <a16:creationId xmlns:a16="http://schemas.microsoft.com/office/drawing/2014/main" id="{621302F7-7B2B-4C7D-B4D0-2DFF291F604E}"/>
              </a:ext>
            </a:extLst>
          </p:cNvPr>
          <p:cNvSpPr/>
          <p:nvPr/>
        </p:nvSpPr>
        <p:spPr bwMode="auto">
          <a:xfrm>
            <a:off x="7453073" y="2774708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생산팀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1" name="Rounded Rectangle 117">
            <a:extLst>
              <a:ext uri="{FF2B5EF4-FFF2-40B4-BE49-F238E27FC236}">
                <a16:creationId xmlns:a16="http://schemas.microsoft.com/office/drawing/2014/main" id="{417F3806-556C-44E1-B6D5-4CA61507BD47}"/>
              </a:ext>
            </a:extLst>
          </p:cNvPr>
          <p:cNvSpPr/>
          <p:nvPr/>
        </p:nvSpPr>
        <p:spPr bwMode="auto">
          <a:xfrm>
            <a:off x="7061919" y="3017322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연구소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3" name="Rounded Rectangle 117">
            <a:extLst>
              <a:ext uri="{FF2B5EF4-FFF2-40B4-BE49-F238E27FC236}">
                <a16:creationId xmlns:a16="http://schemas.microsoft.com/office/drawing/2014/main" id="{B896BE39-E5F9-4092-A562-4EEB6849CB49}"/>
              </a:ext>
            </a:extLst>
          </p:cNvPr>
          <p:cNvSpPr/>
          <p:nvPr/>
        </p:nvSpPr>
        <p:spPr bwMode="auto">
          <a:xfrm>
            <a:off x="5846699" y="3015348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공정기술팀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4" name="Rounded Rectangle 117">
            <a:extLst>
              <a:ext uri="{FF2B5EF4-FFF2-40B4-BE49-F238E27FC236}">
                <a16:creationId xmlns:a16="http://schemas.microsoft.com/office/drawing/2014/main" id="{8169C073-0108-4876-8E4A-AAC85A49882C}"/>
              </a:ext>
            </a:extLst>
          </p:cNvPr>
          <p:cNvSpPr/>
          <p:nvPr/>
        </p:nvSpPr>
        <p:spPr bwMode="auto">
          <a:xfrm>
            <a:off x="6637196" y="2777884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개발팀</a:t>
            </a:r>
            <a:endParaRPr lang="en-US" altLang="ko-KR" sz="700" b="1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5" name="Rounded Rectangle 117">
            <a:extLst>
              <a:ext uri="{FF2B5EF4-FFF2-40B4-BE49-F238E27FC236}">
                <a16:creationId xmlns:a16="http://schemas.microsoft.com/office/drawing/2014/main" id="{29F0AB7F-4105-48F4-9148-ECAA4830F526}"/>
              </a:ext>
            </a:extLst>
          </p:cNvPr>
          <p:cNvSpPr/>
          <p:nvPr/>
        </p:nvSpPr>
        <p:spPr bwMode="auto">
          <a:xfrm>
            <a:off x="7453073" y="2144930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장비기술팀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7" name="Rounded Rectangle 117">
            <a:extLst>
              <a:ext uri="{FF2B5EF4-FFF2-40B4-BE49-F238E27FC236}">
                <a16:creationId xmlns:a16="http://schemas.microsoft.com/office/drawing/2014/main" id="{F2766932-98B1-4C00-80C9-25C1A284C8A8}"/>
              </a:ext>
            </a:extLst>
          </p:cNvPr>
          <p:cNvSpPr/>
          <p:nvPr/>
        </p:nvSpPr>
        <p:spPr bwMode="auto">
          <a:xfrm>
            <a:off x="7453073" y="2355591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설비 </a:t>
            </a:r>
            <a:r>
              <a:rPr lang="en-US" altLang="ko-KR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</a:t>
            </a:r>
          </a:p>
        </p:txBody>
      </p:sp>
      <p:sp>
        <p:nvSpPr>
          <p:cNvPr id="128" name="Rounded Rectangle 117">
            <a:extLst>
              <a:ext uri="{FF2B5EF4-FFF2-40B4-BE49-F238E27FC236}">
                <a16:creationId xmlns:a16="http://schemas.microsoft.com/office/drawing/2014/main" id="{A9DB19A4-AB2C-4196-AE6B-D6ADA959A5BE}"/>
              </a:ext>
            </a:extLst>
          </p:cNvPr>
          <p:cNvSpPr/>
          <p:nvPr/>
        </p:nvSpPr>
        <p:spPr bwMode="auto">
          <a:xfrm>
            <a:off x="5846699" y="2784260"/>
            <a:ext cx="651600" cy="190800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품질경영팀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9" name="Rounded Rectangle 117">
            <a:extLst>
              <a:ext uri="{FF2B5EF4-FFF2-40B4-BE49-F238E27FC236}">
                <a16:creationId xmlns:a16="http://schemas.microsoft.com/office/drawing/2014/main" id="{EFCCB929-0EF1-4BF1-A4F9-D27379F37222}"/>
              </a:ext>
            </a:extLst>
          </p:cNvPr>
          <p:cNvSpPr/>
          <p:nvPr/>
        </p:nvSpPr>
        <p:spPr bwMode="auto">
          <a:xfrm>
            <a:off x="8186403" y="1863394"/>
            <a:ext cx="651600" cy="231647"/>
          </a:xfrm>
          <a:prstGeom prst="roundRect">
            <a:avLst>
              <a:gd name="adj" fmla="val 0"/>
            </a:avLst>
          </a:prstGeom>
          <a:solidFill>
            <a:srgbClr val="005EB8"/>
          </a:solidFill>
          <a:ln w="6350" cap="flat" cmpd="sng" algn="ctr">
            <a:solidFill>
              <a:srgbClr val="005E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 latinLnBrk="1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시스템사업부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0" name="Rounded Rectangle 117">
            <a:extLst>
              <a:ext uri="{FF2B5EF4-FFF2-40B4-BE49-F238E27FC236}">
                <a16:creationId xmlns:a16="http://schemas.microsoft.com/office/drawing/2014/main" id="{D33D774E-C43E-4125-AC40-B96B04BCD59A}"/>
              </a:ext>
            </a:extLst>
          </p:cNvPr>
          <p:cNvSpPr/>
          <p:nvPr/>
        </p:nvSpPr>
        <p:spPr bwMode="auto">
          <a:xfrm>
            <a:off x="4997197" y="2153275"/>
            <a:ext cx="651600" cy="189864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인사총무팀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1" name="Rounded Rectangle 117">
            <a:extLst>
              <a:ext uri="{FF2B5EF4-FFF2-40B4-BE49-F238E27FC236}">
                <a16:creationId xmlns:a16="http://schemas.microsoft.com/office/drawing/2014/main" id="{B206674C-EE01-4F4D-B979-EC1473EC80DA}"/>
              </a:ext>
            </a:extLst>
          </p:cNvPr>
          <p:cNvSpPr/>
          <p:nvPr/>
        </p:nvSpPr>
        <p:spPr bwMode="auto">
          <a:xfrm>
            <a:off x="4997196" y="2365769"/>
            <a:ext cx="651600" cy="189864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전산팀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2" name="Rounded Rectangle 117">
            <a:extLst>
              <a:ext uri="{FF2B5EF4-FFF2-40B4-BE49-F238E27FC236}">
                <a16:creationId xmlns:a16="http://schemas.microsoft.com/office/drawing/2014/main" id="{79E2F579-0856-459E-9334-0B5CDC90BA0B}"/>
              </a:ext>
            </a:extLst>
          </p:cNvPr>
          <p:cNvSpPr/>
          <p:nvPr/>
        </p:nvSpPr>
        <p:spPr bwMode="auto">
          <a:xfrm>
            <a:off x="4997199" y="2578263"/>
            <a:ext cx="651600" cy="189864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자금팀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3" name="Rounded Rectangle 117">
            <a:extLst>
              <a:ext uri="{FF2B5EF4-FFF2-40B4-BE49-F238E27FC236}">
                <a16:creationId xmlns:a16="http://schemas.microsoft.com/office/drawing/2014/main" id="{8A7BB4D1-B819-45AB-950C-D22CBDFC2A5B}"/>
              </a:ext>
            </a:extLst>
          </p:cNvPr>
          <p:cNvSpPr/>
          <p:nvPr/>
        </p:nvSpPr>
        <p:spPr bwMode="auto">
          <a:xfrm>
            <a:off x="4997198" y="2790756"/>
            <a:ext cx="651600" cy="189864"/>
          </a:xfrm>
          <a:prstGeom prst="roundRect">
            <a:avLst>
              <a:gd name="adj" fmla="val 0"/>
            </a:avLst>
          </a:prstGeom>
          <a:solidFill>
            <a:srgbClr val="0091DA"/>
          </a:solidFill>
          <a:ln w="6350" cap="flat" cmpd="sng" algn="ctr">
            <a:solidFill>
              <a:srgbClr val="0091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0788" tIns="30788" rIns="30788" bIns="30788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781995">
              <a:buClr>
                <a:srgbClr val="99CC00"/>
              </a:buClr>
              <a:tabLst>
                <a:tab pos="228082" algn="l"/>
              </a:tabLst>
            </a:pPr>
            <a:r>
              <a:rPr lang="ko-KR" altLang="en-US" sz="700" b="1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회계팀</a:t>
            </a:r>
            <a:endParaRPr lang="en-US" altLang="ko-KR" sz="700" b="1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9FE6930-F837-48DC-B632-78DBE5F3B200}"/>
              </a:ext>
            </a:extLst>
          </p:cNvPr>
          <p:cNvCxnSpPr>
            <a:cxnSpLocks/>
            <a:stCxn id="35" idx="2"/>
            <a:endCxn id="129" idx="0"/>
          </p:cNvCxnSpPr>
          <p:nvPr/>
        </p:nvCxnSpPr>
        <p:spPr>
          <a:xfrm rot="16200000" flipH="1">
            <a:off x="7811943" y="1163134"/>
            <a:ext cx="276036" cy="112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CE491A78-CDC9-411A-9CB0-BCAE853C35EF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16200000" flipH="1">
            <a:off x="7291714" y="1657771"/>
            <a:ext cx="50988" cy="923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9DBA6E4-CF1C-4D12-8C81-10872F5F1B7E}"/>
              </a:ext>
            </a:extLst>
          </p:cNvPr>
          <p:cNvCxnSpPr>
            <a:cxnSpLocks/>
            <a:stCxn id="117" idx="2"/>
            <a:endCxn id="102" idx="0"/>
          </p:cNvCxnSpPr>
          <p:nvPr/>
        </p:nvCxnSpPr>
        <p:spPr>
          <a:xfrm rot="5400000">
            <a:off x="6486966" y="1784696"/>
            <a:ext cx="59333" cy="677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99F0D5F-4CBB-47E4-B1EC-B69ACEB1F94A}"/>
              </a:ext>
            </a:extLst>
          </p:cNvPr>
          <p:cNvCxnSpPr>
            <a:cxnSpLocks/>
            <a:stCxn id="117" idx="2"/>
            <a:endCxn id="128" idx="0"/>
          </p:cNvCxnSpPr>
          <p:nvPr/>
        </p:nvCxnSpPr>
        <p:spPr>
          <a:xfrm rot="5400000">
            <a:off x="6168863" y="2097579"/>
            <a:ext cx="690318" cy="683045"/>
          </a:xfrm>
          <a:prstGeom prst="bentConnector3">
            <a:avLst>
              <a:gd name="adj1" fmla="val 765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CA2000E6-64E3-4BEA-99D0-1AE1D049A136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rot="16200000" flipH="1">
            <a:off x="6976825" y="1972660"/>
            <a:ext cx="680766" cy="923329"/>
          </a:xfrm>
          <a:prstGeom prst="bentConnector3">
            <a:avLst>
              <a:gd name="adj1" fmla="val 772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A4D0EE12-54B8-4013-947A-B5C41DCB1A9E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16200000" flipH="1">
            <a:off x="6659941" y="2289544"/>
            <a:ext cx="923380" cy="532175"/>
          </a:xfrm>
          <a:prstGeom prst="bentConnector3">
            <a:avLst>
              <a:gd name="adj1" fmla="val 57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54753647-719A-407C-A928-7DEC6BDE6A0F}"/>
              </a:ext>
            </a:extLst>
          </p:cNvPr>
          <p:cNvCxnSpPr>
            <a:cxnSpLocks/>
            <a:stCxn id="128" idx="2"/>
            <a:endCxn id="123" idx="0"/>
          </p:cNvCxnSpPr>
          <p:nvPr/>
        </p:nvCxnSpPr>
        <p:spPr>
          <a:xfrm>
            <a:off x="6172499" y="2975060"/>
            <a:ext cx="0" cy="40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3575404-3BCF-424C-9E3E-366FDDA4D4D2}"/>
              </a:ext>
            </a:extLst>
          </p:cNvPr>
          <p:cNvCxnSpPr>
            <a:cxnSpLocks/>
            <a:stCxn id="102" idx="2"/>
            <a:endCxn id="119" idx="0"/>
          </p:cNvCxnSpPr>
          <p:nvPr/>
        </p:nvCxnSpPr>
        <p:spPr>
          <a:xfrm>
            <a:off x="6177719" y="2344075"/>
            <a:ext cx="0" cy="1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80E46EEF-A5EE-4CAB-9A5F-9F890A5D4706}"/>
              </a:ext>
            </a:extLst>
          </p:cNvPr>
          <p:cNvCxnSpPr>
            <a:cxnSpLocks/>
            <a:stCxn id="125" idx="2"/>
            <a:endCxn id="127" idx="0"/>
          </p:cNvCxnSpPr>
          <p:nvPr/>
        </p:nvCxnSpPr>
        <p:spPr>
          <a:xfrm>
            <a:off x="7778873" y="2335730"/>
            <a:ext cx="0" cy="1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F68BE4B-C3AD-47A0-9599-479EFFF3E826}"/>
              </a:ext>
            </a:extLst>
          </p:cNvPr>
          <p:cNvSpPr txBox="1"/>
          <p:nvPr/>
        </p:nvSpPr>
        <p:spPr>
          <a:xfrm>
            <a:off x="4729936" y="5256143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32A6C80-81CF-4BB9-A29E-301DF64322D4}"/>
              </a:ext>
            </a:extLst>
          </p:cNvPr>
          <p:cNvSpPr txBox="1"/>
          <p:nvPr/>
        </p:nvSpPr>
        <p:spPr>
          <a:xfrm>
            <a:off x="521288" y="2466441"/>
            <a:ext cx="367499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감사보고서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E73F2BDF-140C-4883-9B07-70F236CB2DC1}"/>
              </a:ext>
            </a:extLst>
          </p:cNvPr>
          <p:cNvCxnSpPr>
            <a:cxnSpLocks/>
            <a:stCxn id="35" idx="2"/>
            <a:endCxn id="108" idx="0"/>
          </p:cNvCxnSpPr>
          <p:nvPr/>
        </p:nvCxnSpPr>
        <p:spPr>
          <a:xfrm rot="16200000" flipH="1">
            <a:off x="8239228" y="735848"/>
            <a:ext cx="277135" cy="19801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B00B3B1A-9AB1-49D6-B916-2A8AD139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91340"/>
              </p:ext>
            </p:extLst>
          </p:nvPr>
        </p:nvGraphicFramePr>
        <p:xfrm>
          <a:off x="521288" y="3983919"/>
          <a:ext cx="4008083" cy="1234440"/>
        </p:xfrm>
        <a:graphic>
          <a:graphicData uri="http://schemas.openxmlformats.org/drawingml/2006/table">
            <a:tbl>
              <a:tblPr/>
              <a:tblGrid>
                <a:gridCol w="1015412">
                  <a:extLst>
                    <a:ext uri="{9D8B030D-6E8A-4147-A177-3AD203B41FA5}">
                      <a16:colId xmlns:a16="http://schemas.microsoft.com/office/drawing/2014/main" val="1221069400"/>
                    </a:ext>
                  </a:extLst>
                </a:gridCol>
                <a:gridCol w="2992671">
                  <a:extLst>
                    <a:ext uri="{9D8B030D-6E8A-4147-A177-3AD203B41FA5}">
                      <a16:colId xmlns:a16="http://schemas.microsoft.com/office/drawing/2014/main" val="112398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4812"/>
                  </a:ext>
                </a:extLst>
              </a:tr>
              <a:tr h="501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2003. 08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설립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70531"/>
                  </a:ext>
                </a:extLst>
              </a:tr>
              <a:tr h="45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2008. 03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ISO9001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09928"/>
                  </a:ext>
                </a:extLst>
              </a:tr>
              <a:tr h="45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2012. 07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산업은행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억원 투자유치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7115"/>
                  </a:ext>
                </a:extLst>
              </a:tr>
              <a:tr h="60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2012. 12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본점 이전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오창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815333"/>
                  </a:ext>
                </a:extLst>
              </a:tr>
              <a:tr h="60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2013. 06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기업은행 및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금융그룹 동반성장 투자조합 투자유치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302576"/>
                  </a:ext>
                </a:extLst>
              </a:tr>
              <a:tr h="60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2014. 02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㈜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엔지온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소자기술연구소 설립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163267"/>
                  </a:ext>
                </a:extLst>
              </a:tr>
              <a:tr h="60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2015. 07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소재부품 전문기업 인증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842551"/>
                  </a:ext>
                </a:extLst>
              </a:tr>
              <a:tr h="60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2019. 03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기술신용평가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등급상향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(T-4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등급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&gt;T-3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등급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50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18F08ECD-4C76-48B9-8C9A-3062AB5B29E2}"/>
              </a:ext>
            </a:extLst>
          </p:cNvPr>
          <p:cNvSpPr txBox="1"/>
          <p:nvPr/>
        </p:nvSpPr>
        <p:spPr>
          <a:xfrm>
            <a:off x="514394" y="5256143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A62530C7-764D-4719-B08D-9821D272E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36947"/>
              </p:ext>
            </p:extLst>
          </p:nvPr>
        </p:nvGraphicFramePr>
        <p:xfrm>
          <a:off x="4732294" y="3983917"/>
          <a:ext cx="4927114" cy="1234440"/>
        </p:xfrm>
        <a:graphic>
          <a:graphicData uri="http://schemas.openxmlformats.org/drawingml/2006/table">
            <a:tbl>
              <a:tblPr/>
              <a:tblGrid>
                <a:gridCol w="486728">
                  <a:extLst>
                    <a:ext uri="{9D8B030D-6E8A-4147-A177-3AD203B41FA5}">
                      <a16:colId xmlns:a16="http://schemas.microsoft.com/office/drawing/2014/main" val="2588527010"/>
                    </a:ext>
                  </a:extLst>
                </a:gridCol>
                <a:gridCol w="1580102">
                  <a:extLst>
                    <a:ext uri="{9D8B030D-6E8A-4147-A177-3AD203B41FA5}">
                      <a16:colId xmlns:a16="http://schemas.microsoft.com/office/drawing/2014/main" val="886378216"/>
                    </a:ext>
                  </a:extLst>
                </a:gridCol>
                <a:gridCol w="722858">
                  <a:extLst>
                    <a:ext uri="{9D8B030D-6E8A-4147-A177-3AD203B41FA5}">
                      <a16:colId xmlns:a16="http://schemas.microsoft.com/office/drawing/2014/main" val="424244691"/>
                    </a:ext>
                  </a:extLst>
                </a:gridCol>
                <a:gridCol w="722858">
                  <a:extLst>
                    <a:ext uri="{9D8B030D-6E8A-4147-A177-3AD203B41FA5}">
                      <a16:colId xmlns:a16="http://schemas.microsoft.com/office/drawing/2014/main" val="1889175221"/>
                    </a:ext>
                  </a:extLst>
                </a:gridCol>
                <a:gridCol w="1414568">
                  <a:extLst>
                    <a:ext uri="{9D8B030D-6E8A-4147-A177-3AD203B41FA5}">
                      <a16:colId xmlns:a16="http://schemas.microsoft.com/office/drawing/2014/main" val="1350920487"/>
                    </a:ext>
                  </a:extLst>
                </a:gridCol>
              </a:tblGrid>
              <a:tr h="100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주주명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주식수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우선주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4929"/>
                  </a:ext>
                </a:extLst>
              </a:tr>
              <a:tr h="8419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보통주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나정운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1,321,176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96176"/>
                  </a:ext>
                </a:extLst>
              </a:tr>
              <a:tr h="8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조재원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417,548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852392"/>
                  </a:ext>
                </a:extLst>
              </a:tr>
              <a:tr h="11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200,112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892321"/>
                  </a:ext>
                </a:extLst>
              </a:tr>
              <a:tr h="11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1,938,836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37749"/>
                  </a:ext>
                </a:extLst>
              </a:tr>
              <a:tr h="101379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우선주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유암코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삼호그린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합자회사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461,164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016571"/>
                  </a:ext>
                </a:extLst>
              </a:tr>
              <a:tr h="56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IBK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기업은행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363,636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35259"/>
                  </a:ext>
                </a:extLst>
              </a:tr>
              <a:tr h="1013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IBK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동반성장투자조합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181,818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42923"/>
                  </a:ext>
                </a:extLst>
              </a:tr>
              <a:tr h="517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1,006,618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04973"/>
                  </a:ext>
                </a:extLst>
              </a:tr>
            </a:tbl>
          </a:graphicData>
        </a:graphic>
      </p:graphicFrame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BE6B89A-3BCB-4636-9EA1-C26E4F0F24E2}"/>
              </a:ext>
            </a:extLst>
          </p:cNvPr>
          <p:cNvCxnSpPr>
            <a:cxnSpLocks/>
            <a:stCxn id="35" idx="2"/>
            <a:endCxn id="117" idx="0"/>
          </p:cNvCxnSpPr>
          <p:nvPr/>
        </p:nvCxnSpPr>
        <p:spPr>
          <a:xfrm rot="5400000">
            <a:off x="6983065" y="1459838"/>
            <a:ext cx="277135" cy="532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F9BDE9-E208-45E5-888F-1220A2B1078C}"/>
              </a:ext>
            </a:extLst>
          </p:cNvPr>
          <p:cNvCxnSpPr>
            <a:cxnSpLocks/>
            <a:stCxn id="35" idx="2"/>
            <a:endCxn id="116" idx="0"/>
          </p:cNvCxnSpPr>
          <p:nvPr/>
        </p:nvCxnSpPr>
        <p:spPr>
          <a:xfrm rot="5400000">
            <a:off x="6218240" y="693915"/>
            <a:ext cx="276036" cy="20629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990EB20B-A41F-4169-90FC-4630F98C51B6}"/>
              </a:ext>
            </a:extLst>
          </p:cNvPr>
          <p:cNvCxnSpPr>
            <a:cxnSpLocks/>
            <a:stCxn id="117" idx="2"/>
            <a:endCxn id="124" idx="0"/>
          </p:cNvCxnSpPr>
          <p:nvPr/>
        </p:nvCxnSpPr>
        <p:spPr>
          <a:xfrm rot="16200000" flipH="1">
            <a:off x="6567299" y="2382187"/>
            <a:ext cx="683942" cy="107452"/>
          </a:xfrm>
          <a:prstGeom prst="bentConnector3">
            <a:avLst>
              <a:gd name="adj1" fmla="val 7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09AA89A-56C7-415C-A6C6-6D44996AC36A}"/>
              </a:ext>
            </a:extLst>
          </p:cNvPr>
          <p:cNvSpPr/>
          <p:nvPr/>
        </p:nvSpPr>
        <p:spPr>
          <a:xfrm>
            <a:off x="4930007" y="1834277"/>
            <a:ext cx="3232918" cy="14661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6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Overview 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17">
            <a:extLst>
              <a:ext uri="{FF2B5EF4-FFF2-40B4-BE49-F238E27FC236}">
                <a16:creationId xmlns:a16="http://schemas.microsoft.com/office/drawing/2014/main" id="{3F8A5E52-47D7-43BA-BE0B-15E8A9EA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15" y="1193263"/>
            <a:ext cx="1404000" cy="3136487"/>
          </a:xfrm>
          <a:prstGeom prst="rect">
            <a:avLst/>
          </a:prstGeom>
          <a:solidFill>
            <a:srgbClr val="00338D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</a:t>
            </a:r>
            <a:r>
              <a:rPr lang="en-US" altLang="ko-KR" sz="800" kern="0" baseline="300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12,557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(62.1%)</a:t>
            </a:r>
          </a:p>
        </p:txBody>
      </p:sp>
      <p:sp>
        <p:nvSpPr>
          <p:cNvPr id="54" name="모서리가 둥근 직사각형 303">
            <a:extLst>
              <a:ext uri="{FF2B5EF4-FFF2-40B4-BE49-F238E27FC236}">
                <a16:creationId xmlns:a16="http://schemas.microsoft.com/office/drawing/2014/main" id="{305D5B40-CADC-404A-AE96-C6C3F6F0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0" y="1195599"/>
            <a:ext cx="1404000" cy="5034740"/>
          </a:xfrm>
          <a:prstGeom prst="roundRect">
            <a:avLst>
              <a:gd name="adj" fmla="val 0"/>
            </a:avLst>
          </a:prstGeom>
          <a:solidFill>
            <a:srgbClr val="483698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36000" rIns="36000" bIns="36000" rtlCol="0" anchor="ctr"/>
          <a:lstStyle/>
          <a:p>
            <a:pPr algn="ctr" defTabSz="673454">
              <a:lnSpc>
                <a:spcPct val="106000"/>
              </a:lnSpc>
            </a:pPr>
            <a:r>
              <a:rPr lang="en-US" altLang="ko-KR" sz="8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Revenue</a:t>
            </a:r>
            <a:r>
              <a:rPr lang="en-US" altLang="ko-KR" sz="800" baseline="300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  <a:p>
            <a:pPr algn="ctr" defTabSz="673454">
              <a:lnSpc>
                <a:spcPct val="106000"/>
              </a:lnSpc>
            </a:pPr>
            <a:r>
              <a:rPr lang="en-US" altLang="ko-KR" sz="8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20,213</a:t>
            </a:r>
          </a:p>
          <a:p>
            <a:pPr algn="ctr" defTabSz="673454">
              <a:lnSpc>
                <a:spcPct val="106000"/>
              </a:lnSpc>
            </a:pPr>
            <a:r>
              <a:rPr lang="en-US" altLang="ko-KR" sz="8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(100%)</a:t>
            </a:r>
          </a:p>
        </p:txBody>
      </p:sp>
      <p:sp>
        <p:nvSpPr>
          <p:cNvPr id="55" name="직사각형 152">
            <a:extLst>
              <a:ext uri="{FF2B5EF4-FFF2-40B4-BE49-F238E27FC236}">
                <a16:creationId xmlns:a16="http://schemas.microsoft.com/office/drawing/2014/main" id="{D09A2113-5F09-4E4F-95BA-77A26F35D930}"/>
              </a:ext>
            </a:extLst>
          </p:cNvPr>
          <p:cNvSpPr/>
          <p:nvPr/>
        </p:nvSpPr>
        <p:spPr bwMode="auto">
          <a:xfrm>
            <a:off x="490860" y="934467"/>
            <a:ext cx="1404000" cy="148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672" tIns="41336" rIns="82672" bIns="41336" numCol="1" rtlCol="0" anchor="ctr" anchorCtr="0" compatLnSpc="1">
            <a:prstTxWarp prst="textNoShape">
              <a:avLst/>
            </a:prstTxWarp>
          </a:bodyPr>
          <a:lstStyle/>
          <a:p>
            <a:pPr algn="ctr" defTabSz="826719">
              <a:spcAft>
                <a:spcPct val="35000"/>
              </a:spcAft>
              <a:tabLst>
                <a:tab pos="5166992" algn="l"/>
              </a:tabLst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Revenue</a:t>
            </a:r>
            <a:endParaRPr lang="ko-KR" altLang="en-US" sz="900" b="1" baseline="30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153">
            <a:extLst>
              <a:ext uri="{FF2B5EF4-FFF2-40B4-BE49-F238E27FC236}">
                <a16:creationId xmlns:a16="http://schemas.microsoft.com/office/drawing/2014/main" id="{F3886853-CC8E-498E-872B-B1887BABAA28}"/>
              </a:ext>
            </a:extLst>
          </p:cNvPr>
          <p:cNvSpPr/>
          <p:nvPr/>
        </p:nvSpPr>
        <p:spPr bwMode="auto">
          <a:xfrm>
            <a:off x="1996415" y="950064"/>
            <a:ext cx="1404000" cy="148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672" tIns="41336" rIns="82672" bIns="41336" numCol="1" rtlCol="0" anchor="ctr" anchorCtr="0" compatLnSpc="1">
            <a:prstTxWarp prst="textNoShape">
              <a:avLst/>
            </a:prstTxWarp>
          </a:bodyPr>
          <a:lstStyle/>
          <a:p>
            <a:pPr algn="ctr" defTabSz="826719">
              <a:spcAft>
                <a:spcPct val="35000"/>
              </a:spcAft>
              <a:tabLst>
                <a:tab pos="5166992" algn="l"/>
              </a:tabLst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Product</a:t>
            </a:r>
            <a:endParaRPr lang="ko-KR" altLang="en-US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327">
            <a:extLst>
              <a:ext uri="{FF2B5EF4-FFF2-40B4-BE49-F238E27FC236}">
                <a16:creationId xmlns:a16="http://schemas.microsoft.com/office/drawing/2014/main" id="{5E3469AD-D009-436A-BF25-8519D9E963C4}"/>
              </a:ext>
            </a:extLst>
          </p:cNvPr>
          <p:cNvCxnSpPr>
            <a:cxnSpLocks/>
          </p:cNvCxnSpPr>
          <p:nvPr/>
        </p:nvCxnSpPr>
        <p:spPr>
          <a:xfrm>
            <a:off x="490860" y="1119614"/>
            <a:ext cx="1404000" cy="0"/>
          </a:xfrm>
          <a:prstGeom prst="line">
            <a:avLst/>
          </a:prstGeom>
          <a:ln w="15875">
            <a:solidFill>
              <a:srgbClr val="483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328">
            <a:extLst>
              <a:ext uri="{FF2B5EF4-FFF2-40B4-BE49-F238E27FC236}">
                <a16:creationId xmlns:a16="http://schemas.microsoft.com/office/drawing/2014/main" id="{1A5B7AB0-7A1D-48A7-A91C-6C689287746D}"/>
              </a:ext>
            </a:extLst>
          </p:cNvPr>
          <p:cNvCxnSpPr>
            <a:cxnSpLocks/>
          </p:cNvCxnSpPr>
          <p:nvPr/>
        </p:nvCxnSpPr>
        <p:spPr>
          <a:xfrm>
            <a:off x="1996415" y="1119614"/>
            <a:ext cx="1404000" cy="0"/>
          </a:xfrm>
          <a:prstGeom prst="line">
            <a:avLst/>
          </a:prstGeom>
          <a:ln w="15875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153">
            <a:extLst>
              <a:ext uri="{FF2B5EF4-FFF2-40B4-BE49-F238E27FC236}">
                <a16:creationId xmlns:a16="http://schemas.microsoft.com/office/drawing/2014/main" id="{A9A81854-950F-4FAB-8C8A-4A69F3B6914A}"/>
              </a:ext>
            </a:extLst>
          </p:cNvPr>
          <p:cNvSpPr/>
          <p:nvPr/>
        </p:nvSpPr>
        <p:spPr bwMode="auto">
          <a:xfrm>
            <a:off x="3501970" y="934467"/>
            <a:ext cx="1404000" cy="148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672" tIns="41336" rIns="82672" bIns="41336" numCol="1" rtlCol="0" anchor="ctr" anchorCtr="0" compatLnSpc="1">
            <a:prstTxWarp prst="textNoShape">
              <a:avLst/>
            </a:prstTxWarp>
          </a:bodyPr>
          <a:lstStyle/>
          <a:p>
            <a:pPr algn="ctr" defTabSz="826719">
              <a:spcAft>
                <a:spcPct val="35000"/>
              </a:spcAft>
              <a:tabLst>
                <a:tab pos="5166992" algn="l"/>
              </a:tabLst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Process</a:t>
            </a:r>
            <a:endParaRPr lang="ko-KR" altLang="en-US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직사각형 17">
            <a:extLst>
              <a:ext uri="{FF2B5EF4-FFF2-40B4-BE49-F238E27FC236}">
                <a16:creationId xmlns:a16="http://schemas.microsoft.com/office/drawing/2014/main" id="{5066EA45-662B-402C-80FB-33AA732E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70" y="1194661"/>
            <a:ext cx="1404000" cy="2752529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RC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10,180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(50.4%) </a:t>
            </a:r>
          </a:p>
        </p:txBody>
      </p:sp>
      <p:cxnSp>
        <p:nvCxnSpPr>
          <p:cNvPr id="62" name="직선 연결선 328">
            <a:extLst>
              <a:ext uri="{FF2B5EF4-FFF2-40B4-BE49-F238E27FC236}">
                <a16:creationId xmlns:a16="http://schemas.microsoft.com/office/drawing/2014/main" id="{F3FA81FF-B011-4A9D-83BD-70A288303CFD}"/>
              </a:ext>
            </a:extLst>
          </p:cNvPr>
          <p:cNvCxnSpPr>
            <a:cxnSpLocks/>
          </p:cNvCxnSpPr>
          <p:nvPr/>
        </p:nvCxnSpPr>
        <p:spPr>
          <a:xfrm>
            <a:off x="3501970" y="1119614"/>
            <a:ext cx="1404000" cy="0"/>
          </a:xfrm>
          <a:prstGeom prst="line">
            <a:avLst/>
          </a:prstGeom>
          <a:ln w="15875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17">
            <a:extLst>
              <a:ext uri="{FF2B5EF4-FFF2-40B4-BE49-F238E27FC236}">
                <a16:creationId xmlns:a16="http://schemas.microsoft.com/office/drawing/2014/main" id="{1AC26F43-12A3-4104-A2DE-FFED5FC2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15" y="4351032"/>
            <a:ext cx="1404000" cy="1078405"/>
          </a:xfrm>
          <a:prstGeom prst="rect">
            <a:avLst/>
          </a:prstGeom>
          <a:solidFill>
            <a:srgbClr val="00338D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DDI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5,067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(25.1%)</a:t>
            </a:r>
          </a:p>
        </p:txBody>
      </p:sp>
      <p:sp>
        <p:nvSpPr>
          <p:cNvPr id="80" name="직사각형 119">
            <a:extLst>
              <a:ext uri="{FF2B5EF4-FFF2-40B4-BE49-F238E27FC236}">
                <a16:creationId xmlns:a16="http://schemas.microsoft.com/office/drawing/2014/main" id="{86C58EE5-B6A4-4771-80DF-E0DF7C70238E}"/>
              </a:ext>
            </a:extLst>
          </p:cNvPr>
          <p:cNvSpPr/>
          <p:nvPr/>
        </p:nvSpPr>
        <p:spPr bwMode="auto">
          <a:xfrm>
            <a:off x="498711" y="6284822"/>
            <a:ext cx="3532745" cy="162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t" anchorCtr="0"/>
          <a:lstStyle/>
          <a:p>
            <a:pPr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Note 1: FY21 </a:t>
            </a:r>
            <a:r>
              <a:rPr lang="ko-KR" altLang="en-US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반도체사업부 내부보고 자료 기준으로</a:t>
            </a:r>
            <a:r>
              <a:rPr lang="en-US" altLang="ko-KR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PL </a:t>
            </a:r>
            <a:r>
              <a:rPr lang="ko-KR" altLang="en-US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금액과 일부 차이 존재</a:t>
            </a:r>
            <a:endParaRPr lang="en-US" altLang="ko-KR" sz="7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Note 2: SAW </a:t>
            </a:r>
            <a:r>
              <a:rPr lang="ko-KR" altLang="en-US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 매출 존재하나</a:t>
            </a:r>
            <a:r>
              <a:rPr lang="en-US" altLang="ko-KR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5.2</a:t>
            </a:r>
            <a:r>
              <a:rPr lang="ko-KR" altLang="en-US" sz="7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백만원으로 금액이 미미하여 제외</a:t>
            </a:r>
            <a:endParaRPr lang="en-US" altLang="ko-KR" sz="7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153">
            <a:extLst>
              <a:ext uri="{FF2B5EF4-FFF2-40B4-BE49-F238E27FC236}">
                <a16:creationId xmlns:a16="http://schemas.microsoft.com/office/drawing/2014/main" id="{21EF5562-8C48-4754-B0AA-BBD5B8EFBE7E}"/>
              </a:ext>
            </a:extLst>
          </p:cNvPr>
          <p:cNvSpPr/>
          <p:nvPr/>
        </p:nvSpPr>
        <p:spPr bwMode="auto">
          <a:xfrm>
            <a:off x="5007525" y="950064"/>
            <a:ext cx="1404000" cy="148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672" tIns="41336" rIns="82672" bIns="41336" numCol="1" rtlCol="0" anchor="ctr" anchorCtr="0" compatLnSpc="1">
            <a:prstTxWarp prst="textNoShape">
              <a:avLst/>
            </a:prstTxWarp>
          </a:bodyPr>
          <a:lstStyle/>
          <a:p>
            <a:pPr algn="ctr" defTabSz="826719">
              <a:spcAft>
                <a:spcPct val="35000"/>
              </a:spcAft>
              <a:tabLst>
                <a:tab pos="5166992" algn="l"/>
              </a:tabLst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Client</a:t>
            </a:r>
          </a:p>
        </p:txBody>
      </p:sp>
      <p:sp>
        <p:nvSpPr>
          <p:cNvPr id="123" name="직사각형 153">
            <a:extLst>
              <a:ext uri="{FF2B5EF4-FFF2-40B4-BE49-F238E27FC236}">
                <a16:creationId xmlns:a16="http://schemas.microsoft.com/office/drawing/2014/main" id="{BAA3C99C-F6BC-484F-A004-9FE6CE4B63D0}"/>
              </a:ext>
            </a:extLst>
          </p:cNvPr>
          <p:cNvSpPr/>
          <p:nvPr/>
        </p:nvSpPr>
        <p:spPr bwMode="auto">
          <a:xfrm>
            <a:off x="6513080" y="926805"/>
            <a:ext cx="1404000" cy="148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672" tIns="41336" rIns="82672" bIns="41336" numCol="1" rtlCol="0" anchor="ctr" anchorCtr="0" compatLnSpc="1">
            <a:prstTxWarp prst="textNoShape">
              <a:avLst/>
            </a:prstTxWarp>
          </a:bodyPr>
          <a:lstStyle/>
          <a:p>
            <a:pPr algn="ctr" defTabSz="826719">
              <a:spcAft>
                <a:spcPct val="35000"/>
              </a:spcAft>
              <a:tabLst>
                <a:tab pos="5166992" algn="l"/>
              </a:tabLst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Client</a:t>
            </a:r>
          </a:p>
        </p:txBody>
      </p:sp>
      <p:cxnSp>
        <p:nvCxnSpPr>
          <p:cNvPr id="125" name="직선 연결선 328">
            <a:extLst>
              <a:ext uri="{FF2B5EF4-FFF2-40B4-BE49-F238E27FC236}">
                <a16:creationId xmlns:a16="http://schemas.microsoft.com/office/drawing/2014/main" id="{B5FB54B2-FFC4-4B4D-A4EF-F9089ACEEE6F}"/>
              </a:ext>
            </a:extLst>
          </p:cNvPr>
          <p:cNvCxnSpPr>
            <a:cxnSpLocks/>
          </p:cNvCxnSpPr>
          <p:nvPr/>
        </p:nvCxnSpPr>
        <p:spPr>
          <a:xfrm>
            <a:off x="5007525" y="1119614"/>
            <a:ext cx="1404000" cy="0"/>
          </a:xfrm>
          <a:prstGeom prst="line">
            <a:avLst/>
          </a:prstGeom>
          <a:ln w="15875">
            <a:solidFill>
              <a:srgbClr val="009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17">
            <a:extLst>
              <a:ext uri="{FF2B5EF4-FFF2-40B4-BE49-F238E27FC236}">
                <a16:creationId xmlns:a16="http://schemas.microsoft.com/office/drawing/2014/main" id="{18E1A69B-618B-4E25-9668-3603C871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70" y="5189215"/>
            <a:ext cx="1404000" cy="240222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BG 980 (4.9%)</a:t>
            </a:r>
          </a:p>
        </p:txBody>
      </p:sp>
      <p:sp>
        <p:nvSpPr>
          <p:cNvPr id="251" name="직사각형 17">
            <a:extLst>
              <a:ext uri="{FF2B5EF4-FFF2-40B4-BE49-F238E27FC236}">
                <a16:creationId xmlns:a16="http://schemas.microsoft.com/office/drawing/2014/main" id="{2E55A7F3-A95A-4A6B-900C-9D9E873BB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70" y="4347740"/>
            <a:ext cx="1404000" cy="829950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COG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4,087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(20.2%)</a:t>
            </a:r>
          </a:p>
        </p:txBody>
      </p:sp>
      <p:sp>
        <p:nvSpPr>
          <p:cNvPr id="188" name="직사각형 17">
            <a:extLst>
              <a:ext uri="{FF2B5EF4-FFF2-40B4-BE49-F238E27FC236}">
                <a16:creationId xmlns:a16="http://schemas.microsoft.com/office/drawing/2014/main" id="{969A4282-8354-4FD0-9203-4EFD5463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15" y="5447246"/>
            <a:ext cx="1404000" cy="772771"/>
          </a:xfrm>
          <a:prstGeom prst="rect">
            <a:avLst/>
          </a:prstGeom>
          <a:solidFill>
            <a:srgbClr val="00338D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Others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2,590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(8.7%)</a:t>
            </a:r>
          </a:p>
        </p:txBody>
      </p:sp>
      <p:sp>
        <p:nvSpPr>
          <p:cNvPr id="189" name="직사각형 17">
            <a:extLst>
              <a:ext uri="{FF2B5EF4-FFF2-40B4-BE49-F238E27FC236}">
                <a16:creationId xmlns:a16="http://schemas.microsoft.com/office/drawing/2014/main" id="{2B0FFF08-1A9D-43FB-92B2-B57612974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70" y="3972422"/>
            <a:ext cx="1404000" cy="357328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BG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2,372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(11.7%) </a:t>
            </a:r>
          </a:p>
        </p:txBody>
      </p:sp>
      <p:sp>
        <p:nvSpPr>
          <p:cNvPr id="193" name="직사각형 17">
            <a:extLst>
              <a:ext uri="{FF2B5EF4-FFF2-40B4-BE49-F238E27FC236}">
                <a16:creationId xmlns:a16="http://schemas.microsoft.com/office/drawing/2014/main" id="{7FE73BF8-141B-4BA6-BBF2-354C80ED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70" y="5447246"/>
            <a:ext cx="1404000" cy="382517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BG 1,242 (6.1%)</a:t>
            </a:r>
          </a:p>
        </p:txBody>
      </p:sp>
      <p:sp>
        <p:nvSpPr>
          <p:cNvPr id="197" name="직사각형 17">
            <a:extLst>
              <a:ext uri="{FF2B5EF4-FFF2-40B4-BE49-F238E27FC236}">
                <a16:creationId xmlns:a16="http://schemas.microsoft.com/office/drawing/2014/main" id="{5AE7483D-5B27-475C-86F3-E923CEB5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70" y="5841288"/>
            <a:ext cx="1404000" cy="264875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SAW 982 (4.9%)</a:t>
            </a:r>
          </a:p>
        </p:txBody>
      </p:sp>
      <p:cxnSp>
        <p:nvCxnSpPr>
          <p:cNvPr id="199" name="직선 연결선 328">
            <a:extLst>
              <a:ext uri="{FF2B5EF4-FFF2-40B4-BE49-F238E27FC236}">
                <a16:creationId xmlns:a16="http://schemas.microsoft.com/office/drawing/2014/main" id="{477BA6C8-E451-40AE-B561-DDEFDE0A5BDF}"/>
              </a:ext>
            </a:extLst>
          </p:cNvPr>
          <p:cNvCxnSpPr>
            <a:cxnSpLocks/>
          </p:cNvCxnSpPr>
          <p:nvPr/>
        </p:nvCxnSpPr>
        <p:spPr>
          <a:xfrm>
            <a:off x="5007525" y="1119614"/>
            <a:ext cx="1404000" cy="0"/>
          </a:xfrm>
          <a:prstGeom prst="line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</p:cxnSp>
      <p:sp>
        <p:nvSpPr>
          <p:cNvPr id="200" name="직사각형 17">
            <a:extLst>
              <a:ext uri="{FF2B5EF4-FFF2-40B4-BE49-F238E27FC236}">
                <a16:creationId xmlns:a16="http://schemas.microsoft.com/office/drawing/2014/main" id="{8398DC46-7A36-47D6-913D-A18054C1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1176450"/>
            <a:ext cx="1404000" cy="2769382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하이닉스</a:t>
            </a:r>
            <a:endParaRPr lang="en-US" altLang="ko-KR" sz="800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10,180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(50.4%)</a:t>
            </a:r>
          </a:p>
        </p:txBody>
      </p:sp>
      <p:sp>
        <p:nvSpPr>
          <p:cNvPr id="201" name="직사각형 17">
            <a:extLst>
              <a:ext uri="{FF2B5EF4-FFF2-40B4-BE49-F238E27FC236}">
                <a16:creationId xmlns:a16="http://schemas.microsoft.com/office/drawing/2014/main" id="{3B080B96-ED8E-4BDB-8CE3-603E073C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1184301"/>
            <a:ext cx="1404000" cy="3090878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하이닉스</a:t>
            </a:r>
            <a:endParaRPr lang="en-US" altLang="ko-KR" sz="800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12,385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(61.3%)</a:t>
            </a:r>
          </a:p>
        </p:txBody>
      </p:sp>
      <p:sp>
        <p:nvSpPr>
          <p:cNvPr id="202" name="직사각형 17">
            <a:extLst>
              <a:ext uri="{FF2B5EF4-FFF2-40B4-BE49-F238E27FC236}">
                <a16:creationId xmlns:a16="http://schemas.microsoft.com/office/drawing/2014/main" id="{1C17F3C7-C601-4FBB-AE1D-5948895C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3970745"/>
            <a:ext cx="1404000" cy="235005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하이닉스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2,204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(10.9%)</a:t>
            </a:r>
          </a:p>
        </p:txBody>
      </p:sp>
      <p:sp>
        <p:nvSpPr>
          <p:cNvPr id="203" name="직사각형 17">
            <a:extLst>
              <a:ext uri="{FF2B5EF4-FFF2-40B4-BE49-F238E27FC236}">
                <a16:creationId xmlns:a16="http://schemas.microsoft.com/office/drawing/2014/main" id="{1D9C7536-C794-4FCD-B709-6FB20C32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4218976"/>
            <a:ext cx="1404000" cy="110774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아이원플러스 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167</a:t>
            </a: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(0.8%)</a:t>
            </a:r>
          </a:p>
        </p:txBody>
      </p:sp>
      <p:sp>
        <p:nvSpPr>
          <p:cNvPr id="204" name="직사각형 17">
            <a:extLst>
              <a:ext uri="{FF2B5EF4-FFF2-40B4-BE49-F238E27FC236}">
                <a16:creationId xmlns:a16="http://schemas.microsoft.com/office/drawing/2014/main" id="{676CAD7B-0D25-48F6-82AF-717F1FF6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4351031"/>
            <a:ext cx="1404000" cy="687879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LX 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3,549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(17.6%)</a:t>
            </a:r>
          </a:p>
        </p:txBody>
      </p:sp>
      <p:sp>
        <p:nvSpPr>
          <p:cNvPr id="205" name="직사각형 17">
            <a:extLst>
              <a:ext uri="{FF2B5EF4-FFF2-40B4-BE49-F238E27FC236}">
                <a16:creationId xmlns:a16="http://schemas.microsoft.com/office/drawing/2014/main" id="{714991F0-D860-4BD3-BA47-F63B3E6A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055796"/>
            <a:ext cx="1404000" cy="116396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하이텍</a:t>
            </a: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538 (2.7%)</a:t>
            </a:r>
          </a:p>
        </p:txBody>
      </p:sp>
      <p:sp>
        <p:nvSpPr>
          <p:cNvPr id="206" name="직사각형 17">
            <a:extLst>
              <a:ext uri="{FF2B5EF4-FFF2-40B4-BE49-F238E27FC236}">
                <a16:creationId xmlns:a16="http://schemas.microsoft.com/office/drawing/2014/main" id="{44A211BC-FD2E-46FD-A6EB-421C1231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189215"/>
            <a:ext cx="1404000" cy="132484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LX 720 (3.6%)</a:t>
            </a:r>
          </a:p>
        </p:txBody>
      </p:sp>
      <p:sp>
        <p:nvSpPr>
          <p:cNvPr id="208" name="직사각형 17">
            <a:extLst>
              <a:ext uri="{FF2B5EF4-FFF2-40B4-BE49-F238E27FC236}">
                <a16:creationId xmlns:a16="http://schemas.microsoft.com/office/drawing/2014/main" id="{E22A84F1-EC72-4D88-B4AF-FD8E7896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338721"/>
            <a:ext cx="1404000" cy="90715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하이텍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259 (1.3%)</a:t>
            </a:r>
          </a:p>
        </p:txBody>
      </p:sp>
      <p:sp>
        <p:nvSpPr>
          <p:cNvPr id="209" name="직사각형 17">
            <a:extLst>
              <a:ext uri="{FF2B5EF4-FFF2-40B4-BE49-F238E27FC236}">
                <a16:creationId xmlns:a16="http://schemas.microsoft.com/office/drawing/2014/main" id="{99BD4731-EEF3-4EDC-8F9A-1AF8254E4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447246"/>
            <a:ext cx="1404000" cy="134378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드림텍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566 (2.8%)</a:t>
            </a:r>
          </a:p>
        </p:txBody>
      </p:sp>
      <p:sp>
        <p:nvSpPr>
          <p:cNvPr id="210" name="직사각형 17">
            <a:extLst>
              <a:ext uri="{FF2B5EF4-FFF2-40B4-BE49-F238E27FC236}">
                <a16:creationId xmlns:a16="http://schemas.microsoft.com/office/drawing/2014/main" id="{4BA8A773-E5A2-4C20-BC0B-3DBC7A37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740904"/>
            <a:ext cx="1404000" cy="89390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엠씨넥스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277 (1.4%)</a:t>
            </a:r>
          </a:p>
        </p:txBody>
      </p:sp>
      <p:sp>
        <p:nvSpPr>
          <p:cNvPr id="211" name="직사각형 17">
            <a:extLst>
              <a:ext uri="{FF2B5EF4-FFF2-40B4-BE49-F238E27FC236}">
                <a16:creationId xmlns:a16="http://schemas.microsoft.com/office/drawing/2014/main" id="{25E55171-426D-4F41-8C61-5687B6C3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591678"/>
            <a:ext cx="1404000" cy="132096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파트론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399 (2.0%)</a:t>
            </a:r>
          </a:p>
        </p:txBody>
      </p:sp>
      <p:sp>
        <p:nvSpPr>
          <p:cNvPr id="212" name="직사각형 17">
            <a:extLst>
              <a:ext uri="{FF2B5EF4-FFF2-40B4-BE49-F238E27FC236}">
                <a16:creationId xmlns:a16="http://schemas.microsoft.com/office/drawing/2014/main" id="{C438AFE2-4CA4-4E9F-B624-813AF989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841287"/>
            <a:ext cx="1404000" cy="134251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드림텍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584 (2.9%)</a:t>
            </a:r>
          </a:p>
        </p:txBody>
      </p:sp>
      <p:sp>
        <p:nvSpPr>
          <p:cNvPr id="213" name="직사각형 17">
            <a:extLst>
              <a:ext uri="{FF2B5EF4-FFF2-40B4-BE49-F238E27FC236}">
                <a16:creationId xmlns:a16="http://schemas.microsoft.com/office/drawing/2014/main" id="{C18E4FCC-10D5-4EBD-BD2F-9DF7562F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525" y="5993754"/>
            <a:ext cx="1404000" cy="106804"/>
          </a:xfrm>
          <a:prstGeom prst="rect">
            <a:avLst/>
          </a:prstGeom>
          <a:solidFill>
            <a:srgbClr val="0091DA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엠씨넥스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399 (2.0%)</a:t>
            </a:r>
          </a:p>
        </p:txBody>
      </p:sp>
      <p:cxnSp>
        <p:nvCxnSpPr>
          <p:cNvPr id="214" name="직선 연결선 328">
            <a:extLst>
              <a:ext uri="{FF2B5EF4-FFF2-40B4-BE49-F238E27FC236}">
                <a16:creationId xmlns:a16="http://schemas.microsoft.com/office/drawing/2014/main" id="{036F9B1F-32FA-4BAD-97D6-D945DD402D35}"/>
              </a:ext>
            </a:extLst>
          </p:cNvPr>
          <p:cNvCxnSpPr>
            <a:cxnSpLocks/>
          </p:cNvCxnSpPr>
          <p:nvPr/>
        </p:nvCxnSpPr>
        <p:spPr>
          <a:xfrm>
            <a:off x="6513080" y="1119614"/>
            <a:ext cx="1404000" cy="0"/>
          </a:xfrm>
          <a:prstGeom prst="line">
            <a:avLst/>
          </a:prstGeom>
          <a:solidFill>
            <a:srgbClr val="0091DA"/>
          </a:solidFill>
          <a:ln w="19050" algn="ctr">
            <a:solidFill>
              <a:srgbClr val="0D8180"/>
            </a:solidFill>
            <a:prstDash val="solid"/>
            <a:round/>
            <a:headEnd/>
            <a:tailEnd/>
          </a:ln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0831E5-FBB8-40FB-9CB3-D0C1C5687DEC}"/>
              </a:ext>
            </a:extLst>
          </p:cNvPr>
          <p:cNvCxnSpPr>
            <a:cxnSpLocks/>
          </p:cNvCxnSpPr>
          <p:nvPr/>
        </p:nvCxnSpPr>
        <p:spPr>
          <a:xfrm>
            <a:off x="6465428" y="871538"/>
            <a:ext cx="0" cy="55758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17">
            <a:extLst>
              <a:ext uri="{FF2B5EF4-FFF2-40B4-BE49-F238E27FC236}">
                <a16:creationId xmlns:a16="http://schemas.microsoft.com/office/drawing/2014/main" id="{67CABDF3-CECB-4008-8C22-F7F428C4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4291610"/>
            <a:ext cx="1404000" cy="859465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LX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4,270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(21.1%)</a:t>
            </a:r>
          </a:p>
        </p:txBody>
      </p:sp>
      <p:sp>
        <p:nvSpPr>
          <p:cNvPr id="226" name="직사각형 17">
            <a:extLst>
              <a:ext uri="{FF2B5EF4-FFF2-40B4-BE49-F238E27FC236}">
                <a16:creationId xmlns:a16="http://schemas.microsoft.com/office/drawing/2014/main" id="{B87B901B-A286-4C0C-926B-0FF87F61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5166036"/>
            <a:ext cx="1404000" cy="265969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드림텍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1,150 (5.7%)</a:t>
            </a:r>
          </a:p>
        </p:txBody>
      </p:sp>
      <p:sp>
        <p:nvSpPr>
          <p:cNvPr id="227" name="직사각형 17">
            <a:extLst>
              <a:ext uri="{FF2B5EF4-FFF2-40B4-BE49-F238E27FC236}">
                <a16:creationId xmlns:a16="http://schemas.microsoft.com/office/drawing/2014/main" id="{3F6C87BC-50BF-4FA4-AB3D-1AAF5B55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5447863"/>
            <a:ext cx="1404000" cy="176456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하이텍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797 (3.9%)</a:t>
            </a:r>
          </a:p>
        </p:txBody>
      </p:sp>
      <p:sp>
        <p:nvSpPr>
          <p:cNvPr id="229" name="직사각형 17">
            <a:extLst>
              <a:ext uri="{FF2B5EF4-FFF2-40B4-BE49-F238E27FC236}">
                <a16:creationId xmlns:a16="http://schemas.microsoft.com/office/drawing/2014/main" id="{201BAAB4-A1B2-4966-9979-1FAD6F50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5641496"/>
            <a:ext cx="1404000" cy="176456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 err="1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엠씨넥스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676 (3.3%)</a:t>
            </a:r>
          </a:p>
        </p:txBody>
      </p:sp>
      <p:sp>
        <p:nvSpPr>
          <p:cNvPr id="230" name="직사각형 17">
            <a:extLst>
              <a:ext uri="{FF2B5EF4-FFF2-40B4-BE49-F238E27FC236}">
                <a16:creationId xmlns:a16="http://schemas.microsoft.com/office/drawing/2014/main" id="{BC069E6D-FA0A-4348-9F2C-13320AFF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79" y="6102448"/>
            <a:ext cx="2909555" cy="112651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ETC 365 (1.8%)</a:t>
            </a:r>
          </a:p>
        </p:txBody>
      </p:sp>
      <p:sp>
        <p:nvSpPr>
          <p:cNvPr id="231" name="직사각형 17">
            <a:extLst>
              <a:ext uri="{FF2B5EF4-FFF2-40B4-BE49-F238E27FC236}">
                <a16:creationId xmlns:a16="http://schemas.microsoft.com/office/drawing/2014/main" id="{D88BCAC8-98F7-485E-8253-222E2FF6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5831908"/>
            <a:ext cx="1404000" cy="146606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파트론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399 (2.0%)</a:t>
            </a:r>
          </a:p>
        </p:txBody>
      </p:sp>
      <p:sp>
        <p:nvSpPr>
          <p:cNvPr id="232" name="직사각형 17">
            <a:extLst>
              <a:ext uri="{FF2B5EF4-FFF2-40B4-BE49-F238E27FC236}">
                <a16:creationId xmlns:a16="http://schemas.microsoft.com/office/drawing/2014/main" id="{F8DC85A8-68E8-4239-90B9-B3BB7A89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80" y="5992470"/>
            <a:ext cx="1404000" cy="92848"/>
          </a:xfrm>
          <a:prstGeom prst="rect">
            <a:avLst/>
          </a:prstGeom>
          <a:solidFill>
            <a:srgbClr val="0D8180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ko-KR" altLang="en-US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아이원플러스</a:t>
            </a:r>
            <a:r>
              <a:rPr lang="en-US" altLang="ko-KR" sz="800" kern="0" baseline="300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173 (0.9%)</a:t>
            </a:r>
          </a:p>
        </p:txBody>
      </p:sp>
      <p:sp>
        <p:nvSpPr>
          <p:cNvPr id="233" name="직사각형 17">
            <a:extLst>
              <a:ext uri="{FF2B5EF4-FFF2-40B4-BE49-F238E27FC236}">
                <a16:creationId xmlns:a16="http://schemas.microsoft.com/office/drawing/2014/main" id="{3C80B158-7922-4400-B653-9715CF4E8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1183484"/>
            <a:ext cx="1404000" cy="2649687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- RC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10,180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(50.4%)</a:t>
            </a:r>
          </a:p>
        </p:txBody>
      </p:sp>
      <p:sp>
        <p:nvSpPr>
          <p:cNvPr id="234" name="직사각형 17">
            <a:extLst>
              <a:ext uri="{FF2B5EF4-FFF2-40B4-BE49-F238E27FC236}">
                <a16:creationId xmlns:a16="http://schemas.microsoft.com/office/drawing/2014/main" id="{37619018-AB6F-4280-9142-379B74F7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691" y="6113784"/>
            <a:ext cx="2909834" cy="108051"/>
          </a:xfrm>
          <a:prstGeom prst="rect">
            <a:avLst/>
          </a:prstGeom>
          <a:solidFill>
            <a:srgbClr val="005EB8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32548" rIns="0" bIns="32548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ETC 365 (1.8%)</a:t>
            </a:r>
          </a:p>
        </p:txBody>
      </p:sp>
      <p:sp>
        <p:nvSpPr>
          <p:cNvPr id="237" name="직사각형 153">
            <a:extLst>
              <a:ext uri="{FF2B5EF4-FFF2-40B4-BE49-F238E27FC236}">
                <a16:creationId xmlns:a16="http://schemas.microsoft.com/office/drawing/2014/main" id="{F752D2B9-77CB-4422-A2CD-D641DA6F6BEC}"/>
              </a:ext>
            </a:extLst>
          </p:cNvPr>
          <p:cNvSpPr/>
          <p:nvPr/>
        </p:nvSpPr>
        <p:spPr bwMode="auto">
          <a:xfrm>
            <a:off x="8018634" y="926805"/>
            <a:ext cx="1404000" cy="148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672" tIns="41336" rIns="82672" bIns="41336" numCol="1" rtlCol="0" anchor="ctr" anchorCtr="0" compatLnSpc="1">
            <a:prstTxWarp prst="textNoShape">
              <a:avLst/>
            </a:prstTxWarp>
          </a:bodyPr>
          <a:lstStyle/>
          <a:p>
            <a:pPr algn="ctr" defTabSz="826719">
              <a:spcAft>
                <a:spcPct val="35000"/>
              </a:spcAft>
              <a:tabLst>
                <a:tab pos="5166992" algn="l"/>
              </a:tabLst>
            </a:pPr>
            <a:r>
              <a:rPr lang="en-US" altLang="ko-KR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Product</a:t>
            </a:r>
          </a:p>
        </p:txBody>
      </p:sp>
      <p:cxnSp>
        <p:nvCxnSpPr>
          <p:cNvPr id="238" name="직선 연결선 328">
            <a:extLst>
              <a:ext uri="{FF2B5EF4-FFF2-40B4-BE49-F238E27FC236}">
                <a16:creationId xmlns:a16="http://schemas.microsoft.com/office/drawing/2014/main" id="{A1C20E9C-93EF-4EB1-AD37-36C8FB7FB18C}"/>
              </a:ext>
            </a:extLst>
          </p:cNvPr>
          <p:cNvCxnSpPr>
            <a:cxnSpLocks/>
          </p:cNvCxnSpPr>
          <p:nvPr/>
        </p:nvCxnSpPr>
        <p:spPr>
          <a:xfrm>
            <a:off x="8018634" y="1119614"/>
            <a:ext cx="1404000" cy="0"/>
          </a:xfrm>
          <a:prstGeom prst="line">
            <a:avLst/>
          </a:prstGeom>
          <a:solidFill>
            <a:srgbClr val="0091DA"/>
          </a:solidFill>
          <a:ln w="19050" algn="ctr">
            <a:solidFill>
              <a:srgbClr val="00A3A1"/>
            </a:solidFill>
            <a:prstDash val="solid"/>
            <a:round/>
            <a:headEnd/>
            <a:tailEnd/>
          </a:ln>
        </p:spPr>
      </p:cxnSp>
      <p:sp>
        <p:nvSpPr>
          <p:cNvPr id="240" name="직사각형 17">
            <a:extLst>
              <a:ext uri="{FF2B5EF4-FFF2-40B4-BE49-F238E27FC236}">
                <a16:creationId xmlns:a16="http://schemas.microsoft.com/office/drawing/2014/main" id="{0780C3A2-7A10-4C18-B5FA-141588E2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3841158"/>
            <a:ext cx="1404000" cy="434022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- BG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2,204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(10.9%)</a:t>
            </a:r>
          </a:p>
        </p:txBody>
      </p:sp>
      <p:sp>
        <p:nvSpPr>
          <p:cNvPr id="241" name="직사각형 17">
            <a:extLst>
              <a:ext uri="{FF2B5EF4-FFF2-40B4-BE49-F238E27FC236}">
                <a16:creationId xmlns:a16="http://schemas.microsoft.com/office/drawing/2014/main" id="{280AB483-BF21-4DE6-AD44-860FC024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4288554"/>
            <a:ext cx="1404000" cy="645596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DDI - COG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2,204</a:t>
            </a:r>
          </a:p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(17.6%)</a:t>
            </a:r>
          </a:p>
        </p:txBody>
      </p:sp>
      <p:sp>
        <p:nvSpPr>
          <p:cNvPr id="242" name="직사각형 17">
            <a:extLst>
              <a:ext uri="{FF2B5EF4-FFF2-40B4-BE49-F238E27FC236}">
                <a16:creationId xmlns:a16="http://schemas.microsoft.com/office/drawing/2014/main" id="{8177B34E-FCFE-4580-BA2C-7673E5E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4945622"/>
            <a:ext cx="1404000" cy="205453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DDI - BG 2,204 (3.6%)</a:t>
            </a:r>
          </a:p>
        </p:txBody>
      </p:sp>
      <p:sp>
        <p:nvSpPr>
          <p:cNvPr id="243" name="직사각형 17">
            <a:extLst>
              <a:ext uri="{FF2B5EF4-FFF2-40B4-BE49-F238E27FC236}">
                <a16:creationId xmlns:a16="http://schemas.microsoft.com/office/drawing/2014/main" id="{7E1C2925-663B-4F9C-9652-9981AA11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166036"/>
            <a:ext cx="1404000" cy="127683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Others - SAW 584 (2.9%)</a:t>
            </a:r>
          </a:p>
        </p:txBody>
      </p:sp>
      <p:sp>
        <p:nvSpPr>
          <p:cNvPr id="244" name="직사각형 17">
            <a:extLst>
              <a:ext uri="{FF2B5EF4-FFF2-40B4-BE49-F238E27FC236}">
                <a16:creationId xmlns:a16="http://schemas.microsoft.com/office/drawing/2014/main" id="{EBCE1FEA-56F8-4F33-9B6F-FE76FD24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304323"/>
            <a:ext cx="1404000" cy="127683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Others - BG 566 (2.8%)</a:t>
            </a:r>
          </a:p>
        </p:txBody>
      </p:sp>
      <p:sp>
        <p:nvSpPr>
          <p:cNvPr id="245" name="직사각형 17">
            <a:extLst>
              <a:ext uri="{FF2B5EF4-FFF2-40B4-BE49-F238E27FC236}">
                <a16:creationId xmlns:a16="http://schemas.microsoft.com/office/drawing/2014/main" id="{E8620483-990B-4D68-BEE7-F2D4B0AB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451994"/>
            <a:ext cx="1404000" cy="95717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DDI - COG 538 (2.7%)</a:t>
            </a:r>
          </a:p>
        </p:txBody>
      </p:sp>
      <p:sp>
        <p:nvSpPr>
          <p:cNvPr id="246" name="직사각형 17">
            <a:extLst>
              <a:ext uri="{FF2B5EF4-FFF2-40B4-BE49-F238E27FC236}">
                <a16:creationId xmlns:a16="http://schemas.microsoft.com/office/drawing/2014/main" id="{DCB3D77A-C36B-4992-B46C-1182782C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562920"/>
            <a:ext cx="1404000" cy="61399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DDI - BG 259 (1.3%)</a:t>
            </a:r>
          </a:p>
        </p:txBody>
      </p:sp>
      <p:sp>
        <p:nvSpPr>
          <p:cNvPr id="248" name="직사각형 17">
            <a:extLst>
              <a:ext uri="{FF2B5EF4-FFF2-40B4-BE49-F238E27FC236}">
                <a16:creationId xmlns:a16="http://schemas.microsoft.com/office/drawing/2014/main" id="{BDDA1F39-F55D-4AC6-8186-B88100C6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643483"/>
            <a:ext cx="1404000" cy="104770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Others - SAW 399 (2.0%)</a:t>
            </a:r>
          </a:p>
        </p:txBody>
      </p:sp>
      <p:sp>
        <p:nvSpPr>
          <p:cNvPr id="249" name="직사각형 17">
            <a:extLst>
              <a:ext uri="{FF2B5EF4-FFF2-40B4-BE49-F238E27FC236}">
                <a16:creationId xmlns:a16="http://schemas.microsoft.com/office/drawing/2014/main" id="{82394442-739E-4E6D-8957-8B08ED32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758614"/>
            <a:ext cx="1404000" cy="59338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Others - BG 277 (1.4%)</a:t>
            </a:r>
          </a:p>
        </p:txBody>
      </p:sp>
      <p:sp>
        <p:nvSpPr>
          <p:cNvPr id="257" name="직사각형 17">
            <a:extLst>
              <a:ext uri="{FF2B5EF4-FFF2-40B4-BE49-F238E27FC236}">
                <a16:creationId xmlns:a16="http://schemas.microsoft.com/office/drawing/2014/main" id="{15CD67BC-ECAD-4EC7-A4A9-BE38DE45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831908"/>
            <a:ext cx="1404000" cy="146606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Others - BG 399 (2.0%)</a:t>
            </a:r>
          </a:p>
        </p:txBody>
      </p:sp>
      <p:sp>
        <p:nvSpPr>
          <p:cNvPr id="259" name="직사각형 17">
            <a:extLst>
              <a:ext uri="{FF2B5EF4-FFF2-40B4-BE49-F238E27FC236}">
                <a16:creationId xmlns:a16="http://schemas.microsoft.com/office/drawing/2014/main" id="{C8FC83F9-41C2-441F-913B-38C71062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34" y="5993772"/>
            <a:ext cx="1404000" cy="89147"/>
          </a:xfrm>
          <a:prstGeom prst="rect">
            <a:avLst/>
          </a:prstGeom>
          <a:solidFill>
            <a:srgbClr val="00A3A1"/>
          </a:solidFill>
          <a:ln w="9525" algn="ctr">
            <a:noFill/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26719">
              <a:buClr>
                <a:srgbClr val="99CC00"/>
              </a:buClr>
              <a:tabLst>
                <a:tab pos="241127" algn="l"/>
              </a:tabLst>
            </a:pPr>
            <a:r>
              <a:rPr lang="en-US" altLang="ko-KR" sz="800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- BG 167 (0.8%)</a:t>
            </a:r>
          </a:p>
        </p:txBody>
      </p:sp>
    </p:spTree>
    <p:extLst>
      <p:ext uri="{BB962C8B-B14F-4D97-AF65-F5344CB8AC3E}">
        <p14:creationId xmlns:p14="http://schemas.microsoft.com/office/powerpoint/2010/main" val="386497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FFE02B-8833-4F4F-862E-235445E0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137543"/>
            <a:ext cx="9367308" cy="461666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Carved-out PL</a:t>
            </a:r>
            <a:r>
              <a:rPr lang="ko-KR" altLang="en-US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Overview (1/2)</a:t>
            </a:r>
            <a:endParaRPr lang="ko-KR" altLang="en-US" sz="19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C6CB9A-ADA9-4DCA-80FA-6F54669BB770}"/>
              </a:ext>
            </a:extLst>
          </p:cNvPr>
          <p:cNvSpPr txBox="1">
            <a:spLocks/>
          </p:cNvSpPr>
          <p:nvPr/>
        </p:nvSpPr>
        <p:spPr>
          <a:xfrm>
            <a:off x="5385305" y="1268650"/>
            <a:ext cx="4291029" cy="48305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 eaLnBrk="1" latinLnBrk="1" hangingPunct="1">
              <a:spcAft>
                <a:spcPts val="650"/>
              </a:spcAft>
              <a:buFontTx/>
              <a:buNone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sz="1400" b="0" i="0" baseline="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marL="0" lvl="2" indent="0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재무정보의 작성기준</a:t>
            </a:r>
            <a:endParaRPr lang="en-US" altLang="ko-KR" sz="900" b="1" kern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Carved-out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재무제표는 반도체사업의 수익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비용을 기준으로  작성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회사는 사업부별로 수익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비용을 별도로 입력 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공통 부서는 대표이사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경영지원실장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인사총무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전산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명으로 구성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자금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구매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명은 시스템사업부 소속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분할 시 회사는 현재 규모에서는 현재 인력으로 운용 가능하다고 설명하나 자금담당 추가 인력채용이 필요할 것으로 사료됨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일반기업회계기준에 따라 재무제표를 작성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실사 대상기간동안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우덕회계법인으로부터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수감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solidFill>
                  <a:srgbClr val="00257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</a:t>
            </a:r>
            <a:r>
              <a:rPr lang="en-US" altLang="ko-KR" sz="900" b="1" dirty="0">
                <a:solidFill>
                  <a:srgbClr val="00257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endParaRPr lang="en-US" altLang="ko-KR" sz="900" b="1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하이닉스 향 매출은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2017~2021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기간 동안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CAGR 55.1%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성장하여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123.9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억원을 기록하였으며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LX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세미콘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향 매출 또한 동기간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CAGR 105.3%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성장하여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회사의 전체 매출액은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CAGR 19.3%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성장률을 기록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매출액은 하이닉스 청주 공장 이전으로 감소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914400" latinLnBrk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None/>
              <a:defRPr/>
            </a:pPr>
            <a:r>
              <a:rPr lang="ko-KR" altLang="en-US" sz="9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매출원가 및 매출총이익</a:t>
            </a:r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 규모 성장에 따른 고정비 레버리지 효과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원재료비 절감으로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GPM%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년의 높은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은 투자를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이연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하고 초과 근로를 하면서 매출에 대응하여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29.0%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높게 나타남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장기적으로 지속 가능하지 않음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매출 성장을 예상하고 인원 및 장비 투입하여 비용 증가하였으나 매출액 성장이 예상에 못 미치면서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GPM% 17.2%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하락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매출 감소 시 인건비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 고정비는 그대로 발생하여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GPM% 0.1%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하락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매출액 대비 재료비는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20.9%,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인건비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28.8%,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감가상각비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14.6% (2021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기준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매출액 대비 재료비율은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29.6%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19.4%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하락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매입 규모 증가에 따른 단가 절감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원자재가 하락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재료비율이 낮은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비중 증가 영향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재료비율은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21%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원자재가 상승으로 전년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1.6%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대비 상승 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교대에서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교대로 근무방식이 전환됨에 따라 인원증가에 따른 급여지급액 상승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성과달성에 따른 성과 지급 및 연봉인상에 따라 급여 및 퇴직급여가 상승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수도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전력비의 경우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기본요금 상승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기계장치 증가 및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클린룸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증설로 인한 </a:t>
            </a:r>
            <a:r>
              <a:rPr lang="ko-KR" altLang="en-US" sz="900" kern="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공조운전량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증가에 따라 전년대비 </a:t>
            </a:r>
            <a:r>
              <a:rPr lang="en-US" altLang="ko-KR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20% </a:t>
            </a:r>
            <a:r>
              <a:rPr lang="ko-KR" altLang="en-US" sz="9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 </a:t>
            </a: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Font typeface="Arial" panose="020B0604020202020204" pitchFamily="34" charset="0"/>
              <a:buChar char="•"/>
              <a:defRPr/>
            </a:pP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2" indent="0" defTabSz="844083" latinLnBrk="0">
              <a:lnSpc>
                <a:spcPts val="1000"/>
              </a:lnSpc>
              <a:spcBef>
                <a:spcPts val="554"/>
              </a:spcBef>
              <a:spcAft>
                <a:spcPts val="0"/>
              </a:spcAft>
              <a:buClr>
                <a:srgbClr val="00338D"/>
              </a:buClr>
              <a:buNone/>
              <a:defRPr/>
            </a:pPr>
            <a:endParaRPr lang="en-US" altLang="ko-KR" sz="9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7AE8F-00F0-420F-B51F-D28900F1421F}"/>
              </a:ext>
            </a:extLst>
          </p:cNvPr>
          <p:cNvSpPr txBox="1"/>
          <p:nvPr/>
        </p:nvSpPr>
        <p:spPr>
          <a:xfrm>
            <a:off x="452999" y="5317087"/>
            <a:ext cx="406769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Source: </a:t>
            </a:r>
            <a:r>
              <a:rPr lang="ko-KR" altLang="en-US" sz="7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회사제공자료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0" name="Chart2">
            <a:extLst>
              <a:ext uri="{FF2B5EF4-FFF2-40B4-BE49-F238E27FC236}">
                <a16:creationId xmlns:a16="http://schemas.microsoft.com/office/drawing/2014/main" id="{87548DD4-A7AE-4EEC-B672-38FBF223B2CC}"/>
              </a:ext>
            </a:extLst>
          </p:cNvPr>
          <p:cNvGraphicFramePr>
            <a:graphicFrameLocks/>
          </p:cNvGraphicFramePr>
          <p:nvPr/>
        </p:nvGraphicFramePr>
        <p:xfrm>
          <a:off x="-180851" y="5317087"/>
          <a:ext cx="5486400" cy="172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41">
            <a:extLst>
              <a:ext uri="{FF2B5EF4-FFF2-40B4-BE49-F238E27FC236}">
                <a16:creationId xmlns:a16="http://schemas.microsoft.com/office/drawing/2014/main" id="{13C13503-32E2-445C-8128-B784182F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0" y="767652"/>
            <a:ext cx="9018874" cy="3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▌하이닉스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CIS 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매출 증가로 매출액은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억원에서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억원으로 증가하였다가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청주 공장 이전으로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억원으로 감소하였습니다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2021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</a:t>
            </a:r>
            <a:endParaRPr lang="en-US" altLang="ko-KR" sz="1000" b="1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현재 회사의 매출은 하이닉스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(CIS)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및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LX</a:t>
            </a:r>
            <a:r>
              <a:rPr lang="ko-KR" altLang="en-US" sz="1000" b="1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세미콘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(DDI)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향 매출이 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82.4%</a:t>
            </a:r>
            <a:r>
              <a:rPr lang="ko-KR" altLang="en-US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차지하고 있습니다</a:t>
            </a:r>
            <a:r>
              <a:rPr lang="en-US" altLang="ko-KR" sz="1000" b="1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104EA6-ED50-4B08-8820-09B1B6284E59}"/>
              </a:ext>
            </a:extLst>
          </p:cNvPr>
          <p:cNvGraphicFramePr>
            <a:graphicFrameLocks noGrp="1"/>
          </p:cNvGraphicFramePr>
          <p:nvPr/>
        </p:nvGraphicFramePr>
        <p:xfrm>
          <a:off x="453600" y="1256833"/>
          <a:ext cx="4739182" cy="4023360"/>
        </p:xfrm>
        <a:graphic>
          <a:graphicData uri="http://schemas.openxmlformats.org/drawingml/2006/table">
            <a:tbl>
              <a:tblPr/>
              <a:tblGrid>
                <a:gridCol w="167928">
                  <a:extLst>
                    <a:ext uri="{9D8B030D-6E8A-4147-A177-3AD203B41FA5}">
                      <a16:colId xmlns:a16="http://schemas.microsoft.com/office/drawing/2014/main" val="2999957838"/>
                    </a:ext>
                  </a:extLst>
                </a:gridCol>
                <a:gridCol w="167928">
                  <a:extLst>
                    <a:ext uri="{9D8B030D-6E8A-4147-A177-3AD203B41FA5}">
                      <a16:colId xmlns:a16="http://schemas.microsoft.com/office/drawing/2014/main" val="335860959"/>
                    </a:ext>
                  </a:extLst>
                </a:gridCol>
                <a:gridCol w="775670">
                  <a:extLst>
                    <a:ext uri="{9D8B030D-6E8A-4147-A177-3AD203B41FA5}">
                      <a16:colId xmlns:a16="http://schemas.microsoft.com/office/drawing/2014/main" val="949207464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139659416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2390930143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3036992052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3111003219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3637411629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2646922392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4136217068"/>
                    </a:ext>
                  </a:extLst>
                </a:gridCol>
                <a:gridCol w="453457">
                  <a:extLst>
                    <a:ext uri="{9D8B030D-6E8A-4147-A177-3AD203B41FA5}">
                      <a16:colId xmlns:a16="http://schemas.microsoft.com/office/drawing/2014/main" val="1167291682"/>
                    </a:ext>
                  </a:extLst>
                </a:gridCol>
              </a:tblGrid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LTM22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4M22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82734"/>
                  </a:ext>
                </a:extLst>
              </a:tr>
              <a:tr h="115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20,491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19,137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6,968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5,860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45625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상품매출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48372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제품매출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9,644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13,952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20,478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20,202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19,096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6,956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48236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기타매출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56473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9,990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12152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상품매출원가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3933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제품매출원가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11,180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9,982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11,679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14,544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16,732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17,029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5,547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4260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재료비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2,620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3,973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4,158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1,365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44124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인건비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4,201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5,217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5,838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5,965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2,163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165388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1,536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1,704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1,819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2,157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2,958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3,060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014485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86603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소모품비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6600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수선비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44499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전력비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783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1,140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1,232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0819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운반비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43735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436472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514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874312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매출총이익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(1,210)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2,281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5,945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3,472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2,068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1,412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86227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GPM%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(3.4%)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44805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판매관리비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1,431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8134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SG&amp;A%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6.3%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9.4%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17798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인건비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717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1,011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33340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감가상각비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398736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복리후생비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37621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접대비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45677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31440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지급수수료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718578"/>
                  </a:ext>
                </a:extLst>
              </a:tr>
              <a:tr h="1154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기타판관비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612094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영업이익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(1,868)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(1,165)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1,396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4,949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2,133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638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954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(542)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072479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(18.7%)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(12.1%)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10.0%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10.5%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(9.2%)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41795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(326)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544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3,221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7,110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5,104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3,711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1,873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479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60949"/>
                  </a:ext>
                </a:extLst>
              </a:tr>
              <a:tr h="11545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EBITDA%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(3.3%)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5.6%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23.1%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34.7%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26.9%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8.2%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51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Korean">
      <a:majorFont>
        <a:latin typeface="Noto Sans Korean Light"/>
        <a:ea typeface="Noto Sans Korean Light"/>
        <a:cs typeface=""/>
      </a:majorFont>
      <a:minorFont>
        <a:latin typeface="Noto Sans Korean Regular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29186</TotalTime>
  <Words>20213</Words>
  <Application>Microsoft Office PowerPoint</Application>
  <PresentationFormat>A4 용지(210x297mm)</PresentationFormat>
  <Paragraphs>9995</Paragraphs>
  <Slides>48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3" baseType="lpstr">
      <vt:lpstr>KoPubWorld돋움체 Medium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Noto Sans Korean Light</vt:lpstr>
      <vt:lpstr>Noto Sans Korean Regular</vt:lpstr>
      <vt:lpstr>맑은 고딕</vt:lpstr>
      <vt:lpstr>Arial</vt:lpstr>
      <vt:lpstr>Calibri</vt:lpstr>
      <vt:lpstr>Univers 45 Light</vt:lpstr>
      <vt:lpstr>Univers for KPMG Light</vt:lpstr>
      <vt:lpstr>Wingdings</vt:lpstr>
      <vt:lpstr>Office 테마</vt:lpstr>
      <vt:lpstr>Project Echo</vt:lpstr>
      <vt:lpstr>Glossary</vt:lpstr>
      <vt:lpstr>PowerPoint 프레젠테이션</vt:lpstr>
      <vt:lpstr>PowerPoint 프레젠테이션</vt:lpstr>
      <vt:lpstr>Headlines (1/2)</vt:lpstr>
      <vt:lpstr>Headlines (2/2)</vt:lpstr>
      <vt:lpstr>Company Overview</vt:lpstr>
      <vt:lpstr>Business Overview </vt:lpstr>
      <vt:lpstr>Carved-out PL Overview (1/2)</vt:lpstr>
      <vt:lpstr>Carved-out PL Overview (2/2)</vt:lpstr>
      <vt:lpstr>Carved-out BS Overview (1/2)</vt:lpstr>
      <vt:lpstr>Carved-out BS Overview (2/2)</vt:lpstr>
      <vt:lpstr>Quality of Earnings(1/2)</vt:lpstr>
      <vt:lpstr>Quality of Earnings(2/2)</vt:lpstr>
      <vt:lpstr>Quality of net Assets (1/2)</vt:lpstr>
      <vt:lpstr>Quality of net Assets (2/2)</vt:lpstr>
      <vt:lpstr>PowerPoint 프레젠테이션</vt:lpstr>
      <vt:lpstr>1. Revenue by Product / Client</vt:lpstr>
      <vt:lpstr>2. Revenue by Client – 하이닉스 (1/2)</vt:lpstr>
      <vt:lpstr>2. Revenue by Client – 하이닉스 (2/2)</vt:lpstr>
      <vt:lpstr>3. GPM Movement(1/2) </vt:lpstr>
      <vt:lpstr>3. GPM Movement(2/2) </vt:lpstr>
      <vt:lpstr>4. Cost Structure &amp; Adjusted P/L</vt:lpstr>
      <vt:lpstr>5. 재료비율 변동 분석</vt:lpstr>
      <vt:lpstr>6. 퇴직급여 (1/2)</vt:lpstr>
      <vt:lpstr>6. 퇴직급여 (2/2)</vt:lpstr>
      <vt:lpstr>7. 유무형자산 </vt:lpstr>
      <vt:lpstr>8. CapEx</vt:lpstr>
      <vt:lpstr>9. 인건비</vt:lpstr>
      <vt:lpstr>10. Net Debt (1/2)</vt:lpstr>
      <vt:lpstr>10. Net Debt (2/2)</vt:lpstr>
      <vt:lpstr>11. Carved-out CF Overview</vt:lpstr>
      <vt:lpstr>12. 내부통제제도</vt:lpstr>
      <vt:lpstr>PowerPoint 프레젠테이션</vt:lpstr>
      <vt:lpstr>Working Capital</vt:lpstr>
      <vt:lpstr>부동산 보유현황</vt:lpstr>
      <vt:lpstr>Carve-out Methodology (1/2)</vt:lpstr>
      <vt:lpstr>Carve-out Methodology (2/2)</vt:lpstr>
      <vt:lpstr>인건비-직군별</vt:lpstr>
      <vt:lpstr>인건비-직위별</vt:lpstr>
      <vt:lpstr>판매단가 추이</vt:lpstr>
      <vt:lpstr>부재료 세부품목</vt:lpstr>
      <vt:lpstr>임차자산</vt:lpstr>
      <vt:lpstr>PL(1/3)</vt:lpstr>
      <vt:lpstr>PL(2/3)</vt:lpstr>
      <vt:lpstr>PL(3/3)</vt:lpstr>
      <vt:lpstr>Work Scope (1/2)</vt:lpstr>
      <vt:lpstr>Work Scope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재훈</dc:creator>
  <cp:lastModifiedBy>Lee, Ki-Young (KR/PTR)</cp:lastModifiedBy>
  <cp:revision>2311</cp:revision>
  <cp:lastPrinted>2022-01-20T11:33:29Z</cp:lastPrinted>
  <dcterms:created xsi:type="dcterms:W3CDTF">2021-12-08T06:30:13Z</dcterms:created>
  <dcterms:modified xsi:type="dcterms:W3CDTF">2022-06-28T20:27:07Z</dcterms:modified>
</cp:coreProperties>
</file>