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notesSlides/notesSlide3.xml" ContentType="application/vnd.openxmlformats-officedocument.presentationml.notesSlide+xml"/>
  <Override PartName="/ppt/charts/chartEx1.xml" ContentType="application/vnd.ms-office.chartex+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Ex4.xml" ContentType="application/vnd.ms-office.chartex+xml"/>
  <Override PartName="/ppt/charts/style8.xml" ContentType="application/vnd.ms-office.chartstyle+xml"/>
  <Override PartName="/ppt/charts/colors8.xml" ContentType="application/vnd.ms-office.chartcolorstyle+xml"/>
  <Override PartName="/ppt/charts/chartEx5.xml" ContentType="application/vnd.ms-office.chartex+xml"/>
  <Override PartName="/ppt/charts/style9.xml" ContentType="application/vnd.ms-office.chartstyle+xml"/>
  <Override PartName="/ppt/charts/colors9.xml" ContentType="application/vnd.ms-office.chartcolorstyle+xml"/>
  <Override PartName="/ppt/charts/chartEx6.xml" ContentType="application/vnd.ms-office.chartex+xml"/>
  <Override PartName="/ppt/charts/style10.xml" ContentType="application/vnd.ms-office.chartstyle+xml"/>
  <Override PartName="/ppt/charts/colors10.xml" ContentType="application/vnd.ms-office.chartcolorstyle+xml"/>
  <Override PartName="/ppt/charts/chartEx7.xml" ContentType="application/vnd.ms-office.chartex+xml"/>
  <Override PartName="/ppt/charts/style11.xml" ContentType="application/vnd.ms-office.chartstyle+xml"/>
  <Override PartName="/ppt/charts/colors11.xml" ContentType="application/vnd.ms-office.chartcolorstyle+xml"/>
  <Override PartName="/ppt/charts/chartEx8.xml" ContentType="application/vnd.ms-office.chartex+xml"/>
  <Override PartName="/ppt/charts/style12.xml" ContentType="application/vnd.ms-office.chartstyle+xml"/>
  <Override PartName="/ppt/charts/colors12.xml" ContentType="application/vnd.ms-office.chartcolorstyle+xml"/>
  <Override PartName="/ppt/charts/chartEx9.xml" ContentType="application/vnd.ms-office.chartex+xml"/>
  <Override PartName="/ppt/charts/style13.xml" ContentType="application/vnd.ms-office.chartstyle+xml"/>
  <Override PartName="/ppt/charts/colors13.xml" ContentType="application/vnd.ms-office.chartcolorstyle+xml"/>
  <Override PartName="/ppt/charts/chartEx10.xml" ContentType="application/vnd.ms-office.chartex+xml"/>
  <Override PartName="/ppt/charts/style14.xml" ContentType="application/vnd.ms-office.chartstyle+xml"/>
  <Override PartName="/ppt/charts/colors14.xml" ContentType="application/vnd.ms-office.chartcolorstyle+xml"/>
  <Override PartName="/ppt/charts/chartEx11.xml" ContentType="application/vnd.ms-office.chartex+xml"/>
  <Override PartName="/ppt/charts/style15.xml" ContentType="application/vnd.ms-office.chartstyle+xml"/>
  <Override PartName="/ppt/charts/colors15.xml" ContentType="application/vnd.ms-office.chartcolorstyle+xml"/>
  <Override PartName="/ppt/charts/chartEx12.xml" ContentType="application/vnd.ms-office.chartex+xml"/>
  <Override PartName="/ppt/charts/style16.xml" ContentType="application/vnd.ms-office.chartstyle+xml"/>
  <Override PartName="/ppt/charts/colors16.xml" ContentType="application/vnd.ms-office.chartcolorstyle+xml"/>
  <Override PartName="/ppt/charts/chartEx13.xml" ContentType="application/vnd.ms-office.chartex+xml"/>
  <Override PartName="/ppt/charts/style17.xml" ContentType="application/vnd.ms-office.chartstyle+xml"/>
  <Override PartName="/ppt/charts/colors17.xml" ContentType="application/vnd.ms-office.chartcolorstyle+xml"/>
  <Override PartName="/ppt/charts/chartEx14.xml" ContentType="application/vnd.ms-office.chartex+xml"/>
  <Override PartName="/ppt/charts/style18.xml" ContentType="application/vnd.ms-office.chartstyle+xml"/>
  <Override PartName="/ppt/charts/colors18.xml" ContentType="application/vnd.ms-office.chartcolorstyle+xml"/>
  <Override PartName="/ppt/charts/chartEx15.xml" ContentType="application/vnd.ms-office.chartex+xml"/>
  <Override PartName="/ppt/charts/style19.xml" ContentType="application/vnd.ms-office.chartstyle+xml"/>
  <Override PartName="/ppt/charts/colors19.xml" ContentType="application/vnd.ms-office.chartcolorstyle+xml"/>
  <Override PartName="/ppt/charts/chartEx16.xml" ContentType="application/vnd.ms-office.chartex+xml"/>
  <Override PartName="/ppt/charts/style20.xml" ContentType="application/vnd.ms-office.chartstyle+xml"/>
  <Override PartName="/ppt/charts/colors20.xml" ContentType="application/vnd.ms-office.chartcolorstyle+xml"/>
  <Override PartName="/ppt/charts/chartEx17.xml" ContentType="application/vnd.ms-office.chartex+xml"/>
  <Override PartName="/ppt/charts/style21.xml" ContentType="application/vnd.ms-office.chartstyle+xml"/>
  <Override PartName="/ppt/charts/colors21.xml" ContentType="application/vnd.ms-office.chartcolorstyle+xml"/>
  <Override PartName="/ppt/charts/chartEx18.xml" ContentType="application/vnd.ms-office.chartex+xml"/>
  <Override PartName="/ppt/charts/style22.xml" ContentType="application/vnd.ms-office.chartstyle+xml"/>
  <Override PartName="/ppt/charts/colors22.xml" ContentType="application/vnd.ms-office.chartcolorstyle+xml"/>
  <Override PartName="/ppt/charts/chartEx19.xml" ContentType="application/vnd.ms-office.chartex+xml"/>
  <Override PartName="/ppt/charts/style23.xml" ContentType="application/vnd.ms-office.chartstyle+xml"/>
  <Override PartName="/ppt/charts/colors23.xml" ContentType="application/vnd.ms-office.chartcolorstyle+xml"/>
  <Override PartName="/ppt/charts/chartEx20.xml" ContentType="application/vnd.ms-office.chartex+xml"/>
  <Override PartName="/ppt/charts/style24.xml" ContentType="application/vnd.ms-office.chartstyle+xml"/>
  <Override PartName="/ppt/charts/colors24.xml" ContentType="application/vnd.ms-office.chartcolorstyle+xml"/>
  <Override PartName="/ppt/charts/chartEx21.xml" ContentType="application/vnd.ms-office.chartex+xml"/>
  <Override PartName="/ppt/charts/style25.xml" ContentType="application/vnd.ms-office.chartstyle+xml"/>
  <Override PartName="/ppt/charts/colors25.xml" ContentType="application/vnd.ms-office.chartcolorstyle+xml"/>
  <Override PartName="/ppt/charts/chartEx22.xml" ContentType="application/vnd.ms-office.chartex+xml"/>
  <Override PartName="/ppt/charts/style26.xml" ContentType="application/vnd.ms-office.chartstyle+xml"/>
  <Override PartName="/ppt/charts/colors26.xml" ContentType="application/vnd.ms-office.chartcolorstyle+xml"/>
  <Override PartName="/ppt/charts/chartEx23.xml" ContentType="application/vnd.ms-office.chartex+xml"/>
  <Override PartName="/ppt/charts/style27.xml" ContentType="application/vnd.ms-office.chartstyle+xml"/>
  <Override PartName="/ppt/charts/colors27.xml" ContentType="application/vnd.ms-office.chartcolorstyle+xml"/>
  <Override PartName="/ppt/charts/chartEx24.xml" ContentType="application/vnd.ms-office.chartex+xml"/>
  <Override PartName="/ppt/charts/style28.xml" ContentType="application/vnd.ms-office.chartstyle+xml"/>
  <Override PartName="/ppt/charts/colors28.xml" ContentType="application/vnd.ms-office.chartcolorstyle+xml"/>
  <Override PartName="/ppt/charts/chartEx25.xml" ContentType="application/vnd.ms-office.chartex+xml"/>
  <Override PartName="/ppt/charts/style29.xml" ContentType="application/vnd.ms-office.chartstyle+xml"/>
  <Override PartName="/ppt/charts/colors29.xml" ContentType="application/vnd.ms-office.chartcolorstyle+xml"/>
  <Override PartName="/ppt/charts/chartEx26.xml" ContentType="application/vnd.ms-office.chartex+xml"/>
  <Override PartName="/ppt/charts/style30.xml" ContentType="application/vnd.ms-office.chartstyle+xml"/>
  <Override PartName="/ppt/charts/colors30.xml" ContentType="application/vnd.ms-office.chartcolorstyle+xml"/>
  <Override PartName="/ppt/charts/chartEx27.xml" ContentType="application/vnd.ms-office.chartex+xml"/>
  <Override PartName="/ppt/charts/style31.xml" ContentType="application/vnd.ms-office.chartstyle+xml"/>
  <Override PartName="/ppt/charts/colors31.xml" ContentType="application/vnd.ms-office.chartcolorstyle+xml"/>
  <Override PartName="/ppt/charts/chartEx28.xml" ContentType="application/vnd.ms-office.chartex+xml"/>
  <Override PartName="/ppt/charts/style32.xml" ContentType="application/vnd.ms-office.chartstyle+xml"/>
  <Override PartName="/ppt/charts/colors32.xml" ContentType="application/vnd.ms-office.chartcolorstyle+xml"/>
  <Override PartName="/ppt/charts/chartEx29.xml" ContentType="application/vnd.ms-office.chartex+xml"/>
  <Override PartName="/ppt/charts/style33.xml" ContentType="application/vnd.ms-office.chartstyle+xml"/>
  <Override PartName="/ppt/charts/colors33.xml" ContentType="application/vnd.ms-office.chartcolorstyle+xml"/>
  <Override PartName="/ppt/charts/chartEx30.xml" ContentType="application/vnd.ms-office.chartex+xml"/>
  <Override PartName="/ppt/charts/style34.xml" ContentType="application/vnd.ms-office.chartstyle+xml"/>
  <Override PartName="/ppt/charts/colors34.xml" ContentType="application/vnd.ms-office.chartcolorstyle+xml"/>
  <Override PartName="/ppt/charts/chartEx31.xml" ContentType="application/vnd.ms-office.chartex+xml"/>
  <Override PartName="/ppt/charts/style35.xml" ContentType="application/vnd.ms-office.chartstyle+xml"/>
  <Override PartName="/ppt/charts/colors35.xml" ContentType="application/vnd.ms-office.chartcolorstyle+xml"/>
  <Override PartName="/ppt/charts/chartEx32.xml" ContentType="application/vnd.ms-office.chartex+xml"/>
  <Override PartName="/ppt/charts/style36.xml" ContentType="application/vnd.ms-office.chartstyle+xml"/>
  <Override PartName="/ppt/charts/colors36.xml" ContentType="application/vnd.ms-office.chartcolorstyle+xml"/>
  <Override PartName="/ppt/charts/chartEx33.xml" ContentType="application/vnd.ms-office.chartex+xml"/>
  <Override PartName="/ppt/charts/style37.xml" ContentType="application/vnd.ms-office.chartstyle+xml"/>
  <Override PartName="/ppt/charts/colors37.xml" ContentType="application/vnd.ms-office.chartcolorstyle+xml"/>
  <Override PartName="/ppt/charts/chartEx34.xml" ContentType="application/vnd.ms-office.chartex+xml"/>
  <Override PartName="/ppt/charts/style38.xml" ContentType="application/vnd.ms-office.chartstyle+xml"/>
  <Override PartName="/ppt/charts/colors38.xml" ContentType="application/vnd.ms-office.chartcolorstyle+xml"/>
  <Override PartName="/ppt/charts/chartEx35.xml" ContentType="application/vnd.ms-office.chartex+xml"/>
  <Override PartName="/ppt/charts/style39.xml" ContentType="application/vnd.ms-office.chartstyle+xml"/>
  <Override PartName="/ppt/charts/colors39.xml" ContentType="application/vnd.ms-office.chartcolorstyle+xml"/>
  <Override PartName="/ppt/charts/chartEx36.xml" ContentType="application/vnd.ms-office.chartex+xml"/>
  <Override PartName="/ppt/charts/style40.xml" ContentType="application/vnd.ms-office.chartstyle+xml"/>
  <Override PartName="/ppt/charts/colors40.xml" ContentType="application/vnd.ms-office.chartcolorstyle+xml"/>
  <Override PartName="/ppt/charts/chartEx37.xml" ContentType="application/vnd.ms-office.chartex+xml"/>
  <Override PartName="/ppt/charts/style41.xml" ContentType="application/vnd.ms-office.chartstyle+xml"/>
  <Override PartName="/ppt/charts/colors41.xml" ContentType="application/vnd.ms-office.chartcolorstyle+xml"/>
  <Override PartName="/ppt/charts/chartEx38.xml" ContentType="application/vnd.ms-office.chartex+xml"/>
  <Override PartName="/ppt/charts/style42.xml" ContentType="application/vnd.ms-office.chartstyle+xml"/>
  <Override PartName="/ppt/charts/colors42.xml" ContentType="application/vnd.ms-office.chartcolorstyle+xml"/>
  <Override PartName="/ppt/charts/chartEx39.xml" ContentType="application/vnd.ms-office.chartex+xml"/>
  <Override PartName="/ppt/charts/style43.xml" ContentType="application/vnd.ms-office.chartstyle+xml"/>
  <Override PartName="/ppt/charts/colors43.xml" ContentType="application/vnd.ms-office.chartcolorstyle+xml"/>
  <Override PartName="/ppt/charts/chartEx40.xml" ContentType="application/vnd.ms-office.chartex+xml"/>
  <Override PartName="/ppt/charts/style44.xml" ContentType="application/vnd.ms-office.chartstyle+xml"/>
  <Override PartName="/ppt/charts/colors44.xml" ContentType="application/vnd.ms-office.chartcolorstyle+xml"/>
  <Override PartName="/ppt/charts/chartEx41.xml" ContentType="application/vnd.ms-office.chartex+xml"/>
  <Override PartName="/ppt/charts/style45.xml" ContentType="application/vnd.ms-office.chartstyle+xml"/>
  <Override PartName="/ppt/charts/colors45.xml" ContentType="application/vnd.ms-office.chartcolorstyle+xml"/>
  <Override PartName="/ppt/charts/chartEx42.xml" ContentType="application/vnd.ms-office.chartex+xml"/>
  <Override PartName="/ppt/charts/style46.xml" ContentType="application/vnd.ms-office.chartstyle+xml"/>
  <Override PartName="/ppt/charts/colors46.xml" ContentType="application/vnd.ms-office.chartcolorstyle+xml"/>
  <Override PartName="/ppt/charts/chartEx43.xml" ContentType="application/vnd.ms-office.chartex+xml"/>
  <Override PartName="/ppt/charts/style47.xml" ContentType="application/vnd.ms-office.chartstyle+xml"/>
  <Override PartName="/ppt/charts/colors47.xml" ContentType="application/vnd.ms-office.chartcolorstyle+xml"/>
  <Override PartName="/ppt/charts/chartEx44.xml" ContentType="application/vnd.ms-office.chartex+xml"/>
  <Override PartName="/ppt/charts/style48.xml" ContentType="application/vnd.ms-office.chartstyle+xml"/>
  <Override PartName="/ppt/charts/colors48.xml" ContentType="application/vnd.ms-office.chartcolorstyle+xml"/>
  <Override PartName="/ppt/charts/chartEx45.xml" ContentType="application/vnd.ms-office.chartex+xml"/>
  <Override PartName="/ppt/charts/style49.xml" ContentType="application/vnd.ms-office.chartstyle+xml"/>
  <Override PartName="/ppt/charts/colors49.xml" ContentType="application/vnd.ms-office.chartcolorstyle+xml"/>
  <Override PartName="/ppt/charts/chartEx46.xml" ContentType="application/vnd.ms-office.chartex+xml"/>
  <Override PartName="/ppt/charts/style50.xml" ContentType="application/vnd.ms-office.chartstyle+xml"/>
  <Override PartName="/ppt/charts/colors50.xml" ContentType="application/vnd.ms-office.chartcolorstyle+xml"/>
  <Override PartName="/ppt/charts/chartEx47.xml" ContentType="application/vnd.ms-office.chartex+xml"/>
  <Override PartName="/ppt/charts/style51.xml" ContentType="application/vnd.ms-office.chartstyle+xml"/>
  <Override PartName="/ppt/charts/colors51.xml" ContentType="application/vnd.ms-office.chartcolorstyle+xml"/>
  <Override PartName="/ppt/charts/chart6.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7.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8.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9.xml" ContentType="application/vnd.openxmlformats-officedocument.drawingml.chart+xml"/>
  <Override PartName="/ppt/charts/style55.xml" ContentType="application/vnd.ms-office.chartstyle+xml"/>
  <Override PartName="/ppt/charts/colors55.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3"/>
  </p:notesMasterIdLst>
  <p:handoutMasterIdLst>
    <p:handoutMasterId r:id="rId64"/>
  </p:handoutMasterIdLst>
  <p:sldIdLst>
    <p:sldId id="5079" r:id="rId5"/>
    <p:sldId id="4889" r:id="rId6"/>
    <p:sldId id="4932" r:id="rId7"/>
    <p:sldId id="3064" r:id="rId8"/>
    <p:sldId id="5056" r:id="rId9"/>
    <p:sldId id="5084" r:id="rId10"/>
    <p:sldId id="5080" r:id="rId11"/>
    <p:sldId id="5058" r:id="rId12"/>
    <p:sldId id="4909" r:id="rId13"/>
    <p:sldId id="4999" r:id="rId14"/>
    <p:sldId id="5049" r:id="rId15"/>
    <p:sldId id="3065" r:id="rId16"/>
    <p:sldId id="5057" r:id="rId17"/>
    <p:sldId id="5061" r:id="rId18"/>
    <p:sldId id="5041" r:id="rId19"/>
    <p:sldId id="5072" r:id="rId20"/>
    <p:sldId id="5008" r:id="rId21"/>
    <p:sldId id="5062" r:id="rId22"/>
    <p:sldId id="5063" r:id="rId23"/>
    <p:sldId id="5064" r:id="rId24"/>
    <p:sldId id="5081" r:id="rId25"/>
    <p:sldId id="5042" r:id="rId26"/>
    <p:sldId id="5086" r:id="rId27"/>
    <p:sldId id="5077" r:id="rId28"/>
    <p:sldId id="5050" r:id="rId29"/>
    <p:sldId id="5059" r:id="rId30"/>
    <p:sldId id="5043" r:id="rId31"/>
    <p:sldId id="5051" r:id="rId32"/>
    <p:sldId id="3074" r:id="rId33"/>
    <p:sldId id="4971" r:id="rId34"/>
    <p:sldId id="5030" r:id="rId35"/>
    <p:sldId id="5034" r:id="rId36"/>
    <p:sldId id="5036" r:id="rId37"/>
    <p:sldId id="5037" r:id="rId38"/>
    <p:sldId id="5075" r:id="rId39"/>
    <p:sldId id="5082" r:id="rId40"/>
    <p:sldId id="5083" r:id="rId41"/>
    <p:sldId id="5046" r:id="rId42"/>
    <p:sldId id="5060" r:id="rId43"/>
    <p:sldId id="5073" r:id="rId44"/>
    <p:sldId id="5074" r:id="rId45"/>
    <p:sldId id="5048" r:id="rId46"/>
    <p:sldId id="5070" r:id="rId47"/>
    <p:sldId id="5071" r:id="rId48"/>
    <p:sldId id="5020" r:id="rId49"/>
    <p:sldId id="5021" r:id="rId50"/>
    <p:sldId id="5078" r:id="rId51"/>
    <p:sldId id="5023" r:id="rId52"/>
    <p:sldId id="5024" r:id="rId53"/>
    <p:sldId id="4904" r:id="rId54"/>
    <p:sldId id="4978" r:id="rId55"/>
    <p:sldId id="4979" r:id="rId56"/>
    <p:sldId id="5065" r:id="rId57"/>
    <p:sldId id="4981" r:id="rId58"/>
    <p:sldId id="4982" r:id="rId59"/>
    <p:sldId id="1040" r:id="rId60"/>
    <p:sldId id="1101" r:id="rId61"/>
    <p:sldId id="4906" r:id="rId62"/>
  </p:sldIdLst>
  <p:sldSz cx="9906000" cy="6858000" type="A4"/>
  <p:notesSz cx="6805613"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4" userDrawn="1">
          <p15:clr>
            <a:srgbClr val="A4A3A4"/>
          </p15:clr>
        </p15:guide>
        <p15:guide id="7" orient="horz" pos="845" userDrawn="1">
          <p15:clr>
            <a:srgbClr val="A4A3A4"/>
          </p15:clr>
        </p15:guide>
        <p15:guide id="10" orient="horz" pos="640" userDrawn="1">
          <p15:clr>
            <a:srgbClr val="A4A3A4"/>
          </p15:clr>
        </p15:guide>
        <p15:guide id="13" pos="2334" userDrawn="1">
          <p15:clr>
            <a:srgbClr val="A4A3A4"/>
          </p15:clr>
        </p15:guide>
        <p15:guide id="17" orient="horz" pos="343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A1"/>
    <a:srgbClr val="0091DA"/>
    <a:srgbClr val="005EB8"/>
    <a:srgbClr val="483698"/>
    <a:srgbClr val="00338D"/>
    <a:srgbClr val="6D2077"/>
    <a:srgbClr val="0091B8"/>
    <a:srgbClr val="470A68"/>
    <a:srgbClr val="E5F4FB"/>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80" autoAdjust="0"/>
    <p:restoredTop sz="96353" autoAdjust="0"/>
  </p:normalViewPr>
  <p:slideViewPr>
    <p:cSldViewPr snapToGrid="0">
      <p:cViewPr varScale="1">
        <p:scale>
          <a:sx n="114" d="100"/>
          <a:sy n="114" d="100"/>
        </p:scale>
        <p:origin x="1338" y="96"/>
      </p:cViewPr>
      <p:guideLst>
        <p:guide orient="horz" pos="3884"/>
        <p:guide orient="horz" pos="845"/>
        <p:guide orient="horz" pos="640"/>
        <p:guide pos="2334"/>
        <p:guide orient="horz" pos="343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75" d="100"/>
          <a:sy n="75" d="100"/>
        </p:scale>
        <p:origin x="4134" y="27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ohojung\Desktop\New%20&#51221;&#51452;&#54840;\02%20DD\06%20&#45824;&#55141;&#54616;&#51060;&#53581;\04%20Backdata\Project%20Gold_Revenue%20Breakdown_WP_2020122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oohojung\Desktop\New%20&#51221;&#51452;&#54840;\02%20DD\06%20&#45824;&#55141;&#54616;&#51060;&#53581;\04%20Backdata\Project%20Gold_BSPL_2020122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insukkang\Desktop\&#54532;&#47196;&#51229;&#53944;\FDD\2020\2.%20D&#49324;\WP\Project%20Gold_Cost_WP_KMS_1220.xlsx" TargetMode="External"/><Relationship Id="rId2" Type="http://schemas.microsoft.com/office/2011/relationships/chartColorStyle" Target="colors52.xml"/><Relationship Id="rId1" Type="http://schemas.microsoft.com/office/2011/relationships/chartStyle" Target="style52.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insukkang\Desktop\&#54532;&#47196;&#51229;&#53944;\FDD\2020\2.%20D&#49324;\WP\Project%20Gold_Cost_WP_KMS_1220.xlsx" TargetMode="External"/><Relationship Id="rId2" Type="http://schemas.microsoft.com/office/2011/relationships/chartColorStyle" Target="colors53.xml"/><Relationship Id="rId1" Type="http://schemas.microsoft.com/office/2011/relationships/chartStyle" Target="style53.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insukkang\Desktop\&#54532;&#47196;&#51229;&#53944;\FDD\2020\2.%20D&#49324;\WP\WP_&#51064;&#44148;&#48708;\Project%20Gold_&#51064;&#44148;&#48708;_WP_KMS_1220.xlsx" TargetMode="External"/><Relationship Id="rId2" Type="http://schemas.microsoft.com/office/2011/relationships/chartColorStyle" Target="colors54.xml"/><Relationship Id="rId1" Type="http://schemas.microsoft.com/office/2011/relationships/chartStyle" Target="style54.xml"/></Relationships>
</file>

<file path=ppt/charts/_rels/chart9.xml.rels><?xml version="1.0" encoding="UTF-8" standalone="yes"?>
<Relationships xmlns="http://schemas.openxmlformats.org/package/2006/relationships"><Relationship Id="rId3" Type="http://schemas.openxmlformats.org/officeDocument/2006/relationships/oleObject" Target="file:///C:\Users\minsukkang\Desktop\&#54532;&#47196;&#51229;&#53944;\FDD\2020\2.%20D&#49324;\WP\WP_&#51064;&#44148;&#48708;\Project%20Gold_&#51064;&#44148;&#48708;_WP_KMS_1220.xlsx" TargetMode="External"/><Relationship Id="rId2" Type="http://schemas.microsoft.com/office/2011/relationships/chartColorStyle" Target="colors55.xml"/><Relationship Id="rId1" Type="http://schemas.microsoft.com/office/2011/relationships/chartStyle" Target="style55.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NULL" TargetMode="External"/></Relationships>
</file>

<file path=ppt/charts/_rels/chartEx10.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NULL" TargetMode="External"/></Relationships>
</file>

<file path=ppt/charts/_rels/chartEx11.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NULL" TargetMode="External"/></Relationships>
</file>

<file path=ppt/charts/_rels/chartEx12.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NULL" TargetMode="External"/></Relationships>
</file>

<file path=ppt/charts/_rels/chartEx13.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NULL" TargetMode="External"/></Relationships>
</file>

<file path=ppt/charts/_rels/chartEx14.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NULL" TargetMode="External"/></Relationships>
</file>

<file path=ppt/charts/_rels/chartEx15.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oleObject" Target="NULL" TargetMode="External"/></Relationships>
</file>

<file path=ppt/charts/_rels/chartEx16.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oleObject" Target="NULL" TargetMode="External"/></Relationships>
</file>

<file path=ppt/charts/_rels/chartEx17.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oleObject" Target="NULL" TargetMode="External"/></Relationships>
</file>

<file path=ppt/charts/_rels/chartEx18.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NULL" TargetMode="External"/></Relationships>
</file>

<file path=ppt/charts/_rels/chartEx19.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oleObject" Target="NULL"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NULL" TargetMode="External"/></Relationships>
</file>

<file path=ppt/charts/_rels/chartEx20.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oleObject" Target="NULL" TargetMode="External"/></Relationships>
</file>

<file path=ppt/charts/_rels/chartEx21.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oleObject" Target="NULL" TargetMode="External"/></Relationships>
</file>

<file path=ppt/charts/_rels/chartEx22.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oleObject" Target="NULL" TargetMode="External"/></Relationships>
</file>

<file path=ppt/charts/_rels/chartEx23.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oleObject" Target="NULL" TargetMode="External"/></Relationships>
</file>

<file path=ppt/charts/_rels/chartEx24.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oleObject" Target="NULL" TargetMode="External"/></Relationships>
</file>

<file path=ppt/charts/_rels/chartEx25.xml.rels><?xml version="1.0" encoding="UTF-8" standalone="yes"?>
<Relationships xmlns="http://schemas.openxmlformats.org/package/2006/relationships"><Relationship Id="rId2" Type="http://schemas.microsoft.com/office/2011/relationships/chartColorStyle" Target="colors29.xml"/><Relationship Id="rId1" Type="http://schemas.microsoft.com/office/2011/relationships/chartStyle" Target="style29.xml"/></Relationships>
</file>

<file path=ppt/charts/_rels/chartEx26.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oleObject" Target="NULL" TargetMode="External"/></Relationships>
</file>

<file path=ppt/charts/_rels/chartEx27.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oleObject" Target="NULL" TargetMode="External"/></Relationships>
</file>

<file path=ppt/charts/_rels/chartEx28.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oleObject" Target="NULL" TargetMode="External"/></Relationships>
</file>

<file path=ppt/charts/_rels/chartEx29.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NULL" TargetMode="External"/></Relationships>
</file>

<file path=ppt/charts/_rels/chartEx30.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31.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32.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33.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34.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35.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oleObject" Target="NULL" TargetMode="External"/></Relationships>
</file>

<file path=ppt/charts/_rels/chartEx36.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oleObject" Target="NULL" TargetMode="External"/></Relationships>
</file>

<file path=ppt/charts/_rels/chartEx37.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38.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39.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NULL" TargetMode="External"/></Relationships>
</file>

<file path=ppt/charts/_rels/chartEx40.xml.rels><?xml version="1.0" encoding="UTF-8" standalone="yes"?>
<Relationships xmlns="http://schemas.openxmlformats.org/package/2006/relationships"><Relationship Id="rId2" Type="http://schemas.microsoft.com/office/2011/relationships/chartColorStyle" Target="colors44.xml"/><Relationship Id="rId1" Type="http://schemas.microsoft.com/office/2011/relationships/chartStyle" Target="style44.xml"/></Relationships>
</file>

<file path=ppt/charts/_rels/chartEx41.xml.rels><?xml version="1.0" encoding="UTF-8" standalone="yes"?>
<Relationships xmlns="http://schemas.openxmlformats.org/package/2006/relationships"><Relationship Id="rId3" Type="http://schemas.microsoft.com/office/2011/relationships/chartColorStyle" Target="colors45.xml"/><Relationship Id="rId2" Type="http://schemas.microsoft.com/office/2011/relationships/chartStyle" Target="style45.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42.xml.rels><?xml version="1.0" encoding="UTF-8" standalone="yes"?>
<Relationships xmlns="http://schemas.openxmlformats.org/package/2006/relationships"><Relationship Id="rId3" Type="http://schemas.microsoft.com/office/2011/relationships/chartColorStyle" Target="colors46.xml"/><Relationship Id="rId2" Type="http://schemas.microsoft.com/office/2011/relationships/chartStyle" Target="style46.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43.xml.rels><?xml version="1.0" encoding="UTF-8" standalone="yes"?>
<Relationships xmlns="http://schemas.openxmlformats.org/package/2006/relationships"><Relationship Id="rId3" Type="http://schemas.microsoft.com/office/2011/relationships/chartColorStyle" Target="colors47.xml"/><Relationship Id="rId2" Type="http://schemas.microsoft.com/office/2011/relationships/chartStyle" Target="style47.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44.xml.rels><?xml version="1.0" encoding="UTF-8" standalone="yes"?>
<Relationships xmlns="http://schemas.openxmlformats.org/package/2006/relationships"><Relationship Id="rId3" Type="http://schemas.microsoft.com/office/2011/relationships/chartColorStyle" Target="colors48.xml"/><Relationship Id="rId2" Type="http://schemas.microsoft.com/office/2011/relationships/chartStyle" Target="style48.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45.xml.rels><?xml version="1.0" encoding="UTF-8" standalone="yes"?>
<Relationships xmlns="http://schemas.openxmlformats.org/package/2006/relationships"><Relationship Id="rId3" Type="http://schemas.microsoft.com/office/2011/relationships/chartColorStyle" Target="colors49.xml"/><Relationship Id="rId2" Type="http://schemas.microsoft.com/office/2011/relationships/chartStyle" Target="style49.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46.xml.rels><?xml version="1.0" encoding="UTF-8" standalone="yes"?>
<Relationships xmlns="http://schemas.openxmlformats.org/package/2006/relationships"><Relationship Id="rId3" Type="http://schemas.microsoft.com/office/2011/relationships/chartColorStyle" Target="colors50.xml"/><Relationship Id="rId2" Type="http://schemas.microsoft.com/office/2011/relationships/chartStyle" Target="style50.xml"/><Relationship Id="rId1" Type="http://schemas.openxmlformats.org/officeDocument/2006/relationships/oleObject" Target="file:///C:\Users\joohojung\Desktop\New%20&#51221;&#51452;&#54840;\02%20DD\06%20&#45824;&#55141;&#54616;&#51060;&#53581;\04%20Backdata\Project%20Gold_Revenue%20Breakdown_WP_20201214.xlsx" TargetMode="External"/></Relationships>
</file>

<file path=ppt/charts/_rels/chartEx47.xml.rels><?xml version="1.0" encoding="UTF-8" standalone="yes"?>
<Relationships xmlns="http://schemas.openxmlformats.org/package/2006/relationships"><Relationship Id="rId3" Type="http://schemas.microsoft.com/office/2011/relationships/chartColorStyle" Target="colors51.xml"/><Relationship Id="rId2" Type="http://schemas.microsoft.com/office/2011/relationships/chartStyle" Target="style51.xml"/><Relationship Id="rId1" Type="http://schemas.openxmlformats.org/officeDocument/2006/relationships/oleObject" Target="NULL"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NULL"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NULL"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NULL" TargetMode="External"/></Relationships>
</file>

<file path=ppt/charts/_rels/chartEx8.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NULL" TargetMode="External"/></Relationships>
</file>

<file path=ppt/charts/_rels/chartEx9.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'Revenue Overview'!$L$4</c:f>
              <c:strCache>
                <c:ptCount val="1"/>
                <c:pt idx="0">
                  <c:v>에이치비테크놀로지</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Overview'!$M$3:$Q$3</c:f>
              <c:strCache>
                <c:ptCount val="5"/>
                <c:pt idx="0">
                  <c:v>FY16</c:v>
                </c:pt>
                <c:pt idx="1">
                  <c:v>FY17</c:v>
                </c:pt>
                <c:pt idx="2">
                  <c:v>FY18</c:v>
                </c:pt>
                <c:pt idx="3">
                  <c:v>FY19</c:v>
                </c:pt>
                <c:pt idx="4">
                  <c:v>FY20 1H</c:v>
                </c:pt>
              </c:strCache>
            </c:strRef>
          </c:cat>
          <c:val>
            <c:numRef>
              <c:f>'Revenue Overview'!$M$4:$Q$4</c:f>
              <c:numCache>
                <c:formatCode>0%;\(0%\);\-</c:formatCode>
                <c:ptCount val="5"/>
                <c:pt idx="0">
                  <c:v>0.37154498240074435</c:v>
                </c:pt>
                <c:pt idx="1">
                  <c:v>0.4121498251600631</c:v>
                </c:pt>
                <c:pt idx="2">
                  <c:v>0.27697384454268975</c:v>
                </c:pt>
                <c:pt idx="3">
                  <c:v>0.27264486878102701</c:v>
                </c:pt>
                <c:pt idx="4">
                  <c:v>0.31019795974382436</c:v>
                </c:pt>
              </c:numCache>
            </c:numRef>
          </c:val>
          <c:extLst>
            <c:ext xmlns:c16="http://schemas.microsoft.com/office/drawing/2014/chart" uri="{C3380CC4-5D6E-409C-BE32-E72D297353CC}">
              <c16:uniqueId val="{00000000-6DEC-4210-9C11-9C1DAEF739C4}"/>
            </c:ext>
          </c:extLst>
        </c:ser>
        <c:ser>
          <c:idx val="1"/>
          <c:order val="1"/>
          <c:tx>
            <c:strRef>
              <c:f>'Revenue Overview'!$L$5</c:f>
              <c:strCache>
                <c:ptCount val="1"/>
                <c:pt idx="0">
                  <c:v>디아이티</c:v>
                </c:pt>
              </c:strCache>
            </c:strRef>
          </c:tx>
          <c:spPr>
            <a:solidFill>
              <a:srgbClr val="00338D"/>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Overview'!$M$3:$Q$3</c:f>
              <c:strCache>
                <c:ptCount val="5"/>
                <c:pt idx="0">
                  <c:v>FY16</c:v>
                </c:pt>
                <c:pt idx="1">
                  <c:v>FY17</c:v>
                </c:pt>
                <c:pt idx="2">
                  <c:v>FY18</c:v>
                </c:pt>
                <c:pt idx="3">
                  <c:v>FY19</c:v>
                </c:pt>
                <c:pt idx="4">
                  <c:v>FY20 1H</c:v>
                </c:pt>
              </c:strCache>
            </c:strRef>
          </c:cat>
          <c:val>
            <c:numRef>
              <c:f>'Revenue Overview'!$M$5:$Q$5</c:f>
              <c:numCache>
                <c:formatCode>0%;\(0%\);\-</c:formatCode>
                <c:ptCount val="5"/>
                <c:pt idx="0">
                  <c:v>9.5232669871173764E-2</c:v>
                </c:pt>
                <c:pt idx="1">
                  <c:v>0.14845865839022548</c:v>
                </c:pt>
                <c:pt idx="2">
                  <c:v>0.24500234582298214</c:v>
                </c:pt>
                <c:pt idx="3">
                  <c:v>0.25566692152902132</c:v>
                </c:pt>
                <c:pt idx="4">
                  <c:v>0.25387694419030193</c:v>
                </c:pt>
              </c:numCache>
            </c:numRef>
          </c:val>
          <c:extLst>
            <c:ext xmlns:c16="http://schemas.microsoft.com/office/drawing/2014/chart" uri="{C3380CC4-5D6E-409C-BE32-E72D297353CC}">
              <c16:uniqueId val="{00000001-6DEC-4210-9C11-9C1DAEF739C4}"/>
            </c:ext>
          </c:extLst>
        </c:ser>
        <c:ser>
          <c:idx val="2"/>
          <c:order val="2"/>
          <c:tx>
            <c:strRef>
              <c:f>'Revenue Overview'!$L$6</c:f>
              <c:strCache>
                <c:ptCount val="1"/>
                <c:pt idx="0">
                  <c:v>케이맥</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Overview'!$M$3:$Q$3</c:f>
              <c:strCache>
                <c:ptCount val="5"/>
                <c:pt idx="0">
                  <c:v>FY16</c:v>
                </c:pt>
                <c:pt idx="1">
                  <c:v>FY17</c:v>
                </c:pt>
                <c:pt idx="2">
                  <c:v>FY18</c:v>
                </c:pt>
                <c:pt idx="3">
                  <c:v>FY19</c:v>
                </c:pt>
                <c:pt idx="4">
                  <c:v>FY20 1H</c:v>
                </c:pt>
              </c:strCache>
            </c:strRef>
          </c:cat>
          <c:val>
            <c:numRef>
              <c:f>'Revenue Overview'!$M$6:$Q$6</c:f>
              <c:numCache>
                <c:formatCode>0%;\(0%\);\-</c:formatCode>
                <c:ptCount val="5"/>
                <c:pt idx="0">
                  <c:v>0.28491154921456513</c:v>
                </c:pt>
                <c:pt idx="1">
                  <c:v>0.23953907820940287</c:v>
                </c:pt>
                <c:pt idx="2">
                  <c:v>0.21531877836774158</c:v>
                </c:pt>
                <c:pt idx="3">
                  <c:v>0.17216687661092039</c:v>
                </c:pt>
                <c:pt idx="4">
                  <c:v>0.24227195791399816</c:v>
                </c:pt>
              </c:numCache>
            </c:numRef>
          </c:val>
          <c:extLst>
            <c:ext xmlns:c16="http://schemas.microsoft.com/office/drawing/2014/chart" uri="{C3380CC4-5D6E-409C-BE32-E72D297353CC}">
              <c16:uniqueId val="{00000002-6DEC-4210-9C11-9C1DAEF739C4}"/>
            </c:ext>
          </c:extLst>
        </c:ser>
        <c:ser>
          <c:idx val="3"/>
          <c:order val="3"/>
          <c:tx>
            <c:strRef>
              <c:f>'Revenue Overview'!$L$7</c:f>
              <c:strCache>
                <c:ptCount val="1"/>
                <c:pt idx="0">
                  <c:v>LG전자생산기술연구소</c:v>
                </c:pt>
              </c:strCache>
            </c:strRef>
          </c:tx>
          <c:spPr>
            <a:solidFill>
              <a:srgbClr val="00A3A1"/>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3-6DEC-4210-9C11-9C1DAEF739C4}"/>
                </c:ext>
              </c:extLst>
            </c:dLbl>
            <c:dLbl>
              <c:idx val="1"/>
              <c:delete val="1"/>
              <c:extLst>
                <c:ext xmlns:c15="http://schemas.microsoft.com/office/drawing/2012/chart" uri="{CE6537A1-D6FC-4f65-9D91-7224C49458BB}"/>
                <c:ext xmlns:c16="http://schemas.microsoft.com/office/drawing/2014/chart" uri="{C3380CC4-5D6E-409C-BE32-E72D297353CC}">
                  <c16:uniqueId val="{00000004-6DEC-4210-9C11-9C1DAEF739C4}"/>
                </c:ext>
              </c:extLst>
            </c:dLbl>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Overview'!$M$3:$Q$3</c:f>
              <c:strCache>
                <c:ptCount val="5"/>
                <c:pt idx="0">
                  <c:v>FY16</c:v>
                </c:pt>
                <c:pt idx="1">
                  <c:v>FY17</c:v>
                </c:pt>
                <c:pt idx="2">
                  <c:v>FY18</c:v>
                </c:pt>
                <c:pt idx="3">
                  <c:v>FY19</c:v>
                </c:pt>
                <c:pt idx="4">
                  <c:v>FY20 1H</c:v>
                </c:pt>
              </c:strCache>
            </c:strRef>
          </c:cat>
          <c:val>
            <c:numRef>
              <c:f>'Revenue Overview'!$M$7:$Q$7</c:f>
              <c:numCache>
                <c:formatCode>0%;\(0%\);\-</c:formatCode>
                <c:ptCount val="5"/>
                <c:pt idx="0">
                  <c:v>0</c:v>
                </c:pt>
                <c:pt idx="1">
                  <c:v>0</c:v>
                </c:pt>
                <c:pt idx="2">
                  <c:v>6.7655153441262758E-2</c:v>
                </c:pt>
                <c:pt idx="3">
                  <c:v>0.10741158000775602</c:v>
                </c:pt>
                <c:pt idx="4">
                  <c:v>8.5773101555352241E-2</c:v>
                </c:pt>
              </c:numCache>
            </c:numRef>
          </c:val>
          <c:extLst>
            <c:ext xmlns:c16="http://schemas.microsoft.com/office/drawing/2014/chart" uri="{C3380CC4-5D6E-409C-BE32-E72D297353CC}">
              <c16:uniqueId val="{00000005-6DEC-4210-9C11-9C1DAEF739C4}"/>
            </c:ext>
          </c:extLst>
        </c:ser>
        <c:ser>
          <c:idx val="4"/>
          <c:order val="4"/>
          <c:tx>
            <c:strRef>
              <c:f>'Revenue Overview'!$L$8</c:f>
              <c:strCache>
                <c:ptCount val="1"/>
                <c:pt idx="0">
                  <c:v>탑엔지니어링</c:v>
                </c:pt>
              </c:strCache>
            </c:strRef>
          </c:tx>
          <c:spPr>
            <a:solidFill>
              <a:srgbClr val="6D2077"/>
            </a:solidFill>
            <a:ln>
              <a:noFill/>
            </a:ln>
            <a:effectLst/>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6-6DEC-4210-9C11-9C1DAEF739C4}"/>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Overview'!$M$3:$Q$3</c:f>
              <c:strCache>
                <c:ptCount val="5"/>
                <c:pt idx="0">
                  <c:v>FY16</c:v>
                </c:pt>
                <c:pt idx="1">
                  <c:v>FY17</c:v>
                </c:pt>
                <c:pt idx="2">
                  <c:v>FY18</c:v>
                </c:pt>
                <c:pt idx="3">
                  <c:v>FY19</c:v>
                </c:pt>
                <c:pt idx="4">
                  <c:v>FY20 1H</c:v>
                </c:pt>
              </c:strCache>
            </c:strRef>
          </c:cat>
          <c:val>
            <c:numRef>
              <c:f>'Revenue Overview'!$M$8:$Q$8</c:f>
              <c:numCache>
                <c:formatCode>0%;\(0%\);\-</c:formatCode>
                <c:ptCount val="5"/>
                <c:pt idx="0">
                  <c:v>9.1460018969704265E-2</c:v>
                </c:pt>
                <c:pt idx="1">
                  <c:v>4.4394308405767101E-2</c:v>
                </c:pt>
                <c:pt idx="2">
                  <c:v>0.10742944063043203</c:v>
                </c:pt>
                <c:pt idx="3">
                  <c:v>9.1061715727846743E-2</c:v>
                </c:pt>
                <c:pt idx="4">
                  <c:v>2.0514638609332114E-2</c:v>
                </c:pt>
              </c:numCache>
            </c:numRef>
          </c:val>
          <c:extLst>
            <c:ext xmlns:c16="http://schemas.microsoft.com/office/drawing/2014/chart" uri="{C3380CC4-5D6E-409C-BE32-E72D297353CC}">
              <c16:uniqueId val="{00000007-6DEC-4210-9C11-9C1DAEF739C4}"/>
            </c:ext>
          </c:extLst>
        </c:ser>
        <c:ser>
          <c:idx val="5"/>
          <c:order val="5"/>
          <c:tx>
            <c:strRef>
              <c:f>'Revenue Overview'!$L$9</c:f>
              <c:strCache>
                <c:ptCount val="1"/>
                <c:pt idx="0">
                  <c:v>기타회사</c:v>
                </c:pt>
              </c:strCache>
            </c:strRef>
          </c:tx>
          <c:spPr>
            <a:solidFill>
              <a:srgbClr val="483698"/>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Overview'!$M$3:$Q$3</c:f>
              <c:strCache>
                <c:ptCount val="5"/>
                <c:pt idx="0">
                  <c:v>FY16</c:v>
                </c:pt>
                <c:pt idx="1">
                  <c:v>FY17</c:v>
                </c:pt>
                <c:pt idx="2">
                  <c:v>FY18</c:v>
                </c:pt>
                <c:pt idx="3">
                  <c:v>FY19</c:v>
                </c:pt>
                <c:pt idx="4">
                  <c:v>FY20 1H</c:v>
                </c:pt>
              </c:strCache>
            </c:strRef>
          </c:cat>
          <c:val>
            <c:numRef>
              <c:f>'Revenue Overview'!$M$9:$Q$9</c:f>
              <c:numCache>
                <c:formatCode>0%;\(0%\);\-</c:formatCode>
                <c:ptCount val="5"/>
                <c:pt idx="0">
                  <c:v>0.15685077954381249</c:v>
                </c:pt>
                <c:pt idx="1">
                  <c:v>0.15545812983454146</c:v>
                </c:pt>
                <c:pt idx="2">
                  <c:v>8.7620437194891723E-2</c:v>
                </c:pt>
                <c:pt idx="3">
                  <c:v>0.10104803734342843</c:v>
                </c:pt>
                <c:pt idx="4">
                  <c:v>8.7937328453796884E-2</c:v>
                </c:pt>
              </c:numCache>
            </c:numRef>
          </c:val>
          <c:extLst>
            <c:ext xmlns:c16="http://schemas.microsoft.com/office/drawing/2014/chart" uri="{C3380CC4-5D6E-409C-BE32-E72D297353CC}">
              <c16:uniqueId val="{00000008-6DEC-4210-9C11-9C1DAEF739C4}"/>
            </c:ext>
          </c:extLst>
        </c:ser>
        <c:dLbls>
          <c:showLegendKey val="0"/>
          <c:showVal val="0"/>
          <c:showCatName val="0"/>
          <c:showSerName val="0"/>
          <c:showPercent val="0"/>
          <c:showBubbleSize val="0"/>
        </c:dLbls>
        <c:gapWidth val="80"/>
        <c:overlap val="100"/>
        <c:axId val="2022048367"/>
        <c:axId val="147885039"/>
      </c:barChart>
      <c:catAx>
        <c:axId val="2022048367"/>
        <c:scaling>
          <c:orientation val="minMax"/>
        </c:scaling>
        <c:delete val="0"/>
        <c:axPos val="b"/>
        <c:numFmt formatCode="General" sourceLinked="1"/>
        <c:majorTickMark val="none"/>
        <c:minorTickMark val="none"/>
        <c:tickLblPos val="high"/>
        <c:spPr>
          <a:noFill/>
          <a:ln w="9525" cap="flat" cmpd="sng" algn="ctr">
            <a:no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j-ea"/>
                <a:ea typeface="+mj-ea"/>
                <a:cs typeface="+mn-cs"/>
              </a:defRPr>
            </a:pPr>
            <a:endParaRPr lang="ko-KR"/>
          </a:p>
        </c:txPr>
        <c:crossAx val="147885039"/>
        <c:crosses val="autoZero"/>
        <c:auto val="1"/>
        <c:lblAlgn val="ctr"/>
        <c:lblOffset val="10"/>
        <c:noMultiLvlLbl val="0"/>
      </c:catAx>
      <c:valAx>
        <c:axId val="147885039"/>
        <c:scaling>
          <c:orientation val="minMax"/>
          <c:max val="1"/>
        </c:scaling>
        <c:delete val="1"/>
        <c:axPos val="l"/>
        <c:numFmt formatCode="0%;\(0%\);\-" sourceLinked="1"/>
        <c:majorTickMark val="out"/>
        <c:minorTickMark val="none"/>
        <c:tickLblPos val="nextTo"/>
        <c:crossAx val="2022048367"/>
        <c:crosses val="autoZero"/>
        <c:crossBetween val="between"/>
      </c:valAx>
      <c:spPr>
        <a:noFill/>
        <a:ln>
          <a:noFill/>
        </a:ln>
        <a:effectLst/>
      </c:spPr>
    </c:plotArea>
    <c:legend>
      <c:legendPos val="r"/>
      <c:layout>
        <c:manualLayout>
          <c:xMode val="edge"/>
          <c:yMode val="edge"/>
          <c:x val="0.74555034729301184"/>
          <c:y val="0.13726576400658927"/>
          <c:w val="0.22274517505281999"/>
          <c:h val="0.68649071265747119"/>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j-ea"/>
              <a:ea typeface="+mj-ea"/>
              <a:cs typeface="+mn-cs"/>
            </a:defRPr>
          </a:pPr>
          <a:endParaRPr lang="ko-KR"/>
        </a:p>
      </c:txPr>
    </c:legend>
    <c:plotVisOnly val="1"/>
    <c:dispBlanksAs val="gap"/>
    <c:showDLblsOverMax val="0"/>
  </c:chart>
  <c:spPr>
    <a:noFill/>
    <a:ln w="9525" cap="flat" cmpd="sng" algn="ctr">
      <a:noFill/>
      <a:round/>
    </a:ln>
    <a:effectLst/>
  </c:spPr>
  <c:txPr>
    <a:bodyPr/>
    <a:lstStyle/>
    <a:p>
      <a:pPr>
        <a:defRPr sz="900">
          <a:latin typeface="+mj-ea"/>
          <a:ea typeface="+mj-ea"/>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'Revenue Overview'!$W$4</c:f>
              <c:strCache>
                <c:ptCount val="1"/>
                <c:pt idx="0">
                  <c:v>매출</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Overview'!$X$3:$AB$3</c:f>
              <c:strCache>
                <c:ptCount val="5"/>
                <c:pt idx="0">
                  <c:v>FY16</c:v>
                </c:pt>
                <c:pt idx="1">
                  <c:v>FY17</c:v>
                </c:pt>
                <c:pt idx="2">
                  <c:v>FY18</c:v>
                </c:pt>
                <c:pt idx="3">
                  <c:v>FY19 </c:v>
                </c:pt>
                <c:pt idx="4">
                  <c:v>FY20 1H</c:v>
                </c:pt>
              </c:strCache>
            </c:strRef>
          </c:cat>
          <c:val>
            <c:numRef>
              <c:f>'Revenue Overview'!$X$4:$AB$4</c:f>
              <c:numCache>
                <c:formatCode>#,##0</c:formatCode>
                <c:ptCount val="5"/>
                <c:pt idx="0">
                  <c:v>6799</c:v>
                </c:pt>
                <c:pt idx="1">
                  <c:v>7900</c:v>
                </c:pt>
                <c:pt idx="2">
                  <c:v>9396</c:v>
                </c:pt>
                <c:pt idx="3">
                  <c:v>8130</c:v>
                </c:pt>
                <c:pt idx="4">
                  <c:v>4374.5004799999997</c:v>
                </c:pt>
              </c:numCache>
            </c:numRef>
          </c:val>
          <c:extLst>
            <c:ext xmlns:c16="http://schemas.microsoft.com/office/drawing/2014/chart" uri="{C3380CC4-5D6E-409C-BE32-E72D297353CC}">
              <c16:uniqueId val="{00000000-32A7-4E42-A84C-24F6980C6351}"/>
            </c:ext>
          </c:extLst>
        </c:ser>
        <c:ser>
          <c:idx val="1"/>
          <c:order val="1"/>
          <c:tx>
            <c:strRef>
              <c:f>'Revenue Overview'!$W$12</c:f>
              <c:strCache>
                <c:ptCount val="1"/>
                <c:pt idx="0">
                  <c:v>매출총이익</c:v>
                </c:pt>
              </c:strCache>
            </c:strRef>
          </c:tx>
          <c:spPr>
            <a:solidFill>
              <a:schemeClr val="accent2"/>
            </a:solidFill>
            <a:ln>
              <a:noFill/>
            </a:ln>
            <a:effectLst/>
          </c:spPr>
          <c:invertIfNegative val="0"/>
          <c:cat>
            <c:strRef>
              <c:f>'Revenue Overview'!$X$3:$AB$3</c:f>
              <c:strCache>
                <c:ptCount val="5"/>
                <c:pt idx="0">
                  <c:v>FY16</c:v>
                </c:pt>
                <c:pt idx="1">
                  <c:v>FY17</c:v>
                </c:pt>
                <c:pt idx="2">
                  <c:v>FY18</c:v>
                </c:pt>
                <c:pt idx="3">
                  <c:v>FY19 </c:v>
                </c:pt>
                <c:pt idx="4">
                  <c:v>FY20 1H</c:v>
                </c:pt>
              </c:strCache>
            </c:strRef>
          </c:cat>
          <c:val>
            <c:numRef>
              <c:f>'Revenue Overview'!$X$12:$AB$12</c:f>
              <c:numCache>
                <c:formatCode>#,##0</c:formatCode>
                <c:ptCount val="5"/>
                <c:pt idx="0">
                  <c:v>2102</c:v>
                </c:pt>
                <c:pt idx="1">
                  <c:v>2937</c:v>
                </c:pt>
                <c:pt idx="2">
                  <c:v>3356</c:v>
                </c:pt>
                <c:pt idx="3">
                  <c:v>3633</c:v>
                </c:pt>
                <c:pt idx="4">
                  <c:v>2008.6325619999998</c:v>
                </c:pt>
              </c:numCache>
            </c:numRef>
          </c:val>
          <c:extLst>
            <c:ext xmlns:c16="http://schemas.microsoft.com/office/drawing/2014/chart" uri="{C3380CC4-5D6E-409C-BE32-E72D297353CC}">
              <c16:uniqueId val="{00000001-32A7-4E42-A84C-24F6980C6351}"/>
            </c:ext>
          </c:extLst>
        </c:ser>
        <c:ser>
          <c:idx val="2"/>
          <c:order val="2"/>
          <c:tx>
            <c:strRef>
              <c:f>'Revenue Overview'!$W$18</c:f>
              <c:strCache>
                <c:ptCount val="1"/>
                <c:pt idx="0">
                  <c:v>EBITDA</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Overview'!$X$3:$AB$3</c:f>
              <c:strCache>
                <c:ptCount val="5"/>
                <c:pt idx="0">
                  <c:v>FY16</c:v>
                </c:pt>
                <c:pt idx="1">
                  <c:v>FY17</c:v>
                </c:pt>
                <c:pt idx="2">
                  <c:v>FY18</c:v>
                </c:pt>
                <c:pt idx="3">
                  <c:v>FY19 </c:v>
                </c:pt>
                <c:pt idx="4">
                  <c:v>FY20 1H</c:v>
                </c:pt>
              </c:strCache>
            </c:strRef>
          </c:cat>
          <c:val>
            <c:numRef>
              <c:f>'Revenue Overview'!$X$18:$AB$18</c:f>
              <c:numCache>
                <c:formatCode>#,##0</c:formatCode>
                <c:ptCount val="5"/>
                <c:pt idx="0">
                  <c:v>1949</c:v>
                </c:pt>
                <c:pt idx="1">
                  <c:v>3107</c:v>
                </c:pt>
                <c:pt idx="2">
                  <c:v>3363</c:v>
                </c:pt>
                <c:pt idx="3">
                  <c:v>3513</c:v>
                </c:pt>
                <c:pt idx="4">
                  <c:v>1768.5914369999998</c:v>
                </c:pt>
              </c:numCache>
            </c:numRef>
          </c:val>
          <c:extLst>
            <c:ext xmlns:c16="http://schemas.microsoft.com/office/drawing/2014/chart" uri="{C3380CC4-5D6E-409C-BE32-E72D297353CC}">
              <c16:uniqueId val="{00000002-32A7-4E42-A84C-24F6980C6351}"/>
            </c:ext>
          </c:extLst>
        </c:ser>
        <c:dLbls>
          <c:showLegendKey val="0"/>
          <c:showVal val="0"/>
          <c:showCatName val="0"/>
          <c:showSerName val="0"/>
          <c:showPercent val="0"/>
          <c:showBubbleSize val="0"/>
        </c:dLbls>
        <c:gapWidth val="219"/>
        <c:overlap val="-27"/>
        <c:axId val="2083528608"/>
        <c:axId val="207476336"/>
      </c:barChart>
      <c:lineChart>
        <c:grouping val="standard"/>
        <c:varyColors val="0"/>
        <c:ser>
          <c:idx val="3"/>
          <c:order val="3"/>
          <c:tx>
            <c:strRef>
              <c:f>'Revenue Overview'!$W$19</c:f>
              <c:strCache>
                <c:ptCount val="1"/>
                <c:pt idx="0">
                  <c:v>EBITDA%</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anchor="ctr" anchorCtr="1"/>
              <a:lstStyle/>
              <a:p>
                <a:pPr>
                  <a:defRPr sz="700" b="1" i="0" u="none" strike="noStrike" kern="1200" baseline="0">
                    <a:solidFill>
                      <a:schemeClr val="tx1">
                        <a:lumMod val="75000"/>
                        <a:lumOff val="25000"/>
                      </a:schemeClr>
                    </a:solidFill>
                    <a:latin typeface="+mj-ea"/>
                    <a:ea typeface="+mj-ea"/>
                    <a:cs typeface="+mn-cs"/>
                  </a:defRPr>
                </a:pPr>
                <a:endParaRPr lang="ko-K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Overview'!$X$3:$AB$3</c:f>
              <c:strCache>
                <c:ptCount val="5"/>
                <c:pt idx="0">
                  <c:v>FY16</c:v>
                </c:pt>
                <c:pt idx="1">
                  <c:v>FY17</c:v>
                </c:pt>
                <c:pt idx="2">
                  <c:v>FY18</c:v>
                </c:pt>
                <c:pt idx="3">
                  <c:v>FY19 </c:v>
                </c:pt>
                <c:pt idx="4">
                  <c:v>FY20 1H</c:v>
                </c:pt>
              </c:strCache>
            </c:strRef>
          </c:cat>
          <c:val>
            <c:numRef>
              <c:f>'Revenue Overview'!$X$19:$AB$19</c:f>
              <c:numCache>
                <c:formatCode>0%</c:formatCode>
                <c:ptCount val="5"/>
                <c:pt idx="0">
                  <c:v>0.28660000000000002</c:v>
                </c:pt>
                <c:pt idx="1">
                  <c:v>0.39319999999999999</c:v>
                </c:pt>
                <c:pt idx="2">
                  <c:v>0.35799999999999998</c:v>
                </c:pt>
                <c:pt idx="3">
                  <c:v>0.43209999999999998</c:v>
                </c:pt>
                <c:pt idx="4">
                  <c:v>0.40429563217238462</c:v>
                </c:pt>
              </c:numCache>
            </c:numRef>
          </c:val>
          <c:smooth val="1"/>
          <c:extLst>
            <c:ext xmlns:c16="http://schemas.microsoft.com/office/drawing/2014/chart" uri="{C3380CC4-5D6E-409C-BE32-E72D297353CC}">
              <c16:uniqueId val="{00000003-32A7-4E42-A84C-24F6980C6351}"/>
            </c:ext>
          </c:extLst>
        </c:ser>
        <c:dLbls>
          <c:showLegendKey val="0"/>
          <c:showVal val="0"/>
          <c:showCatName val="0"/>
          <c:showSerName val="0"/>
          <c:showPercent val="0"/>
          <c:showBubbleSize val="0"/>
        </c:dLbls>
        <c:marker val="1"/>
        <c:smooth val="0"/>
        <c:axId val="2083525408"/>
        <c:axId val="207496720"/>
      </c:lineChart>
      <c:catAx>
        <c:axId val="208352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mj-ea"/>
                <a:ea typeface="+mj-ea"/>
                <a:cs typeface="+mn-cs"/>
              </a:defRPr>
            </a:pPr>
            <a:endParaRPr lang="ko-KR"/>
          </a:p>
        </c:txPr>
        <c:crossAx val="207476336"/>
        <c:crosses val="autoZero"/>
        <c:auto val="1"/>
        <c:lblAlgn val="ctr"/>
        <c:lblOffset val="100"/>
        <c:noMultiLvlLbl val="0"/>
      </c:catAx>
      <c:valAx>
        <c:axId val="207476336"/>
        <c:scaling>
          <c:orientation val="minMax"/>
        </c:scaling>
        <c:delete val="0"/>
        <c:axPos val="l"/>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j-ea"/>
                <a:ea typeface="+mj-ea"/>
                <a:cs typeface="+mn-cs"/>
              </a:defRPr>
            </a:pPr>
            <a:endParaRPr lang="ko-KR"/>
          </a:p>
        </c:txPr>
        <c:crossAx val="2083528608"/>
        <c:crosses val="autoZero"/>
        <c:crossBetween val="between"/>
      </c:valAx>
      <c:valAx>
        <c:axId val="207496720"/>
        <c:scaling>
          <c:orientation val="minMax"/>
        </c:scaling>
        <c:delete val="0"/>
        <c:axPos val="r"/>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j-ea"/>
                <a:ea typeface="+mj-ea"/>
                <a:cs typeface="+mn-cs"/>
              </a:defRPr>
            </a:pPr>
            <a:endParaRPr lang="ko-KR"/>
          </a:p>
        </c:txPr>
        <c:crossAx val="2083525408"/>
        <c:crosses val="max"/>
        <c:crossBetween val="between"/>
      </c:valAx>
      <c:catAx>
        <c:axId val="2083525408"/>
        <c:scaling>
          <c:orientation val="minMax"/>
        </c:scaling>
        <c:delete val="1"/>
        <c:axPos val="b"/>
        <c:numFmt formatCode="General" sourceLinked="1"/>
        <c:majorTickMark val="none"/>
        <c:minorTickMark val="none"/>
        <c:tickLblPos val="nextTo"/>
        <c:crossAx val="20749672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j-ea"/>
              <a:ea typeface="+mj-ea"/>
              <a:cs typeface="+mn-cs"/>
            </a:defRPr>
          </a:pPr>
          <a:endParaRPr lang="ko-KR"/>
        </a:p>
      </c:txPr>
    </c:legend>
    <c:plotVisOnly val="1"/>
    <c:dispBlanksAs val="gap"/>
    <c:showDLblsOverMax val="0"/>
  </c:chart>
  <c:spPr>
    <a:noFill/>
    <a:ln w="9525" cap="flat" cmpd="sng" algn="ctr">
      <a:noFill/>
      <a:round/>
    </a:ln>
    <a:effectLst/>
  </c:spPr>
  <c:txPr>
    <a:bodyPr/>
    <a:lstStyle/>
    <a:p>
      <a:pPr>
        <a:defRPr sz="700">
          <a:latin typeface="+mj-ea"/>
          <a:ea typeface="+mj-ea"/>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BS!$R$3</c:f>
              <c:strCache>
                <c:ptCount val="1"/>
                <c:pt idx="0">
                  <c:v>Net Debt</c:v>
                </c:pt>
              </c:strCache>
            </c:strRef>
          </c:tx>
          <c:spPr>
            <a:solidFill>
              <a:schemeClr val="accent1"/>
            </a:solidFill>
            <a:ln>
              <a:noFill/>
            </a:ln>
            <a:effectLst/>
          </c:spPr>
          <c:invertIfNegative val="0"/>
          <c:dLbls>
            <c:dLbl>
              <c:idx val="1"/>
              <c:layout>
                <c:manualLayout>
                  <c:x val="0"/>
                  <c:y val="2.31481481481481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B2D-43A7-AC28-C605DA5F56E1}"/>
                </c:ext>
              </c:extLst>
            </c:dLbl>
            <c:dLbl>
              <c:idx val="2"/>
              <c:layout>
                <c:manualLayout>
                  <c:x val="0"/>
                  <c:y val="1.85185185185185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B2D-43A7-AC28-C605DA5F56E1}"/>
                </c:ext>
              </c:extLst>
            </c:dLbl>
            <c:dLbl>
              <c:idx val="4"/>
              <c:layout>
                <c:manualLayout>
                  <c:x val="-6.3663519750480277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CFB-4E06-9359-3CFCE8B47946}"/>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BS!$S$2:$W$2</c:f>
              <c:strCache>
                <c:ptCount val="5"/>
                <c:pt idx="0">
                  <c:v>FY16</c:v>
                </c:pt>
                <c:pt idx="1">
                  <c:v>FY17</c:v>
                </c:pt>
                <c:pt idx="2">
                  <c:v>FY18</c:v>
                </c:pt>
                <c:pt idx="3">
                  <c:v>FY19 </c:v>
                </c:pt>
                <c:pt idx="4">
                  <c:v>FY20 1H</c:v>
                </c:pt>
              </c:strCache>
            </c:strRef>
          </c:cat>
          <c:val>
            <c:numRef>
              <c:f>BS!$S$3:$W$3</c:f>
              <c:numCache>
                <c:formatCode>#,##0;[Red]\(#,##0\);\-</c:formatCode>
                <c:ptCount val="5"/>
                <c:pt idx="0">
                  <c:v>204</c:v>
                </c:pt>
                <c:pt idx="1">
                  <c:v>-523</c:v>
                </c:pt>
                <c:pt idx="2">
                  <c:v>-295</c:v>
                </c:pt>
                <c:pt idx="3">
                  <c:v>597</c:v>
                </c:pt>
                <c:pt idx="4">
                  <c:v>1900</c:v>
                </c:pt>
              </c:numCache>
            </c:numRef>
          </c:val>
          <c:extLst>
            <c:ext xmlns:c16="http://schemas.microsoft.com/office/drawing/2014/chart" uri="{C3380CC4-5D6E-409C-BE32-E72D297353CC}">
              <c16:uniqueId val="{00000000-4CFB-4E06-9359-3CFCE8B47946}"/>
            </c:ext>
          </c:extLst>
        </c:ser>
        <c:ser>
          <c:idx val="1"/>
          <c:order val="1"/>
          <c:tx>
            <c:strRef>
              <c:f>BS!$R$6</c:f>
              <c:strCache>
                <c:ptCount val="1"/>
                <c:pt idx="0">
                  <c:v>순운전자본</c:v>
                </c:pt>
              </c:strCache>
            </c:strRef>
          </c:tx>
          <c:spPr>
            <a:solidFill>
              <a:schemeClr val="accent2"/>
            </a:solidFill>
            <a:ln>
              <a:noFill/>
            </a:ln>
            <a:effectLst/>
          </c:spPr>
          <c:invertIfNegative val="0"/>
          <c:dLbls>
            <c:dLbl>
              <c:idx val="2"/>
              <c:layout>
                <c:manualLayout>
                  <c:x val="-6.366351975047910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CFB-4E06-9359-3CFCE8B47946}"/>
                </c:ext>
              </c:extLst>
            </c:dLbl>
            <c:dLbl>
              <c:idx val="3"/>
              <c:layout>
                <c:manualLayout>
                  <c:x val="-3.1831759875239553E-3"/>
                  <c:y val="9.259259259259173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CFB-4E06-9359-3CFCE8B47946}"/>
                </c:ext>
              </c:extLst>
            </c:dLbl>
            <c:dLbl>
              <c:idx val="4"/>
              <c:layout>
                <c:manualLayout>
                  <c:x val="-6.3663519750479106E-3"/>
                  <c:y val="1.3888888888888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CFB-4E06-9359-3CFCE8B47946}"/>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BS!$S$2:$W$2</c:f>
              <c:strCache>
                <c:ptCount val="5"/>
                <c:pt idx="0">
                  <c:v>FY16</c:v>
                </c:pt>
                <c:pt idx="1">
                  <c:v>FY17</c:v>
                </c:pt>
                <c:pt idx="2">
                  <c:v>FY18</c:v>
                </c:pt>
                <c:pt idx="3">
                  <c:v>FY19 </c:v>
                </c:pt>
                <c:pt idx="4">
                  <c:v>FY20 1H</c:v>
                </c:pt>
              </c:strCache>
            </c:strRef>
          </c:cat>
          <c:val>
            <c:numRef>
              <c:f>BS!$S$6:$W$6</c:f>
              <c:numCache>
                <c:formatCode>#,##0;[Red]\(#,##0\);\-</c:formatCode>
                <c:ptCount val="5"/>
                <c:pt idx="0">
                  <c:v>1451</c:v>
                </c:pt>
                <c:pt idx="1">
                  <c:v>649</c:v>
                </c:pt>
                <c:pt idx="2">
                  <c:v>1947</c:v>
                </c:pt>
                <c:pt idx="3">
                  <c:v>1819</c:v>
                </c:pt>
                <c:pt idx="4">
                  <c:v>1772</c:v>
                </c:pt>
              </c:numCache>
            </c:numRef>
          </c:val>
          <c:extLst>
            <c:ext xmlns:c16="http://schemas.microsoft.com/office/drawing/2014/chart" uri="{C3380CC4-5D6E-409C-BE32-E72D297353CC}">
              <c16:uniqueId val="{00000001-4CFB-4E06-9359-3CFCE8B47946}"/>
            </c:ext>
          </c:extLst>
        </c:ser>
        <c:ser>
          <c:idx val="2"/>
          <c:order val="2"/>
          <c:tx>
            <c:strRef>
              <c:f>BS!$R$9</c:f>
              <c:strCache>
                <c:ptCount val="1"/>
                <c:pt idx="0">
                  <c:v>유무형자산</c:v>
                </c:pt>
              </c:strCache>
            </c:strRef>
          </c:tx>
          <c:spPr>
            <a:solidFill>
              <a:schemeClr val="accent3"/>
            </a:solidFill>
            <a:ln>
              <a:noFill/>
            </a:ln>
            <a:effectLst/>
          </c:spPr>
          <c:invertIfNegative val="0"/>
          <c:dLbls>
            <c:dLbl>
              <c:idx val="0"/>
              <c:layout>
                <c:manualLayout>
                  <c:x val="-1.4589388071628829E-17"/>
                  <c:y val="1.3888888888888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CFB-4E06-9359-3CFCE8B47946}"/>
                </c:ext>
              </c:extLst>
            </c:dLbl>
            <c:dLbl>
              <c:idx val="2"/>
              <c:layout>
                <c:manualLayout>
                  <c:x val="-1.273270395009588E-2"/>
                  <c:y val="9.259259259259217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CFB-4E06-9359-3CFCE8B47946}"/>
                </c:ext>
              </c:extLst>
            </c:dLbl>
            <c:dLbl>
              <c:idx val="4"/>
              <c:layout>
                <c:manualLayout>
                  <c:x val="-6.3663519750480277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CFB-4E06-9359-3CFCE8B47946}"/>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BS!$S$2:$W$2</c:f>
              <c:strCache>
                <c:ptCount val="5"/>
                <c:pt idx="0">
                  <c:v>FY16</c:v>
                </c:pt>
                <c:pt idx="1">
                  <c:v>FY17</c:v>
                </c:pt>
                <c:pt idx="2">
                  <c:v>FY18</c:v>
                </c:pt>
                <c:pt idx="3">
                  <c:v>FY19 </c:v>
                </c:pt>
                <c:pt idx="4">
                  <c:v>FY20 1H</c:v>
                </c:pt>
              </c:strCache>
            </c:strRef>
          </c:cat>
          <c:val>
            <c:numRef>
              <c:f>BS!$S$9:$W$9</c:f>
              <c:numCache>
                <c:formatCode>#,##0;[Red]\(#,##0\);\-</c:formatCode>
                <c:ptCount val="5"/>
                <c:pt idx="0">
                  <c:v>1338</c:v>
                </c:pt>
                <c:pt idx="1">
                  <c:v>4073</c:v>
                </c:pt>
                <c:pt idx="2">
                  <c:v>4620</c:v>
                </c:pt>
                <c:pt idx="3">
                  <c:v>3761</c:v>
                </c:pt>
                <c:pt idx="4">
                  <c:v>3763.3009820000002</c:v>
                </c:pt>
              </c:numCache>
            </c:numRef>
          </c:val>
          <c:extLst>
            <c:ext xmlns:c16="http://schemas.microsoft.com/office/drawing/2014/chart" uri="{C3380CC4-5D6E-409C-BE32-E72D297353CC}">
              <c16:uniqueId val="{00000002-4CFB-4E06-9359-3CFCE8B47946}"/>
            </c:ext>
          </c:extLst>
        </c:ser>
        <c:ser>
          <c:idx val="4"/>
          <c:order val="4"/>
          <c:tx>
            <c:strRef>
              <c:f>BS!$R$15</c:f>
              <c:strCache>
                <c:ptCount val="1"/>
                <c:pt idx="0">
                  <c:v>NAV</c:v>
                </c:pt>
              </c:strCache>
            </c:strRef>
          </c:tx>
          <c:spPr>
            <a:solidFill>
              <a:schemeClr val="accent5"/>
            </a:solidFill>
            <a:ln>
              <a:noFill/>
            </a:ln>
            <a:effectLst/>
          </c:spPr>
          <c:invertIfNegative val="0"/>
          <c:dLbls>
            <c:dLbl>
              <c:idx val="1"/>
              <c:layout>
                <c:manualLayout>
                  <c:x val="9.5495279625718663E-3"/>
                  <c:y val="1.3888888888888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CFB-4E06-9359-3CFCE8B47946}"/>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BS!$S$2:$W$2</c:f>
              <c:strCache>
                <c:ptCount val="5"/>
                <c:pt idx="0">
                  <c:v>FY16</c:v>
                </c:pt>
                <c:pt idx="1">
                  <c:v>FY17</c:v>
                </c:pt>
                <c:pt idx="2">
                  <c:v>FY18</c:v>
                </c:pt>
                <c:pt idx="3">
                  <c:v>FY19 </c:v>
                </c:pt>
                <c:pt idx="4">
                  <c:v>FY20 1H</c:v>
                </c:pt>
              </c:strCache>
            </c:strRef>
          </c:cat>
          <c:val>
            <c:numRef>
              <c:f>BS!$S$15:$W$15</c:f>
              <c:numCache>
                <c:formatCode>#,##0;[Red]\(#,##0\);\-</c:formatCode>
                <c:ptCount val="5"/>
                <c:pt idx="0">
                  <c:v>1562</c:v>
                </c:pt>
                <c:pt idx="1">
                  <c:v>3685</c:v>
                </c:pt>
                <c:pt idx="2">
                  <c:v>5694</c:v>
                </c:pt>
                <c:pt idx="3">
                  <c:v>5784</c:v>
                </c:pt>
                <c:pt idx="4">
                  <c:v>6544.072003270001</c:v>
                </c:pt>
              </c:numCache>
            </c:numRef>
          </c:val>
          <c:extLst>
            <c:ext xmlns:c16="http://schemas.microsoft.com/office/drawing/2014/chart" uri="{C3380CC4-5D6E-409C-BE32-E72D297353CC}">
              <c16:uniqueId val="{00000003-4CFB-4E06-9359-3CFCE8B47946}"/>
            </c:ext>
          </c:extLst>
        </c:ser>
        <c:dLbls>
          <c:showLegendKey val="0"/>
          <c:showVal val="0"/>
          <c:showCatName val="0"/>
          <c:showSerName val="0"/>
          <c:showPercent val="0"/>
          <c:showBubbleSize val="0"/>
        </c:dLbls>
        <c:gapWidth val="219"/>
        <c:overlap val="-27"/>
        <c:axId val="856015904"/>
        <c:axId val="800657584"/>
        <c:extLst>
          <c:ext xmlns:c15="http://schemas.microsoft.com/office/drawing/2012/chart" uri="{02D57815-91ED-43cb-92C2-25804820EDAC}">
            <c15:filteredBarSeries>
              <c15:ser>
                <c:idx val="3"/>
                <c:order val="3"/>
                <c:tx>
                  <c:strRef>
                    <c:extLst>
                      <c:ext uri="{02D57815-91ED-43cb-92C2-25804820EDAC}">
                        <c15:formulaRef>
                          <c15:sqref>BS!$R$12</c15:sqref>
                        </c15:formulaRef>
                      </c:ext>
                    </c:extLst>
                    <c:strCache>
                      <c:ptCount val="1"/>
                      <c:pt idx="0">
                        <c:v>기타자산부채</c:v>
                      </c:pt>
                    </c:strCache>
                  </c:strRef>
                </c:tx>
                <c:spPr>
                  <a:solidFill>
                    <a:schemeClr val="accent4"/>
                  </a:solidFill>
                  <a:ln>
                    <a:noFill/>
                  </a:ln>
                  <a:effectLst/>
                </c:spPr>
                <c:invertIfNegative val="0"/>
                <c:cat>
                  <c:strRef>
                    <c:extLst>
                      <c:ext uri="{02D57815-91ED-43cb-92C2-25804820EDAC}">
                        <c15:formulaRef>
                          <c15:sqref>BS!$S$2:$W$2</c15:sqref>
                        </c15:formulaRef>
                      </c:ext>
                    </c:extLst>
                    <c:strCache>
                      <c:ptCount val="5"/>
                      <c:pt idx="0">
                        <c:v>FY16</c:v>
                      </c:pt>
                      <c:pt idx="1">
                        <c:v>FY17</c:v>
                      </c:pt>
                      <c:pt idx="2">
                        <c:v>FY18</c:v>
                      </c:pt>
                      <c:pt idx="3">
                        <c:v>FY19 </c:v>
                      </c:pt>
                      <c:pt idx="4">
                        <c:v>FY20 1H</c:v>
                      </c:pt>
                    </c:strCache>
                  </c:strRef>
                </c:cat>
                <c:val>
                  <c:numRef>
                    <c:extLst>
                      <c:ext uri="{02D57815-91ED-43cb-92C2-25804820EDAC}">
                        <c15:formulaRef>
                          <c15:sqref>BS!$S$12:$W$12</c15:sqref>
                        </c15:formulaRef>
                      </c:ext>
                    </c:extLst>
                    <c:numCache>
                      <c:formatCode>#,##0;[Red]\(#,##0\);\-</c:formatCode>
                      <c:ptCount val="5"/>
                      <c:pt idx="0">
                        <c:v>-1431</c:v>
                      </c:pt>
                      <c:pt idx="1">
                        <c:v>-514</c:v>
                      </c:pt>
                      <c:pt idx="2">
                        <c:v>-578</c:v>
                      </c:pt>
                      <c:pt idx="3">
                        <c:v>-393</c:v>
                      </c:pt>
                      <c:pt idx="4">
                        <c:v>-891.2289787299992</c:v>
                      </c:pt>
                    </c:numCache>
                  </c:numRef>
                </c:val>
                <c:extLst>
                  <c:ext xmlns:c16="http://schemas.microsoft.com/office/drawing/2014/chart" uri="{C3380CC4-5D6E-409C-BE32-E72D297353CC}">
                    <c16:uniqueId val="{00000004-4CFB-4E06-9359-3CFCE8B47946}"/>
                  </c:ext>
                </c:extLst>
              </c15:ser>
            </c15:filteredBarSeries>
          </c:ext>
        </c:extLst>
      </c:barChart>
      <c:catAx>
        <c:axId val="85601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mj-ea"/>
                <a:ea typeface="+mj-ea"/>
                <a:cs typeface="+mn-cs"/>
              </a:defRPr>
            </a:pPr>
            <a:endParaRPr lang="ko-KR"/>
          </a:p>
        </c:txPr>
        <c:crossAx val="800657584"/>
        <c:crosses val="autoZero"/>
        <c:auto val="1"/>
        <c:lblAlgn val="ctr"/>
        <c:lblOffset val="100"/>
        <c:noMultiLvlLbl val="0"/>
      </c:catAx>
      <c:valAx>
        <c:axId val="800657584"/>
        <c:scaling>
          <c:orientation val="minMax"/>
        </c:scaling>
        <c:delete val="1"/>
        <c:axPos val="l"/>
        <c:numFmt formatCode="#,##0;[Red]\(#,##0\);\-" sourceLinked="1"/>
        <c:majorTickMark val="none"/>
        <c:minorTickMark val="none"/>
        <c:tickLblPos val="nextTo"/>
        <c:crossAx val="856015904"/>
        <c:crosses val="autoZero"/>
        <c:crossBetween val="between"/>
      </c:valAx>
      <c:spPr>
        <a:noFill/>
        <a:ln>
          <a:noFill/>
        </a:ln>
        <a:effectLst/>
      </c:spPr>
    </c:plotArea>
    <c:legend>
      <c:legendPos val="b"/>
      <c:layout>
        <c:manualLayout>
          <c:xMode val="edge"/>
          <c:yMode val="edge"/>
          <c:x val="0.26347922134733159"/>
          <c:y val="0.86693606007582402"/>
          <c:w val="0.47304133858267716"/>
          <c:h val="6.3619495479731697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j-ea"/>
              <a:ea typeface="+mj-ea"/>
              <a:cs typeface="+mn-cs"/>
            </a:defRPr>
          </a:pPr>
          <a:endParaRPr lang="ko-KR"/>
        </a:p>
      </c:txPr>
    </c:legend>
    <c:plotVisOnly val="1"/>
    <c:dispBlanksAs val="gap"/>
    <c:showDLblsOverMax val="0"/>
  </c:chart>
  <c:spPr>
    <a:noFill/>
    <a:ln w="9525" cap="flat" cmpd="sng" algn="ctr">
      <a:noFill/>
      <a:round/>
    </a:ln>
    <a:effectLst/>
  </c:spPr>
  <c:txPr>
    <a:bodyPr/>
    <a:lstStyle/>
    <a:p>
      <a:pPr>
        <a:defRPr sz="700">
          <a:latin typeface="+mj-ea"/>
          <a:ea typeface="+mj-ea"/>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318647690299138E-3"/>
          <c:y val="6.3474303721990866E-2"/>
          <c:w val="0.98841311111111108"/>
          <c:h val="0.75308503740583443"/>
        </c:manualLayout>
      </c:layout>
      <c:barChart>
        <c:barDir val="col"/>
        <c:grouping val="stacked"/>
        <c:varyColors val="0"/>
        <c:ser>
          <c:idx val="0"/>
          <c:order val="0"/>
          <c:spPr>
            <a:solidFill>
              <a:srgbClr val="005EB8"/>
            </a:solidFill>
            <a:ln w="25400">
              <a:noFill/>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13-7369-4C16-889E-E38BE8971236}"/>
                </c:ext>
              </c:extLst>
            </c:dLbl>
            <c:numFmt formatCode="#,##0;\(#,##0\);\-" sourceLinked="0"/>
            <c:spPr>
              <a:noFill/>
              <a:ln>
                <a:noFill/>
              </a:ln>
              <a:effectLst/>
            </c:spPr>
            <c:txPr>
              <a:bodyPr/>
              <a:lstStyle/>
              <a:p>
                <a:pPr>
                  <a:defRPr b="1">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Bridge!$B$38:$B$63</c:f>
              <c:strCache>
                <c:ptCount val="16"/>
                <c:pt idx="0">
                  <c:v>FY16 </c:v>
                </c:pt>
                <c:pt idx="1">
                  <c:v>A</c:v>
                </c:pt>
                <c:pt idx="2">
                  <c:v>B</c:v>
                </c:pt>
                <c:pt idx="3">
                  <c:v>C</c:v>
                </c:pt>
                <c:pt idx="4">
                  <c:v>D</c:v>
                </c:pt>
                <c:pt idx="5">
                  <c:v>E</c:v>
                </c:pt>
                <c:pt idx="7">
                  <c:v>F</c:v>
                </c:pt>
                <c:pt idx="8">
                  <c:v>G</c:v>
                </c:pt>
                <c:pt idx="9">
                  <c:v>H</c:v>
                </c:pt>
                <c:pt idx="11">
                  <c:v>I</c:v>
                </c:pt>
                <c:pt idx="12">
                  <c:v>J</c:v>
                </c:pt>
                <c:pt idx="13">
                  <c:v>K</c:v>
                </c:pt>
                <c:pt idx="14">
                  <c:v>L</c:v>
                </c:pt>
                <c:pt idx="15">
                  <c:v>FY20 1H</c:v>
                </c:pt>
              </c:strCache>
            </c:strRef>
          </c:cat>
          <c:val>
            <c:numRef>
              <c:f>Bridge!$D$38:$D$63</c:f>
              <c:numCache>
                <c:formatCode>General</c:formatCode>
                <c:ptCount val="16"/>
                <c:pt idx="0" formatCode="#,##0;\(#,##0\);\-\ \ ">
                  <c:v>0</c:v>
                </c:pt>
                <c:pt idx="6" formatCode="#,##0;\(#,##0\);\-\ \ ">
                  <c:v>10870.561554</c:v>
                </c:pt>
                <c:pt idx="10" formatCode="#,##0;\(#,##0\);\-\ \ ">
                  <c:v>4349.9998250000008</c:v>
                </c:pt>
                <c:pt idx="15" formatCode="#,##0;\(#,##0\);\-\ \ ">
                  <c:v>3200.0000000000009</c:v>
                </c:pt>
              </c:numCache>
            </c:numRef>
          </c:val>
          <c:extLst>
            <c:ext xmlns:c16="http://schemas.microsoft.com/office/drawing/2014/chart" uri="{C3380CC4-5D6E-409C-BE32-E72D297353CC}">
              <c16:uniqueId val="{00000000-7369-4C16-889E-E38BE8971236}"/>
            </c:ext>
          </c:extLst>
        </c:ser>
        <c:ser>
          <c:idx val="1"/>
          <c:order val="1"/>
          <c:spPr>
            <a:noFill/>
            <a:ln w="25400">
              <a:noFill/>
            </a:ln>
          </c:spPr>
          <c:invertIfNegative val="0"/>
          <c:dLbls>
            <c:delete val="1"/>
          </c:dLbls>
          <c:cat>
            <c:strRef>
              <c:f>Bridge!$B$38:$B$63</c:f>
              <c:strCache>
                <c:ptCount val="16"/>
                <c:pt idx="0">
                  <c:v>FY16 </c:v>
                </c:pt>
                <c:pt idx="1">
                  <c:v>A</c:v>
                </c:pt>
                <c:pt idx="2">
                  <c:v>B</c:v>
                </c:pt>
                <c:pt idx="3">
                  <c:v>C</c:v>
                </c:pt>
                <c:pt idx="4">
                  <c:v>D</c:v>
                </c:pt>
                <c:pt idx="5">
                  <c:v>E</c:v>
                </c:pt>
                <c:pt idx="7">
                  <c:v>F</c:v>
                </c:pt>
                <c:pt idx="8">
                  <c:v>G</c:v>
                </c:pt>
                <c:pt idx="9">
                  <c:v>H</c:v>
                </c:pt>
                <c:pt idx="11">
                  <c:v>I</c:v>
                </c:pt>
                <c:pt idx="12">
                  <c:v>J</c:v>
                </c:pt>
                <c:pt idx="13">
                  <c:v>K</c:v>
                </c:pt>
                <c:pt idx="14">
                  <c:v>L</c:v>
                </c:pt>
                <c:pt idx="15">
                  <c:v>FY20 1H</c:v>
                </c:pt>
              </c:strCache>
            </c:strRef>
          </c:cat>
          <c:val>
            <c:numRef>
              <c:f>Bridge!$E$38:$E$63</c:f>
              <c:numCache>
                <c:formatCode>#,##0;\(#,##0\);\-</c:formatCode>
                <c:ptCount val="16"/>
                <c:pt idx="1">
                  <c:v>0</c:v>
                </c:pt>
                <c:pt idx="2">
                  <c:v>19380.666268000001</c:v>
                </c:pt>
                <c:pt idx="3">
                  <c:v>14655.525827000001</c:v>
                </c:pt>
                <c:pt idx="4">
                  <c:v>10375.201862000002</c:v>
                </c:pt>
                <c:pt idx="5">
                  <c:v>10375.201862000002</c:v>
                </c:pt>
                <c:pt idx="7">
                  <c:v>6664.5615539999999</c:v>
                </c:pt>
                <c:pt idx="8">
                  <c:v>4190.8976330000005</c:v>
                </c:pt>
                <c:pt idx="9">
                  <c:v>4190.8976330000005</c:v>
                </c:pt>
                <c:pt idx="11">
                  <c:v>4349.9998250000008</c:v>
                </c:pt>
                <c:pt idx="12">
                  <c:v>3900.0000000000009</c:v>
                </c:pt>
                <c:pt idx="13">
                  <c:v>1900.0000000000009</c:v>
                </c:pt>
                <c:pt idx="14">
                  <c:v>1900.0000000000009</c:v>
                </c:pt>
              </c:numCache>
            </c:numRef>
          </c:val>
          <c:extLst>
            <c:ext xmlns:c16="http://schemas.microsoft.com/office/drawing/2014/chart" uri="{C3380CC4-5D6E-409C-BE32-E72D297353CC}">
              <c16:uniqueId val="{00000001-7369-4C16-889E-E38BE8971236}"/>
            </c:ext>
          </c:extLst>
        </c:ser>
        <c:ser>
          <c:idx val="2"/>
          <c:order val="2"/>
          <c:spPr>
            <a:solidFill>
              <a:srgbClr val="0091DA"/>
            </a:solidFill>
            <a:ln w="25400">
              <a:noFill/>
            </a:ln>
          </c:spPr>
          <c:invertIfNegative val="0"/>
          <c:dLbls>
            <c:dLbl>
              <c:idx val="1"/>
              <c:numFmt formatCode="#,##0;#,##0;\-" sourceLinked="0"/>
              <c:spPr>
                <a:noFill/>
                <a:ln>
                  <a:noFill/>
                </a:ln>
                <a:effectLst/>
              </c:spPr>
              <c:txPr>
                <a:bodyPr/>
                <a:lstStyle/>
                <a:p>
                  <a:pPr>
                    <a:defRPr b="1">
                      <a:solidFill>
                        <a:schemeClr val="bg1"/>
                      </a:solidFill>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1C-7369-4C16-889E-E38BE8971236}"/>
                </c:ext>
              </c:extLst>
            </c:dLbl>
            <c:dLbl>
              <c:idx val="2"/>
              <c:delete val="1"/>
              <c:extLst>
                <c:ext xmlns:c15="http://schemas.microsoft.com/office/drawing/2012/chart" uri="{CE6537A1-D6FC-4f65-9D91-7224C49458BB}"/>
                <c:ext xmlns:c16="http://schemas.microsoft.com/office/drawing/2014/chart" uri="{C3380CC4-5D6E-409C-BE32-E72D297353CC}">
                  <c16:uniqueId val="{00000002-7369-4C16-889E-E38BE8971236}"/>
                </c:ext>
              </c:extLst>
            </c:dLbl>
            <c:dLbl>
              <c:idx val="3"/>
              <c:delete val="1"/>
              <c:extLst>
                <c:ext xmlns:c15="http://schemas.microsoft.com/office/drawing/2012/chart" uri="{CE6537A1-D6FC-4f65-9D91-7224C49458BB}"/>
                <c:ext xmlns:c16="http://schemas.microsoft.com/office/drawing/2014/chart" uri="{C3380CC4-5D6E-409C-BE32-E72D297353CC}">
                  <c16:uniqueId val="{00000003-7369-4C16-889E-E38BE8971236}"/>
                </c:ext>
              </c:extLst>
            </c:dLbl>
            <c:dLbl>
              <c:idx val="4"/>
              <c:delete val="1"/>
              <c:extLst>
                <c:ext xmlns:c15="http://schemas.microsoft.com/office/drawing/2012/chart" uri="{CE6537A1-D6FC-4f65-9D91-7224C49458BB}"/>
                <c:ext xmlns:c16="http://schemas.microsoft.com/office/drawing/2014/chart" uri="{C3380CC4-5D6E-409C-BE32-E72D297353CC}">
                  <c16:uniqueId val="{00000004-7369-4C16-889E-E38BE8971236}"/>
                </c:ext>
              </c:extLst>
            </c:dLbl>
            <c:dLbl>
              <c:idx val="5"/>
              <c:layout>
                <c:manualLayout>
                  <c:x val="0"/>
                  <c:y val="-5.390652523631867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7369-4C16-889E-E38BE8971236}"/>
                </c:ext>
              </c:extLst>
            </c:dLbl>
            <c:dLbl>
              <c:idx val="7"/>
              <c:delete val="1"/>
              <c:extLst>
                <c:ext xmlns:c15="http://schemas.microsoft.com/office/drawing/2012/chart" uri="{CE6537A1-D6FC-4f65-9D91-7224C49458BB}"/>
                <c:ext xmlns:c16="http://schemas.microsoft.com/office/drawing/2014/chart" uri="{C3380CC4-5D6E-409C-BE32-E72D297353CC}">
                  <c16:uniqueId val="{00000005-7369-4C16-889E-E38BE8971236}"/>
                </c:ext>
              </c:extLst>
            </c:dLbl>
            <c:dLbl>
              <c:idx val="8"/>
              <c:delete val="1"/>
              <c:extLst>
                <c:ext xmlns:c15="http://schemas.microsoft.com/office/drawing/2012/chart" uri="{CE6537A1-D6FC-4f65-9D91-7224C49458BB}"/>
                <c:ext xmlns:c16="http://schemas.microsoft.com/office/drawing/2014/chart" uri="{C3380CC4-5D6E-409C-BE32-E72D297353CC}">
                  <c16:uniqueId val="{00000006-7369-4C16-889E-E38BE8971236}"/>
                </c:ext>
              </c:extLst>
            </c:dLbl>
            <c:dLbl>
              <c:idx val="9"/>
              <c:layout>
                <c:manualLayout>
                  <c:x val="0"/>
                  <c:y val="-4.791691132117206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7369-4C16-889E-E38BE8971236}"/>
                </c:ext>
              </c:extLst>
            </c:dLbl>
            <c:dLbl>
              <c:idx val="10"/>
              <c:delete val="1"/>
              <c:extLst>
                <c:ext xmlns:c15="http://schemas.microsoft.com/office/drawing/2012/chart" uri="{CE6537A1-D6FC-4f65-9D91-7224C49458BB}"/>
                <c:ext xmlns:c16="http://schemas.microsoft.com/office/drawing/2014/chart" uri="{C3380CC4-5D6E-409C-BE32-E72D297353CC}">
                  <c16:uniqueId val="{00000007-7369-4C16-889E-E38BE8971236}"/>
                </c:ext>
              </c:extLst>
            </c:dLbl>
            <c:dLbl>
              <c:idx val="11"/>
              <c:delete val="1"/>
              <c:extLst>
                <c:ext xmlns:c15="http://schemas.microsoft.com/office/drawing/2012/chart" uri="{CE6537A1-D6FC-4f65-9D91-7224C49458BB}"/>
                <c:ext xmlns:c16="http://schemas.microsoft.com/office/drawing/2014/chart" uri="{C3380CC4-5D6E-409C-BE32-E72D297353CC}">
                  <c16:uniqueId val="{00000008-7369-4C16-889E-E38BE8971236}"/>
                </c:ext>
              </c:extLst>
            </c:dLbl>
            <c:dLbl>
              <c:idx val="12"/>
              <c:delete val="1"/>
              <c:extLst>
                <c:ext xmlns:c15="http://schemas.microsoft.com/office/drawing/2012/chart" uri="{CE6537A1-D6FC-4f65-9D91-7224C49458BB}"/>
                <c:ext xmlns:c16="http://schemas.microsoft.com/office/drawing/2014/chart" uri="{C3380CC4-5D6E-409C-BE32-E72D297353CC}">
                  <c16:uniqueId val="{00000019-7369-4C16-889E-E38BE8971236}"/>
                </c:ext>
              </c:extLst>
            </c:dLbl>
            <c:dLbl>
              <c:idx val="13"/>
              <c:delete val="1"/>
              <c:extLst>
                <c:ext xmlns:c15="http://schemas.microsoft.com/office/drawing/2012/chart" uri="{CE6537A1-D6FC-4f65-9D91-7224C49458BB}"/>
                <c:ext xmlns:c16="http://schemas.microsoft.com/office/drawing/2014/chart" uri="{C3380CC4-5D6E-409C-BE32-E72D297353CC}">
                  <c16:uniqueId val="{00000009-7369-4C16-889E-E38BE8971236}"/>
                </c:ext>
              </c:extLst>
            </c:dLbl>
            <c:dLbl>
              <c:idx val="14"/>
              <c:layout>
                <c:manualLayout>
                  <c:x val="0"/>
                  <c:y val="-4.791691132117217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B-7369-4C16-889E-E38BE8971236}"/>
                </c:ext>
              </c:extLst>
            </c:dLbl>
            <c:numFmt formatCode="#,##0;#,##0;\-" sourceLinked="0"/>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Bridge!$B$38:$B$63</c:f>
              <c:strCache>
                <c:ptCount val="16"/>
                <c:pt idx="0">
                  <c:v>FY16 </c:v>
                </c:pt>
                <c:pt idx="1">
                  <c:v>A</c:v>
                </c:pt>
                <c:pt idx="2">
                  <c:v>B</c:v>
                </c:pt>
                <c:pt idx="3">
                  <c:v>C</c:v>
                </c:pt>
                <c:pt idx="4">
                  <c:v>D</c:v>
                </c:pt>
                <c:pt idx="5">
                  <c:v>E</c:v>
                </c:pt>
                <c:pt idx="7">
                  <c:v>F</c:v>
                </c:pt>
                <c:pt idx="8">
                  <c:v>G</c:v>
                </c:pt>
                <c:pt idx="9">
                  <c:v>H</c:v>
                </c:pt>
                <c:pt idx="11">
                  <c:v>I</c:v>
                </c:pt>
                <c:pt idx="12">
                  <c:v>J</c:v>
                </c:pt>
                <c:pt idx="13">
                  <c:v>K</c:v>
                </c:pt>
                <c:pt idx="14">
                  <c:v>L</c:v>
                </c:pt>
                <c:pt idx="15">
                  <c:v>FY20 1H</c:v>
                </c:pt>
              </c:strCache>
            </c:strRef>
          </c:cat>
          <c:val>
            <c:numRef>
              <c:f>Bridge!$F$38:$F$63</c:f>
              <c:numCache>
                <c:formatCode>#,##0;\(#,##0\);\-</c:formatCode>
                <c:ptCount val="16"/>
                <c:pt idx="1">
                  <c:v>34676.864344000001</c:v>
                </c:pt>
                <c:pt idx="2">
                  <c:v>0</c:v>
                </c:pt>
                <c:pt idx="3">
                  <c:v>0</c:v>
                </c:pt>
                <c:pt idx="4">
                  <c:v>0</c:v>
                </c:pt>
                <c:pt idx="5">
                  <c:v>495.35969199999857</c:v>
                </c:pt>
                <c:pt idx="7">
                  <c:v>0</c:v>
                </c:pt>
                <c:pt idx="8">
                  <c:v>0</c:v>
                </c:pt>
                <c:pt idx="9">
                  <c:v>159.102192</c:v>
                </c:pt>
                <c:pt idx="11">
                  <c:v>50</c:v>
                </c:pt>
                <c:pt idx="12">
                  <c:v>0</c:v>
                </c:pt>
                <c:pt idx="13">
                  <c:v>0</c:v>
                </c:pt>
                <c:pt idx="14">
                  <c:v>1300</c:v>
                </c:pt>
              </c:numCache>
            </c:numRef>
          </c:val>
          <c:extLst>
            <c:ext xmlns:c16="http://schemas.microsoft.com/office/drawing/2014/chart" uri="{C3380CC4-5D6E-409C-BE32-E72D297353CC}">
              <c16:uniqueId val="{0000000A-7369-4C16-889E-E38BE8971236}"/>
            </c:ext>
          </c:extLst>
        </c:ser>
        <c:ser>
          <c:idx val="3"/>
          <c:order val="3"/>
          <c:spPr>
            <a:solidFill>
              <a:srgbClr val="0091DA"/>
            </a:solidFill>
            <a:ln w="3175">
              <a:noFill/>
              <a:prstDash val="solid"/>
            </a:ln>
          </c:spPr>
          <c:invertIfNegative val="0"/>
          <c:dLbls>
            <c:delete val="1"/>
          </c:dLbls>
          <c:cat>
            <c:strRef>
              <c:f>Bridge!$B$38:$B$63</c:f>
              <c:strCache>
                <c:ptCount val="16"/>
                <c:pt idx="0">
                  <c:v>FY16 </c:v>
                </c:pt>
                <c:pt idx="1">
                  <c:v>A</c:v>
                </c:pt>
                <c:pt idx="2">
                  <c:v>B</c:v>
                </c:pt>
                <c:pt idx="3">
                  <c:v>C</c:v>
                </c:pt>
                <c:pt idx="4">
                  <c:v>D</c:v>
                </c:pt>
                <c:pt idx="5">
                  <c:v>E</c:v>
                </c:pt>
                <c:pt idx="7">
                  <c:v>F</c:v>
                </c:pt>
                <c:pt idx="8">
                  <c:v>G</c:v>
                </c:pt>
                <c:pt idx="9">
                  <c:v>H</c:v>
                </c:pt>
                <c:pt idx="11">
                  <c:v>I</c:v>
                </c:pt>
                <c:pt idx="12">
                  <c:v>J</c:v>
                </c:pt>
                <c:pt idx="13">
                  <c:v>K</c:v>
                </c:pt>
                <c:pt idx="14">
                  <c:v>L</c:v>
                </c:pt>
                <c:pt idx="15">
                  <c:v>FY20 1H</c:v>
                </c:pt>
              </c:strCache>
            </c:strRef>
          </c:cat>
          <c:val>
            <c:numRef>
              <c:f>Bridge!$G$38:$G$63</c:f>
              <c:numCache>
                <c:formatCode>#,##0;\(#,##0\);\-</c:formatCode>
                <c:ptCount val="16"/>
                <c:pt idx="1">
                  <c:v>0</c:v>
                </c:pt>
                <c:pt idx="2">
                  <c:v>0</c:v>
                </c:pt>
                <c:pt idx="3">
                  <c:v>0</c:v>
                </c:pt>
                <c:pt idx="4">
                  <c:v>0</c:v>
                </c:pt>
                <c:pt idx="5">
                  <c:v>0</c:v>
                </c:pt>
                <c:pt idx="7">
                  <c:v>0</c:v>
                </c:pt>
                <c:pt idx="8">
                  <c:v>0</c:v>
                </c:pt>
                <c:pt idx="9">
                  <c:v>0</c:v>
                </c:pt>
                <c:pt idx="11">
                  <c:v>0</c:v>
                </c:pt>
                <c:pt idx="12">
                  <c:v>0</c:v>
                </c:pt>
                <c:pt idx="13">
                  <c:v>0</c:v>
                </c:pt>
                <c:pt idx="14">
                  <c:v>0</c:v>
                </c:pt>
              </c:numCache>
            </c:numRef>
          </c:val>
          <c:extLst>
            <c:ext xmlns:c16="http://schemas.microsoft.com/office/drawing/2014/chart" uri="{C3380CC4-5D6E-409C-BE32-E72D297353CC}">
              <c16:uniqueId val="{0000000B-7369-4C16-889E-E38BE8971236}"/>
            </c:ext>
          </c:extLst>
        </c:ser>
        <c:ser>
          <c:idx val="4"/>
          <c:order val="4"/>
          <c:spPr>
            <a:solidFill>
              <a:srgbClr val="00A3A1"/>
            </a:solidFill>
            <a:ln w="25400">
              <a:noFill/>
            </a:ln>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C-7369-4C16-889E-E38BE8971236}"/>
                </c:ext>
              </c:extLst>
            </c:dLbl>
            <c:dLbl>
              <c:idx val="2"/>
              <c:layout>
                <c:manualLayout>
                  <c:x val="0"/>
                  <c:y val="-1.1979227830292987E-2"/>
                </c:manualLayout>
              </c:layout>
              <c:numFmt formatCode="\(#,##0\);\(#,##0\);\-" sourceLinked="0"/>
              <c:spPr>
                <a:noFill/>
                <a:ln>
                  <a:noFill/>
                </a:ln>
                <a:effectLst/>
              </c:spPr>
              <c:txPr>
                <a:bodyPr/>
                <a:lstStyle/>
                <a:p>
                  <a:pPr>
                    <a:defRPr b="1">
                      <a:solidFill>
                        <a:schemeClr val="bg1"/>
                      </a:solidFill>
                    </a:defRPr>
                  </a:pPr>
                  <a:endParaRPr lang="ko-KR"/>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F-7369-4C16-889E-E38BE8971236}"/>
                </c:ext>
              </c:extLst>
            </c:dLbl>
            <c:dLbl>
              <c:idx val="3"/>
              <c:layout>
                <c:manualLayout>
                  <c:x val="0"/>
                  <c:y val="-5.9896139151465076E-3"/>
                </c:manualLayout>
              </c:layout>
              <c:numFmt formatCode="\(#,##0\);\(#,##0\);\-" sourceLinked="0"/>
              <c:spPr>
                <a:noFill/>
                <a:ln>
                  <a:noFill/>
                </a:ln>
                <a:effectLst/>
              </c:spPr>
              <c:txPr>
                <a:bodyPr/>
                <a:lstStyle/>
                <a:p>
                  <a:pPr>
                    <a:defRPr b="1">
                      <a:solidFill>
                        <a:schemeClr val="bg1"/>
                      </a:solidFill>
                    </a:defRPr>
                  </a:pPr>
                  <a:endParaRPr lang="ko-KR"/>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0-7369-4C16-889E-E38BE8971236}"/>
                </c:ext>
              </c:extLst>
            </c:dLbl>
            <c:dLbl>
              <c:idx val="4"/>
              <c:layout>
                <c:manualLayout>
                  <c:x val="0"/>
                  <c:y val="0"/>
                </c:manualLayout>
              </c:layout>
              <c:numFmt formatCode="\(#,##0\);\(#,##0\);\-" sourceLinked="0"/>
              <c:spPr>
                <a:noFill/>
                <a:ln>
                  <a:noFill/>
                </a:ln>
                <a:effectLst/>
              </c:spPr>
              <c:txPr>
                <a:bodyPr/>
                <a:lstStyle/>
                <a:p>
                  <a:pPr>
                    <a:defRPr b="1">
                      <a:solidFill>
                        <a:schemeClr val="bg1"/>
                      </a:solidFill>
                    </a:defRPr>
                  </a:pPr>
                  <a:endParaRPr lang="ko-KR"/>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7369-4C16-889E-E38BE8971236}"/>
                </c:ext>
              </c:extLst>
            </c:dLbl>
            <c:dLbl>
              <c:idx val="5"/>
              <c:delete val="1"/>
              <c:extLst>
                <c:ext xmlns:c15="http://schemas.microsoft.com/office/drawing/2012/chart" uri="{CE6537A1-D6FC-4f65-9D91-7224C49458BB}"/>
                <c:ext xmlns:c16="http://schemas.microsoft.com/office/drawing/2014/chart" uri="{C3380CC4-5D6E-409C-BE32-E72D297353CC}">
                  <c16:uniqueId val="{00000014-7369-4C16-889E-E38BE8971236}"/>
                </c:ext>
              </c:extLst>
            </c:dLbl>
            <c:dLbl>
              <c:idx val="7"/>
              <c:layout>
                <c:manualLayout>
                  <c:x val="-5.6558321287657072E-17"/>
                  <c:y val="-1.1979227830293015E-2"/>
                </c:manualLayout>
              </c:layout>
              <c:numFmt formatCode="\(#,##0\);\(#,##0\);\-" sourceLinked="0"/>
              <c:spPr>
                <a:noFill/>
                <a:ln>
                  <a:noFill/>
                </a:ln>
                <a:effectLst/>
              </c:spPr>
              <c:txPr>
                <a:bodyPr/>
                <a:lstStyle/>
                <a:p>
                  <a:pPr>
                    <a:defRPr b="1">
                      <a:solidFill>
                        <a:schemeClr val="bg1"/>
                      </a:solidFill>
                    </a:defRPr>
                  </a:pPr>
                  <a:endParaRPr lang="ko-KR"/>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7369-4C16-889E-E38BE8971236}"/>
                </c:ext>
              </c:extLst>
            </c:dLbl>
            <c:dLbl>
              <c:idx val="8"/>
              <c:layout>
                <c:manualLayout>
                  <c:x val="-5.6558321287657072E-17"/>
                  <c:y val="-7.786498089690459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7369-4C16-889E-E38BE8971236}"/>
                </c:ext>
              </c:extLst>
            </c:dLbl>
            <c:dLbl>
              <c:idx val="9"/>
              <c:delete val="1"/>
              <c:extLst>
                <c:ext xmlns:c15="http://schemas.microsoft.com/office/drawing/2012/chart" uri="{CE6537A1-D6FC-4f65-9D91-7224C49458BB}"/>
                <c:ext xmlns:c16="http://schemas.microsoft.com/office/drawing/2014/chart" uri="{C3380CC4-5D6E-409C-BE32-E72D297353CC}">
                  <c16:uniqueId val="{00000016-7369-4C16-889E-E38BE8971236}"/>
                </c:ext>
              </c:extLst>
            </c:dLbl>
            <c:dLbl>
              <c:idx val="11"/>
              <c:delete val="1"/>
              <c:extLst>
                <c:ext xmlns:c15="http://schemas.microsoft.com/office/drawing/2012/chart" uri="{CE6537A1-D6FC-4f65-9D91-7224C49458BB}"/>
                <c:ext xmlns:c16="http://schemas.microsoft.com/office/drawing/2014/chart" uri="{C3380CC4-5D6E-409C-BE32-E72D297353CC}">
                  <c16:uniqueId val="{0000000D-7369-4C16-889E-E38BE8971236}"/>
                </c:ext>
              </c:extLst>
            </c:dLbl>
            <c:dLbl>
              <c:idx val="12"/>
              <c:layout>
                <c:manualLayout>
                  <c:x val="0"/>
                  <c:y val="-4.791691132117206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7369-4C16-889E-E38BE8971236}"/>
                </c:ext>
              </c:extLst>
            </c:dLbl>
            <c:dLbl>
              <c:idx val="13"/>
              <c:layout>
                <c:manualLayout>
                  <c:x val="-1.1311664257531414E-16"/>
                  <c:y val="-5.390652523631856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A-7369-4C16-889E-E38BE8971236}"/>
                </c:ext>
              </c:extLst>
            </c:dLbl>
            <c:dLbl>
              <c:idx val="14"/>
              <c:delete val="1"/>
              <c:extLst>
                <c:ext xmlns:c15="http://schemas.microsoft.com/office/drawing/2012/chart" uri="{CE6537A1-D6FC-4f65-9D91-7224C49458BB}"/>
                <c:ext xmlns:c16="http://schemas.microsoft.com/office/drawing/2014/chart" uri="{C3380CC4-5D6E-409C-BE32-E72D297353CC}">
                  <c16:uniqueId val="{0000000E-7369-4C16-889E-E38BE8971236}"/>
                </c:ext>
              </c:extLst>
            </c:dLbl>
            <c:numFmt formatCode="\(#,##0\);\(#,##0\);\-" sourceLinked="0"/>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Bridge!$B$38:$B$63</c:f>
              <c:strCache>
                <c:ptCount val="16"/>
                <c:pt idx="0">
                  <c:v>FY16 </c:v>
                </c:pt>
                <c:pt idx="1">
                  <c:v>A</c:v>
                </c:pt>
                <c:pt idx="2">
                  <c:v>B</c:v>
                </c:pt>
                <c:pt idx="3">
                  <c:v>C</c:v>
                </c:pt>
                <c:pt idx="4">
                  <c:v>D</c:v>
                </c:pt>
                <c:pt idx="5">
                  <c:v>E</c:v>
                </c:pt>
                <c:pt idx="7">
                  <c:v>F</c:v>
                </c:pt>
                <c:pt idx="8">
                  <c:v>G</c:v>
                </c:pt>
                <c:pt idx="9">
                  <c:v>H</c:v>
                </c:pt>
                <c:pt idx="11">
                  <c:v>I</c:v>
                </c:pt>
                <c:pt idx="12">
                  <c:v>J</c:v>
                </c:pt>
                <c:pt idx="13">
                  <c:v>K</c:v>
                </c:pt>
                <c:pt idx="14">
                  <c:v>L</c:v>
                </c:pt>
                <c:pt idx="15">
                  <c:v>FY20 1H</c:v>
                </c:pt>
              </c:strCache>
            </c:strRef>
          </c:cat>
          <c:val>
            <c:numRef>
              <c:f>Bridge!$H$38:$H$63</c:f>
              <c:numCache>
                <c:formatCode>#,##0;\(#,##0\);\-</c:formatCode>
                <c:ptCount val="16"/>
                <c:pt idx="1">
                  <c:v>0</c:v>
                </c:pt>
                <c:pt idx="2">
                  <c:v>15296.198075999999</c:v>
                </c:pt>
                <c:pt idx="3">
                  <c:v>4725.1404409999996</c:v>
                </c:pt>
                <c:pt idx="4">
                  <c:v>4280.3239650000005</c:v>
                </c:pt>
                <c:pt idx="5">
                  <c:v>0</c:v>
                </c:pt>
                <c:pt idx="7">
                  <c:v>4206</c:v>
                </c:pt>
                <c:pt idx="8">
                  <c:v>2473.6639209999998</c:v>
                </c:pt>
                <c:pt idx="9">
                  <c:v>0</c:v>
                </c:pt>
                <c:pt idx="11">
                  <c:v>0</c:v>
                </c:pt>
                <c:pt idx="12">
                  <c:v>499.99982499999999</c:v>
                </c:pt>
                <c:pt idx="13">
                  <c:v>2000</c:v>
                </c:pt>
                <c:pt idx="14">
                  <c:v>0</c:v>
                </c:pt>
              </c:numCache>
            </c:numRef>
          </c:val>
          <c:extLst>
            <c:ext xmlns:c16="http://schemas.microsoft.com/office/drawing/2014/chart" uri="{C3380CC4-5D6E-409C-BE32-E72D297353CC}">
              <c16:uniqueId val="{0000000F-7369-4C16-889E-E38BE8971236}"/>
            </c:ext>
          </c:extLst>
        </c:ser>
        <c:ser>
          <c:idx val="5"/>
          <c:order val="5"/>
          <c:spPr>
            <a:solidFill>
              <a:srgbClr val="00A3A1"/>
            </a:solidFill>
            <a:ln w="3175">
              <a:noFill/>
              <a:prstDash val="solid"/>
            </a:ln>
          </c:spPr>
          <c:invertIfNegative val="0"/>
          <c:dLbls>
            <c:delete val="1"/>
          </c:dLbls>
          <c:cat>
            <c:strRef>
              <c:f>Bridge!$B$38:$B$63</c:f>
              <c:strCache>
                <c:ptCount val="16"/>
                <c:pt idx="0">
                  <c:v>FY16 </c:v>
                </c:pt>
                <c:pt idx="1">
                  <c:v>A</c:v>
                </c:pt>
                <c:pt idx="2">
                  <c:v>B</c:v>
                </c:pt>
                <c:pt idx="3">
                  <c:v>C</c:v>
                </c:pt>
                <c:pt idx="4">
                  <c:v>D</c:v>
                </c:pt>
                <c:pt idx="5">
                  <c:v>E</c:v>
                </c:pt>
                <c:pt idx="7">
                  <c:v>F</c:v>
                </c:pt>
                <c:pt idx="8">
                  <c:v>G</c:v>
                </c:pt>
                <c:pt idx="9">
                  <c:v>H</c:v>
                </c:pt>
                <c:pt idx="11">
                  <c:v>I</c:v>
                </c:pt>
                <c:pt idx="12">
                  <c:v>J</c:v>
                </c:pt>
                <c:pt idx="13">
                  <c:v>K</c:v>
                </c:pt>
                <c:pt idx="14">
                  <c:v>L</c:v>
                </c:pt>
                <c:pt idx="15">
                  <c:v>FY20 1H</c:v>
                </c:pt>
              </c:strCache>
            </c:strRef>
          </c:cat>
          <c:val>
            <c:numRef>
              <c:f>Bridge!$I$38:$I$63</c:f>
              <c:numCache>
                <c:formatCode>#,##0;\(#,##0\);\-</c:formatCode>
                <c:ptCount val="16"/>
                <c:pt idx="1">
                  <c:v>0</c:v>
                </c:pt>
                <c:pt idx="2">
                  <c:v>0</c:v>
                </c:pt>
                <c:pt idx="3">
                  <c:v>0</c:v>
                </c:pt>
                <c:pt idx="4">
                  <c:v>0</c:v>
                </c:pt>
                <c:pt idx="5">
                  <c:v>0</c:v>
                </c:pt>
                <c:pt idx="7">
                  <c:v>0</c:v>
                </c:pt>
                <c:pt idx="8">
                  <c:v>0</c:v>
                </c:pt>
                <c:pt idx="9">
                  <c:v>0</c:v>
                </c:pt>
                <c:pt idx="11">
                  <c:v>0</c:v>
                </c:pt>
                <c:pt idx="12">
                  <c:v>0</c:v>
                </c:pt>
                <c:pt idx="13">
                  <c:v>0</c:v>
                </c:pt>
                <c:pt idx="14">
                  <c:v>0</c:v>
                </c:pt>
              </c:numCache>
            </c:numRef>
          </c:val>
          <c:extLst>
            <c:ext xmlns:c16="http://schemas.microsoft.com/office/drawing/2014/chart" uri="{C3380CC4-5D6E-409C-BE32-E72D297353CC}">
              <c16:uniqueId val="{00000010-7369-4C16-889E-E38BE8971236}"/>
            </c:ext>
          </c:extLst>
        </c:ser>
        <c:ser>
          <c:idx val="6"/>
          <c:order val="6"/>
          <c:spPr>
            <a:noFill/>
            <a:ln w="25400">
              <a:noFill/>
            </a:ln>
          </c:spPr>
          <c:invertIfNegative val="0"/>
          <c:dLbls>
            <c:delete val="1"/>
          </c:dLbls>
          <c:cat>
            <c:strRef>
              <c:f>Bridge!$B$38:$B$63</c:f>
              <c:strCache>
                <c:ptCount val="16"/>
                <c:pt idx="0">
                  <c:v>FY16 </c:v>
                </c:pt>
                <c:pt idx="1">
                  <c:v>A</c:v>
                </c:pt>
                <c:pt idx="2">
                  <c:v>B</c:v>
                </c:pt>
                <c:pt idx="3">
                  <c:v>C</c:v>
                </c:pt>
                <c:pt idx="4">
                  <c:v>D</c:v>
                </c:pt>
                <c:pt idx="5">
                  <c:v>E</c:v>
                </c:pt>
                <c:pt idx="7">
                  <c:v>F</c:v>
                </c:pt>
                <c:pt idx="8">
                  <c:v>G</c:v>
                </c:pt>
                <c:pt idx="9">
                  <c:v>H</c:v>
                </c:pt>
                <c:pt idx="11">
                  <c:v>I</c:v>
                </c:pt>
                <c:pt idx="12">
                  <c:v>J</c:v>
                </c:pt>
                <c:pt idx="13">
                  <c:v>K</c:v>
                </c:pt>
                <c:pt idx="14">
                  <c:v>L</c:v>
                </c:pt>
                <c:pt idx="15">
                  <c:v>FY20 1H</c:v>
                </c:pt>
              </c:strCache>
            </c:strRef>
          </c:cat>
          <c:val>
            <c:numRef>
              <c:f>Bridge!$J$38:$J$63</c:f>
              <c:numCache>
                <c:formatCode>#,##0;\(#,##0\);\-</c:formatCode>
                <c:ptCount val="16"/>
                <c:pt idx="1">
                  <c:v>0</c:v>
                </c:pt>
                <c:pt idx="2">
                  <c:v>0</c:v>
                </c:pt>
                <c:pt idx="3">
                  <c:v>0</c:v>
                </c:pt>
                <c:pt idx="4">
                  <c:v>0</c:v>
                </c:pt>
                <c:pt idx="5">
                  <c:v>0</c:v>
                </c:pt>
                <c:pt idx="7">
                  <c:v>0</c:v>
                </c:pt>
                <c:pt idx="8">
                  <c:v>0</c:v>
                </c:pt>
                <c:pt idx="9">
                  <c:v>0</c:v>
                </c:pt>
                <c:pt idx="11">
                  <c:v>0</c:v>
                </c:pt>
                <c:pt idx="12">
                  <c:v>0</c:v>
                </c:pt>
                <c:pt idx="13">
                  <c:v>0</c:v>
                </c:pt>
                <c:pt idx="14">
                  <c:v>0</c:v>
                </c:pt>
              </c:numCache>
            </c:numRef>
          </c:val>
          <c:extLst>
            <c:ext xmlns:c16="http://schemas.microsoft.com/office/drawing/2014/chart" uri="{C3380CC4-5D6E-409C-BE32-E72D297353CC}">
              <c16:uniqueId val="{00000011-7369-4C16-889E-E38BE8971236}"/>
            </c:ext>
          </c:extLst>
        </c:ser>
        <c:ser>
          <c:idx val="7"/>
          <c:order val="7"/>
          <c:spPr>
            <a:noFill/>
            <a:ln w="25400">
              <a:noFill/>
            </a:ln>
          </c:spPr>
          <c:invertIfNegative val="0"/>
          <c:dLbls>
            <c:delete val="1"/>
          </c:dLbls>
          <c:cat>
            <c:strRef>
              <c:f>Bridge!$B$38:$B$63</c:f>
              <c:strCache>
                <c:ptCount val="16"/>
                <c:pt idx="0">
                  <c:v>FY16 </c:v>
                </c:pt>
                <c:pt idx="1">
                  <c:v>A</c:v>
                </c:pt>
                <c:pt idx="2">
                  <c:v>B</c:v>
                </c:pt>
                <c:pt idx="3">
                  <c:v>C</c:v>
                </c:pt>
                <c:pt idx="4">
                  <c:v>D</c:v>
                </c:pt>
                <c:pt idx="5">
                  <c:v>E</c:v>
                </c:pt>
                <c:pt idx="7">
                  <c:v>F</c:v>
                </c:pt>
                <c:pt idx="8">
                  <c:v>G</c:v>
                </c:pt>
                <c:pt idx="9">
                  <c:v>H</c:v>
                </c:pt>
                <c:pt idx="11">
                  <c:v>I</c:v>
                </c:pt>
                <c:pt idx="12">
                  <c:v>J</c:v>
                </c:pt>
                <c:pt idx="13">
                  <c:v>K</c:v>
                </c:pt>
                <c:pt idx="14">
                  <c:v>L</c:v>
                </c:pt>
                <c:pt idx="15">
                  <c:v>FY20 1H</c:v>
                </c:pt>
              </c:strCache>
            </c:strRef>
          </c:cat>
          <c:val>
            <c:numRef>
              <c:f>Bridge!$K$38:$K$63</c:f>
              <c:numCache>
                <c:formatCode>#,##0;\(#,##0\);\-</c:formatCode>
                <c:ptCount val="16"/>
                <c:pt idx="1">
                  <c:v>0</c:v>
                </c:pt>
                <c:pt idx="2">
                  <c:v>0</c:v>
                </c:pt>
                <c:pt idx="3">
                  <c:v>0</c:v>
                </c:pt>
                <c:pt idx="4">
                  <c:v>0</c:v>
                </c:pt>
                <c:pt idx="5">
                  <c:v>0</c:v>
                </c:pt>
                <c:pt idx="7">
                  <c:v>0</c:v>
                </c:pt>
                <c:pt idx="8">
                  <c:v>0</c:v>
                </c:pt>
                <c:pt idx="9">
                  <c:v>0</c:v>
                </c:pt>
                <c:pt idx="11">
                  <c:v>0</c:v>
                </c:pt>
                <c:pt idx="12">
                  <c:v>0</c:v>
                </c:pt>
                <c:pt idx="13">
                  <c:v>0</c:v>
                </c:pt>
                <c:pt idx="14">
                  <c:v>0</c:v>
                </c:pt>
              </c:numCache>
            </c:numRef>
          </c:val>
          <c:extLst>
            <c:ext xmlns:c16="http://schemas.microsoft.com/office/drawing/2014/chart" uri="{C3380CC4-5D6E-409C-BE32-E72D297353CC}">
              <c16:uniqueId val="{00000012-7369-4C16-889E-E38BE8971236}"/>
            </c:ext>
          </c:extLst>
        </c:ser>
        <c:dLbls>
          <c:dLblPos val="ctr"/>
          <c:showLegendKey val="0"/>
          <c:showVal val="1"/>
          <c:showCatName val="0"/>
          <c:showSerName val="0"/>
          <c:showPercent val="0"/>
          <c:showBubbleSize val="0"/>
        </c:dLbls>
        <c:gapWidth val="20"/>
        <c:overlap val="100"/>
        <c:axId val="537233408"/>
        <c:axId val="537233800"/>
      </c:barChart>
      <c:catAx>
        <c:axId val="537233408"/>
        <c:scaling>
          <c:orientation val="minMax"/>
        </c:scaling>
        <c:delete val="0"/>
        <c:axPos val="b"/>
        <c:numFmt formatCode="General" sourceLinked="1"/>
        <c:majorTickMark val="none"/>
        <c:minorTickMark val="none"/>
        <c:tickLblPos val="nextTo"/>
        <c:spPr>
          <a:ln w="12700">
            <a:solidFill>
              <a:schemeClr val="bg2">
                <a:lumMod val="85000"/>
              </a:schemeClr>
            </a:solidFill>
            <a:prstDash val="solid"/>
          </a:ln>
        </c:spPr>
        <c:txPr>
          <a:bodyPr rot="0" vert="horz"/>
          <a:lstStyle/>
          <a:p>
            <a:pPr>
              <a:defRPr b="1"/>
            </a:pPr>
            <a:endParaRPr lang="ko-KR"/>
          </a:p>
        </c:txPr>
        <c:crossAx val="537233800"/>
        <c:crossesAt val="0"/>
        <c:auto val="1"/>
        <c:lblAlgn val="ctr"/>
        <c:lblOffset val="0"/>
        <c:tickLblSkip val="1"/>
        <c:tickMarkSkip val="1"/>
        <c:noMultiLvlLbl val="0"/>
      </c:catAx>
      <c:valAx>
        <c:axId val="537233800"/>
        <c:scaling>
          <c:orientation val="minMax"/>
        </c:scaling>
        <c:delete val="0"/>
        <c:axPos val="l"/>
        <c:numFmt formatCode="0.0%" sourceLinked="0"/>
        <c:majorTickMark val="none"/>
        <c:minorTickMark val="none"/>
        <c:tickLblPos val="none"/>
        <c:spPr>
          <a:ln>
            <a:noFill/>
          </a:ln>
        </c:spPr>
        <c:crossAx val="537233408"/>
        <c:crosses val="autoZero"/>
        <c:crossBetween val="between"/>
      </c:valAx>
      <c:spPr>
        <a:noFill/>
        <a:ln w="3175">
          <a:noFill/>
          <a:prstDash val="solid"/>
        </a:ln>
      </c:spPr>
    </c:plotArea>
    <c:plotVisOnly val="1"/>
    <c:dispBlanksAs val="gap"/>
    <c:showDLblsOverMax val="0"/>
  </c:chart>
  <c:spPr>
    <a:noFill/>
    <a:ln w="9525">
      <a:noFill/>
    </a:ln>
  </c:spPr>
  <c:txPr>
    <a:bodyPr/>
    <a:lstStyle/>
    <a:p>
      <a:pPr>
        <a:defRPr sz="800" b="0" i="0" u="none" strike="noStrike" baseline="0">
          <a:solidFill>
            <a:srgbClr val="000000"/>
          </a:solidFill>
          <a:latin typeface="+mj-ea"/>
          <a:ea typeface="+mj-ea"/>
          <a:cs typeface="Arial" pitchFamily="34" charset="0"/>
        </a:defRPr>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'Revenue Overview'!$L$4</c:f>
              <c:strCache>
                <c:ptCount val="1"/>
                <c:pt idx="0">
                  <c:v>에이치비테크놀로지</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Overview'!$M$3:$Q$3</c:f>
              <c:strCache>
                <c:ptCount val="5"/>
                <c:pt idx="0">
                  <c:v>FY16</c:v>
                </c:pt>
                <c:pt idx="1">
                  <c:v>FY17</c:v>
                </c:pt>
                <c:pt idx="2">
                  <c:v>FY18</c:v>
                </c:pt>
                <c:pt idx="3">
                  <c:v>FY19</c:v>
                </c:pt>
                <c:pt idx="4">
                  <c:v>FY20 1H</c:v>
                </c:pt>
              </c:strCache>
            </c:strRef>
          </c:cat>
          <c:val>
            <c:numRef>
              <c:f>'Revenue Overview'!$M$4:$Q$4</c:f>
              <c:numCache>
                <c:formatCode>0%;\(0%\);\-</c:formatCode>
                <c:ptCount val="5"/>
                <c:pt idx="0">
                  <c:v>0.37154498240074435</c:v>
                </c:pt>
                <c:pt idx="1">
                  <c:v>0.4121498251600631</c:v>
                </c:pt>
                <c:pt idx="2">
                  <c:v>0.27697384454268975</c:v>
                </c:pt>
                <c:pt idx="3">
                  <c:v>0.27264486878102701</c:v>
                </c:pt>
                <c:pt idx="4">
                  <c:v>0.31019795974382436</c:v>
                </c:pt>
              </c:numCache>
            </c:numRef>
          </c:val>
          <c:extLst>
            <c:ext xmlns:c16="http://schemas.microsoft.com/office/drawing/2014/chart" uri="{C3380CC4-5D6E-409C-BE32-E72D297353CC}">
              <c16:uniqueId val="{00000000-08C9-44E2-9C84-6D9C72BB17CC}"/>
            </c:ext>
          </c:extLst>
        </c:ser>
        <c:ser>
          <c:idx val="1"/>
          <c:order val="1"/>
          <c:tx>
            <c:strRef>
              <c:f>'Revenue Overview'!$L$5</c:f>
              <c:strCache>
                <c:ptCount val="1"/>
                <c:pt idx="0">
                  <c:v>디아이티</c:v>
                </c:pt>
              </c:strCache>
            </c:strRef>
          </c:tx>
          <c:spPr>
            <a:solidFill>
              <a:srgbClr val="00338D"/>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Overview'!$M$3:$Q$3</c:f>
              <c:strCache>
                <c:ptCount val="5"/>
                <c:pt idx="0">
                  <c:v>FY16</c:v>
                </c:pt>
                <c:pt idx="1">
                  <c:v>FY17</c:v>
                </c:pt>
                <c:pt idx="2">
                  <c:v>FY18</c:v>
                </c:pt>
                <c:pt idx="3">
                  <c:v>FY19</c:v>
                </c:pt>
                <c:pt idx="4">
                  <c:v>FY20 1H</c:v>
                </c:pt>
              </c:strCache>
            </c:strRef>
          </c:cat>
          <c:val>
            <c:numRef>
              <c:f>'Revenue Overview'!$M$5:$Q$5</c:f>
              <c:numCache>
                <c:formatCode>0%;\(0%\);\-</c:formatCode>
                <c:ptCount val="5"/>
                <c:pt idx="0">
                  <c:v>9.5232669871173764E-2</c:v>
                </c:pt>
                <c:pt idx="1">
                  <c:v>0.14845865839022548</c:v>
                </c:pt>
                <c:pt idx="2">
                  <c:v>0.24500234582298214</c:v>
                </c:pt>
                <c:pt idx="3">
                  <c:v>0.25566692152902132</c:v>
                </c:pt>
                <c:pt idx="4">
                  <c:v>0.25387694419030193</c:v>
                </c:pt>
              </c:numCache>
            </c:numRef>
          </c:val>
          <c:extLst>
            <c:ext xmlns:c16="http://schemas.microsoft.com/office/drawing/2014/chart" uri="{C3380CC4-5D6E-409C-BE32-E72D297353CC}">
              <c16:uniqueId val="{00000001-08C9-44E2-9C84-6D9C72BB17CC}"/>
            </c:ext>
          </c:extLst>
        </c:ser>
        <c:ser>
          <c:idx val="2"/>
          <c:order val="2"/>
          <c:tx>
            <c:strRef>
              <c:f>'Revenue Overview'!$L$6</c:f>
              <c:strCache>
                <c:ptCount val="1"/>
                <c:pt idx="0">
                  <c:v>케이맥</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Overview'!$M$3:$Q$3</c:f>
              <c:strCache>
                <c:ptCount val="5"/>
                <c:pt idx="0">
                  <c:v>FY16</c:v>
                </c:pt>
                <c:pt idx="1">
                  <c:v>FY17</c:v>
                </c:pt>
                <c:pt idx="2">
                  <c:v>FY18</c:v>
                </c:pt>
                <c:pt idx="3">
                  <c:v>FY19</c:v>
                </c:pt>
                <c:pt idx="4">
                  <c:v>FY20 1H</c:v>
                </c:pt>
              </c:strCache>
            </c:strRef>
          </c:cat>
          <c:val>
            <c:numRef>
              <c:f>'Revenue Overview'!$M$6:$Q$6</c:f>
              <c:numCache>
                <c:formatCode>0%;\(0%\);\-</c:formatCode>
                <c:ptCount val="5"/>
                <c:pt idx="0">
                  <c:v>0.28491154921456513</c:v>
                </c:pt>
                <c:pt idx="1">
                  <c:v>0.23953907820940287</c:v>
                </c:pt>
                <c:pt idx="2">
                  <c:v>0.21531877836774158</c:v>
                </c:pt>
                <c:pt idx="3">
                  <c:v>0.17216687661092039</c:v>
                </c:pt>
                <c:pt idx="4">
                  <c:v>0.24227195791399816</c:v>
                </c:pt>
              </c:numCache>
            </c:numRef>
          </c:val>
          <c:extLst>
            <c:ext xmlns:c16="http://schemas.microsoft.com/office/drawing/2014/chart" uri="{C3380CC4-5D6E-409C-BE32-E72D297353CC}">
              <c16:uniqueId val="{00000002-08C9-44E2-9C84-6D9C72BB17CC}"/>
            </c:ext>
          </c:extLst>
        </c:ser>
        <c:ser>
          <c:idx val="3"/>
          <c:order val="3"/>
          <c:tx>
            <c:strRef>
              <c:f>'Revenue Overview'!$L$7</c:f>
              <c:strCache>
                <c:ptCount val="1"/>
                <c:pt idx="0">
                  <c:v>LG전자생산기술연구소</c:v>
                </c:pt>
              </c:strCache>
            </c:strRef>
          </c:tx>
          <c:spPr>
            <a:solidFill>
              <a:srgbClr val="00A3A1"/>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6-08C9-44E2-9C84-6D9C72BB17CC}"/>
                </c:ext>
              </c:extLst>
            </c:dLbl>
            <c:dLbl>
              <c:idx val="1"/>
              <c:delete val="1"/>
              <c:extLst>
                <c:ext xmlns:c15="http://schemas.microsoft.com/office/drawing/2012/chart" uri="{CE6537A1-D6FC-4f65-9D91-7224C49458BB}"/>
                <c:ext xmlns:c16="http://schemas.microsoft.com/office/drawing/2014/chart" uri="{C3380CC4-5D6E-409C-BE32-E72D297353CC}">
                  <c16:uniqueId val="{00000007-08C9-44E2-9C84-6D9C72BB17CC}"/>
                </c:ext>
              </c:extLst>
            </c:dLbl>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Overview'!$M$3:$Q$3</c:f>
              <c:strCache>
                <c:ptCount val="5"/>
                <c:pt idx="0">
                  <c:v>FY16</c:v>
                </c:pt>
                <c:pt idx="1">
                  <c:v>FY17</c:v>
                </c:pt>
                <c:pt idx="2">
                  <c:v>FY18</c:v>
                </c:pt>
                <c:pt idx="3">
                  <c:v>FY19</c:v>
                </c:pt>
                <c:pt idx="4">
                  <c:v>FY20 1H</c:v>
                </c:pt>
              </c:strCache>
            </c:strRef>
          </c:cat>
          <c:val>
            <c:numRef>
              <c:f>'Revenue Overview'!$M$7:$Q$7</c:f>
              <c:numCache>
                <c:formatCode>0%;\(0%\);\-</c:formatCode>
                <c:ptCount val="5"/>
                <c:pt idx="0">
                  <c:v>0</c:v>
                </c:pt>
                <c:pt idx="1">
                  <c:v>0</c:v>
                </c:pt>
                <c:pt idx="2">
                  <c:v>6.7655153441262758E-2</c:v>
                </c:pt>
                <c:pt idx="3">
                  <c:v>0.10741158000775602</c:v>
                </c:pt>
                <c:pt idx="4">
                  <c:v>8.5773101555352241E-2</c:v>
                </c:pt>
              </c:numCache>
            </c:numRef>
          </c:val>
          <c:extLst>
            <c:ext xmlns:c16="http://schemas.microsoft.com/office/drawing/2014/chart" uri="{C3380CC4-5D6E-409C-BE32-E72D297353CC}">
              <c16:uniqueId val="{00000003-08C9-44E2-9C84-6D9C72BB17CC}"/>
            </c:ext>
          </c:extLst>
        </c:ser>
        <c:ser>
          <c:idx val="4"/>
          <c:order val="4"/>
          <c:tx>
            <c:strRef>
              <c:f>'Revenue Overview'!$L$8</c:f>
              <c:strCache>
                <c:ptCount val="1"/>
                <c:pt idx="0">
                  <c:v>탑엔지니어링</c:v>
                </c:pt>
              </c:strCache>
            </c:strRef>
          </c:tx>
          <c:spPr>
            <a:solidFill>
              <a:srgbClr val="6D2077"/>
            </a:solidFill>
            <a:ln>
              <a:noFill/>
            </a:ln>
            <a:effectLst/>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8-08C9-44E2-9C84-6D9C72BB17CC}"/>
                </c:ext>
              </c:extLst>
            </c:dLbl>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Overview'!$M$3:$Q$3</c:f>
              <c:strCache>
                <c:ptCount val="5"/>
                <c:pt idx="0">
                  <c:v>FY16</c:v>
                </c:pt>
                <c:pt idx="1">
                  <c:v>FY17</c:v>
                </c:pt>
                <c:pt idx="2">
                  <c:v>FY18</c:v>
                </c:pt>
                <c:pt idx="3">
                  <c:v>FY19</c:v>
                </c:pt>
                <c:pt idx="4">
                  <c:v>FY20 1H</c:v>
                </c:pt>
              </c:strCache>
            </c:strRef>
          </c:cat>
          <c:val>
            <c:numRef>
              <c:f>'Revenue Overview'!$M$8:$Q$8</c:f>
              <c:numCache>
                <c:formatCode>0%;\(0%\);\-</c:formatCode>
                <c:ptCount val="5"/>
                <c:pt idx="0">
                  <c:v>9.1460018969704265E-2</c:v>
                </c:pt>
                <c:pt idx="1">
                  <c:v>4.4394308405767101E-2</c:v>
                </c:pt>
                <c:pt idx="2">
                  <c:v>0.10742944063043203</c:v>
                </c:pt>
                <c:pt idx="3">
                  <c:v>9.1061715727846743E-2</c:v>
                </c:pt>
                <c:pt idx="4">
                  <c:v>2.0514638609332114E-2</c:v>
                </c:pt>
              </c:numCache>
            </c:numRef>
          </c:val>
          <c:extLst>
            <c:ext xmlns:c16="http://schemas.microsoft.com/office/drawing/2014/chart" uri="{C3380CC4-5D6E-409C-BE32-E72D297353CC}">
              <c16:uniqueId val="{00000004-08C9-44E2-9C84-6D9C72BB17CC}"/>
            </c:ext>
          </c:extLst>
        </c:ser>
        <c:ser>
          <c:idx val="5"/>
          <c:order val="5"/>
          <c:tx>
            <c:strRef>
              <c:f>'Revenue Overview'!$L$9</c:f>
              <c:strCache>
                <c:ptCount val="1"/>
                <c:pt idx="0">
                  <c:v>기타회사</c:v>
                </c:pt>
              </c:strCache>
            </c:strRef>
          </c:tx>
          <c:spPr>
            <a:solidFill>
              <a:srgbClr val="483698"/>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j-ea"/>
                    <a:ea typeface="+mj-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Overview'!$M$3:$Q$3</c:f>
              <c:strCache>
                <c:ptCount val="5"/>
                <c:pt idx="0">
                  <c:v>FY16</c:v>
                </c:pt>
                <c:pt idx="1">
                  <c:v>FY17</c:v>
                </c:pt>
                <c:pt idx="2">
                  <c:v>FY18</c:v>
                </c:pt>
                <c:pt idx="3">
                  <c:v>FY19</c:v>
                </c:pt>
                <c:pt idx="4">
                  <c:v>FY20 1H</c:v>
                </c:pt>
              </c:strCache>
            </c:strRef>
          </c:cat>
          <c:val>
            <c:numRef>
              <c:f>'Revenue Overview'!$M$9:$Q$9</c:f>
              <c:numCache>
                <c:formatCode>0%;\(0%\);\-</c:formatCode>
                <c:ptCount val="5"/>
                <c:pt idx="0">
                  <c:v>0.15685077954381249</c:v>
                </c:pt>
                <c:pt idx="1">
                  <c:v>0.15545812983454146</c:v>
                </c:pt>
                <c:pt idx="2">
                  <c:v>8.7620437194891723E-2</c:v>
                </c:pt>
                <c:pt idx="3">
                  <c:v>0.10104803734342843</c:v>
                </c:pt>
                <c:pt idx="4">
                  <c:v>8.7937328453796884E-2</c:v>
                </c:pt>
              </c:numCache>
            </c:numRef>
          </c:val>
          <c:extLst>
            <c:ext xmlns:c16="http://schemas.microsoft.com/office/drawing/2014/chart" uri="{C3380CC4-5D6E-409C-BE32-E72D297353CC}">
              <c16:uniqueId val="{00000005-08C9-44E2-9C84-6D9C72BB17CC}"/>
            </c:ext>
          </c:extLst>
        </c:ser>
        <c:dLbls>
          <c:showLegendKey val="0"/>
          <c:showVal val="0"/>
          <c:showCatName val="0"/>
          <c:showSerName val="0"/>
          <c:showPercent val="0"/>
          <c:showBubbleSize val="0"/>
        </c:dLbls>
        <c:gapWidth val="150"/>
        <c:overlap val="100"/>
        <c:axId val="2022048367"/>
        <c:axId val="147885039"/>
      </c:barChart>
      <c:catAx>
        <c:axId val="2022048367"/>
        <c:scaling>
          <c:orientation val="minMax"/>
        </c:scaling>
        <c:delete val="0"/>
        <c:axPos val="t"/>
        <c:numFmt formatCode="General" sourceLinked="1"/>
        <c:majorTickMark val="none"/>
        <c:minorTickMark val="none"/>
        <c:tickLblPos val="high"/>
        <c:spPr>
          <a:noFill/>
          <a:ln w="9525" cap="flat" cmpd="sng" algn="ctr">
            <a:no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j-ea"/>
                <a:ea typeface="+mj-ea"/>
                <a:cs typeface="+mn-cs"/>
              </a:defRPr>
            </a:pPr>
            <a:endParaRPr lang="ko-KR"/>
          </a:p>
        </c:txPr>
        <c:crossAx val="147885039"/>
        <c:crosses val="autoZero"/>
        <c:auto val="1"/>
        <c:lblAlgn val="ctr"/>
        <c:lblOffset val="10"/>
        <c:noMultiLvlLbl val="0"/>
      </c:catAx>
      <c:valAx>
        <c:axId val="147885039"/>
        <c:scaling>
          <c:orientation val="maxMin"/>
          <c:max val="1"/>
        </c:scaling>
        <c:delete val="1"/>
        <c:axPos val="l"/>
        <c:numFmt formatCode="0%;\(0%\);\-" sourceLinked="1"/>
        <c:majorTickMark val="out"/>
        <c:minorTickMark val="none"/>
        <c:tickLblPos val="nextTo"/>
        <c:crossAx val="2022048367"/>
        <c:crosses val="autoZero"/>
        <c:crossBetween val="between"/>
      </c:valAx>
      <c:spPr>
        <a:noFill/>
        <a:ln>
          <a:noFill/>
        </a:ln>
        <a:effectLst/>
      </c:spPr>
    </c:plotArea>
    <c:legend>
      <c:legendPos val="b"/>
      <c:layout>
        <c:manualLayout>
          <c:xMode val="edge"/>
          <c:yMode val="edge"/>
          <c:x val="1.5687965138129752E-2"/>
          <c:y val="0.67934354083650728"/>
          <c:w val="0.97646805229280542"/>
          <c:h val="0.1986970595730606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j-ea"/>
              <a:ea typeface="+mj-ea"/>
              <a:cs typeface="+mn-cs"/>
            </a:defRPr>
          </a:pPr>
          <a:endParaRPr lang="ko-KR"/>
        </a:p>
      </c:txPr>
    </c:legend>
    <c:plotVisOnly val="1"/>
    <c:dispBlanksAs val="gap"/>
    <c:showDLblsOverMax val="0"/>
  </c:chart>
  <c:spPr>
    <a:noFill/>
    <a:ln w="9525" cap="flat" cmpd="sng" algn="ctr">
      <a:noFill/>
      <a:round/>
    </a:ln>
    <a:effectLst/>
  </c:spPr>
  <c:txPr>
    <a:bodyPr/>
    <a:lstStyle/>
    <a:p>
      <a:pPr>
        <a:defRPr sz="900">
          <a:latin typeface="+mj-ea"/>
          <a:ea typeface="+mj-ea"/>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7.1621223206193548E-3"/>
          <c:w val="0.97981772385243115"/>
          <c:h val="0.75839147985163979"/>
        </c:manualLayout>
      </c:layout>
      <c:barChart>
        <c:barDir val="col"/>
        <c:grouping val="stacked"/>
        <c:varyColors val="0"/>
        <c:ser>
          <c:idx val="0"/>
          <c:order val="0"/>
          <c:tx>
            <c:strRef>
              <c:f>WP_재료비!$C$119</c:f>
              <c:strCache>
                <c:ptCount val="1"/>
                <c:pt idx="0">
                  <c:v>기타</c:v>
                </c:pt>
              </c:strCache>
            </c:strRef>
          </c:tx>
          <c:spPr>
            <a:solidFill>
              <a:schemeClr val="accent1"/>
            </a:solidFill>
            <a:ln>
              <a:noFill/>
            </a:ln>
            <a:effectLst/>
          </c:spPr>
          <c:invertIfNegative val="0"/>
          <c:dLbls>
            <c:dLbl>
              <c:idx val="1"/>
              <c:layout>
                <c:manualLayout>
                  <c:x val="2.5227845184460774E-3"/>
                  <c:y val="-1.38678081219493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831-46E2-B94B-6118FD1AC5CA}"/>
                </c:ext>
              </c:extLst>
            </c:dLbl>
            <c:dLbl>
              <c:idx val="3"/>
              <c:layout>
                <c:manualLayout>
                  <c:x val="0"/>
                  <c:y val="-9.2452054146329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831-46E2-B94B-6118FD1AC5C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ea"/>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WP_재료비!$B$120:$B$124</c:f>
              <c:strCache>
                <c:ptCount val="5"/>
                <c:pt idx="0">
                  <c:v>2016</c:v>
                </c:pt>
                <c:pt idx="1">
                  <c:v>2017</c:v>
                </c:pt>
                <c:pt idx="2">
                  <c:v>2018</c:v>
                </c:pt>
                <c:pt idx="3">
                  <c:v>2019</c:v>
                </c:pt>
                <c:pt idx="4">
                  <c:v>2020 1H</c:v>
                </c:pt>
              </c:strCache>
            </c:strRef>
          </c:cat>
          <c:val>
            <c:numRef>
              <c:f>WP_재료비!$C$120:$C$124</c:f>
              <c:numCache>
                <c:formatCode>0.0%</c:formatCode>
                <c:ptCount val="5"/>
                <c:pt idx="0">
                  <c:v>0.1092372632516817</c:v>
                </c:pt>
                <c:pt idx="1">
                  <c:v>2.1166646973703532E-2</c:v>
                </c:pt>
                <c:pt idx="2">
                  <c:v>0.13597051056697879</c:v>
                </c:pt>
                <c:pt idx="3">
                  <c:v>4.0562984497895964E-2</c:v>
                </c:pt>
                <c:pt idx="4">
                  <c:v>4.777816254194215E-2</c:v>
                </c:pt>
              </c:numCache>
            </c:numRef>
          </c:val>
          <c:extLst>
            <c:ext xmlns:c16="http://schemas.microsoft.com/office/drawing/2014/chart" uri="{C3380CC4-5D6E-409C-BE32-E72D297353CC}">
              <c16:uniqueId val="{00000002-F831-46E2-B94B-6118FD1AC5CA}"/>
            </c:ext>
          </c:extLst>
        </c:ser>
        <c:ser>
          <c:idx val="1"/>
          <c:order val="1"/>
          <c:tx>
            <c:strRef>
              <c:f>WP_재료비!$D$119</c:f>
              <c:strCache>
                <c:ptCount val="1"/>
                <c:pt idx="0">
                  <c:v>주식회사브이메탈</c:v>
                </c:pt>
              </c:strCache>
            </c:strRef>
          </c:tx>
          <c:spPr>
            <a:solidFill>
              <a:srgbClr val="00A3A1"/>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3-F831-46E2-B94B-6118FD1AC5CA}"/>
                </c:ext>
              </c:extLst>
            </c:dLbl>
            <c:dLbl>
              <c:idx val="1"/>
              <c:delete val="1"/>
              <c:extLst>
                <c:ext xmlns:c15="http://schemas.microsoft.com/office/drawing/2012/chart" uri="{CE6537A1-D6FC-4f65-9D91-7224C49458BB}"/>
                <c:ext xmlns:c16="http://schemas.microsoft.com/office/drawing/2014/chart" uri="{C3380CC4-5D6E-409C-BE32-E72D297353CC}">
                  <c16:uniqueId val="{00000004-F831-46E2-B94B-6118FD1AC5C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ea"/>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WP_재료비!$B$120:$B$124</c:f>
              <c:strCache>
                <c:ptCount val="5"/>
                <c:pt idx="0">
                  <c:v>2016</c:v>
                </c:pt>
                <c:pt idx="1">
                  <c:v>2017</c:v>
                </c:pt>
                <c:pt idx="2">
                  <c:v>2018</c:v>
                </c:pt>
                <c:pt idx="3">
                  <c:v>2019</c:v>
                </c:pt>
                <c:pt idx="4">
                  <c:v>2020 1H</c:v>
                </c:pt>
              </c:strCache>
            </c:strRef>
          </c:cat>
          <c:val>
            <c:numRef>
              <c:f>WP_재료비!$D$120:$D$124</c:f>
              <c:numCache>
                <c:formatCode>0.0%</c:formatCode>
                <c:ptCount val="5"/>
                <c:pt idx="0">
                  <c:v>0</c:v>
                </c:pt>
                <c:pt idx="1">
                  <c:v>5.1807005306632318E-4</c:v>
                </c:pt>
                <c:pt idx="2">
                  <c:v>5.521056670701914E-2</c:v>
                </c:pt>
                <c:pt idx="3">
                  <c:v>0.42643168391427605</c:v>
                </c:pt>
                <c:pt idx="4">
                  <c:v>0.32390320879116885</c:v>
                </c:pt>
              </c:numCache>
            </c:numRef>
          </c:val>
          <c:extLst>
            <c:ext xmlns:c16="http://schemas.microsoft.com/office/drawing/2014/chart" uri="{C3380CC4-5D6E-409C-BE32-E72D297353CC}">
              <c16:uniqueId val="{00000005-F831-46E2-B94B-6118FD1AC5CA}"/>
            </c:ext>
          </c:extLst>
        </c:ser>
        <c:ser>
          <c:idx val="2"/>
          <c:order val="2"/>
          <c:tx>
            <c:strRef>
              <c:f>WP_재료비!$E$119</c:f>
              <c:strCache>
                <c:ptCount val="1"/>
                <c:pt idx="0">
                  <c:v>진흥알미늄㈜</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ea"/>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WP_재료비!$B$120:$B$124</c:f>
              <c:strCache>
                <c:ptCount val="5"/>
                <c:pt idx="0">
                  <c:v>2016</c:v>
                </c:pt>
                <c:pt idx="1">
                  <c:v>2017</c:v>
                </c:pt>
                <c:pt idx="2">
                  <c:v>2018</c:v>
                </c:pt>
                <c:pt idx="3">
                  <c:v>2019</c:v>
                </c:pt>
                <c:pt idx="4">
                  <c:v>2020 1H</c:v>
                </c:pt>
              </c:strCache>
            </c:strRef>
          </c:cat>
          <c:val>
            <c:numRef>
              <c:f>WP_재료비!$E$120:$E$124</c:f>
              <c:numCache>
                <c:formatCode>0.0%</c:formatCode>
                <c:ptCount val="5"/>
                <c:pt idx="0">
                  <c:v>0.37732272252858656</c:v>
                </c:pt>
                <c:pt idx="1">
                  <c:v>0.29356621206423178</c:v>
                </c:pt>
                <c:pt idx="2">
                  <c:v>0.24057400222019229</c:v>
                </c:pt>
                <c:pt idx="3">
                  <c:v>7.3906749573955988E-2</c:v>
                </c:pt>
                <c:pt idx="4">
                  <c:v>0.27594103939563897</c:v>
                </c:pt>
              </c:numCache>
            </c:numRef>
          </c:val>
          <c:extLst>
            <c:ext xmlns:c16="http://schemas.microsoft.com/office/drawing/2014/chart" uri="{C3380CC4-5D6E-409C-BE32-E72D297353CC}">
              <c16:uniqueId val="{00000006-F831-46E2-B94B-6118FD1AC5CA}"/>
            </c:ext>
          </c:extLst>
        </c:ser>
        <c:ser>
          <c:idx val="3"/>
          <c:order val="3"/>
          <c:tx>
            <c:strRef>
              <c:f>WP_재료비!$F$119</c:f>
              <c:strCache>
                <c:ptCount val="1"/>
                <c:pt idx="0">
                  <c:v>㈜하이메탈</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ea"/>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WP_재료비!$B$120:$B$124</c:f>
              <c:strCache>
                <c:ptCount val="5"/>
                <c:pt idx="0">
                  <c:v>2016</c:v>
                </c:pt>
                <c:pt idx="1">
                  <c:v>2017</c:v>
                </c:pt>
                <c:pt idx="2">
                  <c:v>2018</c:v>
                </c:pt>
                <c:pt idx="3">
                  <c:v>2019</c:v>
                </c:pt>
                <c:pt idx="4">
                  <c:v>2020 1H</c:v>
                </c:pt>
              </c:strCache>
            </c:strRef>
          </c:cat>
          <c:val>
            <c:numRef>
              <c:f>WP_재료비!$F$120:$F$124</c:f>
              <c:numCache>
                <c:formatCode>0.0%</c:formatCode>
                <c:ptCount val="5"/>
                <c:pt idx="0">
                  <c:v>0.51344001421973173</c:v>
                </c:pt>
                <c:pt idx="1">
                  <c:v>0.68474907090899839</c:v>
                </c:pt>
                <c:pt idx="2">
                  <c:v>0.56824492050580977</c:v>
                </c:pt>
                <c:pt idx="3">
                  <c:v>0.45909858201387199</c:v>
                </c:pt>
                <c:pt idx="4">
                  <c:v>0.35237758927125001</c:v>
                </c:pt>
              </c:numCache>
            </c:numRef>
          </c:val>
          <c:extLst>
            <c:ext xmlns:c16="http://schemas.microsoft.com/office/drawing/2014/chart" uri="{C3380CC4-5D6E-409C-BE32-E72D297353CC}">
              <c16:uniqueId val="{00000007-F831-46E2-B94B-6118FD1AC5CA}"/>
            </c:ext>
          </c:extLst>
        </c:ser>
        <c:dLbls>
          <c:showLegendKey val="0"/>
          <c:showVal val="0"/>
          <c:showCatName val="0"/>
          <c:showSerName val="0"/>
          <c:showPercent val="0"/>
          <c:showBubbleSize val="0"/>
        </c:dLbls>
        <c:gapWidth val="100"/>
        <c:overlap val="100"/>
        <c:serLines>
          <c:spPr>
            <a:ln w="9525" cap="flat" cmpd="sng" algn="ctr">
              <a:solidFill>
                <a:schemeClr val="tx1">
                  <a:lumMod val="35000"/>
                  <a:lumOff val="65000"/>
                </a:schemeClr>
              </a:solidFill>
              <a:round/>
            </a:ln>
            <a:effectLst/>
          </c:spPr>
        </c:serLines>
        <c:axId val="240528704"/>
        <c:axId val="620702784"/>
      </c:barChart>
      <c:catAx>
        <c:axId val="24052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ea"/>
                <a:ea typeface="+mn-ea"/>
                <a:cs typeface="+mn-cs"/>
              </a:defRPr>
            </a:pPr>
            <a:endParaRPr lang="ko-KR"/>
          </a:p>
        </c:txPr>
        <c:crossAx val="620702784"/>
        <c:crosses val="autoZero"/>
        <c:auto val="1"/>
        <c:lblAlgn val="ctr"/>
        <c:lblOffset val="100"/>
        <c:noMultiLvlLbl val="0"/>
      </c:catAx>
      <c:valAx>
        <c:axId val="620702784"/>
        <c:scaling>
          <c:orientation val="minMax"/>
          <c:max val="1"/>
        </c:scaling>
        <c:delete val="1"/>
        <c:axPos val="l"/>
        <c:numFmt formatCode="0.0%" sourceLinked="1"/>
        <c:majorTickMark val="none"/>
        <c:minorTickMark val="none"/>
        <c:tickLblPos val="nextTo"/>
        <c:crossAx val="240528704"/>
        <c:crosses val="autoZero"/>
        <c:crossBetween val="between"/>
        <c:majorUnit val="0.2"/>
      </c:valAx>
      <c:spPr>
        <a:noFill/>
        <a:ln>
          <a:noFill/>
        </a:ln>
        <a:effectLst/>
      </c:spPr>
    </c:plotArea>
    <c:legend>
      <c:legendPos val="r"/>
      <c:layout>
        <c:manualLayout>
          <c:xMode val="edge"/>
          <c:yMode val="edge"/>
          <c:x val="0.1698902688056701"/>
          <c:y val="0.84253922842573059"/>
          <c:w val="0.67621987556911622"/>
          <c:h val="0.110009208806968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ea"/>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WP_재료비!$L$25:$P$25</c:f>
              <c:strCache>
                <c:ptCount val="5"/>
                <c:pt idx="0">
                  <c:v>2016</c:v>
                </c:pt>
                <c:pt idx="1">
                  <c:v>2017</c:v>
                </c:pt>
                <c:pt idx="2">
                  <c:v>2018</c:v>
                </c:pt>
                <c:pt idx="3">
                  <c:v>2019</c:v>
                </c:pt>
                <c:pt idx="4">
                  <c:v>2020 1H</c:v>
                </c:pt>
              </c:strCache>
            </c:strRef>
          </c:cat>
          <c:val>
            <c:numRef>
              <c:f>WP_재료비!$L$26:$P$26</c:f>
              <c:numCache>
                <c:formatCode>#,##0</c:formatCode>
                <c:ptCount val="5"/>
                <c:pt idx="0">
                  <c:v>6456.4938477292671</c:v>
                </c:pt>
                <c:pt idx="1">
                  <c:v>6743.5836131631968</c:v>
                </c:pt>
                <c:pt idx="2">
                  <c:v>6433.3295259851511</c:v>
                </c:pt>
                <c:pt idx="3">
                  <c:v>6772.0412746280663</c:v>
                </c:pt>
                <c:pt idx="4">
                  <c:v>6831.3270858089372</c:v>
                </c:pt>
              </c:numCache>
            </c:numRef>
          </c:val>
          <c:smooth val="0"/>
          <c:extLst>
            <c:ext xmlns:c16="http://schemas.microsoft.com/office/drawing/2014/chart" uri="{C3380CC4-5D6E-409C-BE32-E72D297353CC}">
              <c16:uniqueId val="{00000000-DBA7-43DB-9906-081811B82AB2}"/>
            </c:ext>
          </c:extLst>
        </c:ser>
        <c:dLbls>
          <c:showLegendKey val="0"/>
          <c:showVal val="0"/>
          <c:showCatName val="0"/>
          <c:showSerName val="0"/>
          <c:showPercent val="0"/>
          <c:showBubbleSize val="0"/>
        </c:dLbls>
        <c:marker val="1"/>
        <c:smooth val="0"/>
        <c:axId val="1666846991"/>
        <c:axId val="1473144735"/>
      </c:lineChart>
      <c:catAx>
        <c:axId val="1666846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ea"/>
                <a:ea typeface="+mn-ea"/>
                <a:cs typeface="+mn-cs"/>
              </a:defRPr>
            </a:pPr>
            <a:endParaRPr lang="ko-KR"/>
          </a:p>
        </c:txPr>
        <c:crossAx val="1473144735"/>
        <c:crosses val="autoZero"/>
        <c:auto val="1"/>
        <c:lblAlgn val="ctr"/>
        <c:lblOffset val="100"/>
        <c:noMultiLvlLbl val="0"/>
      </c:catAx>
      <c:valAx>
        <c:axId val="1473144735"/>
        <c:scaling>
          <c:orientation val="minMax"/>
          <c:max val="7000"/>
          <c:min val="5000"/>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ea"/>
                <a:ea typeface="+mn-ea"/>
                <a:cs typeface="+mn-cs"/>
              </a:defRPr>
            </a:pPr>
            <a:endParaRPr lang="ko-KR"/>
          </a:p>
        </c:txPr>
        <c:crossAx val="1666846991"/>
        <c:crosses val="autoZero"/>
        <c:crossBetween val="between"/>
        <c:majorUnit val="500"/>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027228400985128E-2"/>
          <c:y val="7.009484544842054E-2"/>
          <c:w val="0.90465846346712608"/>
          <c:h val="0.70178574116537296"/>
        </c:manualLayout>
      </c:layout>
      <c:barChart>
        <c:barDir val="col"/>
        <c:grouping val="stacked"/>
        <c:varyColors val="0"/>
        <c:ser>
          <c:idx val="0"/>
          <c:order val="0"/>
          <c:tx>
            <c:strRef>
              <c:f>WP_인건비!$Q$78</c:f>
              <c:strCache>
                <c:ptCount val="1"/>
                <c:pt idx="0">
                  <c:v>COGS_직접노무비</c:v>
                </c:pt>
              </c:strCache>
            </c:strRef>
          </c:tx>
          <c:spPr>
            <a:solidFill>
              <a:srgbClr val="0091D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ea"/>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WP_인건비!$R$77:$V$77</c:f>
              <c:strCache>
                <c:ptCount val="5"/>
                <c:pt idx="0">
                  <c:v>FY16</c:v>
                </c:pt>
                <c:pt idx="1">
                  <c:v>FY17</c:v>
                </c:pt>
                <c:pt idx="2">
                  <c:v>FY18</c:v>
                </c:pt>
                <c:pt idx="3">
                  <c:v>FY19</c:v>
                </c:pt>
                <c:pt idx="4">
                  <c:v>FY20 1H</c:v>
                </c:pt>
              </c:strCache>
            </c:strRef>
          </c:cat>
          <c:val>
            <c:numRef>
              <c:f>WP_인건비!$R$78:$V$78</c:f>
              <c:numCache>
                <c:formatCode>0.0%</c:formatCode>
                <c:ptCount val="5"/>
                <c:pt idx="0">
                  <c:v>0.71739193593052242</c:v>
                </c:pt>
                <c:pt idx="1">
                  <c:v>0.75486238230277847</c:v>
                </c:pt>
                <c:pt idx="2">
                  <c:v>0.66791554020636845</c:v>
                </c:pt>
                <c:pt idx="3">
                  <c:v>0.7486818191684339</c:v>
                </c:pt>
                <c:pt idx="4">
                  <c:v>0.71099501961104317</c:v>
                </c:pt>
              </c:numCache>
            </c:numRef>
          </c:val>
          <c:extLst>
            <c:ext xmlns:c16="http://schemas.microsoft.com/office/drawing/2014/chart" uri="{C3380CC4-5D6E-409C-BE32-E72D297353CC}">
              <c16:uniqueId val="{00000000-CDFE-496F-91AC-DC40DDBF8565}"/>
            </c:ext>
          </c:extLst>
        </c:ser>
        <c:ser>
          <c:idx val="1"/>
          <c:order val="1"/>
          <c:tx>
            <c:strRef>
              <c:f>WP_인건비!$Q$79</c:f>
              <c:strCache>
                <c:ptCount val="1"/>
                <c:pt idx="0">
                  <c:v>COGS_외주가공비</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ea"/>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WP_인건비!$R$77:$V$77</c:f>
              <c:strCache>
                <c:ptCount val="5"/>
                <c:pt idx="0">
                  <c:v>FY16</c:v>
                </c:pt>
                <c:pt idx="1">
                  <c:v>FY17</c:v>
                </c:pt>
                <c:pt idx="2">
                  <c:v>FY18</c:v>
                </c:pt>
                <c:pt idx="3">
                  <c:v>FY19</c:v>
                </c:pt>
                <c:pt idx="4">
                  <c:v>FY20 1H</c:v>
                </c:pt>
              </c:strCache>
            </c:strRef>
          </c:cat>
          <c:val>
            <c:numRef>
              <c:f>WP_인건비!$R$79:$V$79</c:f>
              <c:numCache>
                <c:formatCode>0.0%</c:formatCode>
                <c:ptCount val="5"/>
                <c:pt idx="0">
                  <c:v>0.12337652814577925</c:v>
                </c:pt>
                <c:pt idx="1">
                  <c:v>0.14981926180215466</c:v>
                </c:pt>
                <c:pt idx="2">
                  <c:v>0.21023405362208789</c:v>
                </c:pt>
                <c:pt idx="3">
                  <c:v>0.10078084804686502</c:v>
                </c:pt>
                <c:pt idx="4">
                  <c:v>0.14922467917496671</c:v>
                </c:pt>
              </c:numCache>
            </c:numRef>
          </c:val>
          <c:extLst>
            <c:ext xmlns:c16="http://schemas.microsoft.com/office/drawing/2014/chart" uri="{C3380CC4-5D6E-409C-BE32-E72D297353CC}">
              <c16:uniqueId val="{00000001-CDFE-496F-91AC-DC40DDBF8565}"/>
            </c:ext>
          </c:extLst>
        </c:ser>
        <c:ser>
          <c:idx val="2"/>
          <c:order val="2"/>
          <c:tx>
            <c:strRef>
              <c:f>WP_인건비!$Q$80</c:f>
              <c:strCache>
                <c:ptCount val="1"/>
                <c:pt idx="0">
                  <c:v>SG&amp;A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ea"/>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WP_인건비!$R$77:$V$77</c:f>
              <c:strCache>
                <c:ptCount val="5"/>
                <c:pt idx="0">
                  <c:v>FY16</c:v>
                </c:pt>
                <c:pt idx="1">
                  <c:v>FY17</c:v>
                </c:pt>
                <c:pt idx="2">
                  <c:v>FY18</c:v>
                </c:pt>
                <c:pt idx="3">
                  <c:v>FY19</c:v>
                </c:pt>
                <c:pt idx="4">
                  <c:v>FY20 1H</c:v>
                </c:pt>
              </c:strCache>
            </c:strRef>
          </c:cat>
          <c:val>
            <c:numRef>
              <c:f>WP_인건비!$R$80:$V$80</c:f>
              <c:numCache>
                <c:formatCode>0.0%</c:formatCode>
                <c:ptCount val="5"/>
                <c:pt idx="0">
                  <c:v>0.15923153592369835</c:v>
                </c:pt>
                <c:pt idx="1">
                  <c:v>9.5318355895066834E-2</c:v>
                </c:pt>
                <c:pt idx="2">
                  <c:v>0.12185040617154363</c:v>
                </c:pt>
                <c:pt idx="3">
                  <c:v>0.15053733278470111</c:v>
                </c:pt>
                <c:pt idx="4">
                  <c:v>0.13978030121399015</c:v>
                </c:pt>
              </c:numCache>
            </c:numRef>
          </c:val>
          <c:extLst>
            <c:ext xmlns:c16="http://schemas.microsoft.com/office/drawing/2014/chart" uri="{C3380CC4-5D6E-409C-BE32-E72D297353CC}">
              <c16:uniqueId val="{00000002-CDFE-496F-91AC-DC40DDBF8565}"/>
            </c:ext>
          </c:extLst>
        </c:ser>
        <c:dLbls>
          <c:showLegendKey val="0"/>
          <c:showVal val="0"/>
          <c:showCatName val="0"/>
          <c:showSerName val="0"/>
          <c:showPercent val="0"/>
          <c:showBubbleSize val="0"/>
        </c:dLbls>
        <c:gapWidth val="50"/>
        <c:overlap val="100"/>
        <c:axId val="1715642288"/>
        <c:axId val="1727361248"/>
      </c:barChart>
      <c:catAx>
        <c:axId val="1715642288"/>
        <c:scaling>
          <c:orientation val="minMax"/>
        </c:scaling>
        <c:delete val="0"/>
        <c:axPos val="b"/>
        <c:numFmt formatCode="General" sourceLinked="1"/>
        <c:majorTickMark val="none"/>
        <c:minorTickMark val="none"/>
        <c:tickLblPos val="nextTo"/>
        <c:spPr>
          <a:noFill/>
          <a:ln w="9525" cap="flat" cmpd="sng" algn="ctr">
            <a:solidFill>
              <a:srgbClr val="00338D"/>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ea"/>
                <a:ea typeface="+mn-ea"/>
                <a:cs typeface="+mn-cs"/>
              </a:defRPr>
            </a:pPr>
            <a:endParaRPr lang="ko-KR"/>
          </a:p>
        </c:txPr>
        <c:crossAx val="1727361248"/>
        <c:crosses val="autoZero"/>
        <c:auto val="1"/>
        <c:lblAlgn val="ctr"/>
        <c:lblOffset val="100"/>
        <c:noMultiLvlLbl val="0"/>
      </c:catAx>
      <c:valAx>
        <c:axId val="1727361248"/>
        <c:scaling>
          <c:orientation val="minMax"/>
        </c:scaling>
        <c:delete val="1"/>
        <c:axPos val="l"/>
        <c:numFmt formatCode="0.0%" sourceLinked="1"/>
        <c:majorTickMark val="none"/>
        <c:minorTickMark val="none"/>
        <c:tickLblPos val="nextTo"/>
        <c:crossAx val="1715642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ea"/>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027205698686975E-2"/>
          <c:y val="7.0094981961957042E-2"/>
          <c:w val="0.90465846346712608"/>
          <c:h val="0.70178574116537296"/>
        </c:manualLayout>
      </c:layout>
      <c:barChart>
        <c:barDir val="col"/>
        <c:grouping val="stacked"/>
        <c:varyColors val="0"/>
        <c:ser>
          <c:idx val="0"/>
          <c:order val="0"/>
          <c:tx>
            <c:strRef>
              <c:f>WP_인건비!$J$78</c:f>
              <c:strCache>
                <c:ptCount val="1"/>
                <c:pt idx="0">
                  <c:v>COGS_직접노무비</c:v>
                </c:pt>
              </c:strCache>
            </c:strRef>
          </c:tx>
          <c:spPr>
            <a:solidFill>
              <a:srgbClr val="0091D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ea"/>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WP_인건비!$K$77:$O$77</c:f>
              <c:strCache>
                <c:ptCount val="5"/>
                <c:pt idx="0">
                  <c:v>FY16</c:v>
                </c:pt>
                <c:pt idx="1">
                  <c:v>FY17</c:v>
                </c:pt>
                <c:pt idx="2">
                  <c:v>FY18</c:v>
                </c:pt>
                <c:pt idx="3">
                  <c:v>FY19</c:v>
                </c:pt>
                <c:pt idx="4">
                  <c:v>FY20 1H</c:v>
                </c:pt>
              </c:strCache>
            </c:strRef>
          </c:cat>
          <c:val>
            <c:numRef>
              <c:f>WP_인건비!$K$78:$O$78</c:f>
              <c:numCache>
                <c:formatCode>#,##0,,;[Red]\(#,##0,,\);\-</c:formatCode>
                <c:ptCount val="5"/>
                <c:pt idx="0">
                  <c:v>886763948</c:v>
                </c:pt>
                <c:pt idx="1">
                  <c:v>1036441940</c:v>
                </c:pt>
                <c:pt idx="2">
                  <c:v>1131814323</c:v>
                </c:pt>
                <c:pt idx="3">
                  <c:v>974451927</c:v>
                </c:pt>
                <c:pt idx="4">
                  <c:v>511526818</c:v>
                </c:pt>
              </c:numCache>
            </c:numRef>
          </c:val>
          <c:extLst>
            <c:ext xmlns:c16="http://schemas.microsoft.com/office/drawing/2014/chart" uri="{C3380CC4-5D6E-409C-BE32-E72D297353CC}">
              <c16:uniqueId val="{00000000-53F1-421A-8D09-FB3AF7E38801}"/>
            </c:ext>
          </c:extLst>
        </c:ser>
        <c:ser>
          <c:idx val="1"/>
          <c:order val="1"/>
          <c:tx>
            <c:strRef>
              <c:f>WP_인건비!$J$79</c:f>
              <c:strCache>
                <c:ptCount val="1"/>
                <c:pt idx="0">
                  <c:v>COGS_외주가공비</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ea"/>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WP_인건비!$K$77:$O$77</c:f>
              <c:strCache>
                <c:ptCount val="5"/>
                <c:pt idx="0">
                  <c:v>FY16</c:v>
                </c:pt>
                <c:pt idx="1">
                  <c:v>FY17</c:v>
                </c:pt>
                <c:pt idx="2">
                  <c:v>FY18</c:v>
                </c:pt>
                <c:pt idx="3">
                  <c:v>FY19</c:v>
                </c:pt>
                <c:pt idx="4">
                  <c:v>FY20 1H</c:v>
                </c:pt>
              </c:strCache>
            </c:strRef>
          </c:cat>
          <c:val>
            <c:numRef>
              <c:f>WP_인건비!$K$79:$O$79</c:f>
              <c:numCache>
                <c:formatCode>#,##0,,;[Red]\(#,##0,,\);\-</c:formatCode>
                <c:ptCount val="5"/>
                <c:pt idx="0">
                  <c:v>152505000</c:v>
                </c:pt>
                <c:pt idx="1">
                  <c:v>205705000</c:v>
                </c:pt>
                <c:pt idx="2">
                  <c:v>356251500</c:v>
                </c:pt>
                <c:pt idx="3">
                  <c:v>131172000</c:v>
                </c:pt>
                <c:pt idx="4">
                  <c:v>107360000</c:v>
                </c:pt>
              </c:numCache>
            </c:numRef>
          </c:val>
          <c:extLst>
            <c:ext xmlns:c16="http://schemas.microsoft.com/office/drawing/2014/chart" uri="{C3380CC4-5D6E-409C-BE32-E72D297353CC}">
              <c16:uniqueId val="{00000001-53F1-421A-8D09-FB3AF7E38801}"/>
            </c:ext>
          </c:extLst>
        </c:ser>
        <c:ser>
          <c:idx val="2"/>
          <c:order val="2"/>
          <c:tx>
            <c:strRef>
              <c:f>WP_인건비!$J$80</c:f>
              <c:strCache>
                <c:ptCount val="1"/>
                <c:pt idx="0">
                  <c:v>SG&amp;A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ea"/>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WP_인건비!$K$77:$O$77</c:f>
              <c:strCache>
                <c:ptCount val="5"/>
                <c:pt idx="0">
                  <c:v>FY16</c:v>
                </c:pt>
                <c:pt idx="1">
                  <c:v>FY17</c:v>
                </c:pt>
                <c:pt idx="2">
                  <c:v>FY18</c:v>
                </c:pt>
                <c:pt idx="3">
                  <c:v>FY19</c:v>
                </c:pt>
                <c:pt idx="4">
                  <c:v>FY20 1H</c:v>
                </c:pt>
              </c:strCache>
            </c:strRef>
          </c:cat>
          <c:val>
            <c:numRef>
              <c:f>WP_인건비!$K$80:$O$80</c:f>
              <c:numCache>
                <c:formatCode>#,##0,,;[Red]\(#,##0,,\);\-</c:formatCode>
                <c:ptCount val="5"/>
                <c:pt idx="0">
                  <c:v>196825164</c:v>
                </c:pt>
                <c:pt idx="1">
                  <c:v>130874109</c:v>
                </c:pt>
                <c:pt idx="2">
                  <c:v>206481249</c:v>
                </c:pt>
                <c:pt idx="3">
                  <c:v>195932892</c:v>
                </c:pt>
                <c:pt idx="4">
                  <c:v>100565223</c:v>
                </c:pt>
              </c:numCache>
            </c:numRef>
          </c:val>
          <c:extLst>
            <c:ext xmlns:c16="http://schemas.microsoft.com/office/drawing/2014/chart" uri="{C3380CC4-5D6E-409C-BE32-E72D297353CC}">
              <c16:uniqueId val="{00000002-53F1-421A-8D09-FB3AF7E38801}"/>
            </c:ext>
          </c:extLst>
        </c:ser>
        <c:dLbls>
          <c:showLegendKey val="0"/>
          <c:showVal val="0"/>
          <c:showCatName val="0"/>
          <c:showSerName val="0"/>
          <c:showPercent val="0"/>
          <c:showBubbleSize val="0"/>
        </c:dLbls>
        <c:gapWidth val="50"/>
        <c:overlap val="100"/>
        <c:axId val="1715642288"/>
        <c:axId val="1727361248"/>
      </c:barChart>
      <c:catAx>
        <c:axId val="1715642288"/>
        <c:scaling>
          <c:orientation val="minMax"/>
        </c:scaling>
        <c:delete val="0"/>
        <c:axPos val="b"/>
        <c:numFmt formatCode="General" sourceLinked="1"/>
        <c:majorTickMark val="none"/>
        <c:minorTickMark val="none"/>
        <c:tickLblPos val="nextTo"/>
        <c:spPr>
          <a:noFill/>
          <a:ln w="9525" cap="flat" cmpd="sng" algn="ctr">
            <a:solidFill>
              <a:srgbClr val="00338D"/>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ea"/>
                <a:ea typeface="+mn-ea"/>
                <a:cs typeface="+mn-cs"/>
              </a:defRPr>
            </a:pPr>
            <a:endParaRPr lang="ko-KR"/>
          </a:p>
        </c:txPr>
        <c:crossAx val="1727361248"/>
        <c:crosses val="autoZero"/>
        <c:auto val="1"/>
        <c:lblAlgn val="ctr"/>
        <c:lblOffset val="100"/>
        <c:noMultiLvlLbl val="0"/>
      </c:catAx>
      <c:valAx>
        <c:axId val="1727361248"/>
        <c:scaling>
          <c:orientation val="minMax"/>
        </c:scaling>
        <c:delete val="1"/>
        <c:axPos val="l"/>
        <c:numFmt formatCode="#,##0,,;[Red]\(#,##0,,\);\-" sourceLinked="1"/>
        <c:majorTickMark val="none"/>
        <c:minorTickMark val="none"/>
        <c:tickLblPos val="nextTo"/>
        <c:crossAx val="1715642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ea"/>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'Rev.Bridge(Cus)'!$B$11:$B$38</cx:f>
        <cx:lvl ptCount="28">
          <cx:pt idx="0">FY16</cx:pt>
          <cx:pt idx="1">H</cx:pt>
          <cx:pt idx="2">D</cx:pt>
          <cx:pt idx="3">K</cx:pt>
          <cx:pt idx="4">T</cx:pt>
          <cx:pt idx="5">기타</cx:pt>
          <cx:pt idx="6">FY17</cx:pt>
          <cx:pt idx="7">H</cx:pt>
          <cx:pt idx="8">D</cx:pt>
          <cx:pt idx="9">K</cx:pt>
          <cx:pt idx="10">L</cx:pt>
          <cx:pt idx="11">T</cx:pt>
          <cx:pt idx="12">기타</cx:pt>
          <cx:pt idx="13">FY18</cx:pt>
          <cx:pt idx="14">H</cx:pt>
          <cx:pt idx="15">D</cx:pt>
          <cx:pt idx="16">K</cx:pt>
          <cx:pt idx="17">L</cx:pt>
          <cx:pt idx="18">T</cx:pt>
          <cx:pt idx="19">기타</cx:pt>
          <cx:pt idx="20">FY19</cx:pt>
          <cx:pt idx="21">H</cx:pt>
          <cx:pt idx="22">D</cx:pt>
          <cx:pt idx="23">K</cx:pt>
          <cx:pt idx="24">L</cx:pt>
          <cx:pt idx="25">T</cx:pt>
          <cx:pt idx="26">기타</cx:pt>
          <cx:pt idx="27">FY20</cx:pt>
        </cx:lvl>
      </cx:strDim>
      <cx:numDim type="val">
        <cx:f>'Rev.Bridge(Cus)'!$C$11:$C$38</cx:f>
        <cx:lvl ptCount="28" formatCode="#,##0;!(#,##0!);!-">
          <cx:pt idx="0">6799.4523399999998</cx:pt>
          <cx:pt idx="1">729.72730000000001</cx:pt>
          <cx:pt idx="2">525.30999999999995</cx:pt>
          <cx:pt idx="3">-44.856999999999971</cx:pt>
          <cx:pt idx="4">-271.15804000000003</cx:pt>
          <cx:pt idx="5">161.63720699999999</cx:pt>
          <cx:pt idx="6">7900.1118069999993</cx:pt>
          <cx:pt idx="7">-653.53360000000021</cx:pt>
          <cx:pt idx="8">1129.2461430000001</cx:pt>
          <cx:pt idx="9">130.78849999999989</cx:pt>
          <cx:pt idx="10">635.70000000000005</cx:pt>
          <cx:pt idx="11">658.70636200000001</cx:pt>
          <cx:pt idx="12">-404.83920699999999</cx:pt>
          <cx:pt idx="13">9396.180005000002</cx:pt>
          <cx:pt idx="14">-385.7819999999997</cx:pt>
          <cx:pt idx="15">-223.40968599999997</cx:pt>
          <cx:pt idx="16">-623.38699999999994</cx:pt>
          <cx:pt idx="17">237.59999999999991</cx:pt>
          <cx:pt idx="18">-269.05743400000006</cx:pt>
          <cx:pt idx="19">-1.7355999999999767</cx:pt>
          <cx:pt idx="20">8130.4082850000032</cx:pt>
          <cx:pt idx="21">787.64953636363634</cx:pt>
          <cx:pt idx="22">-635.40372972727278</cx:pt>
          <cx:pt idx="23">792.94027272727249</cx:pt>
          <cx:pt idx="24">-225.29999999999995</cx:pt>
          <cx:pt idx="25">190.17652654545452</cx:pt>
          <cx:pt idx="26">22.801836363636426</cx:pt>
          <cx:pt idx="27">9063.2727272727298</cx:pt>
        </cx:lvl>
      </cx:numDim>
    </cx:data>
  </cx:chartData>
  <cx:chart>
    <cx:plotArea>
      <cx:plotAreaRegion>
        <cx:series layoutId="waterfall" uniqueId="{1F5FC32A-2EB6-4928-A6DC-7A201D049719}">
          <cx:dataLabels pos="outEnd">
            <cx:txPr>
              <a:bodyPr spcFirstLastPara="1" vertOverflow="ellipsis" horzOverflow="overflow" wrap="square" lIns="0" tIns="0" rIns="0" bIns="0" anchor="ctr" anchorCtr="1"/>
              <a:lstStyle/>
              <a:p>
                <a:pPr algn="ctr" rtl="0">
                  <a:defRPr sz="800"/>
                </a:pPr>
                <a:endParaRPr lang="ko-KR" altLang="en-US" sz="800" b="0" i="0" u="none" strike="noStrike" baseline="0">
                  <a:solidFill>
                    <a:srgbClr val="000000">
                      <a:lumMod val="65000"/>
                      <a:lumOff val="35000"/>
                    </a:srgbClr>
                  </a:solidFill>
                  <a:latin typeface="Univers for KPMG"/>
                  <a:ea typeface="맑은 고딕" panose="020B0503020000020004" pitchFamily="50" charset="-127"/>
                </a:endParaRPr>
              </a:p>
            </cx:txPr>
            <cx:visibility seriesName="0" categoryName="0" value="1"/>
          </cx:dataLabels>
          <cx:dataId val="0"/>
          <cx:layoutPr>
            <cx:visibility connectorLines="0"/>
            <cx:subtotals>
              <cx:idx val="0"/>
              <cx:idx val="6"/>
              <cx:idx val="13"/>
              <cx:idx val="20"/>
              <cx:idx val="27"/>
            </cx:subtotals>
          </cx:layoutPr>
        </cx:series>
      </cx:plotAreaRegion>
      <cx:axis id="0">
        <cx:catScaling gapWidth="0.5"/>
        <cx:tickLabels/>
        <cx:txPr>
          <a:bodyPr spcFirstLastPara="1" vertOverflow="ellipsis" horzOverflow="overflow" wrap="square" lIns="0" tIns="0" rIns="0" bIns="0" anchor="ctr" anchorCtr="1"/>
          <a:lstStyle/>
          <a:p>
            <a:pPr algn="ctr" rtl="0">
              <a:defRPr sz="700" b="1"/>
            </a:pPr>
            <a:endParaRPr lang="ko-KR" altLang="en-US" sz="700" b="1" i="0" u="none" strike="noStrike" baseline="0">
              <a:solidFill>
                <a:srgbClr val="000000">
                  <a:lumMod val="65000"/>
                  <a:lumOff val="35000"/>
                </a:srgbClr>
              </a:solidFill>
              <a:latin typeface="Univers for KPMG"/>
              <a:ea typeface="맑은 고딕" panose="020B0503020000020004" pitchFamily="50" charset="-127"/>
            </a:endParaRPr>
          </a:p>
        </cx:txPr>
      </cx:axis>
      <cx:axis id="1" hidden="1">
        <cx:valScaling/>
        <cx:tickLabels/>
      </cx:axis>
    </cx:plotArea>
  </cx:chart>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('Rev.Bridge(Cus)'!$K$79,'Rev.Bridge(Cus)'!$P$79)</cx:f>
        <cx:lvl ptCount="2">
          <cx:pt idx="0">ASP</cx:pt>
          <cx:pt idx="1">Q</cx:pt>
        </cx:lvl>
      </cx:strDim>
      <cx:numDim type="val">
        <cx:f dir="row">('Rev.Bridge(Cus)'!$K$83,'Rev.Bridge(Cus)'!$P$83)</cx:f>
        <cx:lvl ptCount="2" formatCode="#,##0;[빨강]!(#,##0!);!-">
          <cx:pt idx="0">-104.29601506870355</cx:pt>
          <cx:pt idx="1">-937.80858493129631</cx:pt>
        </cx:lvl>
      </cx:numDim>
    </cx:data>
  </cx:chartData>
  <cx:chart>
    <cx:plotArea>
      <cx:plotAreaRegion>
        <cx:series layoutId="waterfall" uniqueId="{04D4867C-C5D0-4823-8CDC-92F144BED1D8}">
          <cx:spPr>
            <a:solidFill>
              <a:srgbClr val="00A3A1"/>
            </a:solidFill>
          </cx:spPr>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 idx="0">
              <cx:txPr>
                <a:bodyPr vertOverflow="overflow" horzOverflow="overflow" wrap="square" lIns="0" tIns="0" rIns="0" bIns="0"/>
                <a:lstStyle/>
                <a:p>
                  <a:pPr algn="ctr" rtl="0">
                    <a:defRPr>
                      <a:solidFill>
                        <a:schemeClr val="tx1"/>
                      </a:solidFill>
                    </a:defRPr>
                  </a:pPr>
                  <a:r>
                    <a:rPr lang="ko-KR" altLang="en-US" sz="700">
                      <a:solidFill>
                        <a:schemeClr val="tx1"/>
                      </a:solidFill>
                    </a:rPr>
                    <a:t>(104)</a:t>
                  </a:r>
                </a:p>
              </cx:txPr>
            </cx:dataLabel>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('Rev.Bridge(Cus-Size)'!$L$79,'Rev.Bridge(Cus-Size)'!$Q$79)</cx:f>
        <cx:lvl ptCount="2">
          <cx:pt idx="0">ASP</cx:pt>
          <cx:pt idx="1">Q</cx:pt>
        </cx:lvl>
      </cx:strDim>
      <cx:numDim type="val">
        <cx:f dir="row">('Rev.Bridge(Cus-Size)'!$L$80,'Rev.Bridge(Cus-Size)'!$Q$80)</cx:f>
        <cx:lvl ptCount="2" formatCode="#,##0;[빨강]!(#,##0!);!-">
          <cx:pt idx="0">-113.67029164607021</cx:pt>
          <cx:pt idx="1">678.67029164607015</cx:pt>
        </cx:lvl>
      </cx:numDim>
    </cx:data>
  </cx:chartData>
  <cx:chart>
    <cx:plotArea>
      <cx:plotAreaRegion>
        <cx:series layoutId="waterfall" uniqueId="{FCB855A9-3B4B-4F26-B059-C4512AF08F21}">
          <cx:dataPt idx="0">
            <cx:spPr>
              <a:solidFill>
                <a:srgbClr val="00A3A1"/>
              </a:solidFill>
            </cx:spPr>
          </cx:dataPt>
          <cx:dataPt idx="1">
            <cx:spPr>
              <a:ln>
                <a:noFill/>
              </a:ln>
            </cx:spPr>
          </cx:dataPt>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rgbClr val="595959"/>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p>
        </cx:txPr>
      </cx:axis>
      <cx:axis id="1" hidden="1">
        <cx:valScaling/>
        <cx:tickLabels/>
        <cx:txPr>
          <a:bodyPr vertOverflow="overflow" horzOverflow="overflow" wrap="square" lIns="0" tIns="0" rIns="0" bIns="0"/>
          <a:lstStyle/>
          <a:p>
            <a:pPr algn="ctr" rtl="0">
              <a:defRPr sz="700" b="0" i="0">
                <a:solidFill>
                  <a:srgbClr val="595959"/>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p>
        </cx:txPr>
      </cx:axis>
    </cx:plotArea>
  </cx:chart>
  <cx:spPr>
    <a:ln>
      <a:noFill/>
    </a:ln>
  </cx:spPr>
  <cx:fmtOvrs>
    <cx:fmtOvr idx="0">
      <cx:spPr>
        <a:solidFill>
          <a:srgbClr val="0091DA"/>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('Rev.Bridge(Cus-Size)'!$L$79,'Rev.Bridge(Cus-Size)'!$Q$79)</cx:f>
        <cx:lvl ptCount="2">
          <cx:pt idx="0">ASP</cx:pt>
          <cx:pt idx="1">Q</cx:pt>
        </cx:lvl>
      </cx:strDim>
      <cx:numDim type="val">
        <cx:f dir="row">('Rev.Bridge(Cus-Size)'!$L$81,'Rev.Bridge(Cus-Size)'!$Q$81)</cx:f>
        <cx:lvl ptCount="2" formatCode="#,##0;[빨강]!(#,##0!);!-">
          <cx:pt idx="0">-84.488267014815179</cx:pt>
          <cx:pt idx="1">-721.81173298518479</cx:pt>
        </cx:lvl>
      </cx:numDim>
    </cx:data>
  </cx:chartData>
  <cx:chart>
    <cx:plotArea>
      <cx:plotAreaRegion>
        <cx:series layoutId="waterfall" uniqueId="{1871BACA-11A1-4C6B-A0DE-04BB13C040EE}">
          <cx:spPr>
            <a:solidFill>
              <a:srgbClr val="00A3A1"/>
            </a:solidFill>
          </cx:spPr>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rgbClr val="595959"/>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p>
        </cx:txPr>
      </cx:axis>
      <cx:axis id="1" hidden="1">
        <cx:valScaling/>
        <cx:tickLabels/>
        <cx:txPr>
          <a:bodyPr vertOverflow="overflow" horzOverflow="overflow" wrap="square" lIns="0" tIns="0" rIns="0" bIns="0"/>
          <a:lstStyle/>
          <a:p>
            <a:pPr algn="ctr" rtl="0">
              <a:defRPr sz="700" b="0" i="0">
                <a:solidFill>
                  <a:srgbClr val="595959"/>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p>
        </cx:txPr>
      </cx:axis>
    </cx:plotArea>
  </cx:chart>
  <cx:spPr>
    <a:ln>
      <a:noFill/>
    </a:ln>
  </cx:spPr>
  <cx:fmtOvrs>
    <cx:fmtOvr idx="0">
      <cx:spPr>
        <a:solidFill>
          <a:srgbClr val="0091DA"/>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('Rev.Bridge(Cus-Size)'!$L$79,'Rev.Bridge(Cus-Size)'!$Q$79)</cx:f>
        <cx:lvl ptCount="2">
          <cx:pt idx="0">ASP</cx:pt>
          <cx:pt idx="1">Q</cx:pt>
        </cx:lvl>
      </cx:strDim>
      <cx:numDim type="val">
        <cx:f dir="row">('Rev.Bridge(Cus-Size)'!$L$82,'Rev.Bridge(Cus-Size)'!$Q$82)</cx:f>
        <cx:lvl ptCount="2" formatCode="#,##0;[빨강]!(#,##0!);!-">
          <cx:pt idx="0">-17.329496572556081</cx:pt>
          <cx:pt idx="1">262.77329657255603</cx:pt>
        </cx:lvl>
      </cx:numDim>
    </cx:data>
  </cx:chartData>
  <cx:chart>
    <cx:plotArea>
      <cx:plotAreaRegion>
        <cx:series layoutId="waterfall" uniqueId="{2F6F19C0-2588-4421-A65C-69FA0145990D}">
          <cx:dataPt idx="0">
            <cx:spPr>
              <a:solidFill>
                <a:srgbClr val="00A3A1"/>
              </a:solidFill>
            </cx:spPr>
          </cx:dataPt>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rgbClr val="595959"/>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p>
        </cx:txPr>
      </cx:axis>
      <cx:axis id="1" hidden="1">
        <cx:valScaling/>
        <cx:tickLabels/>
        <cx:txPr>
          <a:bodyPr vertOverflow="overflow" horzOverflow="overflow" wrap="square" lIns="0" tIns="0" rIns="0" bIns="0"/>
          <a:lstStyle/>
          <a:p>
            <a:pPr algn="ctr" rtl="0">
              <a:defRPr sz="700" b="0" i="0">
                <a:solidFill>
                  <a:srgbClr val="595959"/>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p>
        </cx:txPr>
      </cx:axis>
    </cx:plotArea>
  </cx:chart>
  <cx:spPr>
    <a:ln>
      <a:noFill/>
    </a:ln>
  </cx:spPr>
  <cx:fmtOvrs>
    <cx:fmtOvr idx="0">
      <cx:spPr>
        <a:solidFill>
          <a:srgbClr val="0091DA"/>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('Rev.Bridge(Cus-Size)'!$L$79,'Rev.Bridge(Cus-Size)'!$Q$79)</cx:f>
        <cx:lvl ptCount="2">
          <cx:pt idx="0">ASP</cx:pt>
          <cx:pt idx="1">Q</cx:pt>
        </cx:lvl>
      </cx:strDim>
      <cx:numDim type="val">
        <cx:f dir="row">('Rev.Bridge(Cus-Size)'!$L$83,'Rev.Bridge(Cus-Size)'!$Q$83)</cx:f>
        <cx:lvl ptCount="2" formatCode="#,##0;[빨강]!(#,##0!);!-">
          <cx:pt idx="0">75.272961726486614</cx:pt>
          <cx:pt idx="1">-465.19876172648668</cx:pt>
        </cx:lvl>
      </cx:numDim>
    </cx:data>
  </cx:chartData>
  <cx:chart>
    <cx:plotArea>
      <cx:plotAreaRegion>
        <cx:series layoutId="waterfall" uniqueId="{69D348D9-7D03-46E8-A738-60CE141CB57A}">
          <cx:dataPt idx="1">
            <cx:spPr>
              <a:solidFill>
                <a:srgbClr val="00A3A1"/>
              </a:solidFill>
            </cx:spPr>
          </cx:dataPt>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rgbClr val="595959"/>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p>
        </cx:txPr>
      </cx:axis>
      <cx:axis id="1" hidden="1">
        <cx:valScaling/>
        <cx:tickLabels/>
        <cx:txPr>
          <a:bodyPr vertOverflow="overflow" horzOverflow="overflow" wrap="square" lIns="0" tIns="0" rIns="0" bIns="0"/>
          <a:lstStyle/>
          <a:p>
            <a:pPr algn="ctr" rtl="0">
              <a:defRPr sz="700" b="0" i="0">
                <a:solidFill>
                  <a:srgbClr val="595959"/>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p>
        </cx:txPr>
      </cx:axis>
    </cx:plotArea>
  </cx:chart>
  <cx:spPr>
    <a:ln>
      <a:noFill/>
    </a:ln>
  </cx:spPr>
  <cx:fmtOvrs>
    <cx:fmtOvr idx="0">
      <cx:spPr>
        <a:solidFill>
          <a:srgbClr val="0091DA"/>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'Rev.Bridge(Cus)'!$B$11:$B$38</cx:f>
        <cx:lvl ptCount="28">
          <cx:pt idx="0">FY16</cx:pt>
          <cx:pt idx="1">H</cx:pt>
          <cx:pt idx="2">D</cx:pt>
          <cx:pt idx="3">K</cx:pt>
          <cx:pt idx="4">T</cx:pt>
          <cx:pt idx="5">기타</cx:pt>
          <cx:pt idx="6">FY17</cx:pt>
          <cx:pt idx="7">H</cx:pt>
          <cx:pt idx="8">D</cx:pt>
          <cx:pt idx="9">K</cx:pt>
          <cx:pt idx="10">L</cx:pt>
          <cx:pt idx="11">T</cx:pt>
          <cx:pt idx="12">기타</cx:pt>
          <cx:pt idx="13">FY18</cx:pt>
          <cx:pt idx="14">H</cx:pt>
          <cx:pt idx="15">D</cx:pt>
          <cx:pt idx="16">K</cx:pt>
          <cx:pt idx="17">L</cx:pt>
          <cx:pt idx="18">T</cx:pt>
          <cx:pt idx="19">기타</cx:pt>
          <cx:pt idx="20">FY19</cx:pt>
          <cx:pt idx="21">H</cx:pt>
          <cx:pt idx="22">D</cx:pt>
          <cx:pt idx="23">K</cx:pt>
          <cx:pt idx="24">L</cx:pt>
          <cx:pt idx="25">T</cx:pt>
          <cx:pt idx="26">기타</cx:pt>
          <cx:pt idx="27">FY20</cx:pt>
        </cx:lvl>
      </cx:strDim>
      <cx:numDim type="val">
        <cx:f>'Rev.Bridge(Cus)'!$C$11:$C$38</cx:f>
        <cx:lvl ptCount="28" formatCode="#,##0;!(#,##0!);!-">
          <cx:pt idx="0">6799.4523399999998</cx:pt>
          <cx:pt idx="1">729.72730000000001</cx:pt>
          <cx:pt idx="2">525.30999999999995</cx:pt>
          <cx:pt idx="3">-44.856999999999971</cx:pt>
          <cx:pt idx="4">-271.15804000000003</cx:pt>
          <cx:pt idx="5">161.63720699999999</cx:pt>
          <cx:pt idx="6">7900.1118069999993</cx:pt>
          <cx:pt idx="7">-653.53360000000021</cx:pt>
          <cx:pt idx="8">1129.2461430000001</cx:pt>
          <cx:pt idx="9">130.78849999999989</cx:pt>
          <cx:pt idx="10">635.70000000000005</cx:pt>
          <cx:pt idx="11">658.70636200000001</cx:pt>
          <cx:pt idx="12">-404.83920699999999</cx:pt>
          <cx:pt idx="13">9396.180005000002</cx:pt>
          <cx:pt idx="14">-385.7819999999997</cx:pt>
          <cx:pt idx="15">-223.40968599999997</cx:pt>
          <cx:pt idx="16">-623.38699999999994</cx:pt>
          <cx:pt idx="17">237.59999999999991</cx:pt>
          <cx:pt idx="18">-269.05743400000006</cx:pt>
          <cx:pt idx="19">-1.7355999999999767</cx:pt>
          <cx:pt idx="20">8130.4082850000032</cx:pt>
          <cx:pt idx="21">787.64953636363634</cx:pt>
          <cx:pt idx="22">-635.40372972727278</cx:pt>
          <cx:pt idx="23">792.94027272727249</cx:pt>
          <cx:pt idx="24">-225.29999999999995</cx:pt>
          <cx:pt idx="25">190.17652654545452</cx:pt>
          <cx:pt idx="26">22.801836363636426</cx:pt>
          <cx:pt idx="27">9063.2727272727298</cx:pt>
        </cx:lvl>
      </cx:numDim>
    </cx:data>
  </cx:chartData>
  <cx:chart>
    <cx:plotArea>
      <cx:plotAreaRegion>
        <cx:series layoutId="waterfall" uniqueId="{1F5FC32A-2EB6-4928-A6DC-7A201D049719}">
          <cx:dataLabels pos="outEnd">
            <cx:txPr>
              <a:bodyPr spcFirstLastPara="1" vertOverflow="ellipsis" horzOverflow="overflow" wrap="square" lIns="0" tIns="0" rIns="0" bIns="0" anchor="ctr" anchorCtr="1"/>
              <a:lstStyle/>
              <a:p>
                <a:pPr algn="ctr" rtl="0">
                  <a:defRPr sz="800"/>
                </a:pPr>
                <a:endParaRPr lang="ko-KR" altLang="en-US" sz="800" b="0" i="0" u="none" strike="noStrike" baseline="0">
                  <a:solidFill>
                    <a:srgbClr val="000000">
                      <a:lumMod val="65000"/>
                      <a:lumOff val="35000"/>
                    </a:srgbClr>
                  </a:solidFill>
                  <a:latin typeface="Univers for KPMG"/>
                  <a:ea typeface="맑은 고딕" panose="020B0503020000020004" pitchFamily="50" charset="-127"/>
                </a:endParaRPr>
              </a:p>
            </cx:txPr>
            <cx:visibility seriesName="0" categoryName="0" value="1"/>
          </cx:dataLabels>
          <cx:dataId val="0"/>
          <cx:layoutPr>
            <cx:visibility connectorLines="0"/>
            <cx:subtotals>
              <cx:idx val="0"/>
              <cx:idx val="6"/>
              <cx:idx val="13"/>
              <cx:idx val="20"/>
              <cx:idx val="27"/>
            </cx:subtotals>
          </cx:layoutPr>
        </cx:series>
      </cx:plotAreaRegion>
      <cx:axis id="0">
        <cx:catScaling gapWidth="0.5"/>
        <cx:tickLabels/>
        <cx:txPr>
          <a:bodyPr spcFirstLastPara="1" vertOverflow="ellipsis" horzOverflow="overflow" wrap="square" lIns="0" tIns="0" rIns="0" bIns="0" anchor="ctr" anchorCtr="1"/>
          <a:lstStyle/>
          <a:p>
            <a:pPr algn="ctr" rtl="0">
              <a:defRPr sz="800" b="1"/>
            </a:pPr>
            <a:endParaRPr lang="ko-KR" altLang="en-US" sz="800" b="1" i="0" u="none" strike="noStrike" baseline="0">
              <a:solidFill>
                <a:srgbClr val="000000">
                  <a:lumMod val="65000"/>
                  <a:lumOff val="35000"/>
                </a:srgbClr>
              </a:solidFill>
              <a:latin typeface="Univers for KPMG"/>
              <a:ea typeface="맑은 고딕" panose="020B0503020000020004" pitchFamily="50" charset="-127"/>
            </a:endParaRPr>
          </a:p>
        </cx:txPr>
      </cx:axis>
      <cx:axis id="1" hidden="1">
        <cx:valScaling/>
        <cx:tickLabels/>
      </cx:axis>
    </cx:plotArea>
  </cx:chart>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('Rev.Bridge(Cus-Size)'!$K$152,'Rev.Bridge(Cus-Size)'!$P$152)</cx:f>
        <cx:lvl ptCount="2">
          <cx:pt idx="0">ASP</cx:pt>
          <cx:pt idx="1">Q</cx:pt>
        </cx:lvl>
      </cx:strDim>
      <cx:numDim type="val">
        <cx:f dir="row">('Rev.Bridge(Cus-Size)'!$K$153,'Rev.Bridge(Cus-Size)'!$P$153)</cx:f>
        <cx:lvl ptCount="2" formatCode="#,##0;[빨강]!(#,##0!);!-">
          <cx:pt idx="0">1346.0417255916409</cx:pt>
          <cx:pt idx="1">-45.671582591642192</cx:pt>
        </cx:lvl>
      </cx:numDim>
    </cx:data>
  </cx:chartData>
  <cx:chart>
    <cx:plotArea>
      <cx:plotAreaRegion>
        <cx:series layoutId="waterfall" uniqueId="{553D9ADC-13FB-4AAE-BE0D-1B0535337B65}">
          <cx:dataPt idx="1">
            <cx:spPr>
              <a:solidFill>
                <a:srgbClr val="00A3A1"/>
              </a:solidFill>
            </cx:spPr>
          </cx:dataPt>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0"/>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'Rev.Bridge(Cus-Size)'!$B$117:$B$120</cx:f>
        <cx:lvl ptCount="4">
          <cx:pt idx="0">대형</cx:pt>
          <cx:pt idx="1">중형</cx:pt>
          <cx:pt idx="2">소형</cx:pt>
          <cx:pt idx="3">기타</cx:pt>
        </cx:lvl>
      </cx:strDim>
      <cx:numDim type="val">
        <cx:f>'Rev.Bridge(Cus-Size)'!$F$117:$F$120</cx:f>
        <cx:lvl ptCount="4" formatCode="#,##0;!(#,##0!);!-">
          <cx:pt idx="0">-721.17833154545451</cx:pt>
          <cx:pt idx="1">235.58611090909091</cx:pt>
          <cx:pt idx="2">-316.95818181818174</cx:pt>
          <cx:pt idx="3">64.544490909090896</cx:pt>
        </cx:lvl>
      </cx:numDim>
    </cx:data>
  </cx:chartData>
  <cx:chart>
    <cx:plotArea>
      <cx:plotAreaRegion>
        <cx:plotSurface>
          <cx:spPr>
            <a:ln>
              <a:noFill/>
            </a:ln>
          </cx:spPr>
        </cx:plotSurface>
        <cx:series layoutId="waterfall" uniqueId="{410CBC23-8C6C-4913-9CAD-4A2F7E0AD21E}">
          <cx:spPr>
            <a:ln>
              <a:noFill/>
            </a:ln>
          </cx:spPr>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2"/>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'Rev.Bridge(Cus-Size)'!$B$117:$B$120</cx:f>
        <cx:lvl ptCount="4">
          <cx:pt idx="0">대형</cx:pt>
          <cx:pt idx="1">중형</cx:pt>
          <cx:pt idx="2">소형</cx:pt>
          <cx:pt idx="3">기타</cx:pt>
        </cx:lvl>
      </cx:strDim>
      <cx:numDim type="val">
        <cx:f>'Rev.Bridge(Cus-Size)'!$D$117:$D$120</cx:f>
        <cx:lvl ptCount="4" formatCode="#,##0;!(#,##0!);!-">
          <cx:pt idx="0">1300.3701429999999</cx:pt>
          <cx:pt idx="1">4.3859999999999957</cx:pt>
          <cx:pt idx="2">-97.58200000000005</cx:pt>
          <cx:pt idx="3">-102.64800000000002</cx:pt>
        </cx:lvl>
      </cx:numDim>
    </cx:data>
  </cx:chartData>
  <cx:chart>
    <cx:plotArea>
      <cx:plotAreaRegion>
        <cx:series layoutId="waterfall" uniqueId="{C233AFCC-6059-4E00-B831-42AF1705A344}">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0"/>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'Rev.Bridge(Cus-Size)'!$B$117:$B$120</cx:f>
        <cx:lvl ptCount="4">
          <cx:pt idx="0">대형</cx:pt>
          <cx:pt idx="1">중형</cx:pt>
          <cx:pt idx="2">소형</cx:pt>
          <cx:pt idx="3">기타</cx:pt>
        </cx:lvl>
      </cx:strDim>
      <cx:numDim type="val">
        <cx:f>'Rev.Bridge(Cus-Size)'!$C$117:$C$120</cx:f>
        <cx:lvl ptCount="4" formatCode="#,##0;!(#,##0!);!-">
          <cx:pt idx="0">28.403999999999996</cx:pt>
          <cx:pt idx="1">48.343999999999994</cx:pt>
          <cx:pt idx="2">266.29400000000004</cx:pt>
          <cx:pt idx="3">257.94</cx:pt>
        </cx:lvl>
      </cx:numDim>
    </cx:data>
  </cx:chartData>
  <cx:chart>
    <cx:plotArea>
      <cx:plotAreaRegion>
        <cx:series layoutId="waterfall" uniqueId="{1F5FC32A-2EB6-4928-A6DC-7A201D049719}">
          <cx:spPr>
            <a:ln>
              <a:noFill/>
            </a:ln>
          </cx:spPr>
          <cx:dataPt idx="0">
            <cx:spPr>
              <a:solidFill>
                <a:srgbClr val="0091DA"/>
              </a:solidFill>
            </cx:spPr>
          </cx:dataPt>
          <cx:dataLabels pos="outEnd">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visibility seriesName="0" categoryName="0" value="1"/>
            <cx:dataLabelHidden idx="3"/>
          </cx:dataLabels>
          <cx:dataId val="0"/>
          <cx:layoutPr>
            <cx:visibility connectorLines="0"/>
            <cx:subtotals>
              <cx:idx val="0"/>
              <cx:idx val="5"/>
              <cx:idx val="10"/>
              <cx:idx val="15"/>
              <cx:idx val="2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'Rev.Bridge(Cus)'!$B$47:$B$50</cx:f>
        <cx:lvl ptCount="4">
          <cx:pt idx="0">대형</cx:pt>
          <cx:pt idx="1">중형</cx:pt>
          <cx:pt idx="2">소형</cx:pt>
          <cx:pt idx="3">기타</cx:pt>
        </cx:lvl>
      </cx:strDim>
      <cx:numDim type="val">
        <cx:f>'Rev.Bridge(Cus)'!$C$47:$C$50</cx:f>
        <cx:lvl ptCount="4" formatCode="#,##0;!(#,##0!);!-">
          <cx:pt idx="0">456</cx:pt>
          <cx:pt idx="1">430.19999999999993</cx:pt>
          <cx:pt idx="2">-497.62900000000008</cx:pt>
          <cx:pt idx="3">-1042.1046000000001</cx:pt>
        </cx:lvl>
      </cx:numDim>
    </cx:data>
  </cx:chartData>
  <cx:chart>
    <cx:plotArea>
      <cx:plotAreaRegion>
        <cx:series layoutId="waterfall" uniqueId="{1F5FC32A-2EB6-4928-A6DC-7A201D049719}">
          <cx:spPr>
            <a:ln>
              <a:noFill/>
            </a:ln>
          </cx:spPr>
          <cx:dataPt idx="0">
            <cx:spPr>
              <a:solidFill>
                <a:srgbClr val="0091DA"/>
              </a:solidFill>
            </cx:spPr>
          </cx:dataPt>
          <cx:dataLabels pos="outEnd">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visibility seriesName="0" categoryName="0" value="1"/>
            <cx:separator>, </cx:separator>
            <cx:dataLabelHidden idx="1"/>
            <cx:dataLabelHidden idx="3"/>
          </cx:dataLabels>
          <cx:dataId val="0"/>
          <cx:layoutPr>
            <cx:visibility connectorLines="0"/>
            <cx:subtotals>
              <cx:idx val="0"/>
              <cx:idx val="5"/>
              <cx:idx val="10"/>
              <cx:idx val="15"/>
              <cx:idx val="2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('Rev.Bridge(Cus-Size)'!$M$152,'Rev.Bridge(Cus-Size)'!$R$152)</cx:f>
        <cx:lvl ptCount="2">
          <cx:pt idx="0">ASP</cx:pt>
          <cx:pt idx="1">Q</cx:pt>
        </cx:lvl>
      </cx:strDim>
      <cx:numDim type="val">
        <cx:f dir="row">('Rev.Bridge(Cus-Size)'!$M$153,'Rev.Bridge(Cus-Size)'!$R$153)</cx:f>
        <cx:lvl ptCount="2" formatCode="#,##0;[빨강]!(#,##0!);!-">
          <cx:pt idx="0">-868.9107498368478</cx:pt>
          <cx:pt idx="1">147.73241829139309</cx:pt>
        </cx:lvl>
      </cx:numDim>
    </cx:data>
  </cx:chartData>
  <cx:chart>
    <cx:plotArea>
      <cx:plotAreaRegion>
        <cx:series layoutId="waterfall" uniqueId="{73E16EE3-E1DC-4695-8565-8A38301ACF07}">
          <cx:dataPt idx="0">
            <cx:spPr>
              <a:solidFill>
                <a:srgbClr val="00A3A1"/>
              </a:solidFill>
            </cx:spPr>
          </cx:dataPt>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('Rev.Bridge(Cus-Size)'!$J$152,'Rev.Bridge(Cus-Size)'!$O$152)</cx:f>
        <cx:lvl ptCount="2">
          <cx:pt idx="0">ASP</cx:pt>
          <cx:pt idx="1">Q</cx:pt>
        </cx:lvl>
      </cx:strDim>
      <cx:numDim type="val">
        <cx:f dir="row">('Rev.Bridge(Cus-Size)'!$J$155,'Rev.Bridge(Cus-Size)'!$O$155)</cx:f>
        <cx:lvl ptCount="2" formatCode="#,##0;[빨강]!(#,##0!);!-">
          <cx:pt idx="0">17.562579593291325</cx:pt>
          <cx:pt idx="1">248.73142040670871</cx:pt>
        </cx:lvl>
      </cx:numDim>
    </cx:data>
  </cx:chartData>
  <cx:chart>
    <cx:plotArea>
      <cx:plotAreaRegion>
        <cx:series layoutId="waterfall" uniqueId="{0524B744-EB9B-4D1B-823D-112200B6A4A9}">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'Rev.Bridge(Cus-Size)'!$B$117:$B$120</cx:f>
        <cx:lvl ptCount="4">
          <cx:pt idx="0">대형</cx:pt>
          <cx:pt idx="1">중형</cx:pt>
          <cx:pt idx="2">소형</cx:pt>
          <cx:pt idx="3">기타</cx:pt>
        </cx:lvl>
      </cx:strDim>
      <cx:numDim type="val">
        <cx:f>'Rev.Bridge(Cus-Size)'!$E$117:$E$120</cx:f>
        <cx:lvl ptCount="4" formatCode="#,##0;!(#,##0!);!-">
          <cx:pt idx="0">-167.84126599999991</cx:pt>
          <cx:pt idx="1">-76.165019999999998</cx:pt>
          <cx:pt idx="2">197.93599999999998</cx:pt>
          <cx:pt idx="3">-143.29140000000001</cx:pt>
        </cx:lvl>
      </cx:numDim>
    </cx:data>
  </cx:chartData>
  <cx:chart>
    <cx:plotArea>
      <cx:plotAreaRegion>
        <cx:plotSurface>
          <cx:spPr>
            <a:ln>
              <a:noFill/>
            </a:ln>
          </cx:spPr>
        </cx:plotSurface>
        <cx:series layoutId="waterfall" uniqueId="{2AC162EC-2BAF-42FD-83A7-96ED49977035}">
          <cx:spPr>
            <a:ln>
              <a:noFill/>
            </a:ln>
          </cx:spPr>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1"/>
            <cx:dataLabelHidden idx="2"/>
          </cx:dataLabels>
          <cx:dataId val="0"/>
          <cx:layoutPr>
            <cx:visibility connectorLines="0"/>
            <cx:subtotals/>
          </cx:layoutPr>
        </cx:series>
      </cx:plotAreaRegion>
      <cx:axis id="0">
        <cx:catScaling/>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('Rev.Bridge(Cus-Size)'!$J$235,'Rev.Bridge(Cus-Size)'!$O$235)</cx:f>
        <cx:lvl ptCount="2">
          <cx:pt idx="0">ASP</cx:pt>
          <cx:pt idx="1">Q</cx:pt>
        </cx:lvl>
      </cx:strDim>
      <cx:numDim type="val">
        <cx:f dir="row">('Rev.Bridge(Cus-Size)'!$J$236,'Rev.Bridge(Cus-Size)'!$O$236)</cx:f>
        <cx:lvl ptCount="2" formatCode="#,##0;[빨강]!(#,##0!);!-">
          <cx:pt idx="0">-96.599622051317311</cx:pt>
          <cx:pt idx="1">-742.91797794868262</cx:pt>
        </cx:lvl>
      </cx:numDim>
    </cx:data>
  </cx:chartData>
  <cx:chart>
    <cx:plotArea>
      <cx:plotAreaRegion>
        <cx:series layoutId="waterfall" uniqueId="{08F84E7D-D0FE-457B-AB70-E8F15A3731FB}">
          <cx:spPr>
            <a:solidFill>
              <a:srgbClr val="00A3A1"/>
            </a:solidFill>
          </cx:spPr>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'Rev.Bridge(Cus-Size)'!$B$202:$B$205</cx:f>
        <cx:lvl ptCount="4">
          <cx:pt idx="0">대형</cx:pt>
          <cx:pt idx="1">중형</cx:pt>
          <cx:pt idx="2">소형</cx:pt>
          <cx:pt idx="3">기타</cx:pt>
        </cx:lvl>
      </cx:strDim>
      <cx:numDim type="val">
        <cx:f>'Rev.Bridge(Cus-Size)'!$C$202:$C$205</cx:f>
        <cx:lvl ptCount="4" formatCode="#,##0;!(#,##0!);!-">
          <cx:pt idx="0">-839.51760000000002</cx:pt>
          <cx:pt idx="1">93.496736000000055</cx:pt>
          <cx:pt idx="2">535.47359400000005</cx:pt>
          <cx:pt idx="3">165.69027</cx:pt>
        </cx:lvl>
      </cx:numDim>
    </cx:data>
  </cx:chartData>
  <cx:chart>
    <cx:plotArea>
      <cx:plotAreaRegion>
        <cx:series layoutId="waterfall" uniqueId="{E0BDB4A0-FA42-496D-A844-D8DEED6568EE}">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0"/>
            <cx:dataLabelHidden idx="3"/>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
    <cx:plotArea>
      <cx:plotAreaRegion/>
    </cx:plotArea>
  </cx:chart>
  <cx:spPr>
    <a:ln>
      <a:noFill/>
    </a:ln>
  </cx:spPr>
  <cx:fmtOvrs>
    <cx:fmtOvr idx="0">
      <cx:spPr>
        <a:solidFill>
          <a:srgbClr val="0091DA"/>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'Rev.Bridge(Cus-Size)'!$B$202:$B$205</cx:f>
        <cx:lvl ptCount="4">
          <cx:pt idx="0">대형</cx:pt>
          <cx:pt idx="1">중형</cx:pt>
          <cx:pt idx="2">소형</cx:pt>
          <cx:pt idx="3">기타</cx:pt>
        </cx:lvl>
      </cx:strDim>
      <cx:numDim type="val">
        <cx:f>'Rev.Bridge(Cus-Size)'!$D$202:$D$205</cx:f>
        <cx:lvl ptCount="4" formatCode="#,##0;!(#,##0!);!-">
          <cx:pt idx="0">-293.70699999999999</cx:pt>
          <cx:pt idx="1">-101.46000000000004</cx:pt>
          <cx:pt idx="2">464.26350000000002</cx:pt>
          <cx:pt idx="3">61.691999999999979</cx:pt>
        </cx:lvl>
      </cx:numDim>
    </cx:data>
  </cx:chartData>
  <cx:chart>
    <cx:plotArea>
      <cx:plotAreaRegion>
        <cx:series layoutId="waterfall" uniqueId="{0C623B4A-8ECA-4BDA-ACFB-95D3636C36D4}">
          <cx:spPr>
            <a:ln>
              <a:noFill/>
            </a:ln>
          </cx:spPr>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1"/>
            <cx:dataLabelHidden idx="3"/>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'Rev.Bridge(Cus-Size)'!$B$203:$B$205</cx:f>
        <cx:lvl ptCount="3">
          <cx:pt idx="0">중형</cx:pt>
          <cx:pt idx="1">소형</cx:pt>
          <cx:pt idx="2">기타</cx:pt>
        </cx:lvl>
      </cx:strDim>
      <cx:numDim type="val">
        <cx:f>'Rev.Bridge(Cus-Size)'!$E$203:$E$205</cx:f>
        <cx:lvl ptCount="3" formatCode="#,##0;!(#,##0!);!-">
          <cx:pt idx="0">-468.06199999999995</cx:pt>
          <cx:pt idx="1">-46.633000000000038</cx:pt>
          <cx:pt idx="2">-108.69199999999998</cx:pt>
        </cx:lvl>
      </cx:numDim>
    </cx:data>
  </cx:chartData>
  <cx:chart>
    <cx:plotArea>
      <cx:plotAreaRegion>
        <cx:series layoutId="waterfall" uniqueId="{9E2B9626-B6F6-4E46-8C7D-9BB78EC6251F}">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2"/>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'Rev.Bridge(Cus-Size)'!$B$202:$B$205</cx:f>
        <cx:lvl ptCount="4">
          <cx:pt idx="0">대형</cx:pt>
          <cx:pt idx="1">중형</cx:pt>
          <cx:pt idx="2">소형</cx:pt>
          <cx:pt idx="3">기타</cx:pt>
        </cx:lvl>
      </cx:strDim>
      <cx:numDim type="val">
        <cx:f>'Rev.Bridge(Cus-Size)'!$F$202:$F$205</cx:f>
        <cx:lvl ptCount="4" formatCode="#,##0;!(#,##0!);!-">
          <cx:pt idx="0">414.26181818181817</cx:pt>
          <cx:pt idx="1">145.26945454545455</cx:pt>
          <cx:pt idx="2">193.29618181818182</cx:pt>
          <cx:pt idx="3">39.306636363636358</cx:pt>
        </cx:lvl>
      </cx:numDim>
    </cx:data>
  </cx:chartData>
  <cx:chart>
    <cx:plotArea>
      <cx:plotAreaRegion>
        <cx:series layoutId="waterfall" uniqueId="{FDB23042-8E2F-4058-9AD0-6C359024CEB2}">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2"/>
            <cx:dataLabelHidden idx="3"/>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('Rev.Bridge(Cus-Size)'!$J$235,'Rev.Bridge(Cus-Size)'!$O$235)</cx:f>
        <cx:lvl ptCount="2">
          <cx:pt idx="0">ASP</cx:pt>
          <cx:pt idx="1">Q</cx:pt>
        </cx:lvl>
      </cx:strDim>
      <cx:numDim type="val">
        <cx:f dir="row">('Rev.Bridge(Cus-Size)'!$J$238,'Rev.Bridge(Cus-Size)'!$O$238)</cx:f>
        <cx:lvl ptCount="2" formatCode="#,##0;[빨강]!(#,##0!);!-">
          <cx:pt idx="0">3.2045922438423995</cx:pt>
          <cx:pt idx="1">532.26900175615765</cx:pt>
        </cx:lvl>
      </cx:numDim>
    </cx:data>
  </cx:chartData>
  <cx:chart>
    <cx:plotArea>
      <cx:plotAreaRegion>
        <cx:series layoutId="waterfall" uniqueId="{C2C2F96F-18CF-42FA-9EBB-4834BF0DD6B6}">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('Rev.Bridge(Cus)'!$K$79,'Rev.Bridge(Cus)'!$P$79)</cx:f>
        <cx:lvl ptCount="2">
          <cx:pt idx="0">ASP</cx:pt>
          <cx:pt idx="1">Q</cx:pt>
        </cx:lvl>
      </cx:strDim>
      <cx:numDim type="val">
        <cx:f dir="row">('Rev.Bridge(Cus)'!$K$80,'Rev.Bridge(Cus)'!$P$80)</cx:f>
        <cx:lvl ptCount="2" formatCode="#,##0;[빨강]!(#,##0!);!-">
          <cx:pt idx="0">62.684636118598384</cx:pt>
          <cx:pt idx="1">393.31536388140159</cx:pt>
        </cx:lvl>
      </cx:numDim>
    </cx:data>
  </cx:chartData>
  <cx:chart>
    <cx:plotArea>
      <cx:plotAreaRegion>
        <cx:series layoutId="waterfall" uniqueId="{A23624A8-70F8-43B1-AE56-1E9DA7130838}">
          <cx:dataLabels pos="outEnd">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visibility seriesName="0" categoryName="0" value="1"/>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('Rev.Bridge(Cus-Size)'!$K$235,'Rev.Bridge(Cus-Size)'!$P$235)</cx:f>
        <cx:lvl ptCount="2">
          <cx:pt idx="0">ASP</cx:pt>
          <cx:pt idx="1">Q</cx:pt>
        </cx:lvl>
      </cx:strDim>
      <cx:numDim type="val">
        <cx:f dir="row">('Rev.Bridge(Cus-Size)'!$K$236,'Rev.Bridge(Cus-Size)'!$P$236)</cx:f>
        <cx:lvl ptCount="2" formatCode="#,##0;[빨강]!(#,##0!);!-">
          <cx:pt idx="0">-146.8535</cx:pt>
          <cx:pt idx="1">-146.8535</cx:pt>
        </cx:lvl>
      </cx:numDim>
    </cx:data>
  </cx:chartData>
  <cx:chart>
    <cx:plotArea>
      <cx:plotAreaRegion>
        <cx:series layoutId="waterfall" uniqueId="{A1EAE19E-3EF0-48AA-A8D7-5FB0903204BE}">
          <cx:spPr>
            <a:solidFill>
              <a:srgbClr val="00A3A1"/>
            </a:solidFill>
          </cx:spPr>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('Rev.Bridge(Cus-Size)'!$K$235,'Rev.Bridge(Cus-Size)'!$P$235)</cx:f>
        <cx:lvl ptCount="2">
          <cx:pt idx="0">ASP</cx:pt>
          <cx:pt idx="1">Q</cx:pt>
        </cx:lvl>
      </cx:strDim>
      <cx:numDim type="val">
        <cx:f dir="row">('Rev.Bridge(Cus-Size)'!$K$238,'Rev.Bridge(Cus-Size)'!$P$238)</cx:f>
        <cx:lvl ptCount="2" formatCode="#,##0;[빨강]!(#,##0!);!-">
          <cx:pt idx="0">-129.54272391572474</cx:pt>
          <cx:pt idx="1">593.80622391572456</cx:pt>
        </cx:lvl>
      </cx:numDim>
    </cx:data>
  </cx:chartData>
  <cx:chart>
    <cx:plotArea>
      <cx:plotAreaRegion>
        <cx:series layoutId="waterfall" uniqueId="{CB024159-826E-48FF-8A94-4909B2DA8E62}">
          <cx:dataPt idx="0">
            <cx:spPr>
              <a:solidFill>
                <a:srgbClr val="00A3A1"/>
              </a:solidFill>
            </cx:spPr>
          </cx:dataPt>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('Rev.Bridge(Cus-Size)'!$L$235,'Rev.Bridge(Cus-Size)'!$Q$235)</cx:f>
        <cx:lvl ptCount="2">
          <cx:pt idx="0">ASP</cx:pt>
          <cx:pt idx="1">Q</cx:pt>
        </cx:lvl>
      </cx:strDim>
      <cx:numDim type="val">
        <cx:f dir="row">('Rev.Bridge(Cus-Size)'!$L$237,'Rev.Bridge(Cus-Size)'!$Q$237)</cx:f>
        <cx:lvl ptCount="2" formatCode="#,##0;[빨강]!(#,##0!);!-">
          <cx:pt idx="0">36.157015279623508</cx:pt>
          <cx:pt idx="1">-504.21901527962348</cx:pt>
        </cx:lvl>
      </cx:numDim>
    </cx:data>
  </cx:chartData>
  <cx:chart>
    <cx:plotArea>
      <cx:plotAreaRegion>
        <cx:series layoutId="waterfall" uniqueId="{E473C844-5CFD-4E1E-B66C-779ADB12B097}">
          <cx:dataPt idx="1">
            <cx:spPr>
              <a:solidFill>
                <a:srgbClr val="00A3A1"/>
              </a:solidFill>
            </cx:spPr>
          </cx:dataPt>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0"/>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('Rev.Bridge(Cus-Size)'!$L$235,'Rev.Bridge(Cus-Size)'!$Q$235)</cx:f>
        <cx:lvl ptCount="2">
          <cx:pt idx="0">ASP</cx:pt>
          <cx:pt idx="1">Q</cx:pt>
        </cx:lvl>
      </cx:strDim>
      <cx:numDim type="val">
        <cx:f dir="row">('Rev.Bridge(Cus-Size)'!$L$238,'Rev.Bridge(Cus-Size)'!$Q$238)</cx:f>
        <cx:lvl ptCount="2" formatCode="#,##0;[빨강]!(#,##0!);!-">
          <cx:pt idx="0">-162.66861819208248</cx:pt>
          <cx:pt idx="1">116.03561819208238</cx:pt>
        </cx:lvl>
      </cx:numDim>
    </cx:data>
  </cx:chartData>
  <cx:chart>
    <cx:plotArea>
      <cx:plotAreaRegion>
        <cx:series layoutId="waterfall" uniqueId="{A5010EE5-96D9-4160-A337-24B44C2993C2}">
          <cx:dataPt idx="0">
            <cx:spPr>
              <a:solidFill>
                <a:srgbClr val="00A3A1"/>
              </a:solidFill>
            </cx:spPr>
          </cx:dataPt>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0"/>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('Rev.Bridge(Cus-Size)'!$M$235,'Rev.Bridge(Cus-Size)'!$R$235)</cx:f>
        <cx:lvl ptCount="2">
          <cx:pt idx="0">ASP</cx:pt>
          <cx:pt idx="1">Q</cx:pt>
        </cx:lvl>
      </cx:strDim>
      <cx:numDim type="val">
        <cx:f dir="row">('Rev.Bridge(Cus-Size)'!$M$238,'Rev.Bridge(Cus-Size)'!$R$238)</cx:f>
        <cx:lvl ptCount="2" formatCode="#,##0;[빨강]!(#,##0!);!-">
          <cx:pt idx="0">-71.975309860625202</cx:pt>
          <cx:pt idx="1">265.27149167880714</cx:pt>
        </cx:lvl>
      </cx:numDim>
    </cx:data>
  </cx:chartData>
  <cx:chart>
    <cx:plotArea>
      <cx:plotAreaRegion>
        <cx:series layoutId="waterfall" uniqueId="{74E42AC1-286E-41C0-9146-8B54D1E689D1}">
          <cx:spPr>
            <a:solidFill>
              <a:srgbClr val="00A3A1"/>
            </a:solidFill>
          </cx:spPr>
          <cx:dataPt idx="1">
            <cx:spPr>
              <a:solidFill>
                <a:srgbClr val="0091DA"/>
              </a:solidFill>
            </cx:spPr>
          </cx:dataPt>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0"/>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'Rev.Bridge(Cus)'!$B$11:$B$38</cx:f>
        <cx:lvl ptCount="28">
          <cx:pt idx="0">FY16</cx:pt>
          <cx:pt idx="1">H</cx:pt>
          <cx:pt idx="2">D</cx:pt>
          <cx:pt idx="3">K</cx:pt>
          <cx:pt idx="4">T</cx:pt>
          <cx:pt idx="5">기타</cx:pt>
          <cx:pt idx="6">FY17</cx:pt>
          <cx:pt idx="7">H</cx:pt>
          <cx:pt idx="8">D</cx:pt>
          <cx:pt idx="9">K</cx:pt>
          <cx:pt idx="10">L</cx:pt>
          <cx:pt idx="11">T</cx:pt>
          <cx:pt idx="12">기타</cx:pt>
          <cx:pt idx="13">FY18</cx:pt>
          <cx:pt idx="14">H</cx:pt>
          <cx:pt idx="15">D</cx:pt>
          <cx:pt idx="16">K</cx:pt>
          <cx:pt idx="17">L</cx:pt>
          <cx:pt idx="18">T</cx:pt>
          <cx:pt idx="19">기타</cx:pt>
          <cx:pt idx="20">FY19</cx:pt>
          <cx:pt idx="21">H</cx:pt>
          <cx:pt idx="22">D</cx:pt>
          <cx:pt idx="23">K</cx:pt>
          <cx:pt idx="24">L</cx:pt>
          <cx:pt idx="25">T</cx:pt>
          <cx:pt idx="26">기타</cx:pt>
          <cx:pt idx="27">FY20</cx:pt>
        </cx:lvl>
      </cx:strDim>
      <cx:numDim type="val">
        <cx:f>'Rev.Bridge(Cus)'!$C$11:$C$38</cx:f>
        <cx:lvl ptCount="28" formatCode="#,##0;!(#,##0!);!-">
          <cx:pt idx="0">6799.4523399999998</cx:pt>
          <cx:pt idx="1">729.72730000000001</cx:pt>
          <cx:pt idx="2">525.30999999999995</cx:pt>
          <cx:pt idx="3">-44.856999999999971</cx:pt>
          <cx:pt idx="4">-271.15804000000003</cx:pt>
          <cx:pt idx="5">161.63720699999999</cx:pt>
          <cx:pt idx="6">7900.1118069999993</cx:pt>
          <cx:pt idx="7">-653.53360000000021</cx:pt>
          <cx:pt idx="8">1129.2461430000001</cx:pt>
          <cx:pt idx="9">130.78849999999989</cx:pt>
          <cx:pt idx="10">635.70000000000005</cx:pt>
          <cx:pt idx="11">658.70636200000001</cx:pt>
          <cx:pt idx="12">-404.83920699999999</cx:pt>
          <cx:pt idx="13">9396.180005000002</cx:pt>
          <cx:pt idx="14">-385.7819999999997</cx:pt>
          <cx:pt idx="15">-223.40968599999997</cx:pt>
          <cx:pt idx="16">-623.38699999999994</cx:pt>
          <cx:pt idx="17">237.59999999999991</cx:pt>
          <cx:pt idx="18">-269.05743400000006</cx:pt>
          <cx:pt idx="19">-1.7355999999999767</cx:pt>
          <cx:pt idx="20">8130.4082850000032</cx:pt>
          <cx:pt idx="21">787.64953636363634</cx:pt>
          <cx:pt idx="22">-635.40372972727278</cx:pt>
          <cx:pt idx="23">792.94027272727249</cx:pt>
          <cx:pt idx="24">-225.29999999999995</cx:pt>
          <cx:pt idx="25">190.17652654545452</cx:pt>
          <cx:pt idx="26">22.801836363636426</cx:pt>
          <cx:pt idx="27">9063.2727272727298</cx:pt>
        </cx:lvl>
      </cx:numDim>
    </cx:data>
  </cx:chartData>
  <cx:chart>
    <cx:plotArea>
      <cx:plotAreaRegion>
        <cx:series layoutId="waterfall" uniqueId="{1F5FC32A-2EB6-4928-A6DC-7A201D049719}">
          <cx:dataLabels pos="outEnd">
            <cx:txPr>
              <a:bodyPr spcFirstLastPara="1" vertOverflow="ellipsis" horzOverflow="overflow" wrap="square" lIns="0" tIns="0" rIns="0" bIns="0" anchor="ctr" anchorCtr="1"/>
              <a:lstStyle/>
              <a:p>
                <a:pPr algn="ctr" rtl="0">
                  <a:defRPr sz="800"/>
                </a:pPr>
                <a:endParaRPr lang="ko-KR" altLang="en-US" sz="800" b="0" i="0" u="none" strike="noStrike" baseline="0">
                  <a:solidFill>
                    <a:srgbClr val="000000">
                      <a:lumMod val="65000"/>
                      <a:lumOff val="35000"/>
                    </a:srgbClr>
                  </a:solidFill>
                  <a:latin typeface="Univers for KPMG"/>
                  <a:ea typeface="맑은 고딕" panose="020B0503020000020004" pitchFamily="50" charset="-127"/>
                </a:endParaRPr>
              </a:p>
            </cx:txPr>
            <cx:visibility seriesName="0" categoryName="0" value="1"/>
          </cx:dataLabels>
          <cx:dataId val="0"/>
          <cx:layoutPr>
            <cx:visibility connectorLines="0"/>
            <cx:subtotals>
              <cx:idx val="0"/>
              <cx:idx val="6"/>
              <cx:idx val="13"/>
              <cx:idx val="20"/>
              <cx:idx val="27"/>
            </cx:subtotals>
          </cx:layoutPr>
        </cx:series>
      </cx:plotAreaRegion>
      <cx:axis id="0">
        <cx:catScaling gapWidth="0.5"/>
        <cx:tickLabels/>
        <cx:txPr>
          <a:bodyPr spcFirstLastPara="1" vertOverflow="ellipsis" horzOverflow="overflow" wrap="square" lIns="0" tIns="0" rIns="0" bIns="0" anchor="ctr" anchorCtr="1"/>
          <a:lstStyle/>
          <a:p>
            <a:pPr algn="ctr" rtl="0">
              <a:defRPr sz="800" b="1"/>
            </a:pPr>
            <a:endParaRPr lang="ko-KR" altLang="en-US" sz="800" b="1" i="0" u="none" strike="noStrike" baseline="0">
              <a:solidFill>
                <a:srgbClr val="000000">
                  <a:lumMod val="65000"/>
                  <a:lumOff val="35000"/>
                </a:srgbClr>
              </a:solidFill>
              <a:latin typeface="Univers for KPMG"/>
              <a:ea typeface="맑은 고딕" panose="020B0503020000020004" pitchFamily="50" charset="-127"/>
            </a:endParaRPr>
          </a:p>
        </cx:txPr>
      </cx:axis>
      <cx:axis id="1" hidden="1">
        <cx:valScaling/>
        <cx:tickLabels/>
      </cx:axis>
    </cx:plotArea>
  </cx:chart>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'Rev.Bridge(Cus)'!$B$11:$B$38</cx:f>
        <cx:lvl ptCount="28">
          <cx:pt idx="0">FY16</cx:pt>
          <cx:pt idx="1">H</cx:pt>
          <cx:pt idx="2">D</cx:pt>
          <cx:pt idx="3">K</cx:pt>
          <cx:pt idx="4">T</cx:pt>
          <cx:pt idx="5">기타</cx:pt>
          <cx:pt idx="6">FY17</cx:pt>
          <cx:pt idx="7">H</cx:pt>
          <cx:pt idx="8">D</cx:pt>
          <cx:pt idx="9">K</cx:pt>
          <cx:pt idx="10">L</cx:pt>
          <cx:pt idx="11">T</cx:pt>
          <cx:pt idx="12">기타</cx:pt>
          <cx:pt idx="13">FY18</cx:pt>
          <cx:pt idx="14">H</cx:pt>
          <cx:pt idx="15">D</cx:pt>
          <cx:pt idx="16">K</cx:pt>
          <cx:pt idx="17">L</cx:pt>
          <cx:pt idx="18">T</cx:pt>
          <cx:pt idx="19">기타</cx:pt>
          <cx:pt idx="20">FY19</cx:pt>
          <cx:pt idx="21">H</cx:pt>
          <cx:pt idx="22">D</cx:pt>
          <cx:pt idx="23">K</cx:pt>
          <cx:pt idx="24">L</cx:pt>
          <cx:pt idx="25">T</cx:pt>
          <cx:pt idx="26">기타</cx:pt>
          <cx:pt idx="27">FY20</cx:pt>
        </cx:lvl>
      </cx:strDim>
      <cx:numDim type="val">
        <cx:f>'Rev.Bridge(Cus)'!$C$11:$C$38</cx:f>
        <cx:lvl ptCount="28" formatCode="#,##0;!(#,##0!);!-">
          <cx:pt idx="0">6799.4523399999998</cx:pt>
          <cx:pt idx="1">729.72730000000001</cx:pt>
          <cx:pt idx="2">525.30999999999995</cx:pt>
          <cx:pt idx="3">-44.856999999999971</cx:pt>
          <cx:pt idx="4">-271.15804000000003</cx:pt>
          <cx:pt idx="5">161.63720699999999</cx:pt>
          <cx:pt idx="6">7900.1118069999993</cx:pt>
          <cx:pt idx="7">-653.53360000000021</cx:pt>
          <cx:pt idx="8">1129.2461430000001</cx:pt>
          <cx:pt idx="9">130.78849999999989</cx:pt>
          <cx:pt idx="10">635.70000000000005</cx:pt>
          <cx:pt idx="11">658.70636200000001</cx:pt>
          <cx:pt idx="12">-404.83920699999999</cx:pt>
          <cx:pt idx="13">9396.180005000002</cx:pt>
          <cx:pt idx="14">-385.7819999999997</cx:pt>
          <cx:pt idx="15">-223.40968599999997</cx:pt>
          <cx:pt idx="16">-623.38699999999994</cx:pt>
          <cx:pt idx="17">237.59999999999991</cx:pt>
          <cx:pt idx="18">-269.05743400000006</cx:pt>
          <cx:pt idx="19">-1.7355999999999767</cx:pt>
          <cx:pt idx="20">8130.4082850000032</cx:pt>
          <cx:pt idx="21">787.64953636363634</cx:pt>
          <cx:pt idx="22">-635.40372972727278</cx:pt>
          <cx:pt idx="23">792.94027272727249</cx:pt>
          <cx:pt idx="24">-225.29999999999995</cx:pt>
          <cx:pt idx="25">190.17652654545452</cx:pt>
          <cx:pt idx="26">22.801836363636426</cx:pt>
          <cx:pt idx="27">9063.2727272727298</cx:pt>
        </cx:lvl>
      </cx:numDim>
    </cx:data>
  </cx:chartData>
  <cx:chart>
    <cx:plotArea>
      <cx:plotAreaRegion>
        <cx:series layoutId="waterfall" uniqueId="{1F5FC32A-2EB6-4928-A6DC-7A201D049719}">
          <cx:dataLabels pos="outEnd">
            <cx:txPr>
              <a:bodyPr spcFirstLastPara="1" vertOverflow="ellipsis" horzOverflow="overflow" wrap="square" lIns="0" tIns="0" rIns="0" bIns="0" anchor="ctr" anchorCtr="1"/>
              <a:lstStyle/>
              <a:p>
                <a:pPr algn="ctr" rtl="0">
                  <a:defRPr sz="800"/>
                </a:pPr>
                <a:endParaRPr lang="ko-KR" altLang="en-US" sz="800" b="0" i="0" u="none" strike="noStrike" baseline="0">
                  <a:solidFill>
                    <a:srgbClr val="000000">
                      <a:lumMod val="65000"/>
                      <a:lumOff val="35000"/>
                    </a:srgbClr>
                  </a:solidFill>
                  <a:latin typeface="Univers for KPMG"/>
                  <a:ea typeface="맑은 고딕" panose="020B0503020000020004" pitchFamily="50" charset="-127"/>
                </a:endParaRPr>
              </a:p>
            </cx:txPr>
            <cx:visibility seriesName="0" categoryName="0" value="1"/>
          </cx:dataLabels>
          <cx:dataId val="0"/>
          <cx:layoutPr>
            <cx:visibility connectorLines="0"/>
            <cx:subtotals>
              <cx:idx val="0"/>
              <cx:idx val="6"/>
              <cx:idx val="13"/>
              <cx:idx val="20"/>
              <cx:idx val="27"/>
            </cx:subtotals>
          </cx:layoutPr>
        </cx:series>
      </cx:plotAreaRegion>
      <cx:axis id="0">
        <cx:catScaling gapWidth="0.5"/>
        <cx:tickLabels/>
        <cx:txPr>
          <a:bodyPr spcFirstLastPara="1" vertOverflow="ellipsis" horzOverflow="overflow" wrap="square" lIns="0" tIns="0" rIns="0" bIns="0" anchor="ctr" anchorCtr="1"/>
          <a:lstStyle/>
          <a:p>
            <a:pPr algn="ctr" rtl="0">
              <a:defRPr sz="800" b="1"/>
            </a:pPr>
            <a:endParaRPr lang="ko-KR" altLang="en-US" sz="800" b="1" i="0" u="none" strike="noStrike" baseline="0">
              <a:solidFill>
                <a:srgbClr val="000000">
                  <a:lumMod val="65000"/>
                  <a:lumOff val="35000"/>
                </a:srgbClr>
              </a:solidFill>
              <a:latin typeface="Univers for KPMG"/>
              <a:ea typeface="맑은 고딕" panose="020B0503020000020004" pitchFamily="50" charset="-127"/>
            </a:endParaRPr>
          </a:p>
        </cx:txPr>
      </cx:axis>
      <cx:axis id="1" hidden="1">
        <cx:valScaling/>
        <cx:tickLabels/>
      </cx:axis>
    </cx:plotArea>
  </cx:chart>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('Rev.Bridge(Cus-Size)'!$J$300,'Rev.Bridge(Cus-Size)'!$O$300)</cx:f>
        <cx:lvl ptCount="2">
          <cx:pt idx="0">ASP</cx:pt>
          <cx:pt idx="1">Q</cx:pt>
        </cx:lvl>
      </cx:strDim>
      <cx:numDim type="val">
        <cx:f dir="row">('Rev.Bridge(Cus-Size)'!$J$303,'Rev.Bridge(Cus-Size)'!$O$303)</cx:f>
        <cx:lvl ptCount="2" formatCode="#,##0;[빨강]!(#,##0!);!-">
          <cx:pt idx="0">-53.594359764298275</cx:pt>
          <cx:pt idx="1">-105.13448023570174</cx:pt>
        </cx:lvl>
      </cx:numDim>
    </cx:data>
  </cx:chartData>
  <cx:chart>
    <cx:plotArea>
      <cx:plotAreaRegion>
        <cx:series layoutId="waterfall" uniqueId="{DE002A75-CF46-480E-A05F-1D45A3ABB157}">
          <cx:spPr>
            <a:solidFill>
              <a:srgbClr val="00A3A1"/>
            </a:solidFill>
          </cx:spPr>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'Rev.Bridge(Cus-Size)'!$B$272:$B$274</cx:f>
        <cx:lvl ptCount="3">
          <cx:pt idx="0">중형</cx:pt>
          <cx:pt idx="1">소형</cx:pt>
          <cx:pt idx="2">기타</cx:pt>
        </cx:lvl>
      </cx:strDim>
      <cx:numDim type="val">
        <cx:f>'Rev.Bridge(Cus-Size)'!$D$272:$D$274</cx:f>
        <cx:lvl ptCount="3" formatCode="#,##0;!(#,##0!);!-">
          <cx:pt idx="0">210</cx:pt>
          <cx:pt idx="1">-85.460799999999992</cx:pt>
          <cx:pt idx="2">534.16716200000008</cx:pt>
        </cx:lvl>
      </cx:numDim>
    </cx:data>
  </cx:chartData>
  <cx:chart>
    <cx:plotArea>
      <cx:plotAreaRegion>
        <cx:series layoutId="waterfall" uniqueId="{E5607D42-0BCD-40F7-A17F-9B0455CD87AD}">
          <cx:dataLabels pos="outEnd">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visibility seriesName="0" categoryName="0" value="1"/>
            <cx:dataLabelHidden idx="1"/>
            <cx:dataLabelHidden idx="2"/>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'Rev.Bridge(Cus-Size)'!$B$272:$B$274</cx:f>
        <cx:lvl ptCount="3">
          <cx:pt idx="0">중형</cx:pt>
          <cx:pt idx="1">소형</cx:pt>
          <cx:pt idx="2">기타</cx:pt>
        </cx:lvl>
      </cx:strDim>
      <cx:numDim type="val">
        <cx:f>'Rev.Bridge(Cus-Size)'!$C$272:$C$274</cx:f>
        <cx:lvl ptCount="3" formatCode="#,##0;!(#,##0!);!-">
          <cx:pt idx="0">-27.149999999999999</cx:pt>
          <cx:pt idx="1">-85.279200000000003</cx:pt>
          <cx:pt idx="2">-158.72884000000002</cx:pt>
        </cx:lvl>
      </cx:numDim>
    </cx:data>
  </cx:chartData>
  <cx:chart>
    <cx:plotArea>
      <cx:plotAreaRegion>
        <cx:series layoutId="waterfall" uniqueId="{1FF838FA-71F3-4399-8E2E-78660CC52868}">
          <cx:dataLabels pos="outEnd">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visibility seriesName="0" categoryName="0" value="1"/>
            <cx:dataLabelHidden idx="2"/>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('Rev.Bridge(Cus)'!$K$79,'Rev.Bridge(Cus)'!$P$79)</cx:f>
        <cx:lvl ptCount="2">
          <cx:pt idx="0">ASP</cx:pt>
          <cx:pt idx="1">Q</cx:pt>
        </cx:lvl>
      </cx:strDim>
      <cx:numDim type="val">
        <cx:f dir="row">('Rev.Bridge(Cus)'!$K$82,'Rev.Bridge(Cus)'!$P$82)</cx:f>
        <cx:lvl ptCount="2" formatCode="#,##0;[빨강]!(#,##0!);!-">
          <cx:pt idx="0">174.63467832557683</cx:pt>
          <cx:pt idx="1">-672.26367832557685</cx:pt>
        </cx:lvl>
      </cx:numDim>
    </cx:data>
  </cx:chartData>
  <cx:chart>
    <cx:plotArea>
      <cx:plotAreaRegion>
        <cx:series layoutId="waterfall" uniqueId="{623D12B9-D29F-47C4-B47E-1838430530FB}">
          <cx:spPr>
            <a:ln>
              <a:noFill/>
            </a:ln>
          </cx:spPr>
          <cx:dataPt idx="1">
            <cx:spPr>
              <a:solidFill>
                <a:srgbClr val="00A3A1"/>
              </a:solidFill>
            </cx:spPr>
          </cx:dataPt>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40.xml><?xml version="1.0" encoding="utf-8"?>
<cx:chartSpace xmlns:a="http://schemas.openxmlformats.org/drawingml/2006/main" xmlns:r="http://schemas.openxmlformats.org/officeDocument/2006/relationships" xmlns:cx="http://schemas.microsoft.com/office/drawing/2014/chartex">
  <cx:chart>
    <cx:plotArea>
      <cx:plotAreaRegion/>
    </cx:plotArea>
  </cx:chart>
  <cx:spPr>
    <a:ln>
      <a:noFill/>
    </a:ln>
  </cx:spPr>
  <cx:fmtOvrs>
    <cx:fmtOvr idx="0">
      <cx:spPr>
        <a:solidFill>
          <a:srgbClr val="0091DA"/>
        </a:solidFill>
      </cx:spPr>
    </cx:fmtOvr>
  </cx:fmtOvrs>
</cx:chartSpace>
</file>

<file path=ppt/charts/chartEx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'Rev.Bridge(Cus-Size)'!$B$272:$B$274</cx:f>
        <cx:lvl ptCount="3">
          <cx:pt idx="0">중형</cx:pt>
          <cx:pt idx="1">소형</cx:pt>
          <cx:pt idx="2">기타</cx:pt>
        </cx:lvl>
      </cx:strDim>
      <cx:numDim type="val">
        <cx:f>'Rev.Bridge(Cus-Size)'!$E$272:$E$274</cx:f>
        <cx:lvl ptCount="3" formatCode="#,##0;!(#,##0!);!-">
          <cx:pt idx="0">148.19999999999999</cx:pt>
          <cx:pt idx="1">85.60199999999999</cx:pt>
          <cx:pt idx="2">-502.85943400000008</cx:pt>
        </cx:lvl>
      </cx:numDim>
    </cx:data>
  </cx:chartData>
  <cx:chart>
    <cx:plotArea>
      <cx:plotAreaRegion>
        <cx:series layoutId="waterfall" uniqueId="{31860E32-BA59-4BBB-B6C5-0366D85E53F2}">
          <cx:dataLabels pos="outEnd">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visibility seriesName="0" categoryName="0" value="1"/>
            <cx:dataLabelHidden idx="1"/>
            <cx:dataLabelHidden idx="2"/>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'Rev.Bridge(Cus-Size)'!$B$272:$B$274</cx:f>
        <cx:lvl ptCount="3">
          <cx:pt idx="0">중형</cx:pt>
          <cx:pt idx="1">소형</cx:pt>
          <cx:pt idx="2">기타</cx:pt>
        </cx:lvl>
      </cx:strDim>
      <cx:numDim type="val">
        <cx:f>'Rev.Bridge(Cus-Size)'!$F$272:$F$274</cx:f>
        <cx:lvl ptCount="3" formatCode="#,##0;!(#,##0!);!-">
          <cx:pt idx="0">267.00000000000006</cx:pt>
          <cx:pt idx="1">49.569818181818192</cx:pt>
          <cx:pt idx="2">-127.74989163636364</cx:pt>
        </cx:lvl>
      </cx:numDim>
    </cx:data>
  </cx:chartData>
  <cx:chart>
    <cx:plotArea>
      <cx:plotAreaRegion>
        <cx:series layoutId="waterfall" uniqueId="{789F335E-AF8D-43FA-A14B-D05EC7D42C89}">
          <cx:dataLabels pos="outEnd">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visibility seriesName="0" categoryName="0" value="1"/>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('Rev.Bridge(Cus-Size)'!$K$300,'Rev.Bridge(Cus-Size)'!$P$300)</cx:f>
        <cx:lvl ptCount="2">
          <cx:pt idx="0">ASP</cx:pt>
          <cx:pt idx="1">Q</cx:pt>
        </cx:lvl>
      </cx:strDim>
      <cx:numDim type="val">
        <cx:f dir="row">('Rev.Bridge(Cus-Size)'!$K$301,'Rev.Bridge(Cus-Size)'!$P$301)</cx:f>
        <cx:lvl ptCount="2" formatCode="#,##0;[빨강]!(#,##0!);!-">
          <cx:pt idx="0">1.0552763819095476</cx:pt>
          <cx:pt idx="1">208.94472361809045</cx:pt>
        </cx:lvl>
      </cx:numDim>
    </cx:data>
  </cx:chartData>
  <cx:chart>
    <cx:plotArea>
      <cx:plotAreaRegion>
        <cx:series layoutId="waterfall" uniqueId="{83C85DA6-1052-4C09-AF04-5076D6A8CC97}">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('Rev.Bridge(Cus-Size)'!$K$300,'Rev.Bridge(Cus-Size)'!$P$300)</cx:f>
        <cx:lvl ptCount="2">
          <cx:pt idx="0">ASP</cx:pt>
          <cx:pt idx="1">Q</cx:pt>
        </cx:lvl>
      </cx:strDim>
      <cx:numDim type="val">
        <cx:f dir="row">('Rev.Bridge(Cus-Size)'!$K$303,'Rev.Bridge(Cus-Size)'!$P$303)</cx:f>
        <cx:lvl ptCount="2" formatCode="#,##0;[빨강]!(#,##0!);!-">
          <cx:pt idx="0">3.1878159138839792</cx:pt>
          <cx:pt idx="1">530.97934608611592</cx:pt>
        </cx:lvl>
      </cx:numDim>
    </cx:data>
  </cx:chartData>
  <cx:chart>
    <cx:plotArea>
      <cx:plotAreaRegion>
        <cx:series layoutId="waterfall" uniqueId="{D0E4FA9D-951E-42C7-9C19-9818DA634D48}">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('Rev.Bridge(Cus-Size)'!$L$300,'Rev.Bridge(Cus-Size)'!$Q$300)</cx:f>
        <cx:lvl ptCount="2">
          <cx:pt idx="0">ASP</cx:pt>
          <cx:pt idx="1">Q</cx:pt>
        </cx:lvl>
      </cx:strDim>
      <cx:numDim type="val">
        <cx:f dir="row">('Rev.Bridge(Cus-Size)'!$L$303,'Rev.Bridge(Cus-Size)'!$Q$303)</cx:f>
        <cx:lvl ptCount="2" formatCode="#,##0;[빨강]!(#,##0!);!-">
          <cx:pt idx="0">-341.97209610672286</cx:pt>
          <cx:pt idx="1">-160.88733789327716</cx:pt>
        </cx:lvl>
      </cx:numDim>
    </cx:data>
  </cx:chartData>
  <cx:chart>
    <cx:plotArea>
      <cx:plotAreaRegion>
        <cx:series layoutId="waterfall" uniqueId="{05444EE2-1FD7-4653-A290-7348CB3294BF}">
          <cx:spPr>
            <a:solidFill>
              <a:srgbClr val="00A3A1"/>
            </a:solidFill>
          </cx:spPr>
          <cx:dataLabels pos="outEnd">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visibility seriesName="0" categoryName="0" value="1"/>
            <cx:separator>, </cx:separator>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('Rev.Bridge(Cus-Size)'!$M$300,'Rev.Bridge(Cus-Size)'!$R$300)</cx:f>
        <cx:lvl ptCount="2">
          <cx:pt idx="0">ASP</cx:pt>
          <cx:pt idx="1">Q</cx:pt>
        </cx:lvl>
      </cx:strDim>
      <cx:numDim type="val">
        <cx:f dir="row">('Rev.Bridge(Cus-Size)'!$M$301,'Rev.Bridge(Cus-Size)'!$R$301)</cx:f>
        <cx:lvl ptCount="2" formatCode="#,##0;[빨강]!(#,##0!);!-">
          <cx:pt idx="0">67.809076050140831</cx:pt>
          <cx:pt idx="1">199.19092394985921</cx:pt>
        </cx:lvl>
      </cx:numDim>
    </cx:data>
  </cx:chartData>
  <cx:chart>
    <cx:plotArea>
      <cx:plotAreaRegion>
        <cx:series layoutId="waterfall" uniqueId="{670A0847-77F7-4873-BD80-4D0DF0CFC9AB}">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('Rev.Bridge(Cus-Size)'!$M$300,'Rev.Bridge(Cus-Size)'!$R$300)</cx:f>
        <cx:lvl ptCount="2">
          <cx:pt idx="0">ASP</cx:pt>
          <cx:pt idx="1">Q</cx:pt>
        </cx:lvl>
      </cx:strDim>
      <cx:numDim type="val">
        <cx:f dir="row">('Rev.Bridge(Cus-Size)'!$M$303,'Rev.Bridge(Cus-Size)'!$R$303)</cx:f>
        <cx:lvl ptCount="2" formatCode="#,##0;[빨강]!(#,##0!);!-">
          <cx:pt idx="0">-241.16811135637784</cx:pt>
          <cx:pt idx="1">113.41821972001421</cx:pt>
        </cx:lvl>
      </cx:numDim>
    </cx:data>
  </cx:chartData>
  <cx:chart>
    <cx:plotArea>
      <cx:plotAreaRegion>
        <cx:series layoutId="waterfall" uniqueId="{7423B5B0-924B-49BA-962F-E5FF07BA7BE7}">
          <cx:dataPt idx="0">
            <cx:spPr>
              <a:solidFill>
                <a:srgbClr val="00A3A1"/>
              </a:solidFill>
            </cx:spPr>
          </cx:dataPt>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dataLabelHidden idx="0"/>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('Rev.Bridge(Cus)'!$K$79,'Rev.Bridge(Cus)'!$P$79)</cx:f>
        <cx:lvl ptCount="2">
          <cx:pt idx="0">ASP</cx:pt>
          <cx:pt idx="1">Q</cx:pt>
        </cx:lvl>
      </cx:strDim>
      <cx:numDim type="val">
        <cx:f dir="row">('Rev.Bridge(Cus)'!$K$81,'Rev.Bridge(Cus)'!$P$81)</cx:f>
        <cx:lvl ptCount="2" formatCode="#,##0;[빨강]!(#,##0!);!-">
          <cx:pt idx="0">-51.070552084400262</cx:pt>
          <cx:pt idx="1">481.27055208440026</cx:pt>
        </cx:lvl>
      </cx:numDim>
    </cx:data>
  </cx:chartData>
  <cx:chart>
    <cx:plotArea>
      <cx:plotAreaRegion>
        <cx:series layoutId="waterfall" uniqueId="{776F6D47-89A3-4151-B7A6-89F5659D030D}">
          <cx:dataPt idx="0">
            <cx:spPr>
              <a:solidFill>
                <a:srgbClr val="00A3A1"/>
              </a:solidFill>
            </cx:spPr>
          </cx:dataPt>
          <cx:data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visibility seriesName="0" categoryName="0" value="1"/>
            <cx:separator>, </cx:separator>
            <cx:dataLabelHidden idx="0"/>
            <cx:dataLabelHidden idx="1"/>
          </cx:dataLabels>
          <cx:dataId val="0"/>
          <cx:layoutPr>
            <cx:visibility connectorLines="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'Rev.Bridge(Cus)'!$B$11:$B$38</cx:f>
        <cx:lvl ptCount="28">
          <cx:pt idx="0">FY16</cx:pt>
          <cx:pt idx="1">H</cx:pt>
          <cx:pt idx="2">D</cx:pt>
          <cx:pt idx="3">K</cx:pt>
          <cx:pt idx="4">T</cx:pt>
          <cx:pt idx="5">기타</cx:pt>
          <cx:pt idx="6">FY17</cx:pt>
          <cx:pt idx="7">H</cx:pt>
          <cx:pt idx="8">D</cx:pt>
          <cx:pt idx="9">K</cx:pt>
          <cx:pt idx="10">L</cx:pt>
          <cx:pt idx="11">T</cx:pt>
          <cx:pt idx="12">기타</cx:pt>
          <cx:pt idx="13">FY18</cx:pt>
          <cx:pt idx="14">H</cx:pt>
          <cx:pt idx="15">D</cx:pt>
          <cx:pt idx="16">K</cx:pt>
          <cx:pt idx="17">L</cx:pt>
          <cx:pt idx="18">T</cx:pt>
          <cx:pt idx="19">기타</cx:pt>
          <cx:pt idx="20">FY19</cx:pt>
          <cx:pt idx="21">H</cx:pt>
          <cx:pt idx="22">D</cx:pt>
          <cx:pt idx="23">K</cx:pt>
          <cx:pt idx="24">L</cx:pt>
          <cx:pt idx="25">T</cx:pt>
          <cx:pt idx="26">기타</cx:pt>
          <cx:pt idx="27">FY20</cx:pt>
        </cx:lvl>
      </cx:strDim>
      <cx:numDim type="val">
        <cx:f>'Rev.Bridge(Cus)'!$C$11:$C$38</cx:f>
        <cx:lvl ptCount="28" formatCode="#,##0;!(#,##0!);!-">
          <cx:pt idx="0">6799.4523399999998</cx:pt>
          <cx:pt idx="1">729.72730000000001</cx:pt>
          <cx:pt idx="2">525.30999999999995</cx:pt>
          <cx:pt idx="3">-44.856999999999971</cx:pt>
          <cx:pt idx="4">-271.15804000000003</cx:pt>
          <cx:pt idx="5">161.63720699999999</cx:pt>
          <cx:pt idx="6">7900.1118069999993</cx:pt>
          <cx:pt idx="7">-653.53360000000021</cx:pt>
          <cx:pt idx="8">1129.2461430000001</cx:pt>
          <cx:pt idx="9">130.78849999999989</cx:pt>
          <cx:pt idx="10">635.70000000000005</cx:pt>
          <cx:pt idx="11">658.70636200000001</cx:pt>
          <cx:pt idx="12">-404.83920699999999</cx:pt>
          <cx:pt idx="13">9396.180005000002</cx:pt>
          <cx:pt idx="14">-385.7819999999997</cx:pt>
          <cx:pt idx="15">-223.40968599999997</cx:pt>
          <cx:pt idx="16">-623.38699999999994</cx:pt>
          <cx:pt idx="17">237.59999999999991</cx:pt>
          <cx:pt idx="18">-269.05743400000006</cx:pt>
          <cx:pt idx="19">-1.7355999999999767</cx:pt>
          <cx:pt idx="20">8130.4082850000032</cx:pt>
          <cx:pt idx="21">787.64953636363634</cx:pt>
          <cx:pt idx="22">-635.40372972727278</cx:pt>
          <cx:pt idx="23">792.94027272727249</cx:pt>
          <cx:pt idx="24">-225.29999999999995</cx:pt>
          <cx:pt idx="25">190.17652654545452</cx:pt>
          <cx:pt idx="26">22.801836363636426</cx:pt>
          <cx:pt idx="27">9063.2727272727298</cx:pt>
        </cx:lvl>
      </cx:numDim>
    </cx:data>
  </cx:chartData>
  <cx:chart>
    <cx:plotArea>
      <cx:plotAreaRegion>
        <cx:series layoutId="waterfall" uniqueId="{1F5FC32A-2EB6-4928-A6DC-7A201D049719}">
          <cx:dataLabels pos="outEnd">
            <cx:txPr>
              <a:bodyPr spcFirstLastPara="1" vertOverflow="ellipsis" horzOverflow="overflow" wrap="square" lIns="0" tIns="0" rIns="0" bIns="0" anchor="ctr" anchorCtr="1"/>
              <a:lstStyle/>
              <a:p>
                <a:pPr algn="ctr" rtl="0">
                  <a:defRPr sz="800"/>
                </a:pPr>
                <a:endParaRPr lang="ko-KR" altLang="en-US" sz="800" b="0" i="0" u="none" strike="noStrike" baseline="0">
                  <a:solidFill>
                    <a:srgbClr val="000000">
                      <a:lumMod val="65000"/>
                      <a:lumOff val="35000"/>
                    </a:srgbClr>
                  </a:solidFill>
                  <a:latin typeface="Univers for KPMG"/>
                  <a:ea typeface="맑은 고딕" panose="020B0503020000020004" pitchFamily="50" charset="-127"/>
                </a:endParaRPr>
              </a:p>
            </cx:txPr>
            <cx:visibility seriesName="0" categoryName="0" value="1"/>
          </cx:dataLabels>
          <cx:dataId val="0"/>
          <cx:layoutPr>
            <cx:visibility connectorLines="0"/>
            <cx:subtotals>
              <cx:idx val="0"/>
              <cx:idx val="6"/>
              <cx:idx val="13"/>
              <cx:idx val="20"/>
              <cx:idx val="27"/>
            </cx:subtotals>
          </cx:layoutPr>
        </cx:series>
      </cx:plotAreaRegion>
      <cx:axis id="0">
        <cx:catScaling gapWidth="0.5"/>
        <cx:tickLabels/>
        <cx:txPr>
          <a:bodyPr spcFirstLastPara="1" vertOverflow="ellipsis" horzOverflow="overflow" wrap="square" lIns="0" tIns="0" rIns="0" bIns="0" anchor="ctr" anchorCtr="1"/>
          <a:lstStyle/>
          <a:p>
            <a:pPr algn="ctr" rtl="0">
              <a:defRPr sz="800" b="1"/>
            </a:pPr>
            <a:endParaRPr lang="ko-KR" altLang="en-US" sz="800" b="1" i="0" u="none" strike="noStrike" baseline="0">
              <a:solidFill>
                <a:srgbClr val="000000">
                  <a:lumMod val="65000"/>
                  <a:lumOff val="35000"/>
                </a:srgbClr>
              </a:solidFill>
              <a:latin typeface="Univers for KPMG"/>
              <a:ea typeface="맑은 고딕" panose="020B0503020000020004" pitchFamily="50" charset="-127"/>
            </a:endParaRPr>
          </a:p>
        </cx:txPr>
      </cx:axis>
      <cx:axis id="1" hidden="1">
        <cx:valScaling/>
        <cx:tickLabels/>
      </cx:axis>
    </cx:plotArea>
  </cx:chart>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'Rev.Bridge(Cus)'!$B$52:$B$55</cx:f>
        <cx:lvl ptCount="4">
          <cx:pt idx="0">대형</cx:pt>
          <cx:pt idx="1">중형</cx:pt>
          <cx:pt idx="2">소형</cx:pt>
          <cx:pt idx="3">기타</cx:pt>
        </cx:lvl>
      </cx:strDim>
      <cx:numDim type="val">
        <cx:f>'Rev.Bridge(Cus)'!$C$52:$C$55</cx:f>
        <cx:lvl ptCount="4" formatCode="#,##0;!(#,##0!);!-">
          <cx:pt idx="0">565</cx:pt>
          <cx:pt idx="1">-806.29999999999995</cx:pt>
          <cx:pt idx="2">245.44380000000001</cx:pt>
          <cx:pt idx="3">-389.92579999999998</cx:pt>
        </cx:lvl>
      </cx:numDim>
    </cx:data>
  </cx:chartData>
  <cx:chart>
    <cx:plotArea>
      <cx:plotAreaRegion>
        <cx:series layoutId="waterfall" uniqueId="{1F5FC32A-2EB6-4928-A6DC-7A201D049719}">
          <cx:spPr>
            <a:ln>
              <a:noFill/>
            </a:ln>
          </cx:spPr>
          <cx:dataPt idx="0">
            <cx:spPr>
              <a:solidFill>
                <a:srgbClr val="0091DA"/>
              </a:solidFill>
            </cx:spPr>
          </cx:dataPt>
          <cx:dataLabels pos="outEnd">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b="0">
                  <a:solidFill>
                    <a:schemeClr val="tx1"/>
                  </a:solidFill>
                </a:endParaRPr>
              </a:p>
            </cx:txPr>
            <cx:visibility seriesName="0" categoryName="0" value="1"/>
            <cx:separator>, </cx:separator>
            <cx:dataLabel idx="1" pos="outEnd">
              <cx:txPr>
                <a:bodyPr vertOverflow="overflow" horzOverflow="overflow" wrap="square" lIns="0" tIns="0" rIns="0" bIns="0"/>
                <a:lstStyle/>
                <a:p>
                  <a:pPr algn="ctr" rtl="0">
                    <a:defRPr/>
                  </a:pPr>
                  <a:r>
                    <a:rPr lang="ko-KR" altLang="en-US" sz="700" b="0">
                      <a:solidFill>
                        <a:schemeClr val="tx1"/>
                      </a:solidFill>
                    </a:rPr>
                    <a:t>(806)</a:t>
                  </a:r>
                </a:p>
              </cx:txPr>
              <cx:visibility seriesName="0" categoryName="0" value="1"/>
              <cx:separator>, </cx:separator>
            </cx:dataLabel>
            <cx:dataLabel idx="2">
              <cx:txPr>
                <a:bodyPr vertOverflow="overflow" horzOverflow="overflow" wrap="square" lIns="0" tIns="0" rIns="0" bIns="0"/>
                <a:lstStyle/>
                <a:p>
                  <a:pPr algn="ctr" rtl="0">
                    <a:defRPr sz="700"/>
                  </a:pPr>
                  <a:r>
                    <a:rPr lang="ko-KR" altLang="en-US" sz="700" b="0"/>
                    <a:t>245</a:t>
                  </a:r>
                </a:p>
              </cx:txPr>
            </cx:dataLabel>
            <cx:dataLabelHidden idx="0"/>
            <cx:dataLabelHidden idx="3"/>
          </cx:dataLabels>
          <cx:dataId val="0"/>
          <cx:layoutPr>
            <cx:visibility connectorLines="0"/>
            <cx:subtotals>
              <cx:idx val="0"/>
              <cx:idx val="5"/>
              <cx:idx val="10"/>
              <cx:idx val="15"/>
              <cx:idx val="2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'Rev.Bridge'!$B$57:$B$60</cx:f>
        <cx:lvl ptCount="4">
          <cx:pt idx="0">대형</cx:pt>
          <cx:pt idx="1">중형</cx:pt>
          <cx:pt idx="2">소형</cx:pt>
          <cx:pt idx="3">기타</cx:pt>
        </cx:lvl>
      </cx:strDim>
      <cx:numDim type="val">
        <cx:f>'Rev.Bridge'!$C$57:$C$60</cx:f>
        <cx:lvl ptCount="4" formatCode="#,##0;!(#,##0!);!-">
          <cx:pt idx="0">165.51636363636362</cx:pt>
          <cx:pt idx="1">272.0363636363636</cx:pt>
          <cx:pt idx="2">91.965745454545527</cx:pt>
          <cx:pt idx="3">258.8103072727273</cx:pt>
        </cx:lvl>
      </cx:numDim>
    </cx:data>
  </cx:chartData>
  <cx:chart>
    <cx:plotArea>
      <cx:plotAreaRegion>
        <cx:series layoutId="waterfall" uniqueId="{1F5FC32A-2EB6-4928-A6DC-7A201D049719}">
          <cx:spPr>
            <a:ln>
              <a:noFill/>
            </a:ln>
          </cx:spPr>
          <cx:dataPt idx="0">
            <cx:spPr>
              <a:solidFill>
                <a:srgbClr val="0091DA"/>
              </a:solidFill>
            </cx:spPr>
          </cx:dataPt>
          <cx:dataLabels pos="outEnd">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visibility seriesName="0" categoryName="0" value="1"/>
            <cx:dataLabelHidden idx="3"/>
          </cx:dataLabels>
          <cx:dataId val="0"/>
          <cx:layoutPr>
            <cx:visibility connectorLines="0"/>
            <cx:subtotals>
              <cx:idx val="0"/>
              <cx:idx val="5"/>
              <cx:idx val="10"/>
              <cx:idx val="15"/>
              <cx:idx val="2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'Rev.Bridge(Cus)'!$B$42:$B$45</cx:f>
        <cx:lvl ptCount="4">
          <cx:pt idx="0">대형</cx:pt>
          <cx:pt idx="1">중형</cx:pt>
          <cx:pt idx="2">소형</cx:pt>
          <cx:pt idx="3">기타</cx:pt>
        </cx:lvl>
      </cx:strDim>
      <cx:numDim type="val">
        <cx:f>'Rev.Bridge(Cus)'!$C$42:$C$45</cx:f>
        <cx:lvl ptCount="4" formatCode="#,##0;!(#,##0!);!-">
          <cx:pt idx="0">192</cx:pt>
          <cx:pt idx="1">261.60000000000002</cx:pt>
          <cx:pt idx="2">-15.835599999999999</cx:pt>
          <cx:pt idx="3">291.96289999999999</cx:pt>
        </cx:lvl>
      </cx:numDim>
    </cx:data>
  </cx:chartData>
  <cx:chart>
    <cx:plotArea>
      <cx:plotAreaRegion>
        <cx:series layoutId="waterfall" uniqueId="{1F5FC32A-2EB6-4928-A6DC-7A201D049719}">
          <cx:spPr>
            <a:ln>
              <a:noFill/>
            </a:ln>
          </cx:spPr>
          <cx:dataPt idx="0">
            <cx:spPr>
              <a:solidFill>
                <a:srgbClr val="0091DA"/>
              </a:solidFill>
            </cx:spPr>
          </cx:dataPt>
          <cx:dataLabels pos="outEnd">
            <cx:txPr>
              <a:bodyPr spcFirstLastPara="1" vertOverflow="ellipsis" horzOverflow="overflow" wrap="square" lIns="0" tIns="0" rIns="0" bIns="0" anchor="ctr" anchorCtr="1"/>
              <a:lstStyle/>
              <a:p>
                <a:pPr algn="ctr" rtl="0">
                  <a:defRPr sz="700">
                    <a:solidFill>
                      <a:schemeClr val="tx1"/>
                    </a:solidFill>
                  </a:defRPr>
                </a:pPr>
                <a:endParaRPr lang="ko-KR" altLang="en-US" sz="700" b="0" i="0" u="none" strike="noStrike" baseline="0">
                  <a:solidFill>
                    <a:schemeClr val="tx1"/>
                  </a:solidFill>
                  <a:latin typeface="Univers for KPMG"/>
                  <a:ea typeface="맑은 고딕" panose="020B0503020000020004" pitchFamily="50" charset="-127"/>
                </a:endParaRPr>
              </a:p>
            </cx:txPr>
            <cx:visibility seriesName="0" categoryName="0" value="1"/>
            <cx:separator>, </cx:separator>
            <cx:dataLabelHidden idx="3"/>
          </cx:dataLabels>
          <cx:dataId val="0"/>
          <cx:layoutPr>
            <cx:visibility connectorLines="0"/>
            <cx:subtotals>
              <cx:idx val="0"/>
              <cx:idx val="5"/>
              <cx:idx val="10"/>
              <cx:idx val="15"/>
              <cx:idx val="20"/>
            </cx:subtotals>
          </cx:layoutPr>
        </cx:series>
      </cx:plotAreaRegion>
      <cx:axis id="0">
        <cx:catScaling gapWidth="0.5"/>
        <cx:tickLabels/>
        <cx:spPr>
          <a:ln>
            <a:noFill/>
          </a:ln>
        </cx:spPr>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axis id="1" hidden="1">
        <cx:valScaling/>
        <cx:tickLabels/>
        <cx:txPr>
          <a:bodyPr vertOverflow="overflow" horzOverflow="overflow" wrap="square" lIns="0" tIns="0" rIns="0" bIns="0"/>
          <a:lstStyle/>
          <a:p>
            <a:pPr algn="ctr" rtl="0">
              <a:defRPr sz="700" b="0" i="0">
                <a:solidFill>
                  <a:schemeClr val="tx1"/>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700">
              <a:solidFill>
                <a:schemeClr val="tx1"/>
              </a:solidFill>
            </a:endParaRPr>
          </a:p>
        </cx:txPr>
      </cx:axis>
    </cx:plotArea>
  </cx:chart>
  <cx:spPr>
    <a:ln>
      <a:noFill/>
    </a:ln>
  </cx:spPr>
  <cx:fmtOvrs>
    <cx:fmtOvr idx="0">
      <cx:spPr>
        <a:solidFill>
          <a:srgbClr val="0091DA"/>
        </a:solidFill>
      </cx:spPr>
    </cx:fmtOvr>
    <cx:fmtOvr idx="1">
      <cx:spPr>
        <a:solidFill>
          <a:srgbClr val="00A3A1"/>
        </a:solidFill>
      </cx:spPr>
    </cx:fmtOvr>
    <cx:fmtOvr idx="2">
      <cx:spPr>
        <a:solidFill>
          <a:srgbClr val="00338D"/>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528" cy="497374"/>
          </a:xfrm>
          <a:prstGeom prst="rect">
            <a:avLst/>
          </a:prstGeom>
        </p:spPr>
        <p:txBody>
          <a:bodyPr vert="horz" lIns="85850" tIns="42926" rIns="85850" bIns="42926" rtlCol="0"/>
          <a:lstStyle>
            <a:lvl1pPr algn="l">
              <a:defRPr sz="1100"/>
            </a:lvl1pPr>
          </a:lstStyle>
          <a:p>
            <a:endParaRPr lang="en-US" dirty="0"/>
          </a:p>
        </p:txBody>
      </p:sp>
      <p:sp>
        <p:nvSpPr>
          <p:cNvPr id="3" name="Date Placeholder 2"/>
          <p:cNvSpPr>
            <a:spLocks noGrp="1"/>
          </p:cNvSpPr>
          <p:nvPr>
            <p:ph type="dt" sz="quarter" idx="1"/>
          </p:nvPr>
        </p:nvSpPr>
        <p:spPr>
          <a:xfrm>
            <a:off x="3855013" y="1"/>
            <a:ext cx="2949528" cy="497374"/>
          </a:xfrm>
          <a:prstGeom prst="rect">
            <a:avLst/>
          </a:prstGeom>
        </p:spPr>
        <p:txBody>
          <a:bodyPr vert="horz" lIns="85850" tIns="42926" rIns="85850" bIns="42926" rtlCol="0"/>
          <a:lstStyle>
            <a:lvl1pPr algn="r">
              <a:defRPr sz="1100"/>
            </a:lvl1pPr>
          </a:lstStyle>
          <a:p>
            <a:fld id="{05DEF64C-6444-C54F-9BF0-613CB0CFD382}" type="datetimeFigureOut">
              <a:rPr lang="en-US" smtClean="0"/>
              <a:t>1/6/2021</a:t>
            </a:fld>
            <a:endParaRPr lang="en-US" dirty="0"/>
          </a:p>
        </p:txBody>
      </p:sp>
      <p:sp>
        <p:nvSpPr>
          <p:cNvPr id="4" name="Footer Placeholder 3"/>
          <p:cNvSpPr>
            <a:spLocks noGrp="1"/>
          </p:cNvSpPr>
          <p:nvPr>
            <p:ph type="ftr" sz="quarter" idx="2"/>
          </p:nvPr>
        </p:nvSpPr>
        <p:spPr>
          <a:xfrm>
            <a:off x="1" y="9439936"/>
            <a:ext cx="2949528" cy="497374"/>
          </a:xfrm>
          <a:prstGeom prst="rect">
            <a:avLst/>
          </a:prstGeom>
        </p:spPr>
        <p:txBody>
          <a:bodyPr vert="horz" lIns="85850" tIns="42926" rIns="85850" bIns="42926" rtlCol="0" anchor="b"/>
          <a:lstStyle>
            <a:lvl1pPr algn="l">
              <a:defRPr sz="1100"/>
            </a:lvl1pPr>
          </a:lstStyle>
          <a:p>
            <a:endParaRPr lang="en-US" dirty="0"/>
          </a:p>
        </p:txBody>
      </p:sp>
      <p:sp>
        <p:nvSpPr>
          <p:cNvPr id="5" name="Slide Number Placeholder 4"/>
          <p:cNvSpPr>
            <a:spLocks noGrp="1"/>
          </p:cNvSpPr>
          <p:nvPr>
            <p:ph type="sldNum" sz="quarter" idx="3"/>
          </p:nvPr>
        </p:nvSpPr>
        <p:spPr>
          <a:xfrm>
            <a:off x="3855013" y="9439936"/>
            <a:ext cx="2949528" cy="497374"/>
          </a:xfrm>
          <a:prstGeom prst="rect">
            <a:avLst/>
          </a:prstGeom>
        </p:spPr>
        <p:txBody>
          <a:bodyPr vert="horz" lIns="85850" tIns="42926" rIns="85850" bIns="42926" rtlCol="0" anchor="b"/>
          <a:lstStyle>
            <a:lvl1pPr algn="r">
              <a:defRPr sz="1100"/>
            </a:lvl1pPr>
          </a:lstStyle>
          <a:p>
            <a:fld id="{29418882-9918-3B42-897A-C192067F29E7}" type="slidenum">
              <a:rPr lang="en-US" smtClean="0"/>
              <a:t>‹#›</a:t>
            </a:fld>
            <a:endParaRPr lang="en-US" dirty="0"/>
          </a:p>
        </p:txBody>
      </p:sp>
    </p:spTree>
    <p:extLst>
      <p:ext uri="{BB962C8B-B14F-4D97-AF65-F5344CB8AC3E}">
        <p14:creationId xmlns:p14="http://schemas.microsoft.com/office/powerpoint/2010/main" val="242011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528" cy="497374"/>
          </a:xfrm>
          <a:prstGeom prst="rect">
            <a:avLst/>
          </a:prstGeom>
        </p:spPr>
        <p:txBody>
          <a:bodyPr vert="horz" lIns="85850" tIns="42926" rIns="85850" bIns="42926" rtlCol="0"/>
          <a:lstStyle>
            <a:lvl1pPr algn="l">
              <a:defRPr sz="1100"/>
            </a:lvl1pPr>
          </a:lstStyle>
          <a:p>
            <a:endParaRPr lang="en-US" dirty="0"/>
          </a:p>
        </p:txBody>
      </p:sp>
      <p:sp>
        <p:nvSpPr>
          <p:cNvPr id="3" name="Date Placeholder 2"/>
          <p:cNvSpPr>
            <a:spLocks noGrp="1"/>
          </p:cNvSpPr>
          <p:nvPr>
            <p:ph type="dt" idx="1"/>
          </p:nvPr>
        </p:nvSpPr>
        <p:spPr>
          <a:xfrm>
            <a:off x="3855013" y="1"/>
            <a:ext cx="2949528" cy="497374"/>
          </a:xfrm>
          <a:prstGeom prst="rect">
            <a:avLst/>
          </a:prstGeom>
        </p:spPr>
        <p:txBody>
          <a:bodyPr vert="horz" lIns="85850" tIns="42926" rIns="85850" bIns="42926" rtlCol="0"/>
          <a:lstStyle>
            <a:lvl1pPr algn="r">
              <a:defRPr sz="1100"/>
            </a:lvl1pPr>
          </a:lstStyle>
          <a:p>
            <a:fld id="{A9B7456A-CD06-0D40-B083-11158BE207ED}" type="datetimeFigureOut">
              <a:rPr lang="en-US" smtClean="0"/>
              <a:t>1/6/2021</a:t>
            </a:fld>
            <a:endParaRPr lang="en-US" dirty="0"/>
          </a:p>
        </p:txBody>
      </p:sp>
      <p:sp>
        <p:nvSpPr>
          <p:cNvPr id="4" name="Slide Image Placeholder 3"/>
          <p:cNvSpPr>
            <a:spLocks noGrp="1" noRot="1" noChangeAspect="1"/>
          </p:cNvSpPr>
          <p:nvPr>
            <p:ph type="sldImg" idx="2"/>
          </p:nvPr>
        </p:nvSpPr>
        <p:spPr>
          <a:xfrm>
            <a:off x="979488" y="1241425"/>
            <a:ext cx="4846637" cy="3355975"/>
          </a:xfrm>
          <a:prstGeom prst="rect">
            <a:avLst/>
          </a:prstGeom>
          <a:noFill/>
          <a:ln w="12700">
            <a:solidFill>
              <a:prstClr val="black"/>
            </a:solidFill>
          </a:ln>
        </p:spPr>
        <p:txBody>
          <a:bodyPr vert="horz" lIns="85850" tIns="42926" rIns="85850" bIns="42926" rtlCol="0" anchor="ctr"/>
          <a:lstStyle/>
          <a:p>
            <a:endParaRPr lang="en-US" dirty="0"/>
          </a:p>
        </p:txBody>
      </p:sp>
      <p:sp>
        <p:nvSpPr>
          <p:cNvPr id="5" name="Notes Placeholder 4"/>
          <p:cNvSpPr>
            <a:spLocks noGrp="1"/>
          </p:cNvSpPr>
          <p:nvPr>
            <p:ph type="body" sz="quarter" idx="3"/>
          </p:nvPr>
        </p:nvSpPr>
        <p:spPr>
          <a:xfrm>
            <a:off x="680993" y="4782902"/>
            <a:ext cx="5443631" cy="3914020"/>
          </a:xfrm>
          <a:prstGeom prst="rect">
            <a:avLst/>
          </a:prstGeom>
        </p:spPr>
        <p:txBody>
          <a:bodyPr vert="horz" lIns="85850" tIns="42926" rIns="85850" bIns="4292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41966"/>
            <a:ext cx="2949528" cy="497372"/>
          </a:xfrm>
          <a:prstGeom prst="rect">
            <a:avLst/>
          </a:prstGeom>
        </p:spPr>
        <p:txBody>
          <a:bodyPr vert="horz" lIns="85850" tIns="42926" rIns="85850" bIns="42926" rtlCol="0" anchor="b"/>
          <a:lstStyle>
            <a:lvl1pPr algn="l">
              <a:defRPr sz="1100"/>
            </a:lvl1pPr>
          </a:lstStyle>
          <a:p>
            <a:endParaRPr lang="en-US" dirty="0"/>
          </a:p>
        </p:txBody>
      </p:sp>
      <p:sp>
        <p:nvSpPr>
          <p:cNvPr id="7" name="Slide Number Placeholder 6"/>
          <p:cNvSpPr>
            <a:spLocks noGrp="1"/>
          </p:cNvSpPr>
          <p:nvPr>
            <p:ph type="sldNum" sz="quarter" idx="5"/>
          </p:nvPr>
        </p:nvSpPr>
        <p:spPr>
          <a:xfrm>
            <a:off x="3855013" y="9441966"/>
            <a:ext cx="2949528" cy="497372"/>
          </a:xfrm>
          <a:prstGeom prst="rect">
            <a:avLst/>
          </a:prstGeom>
        </p:spPr>
        <p:txBody>
          <a:bodyPr vert="horz" lIns="85850" tIns="42926" rIns="85850" bIns="42926" rtlCol="0" anchor="b"/>
          <a:lstStyle>
            <a:lvl1pPr algn="r">
              <a:defRPr sz="1100"/>
            </a:lvl1pPr>
          </a:lstStyle>
          <a:p>
            <a:fld id="{E2FEE106-D861-6343-96FF-5BF90692C3C7}" type="slidenum">
              <a:rPr lang="en-US" smtClean="0"/>
              <a:t>‹#›</a:t>
            </a:fld>
            <a:endParaRPr lang="en-US" dirty="0"/>
          </a:p>
        </p:txBody>
      </p:sp>
    </p:spTree>
    <p:extLst>
      <p:ext uri="{BB962C8B-B14F-4D97-AF65-F5344CB8AC3E}">
        <p14:creationId xmlns:p14="http://schemas.microsoft.com/office/powerpoint/2010/main" val="159144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79488" y="1241425"/>
            <a:ext cx="4846637" cy="3355975"/>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9B920B-F090-4FDF-85CA-54056585F66E}" type="slidenum">
              <a:rPr lang="ko-KR" altLang="en-US" smtClean="0"/>
              <a:t>2</a:t>
            </a:fld>
            <a:endParaRPr lang="ko-KR" altLang="en-US" dirty="0"/>
          </a:p>
        </p:txBody>
      </p:sp>
    </p:spTree>
    <p:extLst>
      <p:ext uri="{BB962C8B-B14F-4D97-AF65-F5344CB8AC3E}">
        <p14:creationId xmlns:p14="http://schemas.microsoft.com/office/powerpoint/2010/main" val="289722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79488" y="1241425"/>
            <a:ext cx="4846637" cy="3355975"/>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9B920B-F090-4FDF-85CA-54056585F66E}" type="slidenum">
              <a:rPr lang="ko-KR" altLang="en-US" smtClean="0"/>
              <a:t>4</a:t>
            </a:fld>
            <a:endParaRPr lang="ko-KR" altLang="en-US" dirty="0"/>
          </a:p>
        </p:txBody>
      </p:sp>
    </p:spTree>
    <p:extLst>
      <p:ext uri="{BB962C8B-B14F-4D97-AF65-F5344CB8AC3E}">
        <p14:creationId xmlns:p14="http://schemas.microsoft.com/office/powerpoint/2010/main" val="567466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79488" y="1241425"/>
            <a:ext cx="4846637" cy="3355975"/>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9B920B-F090-4FDF-85CA-54056585F66E}" type="slidenum">
              <a:rPr lang="ko-KR" altLang="en-US" smtClean="0"/>
              <a:t>12</a:t>
            </a:fld>
            <a:endParaRPr lang="ko-KR" altLang="en-US" dirty="0"/>
          </a:p>
        </p:txBody>
      </p:sp>
    </p:spTree>
    <p:extLst>
      <p:ext uri="{BB962C8B-B14F-4D97-AF65-F5344CB8AC3E}">
        <p14:creationId xmlns:p14="http://schemas.microsoft.com/office/powerpoint/2010/main" val="3835566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2FEE106-D861-6343-96FF-5BF90692C3C7}" type="slidenum">
              <a:rPr lang="en-US" smtClean="0"/>
              <a:t>24</a:t>
            </a:fld>
            <a:endParaRPr lang="en-US" dirty="0"/>
          </a:p>
        </p:txBody>
      </p:sp>
    </p:spTree>
    <p:extLst>
      <p:ext uri="{BB962C8B-B14F-4D97-AF65-F5344CB8AC3E}">
        <p14:creationId xmlns:p14="http://schemas.microsoft.com/office/powerpoint/2010/main" val="3242845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79488" y="1241425"/>
            <a:ext cx="4846637" cy="3355975"/>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9B920B-F090-4FDF-85CA-54056585F66E}" type="slidenum">
              <a:rPr lang="ko-KR" altLang="en-US" smtClean="0"/>
              <a:t>29</a:t>
            </a:fld>
            <a:endParaRPr lang="ko-KR" altLang="en-US" dirty="0"/>
          </a:p>
        </p:txBody>
      </p:sp>
    </p:spTree>
    <p:extLst>
      <p:ext uri="{BB962C8B-B14F-4D97-AF65-F5344CB8AC3E}">
        <p14:creationId xmlns:p14="http://schemas.microsoft.com/office/powerpoint/2010/main" val="442931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2FEE106-D861-6343-96FF-5BF90692C3C7}" type="slidenum">
              <a:rPr lang="en-US" smtClean="0"/>
              <a:t>47</a:t>
            </a:fld>
            <a:endParaRPr lang="en-US" dirty="0"/>
          </a:p>
        </p:txBody>
      </p:sp>
    </p:spTree>
    <p:extLst>
      <p:ext uri="{BB962C8B-B14F-4D97-AF65-F5344CB8AC3E}">
        <p14:creationId xmlns:p14="http://schemas.microsoft.com/office/powerpoint/2010/main" val="2166975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2FEE106-D861-6343-96FF-5BF90692C3C7}" type="slidenum">
              <a:rPr lang="en-US" smtClean="0"/>
              <a:t>48</a:t>
            </a:fld>
            <a:endParaRPr lang="en-US" dirty="0"/>
          </a:p>
        </p:txBody>
      </p:sp>
    </p:spTree>
    <p:extLst>
      <p:ext uri="{BB962C8B-B14F-4D97-AF65-F5344CB8AC3E}">
        <p14:creationId xmlns:p14="http://schemas.microsoft.com/office/powerpoint/2010/main" val="909835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79488" y="1241425"/>
            <a:ext cx="4846637" cy="3355975"/>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9B920B-F090-4FDF-85CA-54056585F66E}" type="slidenum">
              <a:rPr lang="ko-KR" altLang="en-US" smtClean="0"/>
              <a:t>50</a:t>
            </a:fld>
            <a:endParaRPr lang="ko-KR" altLang="en-US" dirty="0"/>
          </a:p>
        </p:txBody>
      </p:sp>
    </p:spTree>
    <p:extLst>
      <p:ext uri="{BB962C8B-B14F-4D97-AF65-F5344CB8AC3E}">
        <p14:creationId xmlns:p14="http://schemas.microsoft.com/office/powerpoint/2010/main" val="3906593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79488" y="1241425"/>
            <a:ext cx="4846637" cy="3355975"/>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FEE106-D861-6343-96FF-5BF90692C3C7}" type="slidenum">
              <a:rPr lang="en-US" smtClean="0">
                <a:solidFill>
                  <a:prstClr val="black"/>
                </a:solidFill>
                <a:latin typeface="맑은 고딕" panose="020F0502020204030204"/>
              </a:rPr>
              <a:pPr/>
              <a:t>58</a:t>
            </a:fld>
            <a:endParaRPr lang="en-US" dirty="0">
              <a:solidFill>
                <a:prstClr val="black"/>
              </a:solidFill>
              <a:latin typeface="맑은 고딕" panose="020F0502020204030204"/>
            </a:endParaRPr>
          </a:p>
        </p:txBody>
      </p:sp>
    </p:spTree>
    <p:extLst>
      <p:ext uri="{BB962C8B-B14F-4D97-AF65-F5344CB8AC3E}">
        <p14:creationId xmlns:p14="http://schemas.microsoft.com/office/powerpoint/2010/main" val="398287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 Singular image">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226A61A-4B63-4FE6-8BE6-00BA141A0AE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3607"/>
          <a:stretch/>
        </p:blipFill>
        <p:spPr>
          <a:xfrm>
            <a:off x="0" y="0"/>
            <a:ext cx="9906000" cy="6858000"/>
          </a:xfrm>
          <a:prstGeom prst="rect">
            <a:avLst/>
          </a:prstGeom>
        </p:spPr>
      </p:pic>
      <p:sp>
        <p:nvSpPr>
          <p:cNvPr id="10" name="Title 1"/>
          <p:cNvSpPr>
            <a:spLocks noGrp="1"/>
          </p:cNvSpPr>
          <p:nvPr>
            <p:ph type="ctrTitle" hasCustomPrompt="1"/>
          </p:nvPr>
        </p:nvSpPr>
        <p:spPr>
          <a:xfrm>
            <a:off x="2215200" y="1346400"/>
            <a:ext cx="6708000" cy="3510000"/>
          </a:xfrm>
        </p:spPr>
        <p:txBody>
          <a:bodyPr anchor="t" anchorCtr="0"/>
          <a:lstStyle>
            <a:lvl1pPr algn="l">
              <a:defRPr sz="10154">
                <a:solidFill>
                  <a:schemeClr val="bg1"/>
                </a:solidFill>
              </a:defRPr>
            </a:lvl1pPr>
          </a:lstStyle>
          <a:p>
            <a:r>
              <a:rPr lang="en-US" dirty="0"/>
              <a:t>Title slide 5</a:t>
            </a:r>
            <a:br>
              <a:rPr lang="en-US" dirty="0"/>
            </a:br>
            <a:r>
              <a:rPr lang="en-US" dirty="0"/>
              <a:t>singular </a:t>
            </a:r>
            <a:br>
              <a:rPr lang="en-US" dirty="0"/>
            </a:br>
            <a:r>
              <a:rPr lang="en-US" dirty="0"/>
              <a:t>image</a:t>
            </a:r>
          </a:p>
        </p:txBody>
      </p:sp>
      <p:sp>
        <p:nvSpPr>
          <p:cNvPr id="11" name="Text Placeholder 3"/>
          <p:cNvSpPr>
            <a:spLocks noGrp="1"/>
          </p:cNvSpPr>
          <p:nvPr>
            <p:ph type="body" sz="quarter" idx="11"/>
          </p:nvPr>
        </p:nvSpPr>
        <p:spPr>
          <a:xfrm>
            <a:off x="2236108" y="5036400"/>
            <a:ext cx="6687092" cy="216000"/>
          </a:xfrm>
        </p:spPr>
        <p:txBody>
          <a:bodyPr/>
          <a:lstStyle>
            <a:lvl1pPr>
              <a:defRPr sz="1015">
                <a:solidFill>
                  <a:schemeClr val="bg1"/>
                </a:solidFill>
              </a:defRPr>
            </a:lvl1pPr>
            <a:lvl2pPr>
              <a:defRPr sz="1015">
                <a:solidFill>
                  <a:schemeClr val="bg1"/>
                </a:solidFill>
              </a:defRPr>
            </a:lvl2pPr>
            <a:lvl3pPr>
              <a:buClr>
                <a:schemeClr val="bg1"/>
              </a:buClr>
              <a:defRPr sz="1015">
                <a:solidFill>
                  <a:schemeClr val="bg1"/>
                </a:solidFill>
              </a:defRPr>
            </a:lvl3pPr>
            <a:lvl4pPr>
              <a:buClr>
                <a:schemeClr val="bg1"/>
              </a:buClr>
              <a:defRPr sz="1015">
                <a:solidFill>
                  <a:schemeClr val="bg1"/>
                </a:solidFill>
              </a:defRPr>
            </a:lvl4pPr>
            <a:lvl5pPr>
              <a:buClr>
                <a:schemeClr val="bg1"/>
              </a:buClr>
              <a:defRPr sz="1015">
                <a:solidFill>
                  <a:schemeClr val="bg1"/>
                </a:solidFill>
              </a:defRPr>
            </a:lvl5pPr>
          </a:lstStyle>
          <a:p>
            <a:pPr lvl="0"/>
            <a:r>
              <a:rPr lang="ko-KR" altLang="en-US"/>
              <a:t>마스터 텍스트 스타일을 편집합니다</a:t>
            </a:r>
          </a:p>
        </p:txBody>
      </p:sp>
      <p:sp>
        <p:nvSpPr>
          <p:cNvPr id="12" name="Shape 70"/>
          <p:cNvSpPr>
            <a:spLocks noChangeAspect="1"/>
          </p:cNvSpPr>
          <p:nvPr userDrawn="1"/>
        </p:nvSpPr>
        <p:spPr>
          <a:xfrm>
            <a:off x="0" y="0"/>
            <a:ext cx="3970200" cy="6858000"/>
          </a:xfrm>
          <a:prstGeom prst="rect">
            <a:avLst/>
          </a:prstGeom>
          <a:solidFill>
            <a:srgbClr val="00338D">
              <a:alpha val="55000"/>
            </a:srgbClr>
          </a:solidFill>
          <a:ln w="12700">
            <a:miter lim="400000"/>
          </a:ln>
        </p:spPr>
        <p:txBody>
          <a:bodyPr lIns="14287" tIns="14287" rIns="14287" bIns="14287" anchor="ctr"/>
          <a:lstStyle/>
          <a:p>
            <a:pPr algn="ctr">
              <a:defRPr sz="3000">
                <a:solidFill>
                  <a:srgbClr val="000000"/>
                </a:solidFill>
                <a:latin typeface="Helvetica Light"/>
                <a:ea typeface="Helvetica Light"/>
                <a:cs typeface="Helvetica Light"/>
                <a:sym typeface="Helvetica Light"/>
              </a:defRPr>
            </a:pPr>
            <a:endParaRPr sz="1125" dirty="0"/>
          </a:p>
        </p:txBody>
      </p:sp>
      <p:pic>
        <p:nvPicPr>
          <p:cNvPr id="8"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12358" y="5837776"/>
            <a:ext cx="2468880" cy="829803"/>
          </a:xfrm>
          <a:prstGeom prst="rect">
            <a:avLst/>
          </a:prstGeom>
        </p:spPr>
      </p:pic>
      <p:sp>
        <p:nvSpPr>
          <p:cNvPr id="9" name="Text Box 30">
            <a:extLst>
              <a:ext uri="{FF2B5EF4-FFF2-40B4-BE49-F238E27FC236}">
                <a16:creationId xmlns:a16="http://schemas.microsoft.com/office/drawing/2014/main" id="{CEF5F3F8-AB6D-4F34-AE56-56696E7B6B33}"/>
              </a:ext>
            </a:extLst>
          </p:cNvPr>
          <p:cNvSpPr txBox="1">
            <a:spLocks noChangeArrowheads="1"/>
          </p:cNvSpPr>
          <p:nvPr userDrawn="1"/>
        </p:nvSpPr>
        <p:spPr bwMode="auto">
          <a:xfrm>
            <a:off x="7390975" y="-12310"/>
            <a:ext cx="2479939" cy="255915"/>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spTree>
    <p:extLst>
      <p:ext uri="{BB962C8B-B14F-4D97-AF65-F5344CB8AC3E}">
        <p14:creationId xmlns:p14="http://schemas.microsoft.com/office/powerpoint/2010/main" val="145823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5 - Singular image">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29697" y="5706000"/>
            <a:ext cx="1689441" cy="1152000"/>
          </a:xfrm>
          <a:prstGeom prst="rect">
            <a:avLst/>
          </a:prstGeom>
        </p:spPr>
      </p:pic>
      <p:sp>
        <p:nvSpPr>
          <p:cNvPr id="13" name="Text Box 30"/>
          <p:cNvSpPr txBox="1">
            <a:spLocks noChangeArrowheads="1"/>
          </p:cNvSpPr>
          <p:nvPr userDrawn="1"/>
        </p:nvSpPr>
        <p:spPr bwMode="auto">
          <a:xfrm>
            <a:off x="7390975" y="-12310"/>
            <a:ext cx="2479939" cy="255915"/>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sp>
        <p:nvSpPr>
          <p:cNvPr id="6" name="object 3"/>
          <p:cNvSpPr/>
          <p:nvPr userDrawn="1"/>
        </p:nvSpPr>
        <p:spPr>
          <a:xfrm>
            <a:off x="1" y="0"/>
            <a:ext cx="1863379"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5EB8"/>
          </a:solidFill>
        </p:spPr>
        <p:txBody>
          <a:bodyPr wrap="square" lIns="0" tIns="0" rIns="0" bIns="0" rtlCol="0">
            <a:noAutofit/>
          </a:bodyPr>
          <a:lstStyle/>
          <a:p>
            <a:endParaRPr sz="1800" dirty="0">
              <a:latin typeface="Arial" panose="020B0604020202020204" pitchFamily="34" charset="0"/>
            </a:endParaRPr>
          </a:p>
        </p:txBody>
      </p:sp>
    </p:spTree>
    <p:extLst>
      <p:ext uri="{BB962C8B-B14F-4D97-AF65-F5344CB8AC3E}">
        <p14:creationId xmlns:p14="http://schemas.microsoft.com/office/powerpoint/2010/main" val="78952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00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3" name="텍스트 개체 틀 2"/>
          <p:cNvSpPr>
            <a:spLocks noGrp="1"/>
          </p:cNvSpPr>
          <p:nvPr>
            <p:ph type="body" sz="quarter" idx="10"/>
          </p:nvPr>
        </p:nvSpPr>
        <p:spPr>
          <a:xfrm>
            <a:off x="507000" y="187200"/>
            <a:ext cx="9309300" cy="241200"/>
          </a:xfrm>
        </p:spPr>
        <p:txBody>
          <a:bodyPr/>
          <a:lstStyle>
            <a:lvl1pPr>
              <a:defRPr sz="2200">
                <a:latin typeface="KPMG Extralight" panose="020B0303030202040204" pitchFamily="34" charset="0"/>
              </a:defRPr>
            </a:lvl1pPr>
            <a:lvl2pPr>
              <a:defRPr sz="2200">
                <a:latin typeface="KPMG Extralight" panose="020B0303030202040204" pitchFamily="34" charset="0"/>
              </a:defRPr>
            </a:lvl2pPr>
          </a:lstStyle>
          <a:p>
            <a:pPr lvl="0"/>
            <a:r>
              <a:rPr lang="ko-KR" altLang="en-US" dirty="0"/>
              <a:t>마스터 텍스트 스타일을 편집합니다</a:t>
            </a:r>
          </a:p>
          <a:p>
            <a:pPr lvl="1"/>
            <a:endParaRPr lang="ko-KR" altLang="en-US" dirty="0"/>
          </a:p>
        </p:txBody>
      </p:sp>
      <p:sp>
        <p:nvSpPr>
          <p:cNvPr id="5" name="텍스트 개체 틀 4"/>
          <p:cNvSpPr>
            <a:spLocks noGrp="1"/>
          </p:cNvSpPr>
          <p:nvPr>
            <p:ph type="body" sz="quarter" idx="11"/>
          </p:nvPr>
        </p:nvSpPr>
        <p:spPr>
          <a:xfrm>
            <a:off x="507000" y="432000"/>
            <a:ext cx="9309300" cy="723600"/>
          </a:xfrm>
        </p:spPr>
        <p:txBody>
          <a:bodyPr/>
          <a:lstStyle>
            <a:lvl1pPr>
              <a:defRPr sz="4800">
                <a:latin typeface="KPMG Extralight" panose="020B0303030202040204" pitchFamily="34" charset="0"/>
              </a:defRPr>
            </a:lvl1pPr>
            <a:lvl2pPr>
              <a:defRPr sz="4800"/>
            </a:lvl2pPr>
            <a:lvl3pPr>
              <a:defRPr sz="4800"/>
            </a:lvl3pPr>
            <a:lvl4pPr>
              <a:defRPr sz="4800"/>
            </a:lvl4pPr>
            <a:lvl5pPr>
              <a:defRPr sz="4800"/>
            </a:lvl5pPr>
          </a:lstStyle>
          <a:p>
            <a:pPr lvl="0"/>
            <a:r>
              <a:rPr lang="ko-KR" altLang="en-US" dirty="0"/>
              <a:t>마스터 텍스트 스타일을</a:t>
            </a:r>
          </a:p>
        </p:txBody>
      </p:sp>
    </p:spTree>
    <p:extLst>
      <p:ext uri="{BB962C8B-B14F-4D97-AF65-F5344CB8AC3E}">
        <p14:creationId xmlns:p14="http://schemas.microsoft.com/office/powerpoint/2010/main" val="406747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FINAL SLIDE">
    <p:spTree>
      <p:nvGrpSpPr>
        <p:cNvPr id="1" name=""/>
        <p:cNvGrpSpPr/>
        <p:nvPr/>
      </p:nvGrpSpPr>
      <p:grpSpPr>
        <a:xfrm>
          <a:off x="0" y="0"/>
          <a:ext cx="0" cy="0"/>
          <a:chOff x="0" y="0"/>
          <a:chExt cx="0" cy="0"/>
        </a:xfrm>
      </p:grpSpPr>
      <p:sp>
        <p:nvSpPr>
          <p:cNvPr id="13" name="제목 2"/>
          <p:cNvSpPr>
            <a:spLocks noGrp="1"/>
          </p:cNvSpPr>
          <p:nvPr>
            <p:ph type="title"/>
          </p:nvPr>
        </p:nvSpPr>
        <p:spPr>
          <a:xfrm>
            <a:off x="2193860" y="1335025"/>
            <a:ext cx="6703200" cy="3697200"/>
          </a:xfrm>
        </p:spPr>
        <p:txBody>
          <a:bodyPr lIns="90000"/>
          <a:lstStyle>
            <a:lvl1pPr marL="0" algn="l" defTabSz="826471" rtl="0" eaLnBrk="1" latinLnBrk="1" hangingPunct="1">
              <a:lnSpc>
                <a:spcPct val="100000"/>
              </a:lnSpc>
              <a:defRPr lang="ko-KR" altLang="en-US" sz="4339" b="0" i="0" kern="0" dirty="0">
                <a:solidFill>
                  <a:schemeClr val="accent1"/>
                </a:solidFill>
                <a:latin typeface="KPMG Extralight"/>
                <a:ea typeface="+mn-ea"/>
                <a:cs typeface="KPMG Extralight"/>
              </a:defRPr>
            </a:lvl1pPr>
          </a:lstStyle>
          <a:p>
            <a:r>
              <a:rPr lang="ko-KR" altLang="en-US" dirty="0"/>
              <a:t>마스터 제목 스타일 편집</a:t>
            </a:r>
          </a:p>
        </p:txBody>
      </p:sp>
      <p:sp>
        <p:nvSpPr>
          <p:cNvPr id="6" name="object 3"/>
          <p:cNvSpPr/>
          <p:nvPr userDrawn="1"/>
        </p:nvSpPr>
        <p:spPr>
          <a:xfrm>
            <a:off x="2"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p>
        </p:txBody>
      </p:sp>
      <p:sp>
        <p:nvSpPr>
          <p:cNvPr id="8" name="Text Box 30"/>
          <p:cNvSpPr txBox="1">
            <a:spLocks noChangeArrowheads="1"/>
          </p:cNvSpPr>
          <p:nvPr userDrawn="1"/>
        </p:nvSpPr>
        <p:spPr bwMode="auto">
          <a:xfrm>
            <a:off x="7390975" y="-12310"/>
            <a:ext cx="2479939" cy="255915"/>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pic>
        <p:nvPicPr>
          <p:cNvPr id="7" name="그림 6">
            <a:extLst>
              <a:ext uri="{FF2B5EF4-FFF2-40B4-BE49-F238E27FC236}">
                <a16:creationId xmlns:a16="http://schemas.microsoft.com/office/drawing/2014/main" id="{E38C4962-F558-46A2-93FD-ADB4121B7F3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6000" y="237603"/>
            <a:ext cx="881400" cy="199037"/>
          </a:xfrm>
          <a:prstGeom prst="rect">
            <a:avLst/>
          </a:prstGeom>
        </p:spPr>
      </p:pic>
    </p:spTree>
    <p:extLst>
      <p:ext uri="{BB962C8B-B14F-4D97-AF65-F5344CB8AC3E}">
        <p14:creationId xmlns:p14="http://schemas.microsoft.com/office/powerpoint/2010/main" val="36096111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내용 2열">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95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_DIVIDER 3">
    <p:bg>
      <p:bgRef idx="1001">
        <a:schemeClr val="bg1"/>
      </p:bgRef>
    </p:bg>
    <p:spTree>
      <p:nvGrpSpPr>
        <p:cNvPr id="1" name=""/>
        <p:cNvGrpSpPr/>
        <p:nvPr/>
      </p:nvGrpSpPr>
      <p:grpSpPr>
        <a:xfrm>
          <a:off x="0" y="0"/>
          <a:ext cx="0" cy="0"/>
          <a:chOff x="0" y="0"/>
          <a:chExt cx="0" cy="0"/>
        </a:xfrm>
      </p:grpSpPr>
      <p:sp>
        <p:nvSpPr>
          <p:cNvPr id="5" name="object 4"/>
          <p:cNvSpPr/>
          <p:nvPr userDrawn="1"/>
        </p:nvSpPr>
        <p:spPr>
          <a:xfrm>
            <a:off x="-1" y="0"/>
            <a:ext cx="3968496"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562" dirty="0">
              <a:latin typeface="Univers for KPMG Light" panose="020B0403020202020204" pitchFamily="34" charset="0"/>
            </a:endParaRPr>
          </a:p>
        </p:txBody>
      </p:sp>
      <p:pic>
        <p:nvPicPr>
          <p:cNvPr id="7"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6059" y="5823584"/>
            <a:ext cx="2468880" cy="829803"/>
          </a:xfrm>
          <a:prstGeom prst="rect">
            <a:avLst/>
          </a:prstGeom>
        </p:spPr>
      </p:pic>
      <p:sp>
        <p:nvSpPr>
          <p:cNvPr id="6" name="Text Box 30"/>
          <p:cNvSpPr txBox="1">
            <a:spLocks noChangeArrowheads="1"/>
          </p:cNvSpPr>
          <p:nvPr userDrawn="1"/>
        </p:nvSpPr>
        <p:spPr bwMode="auto">
          <a:xfrm>
            <a:off x="7390975" y="-12310"/>
            <a:ext cx="2479939" cy="255915"/>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spTree>
    <p:extLst>
      <p:ext uri="{BB962C8B-B14F-4D97-AF65-F5344CB8AC3E}">
        <p14:creationId xmlns:p14="http://schemas.microsoft.com/office/powerpoint/2010/main" val="350648431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sp>
        <p:nvSpPr>
          <p:cNvPr id="5" name="Title 4"/>
          <p:cNvSpPr>
            <a:spLocks noGrp="1"/>
          </p:cNvSpPr>
          <p:nvPr>
            <p:ph type="title"/>
          </p:nvPr>
        </p:nvSpPr>
        <p:spPr>
          <a:xfrm>
            <a:off x="825503" y="432908"/>
            <a:ext cx="8272198" cy="577289"/>
          </a:xfrm>
        </p:spPr>
        <p:txBody>
          <a:bodyPr/>
          <a:lstStyle>
            <a:lvl1pPr>
              <a:defRPr>
                <a:solidFill>
                  <a:schemeClr val="tx2"/>
                </a:solidFill>
              </a:defRPr>
            </a:lvl1pPr>
          </a:lstStyle>
          <a:p>
            <a:r>
              <a:rPr lang="fr-FR"/>
              <a:t>Modifiez le style du titre</a:t>
            </a:r>
            <a:endParaRPr lang="en-US" dirty="0"/>
          </a:p>
        </p:txBody>
      </p:sp>
    </p:spTree>
    <p:extLst>
      <p:ext uri="{BB962C8B-B14F-4D97-AF65-F5344CB8AC3E}">
        <p14:creationId xmlns:p14="http://schemas.microsoft.com/office/powerpoint/2010/main" val="85206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Shape 8"/>
          <p:cNvSpPr txBox="1">
            <a:spLocks/>
          </p:cNvSpPr>
          <p:nvPr/>
        </p:nvSpPr>
        <p:spPr>
          <a:xfrm>
            <a:off x="7935421" y="6379415"/>
            <a:ext cx="1301311"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Univers for KPMG"/>
                <a:ea typeface="Univers for KPMG"/>
                <a:cs typeface="Univers for KPMG"/>
                <a:sym typeface="Univers for KPMG"/>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Univers for KPMG"/>
                <a:ea typeface="Univers for KPMG"/>
                <a:cs typeface="Univers for KPMG"/>
              </a:rPr>
              <a:pPr algn="r"/>
              <a:t>‹#›</a:t>
            </a:fld>
            <a:endParaRPr lang="en-US" sz="1000" dirty="0">
              <a:solidFill>
                <a:schemeClr val="tx2"/>
              </a:solidFill>
              <a:latin typeface="Univers for KPMG"/>
              <a:ea typeface="Univers for KPMG"/>
              <a:cs typeface="Univers for KPMG"/>
            </a:endParaRPr>
          </a:p>
        </p:txBody>
      </p:sp>
      <p:sp>
        <p:nvSpPr>
          <p:cNvPr id="77" name="Shape 36"/>
          <p:cNvSpPr/>
          <p:nvPr/>
        </p:nvSpPr>
        <p:spPr>
          <a:xfrm>
            <a:off x="1876138" y="6303340"/>
            <a:ext cx="6303819" cy="3826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lvl="0">
              <a:defRPr sz="1800">
                <a:solidFill>
                  <a:srgbClr val="000000"/>
                </a:solidFill>
              </a:defRPr>
            </a:pPr>
            <a:r>
              <a:rPr lang="en-US" sz="600" dirty="0">
                <a:solidFill>
                  <a:schemeClr val="bg1">
                    <a:lumMod val="65000"/>
                  </a:schemeClr>
                </a:solidFill>
                <a:latin typeface="Univers for KPMG Light"/>
                <a:ea typeface="Univers for KPMG Light"/>
                <a:cs typeface="Univers for KPMG Light"/>
              </a:rPr>
              <a:t>© 2020 KPMG Samjong Accounting Corp., the Korean member firm of the KPMG network of independent member firms affiliated with KPMG International Cooperative (“KPMG International”), a Swiss entity. All rights reserved. Printed in Korea.</a:t>
            </a:r>
          </a:p>
        </p:txBody>
      </p:sp>
      <p:sp>
        <p:nvSpPr>
          <p:cNvPr id="78" name="Title Placeholder 77"/>
          <p:cNvSpPr>
            <a:spLocks noGrp="1"/>
          </p:cNvSpPr>
          <p:nvPr>
            <p:ph type="title"/>
          </p:nvPr>
        </p:nvSpPr>
        <p:spPr>
          <a:xfrm>
            <a:off x="669092" y="432908"/>
            <a:ext cx="8272198" cy="516795"/>
          </a:xfrm>
          <a:prstGeom prst="rect">
            <a:avLst/>
          </a:prstGeom>
          <a:noFill/>
        </p:spPr>
        <p:txBody>
          <a:bodyPr vert="horz" lIns="0" tIns="0" rIns="0" bIns="0" rtlCol="0" anchor="t" anchorCtr="0">
            <a:noAutofit/>
          </a:bodyPr>
          <a:lstStyle/>
          <a:p>
            <a:r>
              <a:rPr lang="fr-FR"/>
              <a:t>Modifiez le style du titre</a:t>
            </a:r>
            <a:endParaRPr lang="en-US" dirty="0"/>
          </a:p>
        </p:txBody>
      </p:sp>
      <p:sp>
        <p:nvSpPr>
          <p:cNvPr id="3" name="Text Placeholder 2"/>
          <p:cNvSpPr>
            <a:spLocks noGrp="1"/>
          </p:cNvSpPr>
          <p:nvPr>
            <p:ph type="body" idx="1"/>
          </p:nvPr>
        </p:nvSpPr>
        <p:spPr>
          <a:xfrm>
            <a:off x="669093" y="1375957"/>
            <a:ext cx="8574789" cy="4801009"/>
          </a:xfrm>
          <a:prstGeom prst="rect">
            <a:avLst/>
          </a:prstGeom>
        </p:spPr>
        <p:txBody>
          <a:bodyPr vert="horz" lIns="91440" tIns="45720" rIns="91440" bIns="45720" rtlCol="0">
            <a:no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6" name="Text Box 30"/>
          <p:cNvSpPr txBox="1">
            <a:spLocks noChangeArrowheads="1"/>
          </p:cNvSpPr>
          <p:nvPr userDrawn="1"/>
        </p:nvSpPr>
        <p:spPr bwMode="auto">
          <a:xfrm>
            <a:off x="7390975" y="-12310"/>
            <a:ext cx="2479939" cy="255915"/>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pic>
        <p:nvPicPr>
          <p:cNvPr id="8" name="그림 7"/>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663000" y="6310803"/>
            <a:ext cx="881400" cy="199037"/>
          </a:xfrm>
          <a:prstGeom prst="rect">
            <a:avLst/>
          </a:prstGeom>
        </p:spPr>
      </p:pic>
      <p:grpSp>
        <p:nvGrpSpPr>
          <p:cNvPr id="9" name="그룹 8">
            <a:extLst>
              <a:ext uri="{FF2B5EF4-FFF2-40B4-BE49-F238E27FC236}">
                <a16:creationId xmlns:a16="http://schemas.microsoft.com/office/drawing/2014/main" id="{495C4A21-A75C-4293-BAAE-277DEA20C687}"/>
              </a:ext>
            </a:extLst>
          </p:cNvPr>
          <p:cNvGrpSpPr/>
          <p:nvPr userDrawn="1"/>
        </p:nvGrpSpPr>
        <p:grpSpPr>
          <a:xfrm>
            <a:off x="-1171168" y="86677"/>
            <a:ext cx="1003183" cy="6553630"/>
            <a:chOff x="-1119893" y="129406"/>
            <a:chExt cx="1003183" cy="6553630"/>
          </a:xfrm>
        </p:grpSpPr>
        <p:sp>
          <p:nvSpPr>
            <p:cNvPr id="10" name="Rectangle 34">
              <a:extLst>
                <a:ext uri="{FF2B5EF4-FFF2-40B4-BE49-F238E27FC236}">
                  <a16:creationId xmlns:a16="http://schemas.microsoft.com/office/drawing/2014/main" id="{0C891784-BCE1-43E6-8ED5-F6DAE20F5E32}"/>
                </a:ext>
              </a:extLst>
            </p:cNvPr>
            <p:cNvSpPr/>
            <p:nvPr userDrawn="1"/>
          </p:nvSpPr>
          <p:spPr>
            <a:xfrm>
              <a:off x="-1117316" y="129406"/>
              <a:ext cx="1000606" cy="468000"/>
            </a:xfrm>
            <a:prstGeom prst="rect">
              <a:avLst/>
            </a:prstGeom>
            <a:solidFill>
              <a:srgbClr val="00338D"/>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KPMG Blue</a:t>
              </a:r>
            </a:p>
            <a:p>
              <a:pPr algn="ctr"/>
              <a:r>
                <a:rPr lang="en-US" sz="800" b="1" dirty="0">
                  <a:latin typeface="맑은 고딕" panose="020B0503020000020004" pitchFamily="50" charset="-127"/>
                  <a:ea typeface="맑은 고딕" panose="020B0503020000020004" pitchFamily="50" charset="-127"/>
                  <a:cs typeface="Univers for KPMG Cond"/>
                </a:rPr>
                <a:t>0 / 51 / 141</a:t>
              </a:r>
            </a:p>
          </p:txBody>
        </p:sp>
        <p:sp>
          <p:nvSpPr>
            <p:cNvPr id="11" name="Rectangle 35">
              <a:extLst>
                <a:ext uri="{FF2B5EF4-FFF2-40B4-BE49-F238E27FC236}">
                  <a16:creationId xmlns:a16="http://schemas.microsoft.com/office/drawing/2014/main" id="{52EBDEB5-6819-4340-9CB8-FDD788643A67}"/>
                </a:ext>
              </a:extLst>
            </p:cNvPr>
            <p:cNvSpPr/>
            <p:nvPr userDrawn="1"/>
          </p:nvSpPr>
          <p:spPr>
            <a:xfrm>
              <a:off x="-1117316" y="640893"/>
              <a:ext cx="1000606" cy="468000"/>
            </a:xfrm>
            <a:prstGeom prst="rect">
              <a:avLst/>
            </a:prstGeom>
            <a:solidFill>
              <a:srgbClr val="005EB8"/>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Medium Blue</a:t>
              </a:r>
            </a:p>
            <a:p>
              <a:pPr algn="ctr"/>
              <a:r>
                <a:rPr lang="en-US" sz="800" b="1" dirty="0">
                  <a:latin typeface="맑은 고딕" panose="020B0503020000020004" pitchFamily="50" charset="-127"/>
                  <a:ea typeface="맑은 고딕" panose="020B0503020000020004" pitchFamily="50" charset="-127"/>
                  <a:cs typeface="Univers for KPMG Cond"/>
                </a:rPr>
                <a:t>0 / 94 / 184</a:t>
              </a:r>
            </a:p>
          </p:txBody>
        </p:sp>
        <p:sp>
          <p:nvSpPr>
            <p:cNvPr id="12" name="Rectangle 36">
              <a:extLst>
                <a:ext uri="{FF2B5EF4-FFF2-40B4-BE49-F238E27FC236}">
                  <a16:creationId xmlns:a16="http://schemas.microsoft.com/office/drawing/2014/main" id="{DFE611FC-497A-4227-8E6C-0A6AB35536B1}"/>
                </a:ext>
              </a:extLst>
            </p:cNvPr>
            <p:cNvSpPr/>
            <p:nvPr userDrawn="1"/>
          </p:nvSpPr>
          <p:spPr>
            <a:xfrm>
              <a:off x="-1117316" y="1152380"/>
              <a:ext cx="1000606" cy="468000"/>
            </a:xfrm>
            <a:prstGeom prst="rect">
              <a:avLst/>
            </a:prstGeom>
            <a:solidFill>
              <a:srgbClr val="0091DA"/>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Light Blue</a:t>
              </a:r>
            </a:p>
            <a:p>
              <a:pPr algn="ctr"/>
              <a:r>
                <a:rPr lang="en-US" sz="800" b="1" dirty="0">
                  <a:latin typeface="맑은 고딕" panose="020B0503020000020004" pitchFamily="50" charset="-127"/>
                  <a:ea typeface="맑은 고딕" panose="020B0503020000020004" pitchFamily="50" charset="-127"/>
                  <a:cs typeface="Univers for KPMG Cond"/>
                </a:rPr>
                <a:t>0 / 145 / 218</a:t>
              </a:r>
            </a:p>
          </p:txBody>
        </p:sp>
        <p:sp>
          <p:nvSpPr>
            <p:cNvPr id="13" name="Rectangle 37">
              <a:extLst>
                <a:ext uri="{FF2B5EF4-FFF2-40B4-BE49-F238E27FC236}">
                  <a16:creationId xmlns:a16="http://schemas.microsoft.com/office/drawing/2014/main" id="{BFAC5525-3AE8-4665-B872-C5C47CCE3083}"/>
                </a:ext>
              </a:extLst>
            </p:cNvPr>
            <p:cNvSpPr/>
            <p:nvPr userDrawn="1"/>
          </p:nvSpPr>
          <p:spPr>
            <a:xfrm>
              <a:off x="-1117316" y="1663867"/>
              <a:ext cx="1000606" cy="468000"/>
            </a:xfrm>
            <a:prstGeom prst="rect">
              <a:avLst/>
            </a:prstGeom>
            <a:solidFill>
              <a:srgbClr val="483698"/>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Violet</a:t>
              </a:r>
            </a:p>
            <a:p>
              <a:pPr algn="ctr"/>
              <a:r>
                <a:rPr lang="en-US" sz="800" b="1" dirty="0">
                  <a:latin typeface="맑은 고딕" panose="020B0503020000020004" pitchFamily="50" charset="-127"/>
                  <a:ea typeface="맑은 고딕" panose="020B0503020000020004" pitchFamily="50" charset="-127"/>
                  <a:cs typeface="Univers for KPMG Cond"/>
                </a:rPr>
                <a:t>72 / 54 / 152</a:t>
              </a:r>
            </a:p>
          </p:txBody>
        </p:sp>
        <p:sp>
          <p:nvSpPr>
            <p:cNvPr id="14" name="Rectangle 38">
              <a:extLst>
                <a:ext uri="{FF2B5EF4-FFF2-40B4-BE49-F238E27FC236}">
                  <a16:creationId xmlns:a16="http://schemas.microsoft.com/office/drawing/2014/main" id="{068BF40E-A4B8-4E9A-9A76-7767E79B8835}"/>
                </a:ext>
              </a:extLst>
            </p:cNvPr>
            <p:cNvSpPr/>
            <p:nvPr userDrawn="1"/>
          </p:nvSpPr>
          <p:spPr>
            <a:xfrm>
              <a:off x="-1119893" y="2169209"/>
              <a:ext cx="1000606" cy="468000"/>
            </a:xfrm>
            <a:prstGeom prst="rect">
              <a:avLst/>
            </a:prstGeom>
            <a:solidFill>
              <a:srgbClr val="470A68"/>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Purple</a:t>
              </a:r>
            </a:p>
            <a:p>
              <a:pPr algn="ctr"/>
              <a:r>
                <a:rPr lang="en-US" sz="800" b="1" dirty="0">
                  <a:latin typeface="맑은 고딕" panose="020B0503020000020004" pitchFamily="50" charset="-127"/>
                  <a:ea typeface="맑은 고딕" panose="020B0503020000020004" pitchFamily="50" charset="-127"/>
                  <a:cs typeface="Univers for KPMG Cond"/>
                </a:rPr>
                <a:t>71 / 10 / 104</a:t>
              </a:r>
            </a:p>
          </p:txBody>
        </p:sp>
        <p:sp>
          <p:nvSpPr>
            <p:cNvPr id="15" name="Rectangle 39">
              <a:extLst>
                <a:ext uri="{FF2B5EF4-FFF2-40B4-BE49-F238E27FC236}">
                  <a16:creationId xmlns:a16="http://schemas.microsoft.com/office/drawing/2014/main" id="{96A3A09E-82D0-4855-B792-A3D360376657}"/>
                </a:ext>
              </a:extLst>
            </p:cNvPr>
            <p:cNvSpPr/>
            <p:nvPr userDrawn="1"/>
          </p:nvSpPr>
          <p:spPr>
            <a:xfrm>
              <a:off x="-1119893" y="2679774"/>
              <a:ext cx="1000606" cy="468000"/>
            </a:xfrm>
            <a:prstGeom prst="rect">
              <a:avLst/>
            </a:prstGeom>
            <a:solidFill>
              <a:srgbClr val="6D2077"/>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Light Purple</a:t>
              </a:r>
            </a:p>
            <a:p>
              <a:pPr algn="ctr"/>
              <a:r>
                <a:rPr lang="en-US" sz="800" b="1" dirty="0">
                  <a:latin typeface="맑은 고딕" panose="020B0503020000020004" pitchFamily="50" charset="-127"/>
                  <a:ea typeface="맑은 고딕" panose="020B0503020000020004" pitchFamily="50" charset="-127"/>
                  <a:cs typeface="Univers for KPMG Cond"/>
                </a:rPr>
                <a:t>109 / 32 / 119</a:t>
              </a:r>
            </a:p>
          </p:txBody>
        </p:sp>
        <p:sp>
          <p:nvSpPr>
            <p:cNvPr id="16" name="Rectangle 40">
              <a:extLst>
                <a:ext uri="{FF2B5EF4-FFF2-40B4-BE49-F238E27FC236}">
                  <a16:creationId xmlns:a16="http://schemas.microsoft.com/office/drawing/2014/main" id="{97100D09-2CCB-4CAD-90CC-7F3773D4C80C}"/>
                </a:ext>
              </a:extLst>
            </p:cNvPr>
            <p:cNvSpPr/>
            <p:nvPr userDrawn="1"/>
          </p:nvSpPr>
          <p:spPr>
            <a:xfrm>
              <a:off x="-1119893" y="3186038"/>
              <a:ext cx="1000606" cy="468000"/>
            </a:xfrm>
            <a:prstGeom prst="rect">
              <a:avLst/>
            </a:prstGeom>
            <a:solidFill>
              <a:srgbClr val="00A3A1"/>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Green</a:t>
              </a:r>
            </a:p>
            <a:p>
              <a:pPr algn="ctr"/>
              <a:r>
                <a:rPr lang="en-US" sz="800" b="1" dirty="0">
                  <a:latin typeface="맑은 고딕" panose="020B0503020000020004" pitchFamily="50" charset="-127"/>
                  <a:ea typeface="맑은 고딕" panose="020B0503020000020004" pitchFamily="50" charset="-127"/>
                  <a:cs typeface="Univers for KPMG Cond"/>
                </a:rPr>
                <a:t>0 / 163 / 161</a:t>
              </a:r>
            </a:p>
          </p:txBody>
        </p:sp>
        <p:sp>
          <p:nvSpPr>
            <p:cNvPr id="17" name="Rectangle 41">
              <a:extLst>
                <a:ext uri="{FF2B5EF4-FFF2-40B4-BE49-F238E27FC236}">
                  <a16:creationId xmlns:a16="http://schemas.microsoft.com/office/drawing/2014/main" id="{5FB1E11F-17C4-4BE3-8797-CEC6B5839BF4}"/>
                </a:ext>
              </a:extLst>
            </p:cNvPr>
            <p:cNvSpPr/>
            <p:nvPr userDrawn="1"/>
          </p:nvSpPr>
          <p:spPr>
            <a:xfrm>
              <a:off x="-1119893" y="3690607"/>
              <a:ext cx="1000606" cy="468000"/>
            </a:xfrm>
            <a:prstGeom prst="rect">
              <a:avLst/>
            </a:prstGeom>
            <a:solidFill>
              <a:srgbClr val="009A44"/>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Dark Green</a:t>
              </a:r>
            </a:p>
            <a:p>
              <a:pPr algn="ctr"/>
              <a:r>
                <a:rPr lang="en-US" sz="800" b="1" dirty="0">
                  <a:latin typeface="맑은 고딕" panose="020B0503020000020004" pitchFamily="50" charset="-127"/>
                  <a:ea typeface="맑은 고딕" panose="020B0503020000020004" pitchFamily="50" charset="-127"/>
                  <a:cs typeface="Univers for KPMG Cond"/>
                </a:rPr>
                <a:t>0 / 154 / 68</a:t>
              </a:r>
            </a:p>
          </p:txBody>
        </p:sp>
        <p:sp>
          <p:nvSpPr>
            <p:cNvPr id="18" name="Rectangle 42">
              <a:extLst>
                <a:ext uri="{FF2B5EF4-FFF2-40B4-BE49-F238E27FC236}">
                  <a16:creationId xmlns:a16="http://schemas.microsoft.com/office/drawing/2014/main" id="{F98D1763-48B6-4D42-BA99-EE47788AF29E}"/>
                </a:ext>
              </a:extLst>
            </p:cNvPr>
            <p:cNvSpPr/>
            <p:nvPr userDrawn="1"/>
          </p:nvSpPr>
          <p:spPr>
            <a:xfrm>
              <a:off x="-1119893" y="4195949"/>
              <a:ext cx="1000606" cy="468000"/>
            </a:xfrm>
            <a:prstGeom prst="rect">
              <a:avLst/>
            </a:prstGeom>
            <a:solidFill>
              <a:srgbClr val="43B02A"/>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Light Green</a:t>
              </a:r>
            </a:p>
            <a:p>
              <a:pPr algn="ctr"/>
              <a:r>
                <a:rPr lang="en-US" sz="800" b="1" dirty="0">
                  <a:latin typeface="맑은 고딕" panose="020B0503020000020004" pitchFamily="50" charset="-127"/>
                  <a:ea typeface="맑은 고딕" panose="020B0503020000020004" pitchFamily="50" charset="-127"/>
                  <a:cs typeface="Univers for KPMG Cond"/>
                </a:rPr>
                <a:t>67 / 176 / 42</a:t>
              </a:r>
            </a:p>
          </p:txBody>
        </p:sp>
        <p:sp>
          <p:nvSpPr>
            <p:cNvPr id="19" name="Rectangle 43">
              <a:extLst>
                <a:ext uri="{FF2B5EF4-FFF2-40B4-BE49-F238E27FC236}">
                  <a16:creationId xmlns:a16="http://schemas.microsoft.com/office/drawing/2014/main" id="{297F0197-161C-4868-BB7F-5194F430E8C7}"/>
                </a:ext>
              </a:extLst>
            </p:cNvPr>
            <p:cNvSpPr/>
            <p:nvPr userDrawn="1"/>
          </p:nvSpPr>
          <p:spPr>
            <a:xfrm>
              <a:off x="-1119893" y="4701291"/>
              <a:ext cx="1000606" cy="468000"/>
            </a:xfrm>
            <a:prstGeom prst="rect">
              <a:avLst/>
            </a:prstGeom>
            <a:solidFill>
              <a:srgbClr val="EAAA00"/>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Yellow</a:t>
              </a:r>
            </a:p>
            <a:p>
              <a:pPr algn="ctr"/>
              <a:r>
                <a:rPr lang="en-US" sz="800" b="1" dirty="0">
                  <a:latin typeface="맑은 고딕" panose="020B0503020000020004" pitchFamily="50" charset="-127"/>
                  <a:ea typeface="맑은 고딕" panose="020B0503020000020004" pitchFamily="50" charset="-127"/>
                  <a:cs typeface="Univers for KPMG Cond"/>
                </a:rPr>
                <a:t>234 / 170 / 0</a:t>
              </a:r>
            </a:p>
          </p:txBody>
        </p:sp>
        <p:sp>
          <p:nvSpPr>
            <p:cNvPr id="20" name="Rectangle 44">
              <a:extLst>
                <a:ext uri="{FF2B5EF4-FFF2-40B4-BE49-F238E27FC236}">
                  <a16:creationId xmlns:a16="http://schemas.microsoft.com/office/drawing/2014/main" id="{49910C08-59C1-4344-ABD8-6C4CB3D6F7EB}"/>
                </a:ext>
              </a:extLst>
            </p:cNvPr>
            <p:cNvSpPr/>
            <p:nvPr userDrawn="1"/>
          </p:nvSpPr>
          <p:spPr>
            <a:xfrm>
              <a:off x="-1119893" y="5200726"/>
              <a:ext cx="1000606" cy="468000"/>
            </a:xfrm>
            <a:prstGeom prst="rect">
              <a:avLst/>
            </a:prstGeom>
            <a:solidFill>
              <a:srgbClr val="F68D2E"/>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Orange</a:t>
              </a:r>
            </a:p>
            <a:p>
              <a:pPr algn="ctr"/>
              <a:r>
                <a:rPr lang="en-US" sz="800" b="1" dirty="0">
                  <a:latin typeface="맑은 고딕" panose="020B0503020000020004" pitchFamily="50" charset="-127"/>
                  <a:ea typeface="맑은 고딕" panose="020B0503020000020004" pitchFamily="50" charset="-127"/>
                  <a:cs typeface="Univers for KPMG Cond"/>
                </a:rPr>
                <a:t>246 / 141 / 46</a:t>
              </a:r>
            </a:p>
          </p:txBody>
        </p:sp>
        <p:sp>
          <p:nvSpPr>
            <p:cNvPr id="21" name="Rectangle 45">
              <a:extLst>
                <a:ext uri="{FF2B5EF4-FFF2-40B4-BE49-F238E27FC236}">
                  <a16:creationId xmlns:a16="http://schemas.microsoft.com/office/drawing/2014/main" id="{14FFED4B-0FE3-48CD-B65A-F6310B3F4CE4}"/>
                </a:ext>
              </a:extLst>
            </p:cNvPr>
            <p:cNvSpPr/>
            <p:nvPr userDrawn="1"/>
          </p:nvSpPr>
          <p:spPr>
            <a:xfrm>
              <a:off x="-1119893" y="5707881"/>
              <a:ext cx="1000606" cy="468000"/>
            </a:xfrm>
            <a:prstGeom prst="rect">
              <a:avLst/>
            </a:prstGeom>
            <a:solidFill>
              <a:srgbClr val="BC204B"/>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Red</a:t>
              </a:r>
            </a:p>
            <a:p>
              <a:pPr algn="ctr"/>
              <a:r>
                <a:rPr lang="en-US" sz="800" b="1" dirty="0">
                  <a:latin typeface="맑은 고딕" panose="020B0503020000020004" pitchFamily="50" charset="-127"/>
                  <a:ea typeface="맑은 고딕" panose="020B0503020000020004" pitchFamily="50" charset="-127"/>
                  <a:cs typeface="Univers for KPMG Cond"/>
                </a:rPr>
                <a:t>188 / 32 / 75</a:t>
              </a:r>
            </a:p>
          </p:txBody>
        </p:sp>
        <p:sp>
          <p:nvSpPr>
            <p:cNvPr id="22" name="Rectangle 46">
              <a:extLst>
                <a:ext uri="{FF2B5EF4-FFF2-40B4-BE49-F238E27FC236}">
                  <a16:creationId xmlns:a16="http://schemas.microsoft.com/office/drawing/2014/main" id="{CA529CC1-0B5D-4E47-9978-B123ADDBC08F}"/>
                </a:ext>
              </a:extLst>
            </p:cNvPr>
            <p:cNvSpPr/>
            <p:nvPr userDrawn="1"/>
          </p:nvSpPr>
          <p:spPr>
            <a:xfrm>
              <a:off x="-1119893" y="6215036"/>
              <a:ext cx="1000606" cy="468000"/>
            </a:xfrm>
            <a:prstGeom prst="rect">
              <a:avLst/>
            </a:prstGeom>
            <a:solidFill>
              <a:srgbClr val="C6007E"/>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Pink</a:t>
              </a:r>
            </a:p>
            <a:p>
              <a:pPr algn="ctr"/>
              <a:r>
                <a:rPr lang="en-US" sz="800" b="1" dirty="0">
                  <a:latin typeface="맑은 고딕" panose="020B0503020000020004" pitchFamily="50" charset="-127"/>
                  <a:ea typeface="맑은 고딕" panose="020B0503020000020004" pitchFamily="50" charset="-127"/>
                  <a:cs typeface="Univers for KPMG Cond"/>
                </a:rPr>
                <a:t>198 / 0 / 126</a:t>
              </a:r>
            </a:p>
          </p:txBody>
        </p:sp>
      </p:grpSp>
    </p:spTree>
  </p:cSld>
  <p:clrMap bg1="lt1" tx1="dk1" bg2="lt2" tx2="dk2" accent1="accent1" accent2="accent2" accent3="accent3" accent4="accent4" accent5="accent5" accent6="accent6" hlink="hlink" folHlink="folHlink"/>
  <p:sldLayoutIdLst>
    <p:sldLayoutId id="2147486068" r:id="rId1"/>
    <p:sldLayoutId id="2147486073" r:id="rId2"/>
    <p:sldLayoutId id="2147486069" r:id="rId3"/>
    <p:sldLayoutId id="2147486070" r:id="rId4"/>
    <p:sldLayoutId id="2147486066" r:id="rId5"/>
    <p:sldLayoutId id="2147486074" r:id="rId6"/>
    <p:sldLayoutId id="2147486075" r:id="rId7"/>
    <p:sldLayoutId id="2147486104" r:id="rId8"/>
  </p:sldLayoutIdLst>
  <p:txStyles>
    <p:titleStyle>
      <a:lvl1pPr eaLnBrk="1" hangingPunct="1">
        <a:lnSpc>
          <a:spcPct val="70000"/>
        </a:lnSpc>
        <a:defRPr sz="5400" b="0" i="0">
          <a:solidFill>
            <a:schemeClr val="tx2"/>
          </a:solidFill>
          <a:latin typeface="KPMG Extralight"/>
          <a:cs typeface="KPMG Extralight"/>
        </a:defRPr>
      </a:lvl1pPr>
    </p:titleStyle>
    <p:body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algn="l"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48" indent="-309599" algn="l" ea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497" indent="-248399" algn="l" ea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3" indent="-309599" algn="l" ea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07" indent="-247648" algn="l" ea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3991" indent="-309562" algn="l" ea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65" indent="-247648" algn="l" eaLnBrk="1" hangingPunct="1">
        <a:spcAft>
          <a:spcPts val="600"/>
        </a:spcAft>
        <a:buFont typeface="Univers for KPMG Light" panose="020B0403020202020204" pitchFamily="34" charset="0"/>
        <a:buChar char="-"/>
        <a:tabLst>
          <a:tab pos="1793865" algn="l"/>
        </a:tabLst>
        <a:defRPr lang="en-US" sz="1500" b="0" i="0" baseline="0" dirty="0" smtClean="0">
          <a:solidFill>
            <a:schemeClr val="tx2"/>
          </a:solidFill>
          <a:latin typeface="Univers for KPMG Light" panose="020B0403020202020204" pitchFamily="34" charset="0"/>
        </a:defRPr>
      </a:lvl8pPr>
    </p:bodyStyle>
    <p:otherStyle/>
  </p:txStyles>
  <p:extLst>
    <p:ext uri="{27BBF7A9-308A-43DC-89C8-2F10F3537804}">
      <p15:sldGuideLst xmlns:p15="http://schemas.microsoft.com/office/powerpoint/2012/main">
        <p15:guide id="1" orient="horz" pos="600" userDrawn="1">
          <p15:clr>
            <a:srgbClr val="F26B43"/>
          </p15:clr>
        </p15:guide>
        <p15:guide id="2" pos="417" userDrawn="1">
          <p15:clr>
            <a:srgbClr val="F26B43"/>
          </p15:clr>
        </p15:guide>
        <p15:guide id="3" pos="5823" userDrawn="1">
          <p15:clr>
            <a:srgbClr val="F26B43"/>
          </p15:clr>
        </p15:guide>
        <p15:guide id="4" orient="horz" pos="296" userDrawn="1">
          <p15:clr>
            <a:srgbClr val="F26B43"/>
          </p15:clr>
        </p15:guide>
        <p15:guide id="5" orient="horz" pos="936" userDrawn="1">
          <p15:clr>
            <a:srgbClr val="F26B43"/>
          </p15:clr>
        </p15:guide>
        <p15:guide id="6" orient="horz" pos="3769" userDrawn="1">
          <p15:clr>
            <a:srgbClr val="F26B43"/>
          </p15:clr>
        </p15:guide>
        <p15:guide id="7" pos="2998" userDrawn="1">
          <p15:clr>
            <a:srgbClr val="F26B43"/>
          </p15:clr>
        </p15:guide>
        <p15:guide id="8" pos="324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microsoft.com/office/2014/relationships/chartEx" Target="../charts/chartEx5.xml"/><Relationship Id="rId13" Type="http://schemas.openxmlformats.org/officeDocument/2006/relationships/image" Target="../media/image11.png"/><Relationship Id="rId18" Type="http://schemas.microsoft.com/office/2014/relationships/chartEx" Target="../charts/chartEx10.xml"/><Relationship Id="rId26" Type="http://schemas.microsoft.com/office/2014/relationships/chartEx" Target="../charts/chartEx14.xml"/><Relationship Id="rId3" Type="http://schemas.openxmlformats.org/officeDocument/2006/relationships/image" Target="../media/image60.png"/><Relationship Id="rId21" Type="http://schemas.openxmlformats.org/officeDocument/2006/relationships/image" Target="../media/image15.png"/><Relationship Id="rId7" Type="http://schemas.openxmlformats.org/officeDocument/2006/relationships/image" Target="../media/image8.png"/><Relationship Id="rId12" Type="http://schemas.microsoft.com/office/2014/relationships/chartEx" Target="../charts/chartEx7.xml"/><Relationship Id="rId17" Type="http://schemas.openxmlformats.org/officeDocument/2006/relationships/image" Target="../media/image13.png"/><Relationship Id="rId25" Type="http://schemas.openxmlformats.org/officeDocument/2006/relationships/image" Target="../media/image17.png"/><Relationship Id="rId2" Type="http://schemas.microsoft.com/office/2014/relationships/chartEx" Target="../charts/chartEx2.xml"/><Relationship Id="rId16" Type="http://schemas.microsoft.com/office/2014/relationships/chartEx" Target="../charts/chartEx9.xml"/><Relationship Id="rId20" Type="http://schemas.microsoft.com/office/2014/relationships/chartEx" Target="../charts/chartEx11.xml"/><Relationship Id="rId1" Type="http://schemas.openxmlformats.org/officeDocument/2006/relationships/slideLayout" Target="../slideLayouts/slideLayout4.xml"/><Relationship Id="rId6" Type="http://schemas.microsoft.com/office/2014/relationships/chartEx" Target="../charts/chartEx4.xml"/><Relationship Id="rId11" Type="http://schemas.openxmlformats.org/officeDocument/2006/relationships/image" Target="../media/image10.png"/><Relationship Id="rId24" Type="http://schemas.microsoft.com/office/2014/relationships/chartEx" Target="../charts/chartEx13.xml"/><Relationship Id="rId5" Type="http://schemas.openxmlformats.org/officeDocument/2006/relationships/image" Target="../media/image7.png"/><Relationship Id="rId15" Type="http://schemas.openxmlformats.org/officeDocument/2006/relationships/image" Target="../media/image12.png"/><Relationship Id="rId23" Type="http://schemas.openxmlformats.org/officeDocument/2006/relationships/image" Target="../media/image16.png"/><Relationship Id="rId10" Type="http://schemas.microsoft.com/office/2014/relationships/chartEx" Target="../charts/chartEx6.xml"/><Relationship Id="rId19" Type="http://schemas.openxmlformats.org/officeDocument/2006/relationships/image" Target="../media/image14.png"/><Relationship Id="rId4" Type="http://schemas.microsoft.com/office/2014/relationships/chartEx" Target="../charts/chartEx3.xml"/><Relationship Id="rId9" Type="http://schemas.openxmlformats.org/officeDocument/2006/relationships/image" Target="../media/image9.png"/><Relationship Id="rId14" Type="http://schemas.microsoft.com/office/2014/relationships/chartEx" Target="../charts/chartEx8.xml"/><Relationship Id="rId22" Type="http://schemas.microsoft.com/office/2014/relationships/chartEx" Target="../charts/chartEx12.xml"/><Relationship Id="rId27" Type="http://schemas.openxmlformats.org/officeDocument/2006/relationships/image" Target="../media/image18.png"/></Relationships>
</file>

<file path=ppt/slides/_rels/slide32.xml.rels><?xml version="1.0" encoding="UTF-8" standalone="yes"?>
<Relationships xmlns="http://schemas.openxmlformats.org/package/2006/relationships"><Relationship Id="rId8" Type="http://schemas.microsoft.com/office/2014/relationships/chartEx" Target="../charts/chartEx18.xml"/><Relationship Id="rId13"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image" Target="../media/image20.png"/><Relationship Id="rId12" Type="http://schemas.microsoft.com/office/2014/relationships/chartEx" Target="../charts/chartEx20.xml"/><Relationship Id="rId17" Type="http://schemas.openxmlformats.org/officeDocument/2006/relationships/image" Target="../media/image25.png"/><Relationship Id="rId2" Type="http://schemas.microsoft.com/office/2014/relationships/chartEx" Target="../charts/chartEx15.xml"/><Relationship Id="rId16" Type="http://schemas.microsoft.com/office/2014/relationships/chartEx" Target="../charts/chartEx22.xml"/><Relationship Id="rId1" Type="http://schemas.openxmlformats.org/officeDocument/2006/relationships/slideLayout" Target="../slideLayouts/slideLayout4.xml"/><Relationship Id="rId6" Type="http://schemas.microsoft.com/office/2014/relationships/chartEx" Target="../charts/chartEx17.xml"/><Relationship Id="rId11" Type="http://schemas.openxmlformats.org/officeDocument/2006/relationships/image" Target="../media/image22.png"/><Relationship Id="rId5" Type="http://schemas.openxmlformats.org/officeDocument/2006/relationships/image" Target="../media/image19.png"/><Relationship Id="rId15" Type="http://schemas.openxmlformats.org/officeDocument/2006/relationships/image" Target="../media/image24.png"/><Relationship Id="rId10" Type="http://schemas.microsoft.com/office/2014/relationships/chartEx" Target="../charts/chartEx19.xml"/><Relationship Id="rId4" Type="http://schemas.microsoft.com/office/2014/relationships/chartEx" Target="../charts/chartEx16.xml"/><Relationship Id="rId9" Type="http://schemas.openxmlformats.org/officeDocument/2006/relationships/image" Target="../media/image21.png"/><Relationship Id="rId14" Type="http://schemas.microsoft.com/office/2014/relationships/chartEx" Target="../charts/chartEx21.xml"/></Relationships>
</file>

<file path=ppt/slides/_rels/slide33.xml.rels><?xml version="1.0" encoding="UTF-8" standalone="yes"?>
<Relationships xmlns="http://schemas.openxmlformats.org/package/2006/relationships"><Relationship Id="rId8" Type="http://schemas.microsoft.com/office/2014/relationships/chartEx" Target="../charts/chartEx26.xml"/><Relationship Id="rId13" Type="http://schemas.openxmlformats.org/officeDocument/2006/relationships/image" Target="../media/image31.png"/><Relationship Id="rId18" Type="http://schemas.microsoft.com/office/2014/relationships/chartEx" Target="../charts/chartEx31.xml"/><Relationship Id="rId26" Type="http://schemas.microsoft.com/office/2014/relationships/chartEx" Target="../charts/chartEx35.xml"/><Relationship Id="rId3" Type="http://schemas.openxmlformats.org/officeDocument/2006/relationships/image" Target="../media/image26.png"/><Relationship Id="rId21" Type="http://schemas.openxmlformats.org/officeDocument/2006/relationships/image" Target="../media/image35.png"/><Relationship Id="rId7" Type="http://schemas.openxmlformats.org/officeDocument/2006/relationships/image" Target="../media/image28.png"/><Relationship Id="rId12" Type="http://schemas.microsoft.com/office/2014/relationships/chartEx" Target="../charts/chartEx28.xml"/><Relationship Id="rId17" Type="http://schemas.openxmlformats.org/officeDocument/2006/relationships/image" Target="../media/image33.png"/><Relationship Id="rId25" Type="http://schemas.openxmlformats.org/officeDocument/2006/relationships/image" Target="../media/image37.png"/><Relationship Id="rId2" Type="http://schemas.microsoft.com/office/2014/relationships/chartEx" Target="../charts/chartEx23.xml"/><Relationship Id="rId16" Type="http://schemas.microsoft.com/office/2014/relationships/chartEx" Target="../charts/chartEx30.xml"/><Relationship Id="rId20" Type="http://schemas.microsoft.com/office/2014/relationships/chartEx" Target="../charts/chartEx32.xml"/><Relationship Id="rId1" Type="http://schemas.openxmlformats.org/officeDocument/2006/relationships/slideLayout" Target="../slideLayouts/slideLayout4.xml"/><Relationship Id="rId6" Type="http://schemas.microsoft.com/office/2014/relationships/chartEx" Target="../charts/chartEx25.xml"/><Relationship Id="rId11" Type="http://schemas.openxmlformats.org/officeDocument/2006/relationships/image" Target="../media/image30.png"/><Relationship Id="rId24" Type="http://schemas.microsoft.com/office/2014/relationships/chartEx" Target="../charts/chartEx34.xml"/><Relationship Id="rId5" Type="http://schemas.openxmlformats.org/officeDocument/2006/relationships/image" Target="../media/image27.png"/><Relationship Id="rId15" Type="http://schemas.openxmlformats.org/officeDocument/2006/relationships/image" Target="../media/image32.png"/><Relationship Id="rId23" Type="http://schemas.openxmlformats.org/officeDocument/2006/relationships/image" Target="../media/image36.png"/><Relationship Id="rId10" Type="http://schemas.microsoft.com/office/2014/relationships/chartEx" Target="../charts/chartEx27.xml"/><Relationship Id="rId19" Type="http://schemas.openxmlformats.org/officeDocument/2006/relationships/image" Target="../media/image34.png"/><Relationship Id="rId4" Type="http://schemas.microsoft.com/office/2014/relationships/chartEx" Target="../charts/chartEx24.xml"/><Relationship Id="rId9" Type="http://schemas.openxmlformats.org/officeDocument/2006/relationships/image" Target="../media/image29.png"/><Relationship Id="rId14" Type="http://schemas.microsoft.com/office/2014/relationships/chartEx" Target="../charts/chartEx29.xml"/><Relationship Id="rId22" Type="http://schemas.microsoft.com/office/2014/relationships/chartEx" Target="../charts/chartEx33.xml"/><Relationship Id="rId27" Type="http://schemas.openxmlformats.org/officeDocument/2006/relationships/image" Target="../media/image10.png"/></Relationships>
</file>

<file path=ppt/slides/_rels/slide34.xml.rels><?xml version="1.0" encoding="UTF-8" standalone="yes"?>
<Relationships xmlns="http://schemas.openxmlformats.org/package/2006/relationships"><Relationship Id="rId8" Type="http://schemas.microsoft.com/office/2014/relationships/chartEx" Target="../charts/chartEx39.xml"/><Relationship Id="rId13" Type="http://schemas.openxmlformats.org/officeDocument/2006/relationships/image" Target="../media/image42.png"/><Relationship Id="rId18" Type="http://schemas.microsoft.com/office/2014/relationships/chartEx" Target="../charts/chartEx44.xml"/><Relationship Id="rId3" Type="http://schemas.openxmlformats.org/officeDocument/2006/relationships/image" Target="../media/image10.png"/><Relationship Id="rId21" Type="http://schemas.openxmlformats.org/officeDocument/2006/relationships/image" Target="../media/image46.png"/><Relationship Id="rId7" Type="http://schemas.openxmlformats.org/officeDocument/2006/relationships/image" Target="../media/image39.png"/><Relationship Id="rId12" Type="http://schemas.microsoft.com/office/2014/relationships/chartEx" Target="../charts/chartEx41.xml"/><Relationship Id="rId17" Type="http://schemas.openxmlformats.org/officeDocument/2006/relationships/image" Target="../media/image44.png"/><Relationship Id="rId25" Type="http://schemas.openxmlformats.org/officeDocument/2006/relationships/image" Target="../media/image48.png"/><Relationship Id="rId2" Type="http://schemas.microsoft.com/office/2014/relationships/chartEx" Target="../charts/chartEx36.xml"/><Relationship Id="rId16" Type="http://schemas.microsoft.com/office/2014/relationships/chartEx" Target="../charts/chartEx43.xml"/><Relationship Id="rId20" Type="http://schemas.microsoft.com/office/2014/relationships/chartEx" Target="../charts/chartEx45.xml"/><Relationship Id="rId1" Type="http://schemas.openxmlformats.org/officeDocument/2006/relationships/slideLayout" Target="../slideLayouts/slideLayout4.xml"/><Relationship Id="rId6" Type="http://schemas.microsoft.com/office/2014/relationships/chartEx" Target="../charts/chartEx38.xml"/><Relationship Id="rId11" Type="http://schemas.openxmlformats.org/officeDocument/2006/relationships/image" Target="../media/image41.png"/><Relationship Id="rId24" Type="http://schemas.microsoft.com/office/2014/relationships/chartEx" Target="../charts/chartEx47.xml"/><Relationship Id="rId5" Type="http://schemas.openxmlformats.org/officeDocument/2006/relationships/image" Target="../media/image38.png"/><Relationship Id="rId15" Type="http://schemas.openxmlformats.org/officeDocument/2006/relationships/image" Target="../media/image43.png"/><Relationship Id="rId23" Type="http://schemas.openxmlformats.org/officeDocument/2006/relationships/image" Target="../media/image47.png"/><Relationship Id="rId10" Type="http://schemas.microsoft.com/office/2014/relationships/chartEx" Target="../charts/chartEx40.xml"/><Relationship Id="rId19" Type="http://schemas.openxmlformats.org/officeDocument/2006/relationships/image" Target="../media/image45.png"/><Relationship Id="rId4" Type="http://schemas.microsoft.com/office/2014/relationships/chartEx" Target="../charts/chartEx37.xml"/><Relationship Id="rId9" Type="http://schemas.openxmlformats.org/officeDocument/2006/relationships/image" Target="../media/image40.png"/><Relationship Id="rId14" Type="http://schemas.microsoft.com/office/2014/relationships/chartEx" Target="../charts/chartEx42.xml"/><Relationship Id="rId22" Type="http://schemas.microsoft.com/office/2014/relationships/chartEx" Target="../charts/chartEx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6.xml"/><Relationship Id="rId6" Type="http://schemas.openxmlformats.org/officeDocument/2006/relationships/hyperlink" Target="mailto:byeongdookim@kr.kpmg.com" TargetMode="External"/><Relationship Id="rId5" Type="http://schemas.openxmlformats.org/officeDocument/2006/relationships/image" Target="../media/image50.png"/><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13"/>
          <p:cNvSpPr>
            <a:spLocks noGrp="1"/>
          </p:cNvSpPr>
          <p:nvPr>
            <p:ph type="body" sz="quarter" idx="4294967295"/>
          </p:nvPr>
        </p:nvSpPr>
        <p:spPr>
          <a:xfrm>
            <a:off x="271943" y="1983645"/>
            <a:ext cx="8486346" cy="2541402"/>
          </a:xfrm>
          <a:prstGeom prst="rect">
            <a:avLst/>
          </a:prstGeom>
        </p:spPr>
        <p:txBody>
          <a:bodyPr anchor="t">
            <a:noAutofit/>
          </a:bodyPr>
          <a:lstStyle>
            <a:lvl1pPr marL="0" indent="0" eaLnBrk="1" hangingPunct="1">
              <a:lnSpc>
                <a:spcPct val="70000"/>
              </a:lnSpc>
              <a:spcAft>
                <a:spcPts val="0"/>
              </a:spcAft>
              <a:buNone/>
              <a:defRPr lang="fr-FR" sz="6531" b="0" dirty="0" smtClean="0">
                <a:solidFill>
                  <a:schemeClr val="bg1"/>
                </a:solidFill>
                <a:latin typeface="KPMG Extralight" panose="020B0303030202040204" pitchFamily="34" charset="0"/>
                <a:cs typeface="KPMG Extralight" panose="020B0303030202040204" pitchFamily="34" charset="0"/>
              </a:defRPr>
            </a:lvl1pPr>
            <a:lvl2pPr marL="0" indent="0">
              <a:spcBef>
                <a:spcPts val="1089"/>
              </a:spcBef>
              <a:spcAft>
                <a:spcPts val="0"/>
              </a:spcAft>
              <a:buNone/>
              <a:defRPr lang="fr-FR" sz="1089" b="1" i="0" dirty="0" smtClean="0">
                <a:solidFill>
                  <a:schemeClr val="bg1"/>
                </a:solidFill>
                <a:latin typeface="Arial" panose="020B0604020202020204" pitchFamily="34" charset="0"/>
                <a:cs typeface="Arial" panose="020B0604020202020204" pitchFamily="34" charset="0"/>
              </a:defRPr>
            </a:lvl2pPr>
            <a:lvl3pPr marL="0" indent="0">
              <a:spcAft>
                <a:spcPts val="0"/>
              </a:spcAft>
              <a:buNone/>
              <a:defRPr lang="fr-FR" sz="1089" b="0" i="0" dirty="0" smtClean="0">
                <a:solidFill>
                  <a:schemeClr val="bg1"/>
                </a:solidFill>
                <a:latin typeface="Arial" panose="020B0604020202020204" pitchFamily="34" charset="0"/>
                <a:cs typeface="Arial" panose="020B0604020202020204" pitchFamily="34" charset="0"/>
              </a:defRPr>
            </a:lvl3pPr>
            <a:lvl4pPr>
              <a:spcBef>
                <a:spcPts val="13608"/>
              </a:spcBef>
              <a:spcAft>
                <a:spcPts val="0"/>
              </a:spcAft>
              <a:defRPr lang="fr-FR" sz="971" b="0" i="0" dirty="0" smtClean="0">
                <a:solidFill>
                  <a:srgbClr val="00338D"/>
                </a:solidFill>
                <a:latin typeface="Univers for KPMG Light"/>
                <a:cs typeface="Univers for KPMG Light"/>
              </a:defRPr>
            </a:lvl4pPr>
            <a:lvl5pPr>
              <a:defRPr lang="fr-FR" sz="971" b="0" i="0" dirty="0">
                <a:solidFill>
                  <a:srgbClr val="FFFFFF"/>
                </a:solidFill>
                <a:latin typeface="Univers for KPMG Light"/>
                <a:cs typeface="Univers for KPMG Light"/>
              </a:defRPr>
            </a:lvl5pPr>
          </a:lstStyle>
          <a:p>
            <a:pPr lvl="0"/>
            <a:endParaRPr lang="en-US" altLang="ko-KR" sz="2800" dirty="0"/>
          </a:p>
          <a:p>
            <a:pPr lvl="0">
              <a:lnSpc>
                <a:spcPct val="55000"/>
              </a:lnSpc>
            </a:pPr>
            <a:r>
              <a:rPr lang="ko-KR" altLang="en-US" sz="2800" dirty="0">
                <a:latin typeface="맑은 고딕" panose="020B0503020000020004" pitchFamily="50" charset="-127"/>
                <a:ea typeface="맑은 고딕" panose="020B0503020000020004" pitchFamily="50" charset="-127"/>
              </a:rPr>
              <a:t>  </a:t>
            </a:r>
            <a:endParaRPr lang="en-US" altLang="ko-KR" sz="2800" dirty="0">
              <a:latin typeface="맑은 고딕" panose="020B0503020000020004" pitchFamily="50" charset="-127"/>
              <a:ea typeface="맑은 고딕" panose="020B0503020000020004" pitchFamily="50" charset="-127"/>
            </a:endParaRPr>
          </a:p>
          <a:p>
            <a:pPr lvl="0">
              <a:lnSpc>
                <a:spcPct val="55000"/>
              </a:lnSpc>
            </a:pPr>
            <a:r>
              <a:rPr lang="en-US" sz="9000" dirty="0">
                <a:ea typeface="맑은 고딕" panose="020B0503020000020004" pitchFamily="50" charset="-127"/>
              </a:rPr>
              <a:t>Project </a:t>
            </a:r>
            <a:r>
              <a:rPr lang="en-US" altLang="ko-KR" sz="9000" dirty="0"/>
              <a:t>Gold</a:t>
            </a:r>
            <a:endParaRPr lang="en-US" sz="9000" dirty="0">
              <a:ea typeface="맑은 고딕" panose="020B0503020000020004" pitchFamily="50" charset="-127"/>
            </a:endParaRPr>
          </a:p>
          <a:p>
            <a:pPr lvl="0">
              <a:lnSpc>
                <a:spcPct val="55000"/>
              </a:lnSpc>
            </a:pPr>
            <a:endParaRPr lang="en-US" sz="4000" dirty="0">
              <a:ea typeface="맑은 고딕" panose="020B0503020000020004" pitchFamily="50" charset="-127"/>
            </a:endParaRPr>
          </a:p>
          <a:p>
            <a:pPr>
              <a:lnSpc>
                <a:spcPct val="55000"/>
              </a:lnSpc>
            </a:pPr>
            <a:r>
              <a:rPr lang="en-US" sz="3700" dirty="0">
                <a:ea typeface="맑은 고딕" panose="020B0503020000020004" pitchFamily="50" charset="-127"/>
              </a:rPr>
              <a:t>Financial Due Diligence [Draft]</a:t>
            </a:r>
          </a:p>
        </p:txBody>
      </p:sp>
      <p:sp>
        <p:nvSpPr>
          <p:cNvPr id="4" name="Text Placeholder 3"/>
          <p:cNvSpPr txBox="1">
            <a:spLocks/>
          </p:cNvSpPr>
          <p:nvPr/>
        </p:nvSpPr>
        <p:spPr>
          <a:xfrm>
            <a:off x="519672" y="4134116"/>
            <a:ext cx="1990993" cy="390930"/>
          </a:xfrm>
          <a:prstGeom prst="rect">
            <a:avLst/>
          </a:prstGeom>
        </p:spPr>
        <p:txBody>
          <a:bodyPr vert="horz" lIns="0" tIns="0" rIns="0" bIns="0" rtlCol="0" anchor="t" anchorCtr="0">
            <a:noAutofit/>
          </a:bodyPr>
          <a:lstStyle>
            <a:lvl1pPr marL="0" indent="0" algn="l" defTabSz="914400" rtl="0" eaLnBrk="1" latinLnBrk="1" hangingPunct="1">
              <a:lnSpc>
                <a:spcPct val="100000"/>
              </a:lnSpc>
              <a:spcBef>
                <a:spcPts val="0"/>
              </a:spcBef>
              <a:spcAft>
                <a:spcPts val="600"/>
              </a:spcAft>
              <a:buFontTx/>
              <a:buNone/>
              <a:defRPr sz="1100" b="1" kern="1200">
                <a:solidFill>
                  <a:schemeClr val="bg1"/>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100" kern="1200">
                <a:solidFill>
                  <a:schemeClr val="bg1"/>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bg1"/>
              </a:buClr>
              <a:buFont typeface="Arial" panose="020B0604020202020204" pitchFamily="34" charset="0"/>
              <a:buChar char="—"/>
              <a:defRPr sz="1100" kern="1200">
                <a:solidFill>
                  <a:schemeClr val="bg1"/>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bg1"/>
              </a:buClr>
              <a:buFont typeface="Arial" panose="020B0604020202020204" pitchFamily="34" charset="0"/>
              <a:buChar char="-"/>
              <a:defRPr sz="1100" kern="1200">
                <a:solidFill>
                  <a:schemeClr val="bg1"/>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bg1"/>
              </a:buClr>
              <a:buFont typeface="Arial" panose="020B0604020202020204" pitchFamily="34" charset="0"/>
              <a:buChar char="—"/>
              <a:defRPr sz="1100" kern="1200" baseline="0">
                <a:solidFill>
                  <a:schemeClr val="bg1"/>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94"/>
              </a:spcBef>
            </a:pPr>
            <a:endParaRPr lang="en-US" dirty="0">
              <a:solidFill>
                <a:prstClr val="white"/>
              </a:solidFill>
              <a:ea typeface="맑은 고딕" panose="020B0503020000020004" pitchFamily="50" charset="-127"/>
              <a:cs typeface="Univers for KPMG"/>
            </a:endParaRPr>
          </a:p>
        </p:txBody>
      </p:sp>
      <p:sp>
        <p:nvSpPr>
          <p:cNvPr id="7" name="Espace réservé du texte 13">
            <a:extLst>
              <a:ext uri="{FF2B5EF4-FFF2-40B4-BE49-F238E27FC236}">
                <a16:creationId xmlns:a16="http://schemas.microsoft.com/office/drawing/2014/main" id="{329D1C17-4A5C-4031-96FB-83924053A6EA}"/>
              </a:ext>
            </a:extLst>
          </p:cNvPr>
          <p:cNvSpPr txBox="1">
            <a:spLocks/>
          </p:cNvSpPr>
          <p:nvPr/>
        </p:nvSpPr>
        <p:spPr>
          <a:xfrm>
            <a:off x="271943" y="5202761"/>
            <a:ext cx="8486346" cy="390930"/>
          </a:xfrm>
          <a:prstGeom prst="rect">
            <a:avLst/>
          </a:prstGeom>
        </p:spPr>
        <p:txBody>
          <a:bodyPr vert="horz" lIns="91440" tIns="45720" rIns="91440" bIns="45720" rtlCol="0" anchor="t">
            <a:noAutofit/>
          </a:bodyPr>
          <a:lstStyle>
            <a:lvl1pPr marL="0" indent="0" eaLnBrk="1" hangingPunct="1">
              <a:lnSpc>
                <a:spcPct val="70000"/>
              </a:lnSpc>
              <a:spcAft>
                <a:spcPts val="0"/>
              </a:spcAft>
              <a:buNone/>
              <a:defRPr lang="fr-FR" sz="6531" b="0" i="0" dirty="0" smtClean="0">
                <a:solidFill>
                  <a:schemeClr val="bg1"/>
                </a:solidFill>
                <a:latin typeface="KPMG Extralight" panose="020B0303030202040204" pitchFamily="34" charset="0"/>
                <a:cs typeface="KPMG Extralight" panose="020B0303030202040204" pitchFamily="34" charset="0"/>
              </a:defRPr>
            </a:lvl1pPr>
            <a:lvl2pPr marL="0" indent="0" algn="l" eaLnBrk="1" hangingPunct="1">
              <a:spcBef>
                <a:spcPts val="1089"/>
              </a:spcBef>
              <a:spcAft>
                <a:spcPts val="0"/>
              </a:spcAft>
              <a:buFontTx/>
              <a:buNone/>
              <a:defRPr lang="fr-FR" sz="1089" b="1" i="0" dirty="0" smtClean="0">
                <a:solidFill>
                  <a:schemeClr val="bg1"/>
                </a:solidFill>
                <a:latin typeface="Arial" panose="020B0604020202020204" pitchFamily="34" charset="0"/>
                <a:cs typeface="Arial" panose="020B0604020202020204" pitchFamily="34" charset="0"/>
              </a:defRPr>
            </a:lvl2pPr>
            <a:lvl3pPr marL="0" indent="0" algn="l" eaLnBrk="1" hangingPunct="1">
              <a:spcAft>
                <a:spcPts val="0"/>
              </a:spcAft>
              <a:buClrTx/>
              <a:buFont typeface="Univers for KPMG Light" panose="020B0403020202020204" pitchFamily="34" charset="0"/>
              <a:buNone/>
              <a:defRPr lang="fr-FR" sz="1089" b="0" i="0" dirty="0" smtClean="0">
                <a:solidFill>
                  <a:schemeClr val="bg1"/>
                </a:solidFill>
                <a:latin typeface="Arial" panose="020B0604020202020204" pitchFamily="34" charset="0"/>
                <a:cs typeface="Arial" panose="020B0604020202020204" pitchFamily="34" charset="0"/>
              </a:defRPr>
            </a:lvl3pPr>
            <a:lvl4pPr marL="571500" indent="-248400" algn="l" eaLnBrk="1" hangingPunct="1">
              <a:spcBef>
                <a:spcPts val="13608"/>
              </a:spcBef>
              <a:spcAft>
                <a:spcPts val="0"/>
              </a:spcAft>
              <a:buFont typeface="Univers for KPMG Light" panose="020B0403020202020204" pitchFamily="34" charset="0"/>
              <a:buChar char="-"/>
              <a:defRPr lang="fr-FR" sz="971" b="0" i="0" baseline="0" dirty="0" smtClean="0">
                <a:solidFill>
                  <a:srgbClr val="00338D"/>
                </a:solidFill>
                <a:latin typeface="Univers for KPMG Light"/>
                <a:cs typeface="Univers for KPMG Light"/>
              </a:defRPr>
            </a:lvl4pPr>
            <a:lvl5pPr marL="896938" indent="-309600" algn="l" eaLnBrk="1" hangingPunct="1">
              <a:spcAft>
                <a:spcPts val="600"/>
              </a:spcAft>
              <a:buFont typeface="Univers for KPMG Light" panose="020B0403020202020204" pitchFamily="34" charset="0"/>
              <a:buChar char="—"/>
              <a:defRPr lang="fr-FR" sz="971" b="0" i="0" dirty="0">
                <a:solidFill>
                  <a:srgbClr val="FFFFFF"/>
                </a:solidFill>
                <a:latin typeface="Univers for KPMG Light"/>
                <a:cs typeface="Univers for KPMG Light"/>
              </a:defRPr>
            </a:lvl5pPr>
            <a:lvl6pPr marL="1166813" indent="-247650" algn="l" ea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defTabSz="914395">
              <a:lnSpc>
                <a:spcPct val="55000"/>
              </a:lnSpc>
            </a:pPr>
            <a:r>
              <a:rPr lang="en-US" altLang="ko-KR" sz="2000" kern="0" dirty="0">
                <a:ea typeface="맑은 고딕" panose="020B0503020000020004" pitchFamily="50" charset="-127"/>
              </a:rPr>
              <a:t>December</a:t>
            </a:r>
            <a:r>
              <a:rPr lang="en-US" sz="2000" kern="0" dirty="0">
                <a:ea typeface="맑은 고딕" panose="020B0503020000020004" pitchFamily="50" charset="-127"/>
              </a:rPr>
              <a:t>, 2020</a:t>
            </a:r>
          </a:p>
        </p:txBody>
      </p:sp>
    </p:spTree>
    <p:extLst>
      <p:ext uri="{BB962C8B-B14F-4D97-AF65-F5344CB8AC3E}">
        <p14:creationId xmlns:p14="http://schemas.microsoft.com/office/powerpoint/2010/main" val="2897784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Key Financial Information (1/2)</a:t>
            </a:r>
          </a:p>
        </p:txBody>
      </p:sp>
      <p:sp>
        <p:nvSpPr>
          <p:cNvPr id="4" name="제목 2"/>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Understanding of target</a:t>
            </a:r>
          </a:p>
        </p:txBody>
      </p:sp>
      <p:sp>
        <p:nvSpPr>
          <p:cNvPr id="13" name="직사각형 12"/>
          <p:cNvSpPr/>
          <p:nvPr/>
        </p:nvSpPr>
        <p:spPr bwMode="auto">
          <a:xfrm>
            <a:off x="935400" y="1098842"/>
            <a:ext cx="494224" cy="2570553"/>
          </a:xfrm>
          <a:prstGeom prst="rect">
            <a:avLst/>
          </a:prstGeom>
          <a:noFill/>
          <a:ln w="15875" cap="flat" cmpd="sng" algn="ctr">
            <a:solidFill>
              <a:srgbClr val="00338D"/>
            </a:solidFill>
            <a:prstDash val="solid"/>
            <a:round/>
            <a:headEnd type="none" w="med" len="med"/>
            <a:tailEnd type="none" w="med" len="med"/>
          </a:ln>
          <a:effectLst/>
        </p:spPr>
        <p:txBody>
          <a:bodyPr wrap="square" lIns="0" tIns="33236" rIns="0" bIns="33236"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44169" fontAlgn="base">
              <a:spcBef>
                <a:spcPct val="0"/>
              </a:spcBef>
              <a:spcAft>
                <a:spcPct val="35000"/>
              </a:spcAft>
              <a:buClr>
                <a:srgbClr val="99CC00"/>
              </a:buClr>
              <a:tabLst>
                <a:tab pos="246216" algn="l"/>
              </a:tabLst>
              <a:defRPr/>
            </a:pPr>
            <a:r>
              <a:rPr lang="en-US" altLang="ko-KR" sz="900" b="1" kern="0" dirty="0">
                <a:solidFill>
                  <a:srgbClr val="000066"/>
                </a:solidFill>
                <a:latin typeface="맑은 고딕" panose="020B0503020000020004" pitchFamily="50" charset="-127"/>
                <a:cs typeface="Verdana" panose="020B0604030504040204" pitchFamily="34" charset="0"/>
              </a:rPr>
              <a:t>P&amp;L</a:t>
            </a:r>
            <a:endParaRPr lang="en-US" altLang="ko-KR" sz="900" b="1" kern="0" baseline="30000" dirty="0">
              <a:solidFill>
                <a:srgbClr val="000066"/>
              </a:solidFill>
              <a:latin typeface="맑은 고딕" panose="020B0503020000020004" pitchFamily="50" charset="-127"/>
              <a:cs typeface="Verdana" panose="020B0604030504040204" pitchFamily="34" charset="0"/>
            </a:endParaRPr>
          </a:p>
        </p:txBody>
      </p:sp>
      <p:sp>
        <p:nvSpPr>
          <p:cNvPr id="16" name="직사각형 15"/>
          <p:cNvSpPr/>
          <p:nvPr/>
        </p:nvSpPr>
        <p:spPr bwMode="auto">
          <a:xfrm>
            <a:off x="935400" y="3775623"/>
            <a:ext cx="494224" cy="2100982"/>
          </a:xfrm>
          <a:prstGeom prst="rect">
            <a:avLst/>
          </a:prstGeom>
          <a:noFill/>
          <a:ln w="15875" cap="flat" cmpd="sng" algn="ctr">
            <a:solidFill>
              <a:srgbClr val="00338D"/>
            </a:solidFill>
            <a:prstDash val="solid"/>
            <a:round/>
            <a:headEnd type="none" w="med" len="med"/>
            <a:tailEnd type="none" w="med" len="med"/>
          </a:ln>
          <a:effectLst/>
        </p:spPr>
        <p:txBody>
          <a:bodyPr wrap="square" lIns="0" tIns="33236" rIns="0" bIns="33236"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44169" fontAlgn="base">
              <a:spcBef>
                <a:spcPct val="0"/>
              </a:spcBef>
              <a:spcAft>
                <a:spcPct val="35000"/>
              </a:spcAft>
              <a:buClr>
                <a:srgbClr val="99CC00"/>
              </a:buClr>
              <a:tabLst>
                <a:tab pos="246216" algn="l"/>
              </a:tabLst>
              <a:defRPr/>
            </a:pPr>
            <a:r>
              <a:rPr lang="en-US" altLang="ko-KR" sz="900" b="1" kern="0" dirty="0">
                <a:solidFill>
                  <a:srgbClr val="000066"/>
                </a:solidFill>
                <a:latin typeface="맑은 고딕" panose="020B0503020000020004" pitchFamily="50" charset="-127"/>
                <a:cs typeface="Verdana" panose="020B0604030504040204" pitchFamily="34" charset="0"/>
              </a:rPr>
              <a:t>NAV</a:t>
            </a:r>
            <a:endParaRPr lang="en-US" altLang="ko-KR" sz="900" b="1" kern="0" baseline="30000" dirty="0">
              <a:solidFill>
                <a:srgbClr val="000066"/>
              </a:solidFill>
              <a:latin typeface="맑은 고딕" panose="020B0503020000020004" pitchFamily="50" charset="-127"/>
              <a:cs typeface="Verdana" panose="020B0604030504040204" pitchFamily="34" charset="0"/>
            </a:endParaRPr>
          </a:p>
        </p:txBody>
      </p:sp>
      <p:graphicFrame>
        <p:nvGraphicFramePr>
          <p:cNvPr id="2" name="표 1">
            <a:extLst>
              <a:ext uri="{FF2B5EF4-FFF2-40B4-BE49-F238E27FC236}">
                <a16:creationId xmlns:a16="http://schemas.microsoft.com/office/drawing/2014/main" id="{64C7453F-1EB7-48B5-BC34-CEFA5EF08130}"/>
              </a:ext>
            </a:extLst>
          </p:cNvPr>
          <p:cNvGraphicFramePr>
            <a:graphicFrameLocks noGrp="1"/>
          </p:cNvGraphicFramePr>
          <p:nvPr>
            <p:extLst>
              <p:ext uri="{D42A27DB-BD31-4B8C-83A1-F6EECF244321}">
                <p14:modId xmlns:p14="http://schemas.microsoft.com/office/powerpoint/2010/main" val="1427572786"/>
              </p:ext>
            </p:extLst>
          </p:nvPr>
        </p:nvGraphicFramePr>
        <p:xfrm>
          <a:off x="1515001" y="1098847"/>
          <a:ext cx="4212000" cy="2570553"/>
        </p:xfrm>
        <a:graphic>
          <a:graphicData uri="http://schemas.openxmlformats.org/drawingml/2006/table">
            <a:tbl>
              <a:tblPr>
                <a:tableStyleId>{5C22544A-7EE6-4342-B048-85BDC9FD1C3A}</a:tableStyleId>
              </a:tblPr>
              <a:tblGrid>
                <a:gridCol w="1152000">
                  <a:extLst>
                    <a:ext uri="{9D8B030D-6E8A-4147-A177-3AD203B41FA5}">
                      <a16:colId xmlns:a16="http://schemas.microsoft.com/office/drawing/2014/main" val="1884823883"/>
                    </a:ext>
                  </a:extLst>
                </a:gridCol>
                <a:gridCol w="612000">
                  <a:extLst>
                    <a:ext uri="{9D8B030D-6E8A-4147-A177-3AD203B41FA5}">
                      <a16:colId xmlns:a16="http://schemas.microsoft.com/office/drawing/2014/main" val="4217992857"/>
                    </a:ext>
                  </a:extLst>
                </a:gridCol>
                <a:gridCol w="612000">
                  <a:extLst>
                    <a:ext uri="{9D8B030D-6E8A-4147-A177-3AD203B41FA5}">
                      <a16:colId xmlns:a16="http://schemas.microsoft.com/office/drawing/2014/main" val="2517624386"/>
                    </a:ext>
                  </a:extLst>
                </a:gridCol>
                <a:gridCol w="612000">
                  <a:extLst>
                    <a:ext uri="{9D8B030D-6E8A-4147-A177-3AD203B41FA5}">
                      <a16:colId xmlns:a16="http://schemas.microsoft.com/office/drawing/2014/main" val="1007363125"/>
                    </a:ext>
                  </a:extLst>
                </a:gridCol>
                <a:gridCol w="612000">
                  <a:extLst>
                    <a:ext uri="{9D8B030D-6E8A-4147-A177-3AD203B41FA5}">
                      <a16:colId xmlns:a16="http://schemas.microsoft.com/office/drawing/2014/main" val="1693520353"/>
                    </a:ext>
                  </a:extLst>
                </a:gridCol>
                <a:gridCol w="612000">
                  <a:extLst>
                    <a:ext uri="{9D8B030D-6E8A-4147-A177-3AD203B41FA5}">
                      <a16:colId xmlns:a16="http://schemas.microsoft.com/office/drawing/2014/main" val="2104578171"/>
                    </a:ext>
                  </a:extLst>
                </a:gridCol>
              </a:tblGrid>
              <a:tr h="151209">
                <a:tc>
                  <a:txBody>
                    <a:bodyPr/>
                    <a:lstStyle/>
                    <a:p>
                      <a:pPr algn="l" rtl="0" fontAlgn="ctr"/>
                      <a:r>
                        <a:rPr lang="en-US" altLang="ko-KR" sz="900" b="1" u="none" strike="noStrike" dirty="0">
                          <a:solidFill>
                            <a:schemeClr val="bg1"/>
                          </a:solidFill>
                          <a:effectLst/>
                          <a:latin typeface="+mj-ea"/>
                          <a:ea typeface="+mj-ea"/>
                        </a:rPr>
                        <a:t>(</a:t>
                      </a:r>
                      <a:r>
                        <a:rPr lang="ko-KR" altLang="en-US" sz="900" b="1" u="none" strike="noStrike" dirty="0">
                          <a:solidFill>
                            <a:schemeClr val="bg1"/>
                          </a:solidFill>
                          <a:effectLst/>
                          <a:latin typeface="+mj-ea"/>
                          <a:ea typeface="+mj-ea"/>
                        </a:rPr>
                        <a:t>단위</a:t>
                      </a:r>
                      <a:r>
                        <a:rPr lang="en-US" altLang="ko-KR" sz="900" b="1" u="none" strike="noStrike" dirty="0">
                          <a:solidFill>
                            <a:schemeClr val="bg1"/>
                          </a:solidFill>
                          <a:effectLst/>
                          <a:latin typeface="+mj-ea"/>
                          <a:ea typeface="+mj-ea"/>
                        </a:rPr>
                        <a:t>: </a:t>
                      </a:r>
                      <a:r>
                        <a:rPr lang="ko-KR" altLang="en-US" sz="900" b="1" u="none" strike="noStrike" dirty="0">
                          <a:solidFill>
                            <a:schemeClr val="bg1"/>
                          </a:solidFill>
                          <a:effectLst/>
                          <a:latin typeface="+mj-ea"/>
                          <a:ea typeface="+mj-ea"/>
                        </a:rPr>
                        <a:t>백만원</a:t>
                      </a:r>
                      <a:r>
                        <a:rPr lang="en-US" altLang="ko-KR" sz="900" b="1" u="none" strike="noStrike" dirty="0">
                          <a:solidFill>
                            <a:schemeClr val="bg1"/>
                          </a:solidFill>
                          <a:effectLst/>
                          <a:latin typeface="+mj-ea"/>
                          <a:ea typeface="+mj-ea"/>
                        </a:rPr>
                        <a:t>)</a:t>
                      </a:r>
                      <a:endParaRPr lang="en-US" altLang="ko-KR" sz="900" b="1" i="0" u="none" strike="noStrike" dirty="0">
                        <a:solidFill>
                          <a:schemeClr val="bg1"/>
                        </a:solidFill>
                        <a:effectLst/>
                        <a:latin typeface="+mj-ea"/>
                        <a:ea typeface="+mj-ea"/>
                      </a:endParaRPr>
                    </a:p>
                  </a:txBody>
                  <a:tcPr marL="46800" marR="46800" marT="0" marB="0" anchor="ctr">
                    <a:lnL w="6350" cap="flat" cmpd="sng" algn="ctr">
                      <a:solidFill>
                        <a:srgbClr val="005EB8"/>
                      </a:solidFill>
                      <a:prstDash val="solid"/>
                      <a:round/>
                      <a:headEnd type="none" w="med" len="med"/>
                      <a:tailEnd type="none" w="med" len="med"/>
                    </a:lnL>
                    <a:lnR w="12700" cmpd="sng">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rtl="0" fontAlgn="ctr"/>
                      <a:r>
                        <a:rPr lang="en-US" sz="900" b="1" u="none" strike="noStrike" dirty="0">
                          <a:solidFill>
                            <a:schemeClr val="bg1"/>
                          </a:solidFill>
                          <a:effectLst/>
                          <a:latin typeface="+mj-ea"/>
                          <a:ea typeface="+mj-ea"/>
                        </a:rPr>
                        <a:t>FY16</a:t>
                      </a:r>
                      <a:endParaRPr lang="en-US" sz="900" b="1" i="0" u="none" strike="noStrike" dirty="0">
                        <a:solidFill>
                          <a:schemeClr val="bg1"/>
                        </a:solidFill>
                        <a:effectLst/>
                        <a:latin typeface="+mj-ea"/>
                        <a:ea typeface="+mj-ea"/>
                      </a:endParaRPr>
                    </a:p>
                  </a:txBody>
                  <a:tcPr marL="46800" marR="46800" marT="0" marB="0" anchor="ctr">
                    <a:lnL w="12700" cmpd="sng">
                      <a:noFill/>
                    </a:lnL>
                    <a:lnR w="12700" cmpd="sng">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rtl="0" fontAlgn="ctr"/>
                      <a:r>
                        <a:rPr lang="en-US" sz="900" b="1" u="none" strike="noStrike" dirty="0">
                          <a:solidFill>
                            <a:schemeClr val="bg1"/>
                          </a:solidFill>
                          <a:effectLst/>
                          <a:latin typeface="+mj-ea"/>
                          <a:ea typeface="+mj-ea"/>
                        </a:rPr>
                        <a:t>FY17</a:t>
                      </a:r>
                      <a:endParaRPr lang="en-US" sz="900" b="1" i="0" u="none" strike="noStrike" dirty="0">
                        <a:solidFill>
                          <a:schemeClr val="bg1"/>
                        </a:solidFill>
                        <a:effectLst/>
                        <a:latin typeface="+mj-ea"/>
                        <a:ea typeface="+mj-ea"/>
                      </a:endParaRPr>
                    </a:p>
                  </a:txBody>
                  <a:tcPr marL="46800" marR="46800" marT="0" marB="0" anchor="ctr">
                    <a:lnL w="12700" cmpd="sng">
                      <a:noFill/>
                    </a:lnL>
                    <a:lnR w="12700" cmpd="sng">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rtl="0" fontAlgn="ctr"/>
                      <a:r>
                        <a:rPr lang="en-US" sz="900" b="1" u="none" strike="noStrike" dirty="0">
                          <a:solidFill>
                            <a:schemeClr val="bg1"/>
                          </a:solidFill>
                          <a:effectLst/>
                          <a:latin typeface="+mj-ea"/>
                          <a:ea typeface="+mj-ea"/>
                        </a:rPr>
                        <a:t>FY18</a:t>
                      </a:r>
                      <a:endParaRPr lang="en-US" sz="900" b="1" i="0" u="none" strike="noStrike" dirty="0">
                        <a:solidFill>
                          <a:schemeClr val="bg1"/>
                        </a:solidFill>
                        <a:effectLst/>
                        <a:latin typeface="+mj-ea"/>
                        <a:ea typeface="+mj-ea"/>
                      </a:endParaRPr>
                    </a:p>
                  </a:txBody>
                  <a:tcPr marL="46800" marR="46800" marT="0" marB="0" anchor="ctr">
                    <a:lnL w="12700" cmpd="sng">
                      <a:noFill/>
                    </a:lnL>
                    <a:lnR w="12700" cmpd="sng">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rtl="0" fontAlgn="ctr"/>
                      <a:r>
                        <a:rPr lang="en-US" sz="900" b="1" u="none" strike="noStrike" dirty="0">
                          <a:solidFill>
                            <a:schemeClr val="bg1"/>
                          </a:solidFill>
                          <a:effectLst/>
                          <a:latin typeface="+mj-ea"/>
                          <a:ea typeface="+mj-ea"/>
                        </a:rPr>
                        <a:t>FY19 </a:t>
                      </a:r>
                      <a:endParaRPr lang="en-US" sz="900" b="1" i="0" u="none" strike="noStrike" dirty="0">
                        <a:solidFill>
                          <a:schemeClr val="bg1"/>
                        </a:solidFill>
                        <a:effectLst/>
                        <a:latin typeface="+mj-ea"/>
                        <a:ea typeface="+mj-ea"/>
                      </a:endParaRPr>
                    </a:p>
                  </a:txBody>
                  <a:tcPr marL="46800" marR="46800" marT="0" marB="0" anchor="ctr">
                    <a:lnL w="12700" cmpd="sng">
                      <a:noFill/>
                    </a:lnL>
                    <a:lnR w="12700" cmpd="sng">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rtl="0" fontAlgn="ctr"/>
                      <a:r>
                        <a:rPr lang="en-US" sz="900" b="1" u="none" strike="noStrike" dirty="0">
                          <a:solidFill>
                            <a:schemeClr val="bg1"/>
                          </a:solidFill>
                          <a:effectLst/>
                          <a:latin typeface="+mj-ea"/>
                          <a:ea typeface="+mj-ea"/>
                        </a:rPr>
                        <a:t>FY20 1H</a:t>
                      </a:r>
                      <a:endParaRPr lang="en-US" sz="900" b="1" i="0" u="none" strike="noStrike" dirty="0">
                        <a:solidFill>
                          <a:schemeClr val="bg1"/>
                        </a:solidFill>
                        <a:effectLst/>
                        <a:latin typeface="+mj-ea"/>
                        <a:ea typeface="+mj-ea"/>
                      </a:endParaRPr>
                    </a:p>
                  </a:txBody>
                  <a:tcPr marL="46800" marR="46800" marT="0" marB="0" anchor="ctr">
                    <a:lnL w="12700" cmpd="sng">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1058691023"/>
                  </a:ext>
                </a:extLst>
              </a:tr>
              <a:tr h="151209">
                <a:tc>
                  <a:txBody>
                    <a:bodyPr/>
                    <a:lstStyle/>
                    <a:p>
                      <a:pPr algn="l" rtl="0" fontAlgn="ctr"/>
                      <a:r>
                        <a:rPr lang="ko-KR" altLang="en-US" sz="900" b="1" u="none" strike="noStrike" dirty="0">
                          <a:effectLst/>
                          <a:latin typeface="+mj-ea"/>
                          <a:ea typeface="+mj-ea"/>
                        </a:rPr>
                        <a:t>매출</a:t>
                      </a:r>
                      <a:endParaRPr lang="ko-KR" altLang="en-US" sz="900" b="1" i="0" u="none" strike="noStrike" dirty="0">
                        <a:solidFill>
                          <a:srgbClr val="000000"/>
                        </a:solidFill>
                        <a:effectLst/>
                        <a:latin typeface="+mj-ea"/>
                        <a:ea typeface="+mj-ea"/>
                      </a:endParaRPr>
                    </a:p>
                  </a:txBody>
                  <a:tcPr marL="46800" marR="46800" marT="0" marB="0" anchor="ctr">
                    <a:lnL w="6350" cap="flat" cmpd="sng" algn="ctr">
                      <a:solidFill>
                        <a:srgbClr val="005EB8"/>
                      </a:solidFill>
                      <a:prstDash val="solid"/>
                      <a:round/>
                      <a:headEnd type="none" w="med" len="med"/>
                      <a:tailEnd type="none" w="med" len="med"/>
                    </a:lnL>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6,799</a:t>
                      </a:r>
                    </a:p>
                  </a:txBody>
                  <a:tcPr marL="46800" marR="46800" marT="0" marB="0" anchor="ctr">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7,900</a:t>
                      </a:r>
                    </a:p>
                  </a:txBody>
                  <a:tcPr marL="46800" marR="46800" marT="0" marB="0" anchor="ctr">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9,396</a:t>
                      </a:r>
                    </a:p>
                  </a:txBody>
                  <a:tcPr marL="46800" marR="46800" marT="0" marB="0" anchor="ctr">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8,130</a:t>
                      </a:r>
                    </a:p>
                  </a:txBody>
                  <a:tcPr marL="46800" marR="46800" marT="0" marB="0" anchor="ctr">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4,375</a:t>
                      </a:r>
                    </a:p>
                  </a:txBody>
                  <a:tcPr marL="46800" marR="46800" marT="0" marB="0" anchor="ctr">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noFill/>
                  </a:tcPr>
                </a:tc>
                <a:extLst>
                  <a:ext uri="{0D108BD9-81ED-4DB2-BD59-A6C34878D82A}">
                    <a16:rowId xmlns:a16="http://schemas.microsoft.com/office/drawing/2014/main" val="1579141073"/>
                  </a:ext>
                </a:extLst>
              </a:tr>
              <a:tr h="151209">
                <a:tc>
                  <a:txBody>
                    <a:bodyPr/>
                    <a:lstStyle/>
                    <a:p>
                      <a:pPr lvl="2" algn="l" rtl="0" fontAlgn="ctr"/>
                      <a:r>
                        <a:rPr lang="ko-KR" altLang="en-US" sz="900" b="0" i="0" u="none" strike="noStrike" dirty="0" err="1">
                          <a:solidFill>
                            <a:srgbClr val="000000"/>
                          </a:solidFill>
                          <a:effectLst/>
                          <a:latin typeface="+mj-ea"/>
                          <a:ea typeface="+mj-ea"/>
                        </a:rPr>
                        <a:t>에이치비테크놀로지</a:t>
                      </a:r>
                      <a:endParaRPr lang="ko-KR" altLang="en-US" sz="850" b="0" i="0" u="none" strike="noStrike" dirty="0">
                        <a:solidFill>
                          <a:srgbClr val="000000"/>
                        </a:solidFill>
                        <a:effectLst/>
                        <a:latin typeface="+mj-ea"/>
                        <a:ea typeface="+mj-ea"/>
                      </a:endParaRPr>
                    </a:p>
                  </a:txBody>
                  <a:tcPr marL="108000" marR="0" marT="0" marB="0" anchor="ctr">
                    <a:lnL w="6350" cap="flat" cmpd="sng" algn="ctr">
                      <a:solidFill>
                        <a:srgbClr val="005EB8"/>
                      </a:solidFill>
                      <a:prstDash val="solid"/>
                      <a:round/>
                      <a:headEnd type="none" w="med" len="med"/>
                      <a:tailEnd type="none" w="med" len="med"/>
                    </a:lnL>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2,526</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3,256</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2,602</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2,217</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1,356</a:t>
                      </a:r>
                    </a:p>
                  </a:txBody>
                  <a:tcPr marL="46800" marR="46800" marT="0" marB="0" anchor="b">
                    <a:lnR w="6350" cap="flat" cmpd="sng" algn="ctr">
                      <a:solidFill>
                        <a:srgbClr val="005EB8"/>
                      </a:solidFill>
                      <a:prstDash val="solid"/>
                      <a:round/>
                      <a:headEnd type="none" w="med" len="med"/>
                      <a:tailEnd type="none" w="med" len="med"/>
                    </a:lnR>
                    <a:noFill/>
                  </a:tcPr>
                </a:tc>
                <a:extLst>
                  <a:ext uri="{0D108BD9-81ED-4DB2-BD59-A6C34878D82A}">
                    <a16:rowId xmlns:a16="http://schemas.microsoft.com/office/drawing/2014/main" val="3989050739"/>
                  </a:ext>
                </a:extLst>
              </a:tr>
              <a:tr h="151209">
                <a:tc>
                  <a:txBody>
                    <a:bodyPr/>
                    <a:lstStyle/>
                    <a:p>
                      <a:pPr lvl="2" algn="l" rtl="0" fontAlgn="ctr"/>
                      <a:r>
                        <a:rPr lang="ko-KR" altLang="en-US" sz="900" b="0" i="0" u="none" strike="noStrike" dirty="0" err="1">
                          <a:solidFill>
                            <a:srgbClr val="000000"/>
                          </a:solidFill>
                          <a:effectLst/>
                          <a:latin typeface="+mj-ea"/>
                          <a:ea typeface="+mj-ea"/>
                        </a:rPr>
                        <a:t>디아이티</a:t>
                      </a:r>
                      <a:endParaRPr lang="ko-KR" altLang="en-US" sz="900" b="0" i="0" u="none" strike="noStrike" dirty="0">
                        <a:solidFill>
                          <a:srgbClr val="000000"/>
                        </a:solidFill>
                        <a:effectLst/>
                        <a:latin typeface="+mj-ea"/>
                        <a:ea typeface="+mj-ea"/>
                      </a:endParaRPr>
                    </a:p>
                  </a:txBody>
                  <a:tcPr marL="108000" marR="46800" marT="0" marB="0" anchor="ctr">
                    <a:lnL w="6350" cap="flat" cmpd="sng" algn="ctr">
                      <a:solidFill>
                        <a:srgbClr val="005EB8"/>
                      </a:solidFill>
                      <a:prstDash val="solid"/>
                      <a:round/>
                      <a:headEnd type="none" w="med" len="med"/>
                      <a:tailEnd type="none" w="med" len="med"/>
                    </a:lnL>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648</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1,173</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2,302</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2,079</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1,110</a:t>
                      </a:r>
                    </a:p>
                  </a:txBody>
                  <a:tcPr marL="46800" marR="46800" marT="0" marB="0" anchor="b">
                    <a:lnR w="6350" cap="flat" cmpd="sng" algn="ctr">
                      <a:solidFill>
                        <a:srgbClr val="005EB8"/>
                      </a:solidFill>
                      <a:prstDash val="solid"/>
                      <a:round/>
                      <a:headEnd type="none" w="med" len="med"/>
                      <a:tailEnd type="none" w="med" len="med"/>
                    </a:lnR>
                    <a:noFill/>
                  </a:tcPr>
                </a:tc>
                <a:extLst>
                  <a:ext uri="{0D108BD9-81ED-4DB2-BD59-A6C34878D82A}">
                    <a16:rowId xmlns:a16="http://schemas.microsoft.com/office/drawing/2014/main" val="2837177448"/>
                  </a:ext>
                </a:extLst>
              </a:tr>
              <a:tr h="151209">
                <a:tc>
                  <a:txBody>
                    <a:bodyPr/>
                    <a:lstStyle/>
                    <a:p>
                      <a:pPr lvl="2" algn="l" rtl="0" fontAlgn="ctr"/>
                      <a:r>
                        <a:rPr lang="ko-KR" altLang="en-US" sz="900" b="0" i="0" u="none" strike="noStrike" dirty="0" err="1">
                          <a:solidFill>
                            <a:srgbClr val="000000"/>
                          </a:solidFill>
                          <a:effectLst/>
                          <a:latin typeface="+mj-ea"/>
                          <a:ea typeface="+mj-ea"/>
                        </a:rPr>
                        <a:t>케이맥</a:t>
                      </a:r>
                      <a:endParaRPr lang="ko-KR" altLang="en-US" sz="900" b="0" i="0" u="none" strike="noStrike" dirty="0">
                        <a:solidFill>
                          <a:srgbClr val="000000"/>
                        </a:solidFill>
                        <a:effectLst/>
                        <a:latin typeface="+mj-ea"/>
                        <a:ea typeface="+mj-ea"/>
                      </a:endParaRPr>
                    </a:p>
                  </a:txBody>
                  <a:tcPr marL="108000" marR="46800" marT="0" marB="0" anchor="ctr">
                    <a:lnL w="6350" cap="flat" cmpd="sng" algn="ctr">
                      <a:solidFill>
                        <a:srgbClr val="005EB8"/>
                      </a:solidFill>
                      <a:prstDash val="solid"/>
                      <a:round/>
                      <a:headEnd type="none" w="med" len="med"/>
                      <a:tailEnd type="none" w="med" len="med"/>
                    </a:lnL>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1,937</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1,892</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2,023</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1,400</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1,059</a:t>
                      </a:r>
                    </a:p>
                  </a:txBody>
                  <a:tcPr marL="46800" marR="46800" marT="0" marB="0" anchor="b">
                    <a:lnR w="6350" cap="flat" cmpd="sng" algn="ctr">
                      <a:solidFill>
                        <a:srgbClr val="005EB8"/>
                      </a:solidFill>
                      <a:prstDash val="solid"/>
                      <a:round/>
                      <a:headEnd type="none" w="med" len="med"/>
                      <a:tailEnd type="none" w="med" len="med"/>
                    </a:lnR>
                    <a:noFill/>
                  </a:tcPr>
                </a:tc>
                <a:extLst>
                  <a:ext uri="{0D108BD9-81ED-4DB2-BD59-A6C34878D82A}">
                    <a16:rowId xmlns:a16="http://schemas.microsoft.com/office/drawing/2014/main" val="226535823"/>
                  </a:ext>
                </a:extLst>
              </a:tr>
              <a:tr h="151209">
                <a:tc>
                  <a:txBody>
                    <a:bodyPr/>
                    <a:lstStyle/>
                    <a:p>
                      <a:pPr lvl="2" algn="l" rtl="0" fontAlgn="ctr"/>
                      <a:r>
                        <a:rPr lang="en-US" altLang="ko-KR" sz="900" b="0" i="0" u="none" strike="noStrike" dirty="0">
                          <a:solidFill>
                            <a:srgbClr val="000000"/>
                          </a:solidFill>
                          <a:effectLst/>
                          <a:latin typeface="+mj-ea"/>
                          <a:ea typeface="+mj-ea"/>
                        </a:rPr>
                        <a:t>LG</a:t>
                      </a:r>
                      <a:r>
                        <a:rPr lang="ko-KR" altLang="en-US" sz="900" b="0" i="0" u="none" strike="noStrike" dirty="0">
                          <a:solidFill>
                            <a:srgbClr val="000000"/>
                          </a:solidFill>
                          <a:effectLst/>
                          <a:latin typeface="+mj-ea"/>
                          <a:ea typeface="+mj-ea"/>
                        </a:rPr>
                        <a:t>전자생기연</a:t>
                      </a:r>
                    </a:p>
                  </a:txBody>
                  <a:tcPr marL="108000" marR="46800" marT="0" marB="0" anchor="ctr">
                    <a:lnL w="6350" cap="flat" cmpd="sng" algn="ctr">
                      <a:solidFill>
                        <a:srgbClr val="005EB8"/>
                      </a:solidFill>
                      <a:prstDash val="solid"/>
                      <a:round/>
                      <a:headEnd type="none" w="med" len="med"/>
                      <a:tailEnd type="none" w="med" len="med"/>
                    </a:lnL>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636</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873</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375</a:t>
                      </a:r>
                    </a:p>
                  </a:txBody>
                  <a:tcPr marL="46800" marR="46800" marT="0" marB="0" anchor="b">
                    <a:lnR w="6350" cap="flat" cmpd="sng" algn="ctr">
                      <a:solidFill>
                        <a:srgbClr val="005EB8"/>
                      </a:solidFill>
                      <a:prstDash val="solid"/>
                      <a:round/>
                      <a:headEnd type="none" w="med" len="med"/>
                      <a:tailEnd type="none" w="med" len="med"/>
                    </a:lnR>
                    <a:noFill/>
                  </a:tcPr>
                </a:tc>
                <a:extLst>
                  <a:ext uri="{0D108BD9-81ED-4DB2-BD59-A6C34878D82A}">
                    <a16:rowId xmlns:a16="http://schemas.microsoft.com/office/drawing/2014/main" val="2968032122"/>
                  </a:ext>
                </a:extLst>
              </a:tr>
              <a:tr h="151209">
                <a:tc>
                  <a:txBody>
                    <a:bodyPr/>
                    <a:lstStyle/>
                    <a:p>
                      <a:pPr lvl="2" algn="l" rtl="0" fontAlgn="ctr"/>
                      <a:r>
                        <a:rPr lang="ko-KR" altLang="en-US" sz="900" b="0" i="0" u="none" strike="noStrike" dirty="0">
                          <a:solidFill>
                            <a:srgbClr val="000000"/>
                          </a:solidFill>
                          <a:effectLst/>
                          <a:latin typeface="+mj-ea"/>
                          <a:ea typeface="+mj-ea"/>
                        </a:rPr>
                        <a:t>탑엔지니어링</a:t>
                      </a:r>
                    </a:p>
                  </a:txBody>
                  <a:tcPr marL="108000" marR="46800" marT="0" marB="0" anchor="ctr">
                    <a:lnL w="6350" cap="flat" cmpd="sng" algn="ctr">
                      <a:solidFill>
                        <a:srgbClr val="005EB8"/>
                      </a:solidFill>
                      <a:prstDash val="solid"/>
                      <a:round/>
                      <a:headEnd type="none" w="med" len="med"/>
                      <a:tailEnd type="none" w="med" len="med"/>
                    </a:lnL>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622</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351</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1,009</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740</a:t>
                      </a:r>
                    </a:p>
                  </a:txBody>
                  <a:tcPr marL="46800" marR="46800" marT="0" marB="0" anchor="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90</a:t>
                      </a:r>
                    </a:p>
                  </a:txBody>
                  <a:tcPr marL="46800" marR="46800" marT="0" marB="0" anchor="b">
                    <a:lnR w="6350" cap="flat" cmpd="sng" algn="ctr">
                      <a:solidFill>
                        <a:srgbClr val="005EB8"/>
                      </a:solidFill>
                      <a:prstDash val="solid"/>
                      <a:round/>
                      <a:headEnd type="none" w="med" len="med"/>
                      <a:tailEnd type="none" w="med" len="med"/>
                    </a:lnR>
                    <a:noFill/>
                  </a:tcPr>
                </a:tc>
                <a:extLst>
                  <a:ext uri="{0D108BD9-81ED-4DB2-BD59-A6C34878D82A}">
                    <a16:rowId xmlns:a16="http://schemas.microsoft.com/office/drawing/2014/main" val="176521023"/>
                  </a:ext>
                </a:extLst>
              </a:tr>
              <a:tr h="151209">
                <a:tc>
                  <a:txBody>
                    <a:bodyPr/>
                    <a:lstStyle/>
                    <a:p>
                      <a:pPr lvl="2" algn="l" rtl="0" fontAlgn="ctr"/>
                      <a:r>
                        <a:rPr lang="ko-KR" altLang="en-US" sz="900" b="0" i="0" u="none" strike="noStrike" dirty="0">
                          <a:solidFill>
                            <a:srgbClr val="000000"/>
                          </a:solidFill>
                          <a:effectLst/>
                          <a:latin typeface="+mj-ea"/>
                          <a:ea typeface="+mj-ea"/>
                        </a:rPr>
                        <a:t>기타회사</a:t>
                      </a:r>
                    </a:p>
                  </a:txBody>
                  <a:tcPr marL="108000" marR="46800" marT="0" marB="0" anchor="ctr">
                    <a:lnL w="6350" cap="flat" cmpd="sng" algn="ctr">
                      <a:solidFill>
                        <a:srgbClr val="005EB8"/>
                      </a:solidFill>
                      <a:prstDash val="solid"/>
                      <a:round/>
                      <a:headEnd type="none" w="med" len="med"/>
                      <a:tailEnd type="none" w="med" len="med"/>
                    </a:lnL>
                    <a:lnB w="6350" cap="flat" cmpd="sng" algn="ctr">
                      <a:solidFill>
                        <a:srgbClr val="00338D"/>
                      </a:solidFill>
                      <a:prstDash val="solid"/>
                      <a:round/>
                      <a:headEnd type="none" w="med" len="med"/>
                      <a:tailEnd type="none" w="med" len="med"/>
                    </a:ln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1,066</a:t>
                      </a:r>
                    </a:p>
                  </a:txBody>
                  <a:tcPr marL="46800" marR="46800" marT="0" marB="0" anchor="b">
                    <a:lnB w="6350" cap="flat" cmpd="sng" algn="ctr">
                      <a:solidFill>
                        <a:srgbClr val="00338D"/>
                      </a:solidFill>
                      <a:prstDash val="solid"/>
                      <a:round/>
                      <a:headEnd type="none" w="med" len="med"/>
                      <a:tailEnd type="none" w="med" len="med"/>
                    </a:ln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1,228</a:t>
                      </a:r>
                    </a:p>
                  </a:txBody>
                  <a:tcPr marL="46800" marR="46800" marT="0" marB="0" anchor="b">
                    <a:lnB w="6350" cap="flat" cmpd="sng" algn="ctr">
                      <a:solidFill>
                        <a:srgbClr val="00338D"/>
                      </a:solidFill>
                      <a:prstDash val="solid"/>
                      <a:round/>
                      <a:headEnd type="none" w="med" len="med"/>
                      <a:tailEnd type="none" w="med" len="med"/>
                    </a:ln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823</a:t>
                      </a:r>
                    </a:p>
                  </a:txBody>
                  <a:tcPr marL="46800" marR="46800" marT="0" marB="0" anchor="b">
                    <a:lnB w="6350" cap="flat" cmpd="sng" algn="ctr">
                      <a:solidFill>
                        <a:srgbClr val="00338D"/>
                      </a:solidFill>
                      <a:prstDash val="solid"/>
                      <a:round/>
                      <a:headEnd type="none" w="med" len="med"/>
                      <a:tailEnd type="none" w="med" len="med"/>
                    </a:ln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822</a:t>
                      </a:r>
                    </a:p>
                  </a:txBody>
                  <a:tcPr marL="46800" marR="46800" marT="0" marB="0" anchor="b">
                    <a:lnB w="6350" cap="flat" cmpd="sng" algn="ctr">
                      <a:solidFill>
                        <a:srgbClr val="00338D"/>
                      </a:solidFill>
                      <a:prstDash val="solid"/>
                      <a:round/>
                      <a:headEnd type="none" w="med" len="med"/>
                      <a:tailEnd type="none" w="med" len="med"/>
                    </a:lnB>
                    <a:noFill/>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384</a:t>
                      </a:r>
                    </a:p>
                  </a:txBody>
                  <a:tcPr marL="46800" marR="46800" marT="0" marB="0" anchor="b">
                    <a:lnR w="6350" cap="flat" cmpd="sng" algn="ctr">
                      <a:solidFill>
                        <a:srgbClr val="005EB8"/>
                      </a:solidFill>
                      <a:prstDash val="solid"/>
                      <a:round/>
                      <a:headEnd type="none" w="med" len="med"/>
                      <a:tailEnd type="none" w="med" len="med"/>
                    </a:lnR>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833345141"/>
                  </a:ext>
                </a:extLst>
              </a:tr>
              <a:tr h="151209">
                <a:tc>
                  <a:txBody>
                    <a:bodyPr/>
                    <a:lstStyle/>
                    <a:p>
                      <a:pPr algn="l" rtl="0" fontAlgn="ctr"/>
                      <a:r>
                        <a:rPr lang="ko-KR" altLang="en-US" sz="900" b="1" u="none" strike="noStrike" dirty="0">
                          <a:effectLst/>
                          <a:latin typeface="+mj-ea"/>
                          <a:ea typeface="+mj-ea"/>
                        </a:rPr>
                        <a:t>매출원가</a:t>
                      </a:r>
                      <a:endParaRPr lang="ko-KR" altLang="en-US" sz="900" b="1" i="0" u="none" strike="noStrike" dirty="0">
                        <a:solidFill>
                          <a:srgbClr val="000000"/>
                        </a:solidFill>
                        <a:effectLst/>
                        <a:latin typeface="+mj-ea"/>
                        <a:ea typeface="+mj-ea"/>
                      </a:endParaRPr>
                    </a:p>
                  </a:txBody>
                  <a:tcPr marL="46800" marR="46800" marT="0" marB="0" anchor="ctr">
                    <a:lnL w="6350" cap="flat" cmpd="sng" algn="ctr">
                      <a:solidFill>
                        <a:srgbClr val="005EB8"/>
                      </a:solidFill>
                      <a:prstDash val="solid"/>
                      <a:round/>
                      <a:headEnd type="none" w="med" len="med"/>
                      <a:tailEnd type="none" w="med" len="med"/>
                    </a:lnL>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4,698</a:t>
                      </a:r>
                    </a:p>
                  </a:txBody>
                  <a:tcPr marL="46800" marR="46800" marT="0" marB="0" anchor="ct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4,963</a:t>
                      </a:r>
                    </a:p>
                  </a:txBody>
                  <a:tcPr marL="46800" marR="46800" marT="0" marB="0" anchor="ct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6,040</a:t>
                      </a:r>
                    </a:p>
                  </a:txBody>
                  <a:tcPr marL="46800" marR="46800" marT="0" marB="0" anchor="ct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4,497</a:t>
                      </a:r>
                    </a:p>
                  </a:txBody>
                  <a:tcPr marL="46800" marR="46800" marT="0" marB="0" anchor="ct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2,366</a:t>
                      </a:r>
                    </a:p>
                  </a:txBody>
                  <a:tcPr marL="46800" marR="46800" marT="0" marB="0" anchor="ctr">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3890353"/>
                  </a:ext>
                </a:extLst>
              </a:tr>
              <a:tr h="151209">
                <a:tc>
                  <a:txBody>
                    <a:bodyPr/>
                    <a:lstStyle/>
                    <a:p>
                      <a:pPr algn="l" rtl="0" fontAlgn="ctr"/>
                      <a:r>
                        <a:rPr lang="ko-KR" altLang="en-US" sz="900" b="1" u="none" strike="noStrike" dirty="0">
                          <a:effectLst/>
                          <a:latin typeface="+mj-ea"/>
                          <a:ea typeface="+mj-ea"/>
                        </a:rPr>
                        <a:t>매출총이익</a:t>
                      </a:r>
                      <a:endParaRPr lang="ko-KR" altLang="en-US" sz="900" b="1" i="0" u="none" strike="noStrike" dirty="0">
                        <a:solidFill>
                          <a:srgbClr val="000000"/>
                        </a:solidFill>
                        <a:effectLst/>
                        <a:latin typeface="+mj-ea"/>
                        <a:ea typeface="+mj-ea"/>
                      </a:endParaRPr>
                    </a:p>
                  </a:txBody>
                  <a:tcPr marL="46800" marR="46800" marT="0" marB="0" anchor="ctr">
                    <a:lnL w="6350" cap="flat" cmpd="sng" algn="ctr">
                      <a:solidFill>
                        <a:srgbClr val="005EB8"/>
                      </a:solidFill>
                      <a:prstDash val="solid"/>
                      <a:round/>
                      <a:headEnd type="none" w="med" len="med"/>
                      <a:tailEnd type="none" w="med" len="med"/>
                    </a:lnL>
                    <a:lnT w="9525" cap="flat" cmpd="sng" algn="ctr">
                      <a:solidFill>
                        <a:schemeClr val="tx2"/>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2,102</a:t>
                      </a:r>
                    </a:p>
                  </a:txBody>
                  <a:tcPr marL="46800" marR="46800" marT="0" marB="0" anchor="ctr">
                    <a:lnT w="9525" cap="flat" cmpd="sng" algn="ctr">
                      <a:solidFill>
                        <a:schemeClr val="tx2"/>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2,937</a:t>
                      </a:r>
                    </a:p>
                  </a:txBody>
                  <a:tcPr marL="46800" marR="46800" marT="0" marB="0" anchor="ctr">
                    <a:lnT w="9525" cap="flat" cmpd="sng" algn="ctr">
                      <a:solidFill>
                        <a:schemeClr val="tx2"/>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3,356</a:t>
                      </a:r>
                    </a:p>
                  </a:txBody>
                  <a:tcPr marL="46800" marR="46800" marT="0" marB="0" anchor="ctr">
                    <a:lnT w="9525" cap="flat" cmpd="sng" algn="ctr">
                      <a:solidFill>
                        <a:schemeClr val="tx2"/>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3,633</a:t>
                      </a:r>
                    </a:p>
                  </a:txBody>
                  <a:tcPr marL="46800" marR="46800" marT="0" marB="0" anchor="ctr">
                    <a:lnT w="9525" cap="flat" cmpd="sng" algn="ctr">
                      <a:solidFill>
                        <a:schemeClr val="tx2"/>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2,009</a:t>
                      </a:r>
                    </a:p>
                  </a:txBody>
                  <a:tcPr marL="46800" marR="46800" marT="0" marB="0" anchor="ctr">
                    <a:lnR w="6350" cap="flat" cmpd="sng" algn="ctr">
                      <a:solidFill>
                        <a:srgbClr val="005EB8"/>
                      </a:solidFill>
                      <a:prstDash val="solid"/>
                      <a:round/>
                      <a:headEnd type="none" w="med" len="med"/>
                      <a:tailEnd type="none" w="med" len="med"/>
                    </a:lnR>
                    <a:lnT w="9525" cap="flat" cmpd="sng" algn="ctr">
                      <a:solidFill>
                        <a:schemeClr val="tx2"/>
                      </a:solidFill>
                      <a:prstDash val="solid"/>
                      <a:round/>
                      <a:headEnd type="none" w="med" len="med"/>
                      <a:tailEnd type="none" w="med" len="med"/>
                    </a:lnT>
                    <a:noFill/>
                  </a:tcPr>
                </a:tc>
                <a:extLst>
                  <a:ext uri="{0D108BD9-81ED-4DB2-BD59-A6C34878D82A}">
                    <a16:rowId xmlns:a16="http://schemas.microsoft.com/office/drawing/2014/main" val="216342"/>
                  </a:ext>
                </a:extLst>
              </a:tr>
              <a:tr h="151209">
                <a:tc>
                  <a:txBody>
                    <a:bodyPr/>
                    <a:lstStyle/>
                    <a:p>
                      <a:pPr algn="l" rtl="0" fontAlgn="ctr"/>
                      <a:r>
                        <a:rPr lang="en-US" sz="900" i="1" u="none" strike="noStrike" dirty="0">
                          <a:solidFill>
                            <a:srgbClr val="005EB8"/>
                          </a:solidFill>
                          <a:effectLst/>
                          <a:latin typeface="+mj-ea"/>
                          <a:ea typeface="+mj-ea"/>
                        </a:rPr>
                        <a:t>Gross Profit %</a:t>
                      </a:r>
                      <a:endParaRPr lang="en-US" sz="900" b="0" i="1" u="none" strike="noStrike" dirty="0">
                        <a:solidFill>
                          <a:srgbClr val="005EB8"/>
                        </a:solidFill>
                        <a:effectLst/>
                        <a:latin typeface="+mj-ea"/>
                        <a:ea typeface="+mj-ea"/>
                      </a:endParaRPr>
                    </a:p>
                  </a:txBody>
                  <a:tcPr marL="144000" marR="46800" marT="0" marB="0" anchor="ctr">
                    <a:lnL w="6350" cap="flat" cmpd="sng" algn="ctr">
                      <a:solidFill>
                        <a:srgbClr val="005EB8"/>
                      </a:solidFill>
                      <a:prstDash val="solid"/>
                      <a:round/>
                      <a:headEnd type="none" w="med" len="med"/>
                      <a:tailEnd type="none" w="med" len="med"/>
                    </a:lnL>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31%</a:t>
                      </a:r>
                    </a:p>
                  </a:txBody>
                  <a:tcPr marL="46800" marR="46800" marT="0" marB="0" anchor="ctr">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37%</a:t>
                      </a:r>
                    </a:p>
                  </a:txBody>
                  <a:tcPr marL="46800" marR="46800" marT="0" marB="0" anchor="ctr">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36%</a:t>
                      </a:r>
                    </a:p>
                  </a:txBody>
                  <a:tcPr marL="46800" marR="46800" marT="0" marB="0" anchor="ctr">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45%</a:t>
                      </a:r>
                    </a:p>
                  </a:txBody>
                  <a:tcPr marL="46800" marR="46800" marT="0" marB="0" anchor="ctr">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46%</a:t>
                      </a:r>
                    </a:p>
                  </a:txBody>
                  <a:tcPr marL="46800" marR="46800" marT="0" marB="0" anchor="ctr">
                    <a:lnR w="6350" cap="flat" cmpd="sng" algn="ctr">
                      <a:solidFill>
                        <a:srgbClr val="005EB8"/>
                      </a:solidFill>
                      <a:prstDash val="solid"/>
                      <a:round/>
                      <a:headEnd type="none" w="med" len="med"/>
                      <a:tailEnd type="none" w="med" len="med"/>
                    </a:lnR>
                    <a:lnB w="6350" cap="flat" cmpd="sng" algn="ctr">
                      <a:solidFill>
                        <a:srgbClr val="005EB8"/>
                      </a:solidFill>
                      <a:prstDash val="solid"/>
                      <a:round/>
                      <a:headEnd type="none" w="med" len="med"/>
                      <a:tailEnd type="none" w="med" len="med"/>
                    </a:lnB>
                    <a:noFill/>
                  </a:tcPr>
                </a:tc>
                <a:extLst>
                  <a:ext uri="{0D108BD9-81ED-4DB2-BD59-A6C34878D82A}">
                    <a16:rowId xmlns:a16="http://schemas.microsoft.com/office/drawing/2014/main" val="2591695340"/>
                  </a:ext>
                </a:extLst>
              </a:tr>
              <a:tr h="151209">
                <a:tc>
                  <a:txBody>
                    <a:bodyPr/>
                    <a:lstStyle/>
                    <a:p>
                      <a:pPr algn="l" rtl="0" fontAlgn="ctr"/>
                      <a:r>
                        <a:rPr lang="en-US" sz="900" b="1" u="none" strike="noStrike" dirty="0">
                          <a:effectLst/>
                          <a:latin typeface="+mj-ea"/>
                          <a:ea typeface="+mj-ea"/>
                        </a:rPr>
                        <a:t>SG&amp;A</a:t>
                      </a:r>
                      <a:endParaRPr lang="en-US" sz="900" b="1" i="0" u="none" strike="noStrike" dirty="0">
                        <a:solidFill>
                          <a:srgbClr val="000000"/>
                        </a:solidFill>
                        <a:effectLst/>
                        <a:latin typeface="+mj-ea"/>
                        <a:ea typeface="+mj-ea"/>
                      </a:endParaRPr>
                    </a:p>
                  </a:txBody>
                  <a:tcPr marL="46800" marR="46800" marT="0" marB="0" anchor="ctr">
                    <a:lnL w="6350" cap="flat" cmpd="sng" algn="ctr">
                      <a:solidFill>
                        <a:srgbClr val="005EB8"/>
                      </a:solidFill>
                      <a:prstDash val="solid"/>
                      <a:round/>
                      <a:headEnd type="none" w="med" len="med"/>
                      <a:tailEnd type="none" w="med" len="med"/>
                    </a:lnL>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314</a:t>
                      </a:r>
                    </a:p>
                  </a:txBody>
                  <a:tcPr marL="46800" marR="46800" marT="0" marB="0" anchor="ct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423</a:t>
                      </a:r>
                    </a:p>
                  </a:txBody>
                  <a:tcPr marL="46800" marR="46800" marT="0" marB="0" anchor="ct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904</a:t>
                      </a:r>
                    </a:p>
                  </a:txBody>
                  <a:tcPr marL="46800" marR="46800" marT="0" marB="0" anchor="ct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1,114</a:t>
                      </a:r>
                    </a:p>
                  </a:txBody>
                  <a:tcPr marL="46800" marR="46800" marT="0" marB="0" anchor="ct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240</a:t>
                      </a:r>
                    </a:p>
                  </a:txBody>
                  <a:tcPr marL="46800" marR="46800" marT="0" marB="0" anchor="ctr">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noFill/>
                  </a:tcPr>
                </a:tc>
                <a:extLst>
                  <a:ext uri="{0D108BD9-81ED-4DB2-BD59-A6C34878D82A}">
                    <a16:rowId xmlns:a16="http://schemas.microsoft.com/office/drawing/2014/main" val="2817604266"/>
                  </a:ext>
                </a:extLst>
              </a:tr>
              <a:tr h="151209">
                <a:tc>
                  <a:txBody>
                    <a:bodyPr/>
                    <a:lstStyle/>
                    <a:p>
                      <a:pPr algn="l" rtl="0" fontAlgn="ctr"/>
                      <a:r>
                        <a:rPr lang="en-US" sz="900" b="1" u="none" strike="noStrike" dirty="0">
                          <a:effectLst/>
                          <a:latin typeface="+mj-ea"/>
                          <a:ea typeface="+mj-ea"/>
                        </a:rPr>
                        <a:t>EBIT</a:t>
                      </a:r>
                      <a:endParaRPr lang="en-US" sz="900" b="1" i="0" u="none" strike="noStrike" dirty="0">
                        <a:solidFill>
                          <a:srgbClr val="000000"/>
                        </a:solidFill>
                        <a:effectLst/>
                        <a:latin typeface="+mj-ea"/>
                        <a:ea typeface="+mj-ea"/>
                      </a:endParaRPr>
                    </a:p>
                  </a:txBody>
                  <a:tcPr marL="46800" marR="46800" marT="0" marB="0" anchor="ctr">
                    <a:lnL w="6350" cap="flat" cmpd="sng" algn="ctr">
                      <a:solidFill>
                        <a:srgbClr val="005EB8"/>
                      </a:solidFill>
                      <a:prstDash val="solid"/>
                      <a:round/>
                      <a:headEnd type="none" w="med" len="med"/>
                      <a:tailEnd type="none" w="med" len="med"/>
                    </a:lnL>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1,788</a:t>
                      </a:r>
                    </a:p>
                  </a:txBody>
                  <a:tcPr marL="46800" marR="46800" marT="0" marB="0" anchor="ctr">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2,513</a:t>
                      </a:r>
                    </a:p>
                  </a:txBody>
                  <a:tcPr marL="46800" marR="46800" marT="0" marB="0" anchor="ctr">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2,452</a:t>
                      </a:r>
                    </a:p>
                  </a:txBody>
                  <a:tcPr marL="46800" marR="46800" marT="0" marB="0" anchor="ctr">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2,519</a:t>
                      </a:r>
                    </a:p>
                  </a:txBody>
                  <a:tcPr marL="46800" marR="46800" marT="0" marB="0" anchor="ctr">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1,769</a:t>
                      </a:r>
                    </a:p>
                  </a:txBody>
                  <a:tcPr marL="46800" marR="46800" marT="0" marB="0" anchor="ctr">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noFill/>
                  </a:tcPr>
                </a:tc>
                <a:extLst>
                  <a:ext uri="{0D108BD9-81ED-4DB2-BD59-A6C34878D82A}">
                    <a16:rowId xmlns:a16="http://schemas.microsoft.com/office/drawing/2014/main" val="4141446626"/>
                  </a:ext>
                </a:extLst>
              </a:tr>
              <a:tr h="151209">
                <a:tc>
                  <a:txBody>
                    <a:bodyPr/>
                    <a:lstStyle/>
                    <a:p>
                      <a:pPr algn="l" rtl="0" fontAlgn="ctr"/>
                      <a:r>
                        <a:rPr lang="en-US" sz="900" i="1" u="none" strike="noStrike" dirty="0">
                          <a:solidFill>
                            <a:srgbClr val="005EB8"/>
                          </a:solidFill>
                          <a:effectLst/>
                          <a:latin typeface="+mj-ea"/>
                          <a:ea typeface="+mj-ea"/>
                        </a:rPr>
                        <a:t>EBIT %</a:t>
                      </a:r>
                      <a:endParaRPr lang="en-US" sz="900" b="0" i="1" u="none" strike="noStrike" dirty="0">
                        <a:solidFill>
                          <a:srgbClr val="005EB8"/>
                        </a:solidFill>
                        <a:effectLst/>
                        <a:latin typeface="+mj-ea"/>
                        <a:ea typeface="+mj-ea"/>
                      </a:endParaRPr>
                    </a:p>
                  </a:txBody>
                  <a:tcPr marL="144000" marR="46800" marT="0" marB="0" anchor="ctr">
                    <a:lnL w="6350" cap="flat" cmpd="sng" algn="ctr">
                      <a:solidFill>
                        <a:srgbClr val="005EB8"/>
                      </a:solidFill>
                      <a:prstDash val="solid"/>
                      <a:round/>
                      <a:headEnd type="none" w="med" len="med"/>
                      <a:tailEnd type="none" w="med" len="med"/>
                    </a:lnL>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26%</a:t>
                      </a:r>
                    </a:p>
                  </a:txBody>
                  <a:tcPr marL="46800" marR="46800" marT="0" marB="0" anchor="ctr">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32%</a:t>
                      </a:r>
                    </a:p>
                  </a:txBody>
                  <a:tcPr marL="46800" marR="46800" marT="0" marB="0" anchor="ctr">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26%</a:t>
                      </a:r>
                    </a:p>
                  </a:txBody>
                  <a:tcPr marL="46800" marR="46800" marT="0" marB="0" anchor="ctr">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31%</a:t>
                      </a:r>
                    </a:p>
                  </a:txBody>
                  <a:tcPr marL="46800" marR="46800" marT="0" marB="0" anchor="ctr">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40%</a:t>
                      </a:r>
                    </a:p>
                  </a:txBody>
                  <a:tcPr marL="46800" marR="46800" marT="0" marB="0" anchor="ctr">
                    <a:lnR w="6350" cap="flat" cmpd="sng" algn="ctr">
                      <a:solidFill>
                        <a:srgbClr val="005EB8"/>
                      </a:solidFill>
                      <a:prstDash val="solid"/>
                      <a:round/>
                      <a:headEnd type="none" w="med" len="med"/>
                      <a:tailEnd type="none" w="med" len="med"/>
                    </a:lnR>
                    <a:lnB w="6350" cap="flat" cmpd="sng" algn="ctr">
                      <a:solidFill>
                        <a:srgbClr val="005EB8"/>
                      </a:solidFill>
                      <a:prstDash val="solid"/>
                      <a:round/>
                      <a:headEnd type="none" w="med" len="med"/>
                      <a:tailEnd type="none" w="med" len="med"/>
                    </a:lnB>
                    <a:noFill/>
                  </a:tcPr>
                </a:tc>
                <a:extLst>
                  <a:ext uri="{0D108BD9-81ED-4DB2-BD59-A6C34878D82A}">
                    <a16:rowId xmlns:a16="http://schemas.microsoft.com/office/drawing/2014/main" val="4092391610"/>
                  </a:ext>
                </a:extLst>
              </a:tr>
              <a:tr h="151209">
                <a:tc>
                  <a:txBody>
                    <a:bodyPr/>
                    <a:lstStyle/>
                    <a:p>
                      <a:pPr algn="l" rtl="0" fontAlgn="ctr"/>
                      <a:r>
                        <a:rPr lang="en-US" sz="900" b="1" u="none" strike="noStrike" dirty="0">
                          <a:effectLst/>
                          <a:latin typeface="+mj-ea"/>
                          <a:ea typeface="+mj-ea"/>
                        </a:rPr>
                        <a:t>D&amp;A</a:t>
                      </a:r>
                      <a:endParaRPr lang="en-US" sz="900" b="1" i="0" u="none" strike="noStrike" dirty="0">
                        <a:solidFill>
                          <a:srgbClr val="000000"/>
                        </a:solidFill>
                        <a:effectLst/>
                        <a:latin typeface="+mj-ea"/>
                        <a:ea typeface="+mj-ea"/>
                      </a:endParaRPr>
                    </a:p>
                  </a:txBody>
                  <a:tcPr marL="46800" marR="46800" marT="0" marB="0" anchor="ctr">
                    <a:lnL w="6350" cap="flat" cmpd="sng" algn="ctr">
                      <a:solidFill>
                        <a:srgbClr val="005EB8"/>
                      </a:solidFill>
                      <a:prstDash val="solid"/>
                      <a:round/>
                      <a:headEnd type="none" w="med" len="med"/>
                      <a:tailEnd type="none" w="med" len="med"/>
                    </a:lnL>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161</a:t>
                      </a:r>
                    </a:p>
                  </a:txBody>
                  <a:tcPr marL="46800" marR="46800" marT="0" marB="0" anchor="ct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593</a:t>
                      </a:r>
                    </a:p>
                  </a:txBody>
                  <a:tcPr marL="46800" marR="46800" marT="0" marB="0" anchor="ct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911</a:t>
                      </a:r>
                    </a:p>
                  </a:txBody>
                  <a:tcPr marL="46800" marR="46800" marT="0" marB="0" anchor="ct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994</a:t>
                      </a:r>
                    </a:p>
                  </a:txBody>
                  <a:tcPr marL="46800" marR="46800" marT="0" marB="0" anchor="ct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noFill/>
                  </a:tcPr>
                </a:tc>
                <a:extLst>
                  <a:ext uri="{0D108BD9-81ED-4DB2-BD59-A6C34878D82A}">
                    <a16:rowId xmlns:a16="http://schemas.microsoft.com/office/drawing/2014/main" val="775132454"/>
                  </a:ext>
                </a:extLst>
              </a:tr>
              <a:tr h="151209">
                <a:tc>
                  <a:txBody>
                    <a:bodyPr/>
                    <a:lstStyle/>
                    <a:p>
                      <a:pPr algn="l" rtl="0" fontAlgn="ctr"/>
                      <a:r>
                        <a:rPr lang="en-US" sz="900" b="1" u="none" strike="noStrike" dirty="0">
                          <a:effectLst/>
                          <a:latin typeface="+mj-ea"/>
                          <a:ea typeface="+mj-ea"/>
                        </a:rPr>
                        <a:t>EBITDA</a:t>
                      </a:r>
                      <a:endParaRPr lang="en-US" sz="900" b="1" i="0" u="none" strike="noStrike" dirty="0">
                        <a:solidFill>
                          <a:srgbClr val="000000"/>
                        </a:solidFill>
                        <a:effectLst/>
                        <a:latin typeface="+mj-ea"/>
                        <a:ea typeface="+mj-ea"/>
                      </a:endParaRPr>
                    </a:p>
                  </a:txBody>
                  <a:tcPr marL="46800" marR="46800" marT="0" marB="0" anchor="ctr">
                    <a:lnL w="6350" cap="flat" cmpd="sng" algn="ctr">
                      <a:solidFill>
                        <a:srgbClr val="005EB8"/>
                      </a:solidFill>
                      <a:prstDash val="solid"/>
                      <a:round/>
                      <a:headEnd type="none" w="med" len="med"/>
                      <a:tailEnd type="none" w="med" len="med"/>
                    </a:lnL>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1,949</a:t>
                      </a:r>
                    </a:p>
                  </a:txBody>
                  <a:tcPr marL="46800" marR="46800" marT="0" marB="0" anchor="ctr">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3,107</a:t>
                      </a:r>
                    </a:p>
                  </a:txBody>
                  <a:tcPr marL="46800" marR="46800" marT="0" marB="0" anchor="ctr">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3,363</a:t>
                      </a:r>
                    </a:p>
                  </a:txBody>
                  <a:tcPr marL="46800" marR="46800" marT="0" marB="0" anchor="ctr">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3,513</a:t>
                      </a:r>
                    </a:p>
                  </a:txBody>
                  <a:tcPr marL="46800" marR="46800" marT="0" marB="0" anchor="ctr">
                    <a:lnT w="6350" cap="flat" cmpd="sng" algn="ctr">
                      <a:solidFill>
                        <a:srgbClr val="005EB8"/>
                      </a:solidFill>
                      <a:prstDash val="solid"/>
                      <a:round/>
                      <a:headEnd type="none" w="med" len="med"/>
                      <a:tailEnd type="none" w="med" len="med"/>
                    </a:lnT>
                    <a:noFill/>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1,769</a:t>
                      </a:r>
                    </a:p>
                  </a:txBody>
                  <a:tcPr marL="46800" marR="46800" marT="0" marB="0" anchor="ctr">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noFill/>
                  </a:tcPr>
                </a:tc>
                <a:extLst>
                  <a:ext uri="{0D108BD9-81ED-4DB2-BD59-A6C34878D82A}">
                    <a16:rowId xmlns:a16="http://schemas.microsoft.com/office/drawing/2014/main" val="2609421859"/>
                  </a:ext>
                </a:extLst>
              </a:tr>
              <a:tr h="151209">
                <a:tc>
                  <a:txBody>
                    <a:bodyPr/>
                    <a:lstStyle/>
                    <a:p>
                      <a:pPr algn="l" rtl="0" fontAlgn="ctr"/>
                      <a:r>
                        <a:rPr lang="en-US" sz="900" i="1" u="none" strike="noStrike" dirty="0">
                          <a:solidFill>
                            <a:srgbClr val="005EB8"/>
                          </a:solidFill>
                          <a:effectLst/>
                          <a:latin typeface="+mj-ea"/>
                          <a:ea typeface="+mj-ea"/>
                        </a:rPr>
                        <a:t>EBITDA%</a:t>
                      </a:r>
                      <a:endParaRPr lang="en-US" sz="900" b="0" i="1" u="none" strike="noStrike" dirty="0">
                        <a:solidFill>
                          <a:srgbClr val="005EB8"/>
                        </a:solidFill>
                        <a:effectLst/>
                        <a:latin typeface="+mj-ea"/>
                        <a:ea typeface="+mj-ea"/>
                      </a:endParaRPr>
                    </a:p>
                  </a:txBody>
                  <a:tcPr marL="144000" marR="46800" marT="0" marB="0" anchor="ctr">
                    <a:lnL w="6350" cap="flat" cmpd="sng" algn="ctr">
                      <a:solidFill>
                        <a:srgbClr val="005EB8"/>
                      </a:solidFill>
                      <a:prstDash val="solid"/>
                      <a:round/>
                      <a:headEnd type="none" w="med" len="med"/>
                      <a:tailEnd type="none" w="med" len="med"/>
                    </a:lnL>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29%</a:t>
                      </a:r>
                    </a:p>
                  </a:txBody>
                  <a:tcPr marL="46800" marR="46800" marT="0" marB="0" anchor="ctr">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39%</a:t>
                      </a:r>
                    </a:p>
                  </a:txBody>
                  <a:tcPr marL="46800" marR="46800" marT="0" marB="0" anchor="ctr">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36%</a:t>
                      </a:r>
                    </a:p>
                  </a:txBody>
                  <a:tcPr marL="46800" marR="46800" marT="0" marB="0" anchor="ctr">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a:solidFill>
                            <a:srgbClr val="005EB8"/>
                          </a:solidFill>
                          <a:effectLst/>
                          <a:latin typeface="맑은 고딕" panose="020B0503020000020004" pitchFamily="50" charset="-127"/>
                          <a:ea typeface="맑은 고딕" panose="020B0503020000020004" pitchFamily="50" charset="-127"/>
                        </a:rPr>
                        <a:t>43%</a:t>
                      </a:r>
                    </a:p>
                  </a:txBody>
                  <a:tcPr marL="46800" marR="46800" marT="0" marB="0" anchor="ctr">
                    <a:lnB w="6350" cap="flat" cmpd="sng" algn="ctr">
                      <a:solidFill>
                        <a:srgbClr val="005EB8"/>
                      </a:solidFill>
                      <a:prstDash val="solid"/>
                      <a:round/>
                      <a:headEnd type="none" w="med" len="med"/>
                      <a:tailEnd type="none" w="med" len="med"/>
                    </a:lnB>
                    <a:noFill/>
                  </a:tcPr>
                </a:tc>
                <a:tc>
                  <a:txBody>
                    <a:bodyPr/>
                    <a:lstStyle/>
                    <a:p>
                      <a:pPr algn="r" rtl="0" fontAlgn="ctr"/>
                      <a:r>
                        <a:rPr lang="en-US" altLang="ko-KR" sz="900" b="0" i="1" u="none" strike="noStrike" dirty="0">
                          <a:solidFill>
                            <a:srgbClr val="005EB8"/>
                          </a:solidFill>
                          <a:effectLst/>
                          <a:latin typeface="맑은 고딕" panose="020B0503020000020004" pitchFamily="50" charset="-127"/>
                          <a:ea typeface="맑은 고딕" panose="020B0503020000020004" pitchFamily="50" charset="-127"/>
                        </a:rPr>
                        <a:t>40%</a:t>
                      </a:r>
                    </a:p>
                  </a:txBody>
                  <a:tcPr marL="46800" marR="46800" marT="0" marB="0" anchor="ctr">
                    <a:lnR w="6350" cap="flat" cmpd="sng" algn="ctr">
                      <a:solidFill>
                        <a:srgbClr val="005EB8"/>
                      </a:solidFill>
                      <a:prstDash val="solid"/>
                      <a:round/>
                      <a:headEnd type="none" w="med" len="med"/>
                      <a:tailEnd type="none" w="med" len="med"/>
                    </a:lnR>
                    <a:lnB w="6350" cap="flat" cmpd="sng" algn="ctr">
                      <a:solidFill>
                        <a:srgbClr val="005EB8"/>
                      </a:solidFill>
                      <a:prstDash val="solid"/>
                      <a:round/>
                      <a:headEnd type="none" w="med" len="med"/>
                      <a:tailEnd type="none" w="med" len="med"/>
                    </a:lnB>
                    <a:noFill/>
                  </a:tcPr>
                </a:tc>
                <a:extLst>
                  <a:ext uri="{0D108BD9-81ED-4DB2-BD59-A6C34878D82A}">
                    <a16:rowId xmlns:a16="http://schemas.microsoft.com/office/drawing/2014/main" val="1125773208"/>
                  </a:ext>
                </a:extLst>
              </a:tr>
            </a:tbl>
          </a:graphicData>
        </a:graphic>
      </p:graphicFrame>
      <p:graphicFrame>
        <p:nvGraphicFramePr>
          <p:cNvPr id="6" name="표 5">
            <a:extLst>
              <a:ext uri="{FF2B5EF4-FFF2-40B4-BE49-F238E27FC236}">
                <a16:creationId xmlns:a16="http://schemas.microsoft.com/office/drawing/2014/main" id="{BAE7DAA7-36C0-44B2-88EC-538F558E7C84}"/>
              </a:ext>
            </a:extLst>
          </p:cNvPr>
          <p:cNvGraphicFramePr>
            <a:graphicFrameLocks noGrp="1"/>
          </p:cNvGraphicFramePr>
          <p:nvPr>
            <p:extLst>
              <p:ext uri="{D42A27DB-BD31-4B8C-83A1-F6EECF244321}">
                <p14:modId xmlns:p14="http://schemas.microsoft.com/office/powerpoint/2010/main" val="2947760022"/>
              </p:ext>
            </p:extLst>
          </p:nvPr>
        </p:nvGraphicFramePr>
        <p:xfrm>
          <a:off x="1515001" y="3775619"/>
          <a:ext cx="4212000" cy="2120678"/>
        </p:xfrm>
        <a:graphic>
          <a:graphicData uri="http://schemas.openxmlformats.org/drawingml/2006/table">
            <a:tbl>
              <a:tblPr/>
              <a:tblGrid>
                <a:gridCol w="1152000">
                  <a:extLst>
                    <a:ext uri="{9D8B030D-6E8A-4147-A177-3AD203B41FA5}">
                      <a16:colId xmlns:a16="http://schemas.microsoft.com/office/drawing/2014/main" val="1109049783"/>
                    </a:ext>
                  </a:extLst>
                </a:gridCol>
                <a:gridCol w="612000">
                  <a:extLst>
                    <a:ext uri="{9D8B030D-6E8A-4147-A177-3AD203B41FA5}">
                      <a16:colId xmlns:a16="http://schemas.microsoft.com/office/drawing/2014/main" val="3145186592"/>
                    </a:ext>
                  </a:extLst>
                </a:gridCol>
                <a:gridCol w="612000">
                  <a:extLst>
                    <a:ext uri="{9D8B030D-6E8A-4147-A177-3AD203B41FA5}">
                      <a16:colId xmlns:a16="http://schemas.microsoft.com/office/drawing/2014/main" val="937550552"/>
                    </a:ext>
                  </a:extLst>
                </a:gridCol>
                <a:gridCol w="612000">
                  <a:extLst>
                    <a:ext uri="{9D8B030D-6E8A-4147-A177-3AD203B41FA5}">
                      <a16:colId xmlns:a16="http://schemas.microsoft.com/office/drawing/2014/main" val="759477549"/>
                    </a:ext>
                  </a:extLst>
                </a:gridCol>
                <a:gridCol w="612000">
                  <a:extLst>
                    <a:ext uri="{9D8B030D-6E8A-4147-A177-3AD203B41FA5}">
                      <a16:colId xmlns:a16="http://schemas.microsoft.com/office/drawing/2014/main" val="2254915029"/>
                    </a:ext>
                  </a:extLst>
                </a:gridCol>
                <a:gridCol w="612000">
                  <a:extLst>
                    <a:ext uri="{9D8B030D-6E8A-4147-A177-3AD203B41FA5}">
                      <a16:colId xmlns:a16="http://schemas.microsoft.com/office/drawing/2014/main" val="3867337312"/>
                    </a:ext>
                  </a:extLst>
                </a:gridCol>
              </a:tblGrid>
              <a:tr h="151200">
                <a:tc>
                  <a:txBody>
                    <a:bodyPr/>
                    <a:lstStyle/>
                    <a:p>
                      <a:pPr algn="l" rtl="0" fontAlgn="ctr"/>
                      <a:r>
                        <a:rPr lang="en-US" altLang="ko-KR" sz="900" b="1" i="0" u="none" strike="noStrike" dirty="0">
                          <a:solidFill>
                            <a:srgbClr val="FFFFFF"/>
                          </a:solidFill>
                          <a:effectLst/>
                          <a:latin typeface="+mj-ea"/>
                          <a:ea typeface="+mj-ea"/>
                        </a:rPr>
                        <a:t>(</a:t>
                      </a:r>
                      <a:r>
                        <a:rPr lang="ko-KR" altLang="en-US" sz="900" b="1" i="0" u="none" strike="noStrike" dirty="0">
                          <a:solidFill>
                            <a:srgbClr val="FFFFFF"/>
                          </a:solidFill>
                          <a:effectLst/>
                          <a:latin typeface="+mj-ea"/>
                          <a:ea typeface="+mj-ea"/>
                        </a:rPr>
                        <a:t>단위</a:t>
                      </a:r>
                      <a:r>
                        <a:rPr lang="en-US" altLang="ko-KR" sz="900" b="1" i="0" u="none" strike="noStrike" dirty="0">
                          <a:solidFill>
                            <a:srgbClr val="FFFFFF"/>
                          </a:solidFill>
                          <a:effectLst/>
                          <a:latin typeface="+mj-ea"/>
                          <a:ea typeface="+mj-ea"/>
                        </a:rPr>
                        <a:t>: </a:t>
                      </a:r>
                      <a:r>
                        <a:rPr lang="ko-KR" altLang="en-US" sz="900" b="1" i="0" u="none" strike="noStrike" dirty="0">
                          <a:solidFill>
                            <a:srgbClr val="FFFFFF"/>
                          </a:solidFill>
                          <a:effectLst/>
                          <a:latin typeface="+mj-ea"/>
                          <a:ea typeface="+mj-ea"/>
                        </a:rPr>
                        <a:t>백만원</a:t>
                      </a:r>
                      <a:r>
                        <a:rPr lang="en-US" altLang="ko-KR" sz="900" b="1" i="0" u="none" strike="noStrike" dirty="0">
                          <a:solidFill>
                            <a:srgbClr val="FFFFFF"/>
                          </a:solidFill>
                          <a:effectLst/>
                          <a:latin typeface="+mj-ea"/>
                          <a:ea typeface="+mj-ea"/>
                        </a:rPr>
                        <a:t>)</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Dec-16</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900" b="1" i="0" u="none" strike="noStrike" dirty="0">
                          <a:solidFill>
                            <a:srgbClr val="FFFFFF"/>
                          </a:solidFill>
                          <a:effectLst/>
                          <a:latin typeface="맑은 고딕" panose="020B0503020000020004" pitchFamily="50" charset="-127"/>
                          <a:ea typeface="+mn-ea"/>
                        </a:rPr>
                        <a:t>Dec-17</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900" b="1" i="0" u="none" strike="noStrike" dirty="0">
                          <a:solidFill>
                            <a:srgbClr val="FFFFFF"/>
                          </a:solidFill>
                          <a:effectLst/>
                          <a:latin typeface="맑은 고딕" panose="020B0503020000020004" pitchFamily="50" charset="-127"/>
                          <a:ea typeface="+mn-ea"/>
                        </a:rPr>
                        <a:t>Dec-18</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900" b="1" i="0" u="none" strike="noStrike" dirty="0">
                          <a:solidFill>
                            <a:srgbClr val="FFFFFF"/>
                          </a:solidFill>
                          <a:effectLst/>
                          <a:latin typeface="맑은 고딕" panose="020B0503020000020004" pitchFamily="50" charset="-127"/>
                          <a:ea typeface="+mn-ea"/>
                        </a:rPr>
                        <a:t>Dec-19</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900" b="1" i="0" u="none" strike="noStrike" dirty="0">
                          <a:solidFill>
                            <a:srgbClr val="FFFFFF"/>
                          </a:solidFill>
                          <a:effectLst/>
                          <a:latin typeface="맑은 고딕" panose="020B0503020000020004" pitchFamily="50" charset="-127"/>
                          <a:ea typeface="+mn-ea"/>
                        </a:rPr>
                        <a:t>Jun-20</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513167937"/>
                  </a:ext>
                </a:extLst>
              </a:tr>
              <a:tr h="140677">
                <a:tc>
                  <a:txBody>
                    <a:bodyPr/>
                    <a:lstStyle/>
                    <a:p>
                      <a:pPr algn="l" rtl="0" fontAlgn="ctr"/>
                      <a:r>
                        <a:rPr lang="en-US" sz="900" b="1" i="0" u="none" strike="noStrike" dirty="0">
                          <a:solidFill>
                            <a:srgbClr val="000000"/>
                          </a:solidFill>
                          <a:effectLst/>
                          <a:latin typeface="+mj-ea"/>
                          <a:ea typeface="+mj-ea"/>
                        </a:rPr>
                        <a:t>Net Debt</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204</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(523)</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(295)</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597</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1,900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687028052"/>
                  </a:ext>
                </a:extLst>
              </a:tr>
              <a:tr h="140677">
                <a:tc>
                  <a:txBody>
                    <a:bodyPr/>
                    <a:lstStyle/>
                    <a:p>
                      <a:pPr algn="l" rtl="0" fontAlgn="ctr"/>
                      <a:r>
                        <a:rPr lang="ko-KR" altLang="en-US" sz="900" b="0" i="0" u="none" strike="noStrike" dirty="0" err="1">
                          <a:solidFill>
                            <a:srgbClr val="000000"/>
                          </a:solidFill>
                          <a:effectLst/>
                          <a:latin typeface="+mj-ea"/>
                          <a:ea typeface="+mj-ea"/>
                        </a:rPr>
                        <a:t>현금및현금성자산</a:t>
                      </a:r>
                      <a:endParaRPr lang="ko-KR" altLang="en-US" sz="900" b="0" i="0" u="none" strike="noStrike" dirty="0">
                        <a:solidFill>
                          <a:srgbClr val="000000"/>
                        </a:solidFill>
                        <a:effectLst/>
                        <a:latin typeface="+mj-ea"/>
                        <a:ea typeface="+mj-ea"/>
                      </a:endParaRPr>
                    </a:p>
                  </a:txBody>
                  <a:tcPr marL="144000" marR="468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204</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777</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2,005</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2,897</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3,200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9529901"/>
                  </a:ext>
                </a:extLst>
              </a:tr>
              <a:tr h="140677">
                <a:tc>
                  <a:txBody>
                    <a:bodyPr/>
                    <a:lstStyle/>
                    <a:p>
                      <a:pPr algn="l" rtl="0" fontAlgn="ctr"/>
                      <a:r>
                        <a:rPr lang="ko-KR" altLang="en-US" sz="900" b="0" i="0" u="none" strike="noStrike" dirty="0">
                          <a:solidFill>
                            <a:srgbClr val="000000"/>
                          </a:solidFill>
                          <a:effectLst/>
                          <a:latin typeface="+mj-ea"/>
                          <a:ea typeface="+mj-ea"/>
                        </a:rPr>
                        <a:t>차입금</a:t>
                      </a:r>
                    </a:p>
                  </a:txBody>
                  <a:tcPr marL="144000" marR="468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(1,300)</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(2,300)</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(2,300)</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(1,300)</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934198184"/>
                  </a:ext>
                </a:extLst>
              </a:tr>
              <a:tr h="140677">
                <a:tc>
                  <a:txBody>
                    <a:bodyPr/>
                    <a:lstStyle/>
                    <a:p>
                      <a:pPr algn="l" rtl="0" fontAlgn="ctr"/>
                      <a:r>
                        <a:rPr lang="ko-KR" altLang="en-US" sz="900" b="1" i="0" u="none" strike="noStrike" dirty="0">
                          <a:solidFill>
                            <a:srgbClr val="000000"/>
                          </a:solidFill>
                          <a:effectLst/>
                          <a:latin typeface="+mj-ea"/>
                          <a:ea typeface="+mj-ea"/>
                        </a:rPr>
                        <a:t>순운전자본</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1,451</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649</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1,947</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1,819</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1,772</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63770810"/>
                  </a:ext>
                </a:extLst>
              </a:tr>
              <a:tr h="140677">
                <a:tc>
                  <a:txBody>
                    <a:bodyPr/>
                    <a:lstStyle/>
                    <a:p>
                      <a:pPr algn="l" rtl="0" fontAlgn="ctr"/>
                      <a:r>
                        <a:rPr lang="ko-KR" altLang="en-US" sz="900" b="0" i="0" u="none" strike="noStrike" dirty="0">
                          <a:solidFill>
                            <a:srgbClr val="000000"/>
                          </a:solidFill>
                          <a:effectLst/>
                          <a:latin typeface="+mj-ea"/>
                          <a:ea typeface="+mj-ea"/>
                        </a:rPr>
                        <a:t>매출채권</a:t>
                      </a:r>
                    </a:p>
                  </a:txBody>
                  <a:tcPr marL="144000" marR="468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1,899</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801</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2,300</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1,825</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1,905</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86023243"/>
                  </a:ext>
                </a:extLst>
              </a:tr>
              <a:tr h="140677">
                <a:tc>
                  <a:txBody>
                    <a:bodyPr/>
                    <a:lstStyle/>
                    <a:p>
                      <a:pPr algn="l" rtl="0" fontAlgn="ctr"/>
                      <a:r>
                        <a:rPr lang="ko-KR" altLang="en-US" sz="900" b="0" i="0" u="none" strike="noStrike" dirty="0">
                          <a:solidFill>
                            <a:srgbClr val="000000"/>
                          </a:solidFill>
                          <a:effectLst/>
                          <a:latin typeface="+mj-ea"/>
                          <a:ea typeface="+mj-ea"/>
                        </a:rPr>
                        <a:t>매입채무</a:t>
                      </a:r>
                    </a:p>
                  </a:txBody>
                  <a:tcPr marL="144000" marR="468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(448)</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(152)</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(353)</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(133)</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06637826"/>
                  </a:ext>
                </a:extLst>
              </a:tr>
              <a:tr h="140677">
                <a:tc>
                  <a:txBody>
                    <a:bodyPr/>
                    <a:lstStyle/>
                    <a:p>
                      <a:pPr algn="l" rtl="0" fontAlgn="ctr"/>
                      <a:r>
                        <a:rPr lang="ko-KR" altLang="en-US" sz="900" b="1" i="0" u="none" strike="noStrike" dirty="0">
                          <a:solidFill>
                            <a:srgbClr val="000000"/>
                          </a:solidFill>
                          <a:effectLst/>
                          <a:latin typeface="+mj-ea"/>
                          <a:ea typeface="+mj-ea"/>
                        </a:rPr>
                        <a:t>유무형자산</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1,338</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4,073</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4,620</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3,761</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3,763</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2138720790"/>
                  </a:ext>
                </a:extLst>
              </a:tr>
              <a:tr h="140677">
                <a:tc>
                  <a:txBody>
                    <a:bodyPr/>
                    <a:lstStyle/>
                    <a:p>
                      <a:pPr algn="l" rtl="0" fontAlgn="ctr"/>
                      <a:r>
                        <a:rPr lang="ko-KR" altLang="en-US" sz="900" b="0" i="0" u="none" strike="noStrike" dirty="0">
                          <a:solidFill>
                            <a:srgbClr val="000000"/>
                          </a:solidFill>
                          <a:effectLst/>
                          <a:latin typeface="+mj-ea"/>
                          <a:ea typeface="+mj-ea"/>
                        </a:rPr>
                        <a:t>유형자산</a:t>
                      </a:r>
                    </a:p>
                  </a:txBody>
                  <a:tcPr marL="144000" marR="468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1,338</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1,205</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1,024</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831</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834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413243297"/>
                  </a:ext>
                </a:extLst>
              </a:tr>
              <a:tr h="140677">
                <a:tc>
                  <a:txBody>
                    <a:bodyPr/>
                    <a:lstStyle/>
                    <a:p>
                      <a:pPr algn="l" rtl="0" fontAlgn="ctr"/>
                      <a:r>
                        <a:rPr lang="ko-KR" altLang="en-US" sz="900" b="0" i="0" u="none" strike="noStrike" dirty="0">
                          <a:solidFill>
                            <a:srgbClr val="000000"/>
                          </a:solidFill>
                          <a:effectLst/>
                          <a:latin typeface="+mj-ea"/>
                          <a:ea typeface="+mj-ea"/>
                        </a:rPr>
                        <a:t>무형자산</a:t>
                      </a:r>
                    </a:p>
                  </a:txBody>
                  <a:tcPr marL="144000" marR="468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2,868</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3,596</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2,930</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2,930</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498823022"/>
                  </a:ext>
                </a:extLst>
              </a:tr>
              <a:tr h="140677">
                <a:tc>
                  <a:txBody>
                    <a:bodyPr/>
                    <a:lstStyle/>
                    <a:p>
                      <a:pPr algn="l" rtl="0" fontAlgn="ctr"/>
                      <a:r>
                        <a:rPr lang="ko-KR" altLang="en-US" sz="900" b="1" i="0" u="none" strike="noStrike" dirty="0">
                          <a:solidFill>
                            <a:srgbClr val="000000"/>
                          </a:solidFill>
                          <a:effectLst/>
                          <a:latin typeface="+mj-ea"/>
                          <a:ea typeface="+mj-ea"/>
                        </a:rPr>
                        <a:t>기타자산부채</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(1,431)</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(514)</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(578)</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(393)</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(891)</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241268800"/>
                  </a:ext>
                </a:extLst>
              </a:tr>
              <a:tr h="140677">
                <a:tc>
                  <a:txBody>
                    <a:bodyPr/>
                    <a:lstStyle/>
                    <a:p>
                      <a:pPr algn="l" rtl="0" fontAlgn="ctr"/>
                      <a:r>
                        <a:rPr lang="ko-KR" altLang="en-US" sz="900" b="0" i="0" u="none" strike="noStrike" dirty="0">
                          <a:solidFill>
                            <a:srgbClr val="000000"/>
                          </a:solidFill>
                          <a:effectLst/>
                          <a:latin typeface="+mj-ea"/>
                          <a:ea typeface="+mj-ea"/>
                        </a:rPr>
                        <a:t>  기타자산</a:t>
                      </a:r>
                      <a:r>
                        <a:rPr lang="en-US" altLang="ko-KR" sz="900" b="0" i="0" u="none" strike="noStrike" baseline="30000" dirty="0">
                          <a:solidFill>
                            <a:srgbClr val="000000"/>
                          </a:solidFill>
                          <a:effectLst/>
                          <a:latin typeface="+mj-ea"/>
                          <a:ea typeface="+mj-ea"/>
                        </a:rPr>
                        <a:t>1</a:t>
                      </a:r>
                      <a:endParaRPr lang="ko-KR" altLang="en-US" sz="900" b="0" i="0" u="none" strike="noStrike" baseline="30000" dirty="0">
                        <a:solidFill>
                          <a:srgbClr val="000000"/>
                        </a:solidFill>
                        <a:effectLst/>
                        <a:latin typeface="+mj-ea"/>
                        <a:ea typeface="+mj-ea"/>
                      </a:endParaRPr>
                    </a:p>
                  </a:txBody>
                  <a:tcPr marL="46800" marR="468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58</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62</a:t>
                      </a:r>
                    </a:p>
                  </a:txBody>
                  <a:tcPr marL="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119</a:t>
                      </a:r>
                    </a:p>
                  </a:txBody>
                  <a:tcPr marL="0" marR="36000" marT="0"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307</a:t>
                      </a:r>
                    </a:p>
                  </a:txBody>
                  <a:tcPr marL="0" marR="36000" marT="0"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462</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07610209"/>
                  </a:ext>
                </a:extLst>
              </a:tr>
              <a:tr h="140677">
                <a:tc>
                  <a:txBody>
                    <a:bodyPr/>
                    <a:lstStyle/>
                    <a:p>
                      <a:pPr algn="l" rtl="0" fontAlgn="ctr"/>
                      <a:r>
                        <a:rPr lang="ko-KR" altLang="en-US" sz="900" b="0" i="0" u="none" strike="noStrike" dirty="0">
                          <a:solidFill>
                            <a:srgbClr val="000000"/>
                          </a:solidFill>
                          <a:effectLst/>
                          <a:latin typeface="+mj-ea"/>
                          <a:ea typeface="+mj-ea"/>
                        </a:rPr>
                        <a:t>  기타부채</a:t>
                      </a:r>
                      <a:r>
                        <a:rPr lang="en-US" altLang="ko-KR" sz="900" b="0" i="0" u="none" strike="noStrike" baseline="30000" dirty="0">
                          <a:solidFill>
                            <a:srgbClr val="000000"/>
                          </a:solidFill>
                          <a:effectLst/>
                          <a:latin typeface="+mj-ea"/>
                          <a:ea typeface="+mj-ea"/>
                        </a:rPr>
                        <a:t>1</a:t>
                      </a:r>
                      <a:endParaRPr lang="ko-KR" altLang="en-US" sz="900" b="0" i="0" u="none" strike="noStrike" baseline="30000" dirty="0">
                        <a:solidFill>
                          <a:srgbClr val="000000"/>
                        </a:solidFill>
                        <a:effectLst/>
                        <a:latin typeface="+mj-ea"/>
                        <a:ea typeface="+mj-ea"/>
                      </a:endParaRPr>
                    </a:p>
                  </a:txBody>
                  <a:tcPr marL="46800" marR="468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(1,489)</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(576)</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(697)</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(700)</a:t>
                      </a:r>
                    </a:p>
                  </a:txBody>
                  <a:tcPr marL="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(1,353)</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093272159"/>
                  </a:ext>
                </a:extLst>
              </a:tr>
              <a:tr h="140677">
                <a:tc>
                  <a:txBody>
                    <a:bodyPr/>
                    <a:lstStyle/>
                    <a:p>
                      <a:pPr algn="l" rtl="0" fontAlgn="ctr"/>
                      <a:r>
                        <a:rPr lang="en-US" sz="900" b="1" i="0" u="none" strike="noStrike" dirty="0">
                          <a:solidFill>
                            <a:srgbClr val="000000"/>
                          </a:solidFill>
                          <a:effectLst/>
                          <a:latin typeface="+mj-ea"/>
                          <a:ea typeface="+mj-ea"/>
                        </a:rPr>
                        <a:t>NAV</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1,562</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3,685</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5,694</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5,784</a:t>
                      </a:r>
                    </a:p>
                  </a:txBody>
                  <a:tcPr marL="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6,544</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408485512"/>
                  </a:ext>
                </a:extLst>
              </a:tr>
              <a:tr h="140677">
                <a:tc>
                  <a:txBody>
                    <a:bodyPr/>
                    <a:lstStyle/>
                    <a:p>
                      <a:pPr algn="l" rtl="0" fontAlgn="ctr"/>
                      <a:r>
                        <a:rPr lang="ko-KR" altLang="en-US" sz="900" b="0" i="1" u="none" strike="noStrike" dirty="0">
                          <a:solidFill>
                            <a:srgbClr val="0054B8"/>
                          </a:solidFill>
                          <a:effectLst/>
                          <a:latin typeface="+mj-ea"/>
                          <a:ea typeface="+mj-ea"/>
                        </a:rPr>
                        <a:t>부채비율</a:t>
                      </a:r>
                    </a:p>
                  </a:txBody>
                  <a:tcPr marL="144000" marR="46800" marT="0" marB="0" anchor="ctr">
                    <a:lnL w="6350" cap="flat" cmpd="sng" algn="ctr">
                      <a:solidFill>
                        <a:srgbClr val="005EB8"/>
                      </a:solidFill>
                      <a:prstDash val="solid"/>
                      <a:round/>
                      <a:headEnd type="none" w="med" len="med"/>
                      <a:tailEnd type="none" w="med" len="med"/>
                    </a:lnL>
                    <a:lnR>
                      <a:noFill/>
                    </a:lnR>
                    <a:lnT>
                      <a:noFill/>
                    </a:lnT>
                    <a:lnB w="1270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54B8"/>
                          </a:solidFill>
                          <a:effectLst/>
                          <a:latin typeface="맑은 고딕" panose="020B0503020000020004" pitchFamily="50" charset="-127"/>
                          <a:ea typeface="맑은 고딕" panose="020B0503020000020004" pitchFamily="50" charset="-127"/>
                        </a:rPr>
                        <a:t>124%</a:t>
                      </a:r>
                    </a:p>
                  </a:txBody>
                  <a:tcPr marL="0" marR="36000" marT="0" marB="0" anchor="ctr">
                    <a:lnL>
                      <a:noFill/>
                    </a:lnL>
                    <a:lnR>
                      <a:noFill/>
                    </a:lnR>
                    <a:lnT>
                      <a:noFill/>
                    </a:lnT>
                    <a:lnB w="1270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54B8"/>
                          </a:solidFill>
                          <a:effectLst/>
                          <a:latin typeface="맑은 고딕" panose="020B0503020000020004" pitchFamily="50" charset="-127"/>
                          <a:ea typeface="맑은 고딕" panose="020B0503020000020004" pitchFamily="50" charset="-127"/>
                        </a:rPr>
                        <a:t>55%</a:t>
                      </a:r>
                    </a:p>
                  </a:txBody>
                  <a:tcPr marL="0" marR="36000" marT="0" marB="0" anchor="ctr">
                    <a:lnL>
                      <a:noFill/>
                    </a:lnL>
                    <a:lnR>
                      <a:noFill/>
                    </a:lnR>
                    <a:lnT>
                      <a:noFill/>
                    </a:lnT>
                    <a:lnB w="1270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54B8"/>
                          </a:solidFill>
                          <a:effectLst/>
                          <a:latin typeface="맑은 고딕" panose="020B0503020000020004" pitchFamily="50" charset="-127"/>
                          <a:ea typeface="맑은 고딕" panose="020B0503020000020004" pitchFamily="50" charset="-127"/>
                        </a:rPr>
                        <a:t>59%</a:t>
                      </a:r>
                    </a:p>
                  </a:txBody>
                  <a:tcPr marL="0" marR="36000" marT="0" marB="0" anchor="ctr">
                    <a:lnL>
                      <a:noFill/>
                    </a:lnL>
                    <a:lnR>
                      <a:noFill/>
                    </a:lnR>
                    <a:lnT>
                      <a:noFill/>
                    </a:lnT>
                    <a:lnB w="1270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54B8"/>
                          </a:solidFill>
                          <a:effectLst/>
                          <a:latin typeface="맑은 고딕" panose="020B0503020000020004" pitchFamily="50" charset="-127"/>
                          <a:ea typeface="맑은 고딕" panose="020B0503020000020004" pitchFamily="50" charset="-127"/>
                        </a:rPr>
                        <a:t>52%</a:t>
                      </a:r>
                    </a:p>
                  </a:txBody>
                  <a:tcPr marL="0" marR="36000" marT="0" marB="0" anchor="ctr">
                    <a:lnL>
                      <a:noFill/>
                    </a:lnL>
                    <a:lnR>
                      <a:noFill/>
                    </a:lnR>
                    <a:lnT>
                      <a:noFill/>
                    </a:lnT>
                    <a:lnB w="1270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dirty="0">
                          <a:solidFill>
                            <a:srgbClr val="0054B8"/>
                          </a:solidFill>
                          <a:effectLst/>
                          <a:latin typeface="맑은 고딕" panose="020B0503020000020004" pitchFamily="50" charset="-127"/>
                          <a:ea typeface="맑은 고딕" panose="020B0503020000020004" pitchFamily="50" charset="-127"/>
                        </a:rPr>
                        <a:t>43%</a:t>
                      </a:r>
                    </a:p>
                  </a:txBody>
                  <a:tcPr marL="46800" marR="46800" marT="0" marB="0" anchor="ctr">
                    <a:lnL>
                      <a:noFill/>
                    </a:lnL>
                    <a:lnR w="6350" cap="flat" cmpd="sng" algn="ctr">
                      <a:solidFill>
                        <a:srgbClr val="00338D"/>
                      </a:solidFill>
                      <a:prstDash val="solid"/>
                      <a:round/>
                      <a:headEnd type="none" w="med" len="med"/>
                      <a:tailEnd type="none" w="med" len="med"/>
                    </a:lnR>
                    <a:lnT>
                      <a:noFill/>
                    </a:lnT>
                    <a:lnB w="1270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722649429"/>
                  </a:ext>
                </a:extLst>
              </a:tr>
            </a:tbl>
          </a:graphicData>
        </a:graphic>
      </p:graphicFrame>
      <p:sp>
        <p:nvSpPr>
          <p:cNvPr id="27" name="TextBox 26">
            <a:extLst>
              <a:ext uri="{FF2B5EF4-FFF2-40B4-BE49-F238E27FC236}">
                <a16:creationId xmlns:a16="http://schemas.microsoft.com/office/drawing/2014/main" id="{BF3305BB-DDBC-40E4-BD33-C41D4C7409FB}"/>
              </a:ext>
            </a:extLst>
          </p:cNvPr>
          <p:cNvSpPr txBox="1"/>
          <p:nvPr/>
        </p:nvSpPr>
        <p:spPr>
          <a:xfrm>
            <a:off x="1515001" y="5949293"/>
            <a:ext cx="4973184" cy="215444"/>
          </a:xfrm>
          <a:prstGeom prst="rect">
            <a:avLst/>
          </a:prstGeom>
          <a:noFill/>
        </p:spPr>
        <p:txBody>
          <a:bodyPr wrap="square" lIns="0" tIns="0" rIns="0" bIns="0" rtlCol="0">
            <a:spAutoFit/>
          </a:bodyPr>
          <a:lstStyle/>
          <a:p>
            <a:r>
              <a:rPr lang="en-US" altLang="ko-KR" sz="700" dirty="0">
                <a:cs typeface="Univers for KPMG"/>
              </a:rPr>
              <a:t>Note 1: </a:t>
            </a:r>
            <a:r>
              <a:rPr lang="ko-KR" altLang="en-US" sz="700" dirty="0">
                <a:cs typeface="Univers for KPMG"/>
              </a:rPr>
              <a:t>기타자산은 미수금</a:t>
            </a:r>
            <a:r>
              <a:rPr lang="en-US" altLang="ko-KR" sz="700" dirty="0">
                <a:cs typeface="Univers for KPMG"/>
              </a:rPr>
              <a:t>, </a:t>
            </a:r>
            <a:r>
              <a:rPr lang="ko-KR" altLang="en-US" sz="700" dirty="0">
                <a:cs typeface="Univers for KPMG"/>
              </a:rPr>
              <a:t>선급금</a:t>
            </a:r>
            <a:r>
              <a:rPr lang="en-US" altLang="ko-KR" sz="700" dirty="0">
                <a:cs typeface="Univers for KPMG"/>
              </a:rPr>
              <a:t>, </a:t>
            </a:r>
            <a:r>
              <a:rPr lang="ko-KR" altLang="en-US" sz="700" dirty="0">
                <a:cs typeface="Univers for KPMG"/>
              </a:rPr>
              <a:t>선급비용</a:t>
            </a:r>
            <a:r>
              <a:rPr lang="en-US" altLang="ko-KR" sz="700" dirty="0">
                <a:cs typeface="Univers for KPMG"/>
              </a:rPr>
              <a:t>, </a:t>
            </a:r>
            <a:r>
              <a:rPr lang="ko-KR" altLang="en-US" sz="700" dirty="0">
                <a:cs typeface="Univers for KPMG"/>
              </a:rPr>
              <a:t>임차보증금 등을 포함하며</a:t>
            </a:r>
            <a:r>
              <a:rPr lang="en-US" altLang="ko-KR" sz="700" dirty="0">
                <a:cs typeface="Univers for KPMG"/>
              </a:rPr>
              <a:t>, </a:t>
            </a:r>
          </a:p>
          <a:p>
            <a:r>
              <a:rPr lang="en-US" altLang="ko-KR" sz="700" dirty="0">
                <a:cs typeface="Univers for KPMG"/>
              </a:rPr>
              <a:t>             </a:t>
            </a:r>
            <a:r>
              <a:rPr lang="ko-KR" altLang="en-US" sz="700" dirty="0">
                <a:cs typeface="Univers for KPMG"/>
              </a:rPr>
              <a:t>기타부채는 미지급금</a:t>
            </a:r>
            <a:r>
              <a:rPr lang="en-US" altLang="ko-KR" sz="700" dirty="0">
                <a:cs typeface="Univers for KPMG"/>
              </a:rPr>
              <a:t>, </a:t>
            </a:r>
            <a:r>
              <a:rPr lang="ko-KR" altLang="en-US" sz="700" dirty="0">
                <a:cs typeface="Univers for KPMG"/>
              </a:rPr>
              <a:t>예수금 등을 포함</a:t>
            </a:r>
            <a:endParaRPr lang="en-US" altLang="ko-KR" sz="700" dirty="0">
              <a:cs typeface="Univers for KPMG"/>
            </a:endParaRPr>
          </a:p>
        </p:txBody>
      </p:sp>
      <p:graphicFrame>
        <p:nvGraphicFramePr>
          <p:cNvPr id="11" name="차트 10">
            <a:extLst>
              <a:ext uri="{FF2B5EF4-FFF2-40B4-BE49-F238E27FC236}">
                <a16:creationId xmlns:a16="http://schemas.microsoft.com/office/drawing/2014/main" id="{0BE84669-AB8C-44F6-A841-82E3BD7590B0}"/>
              </a:ext>
            </a:extLst>
          </p:cNvPr>
          <p:cNvGraphicFramePr>
            <a:graphicFrameLocks/>
          </p:cNvGraphicFramePr>
          <p:nvPr>
            <p:extLst>
              <p:ext uri="{D42A27DB-BD31-4B8C-83A1-F6EECF244321}">
                <p14:modId xmlns:p14="http://schemas.microsoft.com/office/powerpoint/2010/main" val="4088890522"/>
              </p:ext>
            </p:extLst>
          </p:nvPr>
        </p:nvGraphicFramePr>
        <p:xfrm>
          <a:off x="5727000" y="1012518"/>
          <a:ext cx="391194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차트 11">
            <a:extLst>
              <a:ext uri="{FF2B5EF4-FFF2-40B4-BE49-F238E27FC236}">
                <a16:creationId xmlns:a16="http://schemas.microsoft.com/office/drawing/2014/main" id="{39CD9552-FBC6-433D-9EE4-D66CD441635F}"/>
              </a:ext>
            </a:extLst>
          </p:cNvPr>
          <p:cNvGraphicFramePr>
            <a:graphicFrameLocks/>
          </p:cNvGraphicFramePr>
          <p:nvPr>
            <p:extLst>
              <p:ext uri="{D42A27DB-BD31-4B8C-83A1-F6EECF244321}">
                <p14:modId xmlns:p14="http://schemas.microsoft.com/office/powerpoint/2010/main" val="467238637"/>
              </p:ext>
            </p:extLst>
          </p:nvPr>
        </p:nvGraphicFramePr>
        <p:xfrm>
          <a:off x="5726999" y="3710064"/>
          <a:ext cx="3989726"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980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Key Financial Information (2/2)</a:t>
            </a:r>
          </a:p>
        </p:txBody>
      </p:sp>
      <p:sp>
        <p:nvSpPr>
          <p:cNvPr id="4" name="제목 2"/>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Understanding of target</a:t>
            </a:r>
          </a:p>
        </p:txBody>
      </p:sp>
      <p:sp>
        <p:nvSpPr>
          <p:cNvPr id="24" name="직사각형 23"/>
          <p:cNvSpPr/>
          <p:nvPr/>
        </p:nvSpPr>
        <p:spPr bwMode="auto">
          <a:xfrm>
            <a:off x="935400" y="1097998"/>
            <a:ext cx="493200" cy="5051132"/>
          </a:xfrm>
          <a:prstGeom prst="rect">
            <a:avLst/>
          </a:prstGeom>
          <a:noFill/>
          <a:ln w="15875" cap="flat" cmpd="sng" algn="ctr">
            <a:solidFill>
              <a:srgbClr val="00338D"/>
            </a:solidFill>
            <a:prstDash val="solid"/>
            <a:round/>
            <a:headEnd type="none" w="med" len="med"/>
            <a:tailEnd type="none" w="med" len="med"/>
          </a:ln>
          <a:effectLst/>
        </p:spPr>
        <p:txBody>
          <a:bodyPr wrap="square" lIns="0" tIns="33236" rIns="0" bIns="33236"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44169" fontAlgn="base">
              <a:spcBef>
                <a:spcPct val="0"/>
              </a:spcBef>
              <a:spcAft>
                <a:spcPct val="35000"/>
              </a:spcAft>
              <a:buClr>
                <a:srgbClr val="99CC00"/>
              </a:buClr>
              <a:tabLst>
                <a:tab pos="246216" algn="l"/>
              </a:tabLst>
              <a:defRPr/>
            </a:pPr>
            <a:r>
              <a:rPr lang="en-US" altLang="ko-KR" sz="900" b="1" kern="0" dirty="0">
                <a:solidFill>
                  <a:srgbClr val="000066"/>
                </a:solidFill>
                <a:latin typeface="맑은 고딕" panose="020B0503020000020004" pitchFamily="50" charset="-127"/>
                <a:ea typeface="맑은 고딕" panose="020B0503020000020004" pitchFamily="50" charset="-127"/>
                <a:cs typeface="Verdana" panose="020B0604030504040204" pitchFamily="34" charset="0"/>
              </a:rPr>
              <a:t>Cash Flow</a:t>
            </a:r>
          </a:p>
        </p:txBody>
      </p:sp>
      <p:graphicFrame>
        <p:nvGraphicFramePr>
          <p:cNvPr id="11" name="표 10">
            <a:extLst>
              <a:ext uri="{FF2B5EF4-FFF2-40B4-BE49-F238E27FC236}">
                <a16:creationId xmlns:a16="http://schemas.microsoft.com/office/drawing/2014/main" id="{FF371BBE-87F1-4DE8-82E6-B0E078A38323}"/>
              </a:ext>
            </a:extLst>
          </p:cNvPr>
          <p:cNvGraphicFramePr>
            <a:graphicFrameLocks noGrp="1"/>
          </p:cNvGraphicFramePr>
          <p:nvPr>
            <p:extLst>
              <p:ext uri="{D42A27DB-BD31-4B8C-83A1-F6EECF244321}">
                <p14:modId xmlns:p14="http://schemas.microsoft.com/office/powerpoint/2010/main" val="944690220"/>
              </p:ext>
            </p:extLst>
          </p:nvPr>
        </p:nvGraphicFramePr>
        <p:xfrm>
          <a:off x="1515600" y="1097998"/>
          <a:ext cx="5079840" cy="3477600"/>
        </p:xfrm>
        <a:graphic>
          <a:graphicData uri="http://schemas.openxmlformats.org/drawingml/2006/table">
            <a:tbl>
              <a:tblPr/>
              <a:tblGrid>
                <a:gridCol w="180000">
                  <a:extLst>
                    <a:ext uri="{9D8B030D-6E8A-4147-A177-3AD203B41FA5}">
                      <a16:colId xmlns:a16="http://schemas.microsoft.com/office/drawing/2014/main" val="3542402764"/>
                    </a:ext>
                  </a:extLst>
                </a:gridCol>
                <a:gridCol w="1551840">
                  <a:extLst>
                    <a:ext uri="{9D8B030D-6E8A-4147-A177-3AD203B41FA5}">
                      <a16:colId xmlns:a16="http://schemas.microsoft.com/office/drawing/2014/main" val="1266854572"/>
                    </a:ext>
                  </a:extLst>
                </a:gridCol>
                <a:gridCol w="540000">
                  <a:extLst>
                    <a:ext uri="{9D8B030D-6E8A-4147-A177-3AD203B41FA5}">
                      <a16:colId xmlns:a16="http://schemas.microsoft.com/office/drawing/2014/main" val="454051735"/>
                    </a:ext>
                  </a:extLst>
                </a:gridCol>
                <a:gridCol w="540000">
                  <a:extLst>
                    <a:ext uri="{9D8B030D-6E8A-4147-A177-3AD203B41FA5}">
                      <a16:colId xmlns:a16="http://schemas.microsoft.com/office/drawing/2014/main" val="831404745"/>
                    </a:ext>
                  </a:extLst>
                </a:gridCol>
                <a:gridCol w="540000">
                  <a:extLst>
                    <a:ext uri="{9D8B030D-6E8A-4147-A177-3AD203B41FA5}">
                      <a16:colId xmlns:a16="http://schemas.microsoft.com/office/drawing/2014/main" val="274046545"/>
                    </a:ext>
                  </a:extLst>
                </a:gridCol>
                <a:gridCol w="540000">
                  <a:extLst>
                    <a:ext uri="{9D8B030D-6E8A-4147-A177-3AD203B41FA5}">
                      <a16:colId xmlns:a16="http://schemas.microsoft.com/office/drawing/2014/main" val="2022402601"/>
                    </a:ext>
                  </a:extLst>
                </a:gridCol>
                <a:gridCol w="648000">
                  <a:extLst>
                    <a:ext uri="{9D8B030D-6E8A-4147-A177-3AD203B41FA5}">
                      <a16:colId xmlns:a16="http://schemas.microsoft.com/office/drawing/2014/main" val="3734007532"/>
                    </a:ext>
                  </a:extLst>
                </a:gridCol>
                <a:gridCol w="540000">
                  <a:extLst>
                    <a:ext uri="{9D8B030D-6E8A-4147-A177-3AD203B41FA5}">
                      <a16:colId xmlns:a16="http://schemas.microsoft.com/office/drawing/2014/main" val="2189309153"/>
                    </a:ext>
                  </a:extLst>
                </a:gridCol>
              </a:tblGrid>
              <a:tr h="151200">
                <a:tc gridSpan="2">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900" b="1" i="0" u="none" strike="noStrike" dirty="0">
                          <a:solidFill>
                            <a:srgbClr val="FFFFFF"/>
                          </a:solidFill>
                          <a:effectLst/>
                          <a:latin typeface="Univers for KPMG" panose="020B0603020202020204" pitchFamily="34" charset="0"/>
                          <a:ea typeface="맑은 고딕" panose="020B0503020000020004" pitchFamily="50" charset="-127"/>
                        </a:rPr>
                        <a:t>FY16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Univers for KPMG" panose="020B0603020202020204" pitchFamily="34" charset="0"/>
                          <a:ea typeface="맑은 고딕" panose="020B0503020000020004" pitchFamily="50" charset="-127"/>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Univers for KPMG" panose="020B0603020202020204" pitchFamily="34" charset="0"/>
                          <a:ea typeface="맑은 고딕" panose="020B0503020000020004" pitchFamily="50" charset="-127"/>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Univers for KPMG" panose="020B0603020202020204" pitchFamily="34" charset="0"/>
                          <a:ea typeface="맑은 고딕" panose="020B0503020000020004" pitchFamily="50" charset="-127"/>
                        </a:rPr>
                        <a:t>FY19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Univers for KPMG" panose="020B0603020202020204" pitchFamily="34" charset="0"/>
                          <a:ea typeface="맑은 고딕" panose="020B0503020000020004" pitchFamily="50" charset="-127"/>
                        </a:rPr>
                        <a:t>FY20 1H</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Univers for KPMG" panose="020B0603020202020204" pitchFamily="34" charset="0"/>
                          <a:ea typeface="맑은 고딕" panose="020B0503020000020004" pitchFamily="50" charset="-127"/>
                        </a:rPr>
                        <a:t>Total</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250236"/>
                  </a:ext>
                </a:extLst>
              </a:tr>
              <a:tr h="151200">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기초 </a:t>
                      </a:r>
                      <a:r>
                        <a:rPr lang="en-US" sz="900" b="1" i="0" u="none" strike="noStrike" dirty="0">
                          <a:solidFill>
                            <a:srgbClr val="000000"/>
                          </a:solidFill>
                          <a:effectLst/>
                          <a:latin typeface="맑은 고딕" panose="020B0503020000020004" pitchFamily="50" charset="-127"/>
                          <a:ea typeface="맑은 고딕" panose="020B0503020000020004" pitchFamily="50" charset="-127"/>
                        </a:rPr>
                        <a:t>Cash</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777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2,005</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2,897</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523426312"/>
                  </a:ext>
                </a:extLst>
              </a:tr>
              <a:tr h="151200">
                <a:tc gridSpan="2">
                  <a:txBody>
                    <a:bodyPr/>
                    <a:lstStyle/>
                    <a:p>
                      <a:pPr algn="l" fontAlgn="ctr"/>
                      <a:r>
                        <a:rPr lang="en-US" sz="900" b="1" i="0" u="none" strike="noStrike" dirty="0">
                          <a:solidFill>
                            <a:srgbClr val="000000"/>
                          </a:solidFill>
                          <a:effectLst/>
                          <a:latin typeface="맑은 고딕" panose="020B0503020000020004" pitchFamily="50" charset="-127"/>
                          <a:ea typeface="맑은 고딕" panose="020B0503020000020004" pitchFamily="50" charset="-127"/>
                        </a:rPr>
                        <a:t>Revenue</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6,799</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7,900</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9,396</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8,130</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4,375</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210657111"/>
                  </a:ext>
                </a:extLst>
              </a:tr>
              <a:tr h="151200">
                <a:tc gridSpan="2">
                  <a:txBody>
                    <a:bodyPr/>
                    <a:lstStyle/>
                    <a:p>
                      <a:pPr algn="l" fontAlgn="ctr"/>
                      <a:r>
                        <a:rPr lang="en-US" sz="900" b="1" i="0" u="none" strike="noStrike" dirty="0">
                          <a:solidFill>
                            <a:srgbClr val="000000"/>
                          </a:solidFill>
                          <a:effectLst/>
                          <a:latin typeface="맑은 고딕" panose="020B0503020000020004" pitchFamily="50" charset="-127"/>
                          <a:ea typeface="맑은 고딕" panose="020B0503020000020004" pitchFamily="50" charset="-127"/>
                        </a:rPr>
                        <a:t>EBITDA</a:t>
                      </a:r>
                    </a:p>
                  </a:txBody>
                  <a:tcPr marL="46800" marR="46800" marT="0" marB="0" anchor="ctr">
                    <a:lnL w="6350" cap="flat" cmpd="sng" algn="ctr">
                      <a:solidFill>
                        <a:srgbClr val="005EB8"/>
                      </a:solidFill>
                      <a:prstDash val="solid"/>
                      <a:round/>
                      <a:headEnd type="none" w="med" len="med"/>
                      <a:tailEnd type="none" w="med" len="med"/>
                    </a:lnL>
                    <a:lnR>
                      <a:noFill/>
                    </a:lnR>
                    <a:lnT>
                      <a:noFill/>
                    </a:lnT>
                    <a:lnB>
                      <a:noFill/>
                    </a:lnB>
                  </a:tcPr>
                </a:tc>
                <a:tc hMerge="1">
                  <a:txBody>
                    <a:bodyPr/>
                    <a:lstStyle/>
                    <a:p>
                      <a:pPr algn="l" fontAlgn="ctr"/>
                      <a:endParaRPr lang="ko-KR" alt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1,948</a:t>
                      </a:r>
                    </a:p>
                  </a:txBody>
                  <a:tcPr marL="46800" marR="468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3,108</a:t>
                      </a:r>
                    </a:p>
                  </a:txBody>
                  <a:tcPr marL="46800" marR="468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3,363</a:t>
                      </a:r>
                    </a:p>
                  </a:txBody>
                  <a:tcPr marL="46800" marR="468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3,513</a:t>
                      </a:r>
                    </a:p>
                  </a:txBody>
                  <a:tcPr marL="46800" marR="468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1,726</a:t>
                      </a:r>
                    </a:p>
                  </a:txBody>
                  <a:tcPr marL="46800" marR="468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631229732"/>
                  </a:ext>
                </a:extLst>
              </a:tr>
              <a:tr h="151200">
                <a:tc gridSpan="2">
                  <a:txBody>
                    <a:bodyPr/>
                    <a:lstStyle/>
                    <a:p>
                      <a:pPr algn="l" fontAlgn="ctr"/>
                      <a:r>
                        <a:rPr lang="en-US" sz="900" b="0" i="1" u="none" strike="noStrike" dirty="0">
                          <a:solidFill>
                            <a:srgbClr val="00338D"/>
                          </a:solidFill>
                          <a:effectLst/>
                          <a:latin typeface="맑은 고딕" panose="020B0503020000020004" pitchFamily="50" charset="-127"/>
                          <a:ea typeface="맑은 고딕" panose="020B0503020000020004" pitchFamily="50" charset="-127"/>
                        </a:rPr>
                        <a:t>EBITDA%</a:t>
                      </a:r>
                    </a:p>
                  </a:txBody>
                  <a:tcPr marL="46800" marR="468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29%</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39%</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36%</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43%</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39%</a:t>
                      </a:r>
                    </a:p>
                  </a:txBody>
                  <a:tcPr marL="46800" marR="468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865451110"/>
                  </a:ext>
                </a:extLst>
              </a:tr>
              <a:tr h="151200">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영업</a:t>
                      </a:r>
                      <a:r>
                        <a:rPr lang="en-US" sz="900" b="1" i="0" u="none" strike="noStrike" dirty="0">
                          <a:solidFill>
                            <a:srgbClr val="000000"/>
                          </a:solidFill>
                          <a:effectLst/>
                          <a:latin typeface="맑은 고딕" panose="020B0503020000020004" pitchFamily="50" charset="-127"/>
                          <a:ea typeface="맑은 고딕" panose="020B0503020000020004" pitchFamily="50" charset="-127"/>
                        </a:rPr>
                        <a:t>CF</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720</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3,492</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1,746</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3,275</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1,637</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10,871</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01214672"/>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제품판매로부터의유입</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4,900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8,998</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7,897</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8,605</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4,276</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34,677</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223568078"/>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매입및종업원에대한유출</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(2,875)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(3,507)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(4,103)</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(3,437)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(1,374)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(15,296)</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52145705"/>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임차료및외주비의지급</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(1,076)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(1,018)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(1,027)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(921)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(683)</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(4,725)</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33704767"/>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기타영업관련비용</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(701)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(936)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(1,141)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(1,066)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(436)</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(4,280)</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57628970"/>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기타영업관련자산부채변동</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472</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(44)</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121</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93</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(146)</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495</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50601474"/>
                  </a:ext>
                </a:extLst>
              </a:tr>
              <a:tr h="151200">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투자</a:t>
                      </a:r>
                      <a:r>
                        <a:rPr lang="en-US" sz="900" b="1" i="0" u="none" strike="noStrike" dirty="0">
                          <a:solidFill>
                            <a:srgbClr val="000000"/>
                          </a:solidFill>
                          <a:effectLst/>
                          <a:latin typeface="맑은 고딕" panose="020B0503020000020004" pitchFamily="50" charset="-127"/>
                          <a:ea typeface="맑은 고딕" panose="020B0503020000020004" pitchFamily="50" charset="-127"/>
                        </a:rPr>
                        <a:t>CF</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(1,508)</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(3,279)</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(1,517)</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(208)</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(6,521)</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108244415"/>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무형자산의 취득</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(3,011)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(1,195)</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(4,206)</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817691300"/>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유형자산의 취득</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(1,508)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(368)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(381)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(2,474)</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48907337"/>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유형자산의 매각</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59</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159</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24857838"/>
                  </a:ext>
                </a:extLst>
              </a:tr>
              <a:tr h="151200">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재무</a:t>
                      </a:r>
                      <a:r>
                        <a:rPr lang="en-US" sz="900" b="1" i="0" u="none" strike="noStrike" dirty="0">
                          <a:solidFill>
                            <a:srgbClr val="000000"/>
                          </a:solidFill>
                          <a:effectLst/>
                          <a:latin typeface="맑은 고딕" panose="020B0503020000020004" pitchFamily="50" charset="-127"/>
                          <a:ea typeface="맑은 고딕" panose="020B0503020000020004" pitchFamily="50" charset="-127"/>
                        </a:rPr>
                        <a:t>CF</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992</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359</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999</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(2,175)</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(1,325)</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(1,150)</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688494292"/>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자본금 유입</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113982358"/>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대표자가수금</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942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(941)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32203177"/>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대표자가지급금</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(175)</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46800" marR="468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(500)</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22852610"/>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배당의 지급</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(2,000)</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459252100"/>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차입금 </a:t>
                      </a:r>
                      <a:r>
                        <a:rPr lang="en-US" sz="900" b="0" i="0" u="none" strike="noStrike" dirty="0">
                          <a:solidFill>
                            <a:srgbClr val="000000"/>
                          </a:solidFill>
                          <a:effectLst/>
                          <a:latin typeface="맑은 고딕" panose="020B0503020000020004" pitchFamily="50" charset="-127"/>
                          <a:ea typeface="맑은 고딕" panose="020B0503020000020004" pitchFamily="50" charset="-127"/>
                        </a:rPr>
                        <a:t>CF</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1,300</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1,000</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(1,000)</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1,300</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192325608"/>
                  </a:ext>
                </a:extLst>
              </a:tr>
              <a:tr h="151200">
                <a:tc gridSpan="2">
                  <a:txBody>
                    <a:bodyPr/>
                    <a:lstStyle/>
                    <a:p>
                      <a:pPr algn="l" fontAlgn="ctr"/>
                      <a:r>
                        <a:rPr lang="en-US" sz="900" b="1" i="0" u="none" strike="noStrike" dirty="0">
                          <a:solidFill>
                            <a:srgbClr val="000000"/>
                          </a:solidFill>
                          <a:effectLst/>
                          <a:latin typeface="Univers for KPMG" panose="020B0603020202020204" pitchFamily="34" charset="0"/>
                          <a:ea typeface="맑은 고딕" panose="020B0503020000020004" pitchFamily="50" charset="-127"/>
                        </a:rPr>
                        <a:t>Net Cash Flow</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204</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573</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1,229</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892</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303</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3,200</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105609647"/>
                  </a:ext>
                </a:extLst>
              </a:tr>
              <a:tr h="151200">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기말 </a:t>
                      </a:r>
                      <a:r>
                        <a:rPr lang="en-US" sz="900" b="1" i="0" u="none" strike="noStrike" dirty="0">
                          <a:solidFill>
                            <a:srgbClr val="000000"/>
                          </a:solidFill>
                          <a:effectLst/>
                          <a:latin typeface="맑은 고딕" panose="020B0503020000020004" pitchFamily="50" charset="-127"/>
                          <a:ea typeface="맑은 고딕" panose="020B0503020000020004" pitchFamily="50" charset="-127"/>
                        </a:rPr>
                        <a:t>Cash</a:t>
                      </a:r>
                      <a:r>
                        <a:rPr lang="en-US" sz="900" b="1" i="0" u="none" strike="noStrike" baseline="30000"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204</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777</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2,005</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2,897</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3,200</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05935190"/>
                  </a:ext>
                </a:extLst>
              </a:tr>
            </a:tbl>
          </a:graphicData>
        </a:graphic>
      </p:graphicFrame>
      <p:graphicFrame>
        <p:nvGraphicFramePr>
          <p:cNvPr id="36" name="Chart 1">
            <a:extLst>
              <a:ext uri="{FF2B5EF4-FFF2-40B4-BE49-F238E27FC236}">
                <a16:creationId xmlns:a16="http://schemas.microsoft.com/office/drawing/2014/main" id="{9EB16D9A-1446-4A2D-A3B0-B928054E7C9D}"/>
              </a:ext>
            </a:extLst>
          </p:cNvPr>
          <p:cNvGraphicFramePr>
            <a:graphicFrameLocks/>
          </p:cNvGraphicFramePr>
          <p:nvPr>
            <p:extLst>
              <p:ext uri="{D42A27DB-BD31-4B8C-83A1-F6EECF244321}">
                <p14:modId xmlns:p14="http://schemas.microsoft.com/office/powerpoint/2010/main" val="2464471908"/>
              </p:ext>
            </p:extLst>
          </p:nvPr>
        </p:nvGraphicFramePr>
        <p:xfrm>
          <a:off x="1447602" y="4384471"/>
          <a:ext cx="8233294" cy="1831771"/>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38C62A1F-9E58-4C16-92C0-C64FBFB92F3C}"/>
              </a:ext>
            </a:extLst>
          </p:cNvPr>
          <p:cNvSpPr txBox="1"/>
          <p:nvPr/>
        </p:nvSpPr>
        <p:spPr>
          <a:xfrm>
            <a:off x="7175593" y="5535196"/>
            <a:ext cx="296876" cy="215444"/>
          </a:xfrm>
          <a:prstGeom prst="rect">
            <a:avLst/>
          </a:prstGeom>
          <a:noFill/>
        </p:spPr>
        <p:txBody>
          <a:bodyPr wrap="none" rtlCol="0">
            <a:spAutoFit/>
          </a:bodyPr>
          <a:lstStyle/>
          <a:p>
            <a:r>
              <a:rPr lang="en-US" altLang="ko-KR" sz="800" dirty="0">
                <a:latin typeface="+mj-ea"/>
                <a:ea typeface="+mj-ea"/>
                <a:cs typeface="Univers for KPMG"/>
              </a:rPr>
              <a:t>50</a:t>
            </a:r>
            <a:endParaRPr lang="ko-KR" altLang="en-US" sz="800" dirty="0">
              <a:latin typeface="+mj-ea"/>
              <a:ea typeface="+mj-ea"/>
              <a:cs typeface="Univers for KPMG"/>
            </a:endParaRPr>
          </a:p>
        </p:txBody>
      </p:sp>
      <p:sp>
        <p:nvSpPr>
          <p:cNvPr id="38" name="TextBox 37">
            <a:extLst>
              <a:ext uri="{FF2B5EF4-FFF2-40B4-BE49-F238E27FC236}">
                <a16:creationId xmlns:a16="http://schemas.microsoft.com/office/drawing/2014/main" id="{3743C843-B190-4949-AC0C-C64523A1EFF2}"/>
              </a:ext>
            </a:extLst>
          </p:cNvPr>
          <p:cNvSpPr txBox="1"/>
          <p:nvPr/>
        </p:nvSpPr>
        <p:spPr>
          <a:xfrm>
            <a:off x="7386070" y="4795021"/>
            <a:ext cx="1616727" cy="701602"/>
          </a:xfrm>
          <a:prstGeom prst="rect">
            <a:avLst/>
          </a:prstGeom>
          <a:noFill/>
        </p:spPr>
        <p:txBody>
          <a:bodyPr wrap="square" lIns="0" tIns="0" bIns="0" rtlCol="0">
            <a:spAutoFit/>
          </a:bodyPr>
          <a:lstStyle/>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A: </a:t>
            </a:r>
            <a:r>
              <a:rPr lang="ko-KR" altLang="en-US" sz="700" dirty="0" err="1">
                <a:solidFill>
                  <a:srgbClr val="000000"/>
                </a:solidFill>
                <a:latin typeface="Arial" panose="020B0604020202020204" pitchFamily="34" charset="0"/>
                <a:cs typeface="Arial" panose="020B0604020202020204" pitchFamily="34" charset="0"/>
              </a:rPr>
              <a:t>제품판매로부터의유입</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B: </a:t>
            </a:r>
            <a:r>
              <a:rPr lang="ko-KR" altLang="en-US" sz="700" dirty="0" err="1">
                <a:solidFill>
                  <a:srgbClr val="000000"/>
                </a:solidFill>
                <a:latin typeface="Arial" panose="020B0604020202020204" pitchFamily="34" charset="0"/>
                <a:cs typeface="Arial" panose="020B0604020202020204" pitchFamily="34" charset="0"/>
              </a:rPr>
              <a:t>매입및종업원에대한유출</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C: </a:t>
            </a:r>
            <a:r>
              <a:rPr lang="ko-KR" altLang="en-US" sz="700" dirty="0" err="1">
                <a:solidFill>
                  <a:srgbClr val="000000"/>
                </a:solidFill>
                <a:latin typeface="Arial" panose="020B0604020202020204" pitchFamily="34" charset="0"/>
                <a:cs typeface="Arial" panose="020B0604020202020204" pitchFamily="34" charset="0"/>
              </a:rPr>
              <a:t>임차료및외주비의지급</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lvl="0">
              <a:lnSpc>
                <a:spcPct val="110000"/>
              </a:lnSpc>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D: </a:t>
            </a:r>
            <a:r>
              <a:rPr lang="ko-KR" altLang="en-US" sz="700" dirty="0" err="1">
                <a:solidFill>
                  <a:srgbClr val="000000"/>
                </a:solidFill>
                <a:latin typeface="Arial" panose="020B0604020202020204" pitchFamily="34" charset="0"/>
                <a:cs typeface="Arial" panose="020B0604020202020204" pitchFamily="34" charset="0"/>
              </a:rPr>
              <a:t>기타영업관련비용유출</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E: </a:t>
            </a:r>
            <a:r>
              <a:rPr lang="ko-KR" altLang="en-US" sz="700" dirty="0" err="1">
                <a:solidFill>
                  <a:srgbClr val="000000"/>
                </a:solidFill>
                <a:latin typeface="Arial" panose="020B0604020202020204" pitchFamily="34" charset="0"/>
                <a:cs typeface="Arial" panose="020B0604020202020204" pitchFamily="34" charset="0"/>
              </a:rPr>
              <a:t>기타영업관련자산부채변동</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F: </a:t>
            </a:r>
            <a:r>
              <a:rPr lang="ko-KR" altLang="en-US" sz="700" dirty="0">
                <a:solidFill>
                  <a:srgbClr val="000000"/>
                </a:solidFill>
                <a:latin typeface="Arial" panose="020B0604020202020204" pitchFamily="34" charset="0"/>
                <a:cs typeface="Arial" panose="020B0604020202020204" pitchFamily="34" charset="0"/>
              </a:rPr>
              <a:t>무형자산의 취득</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39" name="직사각형 38">
            <a:extLst>
              <a:ext uri="{FF2B5EF4-FFF2-40B4-BE49-F238E27FC236}">
                <a16:creationId xmlns:a16="http://schemas.microsoft.com/office/drawing/2014/main" id="{3E7B5BAD-BB92-4BAD-8B61-71B1A0A8729C}"/>
              </a:ext>
            </a:extLst>
          </p:cNvPr>
          <p:cNvSpPr/>
          <p:nvPr/>
        </p:nvSpPr>
        <p:spPr>
          <a:xfrm>
            <a:off x="8600293" y="4759127"/>
            <a:ext cx="1080603" cy="793935"/>
          </a:xfrm>
          <a:prstGeom prst="rect">
            <a:avLst/>
          </a:prstGeom>
        </p:spPr>
        <p:txBody>
          <a:bodyPr wrap="square">
            <a:spAutoFit/>
          </a:bodyPr>
          <a:lstStyle/>
          <a:p>
            <a:pPr lvl="0">
              <a:lnSpc>
                <a:spcPct val="110000"/>
              </a:lnSpc>
              <a:defRPr/>
            </a:pPr>
            <a:r>
              <a:rPr lang="en-US" altLang="ko-KR" sz="700" dirty="0">
                <a:solidFill>
                  <a:srgbClr val="000000"/>
                </a:solidFill>
                <a:latin typeface="Arial" panose="020B0604020202020204" pitchFamily="34" charset="0"/>
                <a:cs typeface="Arial" panose="020B0604020202020204" pitchFamily="34" charset="0"/>
              </a:rPr>
              <a:t>G: </a:t>
            </a:r>
            <a:r>
              <a:rPr lang="ko-KR" altLang="en-US" sz="700" dirty="0">
                <a:solidFill>
                  <a:srgbClr val="000000"/>
                </a:solidFill>
                <a:latin typeface="Arial" panose="020B0604020202020204" pitchFamily="34" charset="0"/>
                <a:cs typeface="Arial" panose="020B0604020202020204" pitchFamily="34" charset="0"/>
              </a:rPr>
              <a:t>유형자산의 취득</a:t>
            </a:r>
            <a:endParaRPr lang="en-US" altLang="ko-KR" sz="700" dirty="0">
              <a:solidFill>
                <a:srgbClr val="000000"/>
              </a:solidFill>
              <a:latin typeface="Arial" panose="020B0604020202020204" pitchFamily="34" charset="0"/>
              <a:cs typeface="Arial" panose="020B0604020202020204" pitchFamily="34" charset="0"/>
            </a:endParaRPr>
          </a:p>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H: </a:t>
            </a:r>
            <a:r>
              <a:rPr lang="ko-KR" altLang="en-US" sz="700" dirty="0">
                <a:solidFill>
                  <a:srgbClr val="000000"/>
                </a:solidFill>
                <a:latin typeface="Arial" panose="020B0604020202020204" pitchFamily="34" charset="0"/>
                <a:cs typeface="Arial" panose="020B0604020202020204" pitchFamily="34" charset="0"/>
              </a:rPr>
              <a:t>유형자산의 매각</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lvl="0">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I: </a:t>
            </a:r>
            <a:r>
              <a:rPr lang="ko-KR" altLang="en-US" sz="700" dirty="0">
                <a:solidFill>
                  <a:srgbClr val="000000"/>
                </a:solidFill>
                <a:latin typeface="Arial" panose="020B0604020202020204" pitchFamily="34" charset="0"/>
                <a:cs typeface="Arial" panose="020B0604020202020204" pitchFamily="34" charset="0"/>
              </a:rPr>
              <a:t>자본금 유입</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lvl="0">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J: </a:t>
            </a:r>
            <a:r>
              <a:rPr lang="ko-KR" altLang="en-US" sz="700" dirty="0">
                <a:solidFill>
                  <a:srgbClr val="000000"/>
                </a:solidFill>
                <a:latin typeface="Arial" panose="020B0604020202020204" pitchFamily="34" charset="0"/>
                <a:cs typeface="Arial" panose="020B0604020202020204" pitchFamily="34" charset="0"/>
              </a:rPr>
              <a:t>대표자가지급금</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lvl="0">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K: </a:t>
            </a:r>
            <a:r>
              <a:rPr lang="ko-KR" altLang="en-US" sz="700" dirty="0">
                <a:solidFill>
                  <a:srgbClr val="000000"/>
                </a:solidFill>
                <a:latin typeface="Arial" panose="020B0604020202020204" pitchFamily="34" charset="0"/>
                <a:cs typeface="Arial" panose="020B0604020202020204" pitchFamily="34" charset="0"/>
              </a:rPr>
              <a:t>배당의 지급</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L: </a:t>
            </a:r>
            <a:r>
              <a:rPr lang="ko-KR" altLang="en-US" sz="700" dirty="0" err="1">
                <a:solidFill>
                  <a:srgbClr val="000000"/>
                </a:solidFill>
                <a:latin typeface="Arial" panose="020B0604020202020204" pitchFamily="34" charset="0"/>
                <a:cs typeface="Arial" panose="020B0604020202020204" pitchFamily="34" charset="0"/>
              </a:rPr>
              <a:t>타입금</a:t>
            </a:r>
            <a:r>
              <a:rPr lang="ko-KR" altLang="en-US" sz="700" dirty="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CF</a:t>
            </a:r>
          </a:p>
        </p:txBody>
      </p:sp>
      <p:sp>
        <p:nvSpPr>
          <p:cNvPr id="40" name="TextBox 39">
            <a:extLst>
              <a:ext uri="{FF2B5EF4-FFF2-40B4-BE49-F238E27FC236}">
                <a16:creationId xmlns:a16="http://schemas.microsoft.com/office/drawing/2014/main" id="{81103EBB-B137-41A5-8721-9E1141B89CEF}"/>
              </a:ext>
            </a:extLst>
          </p:cNvPr>
          <p:cNvSpPr txBox="1"/>
          <p:nvPr/>
        </p:nvSpPr>
        <p:spPr>
          <a:xfrm>
            <a:off x="2625256" y="6017630"/>
            <a:ext cx="1260000" cy="246221"/>
          </a:xfrm>
          <a:prstGeom prst="rect">
            <a:avLst/>
          </a:prstGeom>
          <a:noFill/>
        </p:spPr>
        <p:txBody>
          <a:bodyPr wrap="square" lIns="36000" tIns="0" rIns="36000" bIns="0" rtlCol="0" anchor="ctr">
            <a:spAutoFit/>
          </a:bodyPr>
          <a:lstStyle/>
          <a:p>
            <a:pPr algn="ctr" defTabSz="457198">
              <a:defRPr/>
            </a:pPr>
            <a:r>
              <a:rPr lang="en-US" altLang="ko-KR" sz="800" dirty="0">
                <a:solidFill>
                  <a:srgbClr val="0091DA">
                    <a:lumMod val="75000"/>
                  </a:srgbClr>
                </a:solidFill>
                <a:latin typeface="Arial" panose="020B0604020202020204" pitchFamily="34" charset="0"/>
                <a:ea typeface="맑은 고딕" panose="020B0503020000020004" pitchFamily="50" charset="-127"/>
                <a:cs typeface="Arial" panose="020B0604020202020204" pitchFamily="34" charset="0"/>
              </a:rPr>
              <a:t>Total Operating CF: </a:t>
            </a:r>
          </a:p>
          <a:p>
            <a:pPr algn="ctr" defTabSz="457198">
              <a:defRPr/>
            </a:pPr>
            <a:r>
              <a:rPr lang="en-US" altLang="ko-KR" sz="800" dirty="0">
                <a:solidFill>
                  <a:srgbClr val="0091DA">
                    <a:lumMod val="75000"/>
                  </a:srgbClr>
                </a:solidFill>
                <a:latin typeface="Arial" panose="020B0604020202020204" pitchFamily="34" charset="0"/>
                <a:ea typeface="맑은 고딕" panose="020B0503020000020004" pitchFamily="50" charset="-127"/>
                <a:cs typeface="Arial" panose="020B0604020202020204" pitchFamily="34" charset="0"/>
              </a:rPr>
              <a:t>10,871</a:t>
            </a:r>
            <a:endParaRPr lang="ko-KR" altLang="en-US" sz="800" dirty="0">
              <a:solidFill>
                <a:srgbClr val="0091DA">
                  <a:lumMod val="75000"/>
                </a:srgbClr>
              </a:solidFill>
              <a:latin typeface="Arial" panose="020B0604020202020204" pitchFamily="34" charset="0"/>
              <a:ea typeface="맑은 고딕" panose="020B0503020000020004" pitchFamily="50" charset="-127"/>
              <a:cs typeface="Arial" panose="020B0604020202020204" pitchFamily="34" charset="0"/>
            </a:endParaRPr>
          </a:p>
        </p:txBody>
      </p:sp>
      <p:cxnSp>
        <p:nvCxnSpPr>
          <p:cNvPr id="41" name="꺾인 연결선 40">
            <a:extLst>
              <a:ext uri="{FF2B5EF4-FFF2-40B4-BE49-F238E27FC236}">
                <a16:creationId xmlns:a16="http://schemas.microsoft.com/office/drawing/2014/main" id="{F7CCAE94-3310-4C0F-BA5B-4D1EBCA33728}"/>
              </a:ext>
            </a:extLst>
          </p:cNvPr>
          <p:cNvCxnSpPr>
            <a:cxnSpLocks/>
          </p:cNvCxnSpPr>
          <p:nvPr/>
        </p:nvCxnSpPr>
        <p:spPr>
          <a:xfrm rot="5400000" flipH="1" flipV="1">
            <a:off x="3192958" y="4471839"/>
            <a:ext cx="159391" cy="3027414"/>
          </a:xfrm>
          <a:prstGeom prst="bentConnector3">
            <a:avLst>
              <a:gd name="adj1" fmla="val -143421"/>
            </a:avLst>
          </a:prstGeom>
          <a:ln w="9525"/>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7E317D5-8691-46F4-98CD-BB9DE6C5EF72}"/>
              </a:ext>
            </a:extLst>
          </p:cNvPr>
          <p:cNvSpPr txBox="1"/>
          <p:nvPr/>
        </p:nvSpPr>
        <p:spPr>
          <a:xfrm>
            <a:off x="5280602" y="4792937"/>
            <a:ext cx="1097501" cy="246221"/>
          </a:xfrm>
          <a:prstGeom prst="rect">
            <a:avLst/>
          </a:prstGeom>
          <a:solidFill>
            <a:schemeClr val="bg1"/>
          </a:solidFill>
        </p:spPr>
        <p:txBody>
          <a:bodyPr wrap="square" lIns="36000" tIns="0" rIns="36000" bIns="0" rtlCol="0" anchor="ctr">
            <a:spAutoFit/>
          </a:bodyPr>
          <a:lstStyle/>
          <a:p>
            <a:pPr algn="ctr" defTabSz="457198">
              <a:defRPr/>
            </a:pPr>
            <a:r>
              <a:rPr lang="en-US" altLang="ko-KR" sz="800" dirty="0">
                <a:solidFill>
                  <a:srgbClr val="00A3A1">
                    <a:lumMod val="50000"/>
                  </a:srgbClr>
                </a:solidFill>
                <a:latin typeface="Arial" panose="020B0604020202020204" pitchFamily="34" charset="0"/>
                <a:ea typeface="맑은 고딕" panose="020B0503020000020004" pitchFamily="50" charset="-127"/>
                <a:cs typeface="Arial" panose="020B0604020202020204" pitchFamily="34" charset="0"/>
              </a:rPr>
              <a:t>Total Investing CF: </a:t>
            </a:r>
          </a:p>
          <a:p>
            <a:pPr algn="ctr" defTabSz="457198">
              <a:defRPr/>
            </a:pPr>
            <a:r>
              <a:rPr lang="en-US" altLang="ko-KR" sz="800" dirty="0">
                <a:solidFill>
                  <a:srgbClr val="00A3A1">
                    <a:lumMod val="50000"/>
                  </a:srgbClr>
                </a:solidFill>
                <a:latin typeface="Arial" panose="020B0604020202020204" pitchFamily="34" charset="0"/>
                <a:ea typeface="맑은 고딕" panose="020B0503020000020004" pitchFamily="50" charset="-127"/>
                <a:cs typeface="Arial" panose="020B0604020202020204" pitchFamily="34" charset="0"/>
              </a:rPr>
              <a:t>(6,521)</a:t>
            </a:r>
            <a:endParaRPr lang="ko-KR" altLang="en-US" sz="800" dirty="0">
              <a:solidFill>
                <a:srgbClr val="00A3A1">
                  <a:lumMod val="50000"/>
                </a:srgbClr>
              </a:solidFill>
              <a:latin typeface="Arial" panose="020B0604020202020204" pitchFamily="34" charset="0"/>
              <a:ea typeface="맑은 고딕" panose="020B0503020000020004" pitchFamily="50" charset="-127"/>
              <a:cs typeface="Arial" panose="020B0604020202020204" pitchFamily="34" charset="0"/>
            </a:endParaRPr>
          </a:p>
        </p:txBody>
      </p:sp>
      <p:cxnSp>
        <p:nvCxnSpPr>
          <p:cNvPr id="51" name="꺾인 연결선 40">
            <a:extLst>
              <a:ext uri="{FF2B5EF4-FFF2-40B4-BE49-F238E27FC236}">
                <a16:creationId xmlns:a16="http://schemas.microsoft.com/office/drawing/2014/main" id="{AB001723-C7A0-4B9D-B106-FBA494249E68}"/>
              </a:ext>
            </a:extLst>
          </p:cNvPr>
          <p:cNvCxnSpPr>
            <a:cxnSpLocks/>
          </p:cNvCxnSpPr>
          <p:nvPr/>
        </p:nvCxnSpPr>
        <p:spPr>
          <a:xfrm rot="16200000" flipH="1">
            <a:off x="5717702" y="4519904"/>
            <a:ext cx="179075" cy="2041759"/>
          </a:xfrm>
          <a:prstGeom prst="bentConnector3">
            <a:avLst>
              <a:gd name="adj1" fmla="val -207295"/>
            </a:avLst>
          </a:prstGeom>
          <a:ln>
            <a:solidFill>
              <a:srgbClr val="005251"/>
            </a:solidFill>
          </a:ln>
        </p:spPr>
        <p:style>
          <a:lnRef idx="1">
            <a:schemeClr val="accent1"/>
          </a:lnRef>
          <a:fillRef idx="0">
            <a:schemeClr val="accent1"/>
          </a:fillRef>
          <a:effectRef idx="0">
            <a:schemeClr val="accent1"/>
          </a:effectRef>
          <a:fontRef idx="minor">
            <a:schemeClr val="tx1"/>
          </a:fontRef>
        </p:style>
      </p:cxnSp>
      <p:cxnSp>
        <p:nvCxnSpPr>
          <p:cNvPr id="57" name="꺾인 연결선 48">
            <a:extLst>
              <a:ext uri="{FF2B5EF4-FFF2-40B4-BE49-F238E27FC236}">
                <a16:creationId xmlns:a16="http://schemas.microsoft.com/office/drawing/2014/main" id="{F5C66781-B8B3-4290-8293-1021F9CFEFB0}"/>
              </a:ext>
            </a:extLst>
          </p:cNvPr>
          <p:cNvCxnSpPr>
            <a:cxnSpLocks/>
          </p:cNvCxnSpPr>
          <p:nvPr/>
        </p:nvCxnSpPr>
        <p:spPr>
          <a:xfrm rot="16200000" flipH="1">
            <a:off x="8004161" y="4722739"/>
            <a:ext cx="176938" cy="2559937"/>
          </a:xfrm>
          <a:prstGeom prst="bentConnector3">
            <a:avLst>
              <a:gd name="adj1" fmla="val 229198"/>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EDACF80-6D90-4D90-A5C3-9ABDCE967CDC}"/>
              </a:ext>
            </a:extLst>
          </p:cNvPr>
          <p:cNvSpPr txBox="1"/>
          <p:nvPr/>
        </p:nvSpPr>
        <p:spPr>
          <a:xfrm>
            <a:off x="7638887" y="6047867"/>
            <a:ext cx="994962" cy="246221"/>
          </a:xfrm>
          <a:prstGeom prst="rect">
            <a:avLst/>
          </a:prstGeom>
          <a:noFill/>
        </p:spPr>
        <p:txBody>
          <a:bodyPr wrap="square" lIns="36000" tIns="0" rIns="36000" bIns="0" rtlCol="0" anchor="ctr">
            <a:spAutoFit/>
          </a:bodyPr>
          <a:lstStyle/>
          <a:p>
            <a:pPr algn="ctr" defTabSz="457198">
              <a:defRPr/>
            </a:pPr>
            <a:r>
              <a:rPr lang="en-US" altLang="ko-KR" sz="800" dirty="0">
                <a:solidFill>
                  <a:srgbClr val="0091DA">
                    <a:lumMod val="75000"/>
                  </a:srgbClr>
                </a:solidFill>
                <a:latin typeface="Arial" panose="020B0604020202020204" pitchFamily="34" charset="0"/>
                <a:ea typeface="맑은 고딕" panose="020B0503020000020004" pitchFamily="50" charset="-127"/>
                <a:cs typeface="Arial" panose="020B0604020202020204" pitchFamily="34" charset="0"/>
              </a:rPr>
              <a:t>Total Financing CF: (1,150)</a:t>
            </a:r>
            <a:endParaRPr lang="ko-KR" altLang="en-US" sz="800" dirty="0">
              <a:solidFill>
                <a:srgbClr val="0091DA">
                  <a:lumMod val="75000"/>
                </a:srgbClr>
              </a:solidFill>
              <a:latin typeface="Arial" panose="020B0604020202020204" pitchFamily="34" charset="0"/>
              <a:ea typeface="맑은 고딕" panose="020B0503020000020004" pitchFamily="50" charset="-127"/>
              <a:cs typeface="Arial" panose="020B0604020202020204" pitchFamily="34" charset="0"/>
            </a:endParaRPr>
          </a:p>
        </p:txBody>
      </p:sp>
      <p:sp>
        <p:nvSpPr>
          <p:cNvPr id="68" name="직사각형 67">
            <a:extLst>
              <a:ext uri="{FF2B5EF4-FFF2-40B4-BE49-F238E27FC236}">
                <a16:creationId xmlns:a16="http://schemas.microsoft.com/office/drawing/2014/main" id="{A76ABE6D-CDC7-4C25-A4B3-721C32DFBB14}"/>
              </a:ext>
            </a:extLst>
          </p:cNvPr>
          <p:cNvSpPr/>
          <p:nvPr/>
        </p:nvSpPr>
        <p:spPr>
          <a:xfrm flipV="1">
            <a:off x="1698771" y="2165887"/>
            <a:ext cx="4896000" cy="308675"/>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457198">
              <a:defRPr/>
            </a:pPr>
            <a:endParaRPr lang="ko-KR" altLang="en-US" sz="900" dirty="0">
              <a:solidFill>
                <a:prstClr val="white"/>
              </a:solidFill>
              <a:latin typeface="Univers for KPMG"/>
              <a:ea typeface="맑은 고딕" panose="020B0503020000020004" pitchFamily="50" charset="-127"/>
            </a:endParaRPr>
          </a:p>
        </p:txBody>
      </p:sp>
      <p:sp>
        <p:nvSpPr>
          <p:cNvPr id="69" name="직사각형 68">
            <a:extLst>
              <a:ext uri="{FF2B5EF4-FFF2-40B4-BE49-F238E27FC236}">
                <a16:creationId xmlns:a16="http://schemas.microsoft.com/office/drawing/2014/main" id="{F95DEA31-7F8E-4A85-83C5-7EA3C4742228}"/>
              </a:ext>
            </a:extLst>
          </p:cNvPr>
          <p:cNvSpPr/>
          <p:nvPr/>
        </p:nvSpPr>
        <p:spPr>
          <a:xfrm flipV="1">
            <a:off x="1698771" y="2928346"/>
            <a:ext cx="4896000" cy="14400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457198">
              <a:defRPr/>
            </a:pPr>
            <a:endParaRPr lang="ko-KR" altLang="en-US" sz="900" dirty="0">
              <a:solidFill>
                <a:prstClr val="white"/>
              </a:solidFill>
              <a:latin typeface="Univers for KPMG"/>
              <a:ea typeface="맑은 고딕" panose="020B0503020000020004" pitchFamily="50" charset="-127"/>
            </a:endParaRPr>
          </a:p>
        </p:txBody>
      </p:sp>
      <p:sp>
        <p:nvSpPr>
          <p:cNvPr id="70" name="직사각형 69">
            <a:extLst>
              <a:ext uri="{FF2B5EF4-FFF2-40B4-BE49-F238E27FC236}">
                <a16:creationId xmlns:a16="http://schemas.microsoft.com/office/drawing/2014/main" id="{F899413D-92D2-4142-828F-F986262BC26E}"/>
              </a:ext>
            </a:extLst>
          </p:cNvPr>
          <p:cNvSpPr/>
          <p:nvPr/>
        </p:nvSpPr>
        <p:spPr>
          <a:xfrm flipV="1">
            <a:off x="1698771" y="3528967"/>
            <a:ext cx="4896000" cy="61015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457198">
              <a:defRPr/>
            </a:pPr>
            <a:endParaRPr lang="ko-KR" altLang="en-US" sz="900" dirty="0">
              <a:solidFill>
                <a:prstClr val="white"/>
              </a:solidFill>
              <a:latin typeface="Univers for KPMG"/>
              <a:ea typeface="맑은 고딕" panose="020B0503020000020004" pitchFamily="50" charset="-127"/>
            </a:endParaRPr>
          </a:p>
        </p:txBody>
      </p:sp>
      <p:graphicFrame>
        <p:nvGraphicFramePr>
          <p:cNvPr id="73" name="표 72">
            <a:extLst>
              <a:ext uri="{FF2B5EF4-FFF2-40B4-BE49-F238E27FC236}">
                <a16:creationId xmlns:a16="http://schemas.microsoft.com/office/drawing/2014/main" id="{D5A72DF0-3D57-4C82-B16A-3C8AEE7CBA49}"/>
              </a:ext>
            </a:extLst>
          </p:cNvPr>
          <p:cNvGraphicFramePr>
            <a:graphicFrameLocks noGrp="1"/>
          </p:cNvGraphicFramePr>
          <p:nvPr>
            <p:extLst>
              <p:ext uri="{D42A27DB-BD31-4B8C-83A1-F6EECF244321}">
                <p14:modId xmlns:p14="http://schemas.microsoft.com/office/powerpoint/2010/main" val="2688455242"/>
              </p:ext>
            </p:extLst>
          </p:nvPr>
        </p:nvGraphicFramePr>
        <p:xfrm>
          <a:off x="6878947" y="1376216"/>
          <a:ext cx="2801949" cy="1134000"/>
        </p:xfrm>
        <a:graphic>
          <a:graphicData uri="http://schemas.openxmlformats.org/drawingml/2006/table">
            <a:tbl>
              <a:tblPr/>
              <a:tblGrid>
                <a:gridCol w="828000">
                  <a:extLst>
                    <a:ext uri="{9D8B030D-6E8A-4147-A177-3AD203B41FA5}">
                      <a16:colId xmlns:a16="http://schemas.microsoft.com/office/drawing/2014/main" val="2738729691"/>
                    </a:ext>
                  </a:extLst>
                </a:gridCol>
                <a:gridCol w="360000">
                  <a:extLst>
                    <a:ext uri="{9D8B030D-6E8A-4147-A177-3AD203B41FA5}">
                      <a16:colId xmlns:a16="http://schemas.microsoft.com/office/drawing/2014/main" val="3817824660"/>
                    </a:ext>
                  </a:extLst>
                </a:gridCol>
                <a:gridCol w="360000">
                  <a:extLst>
                    <a:ext uri="{9D8B030D-6E8A-4147-A177-3AD203B41FA5}">
                      <a16:colId xmlns:a16="http://schemas.microsoft.com/office/drawing/2014/main" val="4064043072"/>
                    </a:ext>
                  </a:extLst>
                </a:gridCol>
                <a:gridCol w="360000">
                  <a:extLst>
                    <a:ext uri="{9D8B030D-6E8A-4147-A177-3AD203B41FA5}">
                      <a16:colId xmlns:a16="http://schemas.microsoft.com/office/drawing/2014/main" val="1646971105"/>
                    </a:ext>
                  </a:extLst>
                </a:gridCol>
                <a:gridCol w="360000">
                  <a:extLst>
                    <a:ext uri="{9D8B030D-6E8A-4147-A177-3AD203B41FA5}">
                      <a16:colId xmlns:a16="http://schemas.microsoft.com/office/drawing/2014/main" val="2053189940"/>
                    </a:ext>
                  </a:extLst>
                </a:gridCol>
                <a:gridCol w="533949">
                  <a:extLst>
                    <a:ext uri="{9D8B030D-6E8A-4147-A177-3AD203B41FA5}">
                      <a16:colId xmlns:a16="http://schemas.microsoft.com/office/drawing/2014/main" val="12585748"/>
                    </a:ext>
                  </a:extLst>
                </a:gridCol>
              </a:tblGrid>
              <a:tr h="126000">
                <a:tc>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특수관계자 </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CF</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929945370"/>
                  </a:ext>
                </a:extLst>
              </a:tr>
              <a:tr h="126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인건비</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(218)</a:t>
                      </a:r>
                    </a:p>
                  </a:txBody>
                  <a:tcPr marL="0" marR="36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(171)</a:t>
                      </a:r>
                    </a:p>
                  </a:txBody>
                  <a:tcPr marL="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(273)</a:t>
                      </a:r>
                    </a:p>
                  </a:txBody>
                  <a:tcPr marL="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(244)</a:t>
                      </a:r>
                    </a:p>
                  </a:txBody>
                  <a:tcPr marL="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(161)</a:t>
                      </a:r>
                    </a:p>
                  </a:txBody>
                  <a:tcPr marL="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867839797"/>
                  </a:ext>
                </a:extLst>
              </a:tr>
              <a:tr h="126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임차료</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(493)</a:t>
                      </a:r>
                    </a:p>
                  </a:txBody>
                  <a:tcPr marL="0" marR="36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(304)</a:t>
                      </a:r>
                    </a:p>
                  </a:txBody>
                  <a:tcPr marL="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(222)</a:t>
                      </a:r>
                    </a:p>
                  </a:txBody>
                  <a:tcPr marL="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(222)</a:t>
                      </a:r>
                    </a:p>
                  </a:txBody>
                  <a:tcPr marL="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(111)</a:t>
                      </a:r>
                    </a:p>
                  </a:txBody>
                  <a:tcPr marL="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94406199"/>
                  </a:ext>
                </a:extLst>
              </a:tr>
              <a:tr h="126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외주가공비</a:t>
                      </a:r>
                      <a:endParaRPr lang="en-US" sz="8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(246)</a:t>
                      </a:r>
                    </a:p>
                  </a:txBody>
                  <a:tcPr marL="0" marR="36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(409)</a:t>
                      </a:r>
                    </a:p>
                  </a:txBody>
                  <a:tcPr marL="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(845)</a:t>
                      </a:r>
                    </a:p>
                  </a:txBody>
                  <a:tcPr marL="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(814)</a:t>
                      </a:r>
                    </a:p>
                  </a:txBody>
                  <a:tcPr marL="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(310)</a:t>
                      </a:r>
                    </a:p>
                  </a:txBody>
                  <a:tcPr marL="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271292801"/>
                  </a:ext>
                </a:extLst>
              </a:tr>
              <a:tr h="126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유형자산 취득</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(1,476)</a:t>
                      </a:r>
                    </a:p>
                  </a:txBody>
                  <a:tcPr marL="0" marR="36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397338368"/>
                  </a:ext>
                </a:extLst>
              </a:tr>
              <a:tr h="126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무형자산 취득</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0" marR="36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(3,011)</a:t>
                      </a:r>
                    </a:p>
                  </a:txBody>
                  <a:tcPr marL="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(1,195)</a:t>
                      </a:r>
                    </a:p>
                  </a:txBody>
                  <a:tcPr marL="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23846182"/>
                  </a:ext>
                </a:extLst>
              </a:tr>
              <a:tr h="126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배당의 지급</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0" marR="36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(2,000)</a:t>
                      </a:r>
                    </a:p>
                  </a:txBody>
                  <a:tcPr marL="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889304034"/>
                  </a:ext>
                </a:extLst>
              </a:tr>
              <a:tr h="126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기타재무</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CF</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992</a:t>
                      </a:r>
                    </a:p>
                  </a:txBody>
                  <a:tcPr marL="0" marR="36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(941)</a:t>
                      </a:r>
                    </a:p>
                  </a:txBody>
                  <a:tcPr marL="0" marR="36000" marT="0" marB="0" anchor="ctr">
                    <a:lnL>
                      <a:noFill/>
                    </a:lnL>
                    <a:lnR>
                      <a:noFill/>
                    </a:lnR>
                    <a:lnT w="6350"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0" marR="36000" marT="0" marB="0" anchor="ctr">
                    <a:lnL>
                      <a:noFill/>
                    </a:lnL>
                    <a:lnR>
                      <a:noFill/>
                    </a:lnR>
                    <a:lnT w="6350"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(175)</a:t>
                      </a:r>
                    </a:p>
                  </a:txBody>
                  <a:tcPr marL="0" marR="36000" marT="0" marB="0" anchor="ctr">
                    <a:lnL>
                      <a:noFill/>
                    </a:lnL>
                    <a:lnR>
                      <a:noFill/>
                    </a:lnR>
                    <a:lnT w="6350"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80513016"/>
                  </a:ext>
                </a:extLst>
              </a:tr>
              <a:tr h="126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특수관계자</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CF</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(1,441)</a:t>
                      </a:r>
                    </a:p>
                  </a:txBody>
                  <a:tcPr marL="0" marR="360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(4,836)</a:t>
                      </a:r>
                    </a:p>
                  </a:txBody>
                  <a:tcPr marL="0" marR="360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(2,536)</a:t>
                      </a:r>
                    </a:p>
                  </a:txBody>
                  <a:tcPr marL="0" marR="360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(3,455)</a:t>
                      </a:r>
                    </a:p>
                  </a:txBody>
                  <a:tcPr marL="0" marR="360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(907)</a:t>
                      </a:r>
                    </a:p>
                  </a:txBody>
                  <a:tcPr marL="0" marR="36000" marT="0" marB="0" anchor="ctr">
                    <a:lnL>
                      <a:noFill/>
                    </a:lnL>
                    <a:lnR w="6350" cap="flat" cmpd="sng" algn="ctr">
                      <a:solidFill>
                        <a:srgbClr val="00338D"/>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16424676"/>
                  </a:ext>
                </a:extLst>
              </a:tr>
            </a:tbl>
          </a:graphicData>
        </a:graphic>
      </p:graphicFrame>
      <p:sp>
        <p:nvSpPr>
          <p:cNvPr id="30" name="TextBox 29">
            <a:extLst>
              <a:ext uri="{FF2B5EF4-FFF2-40B4-BE49-F238E27FC236}">
                <a16:creationId xmlns:a16="http://schemas.microsoft.com/office/drawing/2014/main" id="{65576E6A-DB1D-4613-94E2-4D818E4E827E}"/>
              </a:ext>
            </a:extLst>
          </p:cNvPr>
          <p:cNvSpPr txBox="1"/>
          <p:nvPr/>
        </p:nvSpPr>
        <p:spPr>
          <a:xfrm>
            <a:off x="6812661" y="1062398"/>
            <a:ext cx="2912977" cy="338554"/>
          </a:xfrm>
          <a:prstGeom prst="rect">
            <a:avLst/>
          </a:prstGeom>
          <a:noFill/>
        </p:spPr>
        <p:txBody>
          <a:bodyPr wrap="non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해당 항목들 중</a:t>
            </a:r>
            <a:r>
              <a:rPr lang="en-US" altLang="ko-KR" sz="800" dirty="0">
                <a:latin typeface="+mj-ea"/>
                <a:ea typeface="+mj-ea"/>
                <a:cs typeface="Univers for KPMG"/>
              </a:rPr>
              <a:t>, </a:t>
            </a:r>
            <a:r>
              <a:rPr lang="ko-KR" altLang="en-US" sz="800" dirty="0">
                <a:latin typeface="+mj-ea"/>
                <a:ea typeface="+mj-ea"/>
                <a:cs typeface="Univers for KPMG"/>
              </a:rPr>
              <a:t>대표자 및 특수관계자에 대한 </a:t>
            </a:r>
            <a:r>
              <a:rPr lang="en-US" altLang="ko-KR" sz="800" dirty="0">
                <a:latin typeface="+mj-ea"/>
                <a:ea typeface="+mj-ea"/>
                <a:cs typeface="Univers for KPMG"/>
              </a:rPr>
              <a:t>CF</a:t>
            </a:r>
            <a:r>
              <a:rPr lang="ko-KR" altLang="en-US" sz="800" dirty="0">
                <a:latin typeface="+mj-ea"/>
                <a:ea typeface="+mj-ea"/>
                <a:cs typeface="Univers for KPMG"/>
              </a:rPr>
              <a:t>는</a:t>
            </a:r>
            <a:endParaRPr lang="en-US" altLang="ko-KR" sz="800" dirty="0">
              <a:latin typeface="+mj-ea"/>
              <a:ea typeface="+mj-ea"/>
              <a:cs typeface="Univers for KPMG"/>
            </a:endParaRPr>
          </a:p>
          <a:p>
            <a:r>
              <a:rPr lang="ko-KR" altLang="en-US" sz="800" dirty="0">
                <a:latin typeface="+mj-ea"/>
                <a:ea typeface="+mj-ea"/>
                <a:cs typeface="Univers for KPMG"/>
              </a:rPr>
              <a:t>다음과 같음</a:t>
            </a:r>
          </a:p>
        </p:txBody>
      </p:sp>
      <p:cxnSp>
        <p:nvCxnSpPr>
          <p:cNvPr id="74" name="꺾인 연결선 37">
            <a:extLst>
              <a:ext uri="{FF2B5EF4-FFF2-40B4-BE49-F238E27FC236}">
                <a16:creationId xmlns:a16="http://schemas.microsoft.com/office/drawing/2014/main" id="{1ED97BE4-BAAA-49E6-A773-39652A443ABC}"/>
              </a:ext>
            </a:extLst>
          </p:cNvPr>
          <p:cNvCxnSpPr>
            <a:cxnSpLocks/>
            <a:stCxn id="68" idx="3"/>
            <a:endCxn id="73" idx="1"/>
          </p:cNvCxnSpPr>
          <p:nvPr/>
        </p:nvCxnSpPr>
        <p:spPr>
          <a:xfrm flipV="1">
            <a:off x="6594771" y="1943216"/>
            <a:ext cx="284176" cy="377008"/>
          </a:xfrm>
          <a:prstGeom prst="bentConnector3">
            <a:avLst>
              <a:gd name="adj1" fmla="val 50000"/>
            </a:avLst>
          </a:prstGeom>
          <a:ln w="9525">
            <a:solidFill>
              <a:srgbClr val="C00000"/>
            </a:solidFill>
            <a:prstDash val="dash"/>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5" name="꺾인 연결선 37">
            <a:extLst>
              <a:ext uri="{FF2B5EF4-FFF2-40B4-BE49-F238E27FC236}">
                <a16:creationId xmlns:a16="http://schemas.microsoft.com/office/drawing/2014/main" id="{DB7939E0-C0CA-46BC-A32C-F5AFCEACC94E}"/>
              </a:ext>
            </a:extLst>
          </p:cNvPr>
          <p:cNvCxnSpPr>
            <a:cxnSpLocks/>
            <a:stCxn id="69" idx="3"/>
            <a:endCxn id="73" idx="1"/>
          </p:cNvCxnSpPr>
          <p:nvPr/>
        </p:nvCxnSpPr>
        <p:spPr>
          <a:xfrm flipV="1">
            <a:off x="6594771" y="1943216"/>
            <a:ext cx="284176" cy="1057130"/>
          </a:xfrm>
          <a:prstGeom prst="bentConnector3">
            <a:avLst>
              <a:gd name="adj1" fmla="val 50000"/>
            </a:avLst>
          </a:prstGeom>
          <a:ln w="9525">
            <a:solidFill>
              <a:srgbClr val="C00000"/>
            </a:solidFill>
            <a:prstDash val="dash"/>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0" name="꺾인 연결선 37">
            <a:extLst>
              <a:ext uri="{FF2B5EF4-FFF2-40B4-BE49-F238E27FC236}">
                <a16:creationId xmlns:a16="http://schemas.microsoft.com/office/drawing/2014/main" id="{B4DDC323-82A0-4A16-8DC6-BCB35B4B3F71}"/>
              </a:ext>
            </a:extLst>
          </p:cNvPr>
          <p:cNvCxnSpPr>
            <a:cxnSpLocks/>
            <a:stCxn id="70" idx="3"/>
            <a:endCxn id="73" idx="1"/>
          </p:cNvCxnSpPr>
          <p:nvPr/>
        </p:nvCxnSpPr>
        <p:spPr>
          <a:xfrm flipV="1">
            <a:off x="6594771" y="1943216"/>
            <a:ext cx="284176" cy="1890827"/>
          </a:xfrm>
          <a:prstGeom prst="bentConnector3">
            <a:avLst>
              <a:gd name="adj1" fmla="val 50000"/>
            </a:avLst>
          </a:prstGeom>
          <a:ln w="9525">
            <a:solidFill>
              <a:srgbClr val="C00000"/>
            </a:solidFill>
            <a:prstDash val="dash"/>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83" name="직사각형 82">
            <a:extLst>
              <a:ext uri="{FF2B5EF4-FFF2-40B4-BE49-F238E27FC236}">
                <a16:creationId xmlns:a16="http://schemas.microsoft.com/office/drawing/2014/main" id="{D9458C64-77A9-41F0-9E41-D4DDE5B07F4A}"/>
              </a:ext>
            </a:extLst>
          </p:cNvPr>
          <p:cNvSpPr/>
          <p:nvPr/>
        </p:nvSpPr>
        <p:spPr>
          <a:xfrm flipV="1">
            <a:off x="1505824" y="4424291"/>
            <a:ext cx="5076000" cy="144000"/>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457198">
              <a:defRPr/>
            </a:pPr>
            <a:endParaRPr lang="ko-KR" altLang="en-US" sz="900" dirty="0">
              <a:solidFill>
                <a:prstClr val="white"/>
              </a:solidFill>
              <a:latin typeface="Univers for KPMG"/>
              <a:ea typeface="맑은 고딕" panose="020B0503020000020004" pitchFamily="50" charset="-127"/>
            </a:endParaRPr>
          </a:p>
        </p:txBody>
      </p:sp>
      <p:graphicFrame>
        <p:nvGraphicFramePr>
          <p:cNvPr id="5" name="표 4">
            <a:extLst>
              <a:ext uri="{FF2B5EF4-FFF2-40B4-BE49-F238E27FC236}">
                <a16:creationId xmlns:a16="http://schemas.microsoft.com/office/drawing/2014/main" id="{125EA26B-F6E3-4942-8E25-32B2F0278710}"/>
              </a:ext>
            </a:extLst>
          </p:cNvPr>
          <p:cNvGraphicFramePr>
            <a:graphicFrameLocks noGrp="1"/>
          </p:cNvGraphicFramePr>
          <p:nvPr>
            <p:extLst>
              <p:ext uri="{D42A27DB-BD31-4B8C-83A1-F6EECF244321}">
                <p14:modId xmlns:p14="http://schemas.microsoft.com/office/powerpoint/2010/main" val="32875526"/>
              </p:ext>
            </p:extLst>
          </p:nvPr>
        </p:nvGraphicFramePr>
        <p:xfrm>
          <a:off x="6881948" y="2920625"/>
          <a:ext cx="2798950" cy="1764000"/>
        </p:xfrm>
        <a:graphic>
          <a:graphicData uri="http://schemas.openxmlformats.org/drawingml/2006/table">
            <a:tbl>
              <a:tblPr/>
              <a:tblGrid>
                <a:gridCol w="951525">
                  <a:extLst>
                    <a:ext uri="{9D8B030D-6E8A-4147-A177-3AD203B41FA5}">
                      <a16:colId xmlns:a16="http://schemas.microsoft.com/office/drawing/2014/main" val="266331917"/>
                    </a:ext>
                  </a:extLst>
                </a:gridCol>
                <a:gridCol w="369485">
                  <a:extLst>
                    <a:ext uri="{9D8B030D-6E8A-4147-A177-3AD203B41FA5}">
                      <a16:colId xmlns:a16="http://schemas.microsoft.com/office/drawing/2014/main" val="2930839984"/>
                    </a:ext>
                  </a:extLst>
                </a:gridCol>
                <a:gridCol w="369485">
                  <a:extLst>
                    <a:ext uri="{9D8B030D-6E8A-4147-A177-3AD203B41FA5}">
                      <a16:colId xmlns:a16="http://schemas.microsoft.com/office/drawing/2014/main" val="2353812941"/>
                    </a:ext>
                  </a:extLst>
                </a:gridCol>
                <a:gridCol w="369485">
                  <a:extLst>
                    <a:ext uri="{9D8B030D-6E8A-4147-A177-3AD203B41FA5}">
                      <a16:colId xmlns:a16="http://schemas.microsoft.com/office/drawing/2014/main" val="483236644"/>
                    </a:ext>
                  </a:extLst>
                </a:gridCol>
                <a:gridCol w="369485">
                  <a:extLst>
                    <a:ext uri="{9D8B030D-6E8A-4147-A177-3AD203B41FA5}">
                      <a16:colId xmlns:a16="http://schemas.microsoft.com/office/drawing/2014/main" val="2592518308"/>
                    </a:ext>
                  </a:extLst>
                </a:gridCol>
                <a:gridCol w="369485">
                  <a:extLst>
                    <a:ext uri="{9D8B030D-6E8A-4147-A177-3AD203B41FA5}">
                      <a16:colId xmlns:a16="http://schemas.microsoft.com/office/drawing/2014/main" val="1796157230"/>
                    </a:ext>
                  </a:extLst>
                </a:gridCol>
              </a:tblGrid>
              <a:tr h="126000">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계좌</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2016</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2017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2018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1" i="0" u="none" strike="noStrike">
                          <a:solidFill>
                            <a:srgbClr val="FFFFFF"/>
                          </a:solidFill>
                          <a:effectLst/>
                          <a:latin typeface="맑은 고딕" panose="020B0503020000020004" pitchFamily="50" charset="-127"/>
                          <a:ea typeface="맑은 고딕" panose="020B0503020000020004" pitchFamily="50" charset="-127"/>
                        </a:rPr>
                        <a:t>2019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2020</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85119889"/>
                  </a:ext>
                </a:extLst>
              </a:tr>
              <a:tr h="126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국민</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353</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1,202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1,351</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174137915"/>
                  </a:ext>
                </a:extLst>
              </a:tr>
              <a:tr h="126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국민</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479</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450</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52368878"/>
                  </a:ext>
                </a:extLst>
              </a:tr>
              <a:tr h="126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기업</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561</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129</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164</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147262173"/>
                  </a:ext>
                </a:extLst>
              </a:tr>
              <a:tr h="126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하나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357</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184</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310</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403</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342</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484</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923403150"/>
                  </a:ext>
                </a:extLst>
              </a:tr>
              <a:tr h="126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하나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365</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470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90066849"/>
                  </a:ext>
                </a:extLst>
              </a:tr>
              <a:tr h="126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하나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546</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noFill/>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300</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75833951"/>
                  </a:ext>
                </a:extLst>
              </a:tr>
              <a:tr h="126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하나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678</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28</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761</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420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43998948"/>
                  </a:ext>
                </a:extLst>
              </a:tr>
              <a:tr h="1260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거래내역확인서 계</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accent1">
                        <a:lumMod val="20000"/>
                        <a:lumOff val="80000"/>
                      </a:schemeClr>
                    </a:solidFill>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203</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chemeClr val="accent1">
                        <a:lumMod val="20000"/>
                        <a:lumOff val="80000"/>
                      </a:schemeClr>
                    </a:solidFill>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777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solidFill>
                      <a:schemeClr val="accent1">
                        <a:lumMod val="20000"/>
                        <a:lumOff val="80000"/>
                      </a:schemeClr>
                    </a:solidFill>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805</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solidFill>
                      <a:schemeClr val="accent1">
                        <a:lumMod val="20000"/>
                        <a:lumOff val="80000"/>
                      </a:schemeClr>
                    </a:solidFill>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2,867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solidFill>
                      <a:schemeClr val="accent1">
                        <a:lumMod val="20000"/>
                        <a:lumOff val="80000"/>
                      </a:schemeClr>
                    </a:solidFill>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2,990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accent1">
                        <a:lumMod val="20000"/>
                        <a:lumOff val="80000"/>
                      </a:schemeClr>
                    </a:solidFill>
                  </a:tcPr>
                </a:tc>
                <a:extLst>
                  <a:ext uri="{0D108BD9-81ED-4DB2-BD59-A6C34878D82A}">
                    <a16:rowId xmlns:a16="http://schemas.microsoft.com/office/drawing/2014/main" val="3432616276"/>
                  </a:ext>
                </a:extLst>
              </a:tr>
              <a:tr h="126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보통예금원장 계</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203</a:t>
                      </a:r>
                    </a:p>
                  </a:txBody>
                  <a:tcPr marL="46800" marR="46800" marT="0" marB="0" anchor="ctr">
                    <a:lnL w="9525" cap="flat" cmpd="sng" algn="ctr">
                      <a:solidFill>
                        <a:schemeClr val="tx2"/>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777</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805</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2,867</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2,990</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50014990"/>
                  </a:ext>
                </a:extLst>
              </a:tr>
              <a:tr h="126000">
                <a:tc>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diff</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060248824"/>
                  </a:ext>
                </a:extLst>
              </a:tr>
              <a:tr h="126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현금</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b">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952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952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952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5220367"/>
                  </a:ext>
                </a:extLst>
              </a:tr>
              <a:tr h="126000">
                <a:tc>
                  <a:txBody>
                    <a:bodyPr/>
                    <a:lstStyle/>
                    <a:p>
                      <a:pPr algn="l"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정기예적금</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w="9525" cap="flat" cmpd="sng" algn="ctr">
                      <a:solidFill>
                        <a:schemeClr val="tx2"/>
                      </a:solidFill>
                      <a:prstDash val="solid"/>
                      <a:round/>
                      <a:headEnd type="none" w="med" len="med"/>
                      <a:tailEnd type="none" w="med" len="med"/>
                    </a:lnL>
                    <a:lnR>
                      <a:noFill/>
                    </a:lnR>
                    <a:lnT w="6350" cap="flat" cmpd="sng" algn="ctr">
                      <a:no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no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1,200</a:t>
                      </a:r>
                    </a:p>
                  </a:txBody>
                  <a:tcPr marL="46800" marR="46800" marT="0" marB="0" anchor="b">
                    <a:lnL>
                      <a:noFill/>
                    </a:lnL>
                    <a:lnR>
                      <a:noFill/>
                    </a:lnR>
                    <a:lnT w="6350" cap="flat" cmpd="sng" algn="ctr">
                      <a:no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30</a:t>
                      </a:r>
                    </a:p>
                  </a:txBody>
                  <a:tcPr marL="46800" marR="46800" marT="0" marB="0" anchor="b">
                    <a:lnL>
                      <a:noFill/>
                    </a:lnL>
                    <a:lnR>
                      <a:noFill/>
                    </a:lnR>
                    <a:lnT w="6350" cap="flat" cmpd="sng" algn="ctr">
                      <a:no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210</a:t>
                      </a:r>
                    </a:p>
                  </a:txBody>
                  <a:tcPr marL="46800" marR="46800" marT="0" marB="0" anchor="b">
                    <a:lnL>
                      <a:noFill/>
                    </a:lnL>
                    <a:lnR w="9525" cap="flat" cmpd="sng" algn="ctr">
                      <a:solidFill>
                        <a:schemeClr val="tx2"/>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2280320"/>
                  </a:ext>
                </a:extLst>
              </a:tr>
              <a:tr h="126000">
                <a:tc>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기말 </a:t>
                      </a:r>
                      <a:r>
                        <a:rPr lang="en-US" sz="800" b="1" i="0" u="none" strike="noStrike" dirty="0">
                          <a:solidFill>
                            <a:srgbClr val="000000"/>
                          </a:solidFill>
                          <a:effectLst/>
                          <a:latin typeface="맑은 고딕" panose="020B0503020000020004" pitchFamily="50" charset="-127"/>
                          <a:ea typeface="맑은 고딕" panose="020B0503020000020004" pitchFamily="50" charset="-127"/>
                        </a:rPr>
                        <a:t>Cash </a:t>
                      </a: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계</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204</a:t>
                      </a:r>
                    </a:p>
                  </a:txBody>
                  <a:tcPr marL="46800" marR="46800" marT="0" marB="0" anchor="b">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777</a:t>
                      </a:r>
                    </a:p>
                  </a:txBody>
                  <a:tcPr marL="46800" marR="46800" marT="0" marB="0" anchor="b">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2,005</a:t>
                      </a:r>
                    </a:p>
                  </a:txBody>
                  <a:tcPr marL="46800" marR="46800" marT="0" marB="0" anchor="b">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2,897</a:t>
                      </a:r>
                    </a:p>
                  </a:txBody>
                  <a:tcPr marL="46800" marR="46800" marT="0" marB="0" anchor="b">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3,200</a:t>
                      </a:r>
                    </a:p>
                  </a:txBody>
                  <a:tcPr marL="46800" marR="46800" marT="0" marB="0" anchor="b">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799728218"/>
                  </a:ext>
                </a:extLst>
              </a:tr>
            </a:tbl>
          </a:graphicData>
        </a:graphic>
      </p:graphicFrame>
      <p:cxnSp>
        <p:nvCxnSpPr>
          <p:cNvPr id="31" name="꺾인 연결선 37">
            <a:extLst>
              <a:ext uri="{FF2B5EF4-FFF2-40B4-BE49-F238E27FC236}">
                <a16:creationId xmlns:a16="http://schemas.microsoft.com/office/drawing/2014/main" id="{B7C2E87D-AF86-4C8B-89F6-D299FA7B6791}"/>
              </a:ext>
            </a:extLst>
          </p:cNvPr>
          <p:cNvCxnSpPr>
            <a:cxnSpLocks/>
            <a:stCxn id="83" idx="3"/>
            <a:endCxn id="5" idx="1"/>
          </p:cNvCxnSpPr>
          <p:nvPr/>
        </p:nvCxnSpPr>
        <p:spPr>
          <a:xfrm flipV="1">
            <a:off x="6581824" y="3802625"/>
            <a:ext cx="300124" cy="693666"/>
          </a:xfrm>
          <a:prstGeom prst="bentConnector3">
            <a:avLst>
              <a:gd name="adj1" fmla="val 50000"/>
            </a:avLst>
          </a:prstGeom>
          <a:ln w="9525">
            <a:solidFill>
              <a:srgbClr val="483698"/>
            </a:solidFill>
            <a:prstDash val="dash"/>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7A33F5D-2B34-4A49-9B16-5D0DAEF21DB9}"/>
              </a:ext>
            </a:extLst>
          </p:cNvPr>
          <p:cNvSpPr txBox="1"/>
          <p:nvPr/>
        </p:nvSpPr>
        <p:spPr>
          <a:xfrm>
            <a:off x="6812661" y="2594440"/>
            <a:ext cx="2868235" cy="338554"/>
          </a:xfrm>
          <a:prstGeom prst="rect">
            <a:avLst/>
          </a:prstGeom>
          <a:noFill/>
        </p:spPr>
        <p:txBody>
          <a:bodyPr wrap="square" rtlCol="0">
            <a:spAutoFit/>
          </a:bodyPr>
          <a:lstStyle/>
          <a:p>
            <a:r>
              <a:rPr lang="en-US" altLang="ko-KR" sz="800" dirty="0">
                <a:latin typeface="+mj-ea"/>
                <a:ea typeface="+mj-ea"/>
                <a:cs typeface="Univers for KPMG"/>
              </a:rPr>
              <a:t>Note 2: </a:t>
            </a:r>
            <a:r>
              <a:rPr lang="ko-KR" altLang="en-US" sz="800" dirty="0">
                <a:latin typeface="+mj-ea"/>
                <a:ea typeface="+mj-ea"/>
                <a:cs typeface="Univers for KPMG"/>
              </a:rPr>
              <a:t>보통예금 거래내역 확인서 징구 후 대사 결과</a:t>
            </a:r>
            <a:r>
              <a:rPr lang="en-US" altLang="ko-KR" sz="800" dirty="0">
                <a:latin typeface="+mj-ea"/>
                <a:ea typeface="+mj-ea"/>
                <a:cs typeface="Univers for KPMG"/>
              </a:rPr>
              <a:t>, </a:t>
            </a:r>
            <a:r>
              <a:rPr lang="ko-KR" altLang="en-US" sz="800" dirty="0">
                <a:latin typeface="+mj-ea"/>
                <a:ea typeface="+mj-ea"/>
                <a:cs typeface="Univers for KPMG"/>
              </a:rPr>
              <a:t>특이사항 존재하지 아니함</a:t>
            </a:r>
          </a:p>
        </p:txBody>
      </p:sp>
    </p:spTree>
    <p:extLst>
      <p:ext uri="{BB962C8B-B14F-4D97-AF65-F5344CB8AC3E}">
        <p14:creationId xmlns:p14="http://schemas.microsoft.com/office/powerpoint/2010/main" val="119245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7"/>
          <p:cNvGraphicFramePr>
            <a:graphicFrameLocks noGrp="1"/>
          </p:cNvGraphicFramePr>
          <p:nvPr>
            <p:extLst>
              <p:ext uri="{D42A27DB-BD31-4B8C-83A1-F6EECF244321}">
                <p14:modId xmlns:p14="http://schemas.microsoft.com/office/powerpoint/2010/main" val="416394115"/>
              </p:ext>
            </p:extLst>
          </p:nvPr>
        </p:nvGraphicFramePr>
        <p:xfrm>
          <a:off x="4326288" y="1784614"/>
          <a:ext cx="4483355" cy="2664152"/>
        </p:xfrm>
        <a:graphic>
          <a:graphicData uri="http://schemas.openxmlformats.org/drawingml/2006/table">
            <a:tbl>
              <a:tblPr firstRow="1" bandRow="1">
                <a:tableStyleId>{5C22544A-7EE6-4342-B048-85BDC9FD1C3A}</a:tableStyleId>
              </a:tblPr>
              <a:tblGrid>
                <a:gridCol w="473426">
                  <a:extLst>
                    <a:ext uri="{9D8B030D-6E8A-4147-A177-3AD203B41FA5}">
                      <a16:colId xmlns:a16="http://schemas.microsoft.com/office/drawing/2014/main" val="20000"/>
                    </a:ext>
                  </a:extLst>
                </a:gridCol>
                <a:gridCol w="3645748">
                  <a:extLst>
                    <a:ext uri="{9D8B030D-6E8A-4147-A177-3AD203B41FA5}">
                      <a16:colId xmlns:a16="http://schemas.microsoft.com/office/drawing/2014/main" val="20001"/>
                    </a:ext>
                  </a:extLst>
                </a:gridCol>
                <a:gridCol w="364181">
                  <a:extLst>
                    <a:ext uri="{9D8B030D-6E8A-4147-A177-3AD203B41FA5}">
                      <a16:colId xmlns:a16="http://schemas.microsoft.com/office/drawing/2014/main" val="20002"/>
                    </a:ext>
                  </a:extLst>
                </a:gridCol>
              </a:tblGrid>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n-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Understanding of target</a:t>
                      </a:r>
                      <a:endParaRPr lang="en-GB"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sz="1100" b="0" dirty="0">
                          <a:solidFill>
                            <a:schemeClr val="bg1">
                              <a:lumMod val="65000"/>
                            </a:schemeClr>
                          </a:solidFill>
                          <a:latin typeface="Arial" panose="020B0604020202020204" pitchFamily="34" charset="0"/>
                          <a:ea typeface="+mj-ea"/>
                          <a:cs typeface="Arial" panose="020B0604020202020204" pitchFamily="34" charset="0"/>
                        </a:rPr>
                        <a:t>4</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6038">
                <a:tc>
                  <a:txBody>
                    <a:bodyPr/>
                    <a:lstStyle/>
                    <a:p>
                      <a:pPr algn="r"/>
                      <a:r>
                        <a:rPr lang="en-GB" altLang="ko-KR" sz="2200" b="0" dirty="0">
                          <a:solidFill>
                            <a:schemeClr val="accent3"/>
                          </a:solidFill>
                          <a:latin typeface="Arial" panose="020B0604020202020204" pitchFamily="34" charset="0"/>
                          <a:ea typeface="+mn-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kern="1200" dirty="0">
                          <a:solidFill>
                            <a:schemeClr val="tx1"/>
                          </a:solidFill>
                          <a:latin typeface="Arial" panose="020B0604020202020204" pitchFamily="34" charset="0"/>
                          <a:ea typeface="+mj-ea"/>
                          <a:cs typeface="Arial" panose="020B0604020202020204" pitchFamily="34" charset="0"/>
                        </a:rPr>
                        <a:t>Executive Summary</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sz="1100" b="0" kern="1200" dirty="0">
                          <a:solidFill>
                            <a:schemeClr val="tx1"/>
                          </a:solidFill>
                          <a:latin typeface="Arial" panose="020B0604020202020204" pitchFamily="34" charset="0"/>
                          <a:ea typeface="+mj-ea"/>
                          <a:cs typeface="Arial" panose="020B0604020202020204" pitchFamily="34" charset="0"/>
                        </a:rPr>
                        <a:t>12</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j-ea"/>
                          <a:cs typeface="Arial" panose="020B0604020202020204" pitchFamily="34" charset="0"/>
                        </a:rPr>
                        <a:t>3</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Supporting Analysis</a:t>
                      </a:r>
                      <a:endParaRPr lang="en-US"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altLang="ko-KR" sz="1100" b="0" dirty="0">
                          <a:solidFill>
                            <a:schemeClr val="bg1">
                              <a:lumMod val="65000"/>
                            </a:schemeClr>
                          </a:solidFill>
                          <a:latin typeface="Arial" panose="020B0604020202020204" pitchFamily="34" charset="0"/>
                          <a:ea typeface="+mj-ea"/>
                          <a:cs typeface="Arial" panose="020B0604020202020204" pitchFamily="34" charset="0"/>
                        </a:rPr>
                        <a:t>29</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j-ea"/>
                          <a:cs typeface="Arial" panose="020B0604020202020204" pitchFamily="34" charset="0"/>
                        </a:rPr>
                        <a:t>4</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Appendices</a:t>
                      </a:r>
                      <a:endParaRPr lang="en-US"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sz="1100" b="0" dirty="0">
                          <a:solidFill>
                            <a:schemeClr val="bg1">
                              <a:lumMod val="65000"/>
                            </a:schemeClr>
                          </a:solidFill>
                          <a:latin typeface="Arial" panose="020B0604020202020204" pitchFamily="34" charset="0"/>
                          <a:ea typeface="+mj-ea"/>
                          <a:cs typeface="Arial" panose="020B0604020202020204" pitchFamily="34" charset="0"/>
                        </a:rPr>
                        <a:t>50</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0791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3"/>
          <p:cNvGraphicFramePr>
            <a:graphicFrameLocks noGrp="1"/>
          </p:cNvGraphicFramePr>
          <p:nvPr/>
        </p:nvGraphicFramePr>
        <p:xfrm>
          <a:off x="814390" y="1076384"/>
          <a:ext cx="8241054" cy="5022932"/>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Quality of Accounting</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7800" lvl="2" indent="-177800" algn="just">
                        <a:lnSpc>
                          <a:spcPts val="1080"/>
                        </a:lnSpc>
                        <a:spcBef>
                          <a:spcPts val="600"/>
                        </a:spcBef>
                        <a:buClr>
                          <a:schemeClr val="tx2"/>
                        </a:buClr>
                        <a:buFont typeface="Arial" pitchFamily="34" charset="0"/>
                        <a:buChar char="■"/>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회사의 대표이사는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1991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년 업을 시작하여</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2015</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년에 법인으로 전환</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총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30</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년의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j-ea"/>
                          <a:cs typeface="Arial" panose="020B0604020202020204" pitchFamily="34" charset="0"/>
                        </a:rPr>
                        <a:t>업력</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하였으며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축적된 노하우 및 자체 기술력을 바탕으로 한 연구개발 활동 및 이를</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통한 매출 저변 확대에 집중된 경영활동을 펼쳐온 바</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회계 및 재무적 관점에서의 내부 관리 기능이 다소 취약한 것으로 판단됩니다</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p>
                    <a:p>
                      <a:pPr marL="177800" lvl="2" indent="-177800" algn="just">
                        <a:lnSpc>
                          <a:spcPts val="1080"/>
                        </a:lnSpc>
                        <a:spcBef>
                          <a:spcPts val="600"/>
                        </a:spcBef>
                        <a:buClr>
                          <a:schemeClr val="tx2"/>
                        </a:buClr>
                        <a:buFont typeface="Arial" pitchFamily="34" charset="0"/>
                        <a:buChar char="■"/>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다만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산업의 특성상 거래 구조가 매우 단순하여 회계처리에 있어서 자의적인 판단이 개입될 가능성은 매우 낮은 환경이나</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향후 기대되는 외형 확장에 따른 내부 기능 강화의 필요성은 존재합니다</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0" lvl="2" indent="0" algn="just">
                        <a:lnSpc>
                          <a:spcPts val="1080"/>
                        </a:lnSpc>
                        <a:spcBef>
                          <a:spcPts val="600"/>
                        </a:spcBef>
                        <a:buClr>
                          <a:srgbClr val="97989A"/>
                        </a:buClr>
                        <a:buFont typeface="Arial" pitchFamily="34" charset="0"/>
                        <a:buNone/>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Quality of Accounting (1/2)</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7" name="Group 3">
            <a:extLst>
              <a:ext uri="{FF2B5EF4-FFF2-40B4-BE49-F238E27FC236}">
                <a16:creationId xmlns:a16="http://schemas.microsoft.com/office/drawing/2014/main" id="{3DD2658D-0F41-4771-A87D-FFD14262CE67}"/>
              </a:ext>
            </a:extLst>
          </p:cNvPr>
          <p:cNvGraphicFramePr>
            <a:graphicFrameLocks noGrp="1"/>
          </p:cNvGraphicFramePr>
          <p:nvPr>
            <p:extLst>
              <p:ext uri="{D42A27DB-BD31-4B8C-83A1-F6EECF244321}">
                <p14:modId xmlns:p14="http://schemas.microsoft.com/office/powerpoint/2010/main" val="1746349490"/>
              </p:ext>
            </p:extLst>
          </p:nvPr>
        </p:nvGraphicFramePr>
        <p:xfrm>
          <a:off x="2119185" y="2193995"/>
          <a:ext cx="6722077" cy="3849720"/>
        </p:xfrm>
        <a:graphic>
          <a:graphicData uri="http://schemas.openxmlformats.org/drawingml/2006/table">
            <a:tbl>
              <a:tblPr/>
              <a:tblGrid>
                <a:gridCol w="1341972">
                  <a:extLst>
                    <a:ext uri="{9D8B030D-6E8A-4147-A177-3AD203B41FA5}">
                      <a16:colId xmlns:a16="http://schemas.microsoft.com/office/drawing/2014/main" val="20000"/>
                    </a:ext>
                  </a:extLst>
                </a:gridCol>
                <a:gridCol w="5380105">
                  <a:extLst>
                    <a:ext uri="{9D8B030D-6E8A-4147-A177-3AD203B41FA5}">
                      <a16:colId xmlns:a16="http://schemas.microsoft.com/office/drawing/2014/main" val="20001"/>
                    </a:ext>
                  </a:extLst>
                </a:gridCol>
              </a:tblGrid>
              <a:tr h="234243">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Accounting issue</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Status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639536">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매출채권 대손충당금</a:t>
                      </a:r>
                      <a:endParaRPr kumimoji="0" lang="en-US" altLang="ko-KR"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72000" marR="0" lvl="4" indent="-72000" algn="l" defTabSz="914400" rtl="0" eaLnBrk="1" fontAlgn="auto" latinLnBrk="0" hangingPunct="1">
                        <a:lnSpc>
                          <a:spcPct val="100000"/>
                        </a:lnSpc>
                        <a:spcBef>
                          <a:spcPts val="100"/>
                        </a:spcBef>
                        <a:spcAft>
                          <a:spcPts val="0"/>
                        </a:spcAft>
                        <a:buClr>
                          <a:srgbClr val="97989A"/>
                        </a:buClr>
                        <a:buSzTx/>
                        <a:buFont typeface="Arial"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연도 말 매출채권 잔액의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로 설정하고 있으며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장기 채권에 대한 별도의 관리 정책 및 개별적 평가 절차가 존재하지 아니함</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72000" marR="0" lvl="4" indent="-72000" algn="l" defTabSz="914400" rtl="0" eaLnBrk="1" fontAlgn="auto" latinLnBrk="0" hangingPunct="1">
                        <a:lnSpc>
                          <a:spcPct val="100000"/>
                        </a:lnSpc>
                        <a:spcBef>
                          <a:spcPts val="100"/>
                        </a:spcBef>
                        <a:spcAft>
                          <a:spcPts val="0"/>
                        </a:spcAft>
                        <a:buClr>
                          <a:srgbClr val="97989A"/>
                        </a:buClr>
                        <a:buSzTx/>
                        <a:buFont typeface="Arial"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과거 매출채권 회수율 및 고객사 규모 등을 봤을 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설정 대상 채권의 금액적인 효과는 크지 않을 것으로 판단됨</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9536">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원가 회계처리</a:t>
                      </a:r>
                      <a:endParaRPr kumimoji="0" lang="en-US" altLang="ko-KR"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72000" marR="0" lvl="4" indent="-72000" algn="l" defTabSz="914400" rtl="0" eaLnBrk="1" fontAlgn="auto" latinLnBrk="0" hangingPunct="1">
                        <a:lnSpc>
                          <a:spcPct val="100000"/>
                        </a:lnSpc>
                        <a:spcBef>
                          <a:spcPts val="100"/>
                        </a:spcBef>
                        <a:spcAft>
                          <a:spcPts val="0"/>
                        </a:spcAft>
                        <a:buClr>
                          <a:srgbClr val="97989A"/>
                        </a:buClr>
                        <a:buSzTx/>
                        <a:buFont typeface="Arial"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재료비는 실질 투입시점에 발주하여 매입 즉시 비용처리 하고 있으며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원재료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재공품</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제품에 대한 재고자산을 계상하고 있지 아니함</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72000" marR="0" lvl="4" indent="-72000" algn="l" defTabSz="914400" rtl="0" eaLnBrk="1" fontAlgn="auto" latinLnBrk="0" hangingPunct="1">
                        <a:lnSpc>
                          <a:spcPct val="100000"/>
                        </a:lnSpc>
                        <a:spcBef>
                          <a:spcPts val="100"/>
                        </a:spcBef>
                        <a:spcAft>
                          <a:spcPts val="0"/>
                        </a:spcAft>
                        <a:buClr>
                          <a:srgbClr val="97989A"/>
                        </a:buClr>
                        <a:buSzTx/>
                        <a:buFont typeface="Arial"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계절성 및 발주 시점에 따라 일시적으로 기간 손익의 왜곡이 존재할 수 있으나</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거래 규모 등을 고려 시 유의적인 차이는 없을 것으로 판단됨</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251035"/>
                  </a:ext>
                </a:extLst>
              </a:tr>
              <a:tr h="37743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재고자산 평가충당금</a:t>
                      </a:r>
                      <a:endParaRPr kumimoji="0" lang="en-US" altLang="ko-KR"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72000" marR="0" lvl="4" indent="-72000" algn="l" defTabSz="914400" rtl="0" eaLnBrk="1" fontAlgn="auto" latinLnBrk="0" hangingPunct="1">
                        <a:lnSpc>
                          <a:spcPct val="100000"/>
                        </a:lnSpc>
                        <a:spcBef>
                          <a:spcPts val="100"/>
                        </a:spcBef>
                        <a:spcAft>
                          <a:spcPts val="0"/>
                        </a:spcAft>
                        <a:buClr>
                          <a:srgbClr val="97989A"/>
                        </a:buClr>
                        <a:buSzTx/>
                        <a:buFont typeface="Arial"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회사는 재고자산을 계상하지 않음에 따라 별도의 평가 정책 및 평가충당금이 존재하지 아니함</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72000" marR="0" lvl="4" indent="-72000" algn="l" defTabSz="914400" rtl="0" eaLnBrk="1" fontAlgn="auto" latinLnBrk="0" hangingPunct="1">
                        <a:lnSpc>
                          <a:spcPct val="100000"/>
                        </a:lnSpc>
                        <a:spcBef>
                          <a:spcPts val="100"/>
                        </a:spcBef>
                        <a:spcAft>
                          <a:spcPts val="0"/>
                        </a:spcAft>
                        <a:buClr>
                          <a:srgbClr val="97989A"/>
                        </a:buClr>
                        <a:buSzTx/>
                        <a:buFont typeface="Arial"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결산 기말 현장실사 등을 통하여 재고자산의 실재성 및 장기체화 여부를 확인할 필요성이 있음</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2218460"/>
                  </a:ext>
                </a:extLst>
              </a:tr>
              <a:tr h="508483">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반품</a:t>
                      </a:r>
                      <a:r>
                        <a:rPr kumimoji="0" lang="en-US" altLang="ko-KR"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복구</a:t>
                      </a:r>
                      <a:r>
                        <a:rPr kumimoji="0" lang="en-US" altLang="ko-KR"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충당부채</a:t>
                      </a:r>
                      <a:endParaRPr kumimoji="0" lang="en-US" altLang="ko-KR"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72000" marR="0" lvl="4" indent="-72000" algn="l" defTabSz="914400" rtl="0" eaLnBrk="1" fontAlgn="auto" latinLnBrk="0" hangingPunct="1">
                        <a:lnSpc>
                          <a:spcPct val="100000"/>
                        </a:lnSpc>
                        <a:spcBef>
                          <a:spcPts val="100"/>
                        </a:spcBef>
                        <a:spcAft>
                          <a:spcPts val="0"/>
                        </a:spcAft>
                        <a:buClr>
                          <a:srgbClr val="97989A"/>
                        </a:buClr>
                        <a:buSzTx/>
                        <a:buFont typeface="Arial"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회사는 과거 반품이 존재하지 않음에 따라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j-ea"/>
                          <a:cs typeface="Arial" panose="020B0604020202020204" pitchFamily="34" charset="0"/>
                        </a:rPr>
                        <a:t>경험률에</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의한 반품충당부채를 인식하고 있지 아니함</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72000" marR="0" lvl="4" indent="-72000" algn="l" defTabSz="914400" rtl="0" eaLnBrk="1" fontAlgn="auto" latinLnBrk="0" hangingPunct="1">
                        <a:lnSpc>
                          <a:spcPct val="100000"/>
                        </a:lnSpc>
                        <a:spcBef>
                          <a:spcPts val="100"/>
                        </a:spcBef>
                        <a:spcAft>
                          <a:spcPts val="0"/>
                        </a:spcAft>
                        <a:buClr>
                          <a:srgbClr val="97989A"/>
                        </a:buClr>
                        <a:buSzTx/>
                        <a:buFont typeface="Arial"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별도의 복구충당부채를 인식하고 있지 아니하며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과거 하자보수 발생률 및 임대건물의 훼손 정도가 크지 않았음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일시 계상에 따른 순자산 효과가 발생할 가능성</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272312"/>
                  </a:ext>
                </a:extLst>
              </a:tr>
              <a:tr h="639536">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특허권 등에 대한 평가</a:t>
                      </a:r>
                      <a:endParaRPr kumimoji="0" lang="en-US" altLang="ko-KR"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72000" marR="0" lvl="4" indent="-72000" algn="l" defTabSz="914400" rtl="0" eaLnBrk="1" fontAlgn="auto" latinLnBrk="0" hangingPunct="1">
                        <a:lnSpc>
                          <a:spcPct val="100000"/>
                        </a:lnSpc>
                        <a:spcBef>
                          <a:spcPts val="100"/>
                        </a:spcBef>
                        <a:spcAft>
                          <a:spcPts val="0"/>
                        </a:spcAft>
                        <a:buClr>
                          <a:srgbClr val="97989A"/>
                        </a:buClr>
                        <a:buSzTx/>
                        <a:buFont typeface="Arial"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대표이사가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2015</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년 이전 출원한 특허권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산업재산권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디자인권 등을 외부 평가기관의 평균 평가금액 으로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2017</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년</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2018</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년 두 해에 걸쳐 취득함</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72000" marR="0" lvl="4" indent="-72000" algn="l" defTabSz="914400" rtl="0" eaLnBrk="1" fontAlgn="auto" latinLnBrk="0" hangingPunct="1">
                        <a:lnSpc>
                          <a:spcPct val="100000"/>
                        </a:lnSpc>
                        <a:spcBef>
                          <a:spcPts val="100"/>
                        </a:spcBef>
                        <a:spcAft>
                          <a:spcPts val="0"/>
                        </a:spcAft>
                        <a:buClr>
                          <a:srgbClr val="97989A"/>
                        </a:buClr>
                        <a:buSzTx/>
                        <a:buFont typeface="Arial"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당시 평가에 사용한 가정 및 할인율 등의 변동 가능성이 존재하는 바</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현 시점 평가액에 대한 적정성의 이슈가 발생할 수 있음</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0588366"/>
                  </a:ext>
                </a:extLst>
              </a:tr>
              <a:tr h="639536">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특수관계자 거래</a:t>
                      </a:r>
                      <a:endParaRPr kumimoji="0" lang="en-US" altLang="ko-KR" sz="9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72000" marR="0" lvl="4" indent="-72000" algn="l" defTabSz="914400" rtl="0" eaLnBrk="1" fontAlgn="auto" latinLnBrk="0" hangingPunct="1">
                        <a:lnSpc>
                          <a:spcPct val="100000"/>
                        </a:lnSpc>
                        <a:spcBef>
                          <a:spcPts val="100"/>
                        </a:spcBef>
                        <a:spcAft>
                          <a:spcPts val="0"/>
                        </a:spcAft>
                        <a:buClr>
                          <a:srgbClr val="97989A"/>
                        </a:buClr>
                        <a:buSzTx/>
                        <a:buFont typeface="Arial"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회사에서 근무하고 있으나 인건비가 집계되지 않는 특수관계자가 존재함에 따라 인건비의 과소계상 가능성 및 관련된 세무상 이슈가 발생할 가능성이 존재</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72000" marR="0" lvl="4" indent="-72000" algn="l" defTabSz="914400" rtl="0" eaLnBrk="1" fontAlgn="auto" latinLnBrk="0" hangingPunct="1">
                        <a:lnSpc>
                          <a:spcPct val="100000"/>
                        </a:lnSpc>
                        <a:spcBef>
                          <a:spcPts val="100"/>
                        </a:spcBef>
                        <a:spcAft>
                          <a:spcPts val="0"/>
                        </a:spcAft>
                        <a:buClr>
                          <a:srgbClr val="97989A"/>
                        </a:buClr>
                        <a:buSzTx/>
                        <a:buFont typeface="Arial"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회사의 임차료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외주가공비 중 상당 부분이 특수관계자에게 지급하는 금액이며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해당 금액에 대한 적정성 및 관련된 세무 이슈에 대한 검토가 필요</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0748150"/>
                  </a:ext>
                </a:extLst>
              </a:tr>
            </a:tbl>
          </a:graphicData>
        </a:graphic>
      </p:graphicFrame>
    </p:spTree>
    <p:extLst>
      <p:ext uri="{BB962C8B-B14F-4D97-AF65-F5344CB8AC3E}">
        <p14:creationId xmlns:p14="http://schemas.microsoft.com/office/powerpoint/2010/main" val="3739246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3"/>
          <p:cNvGraphicFramePr>
            <a:graphicFrameLocks noGrp="1"/>
          </p:cNvGraphicFramePr>
          <p:nvPr>
            <p:extLst>
              <p:ext uri="{D42A27DB-BD31-4B8C-83A1-F6EECF244321}">
                <p14:modId xmlns:p14="http://schemas.microsoft.com/office/powerpoint/2010/main" val="559069476"/>
              </p:ext>
            </p:extLst>
          </p:nvPr>
        </p:nvGraphicFramePr>
        <p:xfrm>
          <a:off x="814390" y="1076384"/>
          <a:ext cx="8241054" cy="5022380"/>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2379541">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Accounting Procedure</a:t>
                      </a:r>
                      <a:endParaRPr kumimoji="0" lang="en-US" altLang="ko-KR" sz="1000" b="1"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7800" lvl="2" indent="-177800" algn="just">
                        <a:lnSpc>
                          <a:spcPts val="1080"/>
                        </a:lnSpc>
                        <a:spcBef>
                          <a:spcPts val="600"/>
                        </a:spcBef>
                        <a:buClr>
                          <a:schemeClr val="tx2"/>
                        </a:buClr>
                        <a:buFont typeface="Arial" pitchFamily="34" charset="0"/>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관리직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1</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인</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사원</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에 의해 전표 처리 및 자금 집행 업무가 이루어지고 있어 업무 분장의 취약점이 존재하며</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월별 기장 및 연 결산 절차는 외부 회계사무소</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j-ea"/>
                          <a:cs typeface="Arial" panose="020B0604020202020204" pitchFamily="34" charset="0"/>
                        </a:rPr>
                        <a:t>공인회계사김상선사무소</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에 의해 이루어지고 있습니다</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p>
                    <a:p>
                      <a:pPr marL="177800" lvl="2" indent="-177800" algn="just">
                        <a:lnSpc>
                          <a:spcPts val="1080"/>
                        </a:lnSpc>
                        <a:spcBef>
                          <a:spcPts val="600"/>
                        </a:spcBef>
                        <a:buClr>
                          <a:schemeClr val="tx2"/>
                        </a:buClr>
                        <a:buFont typeface="Arial" pitchFamily="34" charset="0"/>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분기별</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j-ea"/>
                          <a:cs typeface="Arial" panose="020B0604020202020204" pitchFamily="34" charset="0"/>
                        </a:rPr>
                        <a:t>반기별</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결산 절차나 경영진 보고 목적의 </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j-ea"/>
                          <a:cs typeface="Arial" panose="020B0604020202020204" pitchFamily="34" charset="0"/>
                        </a:rPr>
                        <a:t>관리손익계산서</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등은 작성하지 아니하며</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외부 감사인을 통해 별도의 감사를 받고 있지 않습니다</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p>
                    <a:p>
                      <a:pPr marL="177800" lvl="2" indent="-177800" algn="just">
                        <a:lnSpc>
                          <a:spcPts val="1080"/>
                        </a:lnSpc>
                        <a:spcBef>
                          <a:spcPts val="600"/>
                        </a:spcBef>
                        <a:buClr>
                          <a:schemeClr val="tx2"/>
                        </a:buClr>
                        <a:buFont typeface="Arial" pitchFamily="34" charset="0"/>
                        <a:buChar char="■"/>
                        <a:defRPr/>
                      </a:pPr>
                      <a:r>
                        <a:rPr lang="ko-KR" altLang="en-US" sz="900" dirty="0">
                          <a:effectLst/>
                          <a:latin typeface="Arial" panose="020B0604020202020204" pitchFamily="34" charset="0"/>
                          <a:ea typeface="+mj-ea"/>
                          <a:cs typeface="Arial" panose="020B0604020202020204" pitchFamily="34" charset="0"/>
                        </a:rPr>
                        <a:t>관리 인력 증원 및 시스템 구축을 통하여 개선이 요구되는 사항은 다음과 같습니다</a:t>
                      </a:r>
                      <a:r>
                        <a:rPr lang="en-US" altLang="ko-KR" sz="900" dirty="0">
                          <a:effectLst/>
                          <a:latin typeface="Arial" panose="020B0604020202020204" pitchFamily="34" charset="0"/>
                          <a:ea typeface="+mj-ea"/>
                          <a:cs typeface="Arial" panose="020B0604020202020204" pitchFamily="34" charset="0"/>
                        </a:rPr>
                        <a:t>.</a:t>
                      </a:r>
                      <a:endParaRPr kumimoji="0" 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216000" lvl="2" indent="-108000" algn="just">
                        <a:lnSpc>
                          <a:spcPts val="1080"/>
                        </a:lnSpc>
                        <a:spcBef>
                          <a:spcPts val="400"/>
                        </a:spcBef>
                        <a:buClr>
                          <a:schemeClr val="tx2"/>
                        </a:buClr>
                        <a:buFontTx/>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sym typeface="Wingdings" panose="05000000000000000000" pitchFamily="2" charset="2"/>
                        </a:rPr>
                        <a:t>회계시스템 도입 및 적시성 있는 재무제표 산출을 위한 월별 </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j-ea"/>
                          <a:cs typeface="Arial" panose="020B0604020202020204" pitchFamily="34" charset="0"/>
                          <a:sym typeface="Wingdings" panose="05000000000000000000" pitchFamily="2" charset="2"/>
                        </a:rPr>
                        <a:t>가결산</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sym typeface="Wingdings" panose="05000000000000000000" pitchFamily="2" charset="2"/>
                        </a:rPr>
                        <a:t> 프로세스 도입</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sym typeface="Wingdings" panose="05000000000000000000" pitchFamily="2" charset="2"/>
                      </a:endParaRPr>
                    </a:p>
                    <a:p>
                      <a:pPr marL="216000" lvl="2" indent="-108000" algn="just">
                        <a:lnSpc>
                          <a:spcPts val="1080"/>
                        </a:lnSpc>
                        <a:spcBef>
                          <a:spcPts val="400"/>
                        </a:spcBef>
                        <a:buClr>
                          <a:schemeClr val="tx2"/>
                        </a:buClr>
                        <a:buFontTx/>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sym typeface="Wingdings" panose="05000000000000000000" pitchFamily="2" charset="2"/>
                        </a:rPr>
                        <a:t>회계 전문 인력 채용을 통한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결산 소요 시간 단축 및 잠재적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tax issue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사전 대응</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216000" lvl="2" indent="-108000" algn="just">
                        <a:lnSpc>
                          <a:spcPts val="1080"/>
                        </a:lnSpc>
                        <a:spcBef>
                          <a:spcPts val="400"/>
                        </a:spcBef>
                        <a:buClr>
                          <a:schemeClr val="tx2"/>
                        </a:buClr>
                        <a:buFontTx/>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외부감사인</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혹은 독립된 내부 감사인</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을 통한 재고실사 및 원가 결산 프로세스 도입</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216000" lvl="2" indent="-108000" algn="just">
                        <a:lnSpc>
                          <a:spcPts val="1080"/>
                        </a:lnSpc>
                        <a:spcBef>
                          <a:spcPts val="400"/>
                        </a:spcBef>
                        <a:buClr>
                          <a:schemeClr val="tx2"/>
                        </a:buClr>
                        <a:buFontTx/>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대손 및 자산 평가관련 지침 등 전반적인 회계정책 정립</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216000" lvl="2" indent="-108000" algn="just">
                        <a:lnSpc>
                          <a:spcPts val="1080"/>
                        </a:lnSpc>
                        <a:spcBef>
                          <a:spcPts val="400"/>
                        </a:spcBef>
                        <a:buClr>
                          <a:schemeClr val="tx2"/>
                        </a:buClr>
                        <a:buFontTx/>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자금집행 및 회계처리 기능 간의 업무 분장</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0094">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Management Reporting</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7800" marR="0" lvl="2" indent="-177800" algn="just" defTabSz="914400" rtl="0" eaLnBrk="1" fontAlgn="auto" latinLnBrk="1" hangingPunct="1">
                        <a:lnSpc>
                          <a:spcPts val="1080"/>
                        </a:lnSpc>
                        <a:spcBef>
                          <a:spcPts val="600"/>
                        </a:spcBef>
                        <a:spcAft>
                          <a:spcPts val="0"/>
                        </a:spcAft>
                        <a:buClr>
                          <a:schemeClr val="tx2"/>
                        </a:buClr>
                        <a:buSzTx/>
                        <a:buFont typeface="Arial" pitchFamily="34" charset="0"/>
                        <a:buChar char="■"/>
                        <a:tabLst/>
                        <a:defRPr/>
                      </a:pPr>
                      <a:r>
                        <a:rPr kumimoji="0" lang="ko-KR" altLang="en-US"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사업의 확장 및 다변화로 인하여 향후 경영진의 의사결정을 위한 전사차원의 채산 관리가 중요해질 것으로 판단됩니다</a:t>
                      </a:r>
                      <a:r>
                        <a:rPr kumimoji="0" lang="en-US" altLang="ko-KR"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a:t>
                      </a:r>
                    </a:p>
                    <a:p>
                      <a:pPr marL="177800" marR="0" lvl="2" indent="-177800" algn="just" defTabSz="914400" rtl="0" eaLnBrk="1" fontAlgn="auto" latinLnBrk="1" hangingPunct="1">
                        <a:lnSpc>
                          <a:spcPts val="1080"/>
                        </a:lnSpc>
                        <a:spcBef>
                          <a:spcPts val="600"/>
                        </a:spcBef>
                        <a:spcAft>
                          <a:spcPts val="0"/>
                        </a:spcAft>
                        <a:buClr>
                          <a:schemeClr val="tx2"/>
                        </a:buClr>
                        <a:buSzTx/>
                        <a:buFont typeface="Arial" pitchFamily="34" charset="0"/>
                        <a:buChar char="■"/>
                        <a:tabLst/>
                        <a:defRPr/>
                      </a:pPr>
                      <a:r>
                        <a:rPr kumimoji="0" lang="ko-KR" altLang="en-US"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현재 경영진 및 재무적 투자자로의 보고 절차</a:t>
                      </a:r>
                      <a:r>
                        <a:rPr kumimoji="0" lang="en-US" altLang="ko-KR"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 </a:t>
                      </a:r>
                      <a:r>
                        <a:rPr kumimoji="0" lang="ko-KR" altLang="en-US"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주기 및 수준을 고려했을 때 아래와 같은 관리 손익 차원의 한계점이 존재합니다</a:t>
                      </a:r>
                      <a:r>
                        <a:rPr kumimoji="0" lang="en-US" altLang="ko-KR"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latinLnBrk="1">
                        <a:lnSpc>
                          <a:spcPct val="100000"/>
                        </a:lnSpc>
                        <a:spcBef>
                          <a:spcPts val="600"/>
                        </a:spcBef>
                        <a:buClr>
                          <a:schemeClr val="tx2"/>
                        </a:buClr>
                        <a:buFontTx/>
                        <a:buChar char="-"/>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Data</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의 수기의존도가</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높은 바</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적시성 있는 관리손익 집계를</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위한 공수가 많이 들 것으로 판단</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latinLnBrk="1">
                        <a:lnSpc>
                          <a:spcPct val="100000"/>
                        </a:lnSpc>
                        <a:spcBef>
                          <a:spcPts val="600"/>
                        </a:spcBef>
                        <a:buClr>
                          <a:schemeClr val="tx2"/>
                        </a:buClr>
                        <a:buFontTx/>
                        <a:buChar char="-"/>
                        <a:defRPr/>
                      </a:pPr>
                      <a:r>
                        <a:rPr kumimoji="0" lang="ko-KR" altLang="en-US"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발주형태별</a:t>
                      </a:r>
                      <a:r>
                        <a:rPr kumimoji="0" lang="en-US" altLang="ko-KR"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 </a:t>
                      </a:r>
                      <a:r>
                        <a:rPr kumimoji="0" lang="ko-KR" altLang="en-US"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제품별</a:t>
                      </a:r>
                      <a:r>
                        <a:rPr kumimoji="0" lang="en-US" altLang="ko-KR"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a:t>
                      </a:r>
                      <a:r>
                        <a:rPr kumimoji="0" lang="ko-KR" altLang="en-US"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고객별</a:t>
                      </a:r>
                      <a:r>
                        <a:rPr kumimoji="0" lang="en-US" altLang="ko-KR"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 </a:t>
                      </a:r>
                      <a:r>
                        <a:rPr kumimoji="0" lang="ko-KR" altLang="en-US"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수익성 관리를 위한 마스터 파일이 존재하지 않음</a:t>
                      </a:r>
                      <a:endParaRPr kumimoji="0" lang="en-US" altLang="ko-KR" sz="900"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endParaRPr>
                    </a:p>
                    <a:p>
                      <a:pPr marL="216000" lvl="2" indent="-108000" algn="just" latinLnBrk="1">
                        <a:lnSpc>
                          <a:spcPct val="100000"/>
                        </a:lnSpc>
                        <a:spcBef>
                          <a:spcPts val="600"/>
                        </a:spcBef>
                        <a:buClr>
                          <a:schemeClr val="tx2"/>
                        </a:buClr>
                        <a:buFontTx/>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관리회계 체계 및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KPI </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미정립</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latinLnBrk="1">
                        <a:lnSpc>
                          <a:spcPct val="100000"/>
                        </a:lnSpc>
                        <a:spcBef>
                          <a:spcPts val="600"/>
                        </a:spcBef>
                        <a:buClr>
                          <a:schemeClr val="tx2"/>
                        </a:buClr>
                        <a:buFontTx/>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인 별 투입시간 및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man/month</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가 관리되지 않음</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latinLnBrk="1">
                        <a:lnSpc>
                          <a:spcPct val="100000"/>
                        </a:lnSpc>
                        <a:spcBef>
                          <a:spcPts val="600"/>
                        </a:spcBef>
                        <a:buClr>
                          <a:schemeClr val="tx2"/>
                        </a:buClr>
                        <a:buFontTx/>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노무비</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제조간접원가</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판매관리비 등 원가 항목 별 동인 관리 미비</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latinLnBrk="1">
                        <a:lnSpc>
                          <a:spcPct val="100000"/>
                        </a:lnSpc>
                        <a:spcBef>
                          <a:spcPts val="600"/>
                        </a:spcBef>
                        <a:buClr>
                          <a:schemeClr val="tx2"/>
                        </a:buClr>
                        <a:buFontTx/>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원재료 투입 및 수불 관리 시스템이 존재하지 않아</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고객별</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제품별 수익성 분석이 어려움</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latinLnBrk="1">
                        <a:lnSpc>
                          <a:spcPct val="100000"/>
                        </a:lnSpc>
                        <a:spcBef>
                          <a:spcPts val="600"/>
                        </a:spcBef>
                        <a:buClr>
                          <a:schemeClr val="tx2"/>
                        </a:buClr>
                        <a:buFontTx/>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제조</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및 관리 인원의 정확한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R&amp;R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구분이 필요하며</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각각의 투입에 맞는 비용 귀속이 필요</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5734022"/>
                  </a:ext>
                </a:extLst>
              </a:tr>
            </a:tbl>
          </a:graphicData>
        </a:graphic>
      </p:graphicFrame>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Quality of Accounting (2/2)</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spTree>
    <p:extLst>
      <p:ext uri="{BB962C8B-B14F-4D97-AF65-F5344CB8AC3E}">
        <p14:creationId xmlns:p14="http://schemas.microsoft.com/office/powerpoint/2010/main" val="263392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3"/>
          <p:cNvGraphicFramePr>
            <a:graphicFrameLocks noGrp="1"/>
          </p:cNvGraphicFramePr>
          <p:nvPr>
            <p:extLst>
              <p:ext uri="{D42A27DB-BD31-4B8C-83A1-F6EECF244321}">
                <p14:modId xmlns:p14="http://schemas.microsoft.com/office/powerpoint/2010/main" val="3127838216"/>
              </p:ext>
            </p:extLst>
          </p:nvPr>
        </p:nvGraphicFramePr>
        <p:xfrm>
          <a:off x="814390" y="1076384"/>
          <a:ext cx="8241054" cy="5022932"/>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Adjusted EBITDA</a:t>
                      </a:r>
                      <a:endParaRPr kumimoji="0" lang="en-US" altLang="ko-KR" sz="1000" b="1"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7800" lvl="2" indent="-177800" algn="just">
                        <a:lnSpc>
                          <a:spcPts val="1080"/>
                        </a:lnSpc>
                        <a:spcBef>
                          <a:spcPts val="600"/>
                        </a:spcBef>
                        <a:buClr>
                          <a:schemeClr val="tx2"/>
                        </a:buClr>
                        <a:buFont typeface="Arial" pitchFamily="34" charset="0"/>
                        <a:buChar char="■"/>
                        <a:defRPr/>
                      </a:pP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FY20 1H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기준 </a:t>
                      </a:r>
                      <a:r>
                        <a:rPr kumimoji="0" lang="ko-KR" altLang="en-US" sz="9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조정전</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EBITDA</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는 약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17.7</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억원으로 매출액 대비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40%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수준이나</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Accounting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조정사항을 반영한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EBITDA</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는 약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17.3</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억원</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Normalization</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포함 총 조정사항을 반영한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EBITDA</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는 약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14.5</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억원입니다</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a:t>
                      </a: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1000"/>
                        </a:spcBef>
                        <a:buClr>
                          <a:schemeClr val="tx2"/>
                        </a:buClr>
                        <a:buFont typeface="Arial" pitchFamily="34" charset="0"/>
                        <a:buChar char="■"/>
                        <a:defRPr/>
                      </a:pP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Adjustments details</a:t>
                      </a:r>
                    </a:p>
                    <a:p>
                      <a:pPr marL="177800" marR="0" lvl="0" indent="-177800" algn="l" defTabSz="914400" rtl="0" eaLnBrk="1" fontAlgn="auto" latinLnBrk="1" hangingPunct="1">
                        <a:lnSpc>
                          <a:spcPct val="100000"/>
                        </a:lnSpc>
                        <a:spcBef>
                          <a:spcPts val="300"/>
                        </a:spcBef>
                        <a:spcAft>
                          <a:spcPts val="0"/>
                        </a:spcAft>
                        <a:buClrTx/>
                        <a:buSzTx/>
                        <a:buFont typeface="Wingdings" panose="05000000000000000000" pitchFamily="2" charset="2"/>
                        <a:buAutoNum type="arabicPeriod"/>
                        <a:tabLst/>
                        <a:defRPr/>
                      </a:pP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회사의 회계정책상 수익</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비용이 대응되지 아니하여 일부 손익의 왜곡이 존재함에 따라 원재료비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should-be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금액과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as-is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금액을 조정함</a:t>
                      </a: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0" indent="-177800" algn="l" defTabSz="914400" rtl="0" eaLnBrk="1" fontAlgn="auto" latinLnBrk="1" hangingPunct="1">
                        <a:lnSpc>
                          <a:spcPct val="100000"/>
                        </a:lnSpc>
                        <a:spcBef>
                          <a:spcPts val="300"/>
                        </a:spcBef>
                        <a:spcAft>
                          <a:spcPts val="0"/>
                        </a:spcAft>
                        <a:buClrTx/>
                        <a:buSzTx/>
                        <a:buFont typeface="Wingdings" panose="05000000000000000000" pitchFamily="2" charset="2"/>
                        <a:buAutoNum type="arabicPeriod"/>
                        <a:tabLst/>
                        <a:defRPr/>
                      </a:pP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0" indent="-177800" algn="l" defTabSz="914400" rtl="0" eaLnBrk="1" fontAlgn="auto" latinLnBrk="1" hangingPunct="1">
                        <a:lnSpc>
                          <a:spcPct val="100000"/>
                        </a:lnSpc>
                        <a:spcBef>
                          <a:spcPts val="300"/>
                        </a:spcBef>
                        <a:spcAft>
                          <a:spcPts val="0"/>
                        </a:spcAft>
                        <a:buClrTx/>
                        <a:buSzTx/>
                        <a:buFont typeface="Wingdings" panose="05000000000000000000" pitchFamily="2" charset="2"/>
                        <a:buAutoNum type="arabicPeriod"/>
                        <a:tabLst/>
                        <a:defRPr/>
                      </a:pP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0" indent="-177800" algn="l" defTabSz="914400" rtl="0" eaLnBrk="1" fontAlgn="auto" latinLnBrk="1" hangingPunct="1">
                        <a:lnSpc>
                          <a:spcPct val="100000"/>
                        </a:lnSpc>
                        <a:spcBef>
                          <a:spcPts val="300"/>
                        </a:spcBef>
                        <a:spcAft>
                          <a:spcPts val="0"/>
                        </a:spcAft>
                        <a:buClrTx/>
                        <a:buSzTx/>
                        <a:buFont typeface="Wingdings" panose="05000000000000000000" pitchFamily="2" charset="2"/>
                        <a:buAutoNum type="arabicPeriod"/>
                        <a:tabLst/>
                        <a:defRPr/>
                      </a:pP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0" indent="-177800" algn="l" defTabSz="914400" rtl="0" eaLnBrk="1" fontAlgn="auto" latinLnBrk="1" hangingPunct="1">
                        <a:lnSpc>
                          <a:spcPct val="100000"/>
                        </a:lnSpc>
                        <a:spcBef>
                          <a:spcPts val="600"/>
                        </a:spcBef>
                        <a:spcAft>
                          <a:spcPts val="0"/>
                        </a:spcAft>
                        <a:buClrTx/>
                        <a:buSzTx/>
                        <a:buFont typeface="Wingdings" panose="05000000000000000000" pitchFamily="2" charset="2"/>
                        <a:buAutoNum type="arabicPeriod"/>
                        <a:tabLst/>
                        <a:defRPr/>
                      </a:pPr>
                      <a:r>
                        <a:rPr lang="ko-KR" altLang="en-US" sz="800" kern="0" dirty="0">
                          <a:solidFill>
                            <a:schemeClr val="tx1"/>
                          </a:solidFill>
                          <a:latin typeface="+mj-ea"/>
                          <a:ea typeface="+mn-ea"/>
                          <a:cs typeface="Arial" panose="020B0604020202020204" pitchFamily="34" charset="0"/>
                        </a:rPr>
                        <a:t>대표이사 개인 종신보험료 납입으로 인한 보험료 증가분을 조정하였으며</a:t>
                      </a:r>
                      <a:r>
                        <a:rPr lang="en-US" altLang="ko-KR" sz="800" kern="0" dirty="0">
                          <a:solidFill>
                            <a:schemeClr val="tx1"/>
                          </a:solidFill>
                          <a:latin typeface="+mj-ea"/>
                          <a:ea typeface="+mn-ea"/>
                          <a:cs typeface="Arial" panose="020B0604020202020204" pitchFamily="34" charset="0"/>
                        </a:rPr>
                        <a:t>, </a:t>
                      </a:r>
                      <a:r>
                        <a:rPr lang="ko-KR" altLang="en-US" sz="800" kern="0" dirty="0">
                          <a:solidFill>
                            <a:schemeClr val="tx1"/>
                          </a:solidFill>
                          <a:latin typeface="+mj-ea"/>
                          <a:ea typeface="+mn-ea"/>
                          <a:cs typeface="Arial" panose="020B0604020202020204" pitchFamily="34" charset="0"/>
                        </a:rPr>
                        <a:t>해당 보험은 </a:t>
                      </a:r>
                      <a:r>
                        <a:rPr lang="en-US" altLang="ko-KR" sz="800" kern="0" dirty="0">
                          <a:solidFill>
                            <a:schemeClr val="tx1"/>
                          </a:solidFill>
                          <a:latin typeface="+mj-ea"/>
                          <a:ea typeface="+mn-ea"/>
                          <a:cs typeface="Arial" panose="020B0604020202020204" pitchFamily="34" charset="0"/>
                        </a:rPr>
                        <a:t>’19</a:t>
                      </a:r>
                      <a:r>
                        <a:rPr lang="ko-KR" altLang="en-US" sz="800" kern="0" dirty="0">
                          <a:solidFill>
                            <a:schemeClr val="tx1"/>
                          </a:solidFill>
                          <a:latin typeface="+mj-ea"/>
                          <a:ea typeface="+mn-ea"/>
                          <a:cs typeface="Arial" panose="020B0604020202020204" pitchFamily="34" charset="0"/>
                        </a:rPr>
                        <a:t>년 </a:t>
                      </a:r>
                      <a:r>
                        <a:rPr lang="en-US" altLang="ko-KR" sz="800" kern="0" dirty="0">
                          <a:solidFill>
                            <a:schemeClr val="tx1"/>
                          </a:solidFill>
                          <a:latin typeface="+mj-ea"/>
                          <a:ea typeface="+mn-ea"/>
                          <a:cs typeface="Arial" panose="020B0604020202020204" pitchFamily="34" charset="0"/>
                        </a:rPr>
                        <a:t>11</a:t>
                      </a:r>
                      <a:r>
                        <a:rPr lang="ko-KR" altLang="en-US" sz="800" kern="0" dirty="0">
                          <a:solidFill>
                            <a:schemeClr val="tx1"/>
                          </a:solidFill>
                          <a:latin typeface="+mj-ea"/>
                          <a:ea typeface="+mn-ea"/>
                          <a:cs typeface="Arial" panose="020B0604020202020204" pitchFamily="34" charset="0"/>
                        </a:rPr>
                        <a:t>월 해지되었음</a:t>
                      </a:r>
                      <a:endParaRPr lang="en-US" altLang="ko-KR" sz="800" kern="0" dirty="0">
                        <a:solidFill>
                          <a:schemeClr val="tx1"/>
                        </a:solidFill>
                        <a:latin typeface="+mj-ea"/>
                        <a:ea typeface="+mn-ea"/>
                        <a:cs typeface="Arial" panose="020B0604020202020204" pitchFamily="34" charset="0"/>
                      </a:endParaRPr>
                    </a:p>
                    <a:p>
                      <a:pPr marL="177800" marR="0" lvl="0" indent="-177800" algn="l" defTabSz="914400" rtl="0" eaLnBrk="1" fontAlgn="auto" latinLnBrk="1" hangingPunct="1">
                        <a:lnSpc>
                          <a:spcPct val="100000"/>
                        </a:lnSpc>
                        <a:spcBef>
                          <a:spcPts val="0"/>
                        </a:spcBef>
                        <a:spcAft>
                          <a:spcPts val="0"/>
                        </a:spcAft>
                        <a:buClrTx/>
                        <a:buSzTx/>
                        <a:buFont typeface="Wingdings" panose="05000000000000000000" pitchFamily="2" charset="2"/>
                        <a:buAutoNum type="arabicPeriod"/>
                        <a:tabLst/>
                        <a:defRPr/>
                      </a:pP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외주가공업체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티씨엘은</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대표이사의 배우자가 운영하는 업체로써</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회사는 현재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티씨엘의</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margin</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을 고려하지 않은 인건비 및 회사 운영비만 지급하고 있음</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대표이사와의 인터뷰에 따른 적정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margin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수준을 반영한 조정 금액에 해당함</a:t>
                      </a: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Adjusted EBITDA (1/2)</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4" name="표 3">
            <a:extLst>
              <a:ext uri="{FF2B5EF4-FFF2-40B4-BE49-F238E27FC236}">
                <a16:creationId xmlns:a16="http://schemas.microsoft.com/office/drawing/2014/main" id="{244F44A7-F7B8-45FD-88F5-95064C480203}"/>
              </a:ext>
            </a:extLst>
          </p:cNvPr>
          <p:cNvGraphicFramePr>
            <a:graphicFrameLocks noGrp="1"/>
          </p:cNvGraphicFramePr>
          <p:nvPr>
            <p:extLst>
              <p:ext uri="{D42A27DB-BD31-4B8C-83A1-F6EECF244321}">
                <p14:modId xmlns:p14="http://schemas.microsoft.com/office/powerpoint/2010/main" val="2510174291"/>
              </p:ext>
            </p:extLst>
          </p:nvPr>
        </p:nvGraphicFramePr>
        <p:xfrm>
          <a:off x="1969199" y="1683872"/>
          <a:ext cx="5118243" cy="3048000"/>
        </p:xfrm>
        <a:graphic>
          <a:graphicData uri="http://schemas.openxmlformats.org/drawingml/2006/table">
            <a:tbl>
              <a:tblPr/>
              <a:tblGrid>
                <a:gridCol w="2418243">
                  <a:extLst>
                    <a:ext uri="{9D8B030D-6E8A-4147-A177-3AD203B41FA5}">
                      <a16:colId xmlns:a16="http://schemas.microsoft.com/office/drawing/2014/main" val="215416103"/>
                    </a:ext>
                  </a:extLst>
                </a:gridCol>
                <a:gridCol w="540000">
                  <a:extLst>
                    <a:ext uri="{9D8B030D-6E8A-4147-A177-3AD203B41FA5}">
                      <a16:colId xmlns:a16="http://schemas.microsoft.com/office/drawing/2014/main" val="4003000866"/>
                    </a:ext>
                  </a:extLst>
                </a:gridCol>
                <a:gridCol w="540000">
                  <a:extLst>
                    <a:ext uri="{9D8B030D-6E8A-4147-A177-3AD203B41FA5}">
                      <a16:colId xmlns:a16="http://schemas.microsoft.com/office/drawing/2014/main" val="3489478716"/>
                    </a:ext>
                  </a:extLst>
                </a:gridCol>
                <a:gridCol w="540000">
                  <a:extLst>
                    <a:ext uri="{9D8B030D-6E8A-4147-A177-3AD203B41FA5}">
                      <a16:colId xmlns:a16="http://schemas.microsoft.com/office/drawing/2014/main" val="3926580060"/>
                    </a:ext>
                  </a:extLst>
                </a:gridCol>
                <a:gridCol w="540000">
                  <a:extLst>
                    <a:ext uri="{9D8B030D-6E8A-4147-A177-3AD203B41FA5}">
                      <a16:colId xmlns:a16="http://schemas.microsoft.com/office/drawing/2014/main" val="159969300"/>
                    </a:ext>
                  </a:extLst>
                </a:gridCol>
                <a:gridCol w="540000">
                  <a:extLst>
                    <a:ext uri="{9D8B030D-6E8A-4147-A177-3AD203B41FA5}">
                      <a16:colId xmlns:a16="http://schemas.microsoft.com/office/drawing/2014/main" val="2907368111"/>
                    </a:ext>
                  </a:extLst>
                </a:gridCol>
              </a:tblGrid>
              <a:tr h="84934">
                <a:tc>
                  <a:txBody>
                    <a:bodyPr/>
                    <a:lstStyle/>
                    <a:p>
                      <a:pPr algn="l" rtl="0" fontAlgn="ctr"/>
                      <a:r>
                        <a:rPr lang="en-US" altLang="ko-KR" sz="800" b="1" i="0" u="none" strike="noStrike" dirty="0">
                          <a:solidFill>
                            <a:srgbClr val="FFFFFF"/>
                          </a:solidFill>
                          <a:effectLst/>
                          <a:latin typeface="+mj-ea"/>
                          <a:ea typeface="+mj-ea"/>
                        </a:rPr>
                        <a:t>(</a:t>
                      </a:r>
                      <a:r>
                        <a:rPr lang="ko-KR" altLang="en-US" sz="800" b="1" i="0" u="none" strike="noStrike" dirty="0">
                          <a:solidFill>
                            <a:srgbClr val="FFFFFF"/>
                          </a:solidFill>
                          <a:effectLst/>
                          <a:latin typeface="+mj-ea"/>
                          <a:ea typeface="+mj-ea"/>
                        </a:rPr>
                        <a:t>단위</a:t>
                      </a:r>
                      <a:r>
                        <a:rPr lang="en-US" altLang="ko-KR" sz="800" b="1" i="0" u="none" strike="noStrike" dirty="0">
                          <a:solidFill>
                            <a:srgbClr val="FFFFFF"/>
                          </a:solidFill>
                          <a:effectLst/>
                          <a:latin typeface="+mj-ea"/>
                          <a:ea typeface="+mj-ea"/>
                        </a:rPr>
                        <a:t>: </a:t>
                      </a:r>
                      <a:r>
                        <a:rPr lang="ko-KR" altLang="en-US" sz="800" b="1" i="0" u="none" strike="noStrike" dirty="0">
                          <a:solidFill>
                            <a:srgbClr val="FFFFFF"/>
                          </a:solidFill>
                          <a:effectLst/>
                          <a:latin typeface="+mj-ea"/>
                          <a:ea typeface="+mj-ea"/>
                        </a:rPr>
                        <a:t>백만원</a:t>
                      </a:r>
                      <a:r>
                        <a:rPr lang="en-US" altLang="ko-KR" sz="800" b="1" i="0" u="none" strike="noStrike" dirty="0">
                          <a:solidFill>
                            <a:srgbClr val="FFFFFF"/>
                          </a:solidFill>
                          <a:effectLst/>
                          <a:latin typeface="+mj-ea"/>
                          <a:ea typeface="+mj-ea"/>
                        </a:rPr>
                        <a: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mj-ea"/>
                          <a:ea typeface="+mj-ea"/>
                        </a:rPr>
                        <a:t>FY16</a:t>
                      </a:r>
                    </a:p>
                  </a:txBody>
                  <a:tcPr marL="46800" marR="46800" marT="0" marB="0" anchor="ctr">
                    <a:lnL w="6350" cap="flat" cmpd="sng" algn="ctr">
                      <a:solidFill>
                        <a:srgbClr val="FFFFFF"/>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mj-ea"/>
                          <a:ea typeface="+mj-ea"/>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mj-ea"/>
                          <a:ea typeface="+mj-ea"/>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mj-ea"/>
                          <a:ea typeface="+mj-ea"/>
                        </a:rPr>
                        <a:t>FY19</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mj-ea"/>
                          <a:ea typeface="+mj-ea"/>
                        </a:rPr>
                        <a:t>FY20 1H</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008732005"/>
                  </a:ext>
                </a:extLst>
              </a:tr>
              <a:tr h="84934">
                <a:tc>
                  <a:txBody>
                    <a:bodyPr/>
                    <a:lstStyle/>
                    <a:p>
                      <a:pPr algn="l" rtl="0" fontAlgn="ctr"/>
                      <a:r>
                        <a:rPr lang="ko-KR" altLang="en-US" sz="800" b="1" i="0" u="none" strike="noStrike">
                          <a:solidFill>
                            <a:srgbClr val="000000"/>
                          </a:solidFill>
                          <a:effectLst/>
                          <a:latin typeface="+mj-ea"/>
                          <a:ea typeface="+mj-ea"/>
                        </a:rPr>
                        <a:t>매출</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rtl="0" fontAlgn="ctr"/>
                      <a:r>
                        <a:rPr lang="en-US" altLang="ko-KR" sz="800" b="1" i="0" u="none" strike="noStrike">
                          <a:solidFill>
                            <a:srgbClr val="000000"/>
                          </a:solidFill>
                          <a:effectLst/>
                          <a:latin typeface="+mj-ea"/>
                          <a:ea typeface="+mj-ea"/>
                        </a:rPr>
                        <a:t>6,799</a:t>
                      </a:r>
                    </a:p>
                  </a:txBody>
                  <a:tcPr marL="46800" marR="468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rtl="0" fontAlgn="ctr"/>
                      <a:r>
                        <a:rPr lang="en-US" altLang="ko-KR" sz="800" b="1" i="0" u="none" strike="noStrike">
                          <a:solidFill>
                            <a:srgbClr val="000000"/>
                          </a:solidFill>
                          <a:effectLst/>
                          <a:latin typeface="+mj-ea"/>
                          <a:ea typeface="+mj-ea"/>
                        </a:rPr>
                        <a:t>7,900</a:t>
                      </a:r>
                    </a:p>
                  </a:txBody>
                  <a:tcPr marL="46800" marR="468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mj-ea"/>
                          <a:ea typeface="+mj-ea"/>
                        </a:rPr>
                        <a:t>9,396</a:t>
                      </a:r>
                    </a:p>
                  </a:txBody>
                  <a:tcPr marL="46800" marR="468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mj-ea"/>
                          <a:ea typeface="+mj-ea"/>
                        </a:rPr>
                        <a:t>8,130</a:t>
                      </a:r>
                    </a:p>
                  </a:txBody>
                  <a:tcPr marL="46800" marR="468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mj-ea"/>
                          <a:ea typeface="+mj-ea"/>
                        </a:rPr>
                        <a:t>4,375</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51104423"/>
                  </a:ext>
                </a:extLst>
              </a:tr>
              <a:tr h="84934">
                <a:tc>
                  <a:txBody>
                    <a:bodyPr/>
                    <a:lstStyle/>
                    <a:p>
                      <a:pPr algn="l" fontAlgn="ctr"/>
                      <a:r>
                        <a:rPr lang="ko-KR" altLang="en-US" sz="800" b="0" i="0" u="none" strike="noStrike">
                          <a:solidFill>
                            <a:srgbClr val="000000"/>
                          </a:solidFill>
                          <a:effectLst/>
                          <a:latin typeface="+mj-ea"/>
                          <a:ea typeface="+mj-ea"/>
                        </a:rPr>
                        <a:t>매출원가</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4,698</a:t>
                      </a:r>
                    </a:p>
                  </a:txBody>
                  <a:tcPr marL="46800" marR="468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4,963</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6,040</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4,497</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2,366</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4452015"/>
                  </a:ext>
                </a:extLst>
              </a:tr>
              <a:tr h="84934">
                <a:tc>
                  <a:txBody>
                    <a:bodyPr/>
                    <a:lstStyle/>
                    <a:p>
                      <a:pPr algn="l" fontAlgn="ctr"/>
                      <a:r>
                        <a:rPr lang="ko-KR" altLang="en-US" sz="800" b="1" i="0" u="none" strike="noStrike">
                          <a:solidFill>
                            <a:srgbClr val="000000"/>
                          </a:solidFill>
                          <a:effectLst/>
                          <a:latin typeface="+mj-ea"/>
                          <a:ea typeface="+mj-ea"/>
                        </a:rPr>
                        <a:t>매출총이익</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2,102</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2,937</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3,357</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3,634</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2,009</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563915566"/>
                  </a:ext>
                </a:extLst>
              </a:tr>
              <a:tr h="84934">
                <a:tc>
                  <a:txBody>
                    <a:bodyPr/>
                    <a:lstStyle/>
                    <a:p>
                      <a:pPr algn="l" fontAlgn="ctr"/>
                      <a:r>
                        <a:rPr lang="en-US" sz="800" b="0" i="1" u="none" strike="noStrike" dirty="0">
                          <a:solidFill>
                            <a:srgbClr val="00338D"/>
                          </a:solidFill>
                          <a:effectLst/>
                          <a:latin typeface="+mj-ea"/>
                          <a:ea typeface="+mj-ea"/>
                        </a:rPr>
                        <a:t>  Gross Profit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30.9%</a:t>
                      </a:r>
                    </a:p>
                  </a:txBody>
                  <a:tcPr marL="46800" marR="468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37.2%</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35.7%</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44.7%</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45.9%</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32129277"/>
                  </a:ext>
                </a:extLst>
              </a:tr>
              <a:tr h="84934">
                <a:tc>
                  <a:txBody>
                    <a:bodyPr/>
                    <a:lstStyle/>
                    <a:p>
                      <a:pPr algn="l" fontAlgn="ctr"/>
                      <a:r>
                        <a:rPr lang="ko-KR" altLang="en-US" sz="800" b="1" i="0" u="none" strike="noStrike" dirty="0">
                          <a:solidFill>
                            <a:srgbClr val="000000"/>
                          </a:solidFill>
                          <a:effectLst/>
                          <a:latin typeface="+mj-ea"/>
                          <a:ea typeface="+mj-ea"/>
                        </a:rPr>
                        <a:t>판매관리비</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314</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423</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904</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1,114</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240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32488889"/>
                  </a:ext>
                </a:extLst>
              </a:tr>
              <a:tr h="84934">
                <a:tc>
                  <a:txBody>
                    <a:bodyPr/>
                    <a:lstStyle/>
                    <a:p>
                      <a:pPr algn="l" fontAlgn="ctr"/>
                      <a:r>
                        <a:rPr lang="en-US" sz="800" b="1" i="0" u="none" strike="noStrike" dirty="0">
                          <a:solidFill>
                            <a:srgbClr val="000000"/>
                          </a:solidFill>
                          <a:effectLst/>
                          <a:latin typeface="+mj-ea"/>
                          <a:ea typeface="+mj-ea"/>
                        </a:rPr>
                        <a:t>EBIT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1,788</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2,513</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2,452</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2,519</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1,769</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132636504"/>
                  </a:ext>
                </a:extLst>
              </a:tr>
              <a:tr h="84934">
                <a:tc>
                  <a:txBody>
                    <a:bodyPr/>
                    <a:lstStyle/>
                    <a:p>
                      <a:pPr algn="l" fontAlgn="ctr"/>
                      <a:r>
                        <a:rPr lang="en-US" sz="800" b="0" i="1" u="none" strike="noStrike" dirty="0">
                          <a:solidFill>
                            <a:srgbClr val="00338D"/>
                          </a:solidFill>
                          <a:effectLst/>
                          <a:latin typeface="+mj-ea"/>
                          <a:ea typeface="+mj-ea"/>
                        </a:rPr>
                        <a:t>  EBIT%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dirty="0">
                          <a:solidFill>
                            <a:srgbClr val="00338D"/>
                          </a:solidFill>
                          <a:effectLst/>
                          <a:latin typeface="+mj-ea"/>
                          <a:ea typeface="+mj-ea"/>
                        </a:rPr>
                        <a:t>26.3%</a:t>
                      </a:r>
                    </a:p>
                  </a:txBody>
                  <a:tcPr marL="46800" marR="468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31.8%</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26.1%</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31.0%</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40.4%</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78588977"/>
                  </a:ext>
                </a:extLst>
              </a:tr>
              <a:tr h="84934">
                <a:tc>
                  <a:txBody>
                    <a:bodyPr/>
                    <a:lstStyle/>
                    <a:p>
                      <a:pPr algn="l" fontAlgn="ctr"/>
                      <a:r>
                        <a:rPr lang="en-US" sz="800" b="0" i="0" u="none" strike="noStrike">
                          <a:solidFill>
                            <a:srgbClr val="000000"/>
                          </a:solidFill>
                          <a:effectLst/>
                          <a:latin typeface="+mj-ea"/>
                          <a:ea typeface="+mj-ea"/>
                        </a:rPr>
                        <a:t>D&amp;A</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161</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593</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911</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994</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67800525"/>
                  </a:ext>
                </a:extLst>
              </a:tr>
              <a:tr h="84934">
                <a:tc>
                  <a:txBody>
                    <a:bodyPr/>
                    <a:lstStyle/>
                    <a:p>
                      <a:pPr algn="l" fontAlgn="ctr"/>
                      <a:r>
                        <a:rPr lang="en-US" sz="800" b="1" i="0" u="none" strike="noStrike" dirty="0">
                          <a:solidFill>
                            <a:srgbClr val="000000"/>
                          </a:solidFill>
                          <a:effectLst/>
                          <a:latin typeface="+mj-ea"/>
                          <a:ea typeface="+mj-ea"/>
                        </a:rPr>
                        <a:t>EBITDA</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1,949</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3,107</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3,364</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3,513</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1,769</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181593716"/>
                  </a:ext>
                </a:extLst>
              </a:tr>
              <a:tr h="84934">
                <a:tc>
                  <a:txBody>
                    <a:bodyPr/>
                    <a:lstStyle/>
                    <a:p>
                      <a:pPr algn="l" fontAlgn="ctr"/>
                      <a:r>
                        <a:rPr lang="en-US" sz="800" b="0" i="1" u="none" strike="noStrike" dirty="0">
                          <a:solidFill>
                            <a:srgbClr val="000000"/>
                          </a:solidFill>
                          <a:effectLst/>
                          <a:latin typeface="+mj-ea"/>
                          <a:ea typeface="+mj-ea"/>
                        </a:rPr>
                        <a:t>  </a:t>
                      </a:r>
                      <a:r>
                        <a:rPr lang="en-US" sz="800" b="0" i="1" u="none" strike="noStrike" dirty="0">
                          <a:solidFill>
                            <a:schemeClr val="tx2"/>
                          </a:solidFill>
                          <a:effectLst/>
                          <a:latin typeface="+mj-ea"/>
                          <a:ea typeface="+mj-ea"/>
                        </a:rPr>
                        <a:t>EBITDA%</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dirty="0">
                          <a:solidFill>
                            <a:srgbClr val="00338D"/>
                          </a:solidFill>
                          <a:effectLst/>
                          <a:latin typeface="+mj-ea"/>
                          <a:ea typeface="+mj-ea"/>
                        </a:rPr>
                        <a:t>28.7%</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39.3%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35.8%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dirty="0">
                          <a:solidFill>
                            <a:srgbClr val="00338D"/>
                          </a:solidFill>
                          <a:effectLst/>
                          <a:latin typeface="+mj-ea"/>
                          <a:ea typeface="+mj-ea"/>
                        </a:rPr>
                        <a:t>43.2%</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40.4%</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43831409"/>
                  </a:ext>
                </a:extLst>
              </a:tr>
              <a:tr h="84934">
                <a:tc>
                  <a:txBody>
                    <a:bodyPr/>
                    <a:lstStyle/>
                    <a:p>
                      <a:pPr algn="l" fontAlgn="ctr"/>
                      <a:r>
                        <a:rPr lang="en-US" sz="800" b="1" i="0" u="none" strike="noStrike">
                          <a:solidFill>
                            <a:srgbClr val="000000"/>
                          </a:solidFill>
                          <a:effectLst/>
                          <a:latin typeface="+mj-ea"/>
                          <a:ea typeface="+mj-ea"/>
                        </a:rPr>
                        <a:t>Adjustment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47</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(657)</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(592)</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(603)</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(317)</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3970720678"/>
                  </a:ext>
                </a:extLst>
              </a:tr>
              <a:tr h="84934">
                <a:tc>
                  <a:txBody>
                    <a:bodyPr/>
                    <a:lstStyle/>
                    <a:p>
                      <a:pPr algn="l" fontAlgn="ctr"/>
                      <a:r>
                        <a:rPr lang="en-US" sz="800" b="1" i="1" u="none" strike="noStrike" dirty="0">
                          <a:solidFill>
                            <a:srgbClr val="000000"/>
                          </a:solidFill>
                          <a:effectLst/>
                          <a:latin typeface="+mj-ea"/>
                          <a:ea typeface="+mj-ea"/>
                        </a:rPr>
                        <a:t>  Accounting</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231</a:t>
                      </a:r>
                    </a:p>
                  </a:txBody>
                  <a:tcPr marL="46800" marR="46800" marT="0" marB="0" anchor="ctr">
                    <a:lnL w="6350" cap="flat" cmpd="sng" algn="ctr">
                      <a:solidFill>
                        <a:srgbClr val="00338D"/>
                      </a:solidFill>
                      <a:prstDash val="solid"/>
                      <a:round/>
                      <a:headEnd type="none" w="med" len="med"/>
                      <a:tailEnd type="none" w="med" len="med"/>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(113)</a:t>
                      </a:r>
                    </a:p>
                  </a:txBody>
                  <a:tcPr marL="46800" marR="46800" marT="0" marB="0" anchor="ctr">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(53)</a:t>
                      </a:r>
                    </a:p>
                  </a:txBody>
                  <a:tcPr marL="46800" marR="46800" marT="0" marB="0" anchor="ctr">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(111)</a:t>
                      </a:r>
                    </a:p>
                  </a:txBody>
                  <a:tcPr marL="46800" marR="46800" marT="0" marB="0" anchor="ctr">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(39)</a:t>
                      </a:r>
                    </a:p>
                  </a:txBody>
                  <a:tcPr marL="46800" marR="46800" marT="0" marB="0" anchor="ctr">
                    <a:lnL>
                      <a:noFill/>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3824642501"/>
                  </a:ext>
                </a:extLst>
              </a:tr>
              <a:tr h="84934">
                <a:tc>
                  <a:txBody>
                    <a:bodyPr/>
                    <a:lstStyle/>
                    <a:p>
                      <a:pPr algn="l" rtl="0" fontAlgn="ctr"/>
                      <a:r>
                        <a:rPr lang="en-US" altLang="ko-KR" sz="800" b="0" i="0" u="none" strike="noStrike" dirty="0">
                          <a:solidFill>
                            <a:srgbClr val="000000"/>
                          </a:solidFill>
                          <a:effectLst/>
                          <a:latin typeface="+mj-ea"/>
                          <a:ea typeface="+mj-ea"/>
                        </a:rPr>
                        <a:t>[1] </a:t>
                      </a:r>
                      <a:r>
                        <a:rPr lang="ko-KR" altLang="en-US" sz="800" b="0" i="0" u="none" strike="noStrike" dirty="0">
                          <a:solidFill>
                            <a:srgbClr val="000000"/>
                          </a:solidFill>
                          <a:effectLst/>
                          <a:latin typeface="+mj-ea"/>
                          <a:ea typeface="+mj-ea"/>
                        </a:rPr>
                        <a:t>원재료비 조정</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231</a:t>
                      </a:r>
                    </a:p>
                  </a:txBody>
                  <a:tcPr marL="46800" marR="46800" marT="0" marB="0" anchor="ctr">
                    <a:lnL w="6350" cap="flat" cmpd="sng" algn="ctr">
                      <a:solidFill>
                        <a:srgbClr val="00338D"/>
                      </a:solidFill>
                      <a:prstDash val="solid"/>
                      <a:round/>
                      <a:headEnd type="none" w="med" len="med"/>
                      <a:tailEnd type="none" w="med" len="med"/>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(113)</a:t>
                      </a:r>
                    </a:p>
                  </a:txBody>
                  <a:tcPr marL="46800" marR="46800" marT="0" marB="0" anchor="ctr">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(53)</a:t>
                      </a:r>
                    </a:p>
                  </a:txBody>
                  <a:tcPr marL="46800" marR="46800" marT="0" marB="0" anchor="ctr">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(111)</a:t>
                      </a:r>
                    </a:p>
                  </a:txBody>
                  <a:tcPr marL="46800" marR="46800" marT="0" marB="0" anchor="ctr">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a:t>
                      </a:r>
                    </a:p>
                  </a:txBody>
                  <a:tcPr marL="46800" marR="46800" marT="0" marB="0" anchor="ctr">
                    <a:lnL>
                      <a:noFill/>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3677817543"/>
                  </a:ext>
                </a:extLst>
              </a:tr>
              <a:tr h="84934">
                <a:tc>
                  <a:txBody>
                    <a:bodyPr/>
                    <a:lstStyle/>
                    <a:p>
                      <a:pPr algn="l" fontAlgn="ctr"/>
                      <a:r>
                        <a:rPr lang="en-US" sz="800" b="1" i="1" u="none" strike="noStrike" dirty="0">
                          <a:solidFill>
                            <a:srgbClr val="000000"/>
                          </a:solidFill>
                          <a:effectLst/>
                          <a:latin typeface="+mj-ea"/>
                          <a:ea typeface="+mj-ea"/>
                        </a:rPr>
                        <a:t>  Normalization</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rPr>
                        <a:t>(184)</a:t>
                      </a:r>
                    </a:p>
                  </a:txBody>
                  <a:tcPr marL="46800" marR="46800" marT="0" marB="0" anchor="b">
                    <a:lnL w="6350" cap="flat" cmpd="sng" algn="ctr">
                      <a:solidFill>
                        <a:srgbClr val="00338D"/>
                      </a:solidFill>
                      <a:prstDash val="solid"/>
                      <a:round/>
                      <a:headEnd type="none" w="med" len="med"/>
                      <a:tailEnd type="none" w="med" len="med"/>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rPr>
                        <a:t>(544)</a:t>
                      </a:r>
                    </a:p>
                  </a:txBody>
                  <a:tcPr marL="46800" marR="46800" marT="0" marB="0" anchor="b">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rPr>
                        <a:t>(539)</a:t>
                      </a:r>
                    </a:p>
                  </a:txBody>
                  <a:tcPr marL="46800" marR="46800" marT="0" marB="0" anchor="b">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rPr>
                        <a:t>(492)</a:t>
                      </a:r>
                    </a:p>
                  </a:txBody>
                  <a:tcPr marL="46800" marR="46800" marT="0" marB="0" anchor="b">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rPr>
                        <a:t>(278)</a:t>
                      </a:r>
                    </a:p>
                  </a:txBody>
                  <a:tcPr marL="46800" marR="46800" marT="0" marB="0" anchor="b">
                    <a:lnL>
                      <a:noFill/>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030455272"/>
                  </a:ext>
                </a:extLst>
              </a:tr>
              <a:tr h="84934">
                <a:tc>
                  <a:txBody>
                    <a:bodyPr/>
                    <a:lstStyle/>
                    <a:p>
                      <a:pPr algn="l" rtl="0" fontAlgn="ctr"/>
                      <a:r>
                        <a:rPr lang="en-US" altLang="ko-KR" sz="800" b="0" i="0" u="none" strike="noStrike" dirty="0">
                          <a:solidFill>
                            <a:srgbClr val="000000"/>
                          </a:solidFill>
                          <a:effectLst/>
                          <a:latin typeface="+mj-ea"/>
                          <a:ea typeface="+mj-ea"/>
                        </a:rPr>
                        <a:t>[2] </a:t>
                      </a:r>
                      <a:r>
                        <a:rPr lang="ko-KR" altLang="en-US" sz="800" b="0" i="0" u="none" strike="noStrike" dirty="0">
                          <a:solidFill>
                            <a:srgbClr val="000000"/>
                          </a:solidFill>
                          <a:effectLst/>
                          <a:latin typeface="+mj-ea"/>
                          <a:ea typeface="+mj-ea"/>
                        </a:rPr>
                        <a:t>보험료 조정</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a:noFill/>
                    </a:lnR>
                    <a:lnT w="9525" cap="flat" cmpd="sng" algn="ctr">
                      <a:solidFill>
                        <a:schemeClr val="tx2"/>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66</a:t>
                      </a:r>
                    </a:p>
                  </a:txBody>
                  <a:tcPr marL="46800" marR="468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a:noFill/>
                    </a:lnB>
                  </a:tcPr>
                </a:tc>
                <a:extLst>
                  <a:ext uri="{0D108BD9-81ED-4DB2-BD59-A6C34878D82A}">
                    <a16:rowId xmlns:a16="http://schemas.microsoft.com/office/drawing/2014/main" val="359978228"/>
                  </a:ext>
                </a:extLst>
              </a:tr>
              <a:tr h="84934">
                <a:tc>
                  <a:txBody>
                    <a:bodyPr/>
                    <a:lstStyle/>
                    <a:p>
                      <a:pPr algn="l" rtl="0" fontAlgn="ctr"/>
                      <a:r>
                        <a:rPr lang="en-US" altLang="ko-KR" sz="800" b="0" i="0" u="none" strike="noStrike" dirty="0">
                          <a:solidFill>
                            <a:srgbClr val="000000"/>
                          </a:solidFill>
                          <a:effectLst/>
                          <a:latin typeface="+mj-ea"/>
                          <a:ea typeface="+mj-ea"/>
                        </a:rPr>
                        <a:t>[3] </a:t>
                      </a:r>
                      <a:r>
                        <a:rPr lang="ko-KR" altLang="en-US" sz="800" b="0" i="0" u="none" strike="noStrike" dirty="0">
                          <a:solidFill>
                            <a:srgbClr val="000000"/>
                          </a:solidFill>
                          <a:effectLst/>
                          <a:latin typeface="+mj-ea"/>
                          <a:ea typeface="+mj-ea"/>
                        </a:rPr>
                        <a:t>외주가공비 과소지급액 조정</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(246)</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(251)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45215957"/>
                  </a:ext>
                </a:extLst>
              </a:tr>
              <a:tr h="84934">
                <a:tc>
                  <a:txBody>
                    <a:bodyPr/>
                    <a:lstStyle/>
                    <a:p>
                      <a:pPr algn="l" rtl="0" fontAlgn="ctr"/>
                      <a:r>
                        <a:rPr lang="en-US" altLang="ko-KR" sz="800" b="0" i="0" u="none" strike="noStrike" dirty="0">
                          <a:solidFill>
                            <a:srgbClr val="000000"/>
                          </a:solidFill>
                          <a:effectLst/>
                          <a:latin typeface="+mj-ea"/>
                          <a:ea typeface="+mj-ea"/>
                        </a:rPr>
                        <a:t>[4] </a:t>
                      </a:r>
                      <a:r>
                        <a:rPr lang="ko-KR" altLang="en-US" sz="800" b="0" i="0" u="none" strike="noStrike" dirty="0">
                          <a:solidFill>
                            <a:srgbClr val="000000"/>
                          </a:solidFill>
                          <a:effectLst/>
                          <a:latin typeface="+mj-ea"/>
                          <a:ea typeface="+mj-ea"/>
                        </a:rPr>
                        <a:t>외주가공비 과다지급액 조정</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238</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217</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788259882"/>
                  </a:ext>
                </a:extLst>
              </a:tr>
              <a:tr h="84934">
                <a:tc>
                  <a:txBody>
                    <a:bodyPr/>
                    <a:lstStyle/>
                    <a:p>
                      <a:pPr algn="l" rtl="0" fontAlgn="ctr"/>
                      <a:r>
                        <a:rPr lang="en-US" altLang="ko-KR" sz="800" b="0" i="0" u="none" strike="noStrike">
                          <a:solidFill>
                            <a:srgbClr val="000000"/>
                          </a:solidFill>
                          <a:effectLst/>
                          <a:latin typeface="+mj-ea"/>
                          <a:ea typeface="+mj-ea"/>
                        </a:rPr>
                        <a:t>[5] </a:t>
                      </a:r>
                      <a:r>
                        <a:rPr lang="ko-KR" altLang="en-US" sz="800" b="0" i="0" u="none" strike="noStrike">
                          <a:solidFill>
                            <a:srgbClr val="000000"/>
                          </a:solidFill>
                          <a:effectLst/>
                          <a:latin typeface="+mj-ea"/>
                          <a:ea typeface="+mj-ea"/>
                        </a:rPr>
                        <a:t>인건비 미지급액 조정</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(166)</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(312)</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(483)</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(461)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27097364"/>
                  </a:ext>
                </a:extLst>
              </a:tr>
              <a:tr h="84934">
                <a:tc>
                  <a:txBody>
                    <a:bodyPr/>
                    <a:lstStyle/>
                    <a:p>
                      <a:pPr algn="l" rtl="0" fontAlgn="ctr"/>
                      <a:r>
                        <a:rPr lang="en-US" altLang="ko-KR" sz="800" b="0" i="0" u="none" strike="noStrike">
                          <a:solidFill>
                            <a:srgbClr val="000000"/>
                          </a:solidFill>
                          <a:effectLst/>
                          <a:latin typeface="+mj-ea"/>
                          <a:ea typeface="+mj-ea"/>
                        </a:rPr>
                        <a:t>[6] </a:t>
                      </a:r>
                      <a:r>
                        <a:rPr lang="ko-KR" altLang="en-US" sz="800" b="0" i="0" u="none" strike="noStrike">
                          <a:solidFill>
                            <a:srgbClr val="000000"/>
                          </a:solidFill>
                          <a:effectLst/>
                          <a:latin typeface="+mj-ea"/>
                          <a:ea typeface="+mj-ea"/>
                        </a:rPr>
                        <a:t>특허권 사용료</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(271)</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(136)</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09999808"/>
                  </a:ext>
                </a:extLst>
              </a:tr>
              <a:tr h="84934">
                <a:tc>
                  <a:txBody>
                    <a:bodyPr/>
                    <a:lstStyle/>
                    <a:p>
                      <a:pPr algn="l" rtl="0" fontAlgn="ctr"/>
                      <a:r>
                        <a:rPr lang="en-US" altLang="ko-KR" sz="800" b="0" i="0" u="none" strike="noStrike" dirty="0">
                          <a:solidFill>
                            <a:srgbClr val="000000"/>
                          </a:solidFill>
                          <a:effectLst/>
                          <a:latin typeface="+mj-ea"/>
                          <a:ea typeface="+mj-ea"/>
                        </a:rPr>
                        <a:t>[7] </a:t>
                      </a:r>
                      <a:r>
                        <a:rPr lang="ko-KR" altLang="en-US" sz="800" b="0" i="0" u="none" strike="noStrike" dirty="0">
                          <a:solidFill>
                            <a:srgbClr val="000000"/>
                          </a:solidFill>
                          <a:effectLst/>
                          <a:latin typeface="+mj-ea"/>
                          <a:ea typeface="+mj-ea"/>
                        </a:rPr>
                        <a:t>대표이사 소유 건물 임차료 조정</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499</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114</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62388579"/>
                  </a:ext>
                </a:extLst>
              </a:tr>
              <a:tr h="91570">
                <a:tc>
                  <a:txBody>
                    <a:bodyPr/>
                    <a:lstStyle/>
                    <a:p>
                      <a:pPr algn="l" fontAlgn="ctr"/>
                      <a:r>
                        <a:rPr lang="en-US" sz="800" b="1" i="0" u="none" strike="noStrike">
                          <a:solidFill>
                            <a:srgbClr val="000000"/>
                          </a:solidFill>
                          <a:effectLst/>
                          <a:latin typeface="+mj-ea"/>
                          <a:ea typeface="+mj-ea"/>
                        </a:rPr>
                        <a:t>Adjusted EBITDA after Accounting adjustment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2,180</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2,994</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3,311</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3,402</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1,730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308238362"/>
                  </a:ext>
                </a:extLst>
              </a:tr>
              <a:tr h="91570">
                <a:tc>
                  <a:txBody>
                    <a:bodyPr/>
                    <a:lstStyle/>
                    <a:p>
                      <a:pPr algn="l" fontAlgn="ctr"/>
                      <a:r>
                        <a:rPr lang="en-US" sz="800" b="0" i="1" u="none" strike="noStrike">
                          <a:solidFill>
                            <a:srgbClr val="00338D"/>
                          </a:solidFill>
                          <a:effectLst/>
                          <a:latin typeface="+mj-ea"/>
                          <a:ea typeface="+mj-ea"/>
                        </a:rPr>
                        <a:t>  Adjusted EBITDA%</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Arial" panose="020B0604020202020204" pitchFamily="34" charset="0"/>
                          <a:ea typeface="맑은 고딕" panose="020B0503020000020004" pitchFamily="50" charset="-127"/>
                        </a:rPr>
                        <a:t>32.1%</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Arial" panose="020B0604020202020204" pitchFamily="34" charset="0"/>
                          <a:ea typeface="맑은 고딕" panose="020B0503020000020004" pitchFamily="50" charset="-127"/>
                        </a:rPr>
                        <a:t>37.9%</a:t>
                      </a:r>
                    </a:p>
                  </a:txBody>
                  <a:tcPr marL="46800" marR="46800" marT="0" marB="0" anchor="b">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Arial" panose="020B0604020202020204" pitchFamily="34" charset="0"/>
                          <a:ea typeface="맑은 고딕" panose="020B0503020000020004" pitchFamily="50" charset="-127"/>
                        </a:rPr>
                        <a:t>35.2%</a:t>
                      </a:r>
                    </a:p>
                  </a:txBody>
                  <a:tcPr marL="46800" marR="46800" marT="0" marB="0" anchor="b">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Arial" panose="020B0604020202020204" pitchFamily="34" charset="0"/>
                          <a:ea typeface="맑은 고딕" panose="020B0503020000020004" pitchFamily="50" charset="-127"/>
                        </a:rPr>
                        <a:t>41.8%</a:t>
                      </a:r>
                    </a:p>
                  </a:txBody>
                  <a:tcPr marL="46800" marR="46800" marT="0" marB="0" anchor="b">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Arial" panose="020B0604020202020204" pitchFamily="34" charset="0"/>
                          <a:ea typeface="맑은 고딕" panose="020B0503020000020004" pitchFamily="50" charset="-127"/>
                        </a:rPr>
                        <a:t>39.5%</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77366064"/>
                  </a:ext>
                </a:extLst>
              </a:tr>
              <a:tr h="91570">
                <a:tc>
                  <a:txBody>
                    <a:bodyPr/>
                    <a:lstStyle/>
                    <a:p>
                      <a:pPr algn="l" fontAlgn="ctr"/>
                      <a:r>
                        <a:rPr lang="en-US" sz="800" b="1" i="0" u="none" strike="noStrike">
                          <a:solidFill>
                            <a:srgbClr val="000000"/>
                          </a:solidFill>
                          <a:effectLst/>
                          <a:latin typeface="+mj-ea"/>
                          <a:ea typeface="+mj-ea"/>
                        </a:rPr>
                        <a:t>Adjusted EBITDA after Total adjustment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1,996</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2,449</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2,771</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2,910</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1,452</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500476758"/>
                  </a:ext>
                </a:extLst>
              </a:tr>
              <a:tr h="91570">
                <a:tc>
                  <a:txBody>
                    <a:bodyPr/>
                    <a:lstStyle/>
                    <a:p>
                      <a:pPr algn="l" fontAlgn="ctr"/>
                      <a:r>
                        <a:rPr lang="en-US" sz="800" b="0" i="1" u="none" strike="noStrike" dirty="0">
                          <a:solidFill>
                            <a:srgbClr val="00338D"/>
                          </a:solidFill>
                          <a:effectLst/>
                          <a:latin typeface="+mj-ea"/>
                          <a:ea typeface="+mj-ea"/>
                        </a:rPr>
                        <a:t>  Adjusted EBITDA%</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Arial" panose="020B0604020202020204" pitchFamily="34" charset="0"/>
                          <a:ea typeface="맑은 고딕" panose="020B0503020000020004" pitchFamily="50" charset="-127"/>
                        </a:rPr>
                        <a:t>29.4%</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Arial" panose="020B0604020202020204" pitchFamily="34" charset="0"/>
                          <a:ea typeface="맑은 고딕" panose="020B0503020000020004" pitchFamily="50" charset="-127"/>
                        </a:rPr>
                        <a:t>31.0%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Arial" panose="020B0604020202020204" pitchFamily="34" charset="0"/>
                          <a:ea typeface="맑은 고딕" panose="020B0503020000020004" pitchFamily="50" charset="-127"/>
                        </a:rPr>
                        <a:t>29.5%</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Arial" panose="020B0604020202020204" pitchFamily="34" charset="0"/>
                          <a:ea typeface="맑은 고딕" panose="020B0503020000020004" pitchFamily="50" charset="-127"/>
                        </a:rPr>
                        <a:t>35.8%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dirty="0">
                          <a:solidFill>
                            <a:srgbClr val="00338D"/>
                          </a:solidFill>
                          <a:effectLst/>
                          <a:latin typeface="Arial" panose="020B0604020202020204" pitchFamily="34" charset="0"/>
                          <a:ea typeface="맑은 고딕" panose="020B0503020000020004" pitchFamily="50" charset="-127"/>
                        </a:rPr>
                        <a:t>33.2%</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38889234"/>
                  </a:ext>
                </a:extLst>
              </a:tr>
            </a:tbl>
          </a:graphicData>
        </a:graphic>
      </p:graphicFrame>
      <p:graphicFrame>
        <p:nvGraphicFramePr>
          <p:cNvPr id="9" name="표 8">
            <a:extLst>
              <a:ext uri="{FF2B5EF4-FFF2-40B4-BE49-F238E27FC236}">
                <a16:creationId xmlns:a16="http://schemas.microsoft.com/office/drawing/2014/main" id="{6AB7EF63-F44B-4C4F-867C-20F92ADE5169}"/>
              </a:ext>
            </a:extLst>
          </p:cNvPr>
          <p:cNvGraphicFramePr>
            <a:graphicFrameLocks noGrp="1"/>
          </p:cNvGraphicFramePr>
          <p:nvPr>
            <p:extLst>
              <p:ext uri="{D42A27DB-BD31-4B8C-83A1-F6EECF244321}">
                <p14:modId xmlns:p14="http://schemas.microsoft.com/office/powerpoint/2010/main" val="1988681014"/>
              </p:ext>
            </p:extLst>
          </p:nvPr>
        </p:nvGraphicFramePr>
        <p:xfrm>
          <a:off x="1969199" y="5143839"/>
          <a:ext cx="5119200" cy="487680"/>
        </p:xfrm>
        <a:graphic>
          <a:graphicData uri="http://schemas.openxmlformats.org/drawingml/2006/table">
            <a:tbl>
              <a:tblPr/>
              <a:tblGrid>
                <a:gridCol w="2419200">
                  <a:extLst>
                    <a:ext uri="{9D8B030D-6E8A-4147-A177-3AD203B41FA5}">
                      <a16:colId xmlns:a16="http://schemas.microsoft.com/office/drawing/2014/main" val="3515082730"/>
                    </a:ext>
                  </a:extLst>
                </a:gridCol>
                <a:gridCol w="540000">
                  <a:extLst>
                    <a:ext uri="{9D8B030D-6E8A-4147-A177-3AD203B41FA5}">
                      <a16:colId xmlns:a16="http://schemas.microsoft.com/office/drawing/2014/main" val="2095413667"/>
                    </a:ext>
                  </a:extLst>
                </a:gridCol>
                <a:gridCol w="540000">
                  <a:extLst>
                    <a:ext uri="{9D8B030D-6E8A-4147-A177-3AD203B41FA5}">
                      <a16:colId xmlns:a16="http://schemas.microsoft.com/office/drawing/2014/main" val="3980996038"/>
                    </a:ext>
                  </a:extLst>
                </a:gridCol>
                <a:gridCol w="540000">
                  <a:extLst>
                    <a:ext uri="{9D8B030D-6E8A-4147-A177-3AD203B41FA5}">
                      <a16:colId xmlns:a16="http://schemas.microsoft.com/office/drawing/2014/main" val="2076640322"/>
                    </a:ext>
                  </a:extLst>
                </a:gridCol>
                <a:gridCol w="540000">
                  <a:extLst>
                    <a:ext uri="{9D8B030D-6E8A-4147-A177-3AD203B41FA5}">
                      <a16:colId xmlns:a16="http://schemas.microsoft.com/office/drawing/2014/main" val="3409207677"/>
                    </a:ext>
                  </a:extLst>
                </a:gridCol>
                <a:gridCol w="540000">
                  <a:extLst>
                    <a:ext uri="{9D8B030D-6E8A-4147-A177-3AD203B41FA5}">
                      <a16:colId xmlns:a16="http://schemas.microsoft.com/office/drawing/2014/main" val="3805416903"/>
                    </a:ext>
                  </a:extLst>
                </a:gridCol>
              </a:tblGrid>
              <a:tr h="68970">
                <a:tc>
                  <a:txBody>
                    <a:bodyPr/>
                    <a:lstStyle/>
                    <a:p>
                      <a:pPr algn="l" rtl="0" fontAlgn="ctr"/>
                      <a:r>
                        <a:rPr lang="en-US" altLang="ko-KR" sz="800" b="1" i="0" u="none" strike="noStrike" dirty="0">
                          <a:solidFill>
                            <a:srgbClr val="FFFFFF"/>
                          </a:solidFill>
                          <a:effectLst/>
                          <a:latin typeface="+mj-ea"/>
                          <a:ea typeface="+mn-ea"/>
                          <a:cs typeface="+mn-cs"/>
                        </a:rPr>
                        <a:t>(</a:t>
                      </a:r>
                      <a:r>
                        <a:rPr lang="ko-KR" altLang="en-US" sz="800" b="1" i="0" u="none" strike="noStrike" dirty="0">
                          <a:solidFill>
                            <a:srgbClr val="FFFFFF"/>
                          </a:solidFill>
                          <a:effectLst/>
                          <a:latin typeface="+mj-ea"/>
                          <a:ea typeface="+mn-ea"/>
                          <a:cs typeface="+mn-cs"/>
                        </a:rPr>
                        <a:t>단위</a:t>
                      </a:r>
                      <a:r>
                        <a:rPr lang="en-US" altLang="ko-KR" sz="800" b="1" i="0" u="none" strike="noStrike" dirty="0">
                          <a:solidFill>
                            <a:srgbClr val="FFFFFF"/>
                          </a:solidFill>
                          <a:effectLst/>
                          <a:latin typeface="+mj-ea"/>
                          <a:ea typeface="+mn-ea"/>
                          <a:cs typeface="+mn-cs"/>
                        </a:rPr>
                        <a:t>: </a:t>
                      </a:r>
                      <a:r>
                        <a:rPr lang="ko-KR" altLang="en-US" sz="800" b="1" i="0" u="none" strike="noStrike" dirty="0">
                          <a:solidFill>
                            <a:srgbClr val="FFFFFF"/>
                          </a:solidFill>
                          <a:effectLst/>
                          <a:latin typeface="+mj-ea"/>
                          <a:ea typeface="+mn-ea"/>
                          <a:cs typeface="+mn-cs"/>
                        </a:rPr>
                        <a:t>백만원</a:t>
                      </a:r>
                      <a:r>
                        <a:rPr lang="en-US" altLang="ko-KR" sz="800" b="1" i="0" u="none" strike="noStrike" dirty="0">
                          <a:solidFill>
                            <a:srgbClr val="FFFFFF"/>
                          </a:solidFill>
                          <a:effectLst/>
                          <a:latin typeface="+mj-ea"/>
                          <a:ea typeface="+mn-ea"/>
                          <a:cs typeface="+mn-cs"/>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FY19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070981689"/>
                  </a:ext>
                </a:extLst>
              </a:tr>
              <a:tr h="6897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원재료비 계 </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As-is)</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(911)</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(677)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(887)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(702)</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(398)</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455497069"/>
                  </a:ext>
                </a:extLst>
              </a:tr>
              <a:tr h="6897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매출액</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Should-be)</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(680)</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(790)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(940)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(813)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(437)</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19313048"/>
                  </a:ext>
                </a:extLst>
              </a:tr>
              <a:tr h="68970">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diff</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231</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(39)</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52997040"/>
                  </a:ext>
                </a:extLst>
              </a:tr>
            </a:tbl>
          </a:graphicData>
        </a:graphic>
      </p:graphicFrame>
    </p:spTree>
    <p:extLst>
      <p:ext uri="{BB962C8B-B14F-4D97-AF65-F5344CB8AC3E}">
        <p14:creationId xmlns:p14="http://schemas.microsoft.com/office/powerpoint/2010/main" val="1127495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3"/>
          <p:cNvGraphicFramePr>
            <a:graphicFrameLocks noGrp="1"/>
          </p:cNvGraphicFramePr>
          <p:nvPr>
            <p:extLst>
              <p:ext uri="{D42A27DB-BD31-4B8C-83A1-F6EECF244321}">
                <p14:modId xmlns:p14="http://schemas.microsoft.com/office/powerpoint/2010/main" val="3583235555"/>
              </p:ext>
            </p:extLst>
          </p:nvPr>
        </p:nvGraphicFramePr>
        <p:xfrm>
          <a:off x="814390" y="1076384"/>
          <a:ext cx="8241054" cy="5022932"/>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Adjusted EBITDA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endParaRPr kumimoji="0" lang="en-US" altLang="ko-KR" sz="1000" b="1"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7800" lvl="2" indent="-177800" algn="just">
                        <a:lnSpc>
                          <a:spcPts val="1080"/>
                        </a:lnSpc>
                        <a:spcBef>
                          <a:spcPts val="600"/>
                        </a:spcBef>
                        <a:buClr>
                          <a:schemeClr val="tx2"/>
                        </a:buClr>
                        <a:buFont typeface="Arial" pitchFamily="34" charset="0"/>
                        <a:buChar char="■"/>
                        <a:defRPr/>
                      </a:pP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FY20 1H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기준 </a:t>
                      </a:r>
                      <a:r>
                        <a:rPr kumimoji="0" lang="ko-KR" altLang="en-US" sz="9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조정전</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EBITDA</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는 약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17.7</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억원으로 매출액 대비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40%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수준이나</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Accounting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조정사항을 반영한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EBITDA</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는 약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17.3</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억원</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Normalization</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포함 총 조정사항을 반영한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EBITDA</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는 약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14.5</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억원입니다</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a:t>
                      </a: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600"/>
                        </a:spcBef>
                        <a:buClr>
                          <a:srgbClr val="97989A"/>
                        </a:buClr>
                        <a:buFont typeface="Arial" pitchFamily="34" charset="0"/>
                        <a:buChar char="■"/>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lvl="2" indent="-177800" algn="just">
                        <a:lnSpc>
                          <a:spcPts val="1080"/>
                        </a:lnSpc>
                        <a:spcBef>
                          <a:spcPts val="1000"/>
                        </a:spcBef>
                        <a:buClr>
                          <a:schemeClr val="tx2"/>
                        </a:buClr>
                        <a:buFont typeface="Arial" pitchFamily="34" charset="0"/>
                        <a:buChar char="■"/>
                        <a:defRPr/>
                      </a:pP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Adjustments details</a:t>
                      </a:r>
                    </a:p>
                    <a:p>
                      <a:pPr marL="177800" marR="0" lvl="0" indent="-177800" algn="l" defTabSz="914400" rtl="0" eaLnBrk="1" fontAlgn="auto" latinLnBrk="1" hangingPunct="1">
                        <a:lnSpc>
                          <a:spcPct val="100000"/>
                        </a:lnSpc>
                        <a:spcBef>
                          <a:spcPts val="300"/>
                        </a:spcBef>
                        <a:spcAft>
                          <a:spcPts val="0"/>
                        </a:spcAft>
                        <a:buClrTx/>
                        <a:buSzTx/>
                        <a:buFont typeface="Wingdings" panose="05000000000000000000" pitchFamily="2" charset="2"/>
                        <a:buAutoNum type="arabicPeriod" startAt="4"/>
                        <a:tabLst/>
                        <a:defRPr/>
                      </a:pP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외주가공업체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요한하이테크는</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대표이사의 사위가 운영하며</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회사는 현재 외주가공비로 발주단가의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50%</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를 지급함</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회사의 매출액 대비 외주가공비 비율이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20%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이내인 것을 고려하여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요한하이테크에</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과다하게 지급하고 있는 외주가공비 금액을 조정함</a:t>
                      </a: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7800" marR="0" lvl="0" indent="-177800" algn="l" defTabSz="914400" rtl="0" eaLnBrk="1" fontAlgn="auto" latinLnBrk="1" hangingPunct="1">
                        <a:lnSpc>
                          <a:spcPct val="100000"/>
                        </a:lnSpc>
                        <a:spcBef>
                          <a:spcPts val="0"/>
                        </a:spcBef>
                        <a:spcAft>
                          <a:spcPts val="0"/>
                        </a:spcAft>
                        <a:buClrTx/>
                        <a:buSzTx/>
                        <a:buFont typeface="Wingdings" panose="05000000000000000000" pitchFamily="2" charset="2"/>
                        <a:buAutoNum type="arabicPeriod" startAt="4"/>
                        <a:tabLst/>
                        <a:defRPr/>
                      </a:pP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회사가 현재 인건비를 지급하고 있지는 아니하나</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상기 특수관계자 </a:t>
                      </a:r>
                      <a:r>
                        <a:rPr kumimoji="0" lang="ko-KR" altLang="en-US" sz="8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티씨엘</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임원</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직원</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과 </a:t>
                      </a:r>
                      <a:r>
                        <a:rPr kumimoji="0" lang="ko-KR" altLang="en-US" sz="8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요한하이테크</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임원</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직원</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의 임직원</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또한 회사의 생산에 기여하고 있음이 인터뷰 결과 확인되어 해당 인원에 대한 인건비를 반영함</a:t>
                      </a: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0" indent="-177800" algn="l" defTabSz="914400" rtl="0" eaLnBrk="1" fontAlgn="auto" latinLnBrk="1" hangingPunct="1">
                        <a:lnSpc>
                          <a:spcPct val="100000"/>
                        </a:lnSpc>
                        <a:spcBef>
                          <a:spcPts val="0"/>
                        </a:spcBef>
                        <a:spcAft>
                          <a:spcPts val="0"/>
                        </a:spcAft>
                        <a:buClrTx/>
                        <a:buSzTx/>
                        <a:buFont typeface="Wingdings" panose="05000000000000000000" pitchFamily="2" charset="2"/>
                        <a:buAutoNum type="arabicPeriod" startAt="4"/>
                        <a:tabLst/>
                        <a:defRPr/>
                      </a:pP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FY16,</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FY17</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회사 계상 제조공장 임차료에는 대표이사가 소유한 특허권에 대한 특허권 사용료가 포함되어 있으며</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실사일 현재 기준 특허권 사용료를 지급하고 있지 않음</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해당 특허권은 대표가 추후 거래 시 무상 양도할 의지도 표명하고 있으나 과거 특허권 양도 시 가치평가를 진행한 내역이 있으므로 세무상 이슈가 존재할 가능성</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회사의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FY16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임차료와 현재 기준 임차료의 차이를 특허권 사용료라 추정하여 조정</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p>
                    <a:p>
                      <a:pPr marL="177800" marR="0" lvl="0" indent="-177800" algn="l" defTabSz="914400" rtl="0" eaLnBrk="1" fontAlgn="auto" latinLnBrk="1" hangingPunct="1">
                        <a:lnSpc>
                          <a:spcPct val="100000"/>
                        </a:lnSpc>
                        <a:spcBef>
                          <a:spcPts val="0"/>
                        </a:spcBef>
                        <a:spcAft>
                          <a:spcPts val="0"/>
                        </a:spcAft>
                        <a:buClrTx/>
                        <a:buSzTx/>
                        <a:buFont typeface="Wingdings" panose="05000000000000000000" pitchFamily="2" charset="2"/>
                        <a:buAutoNum type="arabicPeriod" startAt="4"/>
                        <a:tabLst/>
                        <a:defRPr/>
                      </a:pP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회사의 제조공장</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천안</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평택</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토지</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및</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건물은 대표이사의 개인 소유로 본 건 거래에 부동산 포함 시</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향후 지급임차료가 발생하지 않음에 따른 조정</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Adjusted EBITDA (2/2)</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6" name="표 5">
            <a:extLst>
              <a:ext uri="{FF2B5EF4-FFF2-40B4-BE49-F238E27FC236}">
                <a16:creationId xmlns:a16="http://schemas.microsoft.com/office/drawing/2014/main" id="{93D10D02-F589-48A4-AEDA-9234503759A2}"/>
              </a:ext>
            </a:extLst>
          </p:cNvPr>
          <p:cNvGraphicFramePr>
            <a:graphicFrameLocks noGrp="1"/>
          </p:cNvGraphicFramePr>
          <p:nvPr>
            <p:extLst>
              <p:ext uri="{D42A27DB-BD31-4B8C-83A1-F6EECF244321}">
                <p14:modId xmlns:p14="http://schemas.microsoft.com/office/powerpoint/2010/main" val="2903052359"/>
              </p:ext>
            </p:extLst>
          </p:nvPr>
        </p:nvGraphicFramePr>
        <p:xfrm>
          <a:off x="1969199" y="1683872"/>
          <a:ext cx="5118243" cy="3048000"/>
        </p:xfrm>
        <a:graphic>
          <a:graphicData uri="http://schemas.openxmlformats.org/drawingml/2006/table">
            <a:tbl>
              <a:tblPr/>
              <a:tblGrid>
                <a:gridCol w="2418243">
                  <a:extLst>
                    <a:ext uri="{9D8B030D-6E8A-4147-A177-3AD203B41FA5}">
                      <a16:colId xmlns:a16="http://schemas.microsoft.com/office/drawing/2014/main" val="215416103"/>
                    </a:ext>
                  </a:extLst>
                </a:gridCol>
                <a:gridCol w="540000">
                  <a:extLst>
                    <a:ext uri="{9D8B030D-6E8A-4147-A177-3AD203B41FA5}">
                      <a16:colId xmlns:a16="http://schemas.microsoft.com/office/drawing/2014/main" val="4003000866"/>
                    </a:ext>
                  </a:extLst>
                </a:gridCol>
                <a:gridCol w="540000">
                  <a:extLst>
                    <a:ext uri="{9D8B030D-6E8A-4147-A177-3AD203B41FA5}">
                      <a16:colId xmlns:a16="http://schemas.microsoft.com/office/drawing/2014/main" val="3489478716"/>
                    </a:ext>
                  </a:extLst>
                </a:gridCol>
                <a:gridCol w="540000">
                  <a:extLst>
                    <a:ext uri="{9D8B030D-6E8A-4147-A177-3AD203B41FA5}">
                      <a16:colId xmlns:a16="http://schemas.microsoft.com/office/drawing/2014/main" val="3926580060"/>
                    </a:ext>
                  </a:extLst>
                </a:gridCol>
                <a:gridCol w="540000">
                  <a:extLst>
                    <a:ext uri="{9D8B030D-6E8A-4147-A177-3AD203B41FA5}">
                      <a16:colId xmlns:a16="http://schemas.microsoft.com/office/drawing/2014/main" val="159969300"/>
                    </a:ext>
                  </a:extLst>
                </a:gridCol>
                <a:gridCol w="540000">
                  <a:extLst>
                    <a:ext uri="{9D8B030D-6E8A-4147-A177-3AD203B41FA5}">
                      <a16:colId xmlns:a16="http://schemas.microsoft.com/office/drawing/2014/main" val="2907368111"/>
                    </a:ext>
                  </a:extLst>
                </a:gridCol>
              </a:tblGrid>
              <a:tr h="84934">
                <a:tc>
                  <a:txBody>
                    <a:bodyPr/>
                    <a:lstStyle/>
                    <a:p>
                      <a:pPr algn="l" rtl="0" fontAlgn="ctr"/>
                      <a:r>
                        <a:rPr lang="en-US" altLang="ko-KR" sz="800" b="1" i="0" u="none" strike="noStrike" dirty="0">
                          <a:solidFill>
                            <a:srgbClr val="FFFFFF"/>
                          </a:solidFill>
                          <a:effectLst/>
                          <a:latin typeface="+mj-ea"/>
                          <a:ea typeface="+mj-ea"/>
                        </a:rPr>
                        <a:t>(</a:t>
                      </a:r>
                      <a:r>
                        <a:rPr lang="ko-KR" altLang="en-US" sz="800" b="1" i="0" u="none" strike="noStrike" dirty="0">
                          <a:solidFill>
                            <a:srgbClr val="FFFFFF"/>
                          </a:solidFill>
                          <a:effectLst/>
                          <a:latin typeface="+mj-ea"/>
                          <a:ea typeface="+mj-ea"/>
                        </a:rPr>
                        <a:t>단위</a:t>
                      </a:r>
                      <a:r>
                        <a:rPr lang="en-US" altLang="ko-KR" sz="800" b="1" i="0" u="none" strike="noStrike" dirty="0">
                          <a:solidFill>
                            <a:srgbClr val="FFFFFF"/>
                          </a:solidFill>
                          <a:effectLst/>
                          <a:latin typeface="+mj-ea"/>
                          <a:ea typeface="+mj-ea"/>
                        </a:rPr>
                        <a:t>: </a:t>
                      </a:r>
                      <a:r>
                        <a:rPr lang="ko-KR" altLang="en-US" sz="800" b="1" i="0" u="none" strike="noStrike" dirty="0">
                          <a:solidFill>
                            <a:srgbClr val="FFFFFF"/>
                          </a:solidFill>
                          <a:effectLst/>
                          <a:latin typeface="+mj-ea"/>
                          <a:ea typeface="+mj-ea"/>
                        </a:rPr>
                        <a:t>백만원</a:t>
                      </a:r>
                      <a:r>
                        <a:rPr lang="en-US" altLang="ko-KR" sz="800" b="1" i="0" u="none" strike="noStrike" dirty="0">
                          <a:solidFill>
                            <a:srgbClr val="FFFFFF"/>
                          </a:solidFill>
                          <a:effectLst/>
                          <a:latin typeface="+mj-ea"/>
                          <a:ea typeface="+mj-ea"/>
                        </a:rPr>
                        <a: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mj-ea"/>
                          <a:ea typeface="+mj-ea"/>
                        </a:rPr>
                        <a:t>FY16</a:t>
                      </a:r>
                    </a:p>
                  </a:txBody>
                  <a:tcPr marL="46800" marR="46800" marT="0" marB="0" anchor="ctr">
                    <a:lnL w="6350" cap="flat" cmpd="sng" algn="ctr">
                      <a:solidFill>
                        <a:srgbClr val="FFFFFF"/>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mj-ea"/>
                          <a:ea typeface="+mj-ea"/>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mj-ea"/>
                          <a:ea typeface="+mj-ea"/>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mj-ea"/>
                          <a:ea typeface="+mj-ea"/>
                        </a:rPr>
                        <a:t>FY19</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mj-ea"/>
                          <a:ea typeface="+mj-ea"/>
                        </a:rPr>
                        <a:t>FY20 1H</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008732005"/>
                  </a:ext>
                </a:extLst>
              </a:tr>
              <a:tr h="84934">
                <a:tc>
                  <a:txBody>
                    <a:bodyPr/>
                    <a:lstStyle/>
                    <a:p>
                      <a:pPr algn="l" rtl="0" fontAlgn="ctr"/>
                      <a:r>
                        <a:rPr lang="ko-KR" altLang="en-US" sz="800" b="1" i="0" u="none" strike="noStrike">
                          <a:solidFill>
                            <a:srgbClr val="000000"/>
                          </a:solidFill>
                          <a:effectLst/>
                          <a:latin typeface="+mj-ea"/>
                          <a:ea typeface="+mj-ea"/>
                        </a:rPr>
                        <a:t>매출</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rtl="0" fontAlgn="ctr"/>
                      <a:r>
                        <a:rPr lang="en-US" altLang="ko-KR" sz="800" b="1" i="0" u="none" strike="noStrike">
                          <a:solidFill>
                            <a:srgbClr val="000000"/>
                          </a:solidFill>
                          <a:effectLst/>
                          <a:latin typeface="+mj-ea"/>
                          <a:ea typeface="+mj-ea"/>
                        </a:rPr>
                        <a:t>6,799</a:t>
                      </a:r>
                    </a:p>
                  </a:txBody>
                  <a:tcPr marL="46800" marR="468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rtl="0" fontAlgn="ctr"/>
                      <a:r>
                        <a:rPr lang="en-US" altLang="ko-KR" sz="800" b="1" i="0" u="none" strike="noStrike">
                          <a:solidFill>
                            <a:srgbClr val="000000"/>
                          </a:solidFill>
                          <a:effectLst/>
                          <a:latin typeface="+mj-ea"/>
                          <a:ea typeface="+mj-ea"/>
                        </a:rPr>
                        <a:t>7,900</a:t>
                      </a:r>
                    </a:p>
                  </a:txBody>
                  <a:tcPr marL="46800" marR="468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mj-ea"/>
                          <a:ea typeface="+mj-ea"/>
                        </a:rPr>
                        <a:t>9,396</a:t>
                      </a:r>
                    </a:p>
                  </a:txBody>
                  <a:tcPr marL="46800" marR="468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mj-ea"/>
                          <a:ea typeface="+mj-ea"/>
                        </a:rPr>
                        <a:t>8,130</a:t>
                      </a:r>
                    </a:p>
                  </a:txBody>
                  <a:tcPr marL="46800" marR="468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mj-ea"/>
                          <a:ea typeface="+mj-ea"/>
                        </a:rPr>
                        <a:t>4,375</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51104423"/>
                  </a:ext>
                </a:extLst>
              </a:tr>
              <a:tr h="84934">
                <a:tc>
                  <a:txBody>
                    <a:bodyPr/>
                    <a:lstStyle/>
                    <a:p>
                      <a:pPr algn="l" fontAlgn="ctr"/>
                      <a:r>
                        <a:rPr lang="ko-KR" altLang="en-US" sz="800" b="0" i="0" u="none" strike="noStrike">
                          <a:solidFill>
                            <a:srgbClr val="000000"/>
                          </a:solidFill>
                          <a:effectLst/>
                          <a:latin typeface="+mj-ea"/>
                          <a:ea typeface="+mj-ea"/>
                        </a:rPr>
                        <a:t>매출원가</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4,698</a:t>
                      </a:r>
                    </a:p>
                  </a:txBody>
                  <a:tcPr marL="46800" marR="468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4,963</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6,040</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4,497</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2,366</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4452015"/>
                  </a:ext>
                </a:extLst>
              </a:tr>
              <a:tr h="84934">
                <a:tc>
                  <a:txBody>
                    <a:bodyPr/>
                    <a:lstStyle/>
                    <a:p>
                      <a:pPr algn="l" fontAlgn="ctr"/>
                      <a:r>
                        <a:rPr lang="ko-KR" altLang="en-US" sz="800" b="1" i="0" u="none" strike="noStrike">
                          <a:solidFill>
                            <a:srgbClr val="000000"/>
                          </a:solidFill>
                          <a:effectLst/>
                          <a:latin typeface="+mj-ea"/>
                          <a:ea typeface="+mj-ea"/>
                        </a:rPr>
                        <a:t>매출총이익</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2,102</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2,937</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3,357</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3,634</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2,009</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563915566"/>
                  </a:ext>
                </a:extLst>
              </a:tr>
              <a:tr h="84934">
                <a:tc>
                  <a:txBody>
                    <a:bodyPr/>
                    <a:lstStyle/>
                    <a:p>
                      <a:pPr algn="l" fontAlgn="ctr"/>
                      <a:r>
                        <a:rPr lang="en-US" sz="800" b="0" i="1" u="none" strike="noStrike" dirty="0">
                          <a:solidFill>
                            <a:srgbClr val="00338D"/>
                          </a:solidFill>
                          <a:effectLst/>
                          <a:latin typeface="+mj-ea"/>
                          <a:ea typeface="+mj-ea"/>
                        </a:rPr>
                        <a:t>  Gross Profit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30.9%</a:t>
                      </a:r>
                    </a:p>
                  </a:txBody>
                  <a:tcPr marL="46800" marR="468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37.2%</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35.7%</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44.7%</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45.9%</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32129277"/>
                  </a:ext>
                </a:extLst>
              </a:tr>
              <a:tr h="84934">
                <a:tc>
                  <a:txBody>
                    <a:bodyPr/>
                    <a:lstStyle/>
                    <a:p>
                      <a:pPr algn="l" fontAlgn="ctr"/>
                      <a:r>
                        <a:rPr lang="ko-KR" altLang="en-US" sz="800" b="1" i="0" u="none" strike="noStrike" dirty="0">
                          <a:solidFill>
                            <a:srgbClr val="000000"/>
                          </a:solidFill>
                          <a:effectLst/>
                          <a:latin typeface="+mj-ea"/>
                          <a:ea typeface="+mj-ea"/>
                        </a:rPr>
                        <a:t>판매관리비</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314</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423</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904</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1,114</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240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32488889"/>
                  </a:ext>
                </a:extLst>
              </a:tr>
              <a:tr h="84934">
                <a:tc>
                  <a:txBody>
                    <a:bodyPr/>
                    <a:lstStyle/>
                    <a:p>
                      <a:pPr algn="l" fontAlgn="ctr"/>
                      <a:r>
                        <a:rPr lang="en-US" sz="800" b="1" i="0" u="none" strike="noStrike" dirty="0">
                          <a:solidFill>
                            <a:srgbClr val="000000"/>
                          </a:solidFill>
                          <a:effectLst/>
                          <a:latin typeface="+mj-ea"/>
                          <a:ea typeface="+mj-ea"/>
                        </a:rPr>
                        <a:t>EBIT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1,788</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2,513</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2,452</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2,519</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1,769</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132636504"/>
                  </a:ext>
                </a:extLst>
              </a:tr>
              <a:tr h="84934">
                <a:tc>
                  <a:txBody>
                    <a:bodyPr/>
                    <a:lstStyle/>
                    <a:p>
                      <a:pPr algn="l" fontAlgn="ctr"/>
                      <a:r>
                        <a:rPr lang="en-US" sz="800" b="0" i="1" u="none" strike="noStrike" dirty="0">
                          <a:solidFill>
                            <a:srgbClr val="00338D"/>
                          </a:solidFill>
                          <a:effectLst/>
                          <a:latin typeface="+mj-ea"/>
                          <a:ea typeface="+mj-ea"/>
                        </a:rPr>
                        <a:t>  EBIT%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dirty="0">
                          <a:solidFill>
                            <a:srgbClr val="00338D"/>
                          </a:solidFill>
                          <a:effectLst/>
                          <a:latin typeface="+mj-ea"/>
                          <a:ea typeface="+mj-ea"/>
                        </a:rPr>
                        <a:t>26.3%</a:t>
                      </a:r>
                    </a:p>
                  </a:txBody>
                  <a:tcPr marL="46800" marR="468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31.8%</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26.1%</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31.0%</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40.4%</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78588977"/>
                  </a:ext>
                </a:extLst>
              </a:tr>
              <a:tr h="84934">
                <a:tc>
                  <a:txBody>
                    <a:bodyPr/>
                    <a:lstStyle/>
                    <a:p>
                      <a:pPr algn="l" fontAlgn="ctr"/>
                      <a:r>
                        <a:rPr lang="en-US" sz="800" b="0" i="0" u="none" strike="noStrike">
                          <a:solidFill>
                            <a:srgbClr val="000000"/>
                          </a:solidFill>
                          <a:effectLst/>
                          <a:latin typeface="+mj-ea"/>
                          <a:ea typeface="+mj-ea"/>
                        </a:rPr>
                        <a:t>D&amp;A</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161</a:t>
                      </a:r>
                    </a:p>
                  </a:txBody>
                  <a:tcPr marL="46800" marR="468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593</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911</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994</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mj-ea"/>
                          <a:ea typeface="+mj-ea"/>
                        </a:rPr>
                        <a:t>-</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67800525"/>
                  </a:ext>
                </a:extLst>
              </a:tr>
              <a:tr h="84934">
                <a:tc>
                  <a:txBody>
                    <a:bodyPr/>
                    <a:lstStyle/>
                    <a:p>
                      <a:pPr algn="l" fontAlgn="ctr"/>
                      <a:r>
                        <a:rPr lang="en-US" sz="800" b="1" i="0" u="none" strike="noStrike" dirty="0">
                          <a:solidFill>
                            <a:srgbClr val="000000"/>
                          </a:solidFill>
                          <a:effectLst/>
                          <a:latin typeface="+mj-ea"/>
                          <a:ea typeface="+mj-ea"/>
                        </a:rPr>
                        <a:t>EBITDA</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1,949</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3,107</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3,364</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3,513</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mj-ea"/>
                          <a:ea typeface="+mj-ea"/>
                        </a:rPr>
                        <a:t>1,769</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181593716"/>
                  </a:ext>
                </a:extLst>
              </a:tr>
              <a:tr h="84934">
                <a:tc>
                  <a:txBody>
                    <a:bodyPr/>
                    <a:lstStyle/>
                    <a:p>
                      <a:pPr algn="l" fontAlgn="ctr"/>
                      <a:r>
                        <a:rPr lang="en-US" sz="800" b="0" i="1" u="none" strike="noStrike" dirty="0">
                          <a:solidFill>
                            <a:srgbClr val="000000"/>
                          </a:solidFill>
                          <a:effectLst/>
                          <a:latin typeface="+mj-ea"/>
                          <a:ea typeface="+mj-ea"/>
                        </a:rPr>
                        <a:t>  </a:t>
                      </a:r>
                      <a:r>
                        <a:rPr lang="en-US" sz="800" b="0" i="1" u="none" strike="noStrike" dirty="0">
                          <a:solidFill>
                            <a:schemeClr val="tx2"/>
                          </a:solidFill>
                          <a:effectLst/>
                          <a:latin typeface="+mj-ea"/>
                          <a:ea typeface="+mj-ea"/>
                        </a:rPr>
                        <a:t>EBITDA%</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dirty="0">
                          <a:solidFill>
                            <a:srgbClr val="00338D"/>
                          </a:solidFill>
                          <a:effectLst/>
                          <a:latin typeface="+mj-ea"/>
                          <a:ea typeface="+mj-ea"/>
                        </a:rPr>
                        <a:t>28.7%</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39.3%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35.8%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dirty="0">
                          <a:solidFill>
                            <a:srgbClr val="00338D"/>
                          </a:solidFill>
                          <a:effectLst/>
                          <a:latin typeface="+mj-ea"/>
                          <a:ea typeface="+mj-ea"/>
                        </a:rPr>
                        <a:t>43.2%</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mj-ea"/>
                          <a:ea typeface="+mj-ea"/>
                        </a:rPr>
                        <a:t>40.4%</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43831409"/>
                  </a:ext>
                </a:extLst>
              </a:tr>
              <a:tr h="84934">
                <a:tc>
                  <a:txBody>
                    <a:bodyPr/>
                    <a:lstStyle/>
                    <a:p>
                      <a:pPr algn="l" fontAlgn="ctr"/>
                      <a:r>
                        <a:rPr lang="en-US" sz="800" b="1" i="0" u="none" strike="noStrike">
                          <a:solidFill>
                            <a:srgbClr val="000000"/>
                          </a:solidFill>
                          <a:effectLst/>
                          <a:latin typeface="+mj-ea"/>
                          <a:ea typeface="+mj-ea"/>
                        </a:rPr>
                        <a:t>Adjustment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47</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(657)</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(592)</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(603)</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(317)</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3970720678"/>
                  </a:ext>
                </a:extLst>
              </a:tr>
              <a:tr h="84934">
                <a:tc>
                  <a:txBody>
                    <a:bodyPr/>
                    <a:lstStyle/>
                    <a:p>
                      <a:pPr algn="l" fontAlgn="ctr"/>
                      <a:r>
                        <a:rPr lang="en-US" sz="800" b="1" i="1" u="none" strike="noStrike" dirty="0">
                          <a:solidFill>
                            <a:srgbClr val="000000"/>
                          </a:solidFill>
                          <a:effectLst/>
                          <a:latin typeface="+mj-ea"/>
                          <a:ea typeface="+mj-ea"/>
                        </a:rPr>
                        <a:t>  Accounting</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231</a:t>
                      </a:r>
                    </a:p>
                  </a:txBody>
                  <a:tcPr marL="46800" marR="46800" marT="0" marB="0" anchor="ctr">
                    <a:lnL w="6350" cap="flat" cmpd="sng" algn="ctr">
                      <a:solidFill>
                        <a:srgbClr val="00338D"/>
                      </a:solidFill>
                      <a:prstDash val="solid"/>
                      <a:round/>
                      <a:headEnd type="none" w="med" len="med"/>
                      <a:tailEnd type="none" w="med" len="med"/>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(113)</a:t>
                      </a:r>
                    </a:p>
                  </a:txBody>
                  <a:tcPr marL="46800" marR="46800" marT="0" marB="0" anchor="ctr">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(53)</a:t>
                      </a:r>
                    </a:p>
                  </a:txBody>
                  <a:tcPr marL="46800" marR="46800" marT="0" marB="0" anchor="ctr">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(111)</a:t>
                      </a:r>
                    </a:p>
                  </a:txBody>
                  <a:tcPr marL="46800" marR="46800" marT="0" marB="0" anchor="ctr">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(39)</a:t>
                      </a:r>
                    </a:p>
                  </a:txBody>
                  <a:tcPr marL="46800" marR="46800" marT="0" marB="0" anchor="ctr">
                    <a:lnL>
                      <a:noFill/>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3824642501"/>
                  </a:ext>
                </a:extLst>
              </a:tr>
              <a:tr h="84934">
                <a:tc>
                  <a:txBody>
                    <a:bodyPr/>
                    <a:lstStyle/>
                    <a:p>
                      <a:pPr algn="l" rtl="0" fontAlgn="ctr"/>
                      <a:r>
                        <a:rPr lang="en-US" altLang="ko-KR" sz="800" b="0" i="0" u="none" strike="noStrike" dirty="0">
                          <a:solidFill>
                            <a:srgbClr val="000000"/>
                          </a:solidFill>
                          <a:effectLst/>
                          <a:latin typeface="+mj-ea"/>
                          <a:ea typeface="+mj-ea"/>
                        </a:rPr>
                        <a:t>[1] </a:t>
                      </a:r>
                      <a:r>
                        <a:rPr lang="ko-KR" altLang="en-US" sz="800" b="0" i="0" u="none" strike="noStrike" dirty="0">
                          <a:solidFill>
                            <a:srgbClr val="000000"/>
                          </a:solidFill>
                          <a:effectLst/>
                          <a:latin typeface="+mj-ea"/>
                          <a:ea typeface="+mj-ea"/>
                        </a:rPr>
                        <a:t>원재료비 조정</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231</a:t>
                      </a:r>
                    </a:p>
                  </a:txBody>
                  <a:tcPr marL="46800" marR="46800" marT="0" marB="0" anchor="ctr">
                    <a:lnL w="6350" cap="flat" cmpd="sng" algn="ctr">
                      <a:solidFill>
                        <a:srgbClr val="00338D"/>
                      </a:solidFill>
                      <a:prstDash val="solid"/>
                      <a:round/>
                      <a:headEnd type="none" w="med" len="med"/>
                      <a:tailEnd type="none" w="med" len="med"/>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(113)</a:t>
                      </a:r>
                    </a:p>
                  </a:txBody>
                  <a:tcPr marL="46800" marR="46800" marT="0" marB="0" anchor="ctr">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(53)</a:t>
                      </a:r>
                    </a:p>
                  </a:txBody>
                  <a:tcPr marL="46800" marR="46800" marT="0" marB="0" anchor="ctr">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(111)</a:t>
                      </a:r>
                    </a:p>
                  </a:txBody>
                  <a:tcPr marL="46800" marR="46800" marT="0" marB="0" anchor="ctr">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a:t>
                      </a:r>
                    </a:p>
                  </a:txBody>
                  <a:tcPr marL="46800" marR="46800" marT="0" marB="0" anchor="ctr">
                    <a:lnL>
                      <a:noFill/>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3677817543"/>
                  </a:ext>
                </a:extLst>
              </a:tr>
              <a:tr h="84934">
                <a:tc>
                  <a:txBody>
                    <a:bodyPr/>
                    <a:lstStyle/>
                    <a:p>
                      <a:pPr algn="l" fontAlgn="ctr"/>
                      <a:r>
                        <a:rPr lang="en-US" sz="800" b="1" i="1" u="none" strike="noStrike" dirty="0">
                          <a:solidFill>
                            <a:srgbClr val="000000"/>
                          </a:solidFill>
                          <a:effectLst/>
                          <a:latin typeface="+mj-ea"/>
                          <a:ea typeface="+mj-ea"/>
                        </a:rPr>
                        <a:t>  Normalization</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rPr>
                        <a:t>(184)</a:t>
                      </a:r>
                    </a:p>
                  </a:txBody>
                  <a:tcPr marL="46800" marR="46800" marT="0" marB="0" anchor="b">
                    <a:lnL w="6350" cap="flat" cmpd="sng" algn="ctr">
                      <a:solidFill>
                        <a:srgbClr val="00338D"/>
                      </a:solidFill>
                      <a:prstDash val="solid"/>
                      <a:round/>
                      <a:headEnd type="none" w="med" len="med"/>
                      <a:tailEnd type="none" w="med" len="med"/>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rPr>
                        <a:t>(544)</a:t>
                      </a:r>
                    </a:p>
                  </a:txBody>
                  <a:tcPr marL="46800" marR="46800" marT="0" marB="0" anchor="b">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rPr>
                        <a:t>(539)</a:t>
                      </a:r>
                    </a:p>
                  </a:txBody>
                  <a:tcPr marL="46800" marR="46800" marT="0" marB="0" anchor="b">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rPr>
                        <a:t>(492)</a:t>
                      </a:r>
                    </a:p>
                  </a:txBody>
                  <a:tcPr marL="46800" marR="46800" marT="0" marB="0" anchor="b">
                    <a:lnL>
                      <a:noFill/>
                    </a:lnL>
                    <a:lnR>
                      <a:noFill/>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rPr>
                        <a:t>(278)</a:t>
                      </a:r>
                    </a:p>
                  </a:txBody>
                  <a:tcPr marL="46800" marR="46800" marT="0" marB="0" anchor="b">
                    <a:lnL>
                      <a:noFill/>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030455272"/>
                  </a:ext>
                </a:extLst>
              </a:tr>
              <a:tr h="84934">
                <a:tc>
                  <a:txBody>
                    <a:bodyPr/>
                    <a:lstStyle/>
                    <a:p>
                      <a:pPr algn="l" rtl="0" fontAlgn="ctr"/>
                      <a:r>
                        <a:rPr lang="en-US" altLang="ko-KR" sz="800" b="0" i="0" u="none" strike="noStrike" dirty="0">
                          <a:solidFill>
                            <a:srgbClr val="000000"/>
                          </a:solidFill>
                          <a:effectLst/>
                          <a:latin typeface="+mj-ea"/>
                          <a:ea typeface="+mj-ea"/>
                        </a:rPr>
                        <a:t>[2] </a:t>
                      </a:r>
                      <a:r>
                        <a:rPr lang="ko-KR" altLang="en-US" sz="800" b="0" i="0" u="none" strike="noStrike" dirty="0">
                          <a:solidFill>
                            <a:srgbClr val="000000"/>
                          </a:solidFill>
                          <a:effectLst/>
                          <a:latin typeface="+mj-ea"/>
                          <a:ea typeface="+mj-ea"/>
                        </a:rPr>
                        <a:t>보험료 조정</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a:noFill/>
                    </a:lnR>
                    <a:lnT w="9525" cap="flat" cmpd="sng" algn="ctr">
                      <a:solidFill>
                        <a:schemeClr val="tx2"/>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66</a:t>
                      </a:r>
                    </a:p>
                  </a:txBody>
                  <a:tcPr marL="46800" marR="468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a:noFill/>
                    </a:lnB>
                  </a:tcPr>
                </a:tc>
                <a:extLst>
                  <a:ext uri="{0D108BD9-81ED-4DB2-BD59-A6C34878D82A}">
                    <a16:rowId xmlns:a16="http://schemas.microsoft.com/office/drawing/2014/main" val="359978228"/>
                  </a:ext>
                </a:extLst>
              </a:tr>
              <a:tr h="84934">
                <a:tc>
                  <a:txBody>
                    <a:bodyPr/>
                    <a:lstStyle/>
                    <a:p>
                      <a:pPr algn="l" rtl="0" fontAlgn="ctr"/>
                      <a:r>
                        <a:rPr lang="en-US" altLang="ko-KR" sz="800" b="0" i="0" u="none" strike="noStrike" dirty="0">
                          <a:solidFill>
                            <a:srgbClr val="000000"/>
                          </a:solidFill>
                          <a:effectLst/>
                          <a:latin typeface="+mj-ea"/>
                          <a:ea typeface="+mj-ea"/>
                        </a:rPr>
                        <a:t>[3] </a:t>
                      </a:r>
                      <a:r>
                        <a:rPr lang="ko-KR" altLang="en-US" sz="800" b="0" i="0" u="none" strike="noStrike" dirty="0">
                          <a:solidFill>
                            <a:srgbClr val="000000"/>
                          </a:solidFill>
                          <a:effectLst/>
                          <a:latin typeface="+mj-ea"/>
                          <a:ea typeface="+mj-ea"/>
                        </a:rPr>
                        <a:t>외주가공비 과소지급액 조정</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(246)</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(251)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45215957"/>
                  </a:ext>
                </a:extLst>
              </a:tr>
              <a:tr h="84934">
                <a:tc>
                  <a:txBody>
                    <a:bodyPr/>
                    <a:lstStyle/>
                    <a:p>
                      <a:pPr algn="l" rtl="0" fontAlgn="ctr"/>
                      <a:r>
                        <a:rPr lang="en-US" altLang="ko-KR" sz="800" b="0" i="0" u="none" strike="noStrike" dirty="0">
                          <a:solidFill>
                            <a:srgbClr val="000000"/>
                          </a:solidFill>
                          <a:effectLst/>
                          <a:latin typeface="+mj-ea"/>
                          <a:ea typeface="+mj-ea"/>
                        </a:rPr>
                        <a:t>[4] </a:t>
                      </a:r>
                      <a:r>
                        <a:rPr lang="ko-KR" altLang="en-US" sz="800" b="0" i="0" u="none" strike="noStrike" dirty="0">
                          <a:solidFill>
                            <a:srgbClr val="000000"/>
                          </a:solidFill>
                          <a:effectLst/>
                          <a:latin typeface="+mj-ea"/>
                          <a:ea typeface="+mj-ea"/>
                        </a:rPr>
                        <a:t>외주가공비 과다지급액 조정</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238</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217</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788259882"/>
                  </a:ext>
                </a:extLst>
              </a:tr>
              <a:tr h="84934">
                <a:tc>
                  <a:txBody>
                    <a:bodyPr/>
                    <a:lstStyle/>
                    <a:p>
                      <a:pPr algn="l" rtl="0" fontAlgn="ctr"/>
                      <a:r>
                        <a:rPr lang="en-US" altLang="ko-KR" sz="800" b="0" i="0" u="none" strike="noStrike">
                          <a:solidFill>
                            <a:srgbClr val="000000"/>
                          </a:solidFill>
                          <a:effectLst/>
                          <a:latin typeface="+mj-ea"/>
                          <a:ea typeface="+mj-ea"/>
                        </a:rPr>
                        <a:t>[5] </a:t>
                      </a:r>
                      <a:r>
                        <a:rPr lang="ko-KR" altLang="en-US" sz="800" b="0" i="0" u="none" strike="noStrike">
                          <a:solidFill>
                            <a:srgbClr val="000000"/>
                          </a:solidFill>
                          <a:effectLst/>
                          <a:latin typeface="+mj-ea"/>
                          <a:ea typeface="+mj-ea"/>
                        </a:rPr>
                        <a:t>인건비 미지급액 조정</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(166)</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(312)</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(483)</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(461)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27097364"/>
                  </a:ext>
                </a:extLst>
              </a:tr>
              <a:tr h="84934">
                <a:tc>
                  <a:txBody>
                    <a:bodyPr/>
                    <a:lstStyle/>
                    <a:p>
                      <a:pPr algn="l" rtl="0" fontAlgn="ctr"/>
                      <a:r>
                        <a:rPr lang="en-US" altLang="ko-KR" sz="800" b="0" i="0" u="none" strike="noStrike">
                          <a:solidFill>
                            <a:srgbClr val="000000"/>
                          </a:solidFill>
                          <a:effectLst/>
                          <a:latin typeface="+mj-ea"/>
                          <a:ea typeface="+mj-ea"/>
                        </a:rPr>
                        <a:t>[6] </a:t>
                      </a:r>
                      <a:r>
                        <a:rPr lang="ko-KR" altLang="en-US" sz="800" b="0" i="0" u="none" strike="noStrike">
                          <a:solidFill>
                            <a:srgbClr val="000000"/>
                          </a:solidFill>
                          <a:effectLst/>
                          <a:latin typeface="+mj-ea"/>
                          <a:ea typeface="+mj-ea"/>
                        </a:rPr>
                        <a:t>특허권 사용료</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(271)</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(271)</a:t>
                      </a:r>
                    </a:p>
                  </a:txBody>
                  <a:tcPr marL="46800" marR="468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(136)</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09999808"/>
                  </a:ext>
                </a:extLst>
              </a:tr>
              <a:tr h="84934">
                <a:tc>
                  <a:txBody>
                    <a:bodyPr/>
                    <a:lstStyle/>
                    <a:p>
                      <a:pPr algn="l" rtl="0" fontAlgn="ctr"/>
                      <a:r>
                        <a:rPr lang="en-US" altLang="ko-KR" sz="800" b="0" i="0" u="none" strike="noStrike" dirty="0">
                          <a:solidFill>
                            <a:srgbClr val="000000"/>
                          </a:solidFill>
                          <a:effectLst/>
                          <a:latin typeface="+mj-ea"/>
                          <a:ea typeface="+mj-ea"/>
                        </a:rPr>
                        <a:t>[7] </a:t>
                      </a:r>
                      <a:r>
                        <a:rPr lang="ko-KR" altLang="en-US" sz="800" b="0" i="0" u="none" strike="noStrike" dirty="0">
                          <a:solidFill>
                            <a:srgbClr val="000000"/>
                          </a:solidFill>
                          <a:effectLst/>
                          <a:latin typeface="+mj-ea"/>
                          <a:ea typeface="+mj-ea"/>
                        </a:rPr>
                        <a:t>대표이사 소유 건물 임차료 조정</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499</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114</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62388579"/>
                  </a:ext>
                </a:extLst>
              </a:tr>
              <a:tr h="91570">
                <a:tc>
                  <a:txBody>
                    <a:bodyPr/>
                    <a:lstStyle/>
                    <a:p>
                      <a:pPr algn="l" fontAlgn="ctr"/>
                      <a:r>
                        <a:rPr lang="en-US" sz="800" b="1" i="0" u="none" strike="noStrike">
                          <a:solidFill>
                            <a:srgbClr val="000000"/>
                          </a:solidFill>
                          <a:effectLst/>
                          <a:latin typeface="+mj-ea"/>
                          <a:ea typeface="+mj-ea"/>
                        </a:rPr>
                        <a:t>Adjusted EBITDA after Accounting adjustment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2,180</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2,994</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3,311</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3,402</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1,730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308238362"/>
                  </a:ext>
                </a:extLst>
              </a:tr>
              <a:tr h="91570">
                <a:tc>
                  <a:txBody>
                    <a:bodyPr/>
                    <a:lstStyle/>
                    <a:p>
                      <a:pPr algn="l" fontAlgn="ctr"/>
                      <a:r>
                        <a:rPr lang="en-US" sz="800" b="0" i="1" u="none" strike="noStrike">
                          <a:solidFill>
                            <a:srgbClr val="00338D"/>
                          </a:solidFill>
                          <a:effectLst/>
                          <a:latin typeface="+mj-ea"/>
                          <a:ea typeface="+mj-ea"/>
                        </a:rPr>
                        <a:t>  Adjusted EBITDA%</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Arial" panose="020B0604020202020204" pitchFamily="34" charset="0"/>
                          <a:ea typeface="맑은 고딕" panose="020B0503020000020004" pitchFamily="50" charset="-127"/>
                        </a:rPr>
                        <a:t>32.1%</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Arial" panose="020B0604020202020204" pitchFamily="34" charset="0"/>
                          <a:ea typeface="맑은 고딕" panose="020B0503020000020004" pitchFamily="50" charset="-127"/>
                        </a:rPr>
                        <a:t>37.9%</a:t>
                      </a:r>
                    </a:p>
                  </a:txBody>
                  <a:tcPr marL="46800" marR="46800" marT="0" marB="0" anchor="b">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Arial" panose="020B0604020202020204" pitchFamily="34" charset="0"/>
                          <a:ea typeface="맑은 고딕" panose="020B0503020000020004" pitchFamily="50" charset="-127"/>
                        </a:rPr>
                        <a:t>35.2%</a:t>
                      </a:r>
                    </a:p>
                  </a:txBody>
                  <a:tcPr marL="46800" marR="46800" marT="0" marB="0" anchor="b">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Arial" panose="020B0604020202020204" pitchFamily="34" charset="0"/>
                          <a:ea typeface="맑은 고딕" panose="020B0503020000020004" pitchFamily="50" charset="-127"/>
                        </a:rPr>
                        <a:t>41.8%</a:t>
                      </a:r>
                    </a:p>
                  </a:txBody>
                  <a:tcPr marL="46800" marR="46800" marT="0" marB="0" anchor="b">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Arial" panose="020B0604020202020204" pitchFamily="34" charset="0"/>
                          <a:ea typeface="맑은 고딕" panose="020B0503020000020004" pitchFamily="50" charset="-127"/>
                        </a:rPr>
                        <a:t>39.5%</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77366064"/>
                  </a:ext>
                </a:extLst>
              </a:tr>
              <a:tr h="91570">
                <a:tc>
                  <a:txBody>
                    <a:bodyPr/>
                    <a:lstStyle/>
                    <a:p>
                      <a:pPr algn="l" fontAlgn="ctr"/>
                      <a:r>
                        <a:rPr lang="en-US" sz="800" b="1" i="0" u="none" strike="noStrike">
                          <a:solidFill>
                            <a:srgbClr val="000000"/>
                          </a:solidFill>
                          <a:effectLst/>
                          <a:latin typeface="+mj-ea"/>
                          <a:ea typeface="+mj-ea"/>
                        </a:rPr>
                        <a:t>Adjusted EBITDA after Total adjustment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1,996</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2,449</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2,771</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2,910</a:t>
                      </a:r>
                    </a:p>
                  </a:txBody>
                  <a:tcPr marL="46800" marR="468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1,452</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500476758"/>
                  </a:ext>
                </a:extLst>
              </a:tr>
              <a:tr h="91570">
                <a:tc>
                  <a:txBody>
                    <a:bodyPr/>
                    <a:lstStyle/>
                    <a:p>
                      <a:pPr algn="l" fontAlgn="ctr"/>
                      <a:r>
                        <a:rPr lang="en-US" sz="800" b="0" i="1" u="none" strike="noStrike" dirty="0">
                          <a:solidFill>
                            <a:srgbClr val="00338D"/>
                          </a:solidFill>
                          <a:effectLst/>
                          <a:latin typeface="+mj-ea"/>
                          <a:ea typeface="+mj-ea"/>
                        </a:rPr>
                        <a:t>  Adjusted EBITDA%</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Arial" panose="020B0604020202020204" pitchFamily="34" charset="0"/>
                          <a:ea typeface="맑은 고딕" panose="020B0503020000020004" pitchFamily="50" charset="-127"/>
                        </a:rPr>
                        <a:t>29.4%</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Arial" panose="020B0604020202020204" pitchFamily="34" charset="0"/>
                          <a:ea typeface="맑은 고딕" panose="020B0503020000020004" pitchFamily="50" charset="-127"/>
                        </a:rPr>
                        <a:t>31.0%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Arial" panose="020B0604020202020204" pitchFamily="34" charset="0"/>
                          <a:ea typeface="맑은 고딕" panose="020B0503020000020004" pitchFamily="50" charset="-127"/>
                        </a:rPr>
                        <a:t>29.5%</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338D"/>
                          </a:solidFill>
                          <a:effectLst/>
                          <a:latin typeface="Arial" panose="020B0604020202020204" pitchFamily="34" charset="0"/>
                          <a:ea typeface="맑은 고딕" panose="020B0503020000020004" pitchFamily="50" charset="-127"/>
                        </a:rPr>
                        <a:t>35.8%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dirty="0">
                          <a:solidFill>
                            <a:srgbClr val="00338D"/>
                          </a:solidFill>
                          <a:effectLst/>
                          <a:latin typeface="Arial" panose="020B0604020202020204" pitchFamily="34" charset="0"/>
                          <a:ea typeface="맑은 고딕" panose="020B0503020000020004" pitchFamily="50" charset="-127"/>
                        </a:rPr>
                        <a:t>33.2%</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38889234"/>
                  </a:ext>
                </a:extLst>
              </a:tr>
            </a:tbl>
          </a:graphicData>
        </a:graphic>
      </p:graphicFrame>
    </p:spTree>
    <p:extLst>
      <p:ext uri="{BB962C8B-B14F-4D97-AF65-F5344CB8AC3E}">
        <p14:creationId xmlns:p14="http://schemas.microsoft.com/office/powerpoint/2010/main" val="3922453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Revenue Analysis (1/4)</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Executive Summary</a:t>
            </a:r>
          </a:p>
        </p:txBody>
      </p:sp>
      <p:graphicFrame>
        <p:nvGraphicFramePr>
          <p:cNvPr id="5" name="Group 3">
            <a:extLst>
              <a:ext uri="{FF2B5EF4-FFF2-40B4-BE49-F238E27FC236}">
                <a16:creationId xmlns:a16="http://schemas.microsoft.com/office/drawing/2014/main" id="{B3310814-B69C-420A-8EB3-16D4A4801E85}"/>
              </a:ext>
            </a:extLst>
          </p:cNvPr>
          <p:cNvGraphicFramePr>
            <a:graphicFrameLocks noGrp="1"/>
          </p:cNvGraphicFramePr>
          <p:nvPr>
            <p:extLst>
              <p:ext uri="{D42A27DB-BD31-4B8C-83A1-F6EECF244321}">
                <p14:modId xmlns:p14="http://schemas.microsoft.com/office/powerpoint/2010/main" val="2362482639"/>
              </p:ext>
            </p:extLst>
          </p:nvPr>
        </p:nvGraphicFramePr>
        <p:xfrm>
          <a:off x="814390" y="1076384"/>
          <a:ext cx="8241054" cy="5022932"/>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Overview</a:t>
                      </a: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7800" lvl="2" indent="-177800" algn="just">
                        <a:lnSpc>
                          <a:spcPts val="1080"/>
                        </a:lnSpc>
                        <a:spcBef>
                          <a:spcPts val="600"/>
                        </a:spcBef>
                        <a:buClr>
                          <a:schemeClr val="tx2"/>
                        </a:buClr>
                        <a:buFont typeface="Arial" pitchFamily="34" charset="0"/>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회사는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’15</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년말 법인 전환 후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’17</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년부터 연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80</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억원 내외의 매출을 유지하고 있습니다</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이는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다변화되고 있는 발주 형태에 대한 신속한 대응으로 인한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주요 매출처로부터의 지속적인 매출 발생에 기인합니다</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0"/>
                        </a:spcBef>
                        <a:buClr>
                          <a:schemeClr val="tx2"/>
                        </a:buClr>
                        <a:buFontTx/>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회사가 납품하는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차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vendor</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의 </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원청업체는</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국내의 삼성</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LGD</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뿐 아니라 중국의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CSOT, BOE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등으로 다양하게 이루어져 있어 특정한 발주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event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가 매출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volume</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에 큰 영향을 받는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차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vendor</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임에도 안정적인 매출을 유지할 수 있음</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300"/>
                        </a:spcBef>
                        <a:buClr>
                          <a:schemeClr val="tx2"/>
                        </a:buClr>
                        <a:buFontTx/>
                        <a:buChar char="-"/>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회사가 생산하는 비접촉식 </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반송플레이트의</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경우</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LCD</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뿐 아니라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OLED</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에도 적용 가능하며</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휴대폰 액정과 같은 소형 디스플레이에서부터 대형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TV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디스플레이까지 다양한 규격의 디스플레이에 적용 가능한 유연성을 지니고 있음</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 name="표 2">
            <a:extLst>
              <a:ext uri="{FF2B5EF4-FFF2-40B4-BE49-F238E27FC236}">
                <a16:creationId xmlns:a16="http://schemas.microsoft.com/office/drawing/2014/main" id="{6385AD5E-6143-461B-804F-D4FFDEA26377}"/>
              </a:ext>
            </a:extLst>
          </p:cNvPr>
          <p:cNvGraphicFramePr>
            <a:graphicFrameLocks noGrp="1"/>
          </p:cNvGraphicFramePr>
          <p:nvPr>
            <p:extLst>
              <p:ext uri="{D42A27DB-BD31-4B8C-83A1-F6EECF244321}">
                <p14:modId xmlns:p14="http://schemas.microsoft.com/office/powerpoint/2010/main" val="1182382300"/>
              </p:ext>
            </p:extLst>
          </p:nvPr>
        </p:nvGraphicFramePr>
        <p:xfrm>
          <a:off x="2049523" y="1722120"/>
          <a:ext cx="6849352" cy="3413760"/>
        </p:xfrm>
        <a:graphic>
          <a:graphicData uri="http://schemas.openxmlformats.org/drawingml/2006/table">
            <a:tbl>
              <a:tblPr/>
              <a:tblGrid>
                <a:gridCol w="194625">
                  <a:extLst>
                    <a:ext uri="{9D8B030D-6E8A-4147-A177-3AD203B41FA5}">
                      <a16:colId xmlns:a16="http://schemas.microsoft.com/office/drawing/2014/main" val="3094904306"/>
                    </a:ext>
                  </a:extLst>
                </a:gridCol>
                <a:gridCol w="498727">
                  <a:extLst>
                    <a:ext uri="{9D8B030D-6E8A-4147-A177-3AD203B41FA5}">
                      <a16:colId xmlns:a16="http://schemas.microsoft.com/office/drawing/2014/main" val="429613205"/>
                    </a:ext>
                  </a:extLst>
                </a:gridCol>
                <a:gridCol w="360000">
                  <a:extLst>
                    <a:ext uri="{9D8B030D-6E8A-4147-A177-3AD203B41FA5}">
                      <a16:colId xmlns:a16="http://schemas.microsoft.com/office/drawing/2014/main" val="1990492882"/>
                    </a:ext>
                  </a:extLst>
                </a:gridCol>
                <a:gridCol w="360000">
                  <a:extLst>
                    <a:ext uri="{9D8B030D-6E8A-4147-A177-3AD203B41FA5}">
                      <a16:colId xmlns:a16="http://schemas.microsoft.com/office/drawing/2014/main" val="1892330770"/>
                    </a:ext>
                  </a:extLst>
                </a:gridCol>
                <a:gridCol w="360000">
                  <a:extLst>
                    <a:ext uri="{9D8B030D-6E8A-4147-A177-3AD203B41FA5}">
                      <a16:colId xmlns:a16="http://schemas.microsoft.com/office/drawing/2014/main" val="2074355576"/>
                    </a:ext>
                  </a:extLst>
                </a:gridCol>
                <a:gridCol w="360000">
                  <a:extLst>
                    <a:ext uri="{9D8B030D-6E8A-4147-A177-3AD203B41FA5}">
                      <a16:colId xmlns:a16="http://schemas.microsoft.com/office/drawing/2014/main" val="264247249"/>
                    </a:ext>
                  </a:extLst>
                </a:gridCol>
                <a:gridCol w="360000">
                  <a:extLst>
                    <a:ext uri="{9D8B030D-6E8A-4147-A177-3AD203B41FA5}">
                      <a16:colId xmlns:a16="http://schemas.microsoft.com/office/drawing/2014/main" val="3798307443"/>
                    </a:ext>
                  </a:extLst>
                </a:gridCol>
                <a:gridCol w="360000">
                  <a:extLst>
                    <a:ext uri="{9D8B030D-6E8A-4147-A177-3AD203B41FA5}">
                      <a16:colId xmlns:a16="http://schemas.microsoft.com/office/drawing/2014/main" val="1482265398"/>
                    </a:ext>
                  </a:extLst>
                </a:gridCol>
                <a:gridCol w="288000">
                  <a:extLst>
                    <a:ext uri="{9D8B030D-6E8A-4147-A177-3AD203B41FA5}">
                      <a16:colId xmlns:a16="http://schemas.microsoft.com/office/drawing/2014/main" val="735752342"/>
                    </a:ext>
                  </a:extLst>
                </a:gridCol>
                <a:gridCol w="288000">
                  <a:extLst>
                    <a:ext uri="{9D8B030D-6E8A-4147-A177-3AD203B41FA5}">
                      <a16:colId xmlns:a16="http://schemas.microsoft.com/office/drawing/2014/main" val="3965685307"/>
                    </a:ext>
                  </a:extLst>
                </a:gridCol>
                <a:gridCol w="324000">
                  <a:extLst>
                    <a:ext uri="{9D8B030D-6E8A-4147-A177-3AD203B41FA5}">
                      <a16:colId xmlns:a16="http://schemas.microsoft.com/office/drawing/2014/main" val="3033661333"/>
                    </a:ext>
                  </a:extLst>
                </a:gridCol>
                <a:gridCol w="288000">
                  <a:extLst>
                    <a:ext uri="{9D8B030D-6E8A-4147-A177-3AD203B41FA5}">
                      <a16:colId xmlns:a16="http://schemas.microsoft.com/office/drawing/2014/main" val="1810645985"/>
                    </a:ext>
                  </a:extLst>
                </a:gridCol>
                <a:gridCol w="288000">
                  <a:extLst>
                    <a:ext uri="{9D8B030D-6E8A-4147-A177-3AD203B41FA5}">
                      <a16:colId xmlns:a16="http://schemas.microsoft.com/office/drawing/2014/main" val="220236559"/>
                    </a:ext>
                  </a:extLst>
                </a:gridCol>
                <a:gridCol w="360000">
                  <a:extLst>
                    <a:ext uri="{9D8B030D-6E8A-4147-A177-3AD203B41FA5}">
                      <a16:colId xmlns:a16="http://schemas.microsoft.com/office/drawing/2014/main" val="2668317690"/>
                    </a:ext>
                  </a:extLst>
                </a:gridCol>
                <a:gridCol w="360000">
                  <a:extLst>
                    <a:ext uri="{9D8B030D-6E8A-4147-A177-3AD203B41FA5}">
                      <a16:colId xmlns:a16="http://schemas.microsoft.com/office/drawing/2014/main" val="3877567977"/>
                    </a:ext>
                  </a:extLst>
                </a:gridCol>
                <a:gridCol w="360000">
                  <a:extLst>
                    <a:ext uri="{9D8B030D-6E8A-4147-A177-3AD203B41FA5}">
                      <a16:colId xmlns:a16="http://schemas.microsoft.com/office/drawing/2014/main" val="1510493649"/>
                    </a:ext>
                  </a:extLst>
                </a:gridCol>
                <a:gridCol w="360000">
                  <a:extLst>
                    <a:ext uri="{9D8B030D-6E8A-4147-A177-3AD203B41FA5}">
                      <a16:colId xmlns:a16="http://schemas.microsoft.com/office/drawing/2014/main" val="4266636673"/>
                    </a:ext>
                  </a:extLst>
                </a:gridCol>
                <a:gridCol w="360000">
                  <a:extLst>
                    <a:ext uri="{9D8B030D-6E8A-4147-A177-3AD203B41FA5}">
                      <a16:colId xmlns:a16="http://schemas.microsoft.com/office/drawing/2014/main" val="1173076136"/>
                    </a:ext>
                  </a:extLst>
                </a:gridCol>
                <a:gridCol w="360000">
                  <a:extLst>
                    <a:ext uri="{9D8B030D-6E8A-4147-A177-3AD203B41FA5}">
                      <a16:colId xmlns:a16="http://schemas.microsoft.com/office/drawing/2014/main" val="2547582532"/>
                    </a:ext>
                  </a:extLst>
                </a:gridCol>
                <a:gridCol w="360000">
                  <a:extLst>
                    <a:ext uri="{9D8B030D-6E8A-4147-A177-3AD203B41FA5}">
                      <a16:colId xmlns:a16="http://schemas.microsoft.com/office/drawing/2014/main" val="769870819"/>
                    </a:ext>
                  </a:extLst>
                </a:gridCol>
              </a:tblGrid>
              <a:tr h="0">
                <a:tc rowSpan="2" gridSpan="2">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고객</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금액대별</a:t>
                      </a:r>
                      <a:endParaRPr lang="en-US" altLang="ko-KR"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FFFFFF"/>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rowSpan="2" hMerge="1">
                  <a:txBody>
                    <a:bodyPr/>
                    <a:lstStyle/>
                    <a:p>
                      <a:pPr latinLnBrk="1"/>
                      <a:endParaRPr lang="ko-KR" altLang="en-US"/>
                    </a:p>
                  </a:txBody>
                  <a:tcPr/>
                </a:tc>
                <a:tc gridSpan="5">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Amount (</a:t>
                      </a: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a:solidFill>
                            <a:srgbClr val="FFFFFF"/>
                          </a:solidFill>
                          <a:effectLst/>
                          <a:latin typeface="맑은 고딕" panose="020B0503020000020004" pitchFamily="50" charset="-127"/>
                          <a:ea typeface="맑은 고딕" panose="020B0503020000020004" pitchFamily="50" charset="-127"/>
                        </a:rPr>
                        <a:t>)</a:t>
                      </a:r>
                    </a:p>
                  </a:txBody>
                  <a:tcPr marL="18000" marR="18000" marT="0" marB="0" anchor="ctr">
                    <a:lnL w="6350" cap="flat" cmpd="sng" algn="ctr">
                      <a:solidFill>
                        <a:srgbClr val="FFFFFF"/>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18000" marR="18000" marT="0" marB="0" anchor="ctr">
                    <a:lnL>
                      <a:noFill/>
                    </a:lnL>
                    <a:lnR w="6350" cap="flat" cmpd="sng" algn="ctr">
                      <a:solidFill>
                        <a:srgbClr val="FFFFFF"/>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gridSpan="6">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Price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18000" marR="18000" marT="0" marB="0" anchor="ctr">
                    <a:lnL w="6350" cap="flat" cmpd="sng" algn="ctr">
                      <a:solidFill>
                        <a:srgbClr val="FFFFFF"/>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70C0"/>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6">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Quantity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개</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18000" marR="18000" marT="0" marB="0" anchor="ctr">
                    <a:lnL w="9525" cap="flat" cmpd="sng" algn="ctr">
                      <a:solidFill>
                        <a:schemeClr val="bg1"/>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5EB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187083794"/>
                  </a:ext>
                </a:extLst>
              </a:tr>
              <a:tr h="91188">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18000" marR="1800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11</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월</a:t>
                      </a:r>
                    </a:p>
                  </a:txBody>
                  <a:tcPr marL="18000" marR="1800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18000" marR="1800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11</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월</a:t>
                      </a:r>
                    </a:p>
                  </a:txBody>
                  <a:tcPr marL="18000" marR="1800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18000" marR="1800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11</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월</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5EB8"/>
                    </a:solidFill>
                  </a:tcPr>
                </a:tc>
                <a:extLst>
                  <a:ext uri="{0D108BD9-81ED-4DB2-BD59-A6C34878D82A}">
                    <a16:rowId xmlns:a16="http://schemas.microsoft.com/office/drawing/2014/main" val="1410742264"/>
                  </a:ext>
                </a:extLst>
              </a:tr>
              <a:tr h="91188">
                <a:tc gridSpan="2">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HB</a:t>
                      </a: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테크놀로지</a:t>
                      </a:r>
                    </a:p>
                  </a:txBody>
                  <a:tcPr marL="18000" marR="18000" marT="0" marB="0" anchor="ctr">
                    <a:lnL w="9525" cap="flat" cmpd="sng" algn="ctr">
                      <a:solidFill>
                        <a:schemeClr val="tx2"/>
                      </a:solidFill>
                      <a:prstDash val="solid"/>
                      <a:round/>
                      <a:headEnd type="none" w="med" len="med"/>
                      <a:tailEnd type="none" w="med" len="med"/>
                    </a:lnL>
                    <a:lnR>
                      <a:noFill/>
                    </a:lnR>
                    <a:lnT w="9525" cap="flat" cmpd="sng" algn="ctr">
                      <a:solidFill>
                        <a:schemeClr val="bg1"/>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2,526</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3,256</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2,602</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2,217</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1,356</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2,755</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w="9525" cap="flat" cmpd="sng" algn="ctr">
                      <a:solidFill>
                        <a:schemeClr val="tx2"/>
                      </a:solidFill>
                      <a:prstDash val="solid"/>
                      <a:round/>
                      <a:headEnd type="none" w="med" len="med"/>
                      <a:tailEnd type="none" w="med" len="med"/>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908982743"/>
                  </a:ext>
                </a:extLst>
              </a:tr>
              <a:tr h="91188">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1800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648</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1,213</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437</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1,264</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64</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81</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61</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55</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63</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615464819"/>
                  </a:ext>
                </a:extLst>
              </a:tr>
              <a:tr h="91188">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285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976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405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734925800"/>
                  </a:ext>
                </a:extLst>
              </a:tr>
              <a:tr h="91188">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602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586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251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178</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293205309"/>
                  </a:ext>
                </a:extLst>
              </a:tr>
              <a:tr h="91188">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1800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1,640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1,932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890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500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695</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68,082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77,163</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37,680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19,643</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10,595</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21,703</a:t>
                      </a:r>
                    </a:p>
                  </a:txBody>
                  <a:tcPr marL="18000" marR="180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55967097"/>
                  </a:ext>
                </a:extLst>
              </a:tr>
              <a:tr h="109425">
                <a:tc gridSpan="2">
                  <a:txBody>
                    <a:bodyPr/>
                    <a:lstStyle/>
                    <a:p>
                      <a:pPr algn="l" fontAlgn="ctr"/>
                      <a:r>
                        <a:rPr lang="ko-KR" altLang="en-US" sz="800" b="1" i="0" u="none" strike="noStrike" dirty="0" err="1">
                          <a:solidFill>
                            <a:srgbClr val="000000"/>
                          </a:solidFill>
                          <a:effectLst/>
                          <a:latin typeface="맑은 고딕" panose="020B0503020000020004" pitchFamily="50" charset="-127"/>
                          <a:ea typeface="맑은 고딕" panose="020B0503020000020004" pitchFamily="50" charset="-127"/>
                        </a:rPr>
                        <a:t>디아이티</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648</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1,173</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2,302</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2,079</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1,110</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1,322</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010167765"/>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1800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304</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1,632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1,465</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682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682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101</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66</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1,632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163</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76</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76</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389820167"/>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327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969085782"/>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432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533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46</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039006220"/>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770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1,677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2,609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864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687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835</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675952790"/>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매출할인</a:t>
                      </a:r>
                    </a:p>
                  </a:txBody>
                  <a:tcPr marL="1800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(78)</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09685123"/>
                  </a:ext>
                </a:extLst>
              </a:tr>
              <a:tr h="91188">
                <a:tc gridSpan="2">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케이맥</a:t>
                      </a:r>
                    </a:p>
                  </a:txBody>
                  <a:tcPr marL="18000" marR="18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1,937</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1,892</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2,023</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1,400</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1,059</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2,009</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771285975"/>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1800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1,133</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294</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380</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147</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95</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380094862"/>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657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556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585098638"/>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729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1,194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1,147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774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1,229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244</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416295841"/>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1800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46</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274</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165</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187</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886</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2,251</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8,610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5,833</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5,252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6,483</a:t>
                      </a:r>
                    </a:p>
                  </a:txBody>
                  <a:tcPr marL="18000" marR="180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37230410"/>
                  </a:ext>
                </a:extLst>
              </a:tr>
              <a:tr h="91188">
                <a:tc gridSpan="2">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LG</a:t>
                      </a: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전자생기연</a:t>
                      </a:r>
                    </a:p>
                  </a:txBody>
                  <a:tcPr marL="18000" marR="18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636</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873</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375</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594</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076343254"/>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1800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636</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873</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375</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594</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159</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125</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125</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149</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95261893"/>
                  </a:ext>
                </a:extLst>
              </a:tr>
              <a:tr h="109425">
                <a:tc gridSpan="2">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탑엔지니어링</a:t>
                      </a:r>
                    </a:p>
                  </a:txBody>
                  <a:tcPr marL="18000" marR="18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622</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351</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1,009</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740</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90</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852</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965724300"/>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1800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431356027"/>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376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590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017836594"/>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72</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09349710"/>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1800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337</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178</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712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209</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75</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2,381</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1,536</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6,043</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4,358</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246</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5,325</a:t>
                      </a:r>
                    </a:p>
                  </a:txBody>
                  <a:tcPr marL="18000" marR="180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5738789"/>
                  </a:ext>
                </a:extLst>
              </a:tr>
              <a:tr h="26714">
                <a:tc gridSpan="2">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기타회사</a:t>
                      </a:r>
                    </a:p>
                  </a:txBody>
                  <a:tcPr marL="18000" marR="18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1,066</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1,228</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823</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822</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384</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776</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57069066"/>
                  </a:ext>
                </a:extLst>
              </a:tr>
              <a:tr h="91188">
                <a:tc gridSpan="2">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Total</a:t>
                      </a:r>
                    </a:p>
                  </a:txBody>
                  <a:tcPr marL="18000" marR="18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6,799</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7,900</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9,396</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8,130</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4,375</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8,308</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699108194"/>
                  </a:ext>
                </a:extLst>
              </a:tr>
            </a:tbl>
          </a:graphicData>
        </a:graphic>
      </p:graphicFrame>
    </p:spTree>
    <p:extLst>
      <p:ext uri="{BB962C8B-B14F-4D97-AF65-F5344CB8AC3E}">
        <p14:creationId xmlns:p14="http://schemas.microsoft.com/office/powerpoint/2010/main" val="392660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Revenue Analysis (2/4)</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Executive Summary</a:t>
            </a:r>
          </a:p>
        </p:txBody>
      </p:sp>
      <p:graphicFrame>
        <p:nvGraphicFramePr>
          <p:cNvPr id="5" name="Group 3">
            <a:extLst>
              <a:ext uri="{FF2B5EF4-FFF2-40B4-BE49-F238E27FC236}">
                <a16:creationId xmlns:a16="http://schemas.microsoft.com/office/drawing/2014/main" id="{B3310814-B69C-420A-8EB3-16D4A4801E85}"/>
              </a:ext>
            </a:extLst>
          </p:cNvPr>
          <p:cNvGraphicFramePr>
            <a:graphicFrameLocks noGrp="1"/>
          </p:cNvGraphicFramePr>
          <p:nvPr>
            <p:extLst>
              <p:ext uri="{D42A27DB-BD31-4B8C-83A1-F6EECF244321}">
                <p14:modId xmlns:p14="http://schemas.microsoft.com/office/powerpoint/2010/main" val="3116682657"/>
              </p:ext>
            </p:extLst>
          </p:nvPr>
        </p:nvGraphicFramePr>
        <p:xfrm>
          <a:off x="814390" y="1076384"/>
          <a:ext cx="8241054" cy="5022932"/>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Overview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lvl="2" indent="0" algn="just">
                        <a:lnSpc>
                          <a:spcPts val="1080"/>
                        </a:lnSpc>
                        <a:spcBef>
                          <a:spcPts val="600"/>
                        </a:spcBef>
                        <a:buClr>
                          <a:schemeClr val="tx2"/>
                        </a:buClr>
                        <a:buFont typeface="Arial" pitchFamily="34" charset="0"/>
                        <a:buNone/>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600"/>
                        </a:spcBef>
                        <a:buClr>
                          <a:schemeClr val="tx2"/>
                        </a:buClr>
                        <a:buFontTx/>
                        <a:buChar char="-"/>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HB</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테크놀로지에 대한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CSOT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의 발주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event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로 인한 증가에 해당함</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600"/>
                        </a:spcBef>
                        <a:buClr>
                          <a:schemeClr val="tx2"/>
                        </a:buClr>
                        <a:buFontTx/>
                        <a:buChar char="-"/>
                        <a:defRPr/>
                      </a:pP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디아이티에</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대한 일본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SHARP</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사의 발주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event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로 인한 증가에 해당함</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600"/>
                        </a:spcBef>
                        <a:buClr>
                          <a:schemeClr val="tx2"/>
                        </a:buClr>
                        <a:buFontTx/>
                        <a:buChar char="-"/>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HB</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테크놀로지</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디아이티에</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대한 납품은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인라인 제품</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인 것과 달리</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케이맥에 대한 납품은 주로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단동 제품</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에 해당함</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해당 제품은 </a:t>
                      </a:r>
                      <a:r>
                        <a:rPr lang="ko-KR" altLang="en-US" sz="900" kern="0" dirty="0">
                          <a:solidFill>
                            <a:srgbClr val="000000"/>
                          </a:solidFill>
                          <a:latin typeface="맑은 고딕" panose="020B0503020000020004" pitchFamily="50" charset="-127"/>
                          <a:cs typeface="Arial" panose="020B0604020202020204" pitchFamily="34" charset="0"/>
                        </a:rPr>
                        <a:t>크기 및 고객사의 요구조건에 따라 </a:t>
                      </a:r>
                      <a:r>
                        <a:rPr lang="en-US" altLang="ko-KR" sz="900" kern="0" dirty="0">
                          <a:solidFill>
                            <a:srgbClr val="000000"/>
                          </a:solidFill>
                          <a:latin typeface="맑은 고딕" panose="020B0503020000020004" pitchFamily="50" charset="-127"/>
                          <a:cs typeface="Arial" panose="020B0604020202020204" pitchFamily="34" charset="0"/>
                        </a:rPr>
                        <a:t>9</a:t>
                      </a:r>
                      <a:r>
                        <a:rPr lang="ko-KR" altLang="en-US" sz="900" kern="0" dirty="0">
                          <a:solidFill>
                            <a:srgbClr val="000000"/>
                          </a:solidFill>
                          <a:latin typeface="맑은 고딕" panose="020B0503020000020004" pitchFamily="50" charset="-127"/>
                          <a:cs typeface="Arial" panose="020B0604020202020204" pitchFamily="34" charset="0"/>
                        </a:rPr>
                        <a:t>백</a:t>
                      </a:r>
                      <a:r>
                        <a:rPr lang="en-US" altLang="ko-KR" sz="900" kern="0" dirty="0">
                          <a:solidFill>
                            <a:srgbClr val="000000"/>
                          </a:solidFill>
                          <a:latin typeface="맑은 고딕" panose="020B0503020000020004" pitchFamily="50" charset="-127"/>
                          <a:cs typeface="Arial" panose="020B0604020202020204" pitchFamily="34" charset="0"/>
                        </a:rPr>
                        <a:t>~15</a:t>
                      </a:r>
                      <a:r>
                        <a:rPr lang="ko-KR" altLang="en-US" sz="900" kern="0" dirty="0">
                          <a:solidFill>
                            <a:srgbClr val="000000"/>
                          </a:solidFill>
                          <a:latin typeface="맑은 고딕" panose="020B0503020000020004" pitchFamily="50" charset="-127"/>
                          <a:cs typeface="Arial" panose="020B0604020202020204" pitchFamily="34" charset="0"/>
                        </a:rPr>
                        <a:t>백만원의 가격 </a:t>
                      </a:r>
                      <a:r>
                        <a:rPr lang="en-US" altLang="ko-KR" sz="900" kern="0" dirty="0">
                          <a:solidFill>
                            <a:srgbClr val="000000"/>
                          </a:solidFill>
                          <a:latin typeface="맑은 고딕" panose="020B0503020000020004" pitchFamily="50" charset="-127"/>
                          <a:cs typeface="Arial" panose="020B0604020202020204" pitchFamily="34" charset="0"/>
                        </a:rPr>
                        <a:t>range</a:t>
                      </a:r>
                      <a:r>
                        <a:rPr lang="ko-KR" altLang="en-US" sz="900" kern="0" dirty="0">
                          <a:solidFill>
                            <a:srgbClr val="000000"/>
                          </a:solidFill>
                          <a:latin typeface="맑은 고딕" panose="020B0503020000020004" pitchFamily="50" charset="-127"/>
                          <a:cs typeface="Arial" panose="020B0604020202020204" pitchFamily="34" charset="0"/>
                        </a:rPr>
                        <a:t>를 보이는데</a:t>
                      </a:r>
                      <a:r>
                        <a:rPr lang="en-US" altLang="ko-KR" sz="900" kern="0" dirty="0">
                          <a:solidFill>
                            <a:srgbClr val="000000"/>
                          </a:solidFill>
                          <a:latin typeface="맑은 고딕" panose="020B0503020000020004" pitchFamily="50" charset="-127"/>
                          <a:cs typeface="Arial" panose="020B0604020202020204" pitchFamily="34" charset="0"/>
                        </a:rPr>
                        <a:t>, </a:t>
                      </a:r>
                      <a:r>
                        <a:rPr lang="ko-KR" altLang="en-US" sz="900" kern="0" dirty="0">
                          <a:solidFill>
                            <a:srgbClr val="000000"/>
                          </a:solidFill>
                          <a:latin typeface="맑은 고딕" panose="020B0503020000020004" pitchFamily="50" charset="-127"/>
                          <a:cs typeface="Arial" panose="020B0604020202020204" pitchFamily="34" charset="0"/>
                        </a:rPr>
                        <a:t>과거 회사는 해당 장비들의 복수 발주에 대해 한 건의 발주로 처리</a:t>
                      </a:r>
                      <a:r>
                        <a:rPr lang="en-US" altLang="ko-KR" sz="900" kern="0" dirty="0">
                          <a:solidFill>
                            <a:srgbClr val="000000"/>
                          </a:solidFill>
                          <a:latin typeface="맑은 고딕" panose="020B0503020000020004" pitchFamily="50" charset="-127"/>
                          <a:cs typeface="Arial" panose="020B0604020202020204" pitchFamily="34" charset="0"/>
                        </a:rPr>
                        <a:t>(</a:t>
                      </a:r>
                      <a:r>
                        <a:rPr lang="ko-KR" altLang="en-US" sz="900" kern="0" dirty="0">
                          <a:solidFill>
                            <a:srgbClr val="000000"/>
                          </a:solidFill>
                          <a:latin typeface="맑은 고딕" panose="020B0503020000020004" pitchFamily="50" charset="-127"/>
                          <a:cs typeface="Arial" panose="020B0604020202020204" pitchFamily="34" charset="0"/>
                        </a:rPr>
                        <a:t>이로 인해 대형 발주 건은 감소하고 소형 발주 건은 증가하는 모습</a:t>
                      </a:r>
                      <a:r>
                        <a:rPr lang="en-US" altLang="ko-KR" sz="900" kern="0" dirty="0">
                          <a:solidFill>
                            <a:srgbClr val="000000"/>
                          </a:solidFill>
                          <a:latin typeface="맑은 고딕" panose="020B0503020000020004" pitchFamily="50" charset="-127"/>
                          <a:cs typeface="Arial" panose="020B0604020202020204" pitchFamily="34" charset="0"/>
                        </a:rPr>
                        <a:t>)</a:t>
                      </a:r>
                    </a:p>
                    <a:p>
                      <a:pPr marL="216000" marR="0" lvl="2" indent="-108000" algn="just" defTabSz="914400" eaLnBrk="1" fontAlgn="auto" latinLnBrk="0" hangingPunct="1">
                        <a:lnSpc>
                          <a:spcPts val="1080"/>
                        </a:lnSpc>
                        <a:spcBef>
                          <a:spcPts val="600"/>
                        </a:spcBef>
                        <a:spcAft>
                          <a:spcPts val="0"/>
                        </a:spcAft>
                        <a:buClr>
                          <a:schemeClr val="tx2"/>
                        </a:buClr>
                        <a:buSzTx/>
                        <a:buFontTx/>
                        <a:buChar char="-"/>
                        <a:tabLst/>
                        <a:defRPr/>
                      </a:pPr>
                      <a:r>
                        <a:rPr lang="ko-KR" altLang="en-US" sz="900" kern="0" dirty="0">
                          <a:solidFill>
                            <a:srgbClr val="000000"/>
                          </a:solidFill>
                          <a:latin typeface="맑은 고딕" panose="020B0503020000020004" pitchFamily="50" charset="-127"/>
                          <a:cs typeface="Arial" panose="020B0604020202020204" pitchFamily="34" charset="0"/>
                        </a:rPr>
                        <a:t>탑엔지니어링에 대한 주요 납품 제품은 진공척으로써</a:t>
                      </a:r>
                      <a:r>
                        <a:rPr lang="en-US" altLang="ko-KR" sz="900" kern="0" dirty="0">
                          <a:solidFill>
                            <a:srgbClr val="000000"/>
                          </a:solidFill>
                          <a:latin typeface="맑은 고딕" panose="020B0503020000020004" pitchFamily="50" charset="-127"/>
                          <a:cs typeface="Arial" panose="020B0604020202020204" pitchFamily="34" charset="0"/>
                        </a:rPr>
                        <a:t>,</a:t>
                      </a:r>
                      <a:r>
                        <a:rPr lang="ko-KR" altLang="en-US" sz="900" kern="0" dirty="0">
                          <a:solidFill>
                            <a:srgbClr val="000000"/>
                          </a:solidFill>
                          <a:latin typeface="맑은 고딕" panose="020B0503020000020004" pitchFamily="50" charset="-127"/>
                          <a:cs typeface="Arial" panose="020B0604020202020204" pitchFamily="34" charset="0"/>
                        </a:rPr>
                        <a:t> 개별 제품의 단가는 개당 </a:t>
                      </a:r>
                      <a:r>
                        <a:rPr lang="en-US" altLang="ko-KR" sz="900" kern="0" dirty="0">
                          <a:solidFill>
                            <a:srgbClr val="000000"/>
                          </a:solidFill>
                          <a:latin typeface="맑은 고딕" panose="020B0503020000020004" pitchFamily="50" charset="-127"/>
                          <a:cs typeface="Arial" panose="020B0604020202020204" pitchFamily="34" charset="0"/>
                        </a:rPr>
                        <a:t>60~70</a:t>
                      </a:r>
                      <a:r>
                        <a:rPr lang="ko-KR" altLang="en-US" sz="900" kern="0" dirty="0">
                          <a:solidFill>
                            <a:srgbClr val="000000"/>
                          </a:solidFill>
                          <a:latin typeface="맑은 고딕" panose="020B0503020000020004" pitchFamily="50" charset="-127"/>
                          <a:cs typeface="Arial" panose="020B0604020202020204" pitchFamily="34" charset="0"/>
                        </a:rPr>
                        <a:t>만원이며 완성 제품은 개별 제품이 얼마나 모여서 구성되어 있는지에 따라 납품단가가 결정됨</a:t>
                      </a:r>
                      <a:endParaRPr lang="en-US" altLang="ko-KR" sz="900" kern="0" dirty="0">
                        <a:solidFill>
                          <a:srgbClr val="000000"/>
                        </a:solidFill>
                        <a:latin typeface="맑은 고딕" panose="020B0503020000020004" pitchFamily="50" charset="-127"/>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 name="표 2">
            <a:extLst>
              <a:ext uri="{FF2B5EF4-FFF2-40B4-BE49-F238E27FC236}">
                <a16:creationId xmlns:a16="http://schemas.microsoft.com/office/drawing/2014/main" id="{6385AD5E-6143-461B-804F-D4FFDEA26377}"/>
              </a:ext>
            </a:extLst>
          </p:cNvPr>
          <p:cNvGraphicFramePr>
            <a:graphicFrameLocks noGrp="1"/>
          </p:cNvGraphicFramePr>
          <p:nvPr>
            <p:extLst>
              <p:ext uri="{D42A27DB-BD31-4B8C-83A1-F6EECF244321}">
                <p14:modId xmlns:p14="http://schemas.microsoft.com/office/powerpoint/2010/main" val="3973232212"/>
              </p:ext>
            </p:extLst>
          </p:nvPr>
        </p:nvGraphicFramePr>
        <p:xfrm>
          <a:off x="2049523" y="1423054"/>
          <a:ext cx="6849352" cy="3291840"/>
        </p:xfrm>
        <a:graphic>
          <a:graphicData uri="http://schemas.openxmlformats.org/drawingml/2006/table">
            <a:tbl>
              <a:tblPr/>
              <a:tblGrid>
                <a:gridCol w="194625">
                  <a:extLst>
                    <a:ext uri="{9D8B030D-6E8A-4147-A177-3AD203B41FA5}">
                      <a16:colId xmlns:a16="http://schemas.microsoft.com/office/drawing/2014/main" val="3094904306"/>
                    </a:ext>
                  </a:extLst>
                </a:gridCol>
                <a:gridCol w="498727">
                  <a:extLst>
                    <a:ext uri="{9D8B030D-6E8A-4147-A177-3AD203B41FA5}">
                      <a16:colId xmlns:a16="http://schemas.microsoft.com/office/drawing/2014/main" val="429613205"/>
                    </a:ext>
                  </a:extLst>
                </a:gridCol>
                <a:gridCol w="360000">
                  <a:extLst>
                    <a:ext uri="{9D8B030D-6E8A-4147-A177-3AD203B41FA5}">
                      <a16:colId xmlns:a16="http://schemas.microsoft.com/office/drawing/2014/main" val="1990492882"/>
                    </a:ext>
                  </a:extLst>
                </a:gridCol>
                <a:gridCol w="360000">
                  <a:extLst>
                    <a:ext uri="{9D8B030D-6E8A-4147-A177-3AD203B41FA5}">
                      <a16:colId xmlns:a16="http://schemas.microsoft.com/office/drawing/2014/main" val="1892330770"/>
                    </a:ext>
                  </a:extLst>
                </a:gridCol>
                <a:gridCol w="360000">
                  <a:extLst>
                    <a:ext uri="{9D8B030D-6E8A-4147-A177-3AD203B41FA5}">
                      <a16:colId xmlns:a16="http://schemas.microsoft.com/office/drawing/2014/main" val="2074355576"/>
                    </a:ext>
                  </a:extLst>
                </a:gridCol>
                <a:gridCol w="360000">
                  <a:extLst>
                    <a:ext uri="{9D8B030D-6E8A-4147-A177-3AD203B41FA5}">
                      <a16:colId xmlns:a16="http://schemas.microsoft.com/office/drawing/2014/main" val="264247249"/>
                    </a:ext>
                  </a:extLst>
                </a:gridCol>
                <a:gridCol w="360000">
                  <a:extLst>
                    <a:ext uri="{9D8B030D-6E8A-4147-A177-3AD203B41FA5}">
                      <a16:colId xmlns:a16="http://schemas.microsoft.com/office/drawing/2014/main" val="3798307443"/>
                    </a:ext>
                  </a:extLst>
                </a:gridCol>
                <a:gridCol w="360000">
                  <a:extLst>
                    <a:ext uri="{9D8B030D-6E8A-4147-A177-3AD203B41FA5}">
                      <a16:colId xmlns:a16="http://schemas.microsoft.com/office/drawing/2014/main" val="1482265398"/>
                    </a:ext>
                  </a:extLst>
                </a:gridCol>
                <a:gridCol w="288000">
                  <a:extLst>
                    <a:ext uri="{9D8B030D-6E8A-4147-A177-3AD203B41FA5}">
                      <a16:colId xmlns:a16="http://schemas.microsoft.com/office/drawing/2014/main" val="735752342"/>
                    </a:ext>
                  </a:extLst>
                </a:gridCol>
                <a:gridCol w="288000">
                  <a:extLst>
                    <a:ext uri="{9D8B030D-6E8A-4147-A177-3AD203B41FA5}">
                      <a16:colId xmlns:a16="http://schemas.microsoft.com/office/drawing/2014/main" val="3965685307"/>
                    </a:ext>
                  </a:extLst>
                </a:gridCol>
                <a:gridCol w="324000">
                  <a:extLst>
                    <a:ext uri="{9D8B030D-6E8A-4147-A177-3AD203B41FA5}">
                      <a16:colId xmlns:a16="http://schemas.microsoft.com/office/drawing/2014/main" val="3033661333"/>
                    </a:ext>
                  </a:extLst>
                </a:gridCol>
                <a:gridCol w="288000">
                  <a:extLst>
                    <a:ext uri="{9D8B030D-6E8A-4147-A177-3AD203B41FA5}">
                      <a16:colId xmlns:a16="http://schemas.microsoft.com/office/drawing/2014/main" val="1810645985"/>
                    </a:ext>
                  </a:extLst>
                </a:gridCol>
                <a:gridCol w="288000">
                  <a:extLst>
                    <a:ext uri="{9D8B030D-6E8A-4147-A177-3AD203B41FA5}">
                      <a16:colId xmlns:a16="http://schemas.microsoft.com/office/drawing/2014/main" val="220236559"/>
                    </a:ext>
                  </a:extLst>
                </a:gridCol>
                <a:gridCol w="360000">
                  <a:extLst>
                    <a:ext uri="{9D8B030D-6E8A-4147-A177-3AD203B41FA5}">
                      <a16:colId xmlns:a16="http://schemas.microsoft.com/office/drawing/2014/main" val="2668317690"/>
                    </a:ext>
                  </a:extLst>
                </a:gridCol>
                <a:gridCol w="360000">
                  <a:extLst>
                    <a:ext uri="{9D8B030D-6E8A-4147-A177-3AD203B41FA5}">
                      <a16:colId xmlns:a16="http://schemas.microsoft.com/office/drawing/2014/main" val="3877567977"/>
                    </a:ext>
                  </a:extLst>
                </a:gridCol>
                <a:gridCol w="360000">
                  <a:extLst>
                    <a:ext uri="{9D8B030D-6E8A-4147-A177-3AD203B41FA5}">
                      <a16:colId xmlns:a16="http://schemas.microsoft.com/office/drawing/2014/main" val="1510493649"/>
                    </a:ext>
                  </a:extLst>
                </a:gridCol>
                <a:gridCol w="360000">
                  <a:extLst>
                    <a:ext uri="{9D8B030D-6E8A-4147-A177-3AD203B41FA5}">
                      <a16:colId xmlns:a16="http://schemas.microsoft.com/office/drawing/2014/main" val="4266636673"/>
                    </a:ext>
                  </a:extLst>
                </a:gridCol>
                <a:gridCol w="360000">
                  <a:extLst>
                    <a:ext uri="{9D8B030D-6E8A-4147-A177-3AD203B41FA5}">
                      <a16:colId xmlns:a16="http://schemas.microsoft.com/office/drawing/2014/main" val="1173076136"/>
                    </a:ext>
                  </a:extLst>
                </a:gridCol>
                <a:gridCol w="360000">
                  <a:extLst>
                    <a:ext uri="{9D8B030D-6E8A-4147-A177-3AD203B41FA5}">
                      <a16:colId xmlns:a16="http://schemas.microsoft.com/office/drawing/2014/main" val="2547582532"/>
                    </a:ext>
                  </a:extLst>
                </a:gridCol>
                <a:gridCol w="360000">
                  <a:extLst>
                    <a:ext uri="{9D8B030D-6E8A-4147-A177-3AD203B41FA5}">
                      <a16:colId xmlns:a16="http://schemas.microsoft.com/office/drawing/2014/main" val="769870819"/>
                    </a:ext>
                  </a:extLst>
                </a:gridCol>
              </a:tblGrid>
              <a:tr h="0">
                <a:tc rowSpan="2" gridSpan="2">
                  <a:txBody>
                    <a:bodyPr/>
                    <a:lstStyle/>
                    <a:p>
                      <a:pPr algn="ctr" rtl="0" fontAlgn="ctr"/>
                      <a:r>
                        <a:rPr lang="ko-KR" altLang="en-US" sz="800" b="1" i="0" u="none" strike="noStrike" dirty="0">
                          <a:solidFill>
                            <a:srgbClr val="FFFFFF"/>
                          </a:solidFill>
                          <a:effectLst/>
                          <a:latin typeface="맑은 고딕" panose="020B0503020000020004" pitchFamily="50" charset="-127"/>
                          <a:ea typeface="+mn-ea"/>
                        </a:rPr>
                        <a:t>고객</a:t>
                      </a:r>
                      <a:r>
                        <a:rPr lang="en-US" altLang="ko-KR" sz="800" b="1" i="0" u="none" strike="noStrike" dirty="0">
                          <a:solidFill>
                            <a:srgbClr val="FFFFFF"/>
                          </a:solidFill>
                          <a:effectLst/>
                          <a:latin typeface="맑은 고딕" panose="020B0503020000020004" pitchFamily="50" charset="-127"/>
                          <a:ea typeface="+mn-ea"/>
                        </a:rPr>
                        <a:t>/</a:t>
                      </a:r>
                      <a:r>
                        <a:rPr lang="ko-KR" altLang="en-US" sz="800" b="1" i="0" u="none" strike="noStrike" dirty="0">
                          <a:solidFill>
                            <a:srgbClr val="FFFFFF"/>
                          </a:solidFill>
                          <a:effectLst/>
                          <a:latin typeface="맑은 고딕" panose="020B0503020000020004" pitchFamily="50" charset="-127"/>
                          <a:ea typeface="+mn-ea"/>
                        </a:rPr>
                        <a:t>금액대별</a:t>
                      </a:r>
                      <a:endParaRPr lang="en-US" altLang="ko-KR"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FFFFFF"/>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rowSpan="2" hMerge="1">
                  <a:txBody>
                    <a:bodyPr/>
                    <a:lstStyle/>
                    <a:p>
                      <a:pPr latinLnBrk="1"/>
                      <a:endParaRPr lang="ko-KR" altLang="en-US"/>
                    </a:p>
                  </a:txBody>
                  <a:tcPr/>
                </a:tc>
                <a:tc gridSpan="5">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Amount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18000" marR="18000" marT="0" marB="0" anchor="ctr">
                    <a:lnL w="6350" cap="flat" cmpd="sng" algn="ctr">
                      <a:solidFill>
                        <a:srgbClr val="FFFFFF"/>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18000" marR="18000" marT="0" marB="0" anchor="ctr">
                    <a:lnL>
                      <a:noFill/>
                    </a:lnL>
                    <a:lnR w="6350" cap="flat" cmpd="sng" algn="ctr">
                      <a:solidFill>
                        <a:srgbClr val="FFFFFF"/>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gridSpan="6">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Price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18000" marR="18000" marT="0" marB="0" anchor="ctr">
                    <a:lnL w="6350" cap="flat" cmpd="sng" algn="ctr">
                      <a:solidFill>
                        <a:srgbClr val="FFFFFF"/>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70C0"/>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6">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Quantity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개</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18000" marR="18000" marT="0" marB="0" anchor="ctr">
                    <a:lnL w="9525" cap="flat" cmpd="sng" algn="ctr">
                      <a:solidFill>
                        <a:schemeClr val="bg1"/>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5EB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187083794"/>
                  </a:ext>
                </a:extLst>
              </a:tr>
              <a:tr h="91188">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18000" marR="1800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11</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월</a:t>
                      </a:r>
                    </a:p>
                  </a:txBody>
                  <a:tcPr marL="18000" marR="1800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18000" marR="1800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11</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월</a:t>
                      </a:r>
                    </a:p>
                  </a:txBody>
                  <a:tcPr marL="18000" marR="1800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18000" marR="1800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11</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월</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FFFFF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5EB8"/>
                    </a:solidFill>
                  </a:tcPr>
                </a:tc>
                <a:extLst>
                  <a:ext uri="{0D108BD9-81ED-4DB2-BD59-A6C34878D82A}">
                    <a16:rowId xmlns:a16="http://schemas.microsoft.com/office/drawing/2014/main" val="1410742264"/>
                  </a:ext>
                </a:extLst>
              </a:tr>
              <a:tr h="91188">
                <a:tc gridSpan="2">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HB</a:t>
                      </a: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테크놀로지</a:t>
                      </a:r>
                    </a:p>
                  </a:txBody>
                  <a:tcPr marL="18000" marR="18000" marT="0" marB="0" anchor="ctr">
                    <a:lnL w="9525" cap="flat" cmpd="sng" algn="ctr">
                      <a:solidFill>
                        <a:schemeClr val="tx2"/>
                      </a:solidFill>
                      <a:prstDash val="solid"/>
                      <a:round/>
                      <a:headEnd type="none" w="med" len="med"/>
                      <a:tailEnd type="none" w="med" len="med"/>
                    </a:lnL>
                    <a:lnR>
                      <a:noFill/>
                    </a:lnR>
                    <a:lnT w="9525" cap="flat" cmpd="sng" algn="ctr">
                      <a:solidFill>
                        <a:schemeClr val="bg1"/>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2,526</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3,256</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2,602</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2,217</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1,356</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2,755</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w="9525" cap="flat" cmpd="sng" algn="ctr">
                      <a:solidFill>
                        <a:schemeClr val="tx2"/>
                      </a:solidFill>
                      <a:prstDash val="solid"/>
                      <a:round/>
                      <a:headEnd type="none" w="med" len="med"/>
                      <a:tailEnd type="none" w="med" len="med"/>
                    </a:lnR>
                    <a:lnT w="9525" cap="flat" cmpd="sng" algn="ctr">
                      <a:solidFill>
                        <a:schemeClr val="bg1"/>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908982743"/>
                  </a:ext>
                </a:extLst>
              </a:tr>
              <a:tr h="91188">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1800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648</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1,213</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437</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1,264</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64</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81</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61</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55</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63</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615464819"/>
                  </a:ext>
                </a:extLst>
              </a:tr>
              <a:tr h="91188">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285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976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405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734925800"/>
                  </a:ext>
                </a:extLst>
              </a:tr>
              <a:tr h="91188">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602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586</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89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251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178</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293205309"/>
                  </a:ext>
                </a:extLst>
              </a:tr>
              <a:tr h="91188">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1800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1,640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1,932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890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500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695</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68,082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77,163</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37,680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19,643</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10,595</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21,703</a:t>
                      </a:r>
                    </a:p>
                  </a:txBody>
                  <a:tcPr marL="18000" marR="180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55967097"/>
                  </a:ext>
                </a:extLst>
              </a:tr>
              <a:tr h="109425">
                <a:tc gridSpan="2">
                  <a:txBody>
                    <a:bodyPr/>
                    <a:lstStyle/>
                    <a:p>
                      <a:pPr algn="l" fontAlgn="ctr"/>
                      <a:r>
                        <a:rPr lang="ko-KR" altLang="en-US" sz="800" b="1" i="0" u="none" strike="noStrike" dirty="0" err="1">
                          <a:solidFill>
                            <a:srgbClr val="000000"/>
                          </a:solidFill>
                          <a:effectLst/>
                          <a:latin typeface="맑은 고딕" panose="020B0503020000020004" pitchFamily="50" charset="-127"/>
                          <a:ea typeface="맑은 고딕" panose="020B0503020000020004" pitchFamily="50" charset="-127"/>
                        </a:rPr>
                        <a:t>디아이티</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648</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1,173</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2,302</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2,079</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1,110</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1,322</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010167765"/>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1800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304</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1,632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1,465</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682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682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101</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66</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1,632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163</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76</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76</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389820167"/>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중형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327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969085782"/>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432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533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46</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039006220"/>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125</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770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1,677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2,609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864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687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835</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675952790"/>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매출할인</a:t>
                      </a:r>
                    </a:p>
                  </a:txBody>
                  <a:tcPr marL="1800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(78)</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Arial" panose="020B0604020202020204" pitchFamily="34" charset="0"/>
                        <a:ea typeface="맑은 고딕" panose="020B0503020000020004" pitchFamily="50" charset="-127"/>
                      </a:endParaRP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Arial" panose="020B0604020202020204" pitchFamily="34" charset="0"/>
                        <a:ea typeface="맑은 고딕" panose="020B0503020000020004" pitchFamily="50" charset="-127"/>
                      </a:endParaRP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Arial" panose="020B0604020202020204" pitchFamily="34" charset="0"/>
                        <a:ea typeface="맑은 고딕" panose="020B0503020000020004" pitchFamily="50" charset="-127"/>
                      </a:endParaRP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Arial" panose="020B0604020202020204" pitchFamily="34" charset="0"/>
                        <a:ea typeface="맑은 고딕" panose="020B0503020000020004" pitchFamily="50" charset="-127"/>
                      </a:endParaRP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Arial" panose="020B0604020202020204" pitchFamily="34" charset="0"/>
                        <a:ea typeface="맑은 고딕" panose="020B0503020000020004" pitchFamily="50" charset="-127"/>
                      </a:endParaRP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Arial" panose="020B0604020202020204" pitchFamily="34" charset="0"/>
                        <a:ea typeface="맑은 고딕" panose="020B0503020000020004" pitchFamily="50" charset="-127"/>
                      </a:endParaRP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Arial" panose="020B0604020202020204" pitchFamily="34" charset="0"/>
                        <a:ea typeface="맑은 고딕" panose="020B0503020000020004" pitchFamily="50" charset="-127"/>
                      </a:endParaRP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Arial" panose="020B0604020202020204" pitchFamily="34" charset="0"/>
                        <a:ea typeface="맑은 고딕" panose="020B0503020000020004" pitchFamily="50" charset="-127"/>
                      </a:endParaRP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Arial" panose="020B0604020202020204" pitchFamily="34" charset="0"/>
                        <a:ea typeface="맑은 고딕" panose="020B0503020000020004" pitchFamily="50" charset="-127"/>
                      </a:endParaRP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Arial" panose="020B0604020202020204" pitchFamily="34" charset="0"/>
                        <a:ea typeface="맑은 고딕" panose="020B0503020000020004" pitchFamily="50" charset="-127"/>
                      </a:endParaRP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Arial" panose="020B0604020202020204" pitchFamily="34" charset="0"/>
                        <a:ea typeface="맑은 고딕" panose="020B0503020000020004" pitchFamily="50" charset="-127"/>
                      </a:endParaRP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Arial" panose="020B0604020202020204" pitchFamily="34" charset="0"/>
                        <a:ea typeface="맑은 고딕" panose="020B0503020000020004" pitchFamily="50" charset="-127"/>
                      </a:endParaRPr>
                    </a:p>
                  </a:txBody>
                  <a:tcPr marL="18000" marR="180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09685123"/>
                  </a:ext>
                </a:extLst>
              </a:tr>
              <a:tr h="91188">
                <a:tc gridSpan="2">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케이맥</a:t>
                      </a:r>
                    </a:p>
                  </a:txBody>
                  <a:tcPr marL="18000" marR="18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1,937</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1,892</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2,023</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1,400</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1,059</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2,009</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771285975"/>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1800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1,133</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294</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380</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162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147</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95</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380094862"/>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657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556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214</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585098638"/>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1800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729</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1,194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1,147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774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1,229</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244</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416295841"/>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1800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46</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274</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165</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187</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886</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2,251</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8,610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5,833</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5,252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6,483</a:t>
                      </a:r>
                    </a:p>
                  </a:txBody>
                  <a:tcPr marL="18000" marR="180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37230410"/>
                  </a:ext>
                </a:extLst>
              </a:tr>
              <a:tr h="91188">
                <a:tc gridSpan="2">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LG</a:t>
                      </a: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전자생기연</a:t>
                      </a:r>
                    </a:p>
                  </a:txBody>
                  <a:tcPr marL="18000" marR="18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636</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873</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375</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594</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076343254"/>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1800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636</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873</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375</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594</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159</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125</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125</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149</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95261893"/>
                  </a:ext>
                </a:extLst>
              </a:tr>
              <a:tr h="109425">
                <a:tc gridSpan="2">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탑엔지니어링</a:t>
                      </a:r>
                    </a:p>
                  </a:txBody>
                  <a:tcPr marL="18000" marR="18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622</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351</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1,009</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740</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90</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852</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965724300"/>
                  </a:ext>
                </a:extLst>
              </a:tr>
              <a:tr h="109425">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중형</a:t>
                      </a:r>
                    </a:p>
                  </a:txBody>
                  <a:tcPr marL="18000" marR="18000" marT="0" marB="0" anchor="ctr">
                    <a:lnL w="9525" cap="flat" cmpd="sng" algn="ctr">
                      <a:solidFill>
                        <a:schemeClr val="tx2"/>
                      </a:solidFill>
                      <a:prstDash val="dot"/>
                      <a:round/>
                      <a:headEnd type="none" w="med" len="med"/>
                      <a:tailEnd type="none" w="med" len="med"/>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45</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18</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228</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376</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590</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11</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18</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19</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19</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22</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20</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w="9525" cap="flat" cmpd="sng" algn="ctr">
                      <a:solidFill>
                        <a:schemeClr val="tx2"/>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27</a:t>
                      </a:r>
                    </a:p>
                  </a:txBody>
                  <a:tcPr marL="18000" marR="180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a:noFill/>
                    </a:lnB>
                  </a:tcPr>
                </a:tc>
                <a:extLst>
                  <a:ext uri="{0D108BD9-81ED-4DB2-BD59-A6C34878D82A}">
                    <a16:rowId xmlns:a16="http://schemas.microsoft.com/office/drawing/2014/main" val="4017836594"/>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소형</a:t>
                      </a:r>
                    </a:p>
                  </a:txBody>
                  <a:tcPr marL="18000" marR="18000" marT="0" marB="0" anchor="ctr">
                    <a:lnL w="9525" cap="flat" cmpd="sng" algn="ctr">
                      <a:solidFill>
                        <a:schemeClr val="tx2"/>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72</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09349710"/>
                  </a:ext>
                </a:extLst>
              </a:tr>
              <a:tr h="10942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18000" marR="18000" marT="0" marB="0" anchor="ctr">
                    <a:lnL w="9525" cap="flat" cmpd="sng" algn="ctr">
                      <a:solidFill>
                        <a:schemeClr val="tx2"/>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337</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178</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712</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209</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75</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2,381</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1,536</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6,043</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4,358</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246</a:t>
                      </a:r>
                    </a:p>
                  </a:txBody>
                  <a:tcPr marL="1800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5,325</a:t>
                      </a:r>
                    </a:p>
                  </a:txBody>
                  <a:tcPr marL="18000" marR="180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5738789"/>
                  </a:ext>
                </a:extLst>
              </a:tr>
              <a:tr h="26714">
                <a:tc gridSpan="2">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기타회사</a:t>
                      </a:r>
                    </a:p>
                  </a:txBody>
                  <a:tcPr marL="18000" marR="18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1,066</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1,228</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823</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822</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384</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776</a:t>
                      </a: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57069066"/>
                  </a:ext>
                </a:extLst>
              </a:tr>
              <a:tr h="91188">
                <a:tc gridSpan="2">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Total</a:t>
                      </a:r>
                    </a:p>
                  </a:txBody>
                  <a:tcPr marL="18000" marR="180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6,799</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7,900</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9,396</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8,130</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4,375</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8,308</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699108194"/>
                  </a:ext>
                </a:extLst>
              </a:tr>
            </a:tbl>
          </a:graphicData>
        </a:graphic>
      </p:graphicFrame>
      <p:sp>
        <p:nvSpPr>
          <p:cNvPr id="6" name="순서도: 연결자 5">
            <a:extLst>
              <a:ext uri="{FF2B5EF4-FFF2-40B4-BE49-F238E27FC236}">
                <a16:creationId xmlns:a16="http://schemas.microsoft.com/office/drawing/2014/main" id="{3F565E34-27D6-4B4B-A215-3FE95D89AEFD}"/>
              </a:ext>
            </a:extLst>
          </p:cNvPr>
          <p:cNvSpPr/>
          <p:nvPr/>
        </p:nvSpPr>
        <p:spPr bwMode="auto">
          <a:xfrm>
            <a:off x="1982256" y="484659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A</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7" name="직사각형 6">
            <a:extLst>
              <a:ext uri="{FF2B5EF4-FFF2-40B4-BE49-F238E27FC236}">
                <a16:creationId xmlns:a16="http://schemas.microsoft.com/office/drawing/2014/main" id="{9F528C30-A26E-4D1D-B999-EC56BD9BF060}"/>
              </a:ext>
            </a:extLst>
          </p:cNvPr>
          <p:cNvSpPr/>
          <p:nvPr/>
        </p:nvSpPr>
        <p:spPr>
          <a:xfrm>
            <a:off x="3147060" y="1913303"/>
            <a:ext cx="1042670" cy="121237"/>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8" name="순서도: 연결자 7">
            <a:extLst>
              <a:ext uri="{FF2B5EF4-FFF2-40B4-BE49-F238E27FC236}">
                <a16:creationId xmlns:a16="http://schemas.microsoft.com/office/drawing/2014/main" id="{927F0437-4ACA-480E-9A9E-DBD4002DD8A9}"/>
              </a:ext>
            </a:extLst>
          </p:cNvPr>
          <p:cNvSpPr/>
          <p:nvPr/>
        </p:nvSpPr>
        <p:spPr bwMode="auto">
          <a:xfrm>
            <a:off x="3079793" y="1871746"/>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A</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1" name="직사각형 10">
            <a:extLst>
              <a:ext uri="{FF2B5EF4-FFF2-40B4-BE49-F238E27FC236}">
                <a16:creationId xmlns:a16="http://schemas.microsoft.com/office/drawing/2014/main" id="{AB81A73C-49DB-44DD-B0E3-6DA005B36941}"/>
              </a:ext>
            </a:extLst>
          </p:cNvPr>
          <p:cNvSpPr/>
          <p:nvPr/>
        </p:nvSpPr>
        <p:spPr>
          <a:xfrm>
            <a:off x="3147060" y="2511198"/>
            <a:ext cx="1042670" cy="121237"/>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12" name="순서도: 연결자 11">
            <a:extLst>
              <a:ext uri="{FF2B5EF4-FFF2-40B4-BE49-F238E27FC236}">
                <a16:creationId xmlns:a16="http://schemas.microsoft.com/office/drawing/2014/main" id="{74D54D9D-3148-4C45-81D1-FB783C8A9260}"/>
              </a:ext>
            </a:extLst>
          </p:cNvPr>
          <p:cNvSpPr/>
          <p:nvPr/>
        </p:nvSpPr>
        <p:spPr bwMode="auto">
          <a:xfrm>
            <a:off x="3079793" y="2469641"/>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B</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3" name="순서도: 연결자 12">
            <a:extLst>
              <a:ext uri="{FF2B5EF4-FFF2-40B4-BE49-F238E27FC236}">
                <a16:creationId xmlns:a16="http://schemas.microsoft.com/office/drawing/2014/main" id="{4D0A479D-DB6F-4FE0-8093-A9F529D55F8F}"/>
              </a:ext>
            </a:extLst>
          </p:cNvPr>
          <p:cNvSpPr/>
          <p:nvPr/>
        </p:nvSpPr>
        <p:spPr bwMode="auto">
          <a:xfrm>
            <a:off x="1982256" y="5049274"/>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B</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6" name="직사각형 15">
            <a:extLst>
              <a:ext uri="{FF2B5EF4-FFF2-40B4-BE49-F238E27FC236}">
                <a16:creationId xmlns:a16="http://schemas.microsoft.com/office/drawing/2014/main" id="{6199BD74-4771-45B9-80C3-D10556124BB2}"/>
              </a:ext>
            </a:extLst>
          </p:cNvPr>
          <p:cNvSpPr/>
          <p:nvPr/>
        </p:nvSpPr>
        <p:spPr>
          <a:xfrm>
            <a:off x="2709033" y="3246943"/>
            <a:ext cx="1146937" cy="121237"/>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17" name="순서도: 연결자 16">
            <a:extLst>
              <a:ext uri="{FF2B5EF4-FFF2-40B4-BE49-F238E27FC236}">
                <a16:creationId xmlns:a16="http://schemas.microsoft.com/office/drawing/2014/main" id="{99929CE4-1149-4B0C-AF42-C340E8248B54}"/>
              </a:ext>
            </a:extLst>
          </p:cNvPr>
          <p:cNvSpPr/>
          <p:nvPr/>
        </p:nvSpPr>
        <p:spPr bwMode="auto">
          <a:xfrm>
            <a:off x="2651954" y="3205386"/>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C</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0" name="직사각형 19">
            <a:extLst>
              <a:ext uri="{FF2B5EF4-FFF2-40B4-BE49-F238E27FC236}">
                <a16:creationId xmlns:a16="http://schemas.microsoft.com/office/drawing/2014/main" id="{0AF4DE73-B261-4801-8F12-320713E51F85}"/>
              </a:ext>
            </a:extLst>
          </p:cNvPr>
          <p:cNvSpPr/>
          <p:nvPr/>
        </p:nvSpPr>
        <p:spPr>
          <a:xfrm>
            <a:off x="2709033" y="3496003"/>
            <a:ext cx="1146937" cy="121237"/>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15" name="순서도: 연결자 14">
            <a:extLst>
              <a:ext uri="{FF2B5EF4-FFF2-40B4-BE49-F238E27FC236}">
                <a16:creationId xmlns:a16="http://schemas.microsoft.com/office/drawing/2014/main" id="{A9035D6F-85AD-442A-A576-006058561DA0}"/>
              </a:ext>
            </a:extLst>
          </p:cNvPr>
          <p:cNvSpPr/>
          <p:nvPr/>
        </p:nvSpPr>
        <p:spPr bwMode="auto">
          <a:xfrm>
            <a:off x="2641766" y="3447797"/>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C</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1" name="순서도: 연결자 20">
            <a:extLst>
              <a:ext uri="{FF2B5EF4-FFF2-40B4-BE49-F238E27FC236}">
                <a16:creationId xmlns:a16="http://schemas.microsoft.com/office/drawing/2014/main" id="{05EDE1B8-F687-4A1F-9040-5EBB838FB586}"/>
              </a:ext>
            </a:extLst>
          </p:cNvPr>
          <p:cNvSpPr/>
          <p:nvPr/>
        </p:nvSpPr>
        <p:spPr bwMode="auto">
          <a:xfrm>
            <a:off x="1982256" y="528015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C</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2" name="직사각형 21">
            <a:extLst>
              <a:ext uri="{FF2B5EF4-FFF2-40B4-BE49-F238E27FC236}">
                <a16:creationId xmlns:a16="http://schemas.microsoft.com/office/drawing/2014/main" id="{A0E2D2D7-AF18-4983-A532-4C873B787306}"/>
              </a:ext>
            </a:extLst>
          </p:cNvPr>
          <p:cNvSpPr/>
          <p:nvPr/>
        </p:nvSpPr>
        <p:spPr>
          <a:xfrm>
            <a:off x="2709033" y="4335087"/>
            <a:ext cx="1146937" cy="121237"/>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23" name="순서도: 연결자 22">
            <a:extLst>
              <a:ext uri="{FF2B5EF4-FFF2-40B4-BE49-F238E27FC236}">
                <a16:creationId xmlns:a16="http://schemas.microsoft.com/office/drawing/2014/main" id="{78E9707F-EB21-49EA-B130-D89EE51B137A}"/>
              </a:ext>
            </a:extLst>
          </p:cNvPr>
          <p:cNvSpPr/>
          <p:nvPr/>
        </p:nvSpPr>
        <p:spPr bwMode="auto">
          <a:xfrm>
            <a:off x="2641766" y="4286881"/>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D</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4" name="순서도: 연결자 23">
            <a:extLst>
              <a:ext uri="{FF2B5EF4-FFF2-40B4-BE49-F238E27FC236}">
                <a16:creationId xmlns:a16="http://schemas.microsoft.com/office/drawing/2014/main" id="{7895E8E8-5399-4028-A61F-0C48130A0579}"/>
              </a:ext>
            </a:extLst>
          </p:cNvPr>
          <p:cNvSpPr/>
          <p:nvPr/>
        </p:nvSpPr>
        <p:spPr bwMode="auto">
          <a:xfrm>
            <a:off x="1982256" y="577278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D</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3785255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Revenue Analysis (3/4)</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Executive Summary</a:t>
            </a:r>
          </a:p>
        </p:txBody>
      </p:sp>
      <p:graphicFrame>
        <p:nvGraphicFramePr>
          <p:cNvPr id="5" name="Group 3">
            <a:extLst>
              <a:ext uri="{FF2B5EF4-FFF2-40B4-BE49-F238E27FC236}">
                <a16:creationId xmlns:a16="http://schemas.microsoft.com/office/drawing/2014/main" id="{B3310814-B69C-420A-8EB3-16D4A4801E85}"/>
              </a:ext>
            </a:extLst>
          </p:cNvPr>
          <p:cNvGraphicFramePr>
            <a:graphicFrameLocks noGrp="1"/>
          </p:cNvGraphicFramePr>
          <p:nvPr>
            <p:extLst>
              <p:ext uri="{D42A27DB-BD31-4B8C-83A1-F6EECF244321}">
                <p14:modId xmlns:p14="http://schemas.microsoft.com/office/powerpoint/2010/main" val="2863555568"/>
              </p:ext>
            </p:extLst>
          </p:nvPr>
        </p:nvGraphicFramePr>
        <p:xfrm>
          <a:off x="814390" y="1076384"/>
          <a:ext cx="8241054" cy="5022932"/>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Price Analysis</a:t>
                      </a: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7800" marR="0" lvl="2" indent="-177800" algn="just" defTabSz="914400" eaLnBrk="1" fontAlgn="auto" latinLnBrk="0" hangingPunct="1">
                        <a:lnSpc>
                          <a:spcPts val="1080"/>
                        </a:lnSpc>
                        <a:spcBef>
                          <a:spcPts val="600"/>
                        </a:spcBef>
                        <a:spcAft>
                          <a:spcPts val="0"/>
                        </a:spcAft>
                        <a:buClr>
                          <a:srgbClr val="00338D"/>
                        </a:buClr>
                        <a:buSzTx/>
                        <a:buFont typeface="Arial" pitchFamily="34" charset="0"/>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회사의 </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견적가</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산정 시</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다음과 같은 식이 사용됩니다</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216000" lvl="4" indent="-108000" algn="just">
                        <a:lnSpc>
                          <a:spcPts val="1080"/>
                        </a:lnSpc>
                        <a:spcBef>
                          <a:spcPts val="400"/>
                        </a:spcBef>
                        <a:buClr>
                          <a:schemeClr val="tx2"/>
                        </a:buClr>
                        <a:buFontTx/>
                        <a:buChar char="-"/>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Plate</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의 가로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세로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두께</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상수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lang="el-GR" altLang="ko-KR" sz="900" b="0" i="0" dirty="0">
                          <a:solidFill>
                            <a:schemeClr val="tx1"/>
                          </a:solidFill>
                          <a:effectLst/>
                          <a:latin typeface="+mn-lt"/>
                          <a:ea typeface="+mn-ea"/>
                          <a:cs typeface="+mn-cs"/>
                        </a:rPr>
                        <a:t>α</a:t>
                      </a:r>
                      <a:r>
                        <a:rPr lang="en-US" altLang="ko-KR" sz="900" b="0" i="0" dirty="0">
                          <a:solidFill>
                            <a:schemeClr val="tx1"/>
                          </a:solidFill>
                          <a:effectLst/>
                          <a:latin typeface="+mn-lt"/>
                          <a:ea typeface="+mn-ea"/>
                          <a:cs typeface="+mn-cs"/>
                        </a:rPr>
                        <a:t>)</a:t>
                      </a:r>
                    </a:p>
                    <a:p>
                      <a:pPr marL="216000" lvl="4"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mn-cs"/>
                      </a:endParaRPr>
                    </a:p>
                    <a:p>
                      <a:pPr marL="216000" lvl="4"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mn-cs"/>
                      </a:endParaRPr>
                    </a:p>
                    <a:p>
                      <a:pPr marL="216000" lvl="4"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mn-cs"/>
                      </a:endParaRPr>
                    </a:p>
                    <a:p>
                      <a:pPr marL="216000" lvl="4"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mn-cs"/>
                      </a:endParaRPr>
                    </a:p>
                    <a:p>
                      <a:pPr marL="216000" lvl="4"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mn-cs"/>
                      </a:endParaRPr>
                    </a:p>
                    <a:p>
                      <a:pPr marL="216000" lvl="4" indent="-108000" algn="just">
                        <a:lnSpc>
                          <a:spcPts val="1080"/>
                        </a:lnSpc>
                        <a:spcBef>
                          <a:spcPts val="400"/>
                        </a:spcBef>
                        <a:buClr>
                          <a:schemeClr val="tx2"/>
                        </a:buClr>
                        <a:buFontTx/>
                        <a:buChar char="-"/>
                        <a:defRPr/>
                      </a:pPr>
                      <a:r>
                        <a:rPr kumimoji="0" lang="ko-KR" altLang="en-US" sz="900" b="0" i="0" u="none" strike="noStrike" kern="1200" cap="none" spc="0" normalizeH="0" baseline="0" noProof="0" dirty="0">
                          <a:ln>
                            <a:noFill/>
                          </a:ln>
                          <a:solidFill>
                            <a:schemeClr val="tx1"/>
                          </a:solidFill>
                          <a:effectLst/>
                          <a:uLnTx/>
                          <a:uFillTx/>
                          <a:latin typeface="+mn-lt"/>
                          <a:ea typeface="+mn-ea"/>
                          <a:cs typeface="+mn-cs"/>
                        </a:rPr>
                        <a:t>대표이사와의 인터뷰 결과 해당 </a:t>
                      </a:r>
                      <a:r>
                        <a:rPr lang="el-GR" altLang="ko-KR" sz="900" b="0" i="0" dirty="0">
                          <a:solidFill>
                            <a:schemeClr val="tx1"/>
                          </a:solidFill>
                          <a:effectLst/>
                          <a:latin typeface="+mn-lt"/>
                          <a:ea typeface="+mn-ea"/>
                          <a:cs typeface="+mn-cs"/>
                        </a:rPr>
                        <a:t>α</a:t>
                      </a:r>
                      <a:r>
                        <a:rPr lang="ko-KR" altLang="en-US" sz="900" b="0" i="0" dirty="0">
                          <a:solidFill>
                            <a:schemeClr val="tx1"/>
                          </a:solidFill>
                          <a:effectLst/>
                          <a:latin typeface="+mn-lt"/>
                          <a:ea typeface="+mn-ea"/>
                          <a:cs typeface="+mn-cs"/>
                        </a:rPr>
                        <a:t>는 발주수량이 많아질 경우 작아질 수 있으나</a:t>
                      </a:r>
                      <a:r>
                        <a:rPr lang="en-US" altLang="ko-KR" sz="900" b="0" i="0" dirty="0">
                          <a:solidFill>
                            <a:schemeClr val="tx1"/>
                          </a:solidFill>
                          <a:effectLst/>
                          <a:latin typeface="+mn-lt"/>
                          <a:ea typeface="+mn-ea"/>
                          <a:cs typeface="+mn-cs"/>
                        </a:rPr>
                        <a:t>, </a:t>
                      </a:r>
                      <a:r>
                        <a:rPr lang="ko-KR" altLang="en-US" sz="900" b="0" i="0" dirty="0">
                          <a:solidFill>
                            <a:schemeClr val="tx1"/>
                          </a:solidFill>
                          <a:effectLst/>
                          <a:latin typeface="+mn-lt"/>
                          <a:ea typeface="+mn-ea"/>
                          <a:cs typeface="+mn-cs"/>
                        </a:rPr>
                        <a:t>기준점의 역할을 하므로 </a:t>
                      </a:r>
                      <a:r>
                        <a:rPr lang="el-GR" altLang="ko-KR" sz="900" b="0" i="0" dirty="0">
                          <a:solidFill>
                            <a:schemeClr val="tx1"/>
                          </a:solidFill>
                          <a:effectLst/>
                          <a:latin typeface="+mn-lt"/>
                          <a:ea typeface="+mn-ea"/>
                          <a:cs typeface="+mn-cs"/>
                        </a:rPr>
                        <a:t>α</a:t>
                      </a:r>
                      <a:r>
                        <a:rPr lang="ko-KR" altLang="en-US" sz="900" b="0" i="0" dirty="0">
                          <a:solidFill>
                            <a:schemeClr val="tx1"/>
                          </a:solidFill>
                          <a:effectLst/>
                          <a:latin typeface="+mn-lt"/>
                          <a:ea typeface="+mn-ea"/>
                          <a:cs typeface="+mn-cs"/>
                        </a:rPr>
                        <a:t>에서 크게 변동하지는 않는다고 확인하였음</a:t>
                      </a:r>
                      <a:r>
                        <a:rPr kumimoji="0" lang="ko-KR" altLang="en-US" sz="900" b="0" i="0" u="none" strike="noStrike" kern="1200" cap="none" spc="0" normalizeH="0" baseline="0" noProof="0" dirty="0">
                          <a:ln>
                            <a:noFill/>
                          </a:ln>
                          <a:solidFill>
                            <a:schemeClr val="tx1"/>
                          </a:solidFill>
                          <a:effectLst/>
                          <a:uLnTx/>
                          <a:uFillTx/>
                          <a:latin typeface="+mn-lt"/>
                          <a:ea typeface="+mn-ea"/>
                          <a:cs typeface="+mn-cs"/>
                        </a:rPr>
                        <a:t> </a:t>
                      </a:r>
                      <a:endParaRPr kumimoji="0" lang="en-US" altLang="ko-KR" sz="900" b="0" i="0" u="none" strike="noStrike" kern="1200" cap="none" spc="0" normalizeH="0" baseline="0" noProof="0" dirty="0">
                        <a:ln>
                          <a:noFill/>
                        </a:ln>
                        <a:solidFill>
                          <a:schemeClr val="tx1"/>
                        </a:solidFill>
                        <a:effectLst/>
                        <a:uLnTx/>
                        <a:uFillTx/>
                        <a:latin typeface="+mn-lt"/>
                        <a:ea typeface="+mn-ea"/>
                        <a:cs typeface="+mn-cs"/>
                      </a:endParaRPr>
                    </a:p>
                    <a:p>
                      <a:pPr marL="108000" lvl="4" indent="0" algn="just">
                        <a:lnSpc>
                          <a:spcPts val="1080"/>
                        </a:lnSpc>
                        <a:spcBef>
                          <a:spcPts val="400"/>
                        </a:spcBef>
                        <a:buClr>
                          <a:schemeClr val="tx2"/>
                        </a:buClr>
                        <a:buFontTx/>
                        <a:buNone/>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08000" lvl="2" indent="0" algn="just">
                        <a:lnSpc>
                          <a:spcPts val="1080"/>
                        </a:lnSpc>
                        <a:spcBef>
                          <a:spcPts val="400"/>
                        </a:spcBef>
                        <a:buClr>
                          <a:schemeClr val="tx2"/>
                        </a:buClr>
                        <a:buFontTx/>
                        <a:buNone/>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08000" lvl="2" indent="0" algn="just">
                        <a:lnSpc>
                          <a:spcPts val="1080"/>
                        </a:lnSpc>
                        <a:spcBef>
                          <a:spcPts val="400"/>
                        </a:spcBef>
                        <a:buClr>
                          <a:schemeClr val="tx2"/>
                        </a:buClr>
                        <a:buFontTx/>
                        <a:buNone/>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marR="0" lvl="2" indent="-108000" algn="just" defTabSz="914400" eaLnBrk="1" fontAlgn="auto" latinLnBrk="0" hangingPunct="1">
                        <a:lnSpc>
                          <a:spcPts val="1080"/>
                        </a:lnSpc>
                        <a:spcBef>
                          <a:spcPts val="600"/>
                        </a:spcBef>
                        <a:spcAft>
                          <a:spcPts val="0"/>
                        </a:spcAft>
                        <a:buClr>
                          <a:srgbClr val="00338D"/>
                        </a:buClr>
                        <a:buSzTx/>
                        <a:buFontTx/>
                        <a:buChar char="-"/>
                        <a:tabLst/>
                        <a:defRPr/>
                      </a:pP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디아이티</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단가 변동</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일본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SHARP</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사의 납품 건으로 대형 제품 매출액이 크게 증가하였으나</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매출원장 상 납품 제품의 개수가 기입되어 있지 않음에 따른 왜곡도 존재함</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marR="0" lvl="2" indent="-108000" algn="just" defTabSz="914400" eaLnBrk="1" fontAlgn="auto" latinLnBrk="0" hangingPunct="1">
                        <a:lnSpc>
                          <a:spcPts val="1080"/>
                        </a:lnSpc>
                        <a:spcBef>
                          <a:spcPts val="600"/>
                        </a:spcBef>
                        <a:spcAft>
                          <a:spcPts val="0"/>
                        </a:spcAft>
                        <a:buClr>
                          <a:srgbClr val="00338D"/>
                        </a:buClr>
                        <a:buSzTx/>
                        <a:buFontTx/>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대표이사 인터뷰 결과</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1</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차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vendor</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의 발주 형태</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벌크</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구매 등</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에 따라 같은 실질의 제품이더라도 관리 상의 이슈로 단가가 다르게 나타날 수 있어 면밀한 자료 관리가 필요한 부분임</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표 3">
            <a:extLst>
              <a:ext uri="{FF2B5EF4-FFF2-40B4-BE49-F238E27FC236}">
                <a16:creationId xmlns:a16="http://schemas.microsoft.com/office/drawing/2014/main" id="{6D98D1A7-83B0-496E-BD6B-BEA1C4C87594}"/>
              </a:ext>
            </a:extLst>
          </p:cNvPr>
          <p:cNvGraphicFramePr>
            <a:graphicFrameLocks noGrp="1"/>
          </p:cNvGraphicFramePr>
          <p:nvPr>
            <p:extLst>
              <p:ext uri="{D42A27DB-BD31-4B8C-83A1-F6EECF244321}">
                <p14:modId xmlns:p14="http://schemas.microsoft.com/office/powerpoint/2010/main" val="3353997702"/>
              </p:ext>
            </p:extLst>
          </p:nvPr>
        </p:nvGraphicFramePr>
        <p:xfrm>
          <a:off x="2048400" y="1773307"/>
          <a:ext cx="3950483" cy="864000"/>
        </p:xfrm>
        <a:graphic>
          <a:graphicData uri="http://schemas.openxmlformats.org/drawingml/2006/table">
            <a:tbl>
              <a:tblPr/>
              <a:tblGrid>
                <a:gridCol w="813748">
                  <a:extLst>
                    <a:ext uri="{9D8B030D-6E8A-4147-A177-3AD203B41FA5}">
                      <a16:colId xmlns:a16="http://schemas.microsoft.com/office/drawing/2014/main" val="3900609570"/>
                    </a:ext>
                  </a:extLst>
                </a:gridCol>
                <a:gridCol w="616735">
                  <a:extLst>
                    <a:ext uri="{9D8B030D-6E8A-4147-A177-3AD203B41FA5}">
                      <a16:colId xmlns:a16="http://schemas.microsoft.com/office/drawing/2014/main" val="3289746792"/>
                    </a:ext>
                  </a:extLst>
                </a:gridCol>
                <a:gridCol w="2520000">
                  <a:extLst>
                    <a:ext uri="{9D8B030D-6E8A-4147-A177-3AD203B41FA5}">
                      <a16:colId xmlns:a16="http://schemas.microsoft.com/office/drawing/2014/main" val="1553536664"/>
                    </a:ext>
                  </a:extLst>
                </a:gridCol>
              </a:tblGrid>
              <a:tr h="144000">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거래처</a:t>
                      </a:r>
                      <a:endParaRPr lang="el-GR"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l-GR" altLang="ko-KR" sz="800" b="1" i="0" u="none" strike="noStrike" dirty="0">
                          <a:solidFill>
                            <a:srgbClr val="FFFFFF"/>
                          </a:solidFill>
                          <a:effectLst/>
                          <a:latin typeface="맑은 고딕" panose="020B0503020000020004" pitchFamily="50" charset="-127"/>
                          <a:ea typeface="+mn-ea"/>
                        </a:rPr>
                        <a:t>α</a:t>
                      </a:r>
                      <a:r>
                        <a:rPr lang="en-US" altLang="ko-KR" sz="800" b="1" i="0" u="none" strike="noStrike" dirty="0">
                          <a:solidFill>
                            <a:srgbClr val="FFFFFF"/>
                          </a:solidFill>
                          <a:effectLst/>
                          <a:latin typeface="맑은 고딕" panose="020B0503020000020004" pitchFamily="50" charset="-127"/>
                          <a:ea typeface="+mn-ea"/>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배수</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endParaRPr lang="ko-KR" alt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비고</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813576726"/>
                  </a:ext>
                </a:extLst>
              </a:tr>
              <a:tr h="144000">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HB</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테크놀로지</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40</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34393411"/>
                  </a:ext>
                </a:extLst>
              </a:tr>
              <a:tr h="1440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디아이티</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40</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91522268"/>
                  </a:ext>
                </a:extLst>
              </a:tr>
              <a:tr h="1440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케이맥</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올해 초 발주받은 대형장비는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50~60</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28816112"/>
                  </a:ext>
                </a:extLst>
              </a:tr>
              <a:tr h="144000">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LG</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46</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납품 후 설치 및 교육을 위한 용역원가 포함된 상수</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78735717"/>
                  </a:ext>
                </a:extLst>
              </a:tr>
              <a:tr h="1440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탑엔지니어링</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91608815"/>
                  </a:ext>
                </a:extLst>
              </a:tr>
            </a:tbl>
          </a:graphicData>
        </a:graphic>
      </p:graphicFrame>
      <p:graphicFrame>
        <p:nvGraphicFramePr>
          <p:cNvPr id="25" name="표 24">
            <a:extLst>
              <a:ext uri="{FF2B5EF4-FFF2-40B4-BE49-F238E27FC236}">
                <a16:creationId xmlns:a16="http://schemas.microsoft.com/office/drawing/2014/main" id="{86A80E4A-5217-4820-8117-AB1FC4A2E51A}"/>
              </a:ext>
            </a:extLst>
          </p:cNvPr>
          <p:cNvGraphicFramePr>
            <a:graphicFrameLocks noGrp="1"/>
          </p:cNvGraphicFramePr>
          <p:nvPr>
            <p:extLst>
              <p:ext uri="{D42A27DB-BD31-4B8C-83A1-F6EECF244321}">
                <p14:modId xmlns:p14="http://schemas.microsoft.com/office/powerpoint/2010/main" val="2125533620"/>
              </p:ext>
            </p:extLst>
          </p:nvPr>
        </p:nvGraphicFramePr>
        <p:xfrm>
          <a:off x="2049523" y="3050519"/>
          <a:ext cx="6790068" cy="1828800"/>
        </p:xfrm>
        <a:graphic>
          <a:graphicData uri="http://schemas.openxmlformats.org/drawingml/2006/table">
            <a:tbl>
              <a:tblPr/>
              <a:tblGrid>
                <a:gridCol w="648000">
                  <a:extLst>
                    <a:ext uri="{9D8B030D-6E8A-4147-A177-3AD203B41FA5}">
                      <a16:colId xmlns:a16="http://schemas.microsoft.com/office/drawing/2014/main" val="3094904306"/>
                    </a:ext>
                  </a:extLst>
                </a:gridCol>
                <a:gridCol w="310068">
                  <a:extLst>
                    <a:ext uri="{9D8B030D-6E8A-4147-A177-3AD203B41FA5}">
                      <a16:colId xmlns:a16="http://schemas.microsoft.com/office/drawing/2014/main" val="429613205"/>
                    </a:ext>
                  </a:extLst>
                </a:gridCol>
                <a:gridCol w="360000">
                  <a:extLst>
                    <a:ext uri="{9D8B030D-6E8A-4147-A177-3AD203B41FA5}">
                      <a16:colId xmlns:a16="http://schemas.microsoft.com/office/drawing/2014/main" val="1990492882"/>
                    </a:ext>
                  </a:extLst>
                </a:gridCol>
                <a:gridCol w="360000">
                  <a:extLst>
                    <a:ext uri="{9D8B030D-6E8A-4147-A177-3AD203B41FA5}">
                      <a16:colId xmlns:a16="http://schemas.microsoft.com/office/drawing/2014/main" val="1892330770"/>
                    </a:ext>
                  </a:extLst>
                </a:gridCol>
                <a:gridCol w="360000">
                  <a:extLst>
                    <a:ext uri="{9D8B030D-6E8A-4147-A177-3AD203B41FA5}">
                      <a16:colId xmlns:a16="http://schemas.microsoft.com/office/drawing/2014/main" val="2074355576"/>
                    </a:ext>
                  </a:extLst>
                </a:gridCol>
                <a:gridCol w="360000">
                  <a:extLst>
                    <a:ext uri="{9D8B030D-6E8A-4147-A177-3AD203B41FA5}">
                      <a16:colId xmlns:a16="http://schemas.microsoft.com/office/drawing/2014/main" val="264247249"/>
                    </a:ext>
                  </a:extLst>
                </a:gridCol>
                <a:gridCol w="360000">
                  <a:extLst>
                    <a:ext uri="{9D8B030D-6E8A-4147-A177-3AD203B41FA5}">
                      <a16:colId xmlns:a16="http://schemas.microsoft.com/office/drawing/2014/main" val="3798307443"/>
                    </a:ext>
                  </a:extLst>
                </a:gridCol>
                <a:gridCol w="360000">
                  <a:extLst>
                    <a:ext uri="{9D8B030D-6E8A-4147-A177-3AD203B41FA5}">
                      <a16:colId xmlns:a16="http://schemas.microsoft.com/office/drawing/2014/main" val="1482265398"/>
                    </a:ext>
                  </a:extLst>
                </a:gridCol>
                <a:gridCol w="288000">
                  <a:extLst>
                    <a:ext uri="{9D8B030D-6E8A-4147-A177-3AD203B41FA5}">
                      <a16:colId xmlns:a16="http://schemas.microsoft.com/office/drawing/2014/main" val="735752342"/>
                    </a:ext>
                  </a:extLst>
                </a:gridCol>
                <a:gridCol w="288000">
                  <a:extLst>
                    <a:ext uri="{9D8B030D-6E8A-4147-A177-3AD203B41FA5}">
                      <a16:colId xmlns:a16="http://schemas.microsoft.com/office/drawing/2014/main" val="3965685307"/>
                    </a:ext>
                  </a:extLst>
                </a:gridCol>
                <a:gridCol w="324000">
                  <a:extLst>
                    <a:ext uri="{9D8B030D-6E8A-4147-A177-3AD203B41FA5}">
                      <a16:colId xmlns:a16="http://schemas.microsoft.com/office/drawing/2014/main" val="3033661333"/>
                    </a:ext>
                  </a:extLst>
                </a:gridCol>
                <a:gridCol w="288000">
                  <a:extLst>
                    <a:ext uri="{9D8B030D-6E8A-4147-A177-3AD203B41FA5}">
                      <a16:colId xmlns:a16="http://schemas.microsoft.com/office/drawing/2014/main" val="1810645985"/>
                    </a:ext>
                  </a:extLst>
                </a:gridCol>
                <a:gridCol w="288000">
                  <a:extLst>
                    <a:ext uri="{9D8B030D-6E8A-4147-A177-3AD203B41FA5}">
                      <a16:colId xmlns:a16="http://schemas.microsoft.com/office/drawing/2014/main" val="220236559"/>
                    </a:ext>
                  </a:extLst>
                </a:gridCol>
                <a:gridCol w="360000">
                  <a:extLst>
                    <a:ext uri="{9D8B030D-6E8A-4147-A177-3AD203B41FA5}">
                      <a16:colId xmlns:a16="http://schemas.microsoft.com/office/drawing/2014/main" val="2668317690"/>
                    </a:ext>
                  </a:extLst>
                </a:gridCol>
                <a:gridCol w="306000">
                  <a:extLst>
                    <a:ext uri="{9D8B030D-6E8A-4147-A177-3AD203B41FA5}">
                      <a16:colId xmlns:a16="http://schemas.microsoft.com/office/drawing/2014/main" val="3877567977"/>
                    </a:ext>
                  </a:extLst>
                </a:gridCol>
                <a:gridCol w="306000">
                  <a:extLst>
                    <a:ext uri="{9D8B030D-6E8A-4147-A177-3AD203B41FA5}">
                      <a16:colId xmlns:a16="http://schemas.microsoft.com/office/drawing/2014/main" val="1510493649"/>
                    </a:ext>
                  </a:extLst>
                </a:gridCol>
                <a:gridCol w="306000">
                  <a:extLst>
                    <a:ext uri="{9D8B030D-6E8A-4147-A177-3AD203B41FA5}">
                      <a16:colId xmlns:a16="http://schemas.microsoft.com/office/drawing/2014/main" val="4266636673"/>
                    </a:ext>
                  </a:extLst>
                </a:gridCol>
                <a:gridCol w="306000">
                  <a:extLst>
                    <a:ext uri="{9D8B030D-6E8A-4147-A177-3AD203B41FA5}">
                      <a16:colId xmlns:a16="http://schemas.microsoft.com/office/drawing/2014/main" val="1173076136"/>
                    </a:ext>
                  </a:extLst>
                </a:gridCol>
                <a:gridCol w="306000">
                  <a:extLst>
                    <a:ext uri="{9D8B030D-6E8A-4147-A177-3AD203B41FA5}">
                      <a16:colId xmlns:a16="http://schemas.microsoft.com/office/drawing/2014/main" val="2547582532"/>
                    </a:ext>
                  </a:extLst>
                </a:gridCol>
                <a:gridCol w="306000">
                  <a:extLst>
                    <a:ext uri="{9D8B030D-6E8A-4147-A177-3AD203B41FA5}">
                      <a16:colId xmlns:a16="http://schemas.microsoft.com/office/drawing/2014/main" val="769870819"/>
                    </a:ext>
                  </a:extLst>
                </a:gridCol>
              </a:tblGrid>
              <a:tr h="0">
                <a:tc rowSpan="2" gridSpan="2">
                  <a:txBody>
                    <a:bodyPr/>
                    <a:lstStyle/>
                    <a:p>
                      <a:pPr algn="ctr" rtl="0" fontAlgn="ctr"/>
                      <a:r>
                        <a:rPr lang="ko-KR" altLang="en-US" sz="800" b="1" i="0" u="none" strike="noStrike" dirty="0">
                          <a:solidFill>
                            <a:srgbClr val="FFFFFF"/>
                          </a:solidFill>
                          <a:effectLst/>
                          <a:latin typeface="맑은 고딕" panose="020B0503020000020004" pitchFamily="50" charset="-127"/>
                          <a:ea typeface="+mn-ea"/>
                        </a:rPr>
                        <a:t>고객</a:t>
                      </a:r>
                      <a:r>
                        <a:rPr lang="en-US" altLang="ko-KR" sz="800" b="1" i="0" u="none" strike="noStrike" dirty="0">
                          <a:solidFill>
                            <a:srgbClr val="FFFFFF"/>
                          </a:solidFill>
                          <a:effectLst/>
                          <a:latin typeface="맑은 고딕" panose="020B0503020000020004" pitchFamily="50" charset="-127"/>
                          <a:ea typeface="+mn-ea"/>
                        </a:rPr>
                        <a:t>/</a:t>
                      </a:r>
                      <a:r>
                        <a:rPr lang="ko-KR" altLang="en-US" sz="800" b="1" i="0" u="none" strike="noStrike" dirty="0">
                          <a:solidFill>
                            <a:srgbClr val="FFFFFF"/>
                          </a:solidFill>
                          <a:effectLst/>
                          <a:latin typeface="맑은 고딕" panose="020B0503020000020004" pitchFamily="50" charset="-127"/>
                          <a:ea typeface="+mn-ea"/>
                        </a:rPr>
                        <a:t>금액대별</a:t>
                      </a:r>
                      <a:endParaRPr lang="en-US" altLang="ko-KR"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FFFFFF"/>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rowSpan="2" hMerge="1">
                  <a:txBody>
                    <a:bodyPr/>
                    <a:lstStyle/>
                    <a:p>
                      <a:pPr latinLnBrk="1"/>
                      <a:endParaRPr lang="ko-KR" altLang="en-US"/>
                    </a:p>
                  </a:txBody>
                  <a:tcPr/>
                </a:tc>
                <a:tc gridSpan="5">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Amount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18000" marR="18000" marT="0" marB="0" anchor="ctr">
                    <a:lnL w="6350" cap="flat" cmpd="sng" algn="ctr">
                      <a:solidFill>
                        <a:srgbClr val="FFFFFF"/>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18000" marR="18000" marT="0" marB="0" anchor="ctr">
                    <a:lnL>
                      <a:noFill/>
                    </a:lnL>
                    <a:lnR w="6350" cap="flat" cmpd="sng" algn="ctr">
                      <a:solidFill>
                        <a:srgbClr val="FFFFFF"/>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gridSpan="6">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Price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18000" marR="18000" marT="0" marB="0" anchor="ctr">
                    <a:lnL w="6350" cap="flat" cmpd="sng" algn="ctr">
                      <a:solidFill>
                        <a:srgbClr val="FFFFFF"/>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70C0"/>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6">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Quantity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개</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18000" marR="18000" marT="0" marB="0" anchor="ctr">
                    <a:lnL w="9525" cap="flat" cmpd="sng" algn="ctr">
                      <a:solidFill>
                        <a:schemeClr val="bg1"/>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5EB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187083794"/>
                  </a:ext>
                </a:extLst>
              </a:tr>
              <a:tr h="91188">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18000" marR="1800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11</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월</a:t>
                      </a:r>
                    </a:p>
                  </a:txBody>
                  <a:tcPr marL="18000" marR="1800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18000" marR="1800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11</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월</a:t>
                      </a:r>
                    </a:p>
                  </a:txBody>
                  <a:tcPr marL="18000" marR="1800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18000" marR="1800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18000" marR="18000" marT="0" marB="0" anchor="ctr">
                    <a:lnL>
                      <a:noFill/>
                    </a:lnL>
                    <a:lnR>
                      <a:noFill/>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5EB8"/>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11</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월</a:t>
                      </a:r>
                    </a:p>
                  </a:txBody>
                  <a:tcPr marL="18000" marR="18000" marT="0" marB="0" anchor="ctr">
                    <a:lnL>
                      <a:noFill/>
                    </a:lnL>
                    <a:lnR w="9525" cap="flat" cmpd="sng" algn="ctr">
                      <a:solidFill>
                        <a:schemeClr val="tx2"/>
                      </a:solidFill>
                      <a:prstDash val="solid"/>
                      <a:round/>
                      <a:headEnd type="none" w="med" len="med"/>
                      <a:tailEnd type="none" w="med" len="med"/>
                    </a:lnR>
                    <a:lnT w="6350" cap="flat" cmpd="sng" algn="ctr">
                      <a:solidFill>
                        <a:srgbClr val="FFFFFF"/>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5EB8"/>
                    </a:solidFill>
                  </a:tcPr>
                </a:tc>
                <a:extLst>
                  <a:ext uri="{0D108BD9-81ED-4DB2-BD59-A6C34878D82A}">
                    <a16:rowId xmlns:a16="http://schemas.microsoft.com/office/drawing/2014/main" val="1410742264"/>
                  </a:ext>
                </a:extLst>
              </a:tr>
              <a:tr h="91188">
                <a:tc rowSpan="3">
                  <a:txBody>
                    <a:bodyPr/>
                    <a:lstStyle/>
                    <a:p>
                      <a:pPr algn="ctr"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에이치비</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테크놀로지</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대형</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192</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648</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1,213</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437</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1,264</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64</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81</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61</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55</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63</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20</a:t>
                      </a:r>
                    </a:p>
                  </a:txBody>
                  <a:tcPr marL="18000" marR="180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a:noFill/>
                    </a:lnB>
                  </a:tcPr>
                </a:tc>
                <a:extLst>
                  <a:ext uri="{0D108BD9-81ED-4DB2-BD59-A6C34878D82A}">
                    <a16:rowId xmlns:a16="http://schemas.microsoft.com/office/drawing/2014/main" val="615464819"/>
                  </a:ext>
                </a:extLst>
              </a:tr>
              <a:tr h="91188">
                <a:tc v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중형</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285</a:t>
                      </a:r>
                    </a:p>
                  </a:txBody>
                  <a:tcPr marL="18000" marR="180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976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170</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405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42</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38</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34</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27</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29</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6</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13</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26</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14</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734925800"/>
                  </a:ext>
                </a:extLst>
              </a:tr>
              <a:tr h="91188">
                <a:tc v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소형</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602</a:t>
                      </a:r>
                    </a:p>
                  </a:txBody>
                  <a:tcPr marL="18000" marR="18000" marT="0" marB="0" anchor="ctr">
                    <a:lnL w="9525" cap="flat" cmpd="sng" algn="ctr">
                      <a:solidFill>
                        <a:schemeClr val="tx2"/>
                      </a:solidFill>
                      <a:prstDash val="solid"/>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586</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89</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334</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340</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390</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390</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48</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251</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154</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178</a:t>
                      </a:r>
                    </a:p>
                  </a:txBody>
                  <a:tcPr marL="18000" marR="18000" marT="0" marB="0" anchor="ctr">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293205309"/>
                  </a:ext>
                </a:extLst>
              </a:tr>
              <a:tr h="109425">
                <a:tc rowSpan="3">
                  <a:txBody>
                    <a:bodyPr/>
                    <a:lstStyle/>
                    <a:p>
                      <a:pPr algn="ctr"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디아이티</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대형</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304</a:t>
                      </a:r>
                    </a:p>
                  </a:txBody>
                  <a:tcPr marL="18000" marR="180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332</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1,632</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1,465</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682</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682</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101</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66</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1,632</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163</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76</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76</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a:noFill/>
                    </a:lnB>
                  </a:tcPr>
                </a:tc>
                <a:extLst>
                  <a:ext uri="{0D108BD9-81ED-4DB2-BD59-A6C34878D82A}">
                    <a16:rowId xmlns:a16="http://schemas.microsoft.com/office/drawing/2014/main" val="1389820167"/>
                  </a:ext>
                </a:extLst>
              </a:tr>
              <a:tr h="109425">
                <a:tc v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중형</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144</a:t>
                      </a:r>
                    </a:p>
                  </a:txBody>
                  <a:tcPr marL="18000" marR="180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121</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327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14</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969085782"/>
                  </a:ext>
                </a:extLst>
              </a:tr>
              <a:tr h="109425">
                <a:tc v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소형</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166</a:t>
                      </a:r>
                    </a:p>
                  </a:txBody>
                  <a:tcPr marL="18000" marR="18000" marT="0" marB="0" anchor="ctr">
                    <a:lnL w="9525" cap="flat" cmpd="sng" algn="ctr">
                      <a:solidFill>
                        <a:schemeClr val="tx2"/>
                      </a:solidFill>
                      <a:prstDash val="solid"/>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432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335</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533</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115</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198</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197</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189</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46</a:t>
                      </a:r>
                    </a:p>
                  </a:txBody>
                  <a:tcPr marL="18000" marR="18000" marT="0" marB="0" anchor="ctr">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039006220"/>
                  </a:ext>
                </a:extLst>
              </a:tr>
              <a:tr h="109425">
                <a:tc rowSpan="3">
                  <a:txBody>
                    <a:bodyPr/>
                    <a:lstStyle/>
                    <a:p>
                      <a:pPr algn="ctr"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케이맥</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대형</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1,133</a:t>
                      </a:r>
                    </a:p>
                  </a:txBody>
                  <a:tcPr marL="18000" marR="180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294</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380</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162</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147</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95</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a:noFill/>
                    </a:lnB>
                  </a:tcPr>
                </a:tc>
                <a:extLst>
                  <a:ext uri="{0D108BD9-81ED-4DB2-BD59-A6C34878D82A}">
                    <a16:rowId xmlns:a16="http://schemas.microsoft.com/office/drawing/2014/main" val="2380094862"/>
                  </a:ext>
                </a:extLst>
              </a:tr>
              <a:tr h="109425">
                <a:tc v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중형</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564</a:t>
                      </a:r>
                    </a:p>
                  </a:txBody>
                  <a:tcPr marL="18000" marR="180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657</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556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88</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126</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214</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15</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14</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37</a:t>
                      </a:r>
                    </a:p>
                  </a:txBody>
                  <a:tcPr marL="18000" marR="18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18000" marR="18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a:t>
                      </a:r>
                    </a:p>
                  </a:txBody>
                  <a:tcPr marL="18000" marR="180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585098638"/>
                  </a:ext>
                </a:extLst>
              </a:tr>
              <a:tr h="109425">
                <a:tc v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소형</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194</a:t>
                      </a:r>
                    </a:p>
                  </a:txBody>
                  <a:tcPr marL="18000" marR="18000" marT="0" marB="0" anchor="ctr">
                    <a:lnL w="9525" cap="flat" cmpd="sng" algn="ctr">
                      <a:solidFill>
                        <a:schemeClr val="tx2"/>
                      </a:solidFill>
                      <a:prstDash val="solid"/>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729</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1,194</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1,147</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774</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1,229</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40</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148</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333</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193</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244</a:t>
                      </a:r>
                    </a:p>
                  </a:txBody>
                  <a:tcPr marL="18000" marR="18000" marT="0" marB="0" anchor="ctr">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416295841"/>
                  </a:ext>
                </a:extLst>
              </a:tr>
              <a:tr h="109425">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LG</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생기연</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대형</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18000" marR="180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636</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873</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375</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594</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159</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125</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125</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149</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7</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295261893"/>
                  </a:ext>
                </a:extLst>
              </a:tr>
              <a:tr h="109425">
                <a:tc rowSpan="2">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탑엔지니어링</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중형</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45</a:t>
                      </a:r>
                    </a:p>
                  </a:txBody>
                  <a:tcPr marL="18000" marR="180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18</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228</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376</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590</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11</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18</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19</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19</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22</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20</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a:t>
                      </a:r>
                    </a:p>
                  </a:txBody>
                  <a:tcPr marL="18000" marR="18000" marT="0" marB="0" anchor="ctr">
                    <a:lnL>
                      <a:noFill/>
                    </a:lnL>
                    <a:lnR>
                      <a:noFill/>
                    </a:lnR>
                    <a:lnT w="9525"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27</a:t>
                      </a:r>
                    </a:p>
                  </a:txBody>
                  <a:tcPr marL="18000" marR="180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a:noFill/>
                    </a:lnB>
                  </a:tcPr>
                </a:tc>
                <a:extLst>
                  <a:ext uri="{0D108BD9-81ED-4DB2-BD59-A6C34878D82A}">
                    <a16:rowId xmlns:a16="http://schemas.microsoft.com/office/drawing/2014/main" val="4017836594"/>
                  </a:ext>
                </a:extLst>
              </a:tr>
              <a:tr h="109425">
                <a:tc v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dot"/>
                      <a:round/>
                      <a:headEnd type="none" w="med" len="med"/>
                      <a:tailEnd type="none" w="med" len="med"/>
                    </a:lnR>
                    <a:lnT>
                      <a:noFill/>
                    </a:lnT>
                    <a:lnB>
                      <a:noFill/>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소형</a:t>
                      </a:r>
                    </a:p>
                  </a:txBody>
                  <a:tcPr marL="18000" marR="180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240</a:t>
                      </a:r>
                    </a:p>
                  </a:txBody>
                  <a:tcPr marL="18000" marR="18000" marT="0" marB="0" anchor="ctr">
                    <a:lnL w="9525" cap="flat" cmpd="sng" algn="ctr">
                      <a:solidFill>
                        <a:schemeClr val="tx2"/>
                      </a:solidFill>
                      <a:prstDash val="solid"/>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155</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69</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155</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61</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188</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105</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91</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37</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54</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25</a:t>
                      </a:r>
                    </a:p>
                  </a:txBody>
                  <a:tcPr marL="18000" marR="180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72</a:t>
                      </a:r>
                    </a:p>
                  </a:txBody>
                  <a:tcPr marL="18000" marR="18000" marT="0" marB="0" anchor="ctr">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9349710"/>
                  </a:ext>
                </a:extLst>
              </a:tr>
            </a:tbl>
          </a:graphicData>
        </a:graphic>
      </p:graphicFrame>
      <p:sp>
        <p:nvSpPr>
          <p:cNvPr id="26" name="직사각형 25">
            <a:extLst>
              <a:ext uri="{FF2B5EF4-FFF2-40B4-BE49-F238E27FC236}">
                <a16:creationId xmlns:a16="http://schemas.microsoft.com/office/drawing/2014/main" id="{C4FBF8E1-9C64-4D7B-8737-3F76B04F4AE1}"/>
              </a:ext>
            </a:extLst>
          </p:cNvPr>
          <p:cNvSpPr/>
          <p:nvPr/>
        </p:nvSpPr>
        <p:spPr>
          <a:xfrm>
            <a:off x="5537922" y="3775660"/>
            <a:ext cx="1116000" cy="121237"/>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27" name="순서도: 연결자 26">
            <a:extLst>
              <a:ext uri="{FF2B5EF4-FFF2-40B4-BE49-F238E27FC236}">
                <a16:creationId xmlns:a16="http://schemas.microsoft.com/office/drawing/2014/main" id="{0F39ECA1-3D50-4C9D-8D7C-682C4BFBC753}"/>
              </a:ext>
            </a:extLst>
          </p:cNvPr>
          <p:cNvSpPr/>
          <p:nvPr/>
        </p:nvSpPr>
        <p:spPr bwMode="auto">
          <a:xfrm>
            <a:off x="5470655" y="373410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A</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9" name="순서도: 연결자 8">
            <a:extLst>
              <a:ext uri="{FF2B5EF4-FFF2-40B4-BE49-F238E27FC236}">
                <a16:creationId xmlns:a16="http://schemas.microsoft.com/office/drawing/2014/main" id="{1668F552-F03A-4848-82DF-6526EF65E5D1}"/>
              </a:ext>
            </a:extLst>
          </p:cNvPr>
          <p:cNvSpPr/>
          <p:nvPr/>
        </p:nvSpPr>
        <p:spPr bwMode="auto">
          <a:xfrm>
            <a:off x="1981133" y="4993850"/>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A</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339438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 Placeholder 5"/>
          <p:cNvSpPr txBox="1">
            <a:spLocks/>
          </p:cNvSpPr>
          <p:nvPr/>
        </p:nvSpPr>
        <p:spPr>
          <a:xfrm>
            <a:off x="998518" y="1117075"/>
            <a:ext cx="3657600" cy="4456227"/>
          </a:xfrm>
          <a:prstGeom prst="rect">
            <a:avLst/>
          </a:prstGeom>
        </p:spPr>
        <p:txBody>
          <a:bodyPr vert="horz" lIns="0" tIns="0" rIns="0" bIns="0" rtlCol="0" anchor="t" anchorCtr="0">
            <a:noAutofit/>
          </a:bodyPr>
          <a:lstStyle>
            <a:lvl1pPr marL="0" indent="0" algn="l" defTabSz="914400" rtl="0" eaLnBrk="1" latinLnBrk="1" hangingPunct="1">
              <a:lnSpc>
                <a:spcPct val="100000"/>
              </a:lnSpc>
              <a:spcBef>
                <a:spcPts val="0"/>
              </a:spcBef>
              <a:spcAft>
                <a:spcPts val="600"/>
              </a:spcAft>
              <a:buFontTx/>
              <a:buNone/>
              <a:defRPr sz="900" b="0" i="0" kern="1200" baseline="0">
                <a:solidFill>
                  <a:schemeClr val="tx2"/>
                </a:solidFill>
                <a:latin typeface="Univers for KPMG Light" panose="020B0403020202020204" pitchFamily="34" charset="0"/>
                <a:ea typeface="+mn-ea"/>
                <a:cs typeface="Univers for KPMG Light" panose="020B0403020202020204" pitchFamily="34" charset="0"/>
              </a:defRPr>
            </a:lvl1pPr>
            <a:lvl2pPr marL="0" indent="0" algn="l" defTabSz="914400" rtl="0" eaLnBrk="1" latinLnBrk="1" hangingPunct="1">
              <a:lnSpc>
                <a:spcPct val="100000"/>
              </a:lnSpc>
              <a:spcBef>
                <a:spcPts val="0"/>
              </a:spcBef>
              <a:spcAft>
                <a:spcPts val="600"/>
              </a:spcAft>
              <a:buFontTx/>
              <a:buNone/>
              <a:defRPr sz="900" b="0" kern="1200">
                <a:solidFill>
                  <a:schemeClr val="tx2"/>
                </a:solidFill>
                <a:latin typeface="Univers for KPMG Light" panose="020B0403020202020204" pitchFamily="34" charset="0"/>
                <a:ea typeface="+mn-ea"/>
                <a:cs typeface="Univers for KPMG Light" panose="020B0403020202020204" pitchFamily="34" charset="0"/>
              </a:defRPr>
            </a:lvl2pPr>
            <a:lvl3pPr marL="307077" indent="-307077"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b="0" kern="1200">
                <a:solidFill>
                  <a:schemeClr val="tx2"/>
                </a:solidFill>
                <a:latin typeface="Univers for KPMG Light" panose="020B0403020202020204" pitchFamily="34" charset="0"/>
                <a:ea typeface="+mn-ea"/>
                <a:cs typeface="Univers for KPMG Light" panose="020B0403020202020204" pitchFamily="34" charset="0"/>
              </a:defRPr>
            </a:lvl3pPr>
            <a:lvl4pPr marL="624059" indent="-247642"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b="0" kern="1200">
                <a:solidFill>
                  <a:schemeClr val="tx2"/>
                </a:solidFill>
                <a:latin typeface="Univers for KPMG Light" panose="020B0403020202020204" pitchFamily="34" charset="0"/>
                <a:ea typeface="+mn-ea"/>
                <a:cs typeface="Univers for KPMG Light" panose="020B0403020202020204" pitchFamily="34" charset="0"/>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b="0" kern="1200" baseline="0">
                <a:solidFill>
                  <a:srgbClr val="00A3A1"/>
                </a:solidFill>
                <a:latin typeface="Univers for KPMG Light" panose="020B0403020202020204" pitchFamily="34" charset="0"/>
                <a:ea typeface="+mn-ea"/>
                <a:cs typeface="Univers for KPMG Light" panose="020B0403020202020204" pitchFamily="34" charset="0"/>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858" dirty="0">
                <a:solidFill>
                  <a:srgbClr val="000000"/>
                </a:solidFill>
                <a:latin typeface="Arial" panose="020B0604020202020204" pitchFamily="34" charset="0"/>
                <a:ea typeface="+mj-ea"/>
                <a:cs typeface="Arial" panose="020B0604020202020204" pitchFamily="34" charset="0"/>
              </a:rPr>
              <a:t>2020</a:t>
            </a:r>
            <a:r>
              <a:rPr lang="ko-KR" altLang="en-US" sz="858" dirty="0">
                <a:solidFill>
                  <a:srgbClr val="000000"/>
                </a:solidFill>
                <a:latin typeface="Arial" panose="020B0604020202020204" pitchFamily="34" charset="0"/>
                <a:ea typeface="+mj-ea"/>
                <a:cs typeface="Arial" panose="020B0604020202020204" pitchFamily="34" charset="0"/>
              </a:rPr>
              <a:t>년 </a:t>
            </a:r>
            <a:r>
              <a:rPr lang="en-US" altLang="ko-KR" sz="858" dirty="0">
                <a:solidFill>
                  <a:srgbClr val="000000"/>
                </a:solidFill>
                <a:latin typeface="Arial" panose="020B0604020202020204" pitchFamily="34" charset="0"/>
                <a:ea typeface="+mj-ea"/>
                <a:cs typeface="Arial" panose="020B0604020202020204" pitchFamily="34" charset="0"/>
              </a:rPr>
              <a:t>12</a:t>
            </a:r>
            <a:r>
              <a:rPr lang="ko-KR" altLang="en-US" sz="858" dirty="0">
                <a:solidFill>
                  <a:srgbClr val="000000"/>
                </a:solidFill>
                <a:latin typeface="Arial" panose="020B0604020202020204" pitchFamily="34" charset="0"/>
                <a:ea typeface="+mj-ea"/>
                <a:cs typeface="Arial" panose="020B0604020202020204" pitchFamily="34" charset="0"/>
              </a:rPr>
              <a:t>월</a:t>
            </a:r>
            <a:endParaRPr lang="en-US" sz="858" dirty="0">
              <a:solidFill>
                <a:srgbClr val="000000"/>
              </a:solidFill>
              <a:latin typeface="Arial" panose="020B0604020202020204" pitchFamily="34" charset="0"/>
              <a:ea typeface="+mj-ea"/>
              <a:cs typeface="Arial" panose="020B0604020202020204" pitchFamily="34" charset="0"/>
            </a:endParaRPr>
          </a:p>
          <a:p>
            <a:pPr lvl="1">
              <a:defRPr/>
            </a:pPr>
            <a:r>
              <a:rPr lang="ko-KR" altLang="en-US" sz="858" dirty="0">
                <a:solidFill>
                  <a:srgbClr val="000000"/>
                </a:solidFill>
                <a:latin typeface="Arial" panose="020B0604020202020204" pitchFamily="34" charset="0"/>
                <a:ea typeface="+mj-ea"/>
                <a:cs typeface="Arial" panose="020B0604020202020204" pitchFamily="34" charset="0"/>
              </a:rPr>
              <a:t>서울시 강남구 테헤란로</a:t>
            </a:r>
            <a:r>
              <a:rPr lang="en-US" altLang="ko-KR" sz="858" dirty="0">
                <a:solidFill>
                  <a:srgbClr val="000000"/>
                </a:solidFill>
                <a:latin typeface="Arial" panose="020B0604020202020204" pitchFamily="34" charset="0"/>
                <a:ea typeface="+mj-ea"/>
                <a:cs typeface="Arial" panose="020B0604020202020204" pitchFamily="34" charset="0"/>
              </a:rPr>
              <a:t>87</a:t>
            </a:r>
            <a:r>
              <a:rPr lang="ko-KR" altLang="en-US" sz="858" dirty="0">
                <a:solidFill>
                  <a:srgbClr val="000000"/>
                </a:solidFill>
                <a:latin typeface="Arial" panose="020B0604020202020204" pitchFamily="34" charset="0"/>
                <a:ea typeface="+mj-ea"/>
                <a:cs typeface="Arial" panose="020B0604020202020204" pitchFamily="34" charset="0"/>
              </a:rPr>
              <a:t>길 </a:t>
            </a:r>
            <a:r>
              <a:rPr lang="en-US" altLang="ko-KR" sz="858" dirty="0">
                <a:solidFill>
                  <a:srgbClr val="000000"/>
                </a:solidFill>
                <a:latin typeface="Arial" panose="020B0604020202020204" pitchFamily="34" charset="0"/>
                <a:ea typeface="+mj-ea"/>
                <a:cs typeface="Arial" panose="020B0604020202020204" pitchFamily="34" charset="0"/>
              </a:rPr>
              <a:t>36 </a:t>
            </a:r>
            <a:r>
              <a:rPr lang="ko-KR" altLang="en-US" sz="858" dirty="0">
                <a:solidFill>
                  <a:srgbClr val="000000"/>
                </a:solidFill>
                <a:latin typeface="Arial" panose="020B0604020202020204" pitchFamily="34" charset="0"/>
                <a:ea typeface="+mj-ea"/>
                <a:cs typeface="Arial" panose="020B0604020202020204" pitchFamily="34" charset="0"/>
              </a:rPr>
              <a:t>도심공항타워 </a:t>
            </a:r>
            <a:r>
              <a:rPr lang="en-US" altLang="ko-KR" sz="858" dirty="0">
                <a:solidFill>
                  <a:srgbClr val="000000"/>
                </a:solidFill>
                <a:latin typeface="Arial" panose="020B0604020202020204" pitchFamily="34" charset="0"/>
                <a:ea typeface="+mj-ea"/>
                <a:cs typeface="Arial" panose="020B0604020202020204" pitchFamily="34" charset="0"/>
              </a:rPr>
              <a:t>23</a:t>
            </a:r>
            <a:r>
              <a:rPr lang="ko-KR" altLang="en-US" sz="858" dirty="0">
                <a:solidFill>
                  <a:srgbClr val="000000"/>
                </a:solidFill>
                <a:latin typeface="Arial" panose="020B0604020202020204" pitchFamily="34" charset="0"/>
                <a:ea typeface="+mj-ea"/>
                <a:cs typeface="Arial" panose="020B0604020202020204" pitchFamily="34" charset="0"/>
              </a:rPr>
              <a:t>층</a:t>
            </a:r>
            <a:endParaRPr lang="en-US" altLang="ko-KR" sz="858" dirty="0">
              <a:solidFill>
                <a:srgbClr val="000000"/>
              </a:solidFill>
              <a:latin typeface="Arial" panose="020B0604020202020204" pitchFamily="34" charset="0"/>
              <a:ea typeface="+mj-ea"/>
              <a:cs typeface="Arial" panose="020B0604020202020204" pitchFamily="34" charset="0"/>
            </a:endParaRPr>
          </a:p>
          <a:p>
            <a:pPr lvl="1">
              <a:defRPr/>
            </a:pPr>
            <a:r>
              <a:rPr lang="ko-KR" altLang="en-US" sz="858" dirty="0">
                <a:solidFill>
                  <a:srgbClr val="000000"/>
                </a:solidFill>
                <a:latin typeface="Arial" panose="020B0604020202020204" pitchFamily="34" charset="0"/>
                <a:ea typeface="+mj-ea"/>
                <a:cs typeface="Arial" panose="020B0604020202020204" pitchFamily="34" charset="0"/>
              </a:rPr>
              <a:t>㈜</a:t>
            </a:r>
            <a:r>
              <a:rPr lang="ko-KR" altLang="en-US" sz="858" dirty="0" err="1">
                <a:solidFill>
                  <a:srgbClr val="000000"/>
                </a:solidFill>
                <a:latin typeface="Arial" panose="020B0604020202020204" pitchFamily="34" charset="0"/>
                <a:ea typeface="+mj-ea"/>
                <a:cs typeface="Arial" panose="020B0604020202020204" pitchFamily="34" charset="0"/>
              </a:rPr>
              <a:t>파라투스인베스트먼트</a:t>
            </a:r>
            <a:endParaRPr lang="en-US" altLang="ko-KR" sz="858" dirty="0">
              <a:solidFill>
                <a:srgbClr val="000000"/>
              </a:solidFill>
              <a:latin typeface="Arial" panose="020B0604020202020204" pitchFamily="34" charset="0"/>
              <a:ea typeface="+mj-ea"/>
              <a:cs typeface="Arial" panose="020B0604020202020204" pitchFamily="34" charset="0"/>
            </a:endParaRPr>
          </a:p>
          <a:p>
            <a:pPr lvl="1">
              <a:defRPr/>
            </a:pPr>
            <a:endParaRPr lang="en-US" altLang="ko-KR" sz="858" dirty="0">
              <a:solidFill>
                <a:srgbClr val="000000"/>
              </a:solidFill>
              <a:latin typeface="Arial" panose="020B0604020202020204" pitchFamily="34" charset="0"/>
              <a:ea typeface="+mj-ea"/>
              <a:cs typeface="Arial" panose="020B0604020202020204" pitchFamily="34" charset="0"/>
            </a:endParaRPr>
          </a:p>
          <a:p>
            <a:pPr>
              <a:defRPr/>
            </a:pPr>
            <a:r>
              <a:rPr lang="ko-KR" altLang="en-US" sz="858" dirty="0">
                <a:solidFill>
                  <a:srgbClr val="000000"/>
                </a:solidFill>
                <a:latin typeface="Arial" panose="020B0604020202020204" pitchFamily="34" charset="0"/>
                <a:ea typeface="+mj-ea"/>
                <a:cs typeface="Arial" panose="020B0604020202020204" pitchFamily="34" charset="0"/>
              </a:rPr>
              <a:t>대표이사</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귀하</a:t>
            </a:r>
            <a:endParaRPr lang="en-US" sz="858" dirty="0">
              <a:solidFill>
                <a:srgbClr val="000000"/>
              </a:solidFill>
              <a:latin typeface="Arial" panose="020B0604020202020204" pitchFamily="34" charset="0"/>
              <a:ea typeface="+mj-ea"/>
              <a:cs typeface="Arial" panose="020B0604020202020204" pitchFamily="34" charset="0"/>
            </a:endParaRPr>
          </a:p>
          <a:p>
            <a:pPr>
              <a:defRPr/>
            </a:pPr>
            <a:r>
              <a:rPr lang="ko-KR" altLang="en-US" sz="858" dirty="0">
                <a:solidFill>
                  <a:srgbClr val="000000"/>
                </a:solidFill>
                <a:latin typeface="Arial" panose="020B0604020202020204" pitchFamily="34" charset="0"/>
                <a:ea typeface="+mj-ea"/>
                <a:cs typeface="Arial" panose="020B0604020202020204" pitchFamily="34" charset="0"/>
              </a:rPr>
              <a:t>삼정회계법인</a:t>
            </a:r>
            <a:r>
              <a:rPr lang="en-US" altLang="ko-KR" sz="858" dirty="0">
                <a:solidFill>
                  <a:srgbClr val="000000"/>
                </a:solidFill>
                <a:latin typeface="Arial" panose="020B0604020202020204" pitchFamily="34" charset="0"/>
                <a:ea typeface="+mj-ea"/>
                <a:cs typeface="Arial" panose="020B0604020202020204" pitchFamily="34" charset="0"/>
              </a:rPr>
              <a:t>(</a:t>
            </a:r>
            <a:r>
              <a:rPr lang="ko-KR" altLang="en-US" sz="858" dirty="0">
                <a:solidFill>
                  <a:srgbClr val="000000"/>
                </a:solidFill>
                <a:latin typeface="Arial" panose="020B0604020202020204" pitchFamily="34" charset="0"/>
                <a:ea typeface="+mj-ea"/>
                <a:cs typeface="Arial" panose="020B0604020202020204" pitchFamily="34" charset="0"/>
              </a:rPr>
              <a:t>이하</a:t>
            </a:r>
            <a:r>
              <a:rPr lang="en-US" altLang="ko-KR" sz="858" dirty="0">
                <a:solidFill>
                  <a:srgbClr val="000000"/>
                </a:solidFill>
                <a:latin typeface="Arial" panose="020B0604020202020204" pitchFamily="34" charset="0"/>
                <a:ea typeface="+mj-ea"/>
                <a:cs typeface="Arial" panose="020B0604020202020204" pitchFamily="34" charset="0"/>
              </a:rPr>
              <a:t>”KPMG”)</a:t>
            </a:r>
            <a:r>
              <a:rPr lang="ko-KR" altLang="en-US" sz="858" dirty="0">
                <a:solidFill>
                  <a:srgbClr val="000000"/>
                </a:solidFill>
                <a:latin typeface="Arial" panose="020B0604020202020204" pitchFamily="34" charset="0"/>
                <a:ea typeface="+mj-ea"/>
                <a:cs typeface="Arial" panose="020B0604020202020204" pitchFamily="34" charset="0"/>
              </a:rPr>
              <a:t>은 계약에 따라 </a:t>
            </a:r>
            <a:r>
              <a:rPr lang="ko-KR" altLang="en-US" sz="858" dirty="0" err="1">
                <a:solidFill>
                  <a:srgbClr val="000000"/>
                </a:solidFill>
                <a:latin typeface="Arial" panose="020B0604020202020204" pitchFamily="34" charset="0"/>
                <a:ea typeface="+mj-ea"/>
                <a:cs typeface="Arial" panose="020B0604020202020204" pitchFamily="34" charset="0"/>
              </a:rPr>
              <a:t>대흥하이텍주식회사</a:t>
            </a:r>
            <a:r>
              <a:rPr lang="en-US" altLang="ko-KR" sz="858" dirty="0">
                <a:solidFill>
                  <a:srgbClr val="000000"/>
                </a:solidFill>
                <a:latin typeface="Arial" panose="020B0604020202020204" pitchFamily="34" charset="0"/>
                <a:ea typeface="+mj-ea"/>
                <a:cs typeface="Arial" panose="020B0604020202020204" pitchFamily="34" charset="0"/>
              </a:rPr>
              <a:t>(</a:t>
            </a:r>
            <a:r>
              <a:rPr lang="ko-KR" altLang="en-US" sz="858" dirty="0">
                <a:solidFill>
                  <a:srgbClr val="000000"/>
                </a:solidFill>
                <a:latin typeface="Arial" panose="020B0604020202020204" pitchFamily="34" charset="0"/>
                <a:ea typeface="+mj-ea"/>
                <a:cs typeface="Arial" panose="020B0604020202020204" pitchFamily="34" charset="0"/>
              </a:rPr>
              <a:t>이하 </a:t>
            </a:r>
            <a:r>
              <a:rPr lang="en-US" altLang="ko-KR" sz="858" dirty="0">
                <a:solidFill>
                  <a:srgbClr val="000000"/>
                </a:solidFill>
                <a:latin typeface="Arial" panose="020B0604020202020204" pitchFamily="34" charset="0"/>
                <a:ea typeface="+mj-ea"/>
                <a:cs typeface="Arial" panose="020B0604020202020204" pitchFamily="34" charset="0"/>
              </a:rPr>
              <a:t>“Target” </a:t>
            </a:r>
            <a:r>
              <a:rPr lang="ko-KR" altLang="en-US" sz="858" dirty="0">
                <a:solidFill>
                  <a:srgbClr val="000000"/>
                </a:solidFill>
                <a:latin typeface="Arial" panose="020B0604020202020204" pitchFamily="34" charset="0"/>
                <a:ea typeface="+mj-ea"/>
                <a:cs typeface="Arial" panose="020B0604020202020204" pitchFamily="34" charset="0"/>
              </a:rPr>
              <a:t>또는 </a:t>
            </a:r>
            <a:r>
              <a:rPr lang="en-US" altLang="ko-KR" sz="858" dirty="0">
                <a:solidFill>
                  <a:srgbClr val="000000"/>
                </a:solidFill>
                <a:latin typeface="Arial" panose="020B0604020202020204" pitchFamily="34" charset="0"/>
                <a:ea typeface="+mj-ea"/>
                <a:cs typeface="Arial" panose="020B0604020202020204" pitchFamily="34" charset="0"/>
              </a:rPr>
              <a:t>“</a:t>
            </a:r>
            <a:r>
              <a:rPr lang="ko-KR" altLang="en-US" sz="858" dirty="0">
                <a:solidFill>
                  <a:srgbClr val="000000"/>
                </a:solidFill>
                <a:latin typeface="Arial" panose="020B0604020202020204" pitchFamily="34" charset="0"/>
                <a:ea typeface="+mj-ea"/>
                <a:cs typeface="Arial" panose="020B0604020202020204" pitchFamily="34" charset="0"/>
              </a:rPr>
              <a:t>회사</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대상회사</a:t>
            </a:r>
            <a:r>
              <a:rPr lang="en-US" altLang="ko-KR" sz="858" dirty="0">
                <a:solidFill>
                  <a:srgbClr val="000000"/>
                </a:solidFill>
                <a:latin typeface="Arial" panose="020B0604020202020204" pitchFamily="34" charset="0"/>
                <a:ea typeface="+mj-ea"/>
                <a:cs typeface="Arial" panose="020B0604020202020204" pitchFamily="34" charset="0"/>
              </a:rPr>
              <a:t>”</a:t>
            </a:r>
            <a:r>
              <a:rPr lang="ko-KR" altLang="en-US" sz="858" dirty="0">
                <a:solidFill>
                  <a:srgbClr val="000000"/>
                </a:solidFill>
                <a:latin typeface="Arial" panose="020B0604020202020204" pitchFamily="34" charset="0"/>
                <a:ea typeface="+mj-ea"/>
                <a:cs typeface="Arial" panose="020B0604020202020204" pitchFamily="34" charset="0"/>
              </a:rPr>
              <a:t>라 함</a:t>
            </a:r>
            <a:r>
              <a:rPr lang="en-US" altLang="ko-KR" sz="858" dirty="0">
                <a:solidFill>
                  <a:srgbClr val="000000"/>
                </a:solidFill>
                <a:latin typeface="Arial" panose="020B0604020202020204" pitchFamily="34" charset="0"/>
                <a:ea typeface="+mj-ea"/>
                <a:cs typeface="Arial" panose="020B0604020202020204" pitchFamily="34" charset="0"/>
              </a:rPr>
              <a:t>)</a:t>
            </a:r>
            <a:r>
              <a:rPr lang="ko-KR" altLang="en-US" sz="858" dirty="0">
                <a:solidFill>
                  <a:srgbClr val="000000"/>
                </a:solidFill>
                <a:latin typeface="Arial" panose="020B0604020202020204" pitchFamily="34" charset="0"/>
                <a:ea typeface="+mj-ea"/>
                <a:cs typeface="Arial" panose="020B0604020202020204" pitchFamily="34" charset="0"/>
              </a:rPr>
              <a:t>에 대한 ㈜</a:t>
            </a:r>
            <a:r>
              <a:rPr lang="ko-KR" altLang="en-US" sz="858" dirty="0" err="1">
                <a:solidFill>
                  <a:srgbClr val="000000"/>
                </a:solidFill>
                <a:latin typeface="Arial" panose="020B0604020202020204" pitchFamily="34" charset="0"/>
                <a:cs typeface="Arial" panose="020B0604020202020204" pitchFamily="34" charset="0"/>
              </a:rPr>
              <a:t>파라투스인베스트먼트</a:t>
            </a:r>
            <a:r>
              <a:rPr lang="ko-KR" altLang="en-US" sz="858" dirty="0">
                <a:solidFill>
                  <a:srgbClr val="000000"/>
                </a:solidFill>
                <a:latin typeface="Arial" panose="020B0604020202020204" pitchFamily="34" charset="0"/>
                <a:cs typeface="Arial" panose="020B0604020202020204" pitchFamily="34" charset="0"/>
              </a:rPr>
              <a:t>㈜</a:t>
            </a:r>
            <a:r>
              <a:rPr lang="en-US" altLang="ko-KR" sz="858" dirty="0">
                <a:solidFill>
                  <a:srgbClr val="000000"/>
                </a:solidFill>
                <a:latin typeface="Arial" panose="020B0604020202020204" pitchFamily="34" charset="0"/>
                <a:ea typeface="+mj-ea"/>
                <a:cs typeface="Arial" panose="020B0604020202020204" pitchFamily="34" charset="0"/>
              </a:rPr>
              <a:t>(</a:t>
            </a:r>
            <a:r>
              <a:rPr lang="ko-KR" altLang="en-US" sz="858" dirty="0">
                <a:solidFill>
                  <a:srgbClr val="000000"/>
                </a:solidFill>
                <a:latin typeface="Arial" panose="020B0604020202020204" pitchFamily="34" charset="0"/>
                <a:ea typeface="+mj-ea"/>
                <a:cs typeface="Arial" panose="020B0604020202020204" pitchFamily="34" charset="0"/>
              </a:rPr>
              <a:t>이하 </a:t>
            </a:r>
            <a:r>
              <a:rPr lang="en-US" altLang="ko-KR" sz="858" dirty="0">
                <a:solidFill>
                  <a:srgbClr val="000000"/>
                </a:solidFill>
                <a:latin typeface="Arial" panose="020B0604020202020204" pitchFamily="34" charset="0"/>
                <a:ea typeface="+mj-ea"/>
                <a:cs typeface="Arial" panose="020B0604020202020204" pitchFamily="34" charset="0"/>
              </a:rPr>
              <a:t>“</a:t>
            </a:r>
            <a:r>
              <a:rPr lang="ko-KR" altLang="en-US" sz="858" dirty="0">
                <a:solidFill>
                  <a:srgbClr val="000000"/>
                </a:solidFill>
                <a:latin typeface="Arial" panose="020B0604020202020204" pitchFamily="34" charset="0"/>
                <a:ea typeface="+mj-ea"/>
                <a:cs typeface="Arial" panose="020B0604020202020204" pitchFamily="34" charset="0"/>
              </a:rPr>
              <a:t>고객</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또는 </a:t>
            </a:r>
            <a:r>
              <a:rPr lang="en-US" altLang="ko-KR" sz="858" dirty="0">
                <a:solidFill>
                  <a:srgbClr val="000000"/>
                </a:solidFill>
                <a:latin typeface="Arial" panose="020B0604020202020204" pitchFamily="34" charset="0"/>
                <a:ea typeface="+mj-ea"/>
                <a:cs typeface="Arial" panose="020B0604020202020204" pitchFamily="34" charset="0"/>
              </a:rPr>
              <a:t>“</a:t>
            </a:r>
            <a:r>
              <a:rPr lang="ko-KR" altLang="en-US" sz="858" dirty="0">
                <a:solidFill>
                  <a:srgbClr val="000000"/>
                </a:solidFill>
                <a:latin typeface="Arial" panose="020B0604020202020204" pitchFamily="34" charset="0"/>
                <a:ea typeface="+mj-ea"/>
                <a:cs typeface="Arial" panose="020B0604020202020204" pitchFamily="34" charset="0"/>
              </a:rPr>
              <a:t>귀사</a:t>
            </a:r>
            <a:r>
              <a:rPr lang="en-US" altLang="ko-KR" sz="858" dirty="0">
                <a:solidFill>
                  <a:srgbClr val="000000"/>
                </a:solidFill>
                <a:latin typeface="Arial" panose="020B0604020202020204" pitchFamily="34" charset="0"/>
                <a:ea typeface="+mj-ea"/>
                <a:cs typeface="Arial" panose="020B0604020202020204" pitchFamily="34" charset="0"/>
              </a:rPr>
              <a:t>”</a:t>
            </a:r>
            <a:r>
              <a:rPr lang="ko-KR" altLang="en-US" sz="858" dirty="0">
                <a:solidFill>
                  <a:srgbClr val="000000"/>
                </a:solidFill>
                <a:latin typeface="Arial" panose="020B0604020202020204" pitchFamily="34" charset="0"/>
                <a:ea typeface="+mj-ea"/>
                <a:cs typeface="Arial" panose="020B0604020202020204" pitchFamily="34" charset="0"/>
              </a:rPr>
              <a:t>라 함</a:t>
            </a:r>
            <a:r>
              <a:rPr lang="en-US" altLang="ko-KR" sz="858" dirty="0">
                <a:solidFill>
                  <a:srgbClr val="000000"/>
                </a:solidFill>
                <a:latin typeface="Arial" panose="020B0604020202020204" pitchFamily="34" charset="0"/>
                <a:ea typeface="+mj-ea"/>
                <a:cs typeface="Arial" panose="020B0604020202020204" pitchFamily="34" charset="0"/>
              </a:rPr>
              <a:t>)</a:t>
            </a:r>
            <a:r>
              <a:rPr lang="ko-KR" altLang="en-US" sz="858" dirty="0">
                <a:solidFill>
                  <a:srgbClr val="000000"/>
                </a:solidFill>
                <a:latin typeface="Arial" panose="020B0604020202020204" pitchFamily="34" charset="0"/>
                <a:ea typeface="+mj-ea"/>
                <a:cs typeface="Arial" panose="020B0604020202020204" pitchFamily="34" charset="0"/>
              </a:rPr>
              <a:t>의 </a:t>
            </a:r>
            <a:r>
              <a:rPr lang="en-US" altLang="ko-KR" sz="858" dirty="0">
                <a:solidFill>
                  <a:srgbClr val="000000"/>
                </a:solidFill>
                <a:latin typeface="Arial" panose="020B0604020202020204" pitchFamily="34" charset="0"/>
                <a:ea typeface="+mj-ea"/>
                <a:cs typeface="Arial" panose="020B0604020202020204" pitchFamily="34" charset="0"/>
              </a:rPr>
              <a:t>Financial Due Diligence</a:t>
            </a:r>
            <a:r>
              <a:rPr lang="ko-KR" altLang="en-US" sz="858" dirty="0">
                <a:solidFill>
                  <a:srgbClr val="000000"/>
                </a:solidFill>
                <a:latin typeface="Arial" panose="020B0604020202020204" pitchFamily="34" charset="0"/>
                <a:ea typeface="+mj-ea"/>
                <a:cs typeface="Arial" panose="020B0604020202020204" pitchFamily="34" charset="0"/>
              </a:rPr>
              <a:t>를 지원하는 용역을 수행하였습니다</a:t>
            </a:r>
            <a:r>
              <a:rPr lang="en-US" altLang="ko-KR" sz="858" dirty="0">
                <a:solidFill>
                  <a:srgbClr val="000000"/>
                </a:solidFill>
                <a:latin typeface="Arial" panose="020B0604020202020204" pitchFamily="34" charset="0"/>
                <a:ea typeface="+mj-ea"/>
                <a:cs typeface="Arial" panose="020B0604020202020204" pitchFamily="34" charset="0"/>
              </a:rPr>
              <a:t>. </a:t>
            </a:r>
          </a:p>
          <a:p>
            <a:pPr>
              <a:defRPr/>
            </a:pPr>
            <a:r>
              <a:rPr lang="en-US" sz="858" dirty="0">
                <a:solidFill>
                  <a:srgbClr val="000000"/>
                </a:solidFill>
                <a:latin typeface="Arial" panose="020B0604020202020204" pitchFamily="34" charset="0"/>
                <a:ea typeface="+mj-ea"/>
                <a:cs typeface="Arial" panose="020B0604020202020204" pitchFamily="34" charset="0"/>
              </a:rPr>
              <a:t>KPMG</a:t>
            </a:r>
            <a:r>
              <a:rPr lang="ko-KR" altLang="en-US" sz="858" dirty="0">
                <a:solidFill>
                  <a:srgbClr val="000000"/>
                </a:solidFill>
                <a:latin typeface="Arial" panose="020B0604020202020204" pitchFamily="34" charset="0"/>
                <a:ea typeface="+mj-ea"/>
                <a:cs typeface="Arial" panose="020B0604020202020204" pitchFamily="34" charset="0"/>
              </a:rPr>
              <a:t>가 수행한 용역의 목적은 고객이 고려 중인 투자에 대한 기회와 위험을 평가하는 것을 지원하는 것이었습니다</a:t>
            </a:r>
            <a:r>
              <a:rPr lang="en-US" altLang="ko-KR" sz="858" dirty="0">
                <a:solidFill>
                  <a:srgbClr val="000000"/>
                </a:solidFill>
                <a:latin typeface="Arial" panose="020B0604020202020204" pitchFamily="34" charset="0"/>
                <a:ea typeface="+mj-ea"/>
                <a:cs typeface="Arial" panose="020B0604020202020204" pitchFamily="34" charset="0"/>
              </a:rPr>
              <a:t>. KPMG</a:t>
            </a:r>
            <a:r>
              <a:rPr lang="ko-KR" altLang="en-US" sz="858" dirty="0">
                <a:solidFill>
                  <a:srgbClr val="000000"/>
                </a:solidFill>
                <a:latin typeface="Arial" panose="020B0604020202020204" pitchFamily="34" charset="0"/>
                <a:ea typeface="+mj-ea"/>
                <a:cs typeface="Arial" panose="020B0604020202020204" pitchFamily="34" charset="0"/>
              </a:rPr>
              <a:t>의 용역은 고객에 대한 모든 중요한 사항들을 언급하는 것은 아니며</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혹시 있을지도 모르는 자료의 오류</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부정</a:t>
            </a:r>
            <a:r>
              <a:rPr lang="en-US" altLang="ko-KR" sz="858" dirty="0">
                <a:solidFill>
                  <a:srgbClr val="000000"/>
                </a:solidFill>
                <a:latin typeface="Arial" panose="020B0604020202020204" pitchFamily="34" charset="0"/>
                <a:ea typeface="+mj-ea"/>
                <a:cs typeface="Arial" panose="020B0604020202020204" pitchFamily="34" charset="0"/>
              </a:rPr>
              <a:t>,</a:t>
            </a:r>
            <a:r>
              <a:rPr lang="ko-KR" altLang="en-US" sz="858" dirty="0">
                <a:solidFill>
                  <a:srgbClr val="000000"/>
                </a:solidFill>
                <a:latin typeface="Arial" panose="020B0604020202020204" pitchFamily="34" charset="0"/>
                <a:ea typeface="+mj-ea"/>
                <a:cs typeface="Arial" panose="020B0604020202020204" pitchFamily="34" charset="0"/>
              </a:rPr>
              <a:t> 불법행위에 대한 정보를 모두 언급하지는 아니합니다</a:t>
            </a:r>
            <a:r>
              <a:rPr lang="en-US" altLang="ko-KR" sz="858" dirty="0">
                <a:solidFill>
                  <a:srgbClr val="000000"/>
                </a:solidFill>
                <a:latin typeface="Arial" panose="020B0604020202020204" pitchFamily="34" charset="0"/>
                <a:ea typeface="+mj-ea"/>
                <a:cs typeface="Arial" panose="020B0604020202020204" pitchFamily="34" charset="0"/>
              </a:rPr>
              <a:t>. </a:t>
            </a:r>
          </a:p>
          <a:p>
            <a:pPr>
              <a:defRPr/>
            </a:pPr>
            <a:r>
              <a:rPr lang="en-US" sz="858" dirty="0">
                <a:solidFill>
                  <a:srgbClr val="000000"/>
                </a:solidFill>
                <a:latin typeface="Arial" panose="020B0604020202020204" pitchFamily="34" charset="0"/>
                <a:ea typeface="+mj-ea"/>
                <a:cs typeface="Arial" panose="020B0604020202020204" pitchFamily="34" charset="0"/>
              </a:rPr>
              <a:t>KPMG</a:t>
            </a:r>
            <a:r>
              <a:rPr lang="ko-KR" altLang="en-US" sz="858" dirty="0">
                <a:solidFill>
                  <a:srgbClr val="000000"/>
                </a:solidFill>
                <a:latin typeface="Arial" panose="020B0604020202020204" pitchFamily="34" charset="0"/>
                <a:ea typeface="+mj-ea"/>
                <a:cs typeface="Arial" panose="020B0604020202020204" pitchFamily="34" charset="0"/>
              </a:rPr>
              <a:t>는 고객에게 용역계약서상 용역의 목적 또는 다른 어떠한 목적으로도 </a:t>
            </a:r>
            <a:r>
              <a:rPr lang="en-US" altLang="ko-KR" sz="858" dirty="0">
                <a:solidFill>
                  <a:srgbClr val="000000"/>
                </a:solidFill>
                <a:latin typeface="Arial" panose="020B0604020202020204" pitchFamily="34" charset="0"/>
                <a:ea typeface="+mj-ea"/>
                <a:cs typeface="Arial" panose="020B0604020202020204" pitchFamily="34" charset="0"/>
              </a:rPr>
              <a:t>KPMG</a:t>
            </a:r>
            <a:r>
              <a:rPr lang="ko-KR" altLang="en-US" sz="858" dirty="0">
                <a:solidFill>
                  <a:srgbClr val="000000"/>
                </a:solidFill>
                <a:latin typeface="Arial" panose="020B0604020202020204" pitchFamily="34" charset="0"/>
                <a:ea typeface="+mj-ea"/>
                <a:cs typeface="Arial" panose="020B0604020202020204" pitchFamily="34" charset="0"/>
              </a:rPr>
              <a:t>가 제공한 용역의 절차상의 충분성에 대해 어떠한 보장도 하지 아니합니다</a:t>
            </a:r>
            <a:r>
              <a:rPr lang="en-US" altLang="ko-KR" sz="858" dirty="0">
                <a:solidFill>
                  <a:srgbClr val="000000"/>
                </a:solidFill>
                <a:latin typeface="Arial" panose="020B0604020202020204" pitchFamily="34" charset="0"/>
                <a:ea typeface="+mj-ea"/>
                <a:cs typeface="Arial" panose="020B0604020202020204" pitchFamily="34" charset="0"/>
              </a:rPr>
              <a:t>. </a:t>
            </a:r>
          </a:p>
          <a:p>
            <a:pPr>
              <a:defRPr/>
            </a:pPr>
            <a:r>
              <a:rPr lang="ko-KR" altLang="en-US" sz="858" dirty="0">
                <a:solidFill>
                  <a:srgbClr val="000000"/>
                </a:solidFill>
                <a:latin typeface="Arial" panose="020B0604020202020204" pitchFamily="34" charset="0"/>
                <a:ea typeface="+mj-ea"/>
                <a:cs typeface="Arial" panose="020B0604020202020204" pitchFamily="34" charset="0"/>
              </a:rPr>
              <a:t>본 용역의 주요 업무 범위는 제공된 재무정보를 파악하고</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분석하고</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주요사항을 언급하는 것이었습니다</a:t>
            </a:r>
            <a:r>
              <a:rPr lang="en-US" altLang="ko-KR" sz="858" dirty="0">
                <a:solidFill>
                  <a:srgbClr val="000000"/>
                </a:solidFill>
                <a:latin typeface="Arial" panose="020B0604020202020204" pitchFamily="34" charset="0"/>
                <a:ea typeface="+mj-ea"/>
                <a:cs typeface="Arial" panose="020B0604020202020204" pitchFamily="34" charset="0"/>
              </a:rPr>
              <a:t>. </a:t>
            </a:r>
          </a:p>
          <a:p>
            <a:pPr>
              <a:defRPr/>
            </a:pPr>
            <a:r>
              <a:rPr lang="en-US" sz="858" dirty="0">
                <a:solidFill>
                  <a:srgbClr val="000000"/>
                </a:solidFill>
                <a:latin typeface="Arial" panose="020B0604020202020204" pitchFamily="34" charset="0"/>
                <a:ea typeface="+mj-ea"/>
                <a:cs typeface="Arial" panose="020B0604020202020204" pitchFamily="34" charset="0"/>
              </a:rPr>
              <a:t>KPMG</a:t>
            </a:r>
            <a:r>
              <a:rPr lang="ko-KR" altLang="en-US" sz="858" dirty="0">
                <a:solidFill>
                  <a:srgbClr val="000000"/>
                </a:solidFill>
                <a:latin typeface="Arial" panose="020B0604020202020204" pitchFamily="34" charset="0"/>
                <a:ea typeface="+mj-ea"/>
                <a:cs typeface="Arial" panose="020B0604020202020204" pitchFamily="34" charset="0"/>
              </a:rPr>
              <a:t>의 보고서는 그 특성상</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고객의 </a:t>
            </a:r>
            <a:r>
              <a:rPr lang="en-US" altLang="ko-KR" sz="858" dirty="0">
                <a:solidFill>
                  <a:srgbClr val="000000"/>
                </a:solidFill>
                <a:latin typeface="Arial" panose="020B0604020202020204" pitchFamily="34" charset="0"/>
                <a:ea typeface="+mj-ea"/>
                <a:cs typeface="Arial" panose="020B0604020202020204" pitchFamily="34" charset="0"/>
              </a:rPr>
              <a:t>Target </a:t>
            </a:r>
            <a:r>
              <a:rPr lang="ko-KR" altLang="en-US" sz="858" dirty="0">
                <a:solidFill>
                  <a:srgbClr val="000000"/>
                </a:solidFill>
                <a:latin typeface="Arial" panose="020B0604020202020204" pitchFamily="34" charset="0"/>
                <a:ea typeface="+mj-ea"/>
                <a:cs typeface="Arial" panose="020B0604020202020204" pitchFamily="34" charset="0"/>
              </a:rPr>
              <a:t>평가에 대한 지원의 목적 외에는 적합하지 않을 수 있으므로</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고객의 내부 목적으로만 사용이 제한됩니다</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따라서 계약서에 언급되어 있는 경우를 제외하고 </a:t>
            </a:r>
            <a:r>
              <a:rPr lang="en-US" altLang="ko-KR" sz="858" dirty="0">
                <a:solidFill>
                  <a:srgbClr val="000000"/>
                </a:solidFill>
                <a:latin typeface="Arial" panose="020B0604020202020204" pitchFamily="34" charset="0"/>
                <a:ea typeface="+mj-ea"/>
                <a:cs typeface="Arial" panose="020B0604020202020204" pitchFamily="34" charset="0"/>
              </a:rPr>
              <a:t>KPMG</a:t>
            </a:r>
            <a:r>
              <a:rPr lang="ko-KR" altLang="en-US" sz="858" dirty="0">
                <a:solidFill>
                  <a:srgbClr val="000000"/>
                </a:solidFill>
                <a:latin typeface="Arial" panose="020B0604020202020204" pitchFamily="34" charset="0"/>
                <a:ea typeface="+mj-ea"/>
                <a:cs typeface="Arial" panose="020B0604020202020204" pitchFamily="34" charset="0"/>
              </a:rPr>
              <a:t> 보고서의 전체 또는 일부가 </a:t>
            </a:r>
            <a:r>
              <a:rPr lang="en-US" altLang="ko-KR" sz="858" dirty="0">
                <a:solidFill>
                  <a:srgbClr val="000000"/>
                </a:solidFill>
                <a:latin typeface="Arial" panose="020B0604020202020204" pitchFamily="34" charset="0"/>
                <a:ea typeface="+mj-ea"/>
                <a:cs typeface="Arial" panose="020B0604020202020204" pitchFamily="34" charset="0"/>
              </a:rPr>
              <a:t>KPMG</a:t>
            </a:r>
            <a:r>
              <a:rPr lang="ko-KR" altLang="en-US" sz="858" dirty="0">
                <a:solidFill>
                  <a:srgbClr val="000000"/>
                </a:solidFill>
                <a:latin typeface="Arial" panose="020B0604020202020204" pitchFamily="34" charset="0"/>
                <a:ea typeface="+mj-ea"/>
                <a:cs typeface="Arial" panose="020B0604020202020204" pitchFamily="34" charset="0"/>
              </a:rPr>
              <a:t>의 사전서면 동의 없이 고객 이외의 제</a:t>
            </a:r>
            <a:r>
              <a:rPr lang="en-US" altLang="ko-KR" sz="858" dirty="0">
                <a:solidFill>
                  <a:srgbClr val="000000"/>
                </a:solidFill>
                <a:latin typeface="Arial" panose="020B0604020202020204" pitchFamily="34" charset="0"/>
                <a:ea typeface="+mj-ea"/>
                <a:cs typeface="Arial" panose="020B0604020202020204" pitchFamily="34" charset="0"/>
              </a:rPr>
              <a:t>3</a:t>
            </a:r>
            <a:r>
              <a:rPr lang="ko-KR" altLang="en-US" sz="858" dirty="0">
                <a:solidFill>
                  <a:srgbClr val="000000"/>
                </a:solidFill>
                <a:latin typeface="Arial" panose="020B0604020202020204" pitchFamily="34" charset="0"/>
                <a:ea typeface="+mj-ea"/>
                <a:cs typeface="Arial" panose="020B0604020202020204" pitchFamily="34" charset="0"/>
              </a:rPr>
              <a:t>자에게 제공 또는 열람 되어서는 안됩니다</a:t>
            </a:r>
            <a:r>
              <a:rPr lang="en-US" altLang="ko-KR" sz="858" dirty="0">
                <a:solidFill>
                  <a:srgbClr val="000000"/>
                </a:solidFill>
                <a:latin typeface="Arial" panose="020B0604020202020204" pitchFamily="34" charset="0"/>
                <a:ea typeface="+mj-ea"/>
                <a:cs typeface="Arial" panose="020B0604020202020204" pitchFamily="34" charset="0"/>
              </a:rPr>
              <a:t>.</a:t>
            </a:r>
            <a:endParaRPr lang="en-US" sz="858" dirty="0">
              <a:solidFill>
                <a:srgbClr val="000000"/>
              </a:solidFill>
              <a:latin typeface="Arial" panose="020B0604020202020204" pitchFamily="34" charset="0"/>
              <a:ea typeface="+mj-ea"/>
              <a:cs typeface="Arial" panose="020B0604020202020204" pitchFamily="34" charset="0"/>
            </a:endParaRPr>
          </a:p>
          <a:p>
            <a:pPr>
              <a:defRPr/>
            </a:pPr>
            <a:endParaRPr lang="en-US" sz="858" dirty="0">
              <a:solidFill>
                <a:srgbClr val="000000"/>
              </a:solidFill>
              <a:latin typeface="Arial" panose="020B0604020202020204" pitchFamily="34" charset="0"/>
              <a:ea typeface="+mj-ea"/>
              <a:cs typeface="Arial" panose="020B0604020202020204" pitchFamily="34" charset="0"/>
            </a:endParaRPr>
          </a:p>
          <a:p>
            <a:pPr>
              <a:defRPr/>
            </a:pPr>
            <a:endParaRPr lang="en-US" sz="858" dirty="0">
              <a:solidFill>
                <a:srgbClr val="000000"/>
              </a:solidFill>
              <a:latin typeface="Arial" panose="020B0604020202020204" pitchFamily="34" charset="0"/>
              <a:ea typeface="+mj-ea"/>
              <a:cs typeface="Arial" panose="020B0604020202020204" pitchFamily="34" charset="0"/>
            </a:endParaRPr>
          </a:p>
          <a:p>
            <a:pPr>
              <a:defRPr/>
            </a:pPr>
            <a:endParaRPr lang="en-US" sz="858" dirty="0">
              <a:solidFill>
                <a:srgbClr val="000000"/>
              </a:solidFill>
              <a:latin typeface="Arial" panose="020B0604020202020204" pitchFamily="34" charset="0"/>
              <a:ea typeface="+mj-ea"/>
              <a:cs typeface="Arial" panose="020B0604020202020204" pitchFamily="34" charset="0"/>
            </a:endParaRPr>
          </a:p>
          <a:p>
            <a:pPr>
              <a:defRPr/>
            </a:pPr>
            <a:endParaRPr lang="en-US" sz="858" dirty="0">
              <a:solidFill>
                <a:srgbClr val="000000"/>
              </a:solidFill>
              <a:latin typeface="Arial" panose="020B0604020202020204" pitchFamily="34" charset="0"/>
              <a:ea typeface="+mj-ea"/>
              <a:cs typeface="Arial" panose="020B0604020202020204" pitchFamily="34" charset="0"/>
            </a:endParaRPr>
          </a:p>
          <a:p>
            <a:pPr>
              <a:defRPr/>
            </a:pPr>
            <a:endParaRPr lang="en-US" sz="858" dirty="0">
              <a:solidFill>
                <a:srgbClr val="000000"/>
              </a:solidFill>
              <a:latin typeface="Arial" panose="020B0604020202020204" pitchFamily="34" charset="0"/>
              <a:ea typeface="+mj-ea"/>
              <a:cs typeface="Arial" panose="020B0604020202020204" pitchFamily="34" charset="0"/>
            </a:endParaRPr>
          </a:p>
          <a:p>
            <a:pPr>
              <a:defRPr/>
            </a:pPr>
            <a:endParaRPr lang="en-US" sz="858" dirty="0">
              <a:solidFill>
                <a:srgbClr val="000000"/>
              </a:solidFill>
              <a:latin typeface="Arial" panose="020B0604020202020204" pitchFamily="34" charset="0"/>
              <a:ea typeface="+mj-ea"/>
              <a:cs typeface="Arial" panose="020B0604020202020204" pitchFamily="34" charset="0"/>
            </a:endParaRPr>
          </a:p>
        </p:txBody>
      </p:sp>
      <p:cxnSp>
        <p:nvCxnSpPr>
          <p:cNvPr id="389" name="Straight Connector 2"/>
          <p:cNvCxnSpPr/>
          <p:nvPr/>
        </p:nvCxnSpPr>
        <p:spPr>
          <a:xfrm>
            <a:off x="5168530" y="1138166"/>
            <a:ext cx="0" cy="4353231"/>
          </a:xfrm>
          <a:prstGeom prst="line">
            <a:avLst/>
          </a:prstGeom>
          <a:noFill/>
          <a:ln w="152400" cap="flat" cmpd="sng" algn="ctr">
            <a:solidFill>
              <a:srgbClr val="00338D"/>
            </a:solidFill>
            <a:prstDash val="solid"/>
            <a:miter lim="800000"/>
          </a:ln>
          <a:effectLst/>
        </p:spPr>
      </p:cxnSp>
      <p:sp>
        <p:nvSpPr>
          <p:cNvPr id="390" name="Text Placeholder 6"/>
          <p:cNvSpPr txBox="1">
            <a:spLocks/>
          </p:cNvSpPr>
          <p:nvPr/>
        </p:nvSpPr>
        <p:spPr>
          <a:xfrm>
            <a:off x="5199794" y="1138166"/>
            <a:ext cx="3671887" cy="4353231"/>
          </a:xfrm>
          <a:prstGeom prst="rect">
            <a:avLst/>
          </a:prstGeom>
          <a:ln w="6350">
            <a:solidFill>
              <a:srgbClr val="00338D"/>
            </a:solidFill>
          </a:ln>
        </p:spPr>
        <p:txBody>
          <a:bodyPr vert="horz" lIns="84406" tIns="42203" rIns="84406" bIns="42203" rtlCol="0" anchor="t" anchorCtr="0">
            <a:noAutofit/>
          </a:bodyPr>
          <a:lstStyle>
            <a:lvl1pPr marL="0" indent="0" algn="l" defTabSz="914400" rtl="0" eaLnBrk="1" latinLnBrk="1" hangingPunct="1">
              <a:lnSpc>
                <a:spcPct val="100000"/>
              </a:lnSpc>
              <a:spcBef>
                <a:spcPts val="0"/>
              </a:spcBef>
              <a:spcAft>
                <a:spcPts val="600"/>
              </a:spcAft>
              <a:buFontTx/>
              <a:buNone/>
              <a:defRPr sz="900" b="1" i="0" kern="1200" baseline="0">
                <a:solidFill>
                  <a:schemeClr val="tx2"/>
                </a:solidFill>
                <a:latin typeface="Univers for KPMG"/>
                <a:ea typeface="+mn-ea"/>
                <a:cs typeface="Univers for KPMG"/>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Univers for KPMG Light"/>
                <a:ea typeface="+mn-ea"/>
                <a:cs typeface="Univers for KPMG Light"/>
              </a:defRPr>
            </a:lvl2pPr>
            <a:lvl3pPr marL="307077" indent="-307077"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kern="1200">
                <a:solidFill>
                  <a:schemeClr val="tx2"/>
                </a:solidFill>
                <a:latin typeface="Univers for KPMG Light"/>
                <a:ea typeface="+mn-ea"/>
                <a:cs typeface="Univers for KPMG Light"/>
              </a:defRPr>
            </a:lvl3pPr>
            <a:lvl4pPr marL="624059" indent="-247642"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kern="1200">
                <a:solidFill>
                  <a:schemeClr val="tx2"/>
                </a:solidFill>
                <a:latin typeface="Univers for KPMG Light"/>
                <a:ea typeface="+mn-ea"/>
                <a:cs typeface="Univers for KPMG Light"/>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rgbClr val="00338D"/>
                </a:solidFill>
                <a:latin typeface="Univers for KPMG Light"/>
                <a:ea typeface="+mn-ea"/>
                <a:cs typeface="Univers for KPMG Light"/>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ko-KR" altLang="en-US" sz="858" dirty="0">
                <a:solidFill>
                  <a:srgbClr val="000000"/>
                </a:solidFill>
                <a:latin typeface="Arial" panose="020B0604020202020204" pitchFamily="34" charset="0"/>
                <a:ea typeface="+mj-ea"/>
                <a:cs typeface="Arial" panose="020B0604020202020204" pitchFamily="34" charset="0"/>
              </a:rPr>
              <a:t>보고서 이용에 관한 고지</a:t>
            </a:r>
            <a:r>
              <a:rPr lang="en-US" sz="858" dirty="0">
                <a:solidFill>
                  <a:srgbClr val="000000"/>
                </a:solidFill>
                <a:latin typeface="Arial" panose="020B0604020202020204" pitchFamily="34" charset="0"/>
                <a:ea typeface="+mj-ea"/>
                <a:cs typeface="Arial" panose="020B0604020202020204" pitchFamily="34" charset="0"/>
              </a:rPr>
              <a:t>:</a:t>
            </a:r>
          </a:p>
          <a:p>
            <a:pPr lvl="1">
              <a:defRPr/>
            </a:pPr>
            <a:r>
              <a:rPr lang="en-US" altLang="ko-KR" sz="858" dirty="0">
                <a:solidFill>
                  <a:srgbClr val="000000"/>
                </a:solidFill>
                <a:latin typeface="Arial" panose="020B0604020202020204" pitchFamily="34" charset="0"/>
                <a:ea typeface="+mj-ea"/>
                <a:cs typeface="Arial" panose="020B0604020202020204" pitchFamily="34" charset="0"/>
              </a:rPr>
              <a:t>KPMG</a:t>
            </a:r>
            <a:r>
              <a:rPr lang="ko-KR" altLang="en-US" sz="858" dirty="0">
                <a:solidFill>
                  <a:srgbClr val="000000"/>
                </a:solidFill>
                <a:latin typeface="Arial" panose="020B0604020202020204" pitchFamily="34" charset="0"/>
                <a:ea typeface="+mj-ea"/>
                <a:cs typeface="Arial" panose="020B0604020202020204" pitchFamily="34" charset="0"/>
              </a:rPr>
              <a:t>는 본 용역을 </a:t>
            </a:r>
            <a:r>
              <a:rPr lang="en-US" altLang="ko-KR" sz="858" dirty="0">
                <a:solidFill>
                  <a:srgbClr val="000000"/>
                </a:solidFill>
                <a:latin typeface="Arial" panose="020B0604020202020204" pitchFamily="34" charset="0"/>
                <a:ea typeface="+mj-ea"/>
                <a:cs typeface="Arial" panose="020B0604020202020204" pitchFamily="34" charset="0"/>
              </a:rPr>
              <a:t>2020</a:t>
            </a:r>
            <a:r>
              <a:rPr lang="ko-KR" altLang="en-US" sz="858" dirty="0">
                <a:solidFill>
                  <a:srgbClr val="000000"/>
                </a:solidFill>
                <a:latin typeface="Arial" panose="020B0604020202020204" pitchFamily="34" charset="0"/>
                <a:ea typeface="+mj-ea"/>
                <a:cs typeface="Arial" panose="020B0604020202020204" pitchFamily="34" charset="0"/>
              </a:rPr>
              <a:t>년 </a:t>
            </a:r>
            <a:r>
              <a:rPr lang="en-US" altLang="ko-KR" sz="858" dirty="0">
                <a:solidFill>
                  <a:srgbClr val="000000"/>
                </a:solidFill>
                <a:latin typeface="Arial" panose="020B0604020202020204" pitchFamily="34" charset="0"/>
                <a:ea typeface="+mj-ea"/>
                <a:cs typeface="Arial" panose="020B0604020202020204" pitchFamily="34" charset="0"/>
              </a:rPr>
              <a:t>11</a:t>
            </a:r>
            <a:r>
              <a:rPr lang="ko-KR" altLang="en-US" sz="858" dirty="0">
                <a:solidFill>
                  <a:srgbClr val="000000"/>
                </a:solidFill>
                <a:latin typeface="Arial" panose="020B0604020202020204" pitchFamily="34" charset="0"/>
                <a:ea typeface="+mj-ea"/>
                <a:cs typeface="Arial" panose="020B0604020202020204" pitchFamily="34" charset="0"/>
              </a:rPr>
              <a:t>월 </a:t>
            </a:r>
            <a:r>
              <a:rPr lang="en-US" altLang="ko-KR" sz="858" dirty="0">
                <a:solidFill>
                  <a:srgbClr val="000000"/>
                </a:solidFill>
                <a:latin typeface="Arial" panose="020B0604020202020204" pitchFamily="34" charset="0"/>
                <a:ea typeface="+mj-ea"/>
                <a:cs typeface="Arial" panose="020B0604020202020204" pitchFamily="34" charset="0"/>
              </a:rPr>
              <a:t>24</a:t>
            </a:r>
            <a:r>
              <a:rPr lang="ko-KR" altLang="en-US" sz="858" dirty="0">
                <a:solidFill>
                  <a:srgbClr val="000000"/>
                </a:solidFill>
                <a:latin typeface="Arial" panose="020B0604020202020204" pitchFamily="34" charset="0"/>
                <a:ea typeface="+mj-ea"/>
                <a:cs typeface="Arial" panose="020B0604020202020204" pitchFamily="34" charset="0"/>
              </a:rPr>
              <a:t>일 부터 </a:t>
            </a:r>
            <a:r>
              <a:rPr lang="en-US" altLang="ko-KR" sz="858" dirty="0">
                <a:solidFill>
                  <a:srgbClr val="000000"/>
                </a:solidFill>
                <a:latin typeface="Arial" panose="020B0604020202020204" pitchFamily="34" charset="0"/>
                <a:ea typeface="+mj-ea"/>
                <a:cs typeface="Arial" panose="020B0604020202020204" pitchFamily="34" charset="0"/>
              </a:rPr>
              <a:t>2020</a:t>
            </a:r>
            <a:r>
              <a:rPr lang="ko-KR" altLang="en-US" sz="858" dirty="0">
                <a:solidFill>
                  <a:srgbClr val="000000"/>
                </a:solidFill>
                <a:latin typeface="Arial" panose="020B0604020202020204" pitchFamily="34" charset="0"/>
                <a:ea typeface="+mj-ea"/>
                <a:cs typeface="Arial" panose="020B0604020202020204" pitchFamily="34" charset="0"/>
              </a:rPr>
              <a:t>년 </a:t>
            </a:r>
            <a:r>
              <a:rPr lang="en-US" altLang="ko-KR" sz="858" dirty="0">
                <a:solidFill>
                  <a:srgbClr val="000000"/>
                </a:solidFill>
                <a:latin typeface="Arial" panose="020B0604020202020204" pitchFamily="34" charset="0"/>
                <a:ea typeface="+mj-ea"/>
                <a:cs typeface="Arial" panose="020B0604020202020204" pitchFamily="34" charset="0"/>
              </a:rPr>
              <a:t>12</a:t>
            </a:r>
            <a:r>
              <a:rPr lang="ko-KR" altLang="en-US" sz="858" dirty="0">
                <a:solidFill>
                  <a:srgbClr val="000000"/>
                </a:solidFill>
                <a:latin typeface="Arial" panose="020B0604020202020204" pitchFamily="34" charset="0"/>
                <a:ea typeface="+mj-ea"/>
                <a:cs typeface="Arial" panose="020B0604020202020204" pitchFamily="34" charset="0"/>
              </a:rPr>
              <a:t>월 </a:t>
            </a:r>
            <a:r>
              <a:rPr lang="en-US" altLang="ko-KR" sz="858" dirty="0">
                <a:solidFill>
                  <a:srgbClr val="000000"/>
                </a:solidFill>
                <a:latin typeface="Arial" panose="020B0604020202020204" pitchFamily="34" charset="0"/>
                <a:ea typeface="+mj-ea"/>
                <a:cs typeface="Arial" panose="020B0604020202020204" pitchFamily="34" charset="0"/>
              </a:rPr>
              <a:t>31</a:t>
            </a:r>
            <a:r>
              <a:rPr lang="ko-KR" altLang="en-US" sz="858" dirty="0">
                <a:solidFill>
                  <a:srgbClr val="000000"/>
                </a:solidFill>
                <a:latin typeface="Arial" panose="020B0604020202020204" pitchFamily="34" charset="0"/>
                <a:ea typeface="+mj-ea"/>
                <a:cs typeface="Arial" panose="020B0604020202020204" pitchFamily="34" charset="0"/>
              </a:rPr>
              <a:t>일까지 수행하였습니다</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따라서</a:t>
            </a:r>
            <a:r>
              <a:rPr lang="en-US" altLang="ko-KR" sz="858" dirty="0">
                <a:solidFill>
                  <a:srgbClr val="000000"/>
                </a:solidFill>
                <a:latin typeface="Arial" panose="020B0604020202020204" pitchFamily="34" charset="0"/>
                <a:ea typeface="+mj-ea"/>
                <a:cs typeface="Arial" panose="020B0604020202020204" pitchFamily="34" charset="0"/>
              </a:rPr>
              <a:t>, KPMG</a:t>
            </a:r>
            <a:r>
              <a:rPr lang="ko-KR" altLang="en-US" sz="858" dirty="0">
                <a:solidFill>
                  <a:srgbClr val="000000"/>
                </a:solidFill>
                <a:latin typeface="Arial" panose="020B0604020202020204" pitchFamily="34" charset="0"/>
                <a:ea typeface="+mj-ea"/>
                <a:cs typeface="Arial" panose="020B0604020202020204" pitchFamily="34" charset="0"/>
              </a:rPr>
              <a:t>는 </a:t>
            </a:r>
            <a:r>
              <a:rPr lang="en-US" altLang="ko-KR" sz="858" dirty="0">
                <a:solidFill>
                  <a:srgbClr val="000000"/>
                </a:solidFill>
                <a:latin typeface="Arial" panose="020B0604020202020204" pitchFamily="34" charset="0"/>
                <a:ea typeface="+mj-ea"/>
                <a:cs typeface="Arial" panose="020B0604020202020204" pitchFamily="34" charset="0"/>
              </a:rPr>
              <a:t>2020</a:t>
            </a:r>
            <a:r>
              <a:rPr lang="ko-KR" altLang="en-US" sz="858" dirty="0">
                <a:solidFill>
                  <a:srgbClr val="000000"/>
                </a:solidFill>
                <a:latin typeface="Arial" panose="020B0604020202020204" pitchFamily="34" charset="0"/>
                <a:ea typeface="+mj-ea"/>
                <a:cs typeface="Arial" panose="020B0604020202020204" pitchFamily="34" charset="0"/>
              </a:rPr>
              <a:t>년 </a:t>
            </a:r>
            <a:r>
              <a:rPr lang="en-US" altLang="ko-KR" sz="858" dirty="0">
                <a:solidFill>
                  <a:srgbClr val="000000"/>
                </a:solidFill>
                <a:latin typeface="Arial" panose="020B0604020202020204" pitchFamily="34" charset="0"/>
                <a:ea typeface="+mj-ea"/>
                <a:cs typeface="Arial" panose="020B0604020202020204" pitchFamily="34" charset="0"/>
              </a:rPr>
              <a:t>12</a:t>
            </a:r>
            <a:r>
              <a:rPr lang="ko-KR" altLang="en-US" sz="858" dirty="0">
                <a:solidFill>
                  <a:srgbClr val="000000"/>
                </a:solidFill>
                <a:latin typeface="Arial" panose="020B0604020202020204" pitchFamily="34" charset="0"/>
                <a:ea typeface="+mj-ea"/>
                <a:cs typeface="Arial" panose="020B0604020202020204" pitchFamily="34" charset="0"/>
              </a:rPr>
              <a:t>월 </a:t>
            </a:r>
            <a:r>
              <a:rPr lang="en-US" altLang="ko-KR" sz="858" dirty="0">
                <a:solidFill>
                  <a:srgbClr val="000000"/>
                </a:solidFill>
                <a:latin typeface="Arial" panose="020B0604020202020204" pitchFamily="34" charset="0"/>
                <a:ea typeface="+mj-ea"/>
                <a:cs typeface="Arial" panose="020B0604020202020204" pitchFamily="34" charset="0"/>
              </a:rPr>
              <a:t>31</a:t>
            </a:r>
            <a:r>
              <a:rPr lang="ko-KR" altLang="en-US" sz="858" dirty="0">
                <a:solidFill>
                  <a:srgbClr val="000000"/>
                </a:solidFill>
                <a:latin typeface="Arial" panose="020B0604020202020204" pitchFamily="34" charset="0"/>
                <a:ea typeface="+mj-ea"/>
                <a:cs typeface="Arial" panose="020B0604020202020204" pitchFamily="34" charset="0"/>
              </a:rPr>
              <a:t>일 이후에 발생하는 사건 및 거래를 반영하기 위해서 본 보고서에 포함된 정보를 수정해야 할 의무를 지지 않습니다</a:t>
            </a:r>
            <a:r>
              <a:rPr lang="en-US" altLang="ko-KR" sz="858" dirty="0">
                <a:solidFill>
                  <a:srgbClr val="000000"/>
                </a:solidFill>
                <a:latin typeface="Arial" panose="020B0604020202020204" pitchFamily="34" charset="0"/>
                <a:ea typeface="+mj-ea"/>
                <a:cs typeface="Arial" panose="020B0604020202020204" pitchFamily="34" charset="0"/>
              </a:rPr>
              <a:t>. </a:t>
            </a:r>
          </a:p>
          <a:p>
            <a:pPr lvl="1">
              <a:defRPr/>
            </a:pPr>
            <a:r>
              <a:rPr lang="ko-KR" altLang="en-US" sz="858" dirty="0">
                <a:solidFill>
                  <a:srgbClr val="000000"/>
                </a:solidFill>
                <a:latin typeface="Arial" panose="020B0604020202020204" pitchFamily="34" charset="0"/>
                <a:ea typeface="+mj-ea"/>
                <a:cs typeface="Arial" panose="020B0604020202020204" pitchFamily="34" charset="0"/>
              </a:rPr>
              <a:t>이 보고서의 주된 자료는 </a:t>
            </a:r>
            <a:r>
              <a:rPr lang="en-US" altLang="ko-KR" sz="858" dirty="0">
                <a:solidFill>
                  <a:srgbClr val="000000"/>
                </a:solidFill>
                <a:latin typeface="Arial" panose="020B0604020202020204" pitchFamily="34" charset="0"/>
                <a:ea typeface="+mj-ea"/>
                <a:cs typeface="Arial" panose="020B0604020202020204" pitchFamily="34" charset="0"/>
              </a:rPr>
              <a:t>Target</a:t>
            </a:r>
            <a:r>
              <a:rPr lang="ko-KR" altLang="en-US" sz="858" dirty="0">
                <a:solidFill>
                  <a:srgbClr val="000000"/>
                </a:solidFill>
                <a:latin typeface="Arial" panose="020B0604020202020204" pitchFamily="34" charset="0"/>
                <a:ea typeface="+mj-ea"/>
                <a:cs typeface="Arial" panose="020B0604020202020204" pitchFamily="34" charset="0"/>
              </a:rPr>
              <a:t>의 내부 정보들입니다</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이들 정보들의 정확성은 </a:t>
            </a:r>
            <a:r>
              <a:rPr lang="en-US" altLang="ko-KR" sz="858" dirty="0">
                <a:solidFill>
                  <a:srgbClr val="000000"/>
                </a:solidFill>
                <a:latin typeface="Arial" panose="020B0604020202020204" pitchFamily="34" charset="0"/>
                <a:ea typeface="+mj-ea"/>
                <a:cs typeface="Arial" panose="020B0604020202020204" pitchFamily="34" charset="0"/>
              </a:rPr>
              <a:t>Target</a:t>
            </a:r>
            <a:r>
              <a:rPr lang="ko-KR" altLang="en-US" sz="858" dirty="0">
                <a:solidFill>
                  <a:srgbClr val="000000"/>
                </a:solidFill>
                <a:latin typeface="Arial" panose="020B0604020202020204" pitchFamily="34" charset="0"/>
                <a:ea typeface="+mj-ea"/>
                <a:cs typeface="Arial" panose="020B0604020202020204" pitchFamily="34" charset="0"/>
              </a:rPr>
              <a:t>의 경영진의 책임이며 </a:t>
            </a:r>
            <a:r>
              <a:rPr lang="en-US" altLang="ko-KR" sz="858" dirty="0">
                <a:solidFill>
                  <a:srgbClr val="000000"/>
                </a:solidFill>
                <a:latin typeface="Arial" panose="020B0604020202020204" pitchFamily="34" charset="0"/>
                <a:ea typeface="+mj-ea"/>
                <a:cs typeface="Arial" panose="020B0604020202020204" pitchFamily="34" charset="0"/>
              </a:rPr>
              <a:t>KPMG</a:t>
            </a:r>
            <a:r>
              <a:rPr lang="ko-KR" altLang="en-US" sz="858" dirty="0">
                <a:solidFill>
                  <a:srgbClr val="000000"/>
                </a:solidFill>
                <a:latin typeface="Arial" panose="020B0604020202020204" pitchFamily="34" charset="0"/>
                <a:ea typeface="+mj-ea"/>
                <a:cs typeface="Arial" panose="020B0604020202020204" pitchFamily="34" charset="0"/>
              </a:rPr>
              <a:t>는 어떠한 책임도 지지 않습니다</a:t>
            </a:r>
            <a:r>
              <a:rPr lang="en-US" altLang="ko-KR" sz="858" dirty="0">
                <a:solidFill>
                  <a:srgbClr val="000000"/>
                </a:solidFill>
                <a:latin typeface="Arial" panose="020B0604020202020204" pitchFamily="34" charset="0"/>
                <a:ea typeface="+mj-ea"/>
                <a:cs typeface="Arial" panose="020B0604020202020204" pitchFamily="34" charset="0"/>
              </a:rPr>
              <a:t>. </a:t>
            </a:r>
          </a:p>
          <a:p>
            <a:pPr lvl="1">
              <a:defRPr/>
            </a:pPr>
            <a:r>
              <a:rPr lang="en-US" altLang="ko-KR" sz="858" dirty="0">
                <a:solidFill>
                  <a:srgbClr val="000000"/>
                </a:solidFill>
                <a:latin typeface="Arial" panose="020B0604020202020204" pitchFamily="34" charset="0"/>
                <a:ea typeface="+mj-ea"/>
                <a:cs typeface="Arial" panose="020B0604020202020204" pitchFamily="34" charset="0"/>
              </a:rPr>
              <a:t>KPMG</a:t>
            </a:r>
            <a:r>
              <a:rPr lang="ko-KR" altLang="en-US" sz="858" dirty="0">
                <a:solidFill>
                  <a:srgbClr val="000000"/>
                </a:solidFill>
                <a:latin typeface="Arial" panose="020B0604020202020204" pitchFamily="34" charset="0"/>
                <a:ea typeface="+mj-ea"/>
                <a:cs typeface="Arial" panose="020B0604020202020204" pitchFamily="34" charset="0"/>
              </a:rPr>
              <a:t>는 본 보고서에 제시된 정보들이 용역수행기간 중에 </a:t>
            </a:r>
            <a:r>
              <a:rPr lang="en-US" altLang="ko-KR" sz="858" dirty="0">
                <a:solidFill>
                  <a:srgbClr val="000000"/>
                </a:solidFill>
                <a:latin typeface="Arial" panose="020B0604020202020204" pitchFamily="34" charset="0"/>
                <a:ea typeface="+mj-ea"/>
                <a:cs typeface="Arial" panose="020B0604020202020204" pitchFamily="34" charset="0"/>
              </a:rPr>
              <a:t>KPMG</a:t>
            </a:r>
            <a:r>
              <a:rPr lang="ko-KR" altLang="en-US" sz="858" dirty="0">
                <a:solidFill>
                  <a:srgbClr val="000000"/>
                </a:solidFill>
                <a:latin typeface="Arial" panose="020B0604020202020204" pitchFamily="34" charset="0"/>
                <a:ea typeface="+mj-ea"/>
                <a:cs typeface="Arial" panose="020B0604020202020204" pitchFamily="34" charset="0"/>
              </a:rPr>
              <a:t>에게 제공되어진 다른 정보들과의 일치 여부를 신의성실원칙에 입각하여 검토하였습니다</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그러나 </a:t>
            </a:r>
            <a:r>
              <a:rPr lang="en-US" altLang="ko-KR" sz="858" dirty="0">
                <a:solidFill>
                  <a:srgbClr val="000000"/>
                </a:solidFill>
                <a:latin typeface="Arial" panose="020B0604020202020204" pitchFamily="34" charset="0"/>
                <a:ea typeface="+mj-ea"/>
                <a:cs typeface="Arial" panose="020B0604020202020204" pitchFamily="34" charset="0"/>
              </a:rPr>
              <a:t>KPMG</a:t>
            </a:r>
            <a:r>
              <a:rPr lang="ko-KR" altLang="en-US" sz="858" dirty="0">
                <a:solidFill>
                  <a:srgbClr val="000000"/>
                </a:solidFill>
                <a:latin typeface="Arial" panose="020B0604020202020204" pitchFamily="34" charset="0"/>
                <a:ea typeface="+mj-ea"/>
                <a:cs typeface="Arial" panose="020B0604020202020204" pitchFamily="34" charset="0"/>
              </a:rPr>
              <a:t>는 이들 정보들에 대한 객관성을 검증하기 위하여 다른 증거와 대조하는 등의 절차를 취하지 않았습니다</a:t>
            </a:r>
            <a:r>
              <a:rPr lang="en-US" altLang="ko-KR" sz="858" dirty="0">
                <a:solidFill>
                  <a:srgbClr val="000000"/>
                </a:solidFill>
                <a:latin typeface="Arial" panose="020B0604020202020204" pitchFamily="34" charset="0"/>
                <a:ea typeface="+mj-ea"/>
                <a:cs typeface="Arial" panose="020B0604020202020204" pitchFamily="34" charset="0"/>
              </a:rPr>
              <a:t>.  KPMG </a:t>
            </a:r>
            <a:r>
              <a:rPr lang="ko-KR" altLang="en-US" sz="858" dirty="0">
                <a:solidFill>
                  <a:srgbClr val="000000"/>
                </a:solidFill>
                <a:latin typeface="Arial" panose="020B0604020202020204" pitchFamily="34" charset="0"/>
                <a:ea typeface="+mj-ea"/>
                <a:cs typeface="Arial" panose="020B0604020202020204" pitchFamily="34" charset="0"/>
              </a:rPr>
              <a:t>용역의 범위는 감사의 범위와 다르며</a:t>
            </a:r>
            <a:r>
              <a:rPr lang="en-US" altLang="ko-KR" sz="858" dirty="0">
                <a:solidFill>
                  <a:srgbClr val="000000"/>
                </a:solidFill>
                <a:latin typeface="Arial" panose="020B0604020202020204" pitchFamily="34" charset="0"/>
                <a:ea typeface="+mj-ea"/>
                <a:cs typeface="Arial" panose="020B0604020202020204" pitchFamily="34" charset="0"/>
              </a:rPr>
              <a:t>, </a:t>
            </a:r>
            <a:r>
              <a:rPr lang="ko-KR" altLang="en-US" sz="858" dirty="0">
                <a:solidFill>
                  <a:srgbClr val="000000"/>
                </a:solidFill>
                <a:latin typeface="Arial" panose="020B0604020202020204" pitchFamily="34" charset="0"/>
                <a:ea typeface="+mj-ea"/>
                <a:cs typeface="Arial" panose="020B0604020202020204" pitchFamily="34" charset="0"/>
              </a:rPr>
              <a:t>따라서 어떠한 형태의 확신도 제공하지 않습니다</a:t>
            </a:r>
            <a:r>
              <a:rPr lang="en-US" altLang="ko-KR" sz="858" dirty="0">
                <a:solidFill>
                  <a:srgbClr val="000000"/>
                </a:solidFill>
                <a:latin typeface="Arial" panose="020B0604020202020204" pitchFamily="34" charset="0"/>
                <a:ea typeface="+mj-ea"/>
                <a:cs typeface="Arial" panose="020B0604020202020204" pitchFamily="34" charset="0"/>
              </a:rPr>
              <a:t>.</a:t>
            </a:r>
          </a:p>
          <a:p>
            <a:pPr lvl="1">
              <a:defRPr/>
            </a:pPr>
            <a:r>
              <a:rPr lang="ko-KR" altLang="en-US" sz="858" dirty="0">
                <a:solidFill>
                  <a:srgbClr val="000000"/>
                </a:solidFill>
                <a:latin typeface="Arial" panose="020B0604020202020204" pitchFamily="34" charset="0"/>
                <a:ea typeface="+mj-ea"/>
                <a:cs typeface="Arial" panose="020B0604020202020204" pitchFamily="34" charset="0"/>
              </a:rPr>
              <a:t>이 보고서에 포함된 ‘</a:t>
            </a:r>
            <a:r>
              <a:rPr lang="en-US" altLang="ko-KR" sz="858" dirty="0">
                <a:solidFill>
                  <a:srgbClr val="000000"/>
                </a:solidFill>
                <a:latin typeface="Arial" panose="020B0604020202020204" pitchFamily="34" charset="0"/>
                <a:ea typeface="+mj-ea"/>
                <a:cs typeface="Arial" panose="020B0604020202020204" pitchFamily="34" charset="0"/>
              </a:rPr>
              <a:t>KPMG Analysis’</a:t>
            </a:r>
            <a:r>
              <a:rPr lang="ko-KR" altLang="en-US" sz="858" dirty="0">
                <a:solidFill>
                  <a:srgbClr val="000000"/>
                </a:solidFill>
                <a:latin typeface="Arial" panose="020B0604020202020204" pitchFamily="34" charset="0"/>
                <a:ea typeface="+mj-ea"/>
                <a:cs typeface="Arial" panose="020B0604020202020204" pitchFamily="34" charset="0"/>
              </a:rPr>
              <a:t>는 회사로부터 제공된 정보에 근거하여 본 용역의 특정 목적을 위한 분석을 실시하였음을 의미합니다</a:t>
            </a:r>
            <a:r>
              <a:rPr lang="en-US" altLang="ko-KR" sz="858" dirty="0">
                <a:solidFill>
                  <a:srgbClr val="000000"/>
                </a:solidFill>
                <a:latin typeface="Arial" panose="020B0604020202020204" pitchFamily="34" charset="0"/>
                <a:ea typeface="+mj-ea"/>
                <a:cs typeface="Arial" panose="020B0604020202020204" pitchFamily="34" charset="0"/>
              </a:rPr>
              <a:t>.</a:t>
            </a:r>
          </a:p>
        </p:txBody>
      </p:sp>
    </p:spTree>
    <p:extLst>
      <p:ext uri="{BB962C8B-B14F-4D97-AF65-F5344CB8AC3E}">
        <p14:creationId xmlns:p14="http://schemas.microsoft.com/office/powerpoint/2010/main" val="3077898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4="http://schemas.microsoft.com/office/drawing/2016/5/10/chartex">
        <mc:Choice Requires="cx4">
          <p:graphicFrame>
            <p:nvGraphicFramePr>
              <p:cNvPr id="39" name="차트 38">
                <a:extLst>
                  <a:ext uri="{FF2B5EF4-FFF2-40B4-BE49-F238E27FC236}">
                    <a16:creationId xmlns:a16="http://schemas.microsoft.com/office/drawing/2014/main" id="{0C07702F-568E-4242-A0E8-FB5DE2E47489}"/>
                  </a:ext>
                </a:extLst>
              </p:cNvPr>
              <p:cNvGraphicFramePr/>
              <p:nvPr>
                <p:extLst>
                  <p:ext uri="{D42A27DB-BD31-4B8C-83A1-F6EECF244321}">
                    <p14:modId xmlns:p14="http://schemas.microsoft.com/office/powerpoint/2010/main" val="2184792590"/>
                  </p:ext>
                </p:extLst>
              </p:nvPr>
            </p:nvGraphicFramePr>
            <p:xfrm>
              <a:off x="1854679" y="1354847"/>
              <a:ext cx="7236931" cy="219542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9" name="차트 38">
                <a:extLst>
                  <a:ext uri="{FF2B5EF4-FFF2-40B4-BE49-F238E27FC236}">
                    <a16:creationId xmlns:a16="http://schemas.microsoft.com/office/drawing/2014/main" id="{0C07702F-568E-4242-A0E8-FB5DE2E47489}"/>
                  </a:ext>
                </a:extLst>
              </p:cNvPr>
              <p:cNvPicPr>
                <a:picLocks noGrp="1" noRot="1" noChangeAspect="1" noMove="1" noResize="1" noEditPoints="1" noAdjustHandles="1" noChangeArrowheads="1" noChangeShapeType="1"/>
              </p:cNvPicPr>
              <p:nvPr/>
            </p:nvPicPr>
            <p:blipFill>
              <a:blip r:embed="rId3"/>
              <a:stretch>
                <a:fillRect/>
              </a:stretch>
            </p:blipFill>
            <p:spPr>
              <a:xfrm>
                <a:off x="1854679" y="1354847"/>
                <a:ext cx="7236931" cy="2195423"/>
              </a:xfrm>
              <a:prstGeom prst="rect">
                <a:avLst/>
              </a:prstGeom>
            </p:spPr>
          </p:pic>
        </mc:Fallback>
      </mc:AlternateContent>
      <p:graphicFrame>
        <p:nvGraphicFramePr>
          <p:cNvPr id="13" name="Group 3"/>
          <p:cNvGraphicFramePr>
            <a:graphicFrameLocks noGrp="1"/>
          </p:cNvGraphicFramePr>
          <p:nvPr>
            <p:extLst>
              <p:ext uri="{D42A27DB-BD31-4B8C-83A1-F6EECF244321}">
                <p14:modId xmlns:p14="http://schemas.microsoft.com/office/powerpoint/2010/main" val="4100315684"/>
              </p:ext>
            </p:extLst>
          </p:nvPr>
        </p:nvGraphicFramePr>
        <p:xfrm>
          <a:off x="814390" y="1076384"/>
          <a:ext cx="8241054" cy="5022932"/>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Historical Movement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2" indent="0" algn="just" defTabSz="914400" eaLnBrk="1" fontAlgn="auto" latinLnBrk="0" hangingPunct="1">
                        <a:lnSpc>
                          <a:spcPts val="1080"/>
                        </a:lnSpc>
                        <a:spcBef>
                          <a:spcPts val="600"/>
                        </a:spcBef>
                        <a:spcAft>
                          <a:spcPts val="0"/>
                        </a:spcAft>
                        <a:buClr>
                          <a:schemeClr val="tx2"/>
                        </a:buClr>
                        <a:buSzTx/>
                        <a:buFont typeface="Arial" pitchFamily="34" charset="0"/>
                        <a:buNone/>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lvl="2" indent="-177800" algn="just">
                        <a:lnSpc>
                          <a:spcPts val="1080"/>
                        </a:lnSpc>
                        <a:spcBef>
                          <a:spcPts val="600"/>
                        </a:spcBef>
                        <a:buClr>
                          <a:schemeClr val="tx2"/>
                        </a:buClr>
                        <a:buFont typeface="Arial" pitchFamily="34" charset="0"/>
                        <a:buChar char="■"/>
                        <a:defRPr/>
                      </a:pPr>
                      <a:r>
                        <a:rPr kumimoji="0" lang="ko-KR" altLang="en-US"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삼성의 </a:t>
                      </a:r>
                      <a:r>
                        <a:rPr kumimoji="0" lang="en-US" altLang="ko-KR"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OLED </a:t>
                      </a:r>
                      <a:r>
                        <a:rPr kumimoji="0" lang="ko-KR" altLang="en-US"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투자 증가로 인한 매출 증가</a:t>
                      </a:r>
                      <a:endParaRPr kumimoji="0" lang="en-US" altLang="ko-KR"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(FY16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rPr>
                        <a:t> FY17</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해당 시기는 삼성이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OLED</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에 대한 대규모 투자를 진행했던 시기로써</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삼성의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1</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차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vendor</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인 </a:t>
                      </a:r>
                      <a:r>
                        <a:rPr kumimoji="0" lang="ko-KR" altLang="en-US" sz="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에이치비테크놀로지</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및 </a:t>
                      </a:r>
                      <a:r>
                        <a:rPr kumimoji="0" lang="ko-KR" altLang="en-US" sz="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디아이티의</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삼성向 납품이 증가함에 따른 매출액 증가에 해당함</a:t>
                      </a:r>
                      <a:endParaRPr kumimoji="0" lang="en-US" altLang="ko-KR" sz="8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177800" lvl="2" indent="-177800" algn="just">
                        <a:lnSpc>
                          <a:spcPts val="1080"/>
                        </a:lnSpc>
                        <a:spcBef>
                          <a:spcPts val="600"/>
                        </a:spcBef>
                        <a:buClr>
                          <a:schemeClr val="tx2"/>
                        </a:buClr>
                        <a:buFont typeface="Arial" pitchFamily="34" charset="0"/>
                        <a:buChar char="■"/>
                        <a:defRPr/>
                      </a:pPr>
                      <a:r>
                        <a:rPr kumimoji="0" lang="ko-KR" altLang="en-US"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Capacity </a:t>
                      </a:r>
                      <a:r>
                        <a:rPr kumimoji="0" lang="ko-KR" altLang="en-US"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부족으로 인한 매출 감소</a:t>
                      </a:r>
                      <a:endParaRPr kumimoji="0" lang="en-US" altLang="ko-KR"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(FY17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rPr>
                        <a:t> FY18</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일본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SHARP</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발 발주 증가로 인한 </a:t>
                      </a:r>
                      <a:r>
                        <a:rPr kumimoji="0" lang="ko-KR" altLang="en-US" sz="8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디아이티의</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대형 제품 매출액 증가로 인한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Capacity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부족으로 비교적 마진율이 낮은 에이치비테크놀로지向 소형 및 기타 부품 매출액의 감소</a:t>
                      </a: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lvl="2" indent="-177800" algn="just">
                        <a:lnSpc>
                          <a:spcPts val="1080"/>
                        </a:lnSpc>
                        <a:spcBef>
                          <a:spcPts val="600"/>
                        </a:spcBef>
                        <a:buClr>
                          <a:schemeClr val="tx2"/>
                        </a:buClr>
                        <a:buFont typeface="Arial" pitchFamily="34" charset="0"/>
                        <a:buChar char="■"/>
                        <a:defRPr/>
                      </a:pPr>
                      <a:r>
                        <a:rPr kumimoji="0" lang="en-US" altLang="ko-KR"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LG</a:t>
                      </a:r>
                      <a:r>
                        <a:rPr kumimoji="0" lang="ko-KR" altLang="en-US"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전자생산기술연구소에 대한 납품 시작 </a:t>
                      </a:r>
                      <a:endParaRPr kumimoji="0" lang="en-US" altLang="ko-KR"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(FY17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rPr>
                        <a:t> FY18</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대형 제품을 위주로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LG</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전자생산기술연구소에 대한 납품이 시작되었던 시기로써</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제품 매출 뿐 아니라 후속 용역매출까지 단가에 포함되어 있어 매출 상승 및 마진율 상승에 기여함</a:t>
                      </a:r>
                      <a:endPar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77800" lvl="2" indent="-177800" algn="just">
                        <a:lnSpc>
                          <a:spcPts val="1080"/>
                        </a:lnSpc>
                        <a:spcBef>
                          <a:spcPts val="600"/>
                        </a:spcBef>
                        <a:buClr>
                          <a:schemeClr val="tx2"/>
                        </a:buClr>
                        <a:buFont typeface="Arial" pitchFamily="34" charset="0"/>
                        <a:buChar char="■"/>
                        <a:defRPr/>
                      </a:pPr>
                      <a:r>
                        <a:rPr kumimoji="0" lang="ko-KR" altLang="en-US"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00" b="1"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삼성발</a:t>
                      </a:r>
                      <a:r>
                        <a:rPr kumimoji="0" lang="ko-KR" altLang="en-US"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발주 건 수주로 인한 매출 증가</a:t>
                      </a:r>
                      <a:endParaRPr kumimoji="0" lang="en-US" altLang="ko-KR"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(FY19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rPr>
                        <a:t> FY20</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에이치비테크놀로지에</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대한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SDC</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발 발주가 증가함에 따른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Air plate </a:t>
                      </a:r>
                      <a:r>
                        <a:rPr kumimoji="0" lang="ko-KR" altLang="en-US" sz="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납품액</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증가에 해당함 </a:t>
                      </a: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(FY19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rPr>
                        <a:t> FY20</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’18</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년 이후 소형 단동 장비 위주로 발주를 진행했던 케이맥이 기존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SEMES</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가 담당했던 </a:t>
                      </a:r>
                      <a:r>
                        <a:rPr kumimoji="0" lang="ko-KR" altLang="en-US" sz="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삼성발</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발주를 수주함으로 인해 케이맥向 매출이 증가하였음 </a:t>
                      </a:r>
                      <a:endParaRPr kumimoji="0" lang="en-US" altLang="ko-KR" sz="8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Revenue Analysis (4/4)</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Executive Summary</a:t>
            </a:r>
          </a:p>
        </p:txBody>
      </p:sp>
      <p:sp>
        <p:nvSpPr>
          <p:cNvPr id="28" name="순서도: 연결자 27">
            <a:extLst>
              <a:ext uri="{FF2B5EF4-FFF2-40B4-BE49-F238E27FC236}">
                <a16:creationId xmlns:a16="http://schemas.microsoft.com/office/drawing/2014/main" id="{632B4CEC-502B-4B8C-BB5A-6939E23D43C5}"/>
              </a:ext>
            </a:extLst>
          </p:cNvPr>
          <p:cNvSpPr/>
          <p:nvPr/>
        </p:nvSpPr>
        <p:spPr bwMode="auto">
          <a:xfrm>
            <a:off x="1917007" y="3554447"/>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A</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30" name="순서도: 연결자 29">
            <a:extLst>
              <a:ext uri="{FF2B5EF4-FFF2-40B4-BE49-F238E27FC236}">
                <a16:creationId xmlns:a16="http://schemas.microsoft.com/office/drawing/2014/main" id="{C7DDE48E-18B6-41E6-B68E-C89A9008B9BA}"/>
              </a:ext>
            </a:extLst>
          </p:cNvPr>
          <p:cNvSpPr/>
          <p:nvPr/>
        </p:nvSpPr>
        <p:spPr bwMode="auto">
          <a:xfrm>
            <a:off x="1917007" y="4105630"/>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B</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36" name="순서도: 연결자 35">
            <a:extLst>
              <a:ext uri="{FF2B5EF4-FFF2-40B4-BE49-F238E27FC236}">
                <a16:creationId xmlns:a16="http://schemas.microsoft.com/office/drawing/2014/main" id="{D4AA2C9D-1B83-45CF-9D3C-B31D4926CEEB}"/>
              </a:ext>
            </a:extLst>
          </p:cNvPr>
          <p:cNvSpPr/>
          <p:nvPr/>
        </p:nvSpPr>
        <p:spPr bwMode="auto">
          <a:xfrm>
            <a:off x="1917007" y="463775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C</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37" name="TextBox 36">
            <a:extLst>
              <a:ext uri="{FF2B5EF4-FFF2-40B4-BE49-F238E27FC236}">
                <a16:creationId xmlns:a16="http://schemas.microsoft.com/office/drawing/2014/main" id="{6C9EDD7C-1935-44DB-BD57-ECEA45276408}"/>
              </a:ext>
            </a:extLst>
          </p:cNvPr>
          <p:cNvSpPr txBox="1"/>
          <p:nvPr/>
        </p:nvSpPr>
        <p:spPr>
          <a:xfrm>
            <a:off x="1917006" y="1375191"/>
            <a:ext cx="2486372" cy="130805"/>
          </a:xfrm>
          <a:prstGeom prst="rect">
            <a:avLst/>
          </a:prstGeom>
          <a:noFill/>
        </p:spPr>
        <p:txBody>
          <a:bodyPr wrap="square" lIns="0" tIns="0" rIns="0" bIns="0" rtlCol="0">
            <a:spAutoFit/>
          </a:bodyPr>
          <a:lstStyle/>
          <a:p>
            <a:pPr defTabSz="457198">
              <a:defRPr/>
            </a:pPr>
            <a:r>
              <a:rPr lang="en-US" altLang="ko-KR" sz="850" b="1" dirty="0">
                <a:solidFill>
                  <a:srgbClr val="000000"/>
                </a:solidFill>
                <a:latin typeface="Arial" panose="020B0604020202020204" pitchFamily="34" charset="0"/>
                <a:ea typeface="맑은 고딕" panose="020B0503020000020004" pitchFamily="50" charset="-127"/>
                <a:cs typeface="Arial" panose="020B0604020202020204" pitchFamily="34" charset="0"/>
              </a:rPr>
              <a:t>&lt;</a:t>
            </a:r>
            <a:r>
              <a:rPr lang="ko-KR" altLang="en-US" sz="850" b="1" dirty="0">
                <a:solidFill>
                  <a:srgbClr val="000000"/>
                </a:solidFill>
                <a:latin typeface="Arial" panose="020B0604020202020204" pitchFamily="34" charset="0"/>
                <a:ea typeface="맑은 고딕" panose="020B0503020000020004" pitchFamily="50" charset="-127"/>
                <a:cs typeface="Arial" panose="020B0604020202020204" pitchFamily="34" charset="0"/>
              </a:rPr>
              <a:t>제품 매출 </a:t>
            </a:r>
            <a:r>
              <a:rPr lang="en-US" altLang="ko-KR" sz="850" b="1" dirty="0">
                <a:solidFill>
                  <a:srgbClr val="000000"/>
                </a:solidFill>
                <a:latin typeface="Arial" panose="020B0604020202020204" pitchFamily="34" charset="0"/>
                <a:ea typeface="맑은 고딕" panose="020B0503020000020004" pitchFamily="50" charset="-127"/>
                <a:cs typeface="Arial" panose="020B0604020202020204" pitchFamily="34" charset="0"/>
              </a:rPr>
              <a:t>Movement&gt;</a:t>
            </a:r>
          </a:p>
        </p:txBody>
      </p:sp>
      <p:sp>
        <p:nvSpPr>
          <p:cNvPr id="42" name="TextBox 41">
            <a:extLst>
              <a:ext uri="{FF2B5EF4-FFF2-40B4-BE49-F238E27FC236}">
                <a16:creationId xmlns:a16="http://schemas.microsoft.com/office/drawing/2014/main" id="{1787A8F9-77C0-4B28-B733-2DD4E011A21B}"/>
              </a:ext>
            </a:extLst>
          </p:cNvPr>
          <p:cNvSpPr txBox="1"/>
          <p:nvPr/>
        </p:nvSpPr>
        <p:spPr>
          <a:xfrm>
            <a:off x="6987397" y="1414316"/>
            <a:ext cx="3319595" cy="227626"/>
          </a:xfrm>
          <a:prstGeom prst="rect">
            <a:avLst/>
          </a:prstGeom>
          <a:noFill/>
        </p:spPr>
        <p:txBody>
          <a:bodyPr wrap="square" lIns="0" tIns="0" bIns="0" rtlCol="0">
            <a:spAutoFit/>
          </a:bodyPr>
          <a:lstStyle/>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H: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에이치비테크놀로지</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D: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디아이티</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K: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케이맥</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L: LG</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전자생산기술연구소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T: </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탑엔지니어링</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43" name="TextBox 42">
            <a:extLst>
              <a:ext uri="{FF2B5EF4-FFF2-40B4-BE49-F238E27FC236}">
                <a16:creationId xmlns:a16="http://schemas.microsoft.com/office/drawing/2014/main" id="{CCFF5597-B6B1-43E7-9AE2-513386C833C2}"/>
              </a:ext>
            </a:extLst>
          </p:cNvPr>
          <p:cNvSpPr txBox="1"/>
          <p:nvPr/>
        </p:nvSpPr>
        <p:spPr>
          <a:xfrm>
            <a:off x="1891128" y="5883872"/>
            <a:ext cx="4209366" cy="215444"/>
          </a:xfrm>
          <a:prstGeom prst="rect">
            <a:avLst/>
          </a:prstGeom>
          <a:noFill/>
        </p:spPr>
        <p:txBody>
          <a:bodyPr wrap="squar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비교목적을 위해 </a:t>
            </a:r>
            <a:r>
              <a:rPr lang="en-US" altLang="ko-KR" sz="800" dirty="0">
                <a:latin typeface="+mj-ea"/>
                <a:ea typeface="+mj-ea"/>
                <a:cs typeface="Univers for KPMG"/>
              </a:rPr>
              <a:t>FY20 11</a:t>
            </a:r>
            <a:r>
              <a:rPr lang="ko-KR" altLang="en-US" sz="800" dirty="0">
                <a:latin typeface="+mj-ea"/>
                <a:ea typeface="+mj-ea"/>
                <a:cs typeface="Univers for KPMG"/>
              </a:rPr>
              <a:t>월까지의 매출을 연환산한 금액에 해당함</a:t>
            </a:r>
          </a:p>
        </p:txBody>
      </p:sp>
      <p:sp>
        <p:nvSpPr>
          <p:cNvPr id="44" name="TextBox 43">
            <a:extLst>
              <a:ext uri="{FF2B5EF4-FFF2-40B4-BE49-F238E27FC236}">
                <a16:creationId xmlns:a16="http://schemas.microsoft.com/office/drawing/2014/main" id="{4D550B40-651C-4E50-8E3E-49FF61329B14}"/>
              </a:ext>
            </a:extLst>
          </p:cNvPr>
          <p:cNvSpPr txBox="1"/>
          <p:nvPr/>
        </p:nvSpPr>
        <p:spPr>
          <a:xfrm>
            <a:off x="8891933" y="3306870"/>
            <a:ext cx="181594" cy="174407"/>
          </a:xfrm>
          <a:prstGeom prst="rect">
            <a:avLst/>
          </a:prstGeom>
          <a:noFill/>
        </p:spPr>
        <p:txBody>
          <a:bodyPr wrap="square" rtlCol="0">
            <a:spAutoFit/>
          </a:bodyPr>
          <a:lstStyle/>
          <a:p>
            <a:r>
              <a:rPr lang="en-US" altLang="ko-KR" sz="800" baseline="30000" dirty="0">
                <a:latin typeface="+mj-ea"/>
                <a:ea typeface="+mj-ea"/>
                <a:cs typeface="Univers for KPMG"/>
              </a:rPr>
              <a:t>1</a:t>
            </a:r>
            <a:endParaRPr lang="ko-KR" altLang="en-US" sz="800" baseline="30000" dirty="0">
              <a:latin typeface="+mj-ea"/>
              <a:ea typeface="+mj-ea"/>
              <a:cs typeface="Univers for KPMG"/>
            </a:endParaRPr>
          </a:p>
        </p:txBody>
      </p:sp>
      <p:sp>
        <p:nvSpPr>
          <p:cNvPr id="45" name="직사각형 44">
            <a:extLst>
              <a:ext uri="{FF2B5EF4-FFF2-40B4-BE49-F238E27FC236}">
                <a16:creationId xmlns:a16="http://schemas.microsoft.com/office/drawing/2014/main" id="{572DC922-38C7-4DDC-92E4-BE17BA5ED2BA}"/>
              </a:ext>
            </a:extLst>
          </p:cNvPr>
          <p:cNvSpPr/>
          <p:nvPr/>
        </p:nvSpPr>
        <p:spPr>
          <a:xfrm>
            <a:off x="2199736" y="1884869"/>
            <a:ext cx="500332" cy="420453"/>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50" name="순서도: 연결자 49">
            <a:extLst>
              <a:ext uri="{FF2B5EF4-FFF2-40B4-BE49-F238E27FC236}">
                <a16:creationId xmlns:a16="http://schemas.microsoft.com/office/drawing/2014/main" id="{6CA646B6-7EBF-4AF3-8336-DA815034549E}"/>
              </a:ext>
            </a:extLst>
          </p:cNvPr>
          <p:cNvSpPr/>
          <p:nvPr/>
        </p:nvSpPr>
        <p:spPr bwMode="auto">
          <a:xfrm>
            <a:off x="2132661" y="184331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A</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54" name="직사각형 53">
            <a:extLst>
              <a:ext uri="{FF2B5EF4-FFF2-40B4-BE49-F238E27FC236}">
                <a16:creationId xmlns:a16="http://schemas.microsoft.com/office/drawing/2014/main" id="{05F4A2B4-B5AA-42D5-BA78-A021FB9A8874}"/>
              </a:ext>
            </a:extLst>
          </p:cNvPr>
          <p:cNvSpPr/>
          <p:nvPr/>
        </p:nvSpPr>
        <p:spPr>
          <a:xfrm>
            <a:off x="3707787" y="1902121"/>
            <a:ext cx="234000" cy="420453"/>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59" name="순서도: 연결자 58">
            <a:extLst>
              <a:ext uri="{FF2B5EF4-FFF2-40B4-BE49-F238E27FC236}">
                <a16:creationId xmlns:a16="http://schemas.microsoft.com/office/drawing/2014/main" id="{175104FC-9416-40B1-8AAB-27E6F6132C50}"/>
              </a:ext>
            </a:extLst>
          </p:cNvPr>
          <p:cNvSpPr/>
          <p:nvPr/>
        </p:nvSpPr>
        <p:spPr bwMode="auto">
          <a:xfrm>
            <a:off x="3647404" y="1851939"/>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B</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60" name="직사각형 59">
            <a:extLst>
              <a:ext uri="{FF2B5EF4-FFF2-40B4-BE49-F238E27FC236}">
                <a16:creationId xmlns:a16="http://schemas.microsoft.com/office/drawing/2014/main" id="{74DB5449-E1A6-402E-8C45-A8D36670B290}"/>
              </a:ext>
            </a:extLst>
          </p:cNvPr>
          <p:cNvSpPr/>
          <p:nvPr/>
        </p:nvSpPr>
        <p:spPr>
          <a:xfrm>
            <a:off x="4473023" y="1691894"/>
            <a:ext cx="234000" cy="420453"/>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61" name="순서도: 연결자 60">
            <a:extLst>
              <a:ext uri="{FF2B5EF4-FFF2-40B4-BE49-F238E27FC236}">
                <a16:creationId xmlns:a16="http://schemas.microsoft.com/office/drawing/2014/main" id="{E909123A-C7D6-4EFD-BE01-D49BC2596082}"/>
              </a:ext>
            </a:extLst>
          </p:cNvPr>
          <p:cNvSpPr/>
          <p:nvPr/>
        </p:nvSpPr>
        <p:spPr bwMode="auto">
          <a:xfrm>
            <a:off x="4412004" y="165898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C</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62" name="순서도: 연결자 61">
            <a:extLst>
              <a:ext uri="{FF2B5EF4-FFF2-40B4-BE49-F238E27FC236}">
                <a16:creationId xmlns:a16="http://schemas.microsoft.com/office/drawing/2014/main" id="{7767E41B-377D-4A4E-BA35-8E8293EC2C32}"/>
              </a:ext>
            </a:extLst>
          </p:cNvPr>
          <p:cNvSpPr/>
          <p:nvPr/>
        </p:nvSpPr>
        <p:spPr bwMode="auto">
          <a:xfrm>
            <a:off x="1917007" y="5187126"/>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D</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63" name="직사각형 62">
            <a:extLst>
              <a:ext uri="{FF2B5EF4-FFF2-40B4-BE49-F238E27FC236}">
                <a16:creationId xmlns:a16="http://schemas.microsoft.com/office/drawing/2014/main" id="{81188F1A-8820-44C1-8591-7F98D1B9938F}"/>
              </a:ext>
            </a:extLst>
          </p:cNvPr>
          <p:cNvSpPr/>
          <p:nvPr/>
        </p:nvSpPr>
        <p:spPr>
          <a:xfrm>
            <a:off x="7755658" y="1691894"/>
            <a:ext cx="234000" cy="420453"/>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64" name="순서도: 연결자 63">
            <a:extLst>
              <a:ext uri="{FF2B5EF4-FFF2-40B4-BE49-F238E27FC236}">
                <a16:creationId xmlns:a16="http://schemas.microsoft.com/office/drawing/2014/main" id="{864A95C4-4707-4E79-AED3-D4FF4BA9B476}"/>
              </a:ext>
            </a:extLst>
          </p:cNvPr>
          <p:cNvSpPr/>
          <p:nvPr/>
        </p:nvSpPr>
        <p:spPr bwMode="auto">
          <a:xfrm>
            <a:off x="7694639" y="165898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D</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2" name="직사각형 21">
            <a:extLst>
              <a:ext uri="{FF2B5EF4-FFF2-40B4-BE49-F238E27FC236}">
                <a16:creationId xmlns:a16="http://schemas.microsoft.com/office/drawing/2014/main" id="{E6FE3BC8-FFC6-42C6-BDE4-B38A1603A056}"/>
              </a:ext>
            </a:extLst>
          </p:cNvPr>
          <p:cNvSpPr/>
          <p:nvPr/>
        </p:nvSpPr>
        <p:spPr>
          <a:xfrm>
            <a:off x="7253652" y="1691894"/>
            <a:ext cx="234000" cy="420453"/>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23" name="순서도: 연결자 22">
            <a:extLst>
              <a:ext uri="{FF2B5EF4-FFF2-40B4-BE49-F238E27FC236}">
                <a16:creationId xmlns:a16="http://schemas.microsoft.com/office/drawing/2014/main" id="{FF0B3382-C29B-4A1F-80C5-C44CE8C83C6F}"/>
              </a:ext>
            </a:extLst>
          </p:cNvPr>
          <p:cNvSpPr/>
          <p:nvPr/>
        </p:nvSpPr>
        <p:spPr bwMode="auto">
          <a:xfrm>
            <a:off x="7192633" y="165898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D</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1432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a:extLst>
              <a:ext uri="{FF2B5EF4-FFF2-40B4-BE49-F238E27FC236}">
                <a16:creationId xmlns:a16="http://schemas.microsoft.com/office/drawing/2014/main" id="{B7D0B8EF-B555-4CE0-A0A1-19BE6CDBA6B8}"/>
              </a:ext>
            </a:extLst>
          </p:cNvPr>
          <p:cNvGraphicFramePr>
            <a:graphicFrameLocks noGrp="1"/>
          </p:cNvGraphicFramePr>
          <p:nvPr>
            <p:extLst>
              <p:ext uri="{D42A27DB-BD31-4B8C-83A1-F6EECF244321}">
                <p14:modId xmlns:p14="http://schemas.microsoft.com/office/powerpoint/2010/main" val="1562999394"/>
              </p:ext>
            </p:extLst>
          </p:nvPr>
        </p:nvGraphicFramePr>
        <p:xfrm>
          <a:off x="814390" y="1076384"/>
          <a:ext cx="8241054" cy="5022932"/>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Cost Structure</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2" indent="0" algn="just" defTabSz="914400" eaLnBrk="1" fontAlgn="auto" latinLnBrk="0" hangingPunct="1">
                        <a:lnSpc>
                          <a:spcPts val="1080"/>
                        </a:lnSpc>
                        <a:spcBef>
                          <a:spcPts val="600"/>
                        </a:spcBef>
                        <a:spcAft>
                          <a:spcPts val="0"/>
                        </a:spcAft>
                        <a:buClr>
                          <a:schemeClr val="tx2"/>
                        </a:buClr>
                        <a:buSzTx/>
                        <a:buFont typeface="Arial" pitchFamily="34" charset="0"/>
                        <a:buNone/>
                        <a:tabLst/>
                        <a:defRPr/>
                      </a:pPr>
                      <a:endParaRPr lang="en-US" altLang="ko-KR" sz="900" kern="0" dirty="0">
                        <a:solidFill>
                          <a:schemeClr val="tx1"/>
                        </a:solidFill>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1200"/>
                        </a:spcBef>
                        <a:spcAft>
                          <a:spcPts val="0"/>
                        </a:spcAft>
                        <a:buClr>
                          <a:schemeClr val="tx2"/>
                        </a:buClr>
                        <a:buSzTx/>
                        <a:buFont typeface="Arial" pitchFamily="34" charset="0"/>
                        <a:buChar char="■"/>
                        <a:tabLst/>
                        <a:defRPr/>
                      </a:pP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회사의 제조원가</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매출원가</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에는 요소별 분류가 잘못 기재된 내역이 존재하며</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이를 수정한 </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Cost structure</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는 오른쪽 표에 해당합니다 </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계정간 오류</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a:t>
                      </a:r>
                    </a:p>
                    <a:p>
                      <a:pPr marL="177800" marR="0" lvl="2" indent="-177800" algn="just" defTabSz="914400" eaLnBrk="1" fontAlgn="auto" latinLnBrk="0" hangingPunct="1">
                        <a:lnSpc>
                          <a:spcPts val="1080"/>
                        </a:lnSpc>
                        <a:spcBef>
                          <a:spcPts val="0"/>
                        </a:spcBef>
                        <a:spcAft>
                          <a:spcPts val="0"/>
                        </a:spcAft>
                        <a:buClr>
                          <a:schemeClr val="tx2"/>
                        </a:buClr>
                        <a:buSzTx/>
                        <a:buFont typeface="Arial" pitchFamily="34" charset="0"/>
                        <a:buChar char="■"/>
                        <a:tabLst/>
                        <a:defRPr/>
                      </a:pP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수정 후 제조원가 대비 요소별 원가 비중은 다음과 같습니다</a:t>
                      </a:r>
                    </a:p>
                    <a:p>
                      <a:pPr marL="177800" marR="0" lvl="2" indent="-177800" algn="just" defTabSz="914400" eaLnBrk="1" fontAlgn="auto" latinLnBrk="0" hangingPunct="1">
                        <a:lnSpc>
                          <a:spcPts val="1080"/>
                        </a:lnSpc>
                        <a:spcBef>
                          <a:spcPts val="1200"/>
                        </a:spcBef>
                        <a:spcAft>
                          <a:spcPts val="0"/>
                        </a:spcAft>
                        <a:buClr>
                          <a:schemeClr val="tx2"/>
                        </a:buClr>
                        <a:buSzTx/>
                        <a:buFont typeface="Arial" pitchFamily="34" charset="0"/>
                        <a:buChar char="■"/>
                        <a:tabLst/>
                        <a:defRPr/>
                      </a:pPr>
                      <a:endPar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4800" b="1" dirty="0">
                <a:solidFill>
                  <a:srgbClr val="00338D"/>
                </a:solidFill>
                <a:latin typeface="KPMG Extralight" panose="020B0303030202040204" pitchFamily="34" charset="0"/>
                <a:ea typeface="맑은 고딕" panose="020B0503020000020004" pitchFamily="50" charset="-127"/>
              </a:rPr>
              <a:t>Cost Structure</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Executive Summary</a:t>
            </a:r>
          </a:p>
        </p:txBody>
      </p:sp>
      <p:graphicFrame>
        <p:nvGraphicFramePr>
          <p:cNvPr id="8" name="표 7">
            <a:extLst>
              <a:ext uri="{FF2B5EF4-FFF2-40B4-BE49-F238E27FC236}">
                <a16:creationId xmlns:a16="http://schemas.microsoft.com/office/drawing/2014/main" id="{83F833C0-2D66-4610-A13D-59FB7192CC9E}"/>
              </a:ext>
            </a:extLst>
          </p:cNvPr>
          <p:cNvGraphicFramePr>
            <a:graphicFrameLocks noGrp="1"/>
          </p:cNvGraphicFramePr>
          <p:nvPr/>
        </p:nvGraphicFramePr>
        <p:xfrm>
          <a:off x="2046624" y="1539552"/>
          <a:ext cx="3186000" cy="3535680"/>
        </p:xfrm>
        <a:graphic>
          <a:graphicData uri="http://schemas.openxmlformats.org/drawingml/2006/table">
            <a:tbl>
              <a:tblPr/>
              <a:tblGrid>
                <a:gridCol w="180000">
                  <a:extLst>
                    <a:ext uri="{9D8B030D-6E8A-4147-A177-3AD203B41FA5}">
                      <a16:colId xmlns:a16="http://schemas.microsoft.com/office/drawing/2014/main" val="4084135813"/>
                    </a:ext>
                  </a:extLst>
                </a:gridCol>
                <a:gridCol w="918000">
                  <a:extLst>
                    <a:ext uri="{9D8B030D-6E8A-4147-A177-3AD203B41FA5}">
                      <a16:colId xmlns:a16="http://schemas.microsoft.com/office/drawing/2014/main" val="4206917536"/>
                    </a:ext>
                  </a:extLst>
                </a:gridCol>
                <a:gridCol w="396000">
                  <a:extLst>
                    <a:ext uri="{9D8B030D-6E8A-4147-A177-3AD203B41FA5}">
                      <a16:colId xmlns:a16="http://schemas.microsoft.com/office/drawing/2014/main" val="762522896"/>
                    </a:ext>
                  </a:extLst>
                </a:gridCol>
                <a:gridCol w="396000">
                  <a:extLst>
                    <a:ext uri="{9D8B030D-6E8A-4147-A177-3AD203B41FA5}">
                      <a16:colId xmlns:a16="http://schemas.microsoft.com/office/drawing/2014/main" val="2228337485"/>
                    </a:ext>
                  </a:extLst>
                </a:gridCol>
                <a:gridCol w="396000">
                  <a:extLst>
                    <a:ext uri="{9D8B030D-6E8A-4147-A177-3AD203B41FA5}">
                      <a16:colId xmlns:a16="http://schemas.microsoft.com/office/drawing/2014/main" val="1347389689"/>
                    </a:ext>
                  </a:extLst>
                </a:gridCol>
                <a:gridCol w="396000">
                  <a:extLst>
                    <a:ext uri="{9D8B030D-6E8A-4147-A177-3AD203B41FA5}">
                      <a16:colId xmlns:a16="http://schemas.microsoft.com/office/drawing/2014/main" val="705777047"/>
                    </a:ext>
                  </a:extLst>
                </a:gridCol>
                <a:gridCol w="504000">
                  <a:extLst>
                    <a:ext uri="{9D8B030D-6E8A-4147-A177-3AD203B41FA5}">
                      <a16:colId xmlns:a16="http://schemas.microsoft.com/office/drawing/2014/main" val="2524125580"/>
                    </a:ext>
                  </a:extLst>
                </a:gridCol>
              </a:tblGrid>
              <a:tr h="114800">
                <a:tc gridSpan="2">
                  <a:txBody>
                    <a:bodyPr/>
                    <a:lstStyle/>
                    <a:p>
                      <a:pPr algn="l"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214775461"/>
                  </a:ext>
                </a:extLst>
              </a:tr>
              <a:tr h="114800">
                <a:tc gridSpan="2">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총비용</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5,012</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5,387</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6,944</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5,611</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2,606</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3792798878"/>
                  </a:ext>
                </a:extLst>
              </a:tr>
              <a:tr h="114800">
                <a:tc gridSpan="2">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매출원가</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54B8"/>
                      </a:solidFill>
                      <a:prstDash val="solid"/>
                      <a:round/>
                      <a:headEnd type="none" w="med" len="med"/>
                      <a:tailEnd type="none" w="med" len="med"/>
                    </a:lnT>
                    <a:lnB>
                      <a:noFill/>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4,698</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4,963</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6,040</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4,497</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2,366</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extLst>
                  <a:ext uri="{0D108BD9-81ED-4DB2-BD59-A6C34878D82A}">
                    <a16:rowId xmlns:a16="http://schemas.microsoft.com/office/drawing/2014/main" val="2297465695"/>
                  </a:ext>
                </a:extLst>
              </a:tr>
              <a:tr h="1148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기초제품재고액</a:t>
                      </a:r>
                    </a:p>
                  </a:txBody>
                  <a:tcPr marL="46800" marR="46800" marT="0" marB="0" anchor="ctr">
                    <a:lnL w="6350" cap="flat" cmpd="sng" algn="ctr">
                      <a:solidFill>
                        <a:srgbClr val="0054B8"/>
                      </a:solidFill>
                      <a:prstDash val="dot"/>
                      <a:round/>
                      <a:headEnd type="none" w="med" len="med"/>
                      <a:tailEnd type="none" w="med" len="med"/>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dot"/>
                      <a:round/>
                      <a:headEnd type="none" w="med" len="med"/>
                      <a:tailEnd type="none" w="med" len="med"/>
                    </a:lnT>
                    <a:lnB>
                      <a:noFill/>
                    </a:lnB>
                  </a:tcPr>
                </a:tc>
                <a:extLst>
                  <a:ext uri="{0D108BD9-81ED-4DB2-BD59-A6C34878D82A}">
                    <a16:rowId xmlns:a16="http://schemas.microsoft.com/office/drawing/2014/main" val="84215398"/>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원재료비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2,185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1,963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2,853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1,839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834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904915705"/>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직접노무비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887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1,036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1,132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974</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512</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158221617"/>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변동제조간접원가</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809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924</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1,096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879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768</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890922098"/>
                  </a:ext>
                </a:extLst>
              </a:tr>
              <a:tr h="1148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고정제조간접원가</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816</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1,040</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959</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804</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252</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357205844"/>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w="6350" cap="flat" cmpd="sng" algn="ctr">
                      <a:solidFill>
                        <a:srgbClr val="0054B8"/>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기말제품재고액</a:t>
                      </a:r>
                    </a:p>
                  </a:txBody>
                  <a:tcPr marL="46800" marR="46800" marT="0" marB="0" anchor="ctr">
                    <a:lnL w="6350" cap="flat" cmpd="sng" algn="ctr">
                      <a:solidFill>
                        <a:srgbClr val="0054B8"/>
                      </a:solidFill>
                      <a:prstDash val="dot"/>
                      <a:round/>
                      <a:headEnd type="none" w="med" len="med"/>
                      <a:tailEnd type="none" w="med" len="med"/>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577040332"/>
                  </a:ext>
                </a:extLst>
              </a:tr>
              <a:tr h="114800">
                <a:tc gridSpan="2">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판매관리비</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54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314</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423</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904</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1,114</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240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extLst>
                  <a:ext uri="{0D108BD9-81ED-4DB2-BD59-A6C34878D82A}">
                    <a16:rowId xmlns:a16="http://schemas.microsoft.com/office/drawing/2014/main" val="1753208823"/>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임원급여</a:t>
                      </a:r>
                    </a:p>
                  </a:txBody>
                  <a:tcPr marL="46800" marR="46800" marT="0" marB="0" anchor="ctr">
                    <a:lnL w="6350" cap="flat" cmpd="sng" algn="ctr">
                      <a:solidFill>
                        <a:srgbClr val="0054B8"/>
                      </a:solidFill>
                      <a:prstDash val="dot"/>
                      <a:round/>
                      <a:headEnd type="none" w="med" len="med"/>
                      <a:tailEnd type="none" w="med" len="med"/>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126</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121</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dot"/>
                      <a:round/>
                      <a:headEnd type="none" w="med" len="med"/>
                      <a:tailEnd type="none" w="med" len="med"/>
                    </a:lnT>
                    <a:lnB>
                      <a:noFill/>
                    </a:lnB>
                  </a:tcPr>
                </a:tc>
                <a:extLst>
                  <a:ext uri="{0D108BD9-81ED-4DB2-BD59-A6C34878D82A}">
                    <a16:rowId xmlns:a16="http://schemas.microsoft.com/office/drawing/2014/main" val="3277709514"/>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직원급여</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09388352"/>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상여금</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806346980"/>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복리후생비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34</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867710048"/>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대손상각비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514856810"/>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무형자산상각비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467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667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855103522"/>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보험료</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284296013"/>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접대비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842487541"/>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지급수수료</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912986756"/>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세금과공과</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46</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319234469"/>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감가상각비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725656698"/>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소모품비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997242405"/>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여비교통비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278325116"/>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통신비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190561187"/>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광고선전비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432832345"/>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수선비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385849422"/>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사무용품비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479093126"/>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도서인쇄비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60429874"/>
                  </a:ext>
                </a:extLst>
              </a:tr>
              <a:tr h="120019">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54B8"/>
                      </a:solidFill>
                      <a:prstDash val="dot"/>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250441877"/>
                  </a:ext>
                </a:extLst>
              </a:tr>
            </a:tbl>
          </a:graphicData>
        </a:graphic>
      </p:graphicFrame>
      <p:sp>
        <p:nvSpPr>
          <p:cNvPr id="10" name="TextBox 9">
            <a:extLst>
              <a:ext uri="{FF2B5EF4-FFF2-40B4-BE49-F238E27FC236}">
                <a16:creationId xmlns:a16="http://schemas.microsoft.com/office/drawing/2014/main" id="{E0DB2E87-347A-46EB-9314-73C952BD31ED}"/>
              </a:ext>
            </a:extLst>
          </p:cNvPr>
          <p:cNvSpPr txBox="1"/>
          <p:nvPr/>
        </p:nvSpPr>
        <p:spPr>
          <a:xfrm>
            <a:off x="1917006" y="1375191"/>
            <a:ext cx="2486372" cy="130805"/>
          </a:xfrm>
          <a:prstGeom prst="rect">
            <a:avLst/>
          </a:prstGeom>
          <a:noFill/>
        </p:spPr>
        <p:txBody>
          <a:bodyPr wrap="square" lIns="0" tIns="0" rIns="0" bIns="0" rtlCol="0">
            <a:spAutoFit/>
          </a:bodyPr>
          <a:lstStyle/>
          <a:p>
            <a:pPr defTabSz="457198">
              <a:defRPr/>
            </a:pPr>
            <a:r>
              <a:rPr lang="en-US" altLang="ko-KR" sz="850" b="1" dirty="0">
                <a:solidFill>
                  <a:srgbClr val="000000"/>
                </a:solidFill>
                <a:latin typeface="Arial" panose="020B0604020202020204" pitchFamily="34" charset="0"/>
                <a:ea typeface="맑은 고딕" panose="020B0503020000020004" pitchFamily="50" charset="-127"/>
                <a:cs typeface="Arial" panose="020B0604020202020204" pitchFamily="34" charset="0"/>
              </a:rPr>
              <a:t>&lt;As-is&gt;</a:t>
            </a:r>
          </a:p>
        </p:txBody>
      </p:sp>
      <p:graphicFrame>
        <p:nvGraphicFramePr>
          <p:cNvPr id="12" name="표 11">
            <a:extLst>
              <a:ext uri="{FF2B5EF4-FFF2-40B4-BE49-F238E27FC236}">
                <a16:creationId xmlns:a16="http://schemas.microsoft.com/office/drawing/2014/main" id="{9D877F31-ACDC-4CB4-BF01-644361A947CA}"/>
              </a:ext>
            </a:extLst>
          </p:cNvPr>
          <p:cNvGraphicFramePr>
            <a:graphicFrameLocks noGrp="1"/>
          </p:cNvGraphicFramePr>
          <p:nvPr/>
        </p:nvGraphicFramePr>
        <p:xfrm>
          <a:off x="5551034" y="1539552"/>
          <a:ext cx="3186000" cy="3535680"/>
        </p:xfrm>
        <a:graphic>
          <a:graphicData uri="http://schemas.openxmlformats.org/drawingml/2006/table">
            <a:tbl>
              <a:tblPr/>
              <a:tblGrid>
                <a:gridCol w="180000">
                  <a:extLst>
                    <a:ext uri="{9D8B030D-6E8A-4147-A177-3AD203B41FA5}">
                      <a16:colId xmlns:a16="http://schemas.microsoft.com/office/drawing/2014/main" val="4084135813"/>
                    </a:ext>
                  </a:extLst>
                </a:gridCol>
                <a:gridCol w="918000">
                  <a:extLst>
                    <a:ext uri="{9D8B030D-6E8A-4147-A177-3AD203B41FA5}">
                      <a16:colId xmlns:a16="http://schemas.microsoft.com/office/drawing/2014/main" val="4206917536"/>
                    </a:ext>
                  </a:extLst>
                </a:gridCol>
                <a:gridCol w="396000">
                  <a:extLst>
                    <a:ext uri="{9D8B030D-6E8A-4147-A177-3AD203B41FA5}">
                      <a16:colId xmlns:a16="http://schemas.microsoft.com/office/drawing/2014/main" val="762522896"/>
                    </a:ext>
                  </a:extLst>
                </a:gridCol>
                <a:gridCol w="396000">
                  <a:extLst>
                    <a:ext uri="{9D8B030D-6E8A-4147-A177-3AD203B41FA5}">
                      <a16:colId xmlns:a16="http://schemas.microsoft.com/office/drawing/2014/main" val="2228337485"/>
                    </a:ext>
                  </a:extLst>
                </a:gridCol>
                <a:gridCol w="396000">
                  <a:extLst>
                    <a:ext uri="{9D8B030D-6E8A-4147-A177-3AD203B41FA5}">
                      <a16:colId xmlns:a16="http://schemas.microsoft.com/office/drawing/2014/main" val="1347389689"/>
                    </a:ext>
                  </a:extLst>
                </a:gridCol>
                <a:gridCol w="396000">
                  <a:extLst>
                    <a:ext uri="{9D8B030D-6E8A-4147-A177-3AD203B41FA5}">
                      <a16:colId xmlns:a16="http://schemas.microsoft.com/office/drawing/2014/main" val="705777047"/>
                    </a:ext>
                  </a:extLst>
                </a:gridCol>
                <a:gridCol w="504000">
                  <a:extLst>
                    <a:ext uri="{9D8B030D-6E8A-4147-A177-3AD203B41FA5}">
                      <a16:colId xmlns:a16="http://schemas.microsoft.com/office/drawing/2014/main" val="2524125580"/>
                    </a:ext>
                  </a:extLst>
                </a:gridCol>
              </a:tblGrid>
              <a:tr h="114800">
                <a:tc gridSpan="2">
                  <a:txBody>
                    <a:bodyPr/>
                    <a:lstStyle/>
                    <a:p>
                      <a:pPr algn="l"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214775461"/>
                  </a:ext>
                </a:extLst>
              </a:tr>
              <a:tr h="114800">
                <a:tc gridSpan="2">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총비용</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5,012</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5,387</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6,944</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5,611</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2,606</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3792798878"/>
                  </a:ext>
                </a:extLst>
              </a:tr>
              <a:tr h="114800">
                <a:tc gridSpan="2">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매출원가</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54B8"/>
                      </a:solidFill>
                      <a:prstDash val="solid"/>
                      <a:round/>
                      <a:headEnd type="none" w="med" len="med"/>
                      <a:tailEnd type="none" w="med" len="med"/>
                    </a:lnT>
                    <a:lnB>
                      <a:noFill/>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4,698</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4,963</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6,040</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4,497</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2,366</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extLst>
                  <a:ext uri="{0D108BD9-81ED-4DB2-BD59-A6C34878D82A}">
                    <a16:rowId xmlns:a16="http://schemas.microsoft.com/office/drawing/2014/main" val="2297465695"/>
                  </a:ext>
                </a:extLst>
              </a:tr>
              <a:tr h="1148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기초제품재고액</a:t>
                      </a:r>
                    </a:p>
                  </a:txBody>
                  <a:tcPr marL="46800" marR="46800" marT="0" marB="0" anchor="ctr">
                    <a:lnL w="6350" cap="flat" cmpd="sng" algn="ctr">
                      <a:solidFill>
                        <a:srgbClr val="0054B8"/>
                      </a:solidFill>
                      <a:prstDash val="dot"/>
                      <a:round/>
                      <a:headEnd type="none" w="med" len="med"/>
                      <a:tailEnd type="none" w="med" len="med"/>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dot"/>
                      <a:round/>
                      <a:headEnd type="none" w="med" len="med"/>
                      <a:tailEnd type="none" w="med" len="med"/>
                    </a:lnT>
                    <a:lnB>
                      <a:noFill/>
                    </a:lnB>
                  </a:tcPr>
                </a:tc>
                <a:extLst>
                  <a:ext uri="{0D108BD9-81ED-4DB2-BD59-A6C34878D82A}">
                    <a16:rowId xmlns:a16="http://schemas.microsoft.com/office/drawing/2014/main" val="84215398"/>
                  </a:ext>
                </a:extLst>
              </a:tr>
              <a:tr h="1148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원재료비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1,208</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1,033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1,292</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847</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520</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3904915705"/>
                  </a:ext>
                </a:extLst>
              </a:tr>
              <a:tr h="1148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직접노무비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1,039</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1,242</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1,488</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1,106</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619</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3158221617"/>
                  </a:ext>
                </a:extLst>
              </a:tr>
              <a:tr h="1148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변동제조간접원가</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1,635</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1,648</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2,300</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1,739</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974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890922098"/>
                  </a:ext>
                </a:extLst>
              </a:tr>
              <a:tr h="1148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고정제조간접원가</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816</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1,040</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959</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804</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252</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3357205844"/>
                  </a:ext>
                </a:extLst>
              </a:tr>
              <a:tr h="1148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w="6350" cap="flat" cmpd="sng" algn="ctr">
                      <a:solidFill>
                        <a:srgbClr val="0054B8"/>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기말제품재고액</a:t>
                      </a:r>
                    </a:p>
                  </a:txBody>
                  <a:tcPr marL="46800" marR="46800" marT="0" marB="0" anchor="ctr">
                    <a:lnL w="6350" cap="flat" cmpd="sng" algn="ctr">
                      <a:solidFill>
                        <a:srgbClr val="0054B8"/>
                      </a:solidFill>
                      <a:prstDash val="dot"/>
                      <a:round/>
                      <a:headEnd type="none" w="med" len="med"/>
                      <a:tailEnd type="none" w="med" len="med"/>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577040332"/>
                  </a:ext>
                </a:extLst>
              </a:tr>
              <a:tr h="114800">
                <a:tc gridSpan="2">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판매관리비</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54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314</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423</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904</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1,114</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240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extLst>
                  <a:ext uri="{0D108BD9-81ED-4DB2-BD59-A6C34878D82A}">
                    <a16:rowId xmlns:a16="http://schemas.microsoft.com/office/drawing/2014/main" val="1753208823"/>
                  </a:ext>
                </a:extLst>
              </a:tr>
              <a:tr h="1148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임원급여</a:t>
                      </a:r>
                    </a:p>
                  </a:txBody>
                  <a:tcPr marL="46800" marR="46800" marT="0" marB="0" anchor="ctr">
                    <a:lnL w="6350" cap="flat" cmpd="sng" algn="ctr">
                      <a:solidFill>
                        <a:srgbClr val="0054B8"/>
                      </a:solidFill>
                      <a:prstDash val="dot"/>
                      <a:round/>
                      <a:headEnd type="none" w="med" len="med"/>
                      <a:tailEnd type="none" w="med" len="med"/>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126</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121</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dot"/>
                      <a:round/>
                      <a:headEnd type="none" w="med" len="med"/>
                      <a:tailEnd type="none" w="med" len="med"/>
                    </a:lnT>
                    <a:lnB>
                      <a:noFill/>
                    </a:lnB>
                  </a:tcPr>
                </a:tc>
                <a:extLst>
                  <a:ext uri="{0D108BD9-81ED-4DB2-BD59-A6C34878D82A}">
                    <a16:rowId xmlns:a16="http://schemas.microsoft.com/office/drawing/2014/main" val="3277709514"/>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직원급여</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09388352"/>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상여금</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806346980"/>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복리후생비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34</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867710048"/>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대손상각비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514856810"/>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무형자산상각비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467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667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855103522"/>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보험료</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284296013"/>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접대비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842487541"/>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지급수수료</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912986756"/>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세금과공과</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46</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319234469"/>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감가상각비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725656698"/>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소모품비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997242405"/>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여비교통비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278325116"/>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통신비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190561187"/>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광고선전비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432832345"/>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수선비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385849422"/>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사무용품비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479093126"/>
                  </a:ext>
                </a:extLst>
              </a:tr>
              <a:tr h="1148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도서인쇄비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60429874"/>
                  </a:ext>
                </a:extLst>
              </a:tr>
              <a:tr h="120019">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w="9525"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54B8"/>
                      </a:solidFill>
                      <a:prstDash val="dot"/>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250441877"/>
                  </a:ext>
                </a:extLst>
              </a:tr>
            </a:tbl>
          </a:graphicData>
        </a:graphic>
      </p:graphicFrame>
      <p:sp>
        <p:nvSpPr>
          <p:cNvPr id="13" name="TextBox 12">
            <a:extLst>
              <a:ext uri="{FF2B5EF4-FFF2-40B4-BE49-F238E27FC236}">
                <a16:creationId xmlns:a16="http://schemas.microsoft.com/office/drawing/2014/main" id="{B3DB44CF-A39D-449F-8D40-FDA27C1A3064}"/>
              </a:ext>
            </a:extLst>
          </p:cNvPr>
          <p:cNvSpPr txBox="1"/>
          <p:nvPr/>
        </p:nvSpPr>
        <p:spPr>
          <a:xfrm>
            <a:off x="5415215" y="1375191"/>
            <a:ext cx="2486372" cy="130805"/>
          </a:xfrm>
          <a:prstGeom prst="rect">
            <a:avLst/>
          </a:prstGeom>
          <a:noFill/>
        </p:spPr>
        <p:txBody>
          <a:bodyPr wrap="square" lIns="0" tIns="0" rIns="0" bIns="0" rtlCol="0">
            <a:spAutoFit/>
          </a:bodyPr>
          <a:lstStyle/>
          <a:p>
            <a:pPr defTabSz="457198">
              <a:defRPr/>
            </a:pPr>
            <a:r>
              <a:rPr lang="en-US" altLang="ko-KR" sz="850" b="1" dirty="0">
                <a:solidFill>
                  <a:srgbClr val="000000"/>
                </a:solidFill>
                <a:latin typeface="Arial" panose="020B0604020202020204" pitchFamily="34" charset="0"/>
                <a:ea typeface="맑은 고딕" panose="020B0503020000020004" pitchFamily="50" charset="-127"/>
                <a:cs typeface="Arial" panose="020B0604020202020204" pitchFamily="34" charset="0"/>
              </a:rPr>
              <a:t>&lt;Should-be&gt;</a:t>
            </a:r>
          </a:p>
        </p:txBody>
      </p:sp>
      <p:pic>
        <p:nvPicPr>
          <p:cNvPr id="5" name="그림 4">
            <a:extLst>
              <a:ext uri="{FF2B5EF4-FFF2-40B4-BE49-F238E27FC236}">
                <a16:creationId xmlns:a16="http://schemas.microsoft.com/office/drawing/2014/main" id="{2980999D-79DA-4D91-A178-D693C4BE5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634159" y="3189430"/>
            <a:ext cx="3535681" cy="235918"/>
          </a:xfrm>
          <a:prstGeom prst="rect">
            <a:avLst/>
          </a:prstGeom>
        </p:spPr>
      </p:pic>
      <p:graphicFrame>
        <p:nvGraphicFramePr>
          <p:cNvPr id="15" name="표 14">
            <a:extLst>
              <a:ext uri="{FF2B5EF4-FFF2-40B4-BE49-F238E27FC236}">
                <a16:creationId xmlns:a16="http://schemas.microsoft.com/office/drawing/2014/main" id="{B5C6DBC0-DA03-453B-9296-9DBD6AEAC292}"/>
              </a:ext>
            </a:extLst>
          </p:cNvPr>
          <p:cNvGraphicFramePr>
            <a:graphicFrameLocks noGrp="1"/>
          </p:cNvGraphicFramePr>
          <p:nvPr/>
        </p:nvGraphicFramePr>
        <p:xfrm>
          <a:off x="2046624" y="5427677"/>
          <a:ext cx="2569972" cy="622090"/>
        </p:xfrm>
        <a:graphic>
          <a:graphicData uri="http://schemas.openxmlformats.org/drawingml/2006/table">
            <a:tbl>
              <a:tblPr/>
              <a:tblGrid>
                <a:gridCol w="1004012">
                  <a:extLst>
                    <a:ext uri="{9D8B030D-6E8A-4147-A177-3AD203B41FA5}">
                      <a16:colId xmlns:a16="http://schemas.microsoft.com/office/drawing/2014/main" val="2850678586"/>
                    </a:ext>
                  </a:extLst>
                </a:gridCol>
                <a:gridCol w="391490">
                  <a:extLst>
                    <a:ext uri="{9D8B030D-6E8A-4147-A177-3AD203B41FA5}">
                      <a16:colId xmlns:a16="http://schemas.microsoft.com/office/drawing/2014/main" val="556925991"/>
                    </a:ext>
                  </a:extLst>
                </a:gridCol>
                <a:gridCol w="391490">
                  <a:extLst>
                    <a:ext uri="{9D8B030D-6E8A-4147-A177-3AD203B41FA5}">
                      <a16:colId xmlns:a16="http://schemas.microsoft.com/office/drawing/2014/main" val="3453954837"/>
                    </a:ext>
                  </a:extLst>
                </a:gridCol>
                <a:gridCol w="391490">
                  <a:extLst>
                    <a:ext uri="{9D8B030D-6E8A-4147-A177-3AD203B41FA5}">
                      <a16:colId xmlns:a16="http://schemas.microsoft.com/office/drawing/2014/main" val="383152267"/>
                    </a:ext>
                  </a:extLst>
                </a:gridCol>
                <a:gridCol w="391490">
                  <a:extLst>
                    <a:ext uri="{9D8B030D-6E8A-4147-A177-3AD203B41FA5}">
                      <a16:colId xmlns:a16="http://schemas.microsoft.com/office/drawing/2014/main" val="2072059908"/>
                    </a:ext>
                  </a:extLst>
                </a:gridCol>
              </a:tblGrid>
              <a:tr h="124418">
                <a:tc>
                  <a:txBody>
                    <a:bodyPr/>
                    <a:lstStyle/>
                    <a:p>
                      <a:pPr algn="l" fontAlgn="ct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 %)</a:t>
                      </a:r>
                      <a:endParaRPr lang="ko-KR" altLang="en-US" sz="7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extLst>
                  <a:ext uri="{0D108BD9-81ED-4DB2-BD59-A6C34878D82A}">
                    <a16:rowId xmlns:a16="http://schemas.microsoft.com/office/drawing/2014/main" val="2824754209"/>
                  </a:ext>
                </a:extLst>
              </a:tr>
              <a:tr h="124418">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재료비</a:t>
                      </a:r>
                      <a:r>
                        <a:rPr lang="en-US" altLang="ko-KR" sz="7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7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26%</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w="6350" cap="flat" cmpd="sng" algn="ctr">
                      <a:solidFill>
                        <a:srgbClr val="0054B8"/>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3384961035"/>
                  </a:ext>
                </a:extLst>
              </a:tr>
              <a:tr h="124418">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직접노무비</a:t>
                      </a:r>
                      <a:endParaRPr lang="ko-KR" altLang="en-US" sz="7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22%</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25%</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25%</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25%</a:t>
                      </a:r>
                    </a:p>
                  </a:txBody>
                  <a:tcPr marL="46800" marR="46800" marT="0" marB="0" anchor="ctr">
                    <a:lnL w="6350" cap="flat" cmpd="sng" algn="ctr">
                      <a:solidFill>
                        <a:srgbClr val="0054B8"/>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3384804208"/>
                  </a:ext>
                </a:extLst>
              </a:tr>
              <a:tr h="124418">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변동제조간접원가</a:t>
                      </a:r>
                      <a:r>
                        <a:rPr lang="en-US" altLang="ko-KR" sz="700" b="0" i="0" u="none" strike="noStrike" baseline="30000" dirty="0">
                          <a:solidFill>
                            <a:srgbClr val="000000"/>
                          </a:solidFill>
                          <a:effectLst/>
                          <a:latin typeface="맑은 고딕" panose="020B0503020000020004" pitchFamily="50" charset="-127"/>
                          <a:ea typeface="맑은 고딕" panose="020B0503020000020004" pitchFamily="50" charset="-127"/>
                        </a:rPr>
                        <a:t>2</a:t>
                      </a:r>
                      <a:endParaRPr lang="ko-KR" altLang="en-US" sz="7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33%</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38%</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39%</a:t>
                      </a:r>
                    </a:p>
                  </a:txBody>
                  <a:tcPr marL="46800" marR="46800" marT="0" marB="0" anchor="ctr">
                    <a:lnL w="6350" cap="flat" cmpd="sng" algn="ctr">
                      <a:solidFill>
                        <a:srgbClr val="0054B8"/>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1359512166"/>
                  </a:ext>
                </a:extLst>
              </a:tr>
              <a:tr h="124418">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고정제조간접원가</a:t>
                      </a:r>
                      <a:r>
                        <a:rPr lang="en-US" altLang="ko-KR" sz="700" b="0" i="0" u="none" strike="noStrike" baseline="30000" dirty="0">
                          <a:solidFill>
                            <a:srgbClr val="000000"/>
                          </a:solidFill>
                          <a:effectLst/>
                          <a:latin typeface="맑은 고딕" panose="020B0503020000020004" pitchFamily="50" charset="-127"/>
                          <a:ea typeface="맑은 고딕" panose="020B0503020000020004" pitchFamily="50" charset="-127"/>
                        </a:rPr>
                        <a:t>3</a:t>
                      </a:r>
                      <a:endParaRPr lang="ko-KR" altLang="en-US" sz="7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b"/>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17%</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16%</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ctr">
                    <a:lnL w="6350" cap="flat" cmpd="sng" algn="ctr">
                      <a:solidFill>
                        <a:srgbClr val="0054B8"/>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059975778"/>
                  </a:ext>
                </a:extLst>
              </a:tr>
            </a:tbl>
          </a:graphicData>
        </a:graphic>
      </p:graphicFrame>
      <p:sp>
        <p:nvSpPr>
          <p:cNvPr id="16" name="TextBox 15">
            <a:extLst>
              <a:ext uri="{FF2B5EF4-FFF2-40B4-BE49-F238E27FC236}">
                <a16:creationId xmlns:a16="http://schemas.microsoft.com/office/drawing/2014/main" id="{F28B78AF-F3EC-4155-A5AB-CD8434A938C2}"/>
              </a:ext>
            </a:extLst>
          </p:cNvPr>
          <p:cNvSpPr txBox="1"/>
          <p:nvPr/>
        </p:nvSpPr>
        <p:spPr>
          <a:xfrm>
            <a:off x="4731336" y="5390530"/>
            <a:ext cx="4324107" cy="738664"/>
          </a:xfrm>
          <a:prstGeom prst="rect">
            <a:avLst/>
          </a:prstGeom>
          <a:noFill/>
        </p:spPr>
        <p:txBody>
          <a:bodyPr wrap="square" rtlCol="0">
            <a:spAutoFit/>
          </a:bodyPr>
          <a:lstStyle/>
          <a:p>
            <a:r>
              <a:rPr lang="en-US" altLang="ko-KR" sz="700" dirty="0">
                <a:latin typeface="+mj-ea"/>
                <a:ea typeface="+mj-ea"/>
                <a:cs typeface="Univers for KPMG"/>
              </a:rPr>
              <a:t>Note 1: </a:t>
            </a:r>
            <a:r>
              <a:rPr lang="ko-KR" altLang="en-US" sz="700" dirty="0">
                <a:latin typeface="+mj-ea"/>
                <a:ea typeface="+mj-ea"/>
                <a:cs typeface="Univers for KPMG"/>
              </a:rPr>
              <a:t>회사는 수익 및 비용의 인식을 모두 세금계산서 발행 기준으로 하고 있으며</a:t>
            </a:r>
            <a:r>
              <a:rPr lang="en-US" altLang="ko-KR" sz="700" dirty="0">
                <a:latin typeface="+mj-ea"/>
                <a:ea typeface="+mj-ea"/>
                <a:cs typeface="Univers for KPMG"/>
              </a:rPr>
              <a:t>, </a:t>
            </a:r>
            <a:r>
              <a:rPr lang="ko-KR" altLang="en-US" sz="700" dirty="0">
                <a:latin typeface="+mj-ea"/>
                <a:ea typeface="+mj-ea"/>
                <a:cs typeface="Univers for KPMG"/>
              </a:rPr>
              <a:t>이에 따른 수익비용대응에 일부 오류가 존재함</a:t>
            </a:r>
            <a:r>
              <a:rPr lang="en-US" altLang="ko-KR" sz="700" dirty="0">
                <a:latin typeface="+mj-ea"/>
                <a:ea typeface="+mj-ea"/>
                <a:cs typeface="Univers for KPMG"/>
              </a:rPr>
              <a:t>. ’16</a:t>
            </a:r>
            <a:r>
              <a:rPr lang="ko-KR" altLang="en-US" sz="700" dirty="0">
                <a:latin typeface="+mj-ea"/>
                <a:ea typeface="+mj-ea"/>
                <a:cs typeface="Univers for KPMG"/>
              </a:rPr>
              <a:t>년의 재료비는 해당 오류로 인해 과대 계상됨</a:t>
            </a:r>
            <a:endParaRPr lang="en-US" altLang="ko-KR" sz="700" dirty="0">
              <a:latin typeface="+mj-ea"/>
              <a:ea typeface="+mj-ea"/>
              <a:cs typeface="Univers for KPMG"/>
            </a:endParaRPr>
          </a:p>
          <a:p>
            <a:r>
              <a:rPr lang="en-US" altLang="ko-KR" sz="700" dirty="0">
                <a:latin typeface="+mj-ea"/>
                <a:ea typeface="+mj-ea"/>
                <a:cs typeface="Univers for KPMG"/>
              </a:rPr>
              <a:t>Note 2: FY17</a:t>
            </a:r>
            <a:r>
              <a:rPr lang="ko-KR" altLang="en-US" sz="700" dirty="0">
                <a:latin typeface="+mj-ea"/>
                <a:ea typeface="+mj-ea"/>
                <a:cs typeface="Univers for KPMG"/>
              </a:rPr>
              <a:t> 이후 대표이사 사위의 개인회사인 </a:t>
            </a:r>
            <a:r>
              <a:rPr lang="ko-KR" altLang="en-US" sz="700" dirty="0" err="1">
                <a:latin typeface="+mj-ea"/>
                <a:ea typeface="+mj-ea"/>
                <a:cs typeface="Univers for KPMG"/>
              </a:rPr>
              <a:t>요한하이테크에</a:t>
            </a:r>
            <a:r>
              <a:rPr lang="ko-KR" altLang="en-US" sz="700" dirty="0">
                <a:latin typeface="+mj-ea"/>
                <a:ea typeface="+mj-ea"/>
                <a:cs typeface="Univers for KPMG"/>
              </a:rPr>
              <a:t> 지급하는 외주가공비 비중이 올라가며 제조원가 내 변동제조간접원가 비중이 상승하는 추세임</a:t>
            </a:r>
            <a:endParaRPr lang="en-US" altLang="ko-KR" sz="700" dirty="0">
              <a:latin typeface="+mj-ea"/>
              <a:ea typeface="+mj-ea"/>
              <a:cs typeface="Univers for KPMG"/>
            </a:endParaRPr>
          </a:p>
          <a:p>
            <a:r>
              <a:rPr lang="en-US" altLang="ko-KR" sz="700" dirty="0">
                <a:latin typeface="+mj-ea"/>
                <a:ea typeface="+mj-ea"/>
                <a:cs typeface="Univers for KPMG"/>
              </a:rPr>
              <a:t>Note 3: FY17</a:t>
            </a:r>
            <a:r>
              <a:rPr lang="ko-KR" altLang="en-US" sz="700" dirty="0">
                <a:latin typeface="+mj-ea"/>
                <a:ea typeface="+mj-ea"/>
                <a:cs typeface="Univers for KPMG"/>
              </a:rPr>
              <a:t>까지 제조원가 내 임차료 계정에는 대표이사에게 지급하는 특허권 사용료가 포함되어 있음</a:t>
            </a:r>
            <a:r>
              <a:rPr lang="en-US" altLang="ko-KR" sz="700" dirty="0">
                <a:latin typeface="+mj-ea"/>
                <a:ea typeface="+mj-ea"/>
                <a:cs typeface="Univers for KPMG"/>
              </a:rPr>
              <a:t>. </a:t>
            </a:r>
            <a:r>
              <a:rPr lang="ko-KR" altLang="en-US" sz="700" dirty="0">
                <a:latin typeface="+mj-ea"/>
                <a:ea typeface="+mj-ea"/>
                <a:cs typeface="Univers for KPMG"/>
              </a:rPr>
              <a:t>해당 금액의 </a:t>
            </a:r>
            <a:r>
              <a:rPr lang="en-US" altLang="ko-KR" sz="700" dirty="0">
                <a:latin typeface="+mj-ea"/>
                <a:ea typeface="+mj-ea"/>
                <a:cs typeface="Univers for KPMG"/>
              </a:rPr>
              <a:t>FY18 </a:t>
            </a:r>
            <a:r>
              <a:rPr lang="ko-KR" altLang="en-US" sz="700" dirty="0">
                <a:latin typeface="+mj-ea"/>
                <a:ea typeface="+mj-ea"/>
                <a:cs typeface="Univers for KPMG"/>
              </a:rPr>
              <a:t>이후 </a:t>
            </a:r>
            <a:r>
              <a:rPr lang="ko-KR" altLang="en-US" sz="700" dirty="0" err="1">
                <a:latin typeface="+mj-ea"/>
                <a:ea typeface="+mj-ea"/>
                <a:cs typeface="Univers for KPMG"/>
              </a:rPr>
              <a:t>미발생</a:t>
            </a:r>
            <a:r>
              <a:rPr lang="en-US" altLang="ko-KR" sz="700" dirty="0">
                <a:latin typeface="+mj-ea"/>
                <a:ea typeface="+mj-ea"/>
                <a:cs typeface="Univers for KPMG"/>
              </a:rPr>
              <a:t> </a:t>
            </a:r>
            <a:r>
              <a:rPr lang="ko-KR" altLang="en-US" sz="700" dirty="0">
                <a:latin typeface="+mj-ea"/>
                <a:ea typeface="+mj-ea"/>
                <a:cs typeface="Univers for KPMG"/>
              </a:rPr>
              <a:t>및 감가상각비 감소로 인하여 고정제조간접원가 비중은 감소</a:t>
            </a:r>
          </a:p>
        </p:txBody>
      </p:sp>
    </p:spTree>
    <p:extLst>
      <p:ext uri="{BB962C8B-B14F-4D97-AF65-F5344CB8AC3E}">
        <p14:creationId xmlns:p14="http://schemas.microsoft.com/office/powerpoint/2010/main" val="3626175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a:extLst>
              <a:ext uri="{FF2B5EF4-FFF2-40B4-BE49-F238E27FC236}">
                <a16:creationId xmlns:a16="http://schemas.microsoft.com/office/drawing/2014/main" id="{B7D0B8EF-B555-4CE0-A0A1-19BE6CDBA6B8}"/>
              </a:ext>
            </a:extLst>
          </p:cNvPr>
          <p:cNvGraphicFramePr>
            <a:graphicFrameLocks noGrp="1"/>
          </p:cNvGraphicFramePr>
          <p:nvPr>
            <p:extLst>
              <p:ext uri="{D42A27DB-BD31-4B8C-83A1-F6EECF244321}">
                <p14:modId xmlns:p14="http://schemas.microsoft.com/office/powerpoint/2010/main" val="147145999"/>
              </p:ext>
            </p:extLst>
          </p:nvPr>
        </p:nvGraphicFramePr>
        <p:xfrm>
          <a:off x="814390" y="1076384"/>
          <a:ext cx="8241054" cy="5022932"/>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Margin Structure</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2" indent="0" algn="just" defTabSz="914400" eaLnBrk="1" fontAlgn="auto" latinLnBrk="0" hangingPunct="1">
                        <a:lnSpc>
                          <a:spcPts val="1080"/>
                        </a:lnSpc>
                        <a:spcBef>
                          <a:spcPts val="600"/>
                        </a:spcBef>
                        <a:spcAft>
                          <a:spcPts val="0"/>
                        </a:spcAft>
                        <a:buClr>
                          <a:schemeClr val="tx2"/>
                        </a:buClr>
                        <a:buSzTx/>
                        <a:buFont typeface="Arial" pitchFamily="34" charset="0"/>
                        <a:buNone/>
                        <a:tabLst/>
                        <a:defRPr/>
                      </a:pPr>
                      <a:endParaRPr lang="en-US" altLang="ko-KR" sz="900" kern="0" dirty="0">
                        <a:solidFill>
                          <a:schemeClr val="tx1"/>
                        </a:solidFill>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1000"/>
                        </a:spcBef>
                        <a:spcAft>
                          <a:spcPts val="0"/>
                        </a:spcAft>
                        <a:buClr>
                          <a:schemeClr val="tx2"/>
                        </a:buClr>
                        <a:buSzTx/>
                        <a:buFont typeface="Arial" pitchFamily="34" charset="0"/>
                        <a:buChar char="■"/>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endParaRPr>
                    </a:p>
                    <a:p>
                      <a:pPr marL="177800" marR="0" lvl="2" indent="-177800" algn="just" defTabSz="914400" eaLnBrk="1" fontAlgn="auto" latinLnBrk="0" hangingPunct="1">
                        <a:lnSpc>
                          <a:spcPts val="1080"/>
                        </a:lnSpc>
                        <a:spcBef>
                          <a:spcPts val="1000"/>
                        </a:spcBef>
                        <a:spcAft>
                          <a:spcPts val="0"/>
                        </a:spcAft>
                        <a:buClr>
                          <a:schemeClr val="tx2"/>
                        </a:buClr>
                        <a:buSzTx/>
                        <a:buFont typeface="Arial" pitchFamily="34" charset="0"/>
                        <a:buChar char="■"/>
                        <a:tabLst/>
                        <a:defRPr/>
                      </a:pP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회사는 </a:t>
                      </a:r>
                      <a:r>
                        <a:rPr lang="ko-KR" altLang="en-US" sz="800" kern="0" dirty="0">
                          <a:latin typeface="+mj-ea"/>
                          <a:cs typeface="Arial" panose="020B0604020202020204" pitchFamily="34" charset="0"/>
                        </a:rPr>
                        <a:t>거래처별</a:t>
                      </a:r>
                      <a:r>
                        <a:rPr lang="en-US" altLang="ko-KR" sz="800" kern="0" dirty="0">
                          <a:latin typeface="+mj-ea"/>
                          <a:cs typeface="Arial" panose="020B0604020202020204" pitchFamily="34" charset="0"/>
                        </a:rPr>
                        <a:t>/</a:t>
                      </a:r>
                      <a:r>
                        <a:rPr lang="ko-KR" altLang="en-US" sz="800" kern="0" dirty="0">
                          <a:latin typeface="+mj-ea"/>
                          <a:cs typeface="Arial" panose="020B0604020202020204" pitchFamily="34" charset="0"/>
                        </a:rPr>
                        <a:t>제품별 원가투입자료를 관리하지 않아 매출의 거래처별</a:t>
                      </a:r>
                      <a:r>
                        <a:rPr lang="en-US" altLang="ko-KR" sz="800" kern="0" dirty="0">
                          <a:latin typeface="+mj-ea"/>
                          <a:cs typeface="Arial" panose="020B0604020202020204" pitchFamily="34" charset="0"/>
                        </a:rPr>
                        <a:t>/</a:t>
                      </a:r>
                      <a:r>
                        <a:rPr lang="ko-KR" altLang="en-US" sz="800" kern="0" dirty="0">
                          <a:latin typeface="+mj-ea"/>
                          <a:cs typeface="Arial" panose="020B0604020202020204" pitchFamily="34" charset="0"/>
                        </a:rPr>
                        <a:t>제품별 원재료비 추적이 불가하며</a:t>
                      </a:r>
                      <a:r>
                        <a:rPr lang="en-US" altLang="ko-KR" sz="800" kern="0" dirty="0">
                          <a:latin typeface="+mj-ea"/>
                          <a:cs typeface="Arial" panose="020B0604020202020204" pitchFamily="34" charset="0"/>
                        </a:rPr>
                        <a:t>, </a:t>
                      </a:r>
                      <a:r>
                        <a:rPr lang="ko-KR" altLang="en-US" sz="800" kern="0" dirty="0">
                          <a:solidFill>
                            <a:schemeClr val="tx1"/>
                          </a:solidFill>
                          <a:latin typeface="+mj-ea"/>
                          <a:ea typeface="+mn-ea"/>
                          <a:cs typeface="Arial" panose="020B0604020202020204" pitchFamily="34" charset="0"/>
                        </a:rPr>
                        <a:t>투입 인력의 </a:t>
                      </a:r>
                      <a:r>
                        <a:rPr lang="en-US" altLang="ko-KR" sz="800" kern="0" dirty="0">
                          <a:solidFill>
                            <a:schemeClr val="tx1"/>
                          </a:solidFill>
                          <a:latin typeface="+mj-ea"/>
                          <a:ea typeface="+mn-ea"/>
                          <a:cs typeface="Arial" panose="020B0604020202020204" pitchFamily="34" charset="0"/>
                        </a:rPr>
                        <a:t>time tracking</a:t>
                      </a:r>
                      <a:r>
                        <a:rPr lang="ko-KR" altLang="en-US" sz="800" kern="0" dirty="0">
                          <a:solidFill>
                            <a:schemeClr val="tx1"/>
                          </a:solidFill>
                          <a:latin typeface="+mj-ea"/>
                          <a:ea typeface="+mn-ea"/>
                          <a:cs typeface="Arial" panose="020B0604020202020204" pitchFamily="34" charset="0"/>
                        </a:rPr>
                        <a:t>을 수행하고 있지 아니하여 제품별 </a:t>
                      </a:r>
                      <a:r>
                        <a:rPr lang="en-US" altLang="ko-KR" sz="800" kern="0" dirty="0">
                          <a:solidFill>
                            <a:schemeClr val="tx1"/>
                          </a:solidFill>
                          <a:latin typeface="+mj-ea"/>
                          <a:ea typeface="+mn-ea"/>
                          <a:cs typeface="Arial" panose="020B0604020202020204" pitchFamily="34" charset="0"/>
                        </a:rPr>
                        <a:t>man/month </a:t>
                      </a:r>
                      <a:r>
                        <a:rPr lang="ko-KR" altLang="en-US" sz="800" kern="0" dirty="0">
                          <a:solidFill>
                            <a:schemeClr val="tx1"/>
                          </a:solidFill>
                          <a:latin typeface="+mj-ea"/>
                          <a:ea typeface="+mn-ea"/>
                          <a:cs typeface="Arial" panose="020B0604020202020204" pitchFamily="34" charset="0"/>
                        </a:rPr>
                        <a:t>집계가 불가</a:t>
                      </a:r>
                      <a:r>
                        <a:rPr lang="en-US" altLang="ko-KR" sz="800" kern="0" dirty="0">
                          <a:solidFill>
                            <a:schemeClr val="tx1"/>
                          </a:solidFill>
                          <a:latin typeface="+mj-ea"/>
                          <a:ea typeface="+mn-ea"/>
                          <a:cs typeface="Arial" panose="020B0604020202020204" pitchFamily="34" charset="0"/>
                        </a:rPr>
                        <a:t>(</a:t>
                      </a:r>
                      <a:r>
                        <a:rPr lang="ko-KR" altLang="en-US" sz="800" kern="0" dirty="0">
                          <a:solidFill>
                            <a:schemeClr val="tx1"/>
                          </a:solidFill>
                          <a:latin typeface="+mj-ea"/>
                          <a:ea typeface="+mn-ea"/>
                          <a:cs typeface="Arial" panose="020B0604020202020204" pitchFamily="34" charset="0"/>
                        </a:rPr>
                        <a:t>제조간접원가의 배부 </a:t>
                      </a:r>
                      <a:r>
                        <a:rPr lang="en-US" altLang="ko-KR" sz="800" kern="0" dirty="0">
                          <a:solidFill>
                            <a:schemeClr val="tx1"/>
                          </a:solidFill>
                          <a:latin typeface="+mj-ea"/>
                          <a:ea typeface="+mn-ea"/>
                          <a:cs typeface="Arial" panose="020B0604020202020204" pitchFamily="34" charset="0"/>
                        </a:rPr>
                        <a:t>logic</a:t>
                      </a:r>
                      <a:r>
                        <a:rPr lang="ko-KR" altLang="en-US" sz="800" kern="0" dirty="0">
                          <a:solidFill>
                            <a:schemeClr val="tx1"/>
                          </a:solidFill>
                          <a:latin typeface="+mj-ea"/>
                          <a:ea typeface="+mn-ea"/>
                          <a:cs typeface="Arial" panose="020B0604020202020204" pitchFamily="34" charset="0"/>
                        </a:rPr>
                        <a:t>도 </a:t>
                      </a:r>
                      <a:r>
                        <a:rPr lang="ko-KR" altLang="en-US" sz="800" kern="0" dirty="0" err="1">
                          <a:solidFill>
                            <a:schemeClr val="tx1"/>
                          </a:solidFill>
                          <a:latin typeface="+mj-ea"/>
                          <a:ea typeface="+mn-ea"/>
                          <a:cs typeface="Arial" panose="020B0604020202020204" pitchFamily="34" charset="0"/>
                        </a:rPr>
                        <a:t>미존재</a:t>
                      </a:r>
                      <a:r>
                        <a:rPr lang="en-US" altLang="ko-KR" sz="800" kern="0" dirty="0">
                          <a:solidFill>
                            <a:schemeClr val="tx1"/>
                          </a:solidFill>
                          <a:latin typeface="+mj-ea"/>
                          <a:ea typeface="+mn-ea"/>
                          <a:cs typeface="Arial" panose="020B0604020202020204" pitchFamily="34" charset="0"/>
                        </a:rPr>
                        <a:t>)</a:t>
                      </a:r>
                      <a:r>
                        <a:rPr lang="ko-KR" altLang="en-US" sz="800" kern="0" dirty="0">
                          <a:solidFill>
                            <a:schemeClr val="tx1"/>
                          </a:solidFill>
                          <a:latin typeface="+mj-ea"/>
                          <a:ea typeface="+mn-ea"/>
                          <a:cs typeface="Arial" panose="020B0604020202020204" pitchFamily="34" charset="0"/>
                        </a:rPr>
                        <a:t>한 바</a:t>
                      </a:r>
                      <a:r>
                        <a:rPr lang="en-US" altLang="ko-KR" sz="800" kern="0" dirty="0">
                          <a:solidFill>
                            <a:schemeClr val="tx1"/>
                          </a:solidFill>
                          <a:latin typeface="+mj-ea"/>
                          <a:ea typeface="+mn-ea"/>
                          <a:cs typeface="Arial" panose="020B0604020202020204" pitchFamily="34" charset="0"/>
                        </a:rPr>
                        <a:t>, </a:t>
                      </a:r>
                      <a:r>
                        <a:rPr lang="ko-KR" altLang="en-US" sz="800" kern="0" dirty="0">
                          <a:solidFill>
                            <a:schemeClr val="tx1"/>
                          </a:solidFill>
                          <a:latin typeface="+mj-ea"/>
                          <a:ea typeface="+mn-ea"/>
                          <a:cs typeface="Arial" panose="020B0604020202020204" pitchFamily="34" charset="0"/>
                        </a:rPr>
                        <a:t>과거 추이 분석에 한계가 존재함</a:t>
                      </a:r>
                      <a:r>
                        <a:rPr lang="ko-KR" altLang="en-US" sz="800" kern="0" dirty="0">
                          <a:latin typeface="+mj-ea"/>
                          <a:cs typeface="Arial" panose="020B0604020202020204" pitchFamily="34" charset="0"/>
                        </a:rPr>
                        <a:t> </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endParaRPr>
                    </a:p>
                    <a:p>
                      <a:pPr marL="216000" lvl="2" indent="-108000" algn="just">
                        <a:lnSpc>
                          <a:spcPts val="1080"/>
                        </a:lnSpc>
                        <a:spcBef>
                          <a:spcPts val="300"/>
                        </a:spcBef>
                        <a:buClr>
                          <a:schemeClr val="tx2"/>
                        </a:buClr>
                        <a:buFontTx/>
                        <a:buChar char="-"/>
                        <a:defRPr/>
                      </a:pP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(FY16</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rPr>
                        <a:t> FY17</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재료비의 수익</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비용대응 일부 왜곡으로 인해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FY16 </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재료비가 매출액 대비 과다하게 집계되었고</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해당 왜곡이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FY17 </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이후 해소되면서 마진율이 일부 개선되었음</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또한</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FY17</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삼성의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OLED </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투자 증가로 회사의 거래처인 </a:t>
                      </a:r>
                      <a:r>
                        <a:rPr kumimoji="0" lang="ko-KR" altLang="en-US" sz="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에이치비테크놀로지</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및 </a:t>
                      </a:r>
                      <a:r>
                        <a:rPr kumimoji="0" lang="ko-KR" altLang="en-US" sz="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디아이티의</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삼성向 매출비중이 높아짐에 따라 </a:t>
                      </a:r>
                      <a:r>
                        <a:rPr kumimoji="0" lang="ko-KR" altLang="en-US" sz="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고마진</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제품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mix </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효과로 마진율이 개선되었음</a:t>
                      </a:r>
                      <a:endPar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300"/>
                        </a:spcBef>
                        <a:buClr>
                          <a:schemeClr val="tx2"/>
                        </a:buClr>
                        <a:buFontTx/>
                        <a:buChar char="-"/>
                        <a:defRPr/>
                      </a:pP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FY17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rPr>
                        <a:t> FY18</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회사와 특수관계에 있는 </a:t>
                      </a:r>
                      <a:r>
                        <a:rPr kumimoji="0" lang="ko-KR" altLang="en-US" sz="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요한하이테크에</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대한 외주가공비가 증가하여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(FY17 1</a:t>
                      </a:r>
                      <a:r>
                        <a:rPr kumimoji="0" lang="ko-KR" altLang="en-US" sz="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억여원</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rPr>
                        <a:t> FY18 6</a:t>
                      </a:r>
                      <a:r>
                        <a:rPr kumimoji="0" lang="ko-KR" altLang="en-US" sz="8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rPr>
                        <a:t>억여원</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rPr>
                        <a:t>마진율이 악화되었음</a:t>
                      </a: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endParaRPr>
                    </a:p>
                    <a:p>
                      <a:pPr marL="216000" lvl="2" indent="-108000" algn="just">
                        <a:lnSpc>
                          <a:spcPts val="1080"/>
                        </a:lnSpc>
                        <a:spcBef>
                          <a:spcPts val="300"/>
                        </a:spcBef>
                        <a:buClr>
                          <a:schemeClr val="tx2"/>
                        </a:buClr>
                        <a:buFontTx/>
                        <a:buChar char="-"/>
                        <a:defRPr/>
                      </a:pP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FY18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rPr>
                        <a:t> FY19</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상위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5</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개 거래처의 </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100</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만원 미만 부품의 매출 비중이 감소하여</a:t>
                      </a:r>
                      <a:r>
                        <a:rPr kumimoji="0" lang="en-US" altLang="ko-KR"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(FY18 24%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Wingdings" panose="05000000000000000000" pitchFamily="2" charset="2"/>
                        </a:rPr>
                        <a:t> FY19 13%)</a:t>
                      </a:r>
                      <a:r>
                        <a:rPr kumimoji="0" lang="ko-KR" altLang="en-US" sz="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전기 대비 마진율이 개선되었음</a:t>
                      </a: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216000" lvl="2" indent="-108000" algn="just">
                        <a:lnSpc>
                          <a:spcPts val="1080"/>
                        </a:lnSpc>
                        <a:spcBef>
                          <a:spcPts val="300"/>
                        </a:spcBef>
                        <a:buClr>
                          <a:schemeClr val="tx2"/>
                        </a:buClr>
                        <a:buFontTx/>
                        <a:buChar char="-"/>
                        <a:defRPr/>
                      </a:pPr>
                      <a:r>
                        <a:rPr kumimoji="0" lang="ko-KR" altLang="en-US" sz="800" b="0" i="0" u="none" strike="noStrike" kern="1200" cap="none" spc="0" normalizeH="0" baseline="0" noProof="0" dirty="0" err="1">
                          <a:ln>
                            <a:noFill/>
                          </a:ln>
                          <a:solidFill>
                            <a:schemeClr val="tx1"/>
                          </a:solidFill>
                          <a:effectLst/>
                          <a:uLnTx/>
                          <a:uFillTx/>
                          <a:latin typeface="Arial" panose="020B0604020202020204" pitchFamily="34" charset="0"/>
                          <a:ea typeface="+mj-ea"/>
                          <a:cs typeface="Arial" panose="020B0604020202020204" pitchFamily="34" charset="0"/>
                        </a:rPr>
                        <a:t>유형자산상각비</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및 </a:t>
                      </a:r>
                      <a:r>
                        <a:rPr kumimoji="0" lang="ko-KR" altLang="en-US" sz="800" b="0" i="0" u="none" strike="noStrike" kern="1200" cap="none" spc="0" normalizeH="0" baseline="0" noProof="0" dirty="0" err="1">
                          <a:ln>
                            <a:noFill/>
                          </a:ln>
                          <a:solidFill>
                            <a:schemeClr val="tx1"/>
                          </a:solidFill>
                          <a:effectLst/>
                          <a:uLnTx/>
                          <a:uFillTx/>
                          <a:latin typeface="Arial" panose="020B0604020202020204" pitchFamily="34" charset="0"/>
                          <a:ea typeface="+mj-ea"/>
                          <a:cs typeface="Arial" panose="020B0604020202020204" pitchFamily="34" charset="0"/>
                        </a:rPr>
                        <a:t>무형자산상각비를</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제외하는 경우</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회사의 전체 비용에 대한 고정비 비중은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40%</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으로 일정한 수준</a:t>
                      </a: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4800" b="1" dirty="0">
                <a:solidFill>
                  <a:srgbClr val="00338D"/>
                </a:solidFill>
                <a:latin typeface="KPMG Extralight" panose="020B0303030202040204" pitchFamily="34" charset="0"/>
              </a:rPr>
              <a:t>Margin Analysis (1/2)</a:t>
            </a:r>
            <a:endParaRPr lang="en-US" altLang="ko-KR" sz="4800" b="1" dirty="0">
              <a:solidFill>
                <a:srgbClr val="00338D"/>
              </a:solidFill>
              <a:latin typeface="KPMG Extralight" panose="020B0303030202040204" pitchFamily="34" charset="0"/>
              <a:ea typeface="맑은 고딕" panose="020B0503020000020004" pitchFamily="50" charset="-127"/>
            </a:endParaRP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Executive Summary</a:t>
            </a:r>
          </a:p>
        </p:txBody>
      </p:sp>
      <p:graphicFrame>
        <p:nvGraphicFramePr>
          <p:cNvPr id="4" name="표 3">
            <a:extLst>
              <a:ext uri="{FF2B5EF4-FFF2-40B4-BE49-F238E27FC236}">
                <a16:creationId xmlns:a16="http://schemas.microsoft.com/office/drawing/2014/main" id="{53D66FAD-1FFF-40A9-8EBF-D2584FD37550}"/>
              </a:ext>
            </a:extLst>
          </p:cNvPr>
          <p:cNvGraphicFramePr>
            <a:graphicFrameLocks noGrp="1"/>
          </p:cNvGraphicFramePr>
          <p:nvPr/>
        </p:nvGraphicFramePr>
        <p:xfrm>
          <a:off x="2048400" y="1435903"/>
          <a:ext cx="6389033" cy="2926080"/>
        </p:xfrm>
        <a:graphic>
          <a:graphicData uri="http://schemas.openxmlformats.org/drawingml/2006/table">
            <a:tbl>
              <a:tblPr/>
              <a:tblGrid>
                <a:gridCol w="180000">
                  <a:extLst>
                    <a:ext uri="{9D8B030D-6E8A-4147-A177-3AD203B41FA5}">
                      <a16:colId xmlns:a16="http://schemas.microsoft.com/office/drawing/2014/main" val="2891982190"/>
                    </a:ext>
                  </a:extLst>
                </a:gridCol>
                <a:gridCol w="250112">
                  <a:extLst>
                    <a:ext uri="{9D8B030D-6E8A-4147-A177-3AD203B41FA5}">
                      <a16:colId xmlns:a16="http://schemas.microsoft.com/office/drawing/2014/main" val="2588348533"/>
                    </a:ext>
                  </a:extLst>
                </a:gridCol>
                <a:gridCol w="620967">
                  <a:extLst>
                    <a:ext uri="{9D8B030D-6E8A-4147-A177-3AD203B41FA5}">
                      <a16:colId xmlns:a16="http://schemas.microsoft.com/office/drawing/2014/main" val="3960966558"/>
                    </a:ext>
                  </a:extLst>
                </a:gridCol>
                <a:gridCol w="620967">
                  <a:extLst>
                    <a:ext uri="{9D8B030D-6E8A-4147-A177-3AD203B41FA5}">
                      <a16:colId xmlns:a16="http://schemas.microsoft.com/office/drawing/2014/main" val="2142805077"/>
                    </a:ext>
                  </a:extLst>
                </a:gridCol>
                <a:gridCol w="432000">
                  <a:extLst>
                    <a:ext uri="{9D8B030D-6E8A-4147-A177-3AD203B41FA5}">
                      <a16:colId xmlns:a16="http://schemas.microsoft.com/office/drawing/2014/main" val="1879674425"/>
                    </a:ext>
                  </a:extLst>
                </a:gridCol>
                <a:gridCol w="432000">
                  <a:extLst>
                    <a:ext uri="{9D8B030D-6E8A-4147-A177-3AD203B41FA5}">
                      <a16:colId xmlns:a16="http://schemas.microsoft.com/office/drawing/2014/main" val="615534235"/>
                    </a:ext>
                  </a:extLst>
                </a:gridCol>
                <a:gridCol w="432000">
                  <a:extLst>
                    <a:ext uri="{9D8B030D-6E8A-4147-A177-3AD203B41FA5}">
                      <a16:colId xmlns:a16="http://schemas.microsoft.com/office/drawing/2014/main" val="703239078"/>
                    </a:ext>
                  </a:extLst>
                </a:gridCol>
                <a:gridCol w="432000">
                  <a:extLst>
                    <a:ext uri="{9D8B030D-6E8A-4147-A177-3AD203B41FA5}">
                      <a16:colId xmlns:a16="http://schemas.microsoft.com/office/drawing/2014/main" val="719363036"/>
                    </a:ext>
                  </a:extLst>
                </a:gridCol>
                <a:gridCol w="504000">
                  <a:extLst>
                    <a:ext uri="{9D8B030D-6E8A-4147-A177-3AD203B41FA5}">
                      <a16:colId xmlns:a16="http://schemas.microsoft.com/office/drawing/2014/main" val="1653132627"/>
                    </a:ext>
                  </a:extLst>
                </a:gridCol>
                <a:gridCol w="252987">
                  <a:extLst>
                    <a:ext uri="{9D8B030D-6E8A-4147-A177-3AD203B41FA5}">
                      <a16:colId xmlns:a16="http://schemas.microsoft.com/office/drawing/2014/main" val="1911824487"/>
                    </a:ext>
                  </a:extLst>
                </a:gridCol>
                <a:gridCol w="432000">
                  <a:extLst>
                    <a:ext uri="{9D8B030D-6E8A-4147-A177-3AD203B41FA5}">
                      <a16:colId xmlns:a16="http://schemas.microsoft.com/office/drawing/2014/main" val="1633658562"/>
                    </a:ext>
                  </a:extLst>
                </a:gridCol>
                <a:gridCol w="432000">
                  <a:extLst>
                    <a:ext uri="{9D8B030D-6E8A-4147-A177-3AD203B41FA5}">
                      <a16:colId xmlns:a16="http://schemas.microsoft.com/office/drawing/2014/main" val="132605176"/>
                    </a:ext>
                  </a:extLst>
                </a:gridCol>
                <a:gridCol w="432000">
                  <a:extLst>
                    <a:ext uri="{9D8B030D-6E8A-4147-A177-3AD203B41FA5}">
                      <a16:colId xmlns:a16="http://schemas.microsoft.com/office/drawing/2014/main" val="1298957919"/>
                    </a:ext>
                  </a:extLst>
                </a:gridCol>
                <a:gridCol w="432000">
                  <a:extLst>
                    <a:ext uri="{9D8B030D-6E8A-4147-A177-3AD203B41FA5}">
                      <a16:colId xmlns:a16="http://schemas.microsoft.com/office/drawing/2014/main" val="1898801992"/>
                    </a:ext>
                  </a:extLst>
                </a:gridCol>
                <a:gridCol w="504000">
                  <a:extLst>
                    <a:ext uri="{9D8B030D-6E8A-4147-A177-3AD203B41FA5}">
                      <a16:colId xmlns:a16="http://schemas.microsoft.com/office/drawing/2014/main" val="3099078634"/>
                    </a:ext>
                  </a:extLst>
                </a:gridCol>
              </a:tblGrid>
              <a:tr h="112495">
                <a:tc gridSpan="4">
                  <a:txBody>
                    <a:bodyPr/>
                    <a:lstStyle/>
                    <a:p>
                      <a:pPr algn="l"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01417003"/>
                  </a:ext>
                </a:extLst>
              </a:tr>
              <a:tr h="112495">
                <a:tc gridSpan="2">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b"/>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b"/>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6,799</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7,900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9,396</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8,130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4,375</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100%</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32268357"/>
                  </a:ext>
                </a:extLst>
              </a:tr>
              <a:tr h="112495">
                <a:tc gridSpan="3">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매출원가</a:t>
                      </a:r>
                      <a:r>
                        <a:rPr lang="en-US" altLang="ko-KR" sz="800" b="1"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800" b="1"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1"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4,698</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4,963</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6,040</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4,497</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2,366</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69%</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63%</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64%</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55%</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54%</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01752173"/>
                  </a:ext>
                </a:extLst>
              </a:tr>
              <a:tr h="112495">
                <a:tc>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맑은 고딕" panose="020B0503020000020004" pitchFamily="50" charset="-127"/>
                          <a:ea typeface="맑은 고딕" panose="020B0503020000020004" pitchFamily="50" charset="-127"/>
                        </a:rPr>
                        <a:t>VC</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원재료비</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1,208</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1,033</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1,292</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847</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520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18%</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13%</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14%</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12%</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189791060"/>
                  </a:ext>
                </a:extLst>
              </a:tr>
              <a:tr h="112495">
                <a:tc>
                  <a:txBody>
                    <a:bodyPr/>
                    <a:lstStyle/>
                    <a:p>
                      <a:pPr algn="l" fontAlgn="b"/>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직접노무비</a:t>
                      </a:r>
                    </a:p>
                  </a:txBody>
                  <a:tcPr marL="46800" marR="46800" marT="0" marB="0" anchor="b">
                    <a:lnL>
                      <a:noFill/>
                    </a:lnL>
                    <a:lnR>
                      <a:noFill/>
                    </a:lnR>
                    <a:lnT>
                      <a:noFill/>
                    </a:lnT>
                    <a:lnB>
                      <a:noFill/>
                    </a:lnB>
                  </a:tcPr>
                </a:tc>
                <a:tc>
                  <a:txBody>
                    <a:bodyPr/>
                    <a:lstStyle/>
                    <a:p>
                      <a:pPr algn="l" fontAlgn="b"/>
                      <a:endParaRPr lang="ko-KR" altLang="en-US" sz="800" b="1"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1,039</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1,242</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1,488</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1,106</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619</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15%</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16%</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16%</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14%</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14%</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20523728"/>
                  </a:ext>
                </a:extLst>
              </a:tr>
              <a:tr h="112495">
                <a:tc>
                  <a:txBody>
                    <a:bodyPr/>
                    <a:lstStyle/>
                    <a:p>
                      <a:pPr algn="l" fontAlgn="b"/>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맑은 고딕" panose="020B0503020000020004" pitchFamily="50" charset="-127"/>
                          <a:ea typeface="맑은 고딕" panose="020B0503020000020004" pitchFamily="50" charset="-127"/>
                        </a:rPr>
                        <a:t>VC</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변동제조간접원가</a:t>
                      </a:r>
                    </a:p>
                  </a:txBody>
                  <a:tcPr marL="46800" marR="46800" marT="0" marB="0" anchor="b">
                    <a:lnL>
                      <a:noFill/>
                    </a:lnL>
                    <a:lnR>
                      <a:noFill/>
                    </a:lnR>
                    <a:lnT>
                      <a:noFill/>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1,635</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1,648</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2,300</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1,739</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974</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24%</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21%</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24%</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21%</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22%</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63921905"/>
                  </a:ext>
                </a:extLst>
              </a:tr>
              <a:tr h="112495">
                <a:tc>
                  <a:txBody>
                    <a:bodyPr/>
                    <a:lstStyle/>
                    <a:p>
                      <a:pPr algn="l" fontAlgn="b"/>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고정제조간접원가</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816</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1,040</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959</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804</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252</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12%</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13%</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10%</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10%</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6%</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7503381"/>
                  </a:ext>
                </a:extLst>
              </a:tr>
              <a:tr h="112495">
                <a:tc gridSpan="2">
                  <a:txBody>
                    <a:bodyPr/>
                    <a:lstStyle/>
                    <a:p>
                      <a:pPr algn="l" fontAlgn="b"/>
                      <a:r>
                        <a:rPr lang="en-US" sz="800" b="1" i="0" u="none" strike="noStrike" dirty="0">
                          <a:solidFill>
                            <a:srgbClr val="000000"/>
                          </a:solidFill>
                          <a:effectLst/>
                          <a:latin typeface="맑은 고딕" panose="020B0503020000020004" pitchFamily="50" charset="-127"/>
                          <a:ea typeface="맑은 고딕" panose="020B0503020000020004" pitchFamily="50" charset="-127"/>
                        </a:rPr>
                        <a:t>GP</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2,102</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2,937</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3,357</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3,634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2,009</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31%</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dirty="0">
                          <a:solidFill>
                            <a:srgbClr val="00338D"/>
                          </a:solidFill>
                          <a:effectLst/>
                          <a:latin typeface="맑은 고딕" panose="020B0503020000020004" pitchFamily="50" charset="-127"/>
                          <a:ea typeface="맑은 고딕" panose="020B0503020000020004" pitchFamily="50" charset="-127"/>
                        </a:rPr>
                        <a:t>37%</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36%</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45%</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46%</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804494699"/>
                  </a:ext>
                </a:extLst>
              </a:tr>
              <a:tr h="112495">
                <a:tc gridSpan="2">
                  <a:txBody>
                    <a:bodyPr/>
                    <a:lstStyle/>
                    <a:p>
                      <a:pPr algn="l" fontAlgn="b"/>
                      <a:r>
                        <a:rPr lang="en-US" sz="800" b="1" i="0" u="none" strike="noStrike" dirty="0">
                          <a:solidFill>
                            <a:srgbClr val="000000"/>
                          </a:solidFill>
                          <a:effectLst/>
                          <a:latin typeface="맑은 고딕" panose="020B0503020000020004" pitchFamily="50" charset="-127"/>
                          <a:ea typeface="맑은 고딕" panose="020B0503020000020004" pitchFamily="50" charset="-127"/>
                        </a:rPr>
                        <a:t>SG&amp;A</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314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423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904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1,114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240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28595896"/>
                  </a:ext>
                </a:extLst>
              </a:tr>
              <a:tr h="112495">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2">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변동판매관리비</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63549760"/>
                  </a:ext>
                </a:extLst>
              </a:tr>
              <a:tr h="112495">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2">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고정판매관리비</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314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423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904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1,114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240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14%</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142317911"/>
                  </a:ext>
                </a:extLst>
              </a:tr>
              <a:tr h="112495">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급여 등</a:t>
                      </a:r>
                    </a:p>
                  </a:txBody>
                  <a:tcPr marL="46800" marR="468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208</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153</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240</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214</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114</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3%</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3%</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3%</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3%</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633284806"/>
                  </a:ext>
                </a:extLst>
              </a:tr>
              <a:tr h="112495">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유형자산상각비</a:t>
                      </a:r>
                    </a:p>
                  </a:txBody>
                  <a:tcPr marL="46800" marR="46800" marT="0" marB="0" anchor="b">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18509352"/>
                  </a:ext>
                </a:extLst>
              </a:tr>
              <a:tr h="112495">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무형자산상각비</a:t>
                      </a:r>
                    </a:p>
                  </a:txBody>
                  <a:tcPr marL="46800" marR="46800" marT="0" marB="0" anchor="b">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143</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467</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667</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8%</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975521166"/>
                  </a:ext>
                </a:extLst>
              </a:tr>
              <a:tr h="112495">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대손상각비</a:t>
                      </a:r>
                    </a:p>
                  </a:txBody>
                  <a:tcPr marL="46800" marR="46800" marT="0" marB="0" anchor="b">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466226384"/>
                  </a:ext>
                </a:extLst>
              </a:tr>
              <a:tr h="11249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보험료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560094548"/>
                  </a:ext>
                </a:extLst>
              </a:tr>
              <a:tr h="11249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접대비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70430141"/>
                  </a:ext>
                </a:extLst>
              </a:tr>
              <a:tr h="11249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지급수수료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911526085"/>
                  </a:ext>
                </a:extLst>
              </a:tr>
              <a:tr h="11249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세금과공과</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46</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3564224"/>
                  </a:ext>
                </a:extLst>
              </a:tr>
              <a:tr h="112495">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 고정비</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803121063"/>
                  </a:ext>
                </a:extLst>
              </a:tr>
              <a:tr h="112495">
                <a:tc gridSpan="3">
                  <a:txBody>
                    <a:bodyPr/>
                    <a:lstStyle/>
                    <a:p>
                      <a:pPr algn="l" fontAlgn="b"/>
                      <a:r>
                        <a:rPr lang="en-US" sz="800" b="1" i="0" u="none" strike="noStrike" dirty="0">
                          <a:solidFill>
                            <a:srgbClr val="000000"/>
                          </a:solidFill>
                          <a:effectLst/>
                          <a:latin typeface="맑은 고딕" panose="020B0503020000020004" pitchFamily="50" charset="-127"/>
                          <a:ea typeface="맑은 고딕" panose="020B0503020000020004" pitchFamily="50" charset="-127"/>
                        </a:rPr>
                        <a:t>EBIT</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1,788</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2,513</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2,452</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2,519</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1,769</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26%</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32%</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26%</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31%</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40%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775489070"/>
                  </a:ext>
                </a:extLst>
              </a:tr>
              <a:tr h="112495">
                <a:tc gridSpan="3">
                  <a:txBody>
                    <a:bodyPr/>
                    <a:lstStyle/>
                    <a:p>
                      <a:pPr algn="l" fontAlgn="b"/>
                      <a:r>
                        <a:rPr lang="en-US" sz="800" b="1" i="0" u="none" strike="noStrike" dirty="0">
                          <a:solidFill>
                            <a:srgbClr val="000000"/>
                          </a:solidFill>
                          <a:effectLst/>
                          <a:latin typeface="맑은 고딕" panose="020B0503020000020004" pitchFamily="50" charset="-127"/>
                          <a:ea typeface="맑은 고딕" panose="020B0503020000020004" pitchFamily="50" charset="-127"/>
                        </a:rPr>
                        <a:t>EBITDA</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1,949</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3,107</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3,364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3,513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1,769</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29%</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39%</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36%</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43%</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dirty="0">
                          <a:solidFill>
                            <a:srgbClr val="00338D"/>
                          </a:solidFill>
                          <a:effectLst/>
                          <a:latin typeface="맑은 고딕" panose="020B0503020000020004" pitchFamily="50" charset="-127"/>
                          <a:ea typeface="맑은 고딕" panose="020B0503020000020004" pitchFamily="50" charset="-127"/>
                        </a:rPr>
                        <a:t>40%</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57362095"/>
                  </a:ext>
                </a:extLst>
              </a:tr>
              <a:tr h="112495">
                <a:tc gridSpan="3">
                  <a:txBody>
                    <a:bodyPr/>
                    <a:lstStyle/>
                    <a:p>
                      <a:pPr algn="l" fontAlgn="ctr"/>
                      <a:r>
                        <a:rPr lang="en-US" sz="800" b="0" i="1" u="none" strike="noStrike" dirty="0">
                          <a:solidFill>
                            <a:srgbClr val="00338D"/>
                          </a:solidFill>
                          <a:effectLst/>
                          <a:latin typeface="맑은 고딕" panose="020B0503020000020004" pitchFamily="50" charset="-127"/>
                          <a:ea typeface="맑은 고딕" panose="020B0503020000020004" pitchFamily="50" charset="-127"/>
                        </a:rPr>
                        <a:t>VC% (D&amp;A</a:t>
                      </a:r>
                      <a:r>
                        <a:rPr lang="ko-KR" altLang="en-US" sz="800" b="0" i="1" u="none" strike="noStrike" dirty="0">
                          <a:solidFill>
                            <a:srgbClr val="00338D"/>
                          </a:solidFill>
                          <a:effectLst/>
                          <a:latin typeface="맑은 고딕" panose="020B0503020000020004" pitchFamily="50" charset="-127"/>
                          <a:ea typeface="맑은 고딕" panose="020B0503020000020004" pitchFamily="50" charset="-127"/>
                        </a:rPr>
                        <a:t> 제외</a:t>
                      </a:r>
                      <a:r>
                        <a:rPr lang="en-US" altLang="ko-KR" sz="800" b="0" i="1" u="none" strike="noStrike" dirty="0">
                          <a:solidFill>
                            <a:srgbClr val="00338D"/>
                          </a:solidFill>
                          <a:effectLst/>
                          <a:latin typeface="맑은 고딕" panose="020B0503020000020004" pitchFamily="50" charset="-127"/>
                          <a:ea typeface="맑은 고딕" panose="020B0503020000020004" pitchFamily="50" charset="-127"/>
                        </a:rPr>
                        <a:t>)</a:t>
                      </a:r>
                      <a:endParaRPr lang="en-US" sz="800" b="0" i="1" u="none" strike="noStrike" dirty="0">
                        <a:solidFill>
                          <a:srgbClr val="00338D"/>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800" b="0" i="0" u="none" strike="noStrike" dirty="0">
                          <a:solidFill>
                            <a:srgbClr val="00338D"/>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59%</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56%</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60%</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56%</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57%</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667897555"/>
                  </a:ext>
                </a:extLst>
              </a:tr>
              <a:tr h="112495">
                <a:tc gridSpan="3">
                  <a:txBody>
                    <a:bodyPr/>
                    <a:lstStyle/>
                    <a:p>
                      <a:pPr algn="l" fontAlgn="ctr"/>
                      <a:r>
                        <a:rPr lang="en-US" sz="800" b="0" i="1" u="none" strike="noStrike" dirty="0">
                          <a:solidFill>
                            <a:srgbClr val="00338D"/>
                          </a:solidFill>
                          <a:effectLst/>
                          <a:latin typeface="맑은 고딕" panose="020B0503020000020004" pitchFamily="50" charset="-127"/>
                          <a:ea typeface="맑은 고딕" panose="020B0503020000020004" pitchFamily="50" charset="-127"/>
                        </a:rPr>
                        <a:t>FC% (</a:t>
                      </a:r>
                      <a:r>
                        <a:rPr lang="en-US" altLang="ko-KR" sz="800" b="0" i="1" u="none" strike="noStrike" dirty="0">
                          <a:solidFill>
                            <a:srgbClr val="00338D"/>
                          </a:solidFill>
                          <a:effectLst/>
                          <a:latin typeface="맑은 고딕" panose="020B0503020000020004" pitchFamily="50" charset="-127"/>
                          <a:ea typeface="맑은 고딕" panose="020B0503020000020004" pitchFamily="50" charset="-127"/>
                        </a:rPr>
                        <a:t>D&amp;A</a:t>
                      </a:r>
                      <a:r>
                        <a:rPr lang="ko-KR" altLang="en-US" sz="800" b="0" i="1" u="none" strike="noStrike" dirty="0">
                          <a:solidFill>
                            <a:srgbClr val="00338D"/>
                          </a:solidFill>
                          <a:effectLst/>
                          <a:latin typeface="맑은 고딕" panose="020B0503020000020004" pitchFamily="50" charset="-127"/>
                          <a:ea typeface="맑은 고딕" panose="020B0503020000020004" pitchFamily="50" charset="-127"/>
                        </a:rPr>
                        <a:t> 제외</a:t>
                      </a:r>
                      <a:r>
                        <a:rPr lang="en-US" altLang="ko-KR" sz="800" b="0" i="1" u="none" strike="noStrike" dirty="0">
                          <a:solidFill>
                            <a:srgbClr val="00338D"/>
                          </a:solidFill>
                          <a:effectLst/>
                          <a:latin typeface="맑은 고딕" panose="020B0503020000020004" pitchFamily="50" charset="-127"/>
                          <a:ea typeface="맑은 고딕" panose="020B0503020000020004" pitchFamily="50" charset="-127"/>
                        </a:rPr>
                        <a:t>)</a:t>
                      </a:r>
                      <a:endParaRPr lang="en-US" sz="800" b="0" i="1" u="none" strike="noStrike" dirty="0">
                        <a:solidFill>
                          <a:srgbClr val="00338D"/>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800" b="0" i="0" u="none" strike="noStrike" dirty="0">
                          <a:solidFill>
                            <a:srgbClr val="00338D"/>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41%</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44%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40%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44%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43%</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extLst>
                  <a:ext uri="{0D108BD9-81ED-4DB2-BD59-A6C34878D82A}">
                    <a16:rowId xmlns:a16="http://schemas.microsoft.com/office/drawing/2014/main" val="1330101964"/>
                  </a:ext>
                </a:extLst>
              </a:tr>
            </a:tbl>
          </a:graphicData>
        </a:graphic>
      </p:graphicFrame>
      <p:sp>
        <p:nvSpPr>
          <p:cNvPr id="10" name="TextBox 9">
            <a:extLst>
              <a:ext uri="{FF2B5EF4-FFF2-40B4-BE49-F238E27FC236}">
                <a16:creationId xmlns:a16="http://schemas.microsoft.com/office/drawing/2014/main" id="{596663FE-20C8-4C15-9071-7FC138A1CC67}"/>
              </a:ext>
            </a:extLst>
          </p:cNvPr>
          <p:cNvSpPr txBox="1"/>
          <p:nvPr/>
        </p:nvSpPr>
        <p:spPr>
          <a:xfrm>
            <a:off x="1971358" y="4367778"/>
            <a:ext cx="4324107" cy="200055"/>
          </a:xfrm>
          <a:prstGeom prst="rect">
            <a:avLst/>
          </a:prstGeom>
          <a:noFill/>
        </p:spPr>
        <p:txBody>
          <a:bodyPr wrap="square" rtlCol="0">
            <a:spAutoFit/>
          </a:bodyPr>
          <a:lstStyle/>
          <a:p>
            <a:r>
              <a:rPr lang="en-US" altLang="ko-KR" sz="700" dirty="0">
                <a:latin typeface="+mj-ea"/>
                <a:ea typeface="+mj-ea"/>
                <a:cs typeface="Univers for KPMG"/>
              </a:rPr>
              <a:t>Note 1: </a:t>
            </a:r>
            <a:r>
              <a:rPr lang="ko-KR" altLang="en-US" sz="700" dirty="0">
                <a:latin typeface="+mj-ea"/>
                <a:ea typeface="+mj-ea"/>
                <a:cs typeface="Univers for KPMG"/>
              </a:rPr>
              <a:t>원가 항목 수정</a:t>
            </a:r>
            <a:r>
              <a:rPr lang="en-US" altLang="ko-KR" sz="700" dirty="0">
                <a:latin typeface="+mj-ea"/>
                <a:ea typeface="+mj-ea"/>
                <a:cs typeface="Univers for KPMG"/>
              </a:rPr>
              <a:t>/</a:t>
            </a:r>
            <a:r>
              <a:rPr lang="ko-KR" altLang="en-US" sz="700" dirty="0">
                <a:latin typeface="+mj-ea"/>
                <a:ea typeface="+mj-ea"/>
                <a:cs typeface="Univers for KPMG"/>
              </a:rPr>
              <a:t>재분류한 </a:t>
            </a:r>
            <a:r>
              <a:rPr lang="en-US" altLang="ko-KR" sz="700" dirty="0">
                <a:latin typeface="+mj-ea"/>
                <a:ea typeface="+mj-ea"/>
                <a:cs typeface="Univers for KPMG"/>
              </a:rPr>
              <a:t>Cost structure</a:t>
            </a:r>
            <a:r>
              <a:rPr lang="ko-KR" altLang="en-US" sz="700" dirty="0">
                <a:latin typeface="+mj-ea"/>
                <a:ea typeface="+mj-ea"/>
                <a:cs typeface="Univers for KPMG"/>
              </a:rPr>
              <a:t>를 사용</a:t>
            </a:r>
          </a:p>
        </p:txBody>
      </p:sp>
      <p:sp>
        <p:nvSpPr>
          <p:cNvPr id="13" name="순서도: 연결자 12">
            <a:extLst>
              <a:ext uri="{FF2B5EF4-FFF2-40B4-BE49-F238E27FC236}">
                <a16:creationId xmlns:a16="http://schemas.microsoft.com/office/drawing/2014/main" id="{039B4CD3-D415-44A5-8445-B3D986A23BDF}"/>
              </a:ext>
            </a:extLst>
          </p:cNvPr>
          <p:cNvSpPr/>
          <p:nvPr/>
        </p:nvSpPr>
        <p:spPr bwMode="auto">
          <a:xfrm>
            <a:off x="1981349" y="505633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A</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4" name="직사각형 13">
            <a:extLst>
              <a:ext uri="{FF2B5EF4-FFF2-40B4-BE49-F238E27FC236}">
                <a16:creationId xmlns:a16="http://schemas.microsoft.com/office/drawing/2014/main" id="{B364E808-61EE-4157-9716-E2B187F9E508}"/>
              </a:ext>
            </a:extLst>
          </p:cNvPr>
          <p:cNvSpPr/>
          <p:nvPr/>
        </p:nvSpPr>
        <p:spPr>
          <a:xfrm>
            <a:off x="6211575" y="1800485"/>
            <a:ext cx="900000" cy="122400"/>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15" name="순서도: 연결자 14">
            <a:extLst>
              <a:ext uri="{FF2B5EF4-FFF2-40B4-BE49-F238E27FC236}">
                <a16:creationId xmlns:a16="http://schemas.microsoft.com/office/drawing/2014/main" id="{1B0C5B4D-F18D-4CFB-8068-A4AC3886D9A8}"/>
              </a:ext>
            </a:extLst>
          </p:cNvPr>
          <p:cNvSpPr/>
          <p:nvPr/>
        </p:nvSpPr>
        <p:spPr bwMode="auto">
          <a:xfrm>
            <a:off x="6144500" y="1758929"/>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A</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6" name="직사각형 15">
            <a:extLst>
              <a:ext uri="{FF2B5EF4-FFF2-40B4-BE49-F238E27FC236}">
                <a16:creationId xmlns:a16="http://schemas.microsoft.com/office/drawing/2014/main" id="{278E4C7F-E0F2-46BA-8985-89131B6AC038}"/>
              </a:ext>
            </a:extLst>
          </p:cNvPr>
          <p:cNvSpPr/>
          <p:nvPr/>
        </p:nvSpPr>
        <p:spPr>
          <a:xfrm>
            <a:off x="6211575" y="3990301"/>
            <a:ext cx="900000" cy="122400"/>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17" name="순서도: 연결자 16">
            <a:extLst>
              <a:ext uri="{FF2B5EF4-FFF2-40B4-BE49-F238E27FC236}">
                <a16:creationId xmlns:a16="http://schemas.microsoft.com/office/drawing/2014/main" id="{C4F7D182-6CF0-4F2F-BA22-48AEFE74CDE9}"/>
              </a:ext>
            </a:extLst>
          </p:cNvPr>
          <p:cNvSpPr/>
          <p:nvPr/>
        </p:nvSpPr>
        <p:spPr bwMode="auto">
          <a:xfrm>
            <a:off x="6144500" y="3948745"/>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A</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0" name="직사각형 19">
            <a:extLst>
              <a:ext uri="{FF2B5EF4-FFF2-40B4-BE49-F238E27FC236}">
                <a16:creationId xmlns:a16="http://schemas.microsoft.com/office/drawing/2014/main" id="{B8981D08-907A-4633-9594-26342FB4B321}"/>
              </a:ext>
            </a:extLst>
          </p:cNvPr>
          <p:cNvSpPr/>
          <p:nvPr/>
        </p:nvSpPr>
        <p:spPr>
          <a:xfrm>
            <a:off x="6661575" y="2046130"/>
            <a:ext cx="900000" cy="122400"/>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21" name="순서도: 연결자 20">
            <a:extLst>
              <a:ext uri="{FF2B5EF4-FFF2-40B4-BE49-F238E27FC236}">
                <a16:creationId xmlns:a16="http://schemas.microsoft.com/office/drawing/2014/main" id="{24C9E180-9B2D-4B00-9EFF-B9CE34D910D1}"/>
              </a:ext>
            </a:extLst>
          </p:cNvPr>
          <p:cNvSpPr/>
          <p:nvPr/>
        </p:nvSpPr>
        <p:spPr bwMode="auto">
          <a:xfrm>
            <a:off x="6594500" y="2004574"/>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B</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4" name="순서도: 연결자 23">
            <a:extLst>
              <a:ext uri="{FF2B5EF4-FFF2-40B4-BE49-F238E27FC236}">
                <a16:creationId xmlns:a16="http://schemas.microsoft.com/office/drawing/2014/main" id="{2AE02200-4396-445E-8763-642DF72771C5}"/>
              </a:ext>
            </a:extLst>
          </p:cNvPr>
          <p:cNvSpPr/>
          <p:nvPr/>
        </p:nvSpPr>
        <p:spPr bwMode="auto">
          <a:xfrm>
            <a:off x="1981349" y="552111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B</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8" name="순서도: 연결자 27">
            <a:extLst>
              <a:ext uri="{FF2B5EF4-FFF2-40B4-BE49-F238E27FC236}">
                <a16:creationId xmlns:a16="http://schemas.microsoft.com/office/drawing/2014/main" id="{B1B7795F-5EF8-4EA9-BD87-D6E55F28F0B2}"/>
              </a:ext>
            </a:extLst>
          </p:cNvPr>
          <p:cNvSpPr/>
          <p:nvPr/>
        </p:nvSpPr>
        <p:spPr bwMode="auto">
          <a:xfrm>
            <a:off x="1981349" y="5698157"/>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C</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9" name="직사각형 28">
            <a:extLst>
              <a:ext uri="{FF2B5EF4-FFF2-40B4-BE49-F238E27FC236}">
                <a16:creationId xmlns:a16="http://schemas.microsoft.com/office/drawing/2014/main" id="{F0443607-08A5-46E2-8AA7-99D5E800D7CF}"/>
              </a:ext>
            </a:extLst>
          </p:cNvPr>
          <p:cNvSpPr/>
          <p:nvPr/>
        </p:nvSpPr>
        <p:spPr>
          <a:xfrm>
            <a:off x="7111575" y="1800485"/>
            <a:ext cx="900000" cy="122400"/>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30" name="순서도: 연결자 29">
            <a:extLst>
              <a:ext uri="{FF2B5EF4-FFF2-40B4-BE49-F238E27FC236}">
                <a16:creationId xmlns:a16="http://schemas.microsoft.com/office/drawing/2014/main" id="{C7A92A2C-2F7D-4BEF-9F66-E86507243C9A}"/>
              </a:ext>
            </a:extLst>
          </p:cNvPr>
          <p:cNvSpPr/>
          <p:nvPr/>
        </p:nvSpPr>
        <p:spPr bwMode="auto">
          <a:xfrm>
            <a:off x="7044500" y="1758929"/>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C</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31" name="직사각형 30">
            <a:extLst>
              <a:ext uri="{FF2B5EF4-FFF2-40B4-BE49-F238E27FC236}">
                <a16:creationId xmlns:a16="http://schemas.microsoft.com/office/drawing/2014/main" id="{20A47658-5210-4604-A073-F635AEBF0CBA}"/>
              </a:ext>
            </a:extLst>
          </p:cNvPr>
          <p:cNvSpPr/>
          <p:nvPr/>
        </p:nvSpPr>
        <p:spPr>
          <a:xfrm>
            <a:off x="7111575" y="3990301"/>
            <a:ext cx="900000" cy="122400"/>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169" fontAlgn="base" latinLnBrk="1">
              <a:spcBef>
                <a:spcPct val="0"/>
              </a:spcBef>
              <a:spcAft>
                <a:spcPct val="0"/>
              </a:spcAft>
              <a:defRPr/>
            </a:pPr>
            <a:endParaRPr kumimoji="1" lang="ko-KR" altLang="en-US" sz="1662" b="1">
              <a:solidFill>
                <a:prstClr val="white"/>
              </a:solidFill>
              <a:latin typeface="Arial"/>
              <a:ea typeface="나눔고딕"/>
            </a:endParaRPr>
          </a:p>
        </p:txBody>
      </p:sp>
      <p:sp>
        <p:nvSpPr>
          <p:cNvPr id="32" name="순서도: 연결자 31">
            <a:extLst>
              <a:ext uri="{FF2B5EF4-FFF2-40B4-BE49-F238E27FC236}">
                <a16:creationId xmlns:a16="http://schemas.microsoft.com/office/drawing/2014/main" id="{84323361-5452-4705-9A75-37A3747D94E9}"/>
              </a:ext>
            </a:extLst>
          </p:cNvPr>
          <p:cNvSpPr/>
          <p:nvPr/>
        </p:nvSpPr>
        <p:spPr bwMode="auto">
          <a:xfrm>
            <a:off x="7044500" y="3948745"/>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C</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198419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a:extLst>
              <a:ext uri="{FF2B5EF4-FFF2-40B4-BE49-F238E27FC236}">
                <a16:creationId xmlns:a16="http://schemas.microsoft.com/office/drawing/2014/main" id="{B7D0B8EF-B555-4CE0-A0A1-19BE6CDBA6B8}"/>
              </a:ext>
            </a:extLst>
          </p:cNvPr>
          <p:cNvGraphicFramePr>
            <a:graphicFrameLocks noGrp="1"/>
          </p:cNvGraphicFramePr>
          <p:nvPr>
            <p:extLst>
              <p:ext uri="{D42A27DB-BD31-4B8C-83A1-F6EECF244321}">
                <p14:modId xmlns:p14="http://schemas.microsoft.com/office/powerpoint/2010/main" val="1172218877"/>
              </p:ext>
            </p:extLst>
          </p:nvPr>
        </p:nvGraphicFramePr>
        <p:xfrm>
          <a:off x="814390" y="1076384"/>
          <a:ext cx="8241054" cy="5022932"/>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Margin Structure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2" indent="0" algn="just" defTabSz="914400" eaLnBrk="1" fontAlgn="auto" latinLnBrk="0" hangingPunct="1">
                        <a:lnSpc>
                          <a:spcPts val="1080"/>
                        </a:lnSpc>
                        <a:spcBef>
                          <a:spcPts val="600"/>
                        </a:spcBef>
                        <a:spcAft>
                          <a:spcPts val="0"/>
                        </a:spcAft>
                        <a:buClr>
                          <a:schemeClr val="tx2"/>
                        </a:buClr>
                        <a:buSzTx/>
                        <a:buFont typeface="Arial" pitchFamily="34" charset="0"/>
                        <a:buNone/>
                        <a:tabLst/>
                        <a:defRPr/>
                      </a:pPr>
                      <a:endParaRPr lang="en-US" altLang="ko-KR" sz="900" kern="0" dirty="0">
                        <a:solidFill>
                          <a:schemeClr val="tx1"/>
                        </a:solidFill>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1000"/>
                        </a:spcBef>
                        <a:spcAft>
                          <a:spcPts val="0"/>
                        </a:spcAft>
                        <a:buClr>
                          <a:schemeClr val="tx2"/>
                        </a:buClr>
                        <a:buSzTx/>
                        <a:buFont typeface="Arial" pitchFamily="34" charset="0"/>
                        <a:buChar char="■"/>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endParaRPr>
                    </a:p>
                    <a:p>
                      <a:pPr marL="177800" marR="0" lvl="2" indent="-177800" algn="just" defTabSz="914400" eaLnBrk="1" fontAlgn="auto" latinLnBrk="0" hangingPunct="1">
                        <a:lnSpc>
                          <a:spcPts val="1080"/>
                        </a:lnSpc>
                        <a:spcBef>
                          <a:spcPts val="1000"/>
                        </a:spcBef>
                        <a:spcAft>
                          <a:spcPts val="0"/>
                        </a:spcAft>
                        <a:buClr>
                          <a:schemeClr val="tx2"/>
                        </a:buClr>
                        <a:buSzTx/>
                        <a:buFont typeface="Arial" pitchFamily="34" charset="0"/>
                        <a:buChar char="■"/>
                        <a:tabLst/>
                        <a:defRPr/>
                      </a:pP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과거 마진에 직접적인 영향을 미치는 </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Key Margin Driver</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rPr>
                        <a:t>는 다음과 같음</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Arial" panose="020B0604020202020204" pitchFamily="34" charset="0"/>
                      </a:endParaRPr>
                    </a:p>
                    <a:p>
                      <a:pPr marL="216000" lvl="2" indent="-108000" algn="just">
                        <a:lnSpc>
                          <a:spcPts val="1080"/>
                        </a:lnSpc>
                        <a:spcBef>
                          <a:spcPts val="400"/>
                        </a:spcBef>
                        <a:buClr>
                          <a:schemeClr val="tx2"/>
                        </a:buClr>
                        <a:buFontTx/>
                        <a:buChar char="-"/>
                        <a:defRPr/>
                      </a:pP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Sales Mix</a:t>
                      </a:r>
                    </a:p>
                    <a:p>
                      <a:pPr marL="288000" lvl="2" indent="-72000" algn="just">
                        <a:lnSpc>
                          <a:spcPts val="1080"/>
                        </a:lnSpc>
                        <a:spcBef>
                          <a:spcPts val="0"/>
                        </a:spcBef>
                        <a:buClr>
                          <a:schemeClr val="tx2"/>
                        </a:buClr>
                        <a:buFont typeface="Arial" panose="020B0604020202020204" pitchFamily="34" charset="0"/>
                        <a:buChar char="•"/>
                        <a:defRPr/>
                      </a:pP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Customer Mix: 1</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차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Vendor</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의 </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region(</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국내</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해외</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및 거래처의 신규 거래 여부 등</a:t>
                      </a: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8000" lvl="2" indent="-72000" algn="just">
                        <a:lnSpc>
                          <a:spcPts val="1080"/>
                        </a:lnSpc>
                        <a:spcBef>
                          <a:spcPts val="0"/>
                        </a:spcBef>
                        <a:buClr>
                          <a:schemeClr val="tx2"/>
                        </a:buClr>
                        <a:buFont typeface="Arial" panose="020B0604020202020204" pitchFamily="34" charset="0"/>
                        <a:buChar char="•"/>
                        <a:defRPr/>
                      </a:pP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Product Mix: Air plate / Vacuum Chuck / 100</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만원 미만 기타 부품 등의 마진 차이</a:t>
                      </a: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판매 물량 변화에 따른 고정비 레버리지 효과</a:t>
                      </a: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주요 원가 항목</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원재료비</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노무비 등</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의 매입단가 및 </a:t>
                      </a:r>
                      <a:r>
                        <a:rPr kumimoji="0" lang="ko-KR" altLang="en-US" sz="8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임률</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변화</a:t>
                      </a: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16000" lvl="2" indent="-108000" algn="just">
                        <a:lnSpc>
                          <a:spcPts val="1080"/>
                        </a:lnSpc>
                        <a:spcBef>
                          <a:spcPts val="400"/>
                        </a:spcBef>
                        <a:buClr>
                          <a:schemeClr val="tx2"/>
                        </a:buClr>
                        <a:buFontTx/>
                        <a:buChar char="-"/>
                        <a:defRPr/>
                      </a:pP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특수관계가 존재</a:t>
                      </a:r>
                      <a:r>
                        <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외주가공업체와의 거래 조건 및 외주가공비</a:t>
                      </a:r>
                      <a:endParaRPr kumimoji="0" lang="en-US" altLang="ko-KR" sz="8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4800" b="1" dirty="0">
                <a:solidFill>
                  <a:srgbClr val="00338D"/>
                </a:solidFill>
                <a:latin typeface="KPMG Extralight" panose="020B0303030202040204" pitchFamily="34" charset="0"/>
              </a:rPr>
              <a:t>Margin Analysis (2/2)</a:t>
            </a:r>
            <a:endParaRPr lang="en-US" altLang="ko-KR" sz="4800" b="1" dirty="0">
              <a:solidFill>
                <a:srgbClr val="00338D"/>
              </a:solidFill>
              <a:latin typeface="KPMG Extralight" panose="020B0303030202040204" pitchFamily="34" charset="0"/>
              <a:ea typeface="맑은 고딕" panose="020B0503020000020004" pitchFamily="50" charset="-127"/>
            </a:endParaRP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Executive Summary</a:t>
            </a:r>
          </a:p>
        </p:txBody>
      </p:sp>
      <p:graphicFrame>
        <p:nvGraphicFramePr>
          <p:cNvPr id="4" name="표 3">
            <a:extLst>
              <a:ext uri="{FF2B5EF4-FFF2-40B4-BE49-F238E27FC236}">
                <a16:creationId xmlns:a16="http://schemas.microsoft.com/office/drawing/2014/main" id="{53D66FAD-1FFF-40A9-8EBF-D2584FD37550}"/>
              </a:ext>
            </a:extLst>
          </p:cNvPr>
          <p:cNvGraphicFramePr>
            <a:graphicFrameLocks noGrp="1"/>
          </p:cNvGraphicFramePr>
          <p:nvPr/>
        </p:nvGraphicFramePr>
        <p:xfrm>
          <a:off x="2048400" y="1435903"/>
          <a:ext cx="6389033" cy="2926080"/>
        </p:xfrm>
        <a:graphic>
          <a:graphicData uri="http://schemas.openxmlformats.org/drawingml/2006/table">
            <a:tbl>
              <a:tblPr/>
              <a:tblGrid>
                <a:gridCol w="180000">
                  <a:extLst>
                    <a:ext uri="{9D8B030D-6E8A-4147-A177-3AD203B41FA5}">
                      <a16:colId xmlns:a16="http://schemas.microsoft.com/office/drawing/2014/main" val="2891982190"/>
                    </a:ext>
                  </a:extLst>
                </a:gridCol>
                <a:gridCol w="250112">
                  <a:extLst>
                    <a:ext uri="{9D8B030D-6E8A-4147-A177-3AD203B41FA5}">
                      <a16:colId xmlns:a16="http://schemas.microsoft.com/office/drawing/2014/main" val="2588348533"/>
                    </a:ext>
                  </a:extLst>
                </a:gridCol>
                <a:gridCol w="620967">
                  <a:extLst>
                    <a:ext uri="{9D8B030D-6E8A-4147-A177-3AD203B41FA5}">
                      <a16:colId xmlns:a16="http://schemas.microsoft.com/office/drawing/2014/main" val="3960966558"/>
                    </a:ext>
                  </a:extLst>
                </a:gridCol>
                <a:gridCol w="620967">
                  <a:extLst>
                    <a:ext uri="{9D8B030D-6E8A-4147-A177-3AD203B41FA5}">
                      <a16:colId xmlns:a16="http://schemas.microsoft.com/office/drawing/2014/main" val="2142805077"/>
                    </a:ext>
                  </a:extLst>
                </a:gridCol>
                <a:gridCol w="432000">
                  <a:extLst>
                    <a:ext uri="{9D8B030D-6E8A-4147-A177-3AD203B41FA5}">
                      <a16:colId xmlns:a16="http://schemas.microsoft.com/office/drawing/2014/main" val="1879674425"/>
                    </a:ext>
                  </a:extLst>
                </a:gridCol>
                <a:gridCol w="432000">
                  <a:extLst>
                    <a:ext uri="{9D8B030D-6E8A-4147-A177-3AD203B41FA5}">
                      <a16:colId xmlns:a16="http://schemas.microsoft.com/office/drawing/2014/main" val="615534235"/>
                    </a:ext>
                  </a:extLst>
                </a:gridCol>
                <a:gridCol w="432000">
                  <a:extLst>
                    <a:ext uri="{9D8B030D-6E8A-4147-A177-3AD203B41FA5}">
                      <a16:colId xmlns:a16="http://schemas.microsoft.com/office/drawing/2014/main" val="703239078"/>
                    </a:ext>
                  </a:extLst>
                </a:gridCol>
                <a:gridCol w="432000">
                  <a:extLst>
                    <a:ext uri="{9D8B030D-6E8A-4147-A177-3AD203B41FA5}">
                      <a16:colId xmlns:a16="http://schemas.microsoft.com/office/drawing/2014/main" val="719363036"/>
                    </a:ext>
                  </a:extLst>
                </a:gridCol>
                <a:gridCol w="504000">
                  <a:extLst>
                    <a:ext uri="{9D8B030D-6E8A-4147-A177-3AD203B41FA5}">
                      <a16:colId xmlns:a16="http://schemas.microsoft.com/office/drawing/2014/main" val="1653132627"/>
                    </a:ext>
                  </a:extLst>
                </a:gridCol>
                <a:gridCol w="252987">
                  <a:extLst>
                    <a:ext uri="{9D8B030D-6E8A-4147-A177-3AD203B41FA5}">
                      <a16:colId xmlns:a16="http://schemas.microsoft.com/office/drawing/2014/main" val="1911824487"/>
                    </a:ext>
                  </a:extLst>
                </a:gridCol>
                <a:gridCol w="432000">
                  <a:extLst>
                    <a:ext uri="{9D8B030D-6E8A-4147-A177-3AD203B41FA5}">
                      <a16:colId xmlns:a16="http://schemas.microsoft.com/office/drawing/2014/main" val="1633658562"/>
                    </a:ext>
                  </a:extLst>
                </a:gridCol>
                <a:gridCol w="432000">
                  <a:extLst>
                    <a:ext uri="{9D8B030D-6E8A-4147-A177-3AD203B41FA5}">
                      <a16:colId xmlns:a16="http://schemas.microsoft.com/office/drawing/2014/main" val="132605176"/>
                    </a:ext>
                  </a:extLst>
                </a:gridCol>
                <a:gridCol w="432000">
                  <a:extLst>
                    <a:ext uri="{9D8B030D-6E8A-4147-A177-3AD203B41FA5}">
                      <a16:colId xmlns:a16="http://schemas.microsoft.com/office/drawing/2014/main" val="1298957919"/>
                    </a:ext>
                  </a:extLst>
                </a:gridCol>
                <a:gridCol w="432000">
                  <a:extLst>
                    <a:ext uri="{9D8B030D-6E8A-4147-A177-3AD203B41FA5}">
                      <a16:colId xmlns:a16="http://schemas.microsoft.com/office/drawing/2014/main" val="1898801992"/>
                    </a:ext>
                  </a:extLst>
                </a:gridCol>
                <a:gridCol w="504000">
                  <a:extLst>
                    <a:ext uri="{9D8B030D-6E8A-4147-A177-3AD203B41FA5}">
                      <a16:colId xmlns:a16="http://schemas.microsoft.com/office/drawing/2014/main" val="3099078634"/>
                    </a:ext>
                  </a:extLst>
                </a:gridCol>
              </a:tblGrid>
              <a:tr h="112495">
                <a:tc gridSpan="4">
                  <a:txBody>
                    <a:bodyPr/>
                    <a:lstStyle/>
                    <a:p>
                      <a:pPr algn="l"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01417003"/>
                  </a:ext>
                </a:extLst>
              </a:tr>
              <a:tr h="112495">
                <a:tc gridSpan="2">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b"/>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b"/>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6,799</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7,900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9,396</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8,130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4,375</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100%</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32268357"/>
                  </a:ext>
                </a:extLst>
              </a:tr>
              <a:tr h="112495">
                <a:tc gridSpan="3">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매출원가</a:t>
                      </a:r>
                      <a:r>
                        <a:rPr lang="en-US" altLang="ko-KR" sz="800" b="1"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800" b="1"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1"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4,698</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4,963</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6,040</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4,497</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2,366</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69%</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63%</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64%</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55%</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54%</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01752173"/>
                  </a:ext>
                </a:extLst>
              </a:tr>
              <a:tr h="112495">
                <a:tc>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맑은 고딕" panose="020B0503020000020004" pitchFamily="50" charset="-127"/>
                          <a:ea typeface="맑은 고딕" panose="020B0503020000020004" pitchFamily="50" charset="-127"/>
                        </a:rPr>
                        <a:t>VC</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원재료비</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1,208</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1,033</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1,292</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847</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520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18%</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13%</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14%</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12%</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189791060"/>
                  </a:ext>
                </a:extLst>
              </a:tr>
              <a:tr h="112495">
                <a:tc>
                  <a:txBody>
                    <a:bodyPr/>
                    <a:lstStyle/>
                    <a:p>
                      <a:pPr algn="l" fontAlgn="b"/>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직접노무비</a:t>
                      </a:r>
                    </a:p>
                  </a:txBody>
                  <a:tcPr marL="46800" marR="46800" marT="0" marB="0" anchor="b">
                    <a:lnL>
                      <a:noFill/>
                    </a:lnL>
                    <a:lnR>
                      <a:noFill/>
                    </a:lnR>
                    <a:lnT>
                      <a:noFill/>
                    </a:lnT>
                    <a:lnB>
                      <a:noFill/>
                    </a:lnB>
                  </a:tcPr>
                </a:tc>
                <a:tc>
                  <a:txBody>
                    <a:bodyPr/>
                    <a:lstStyle/>
                    <a:p>
                      <a:pPr algn="l" fontAlgn="b"/>
                      <a:endParaRPr lang="ko-KR" altLang="en-US" sz="800" b="1"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1,039</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1,242</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1,488</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1,106</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619</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15%</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16%</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16%</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14%</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14%</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20523728"/>
                  </a:ext>
                </a:extLst>
              </a:tr>
              <a:tr h="112495">
                <a:tc>
                  <a:txBody>
                    <a:bodyPr/>
                    <a:lstStyle/>
                    <a:p>
                      <a:pPr algn="l" fontAlgn="b"/>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맑은 고딕" panose="020B0503020000020004" pitchFamily="50" charset="-127"/>
                          <a:ea typeface="맑은 고딕" panose="020B0503020000020004" pitchFamily="50" charset="-127"/>
                        </a:rPr>
                        <a:t>VC</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변동제조간접원가</a:t>
                      </a:r>
                    </a:p>
                  </a:txBody>
                  <a:tcPr marL="46800" marR="46800" marT="0" marB="0" anchor="b">
                    <a:lnL>
                      <a:noFill/>
                    </a:lnL>
                    <a:lnR>
                      <a:noFill/>
                    </a:lnR>
                    <a:lnT>
                      <a:noFill/>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1,635</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1,648</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2,300</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1,739</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974</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24%</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21%</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24%</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21%</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22%</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63921905"/>
                  </a:ext>
                </a:extLst>
              </a:tr>
              <a:tr h="112495">
                <a:tc>
                  <a:txBody>
                    <a:bodyPr/>
                    <a:lstStyle/>
                    <a:p>
                      <a:pPr algn="l" fontAlgn="b"/>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고정제조간접원가</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816</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1,040</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959</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804</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252</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12%</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13%</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10%</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10%</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6%</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7503381"/>
                  </a:ext>
                </a:extLst>
              </a:tr>
              <a:tr h="112495">
                <a:tc gridSpan="2">
                  <a:txBody>
                    <a:bodyPr/>
                    <a:lstStyle/>
                    <a:p>
                      <a:pPr algn="l" fontAlgn="b"/>
                      <a:r>
                        <a:rPr lang="en-US" sz="800" b="1" i="0" u="none" strike="noStrike" dirty="0">
                          <a:solidFill>
                            <a:srgbClr val="000000"/>
                          </a:solidFill>
                          <a:effectLst/>
                          <a:latin typeface="맑은 고딕" panose="020B0503020000020004" pitchFamily="50" charset="-127"/>
                          <a:ea typeface="맑은 고딕" panose="020B0503020000020004" pitchFamily="50" charset="-127"/>
                        </a:rPr>
                        <a:t>GP</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2,102</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2,937</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3,357</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3,634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2,009</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31%</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dirty="0">
                          <a:solidFill>
                            <a:srgbClr val="00338D"/>
                          </a:solidFill>
                          <a:effectLst/>
                          <a:latin typeface="맑은 고딕" panose="020B0503020000020004" pitchFamily="50" charset="-127"/>
                          <a:ea typeface="맑은 고딕" panose="020B0503020000020004" pitchFamily="50" charset="-127"/>
                        </a:rPr>
                        <a:t>37%</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36%</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45%</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46%</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804494699"/>
                  </a:ext>
                </a:extLst>
              </a:tr>
              <a:tr h="112495">
                <a:tc gridSpan="2">
                  <a:txBody>
                    <a:bodyPr/>
                    <a:lstStyle/>
                    <a:p>
                      <a:pPr algn="l" fontAlgn="b"/>
                      <a:r>
                        <a:rPr lang="en-US" sz="800" b="1" i="0" u="none" strike="noStrike" dirty="0">
                          <a:solidFill>
                            <a:srgbClr val="000000"/>
                          </a:solidFill>
                          <a:effectLst/>
                          <a:latin typeface="맑은 고딕" panose="020B0503020000020004" pitchFamily="50" charset="-127"/>
                          <a:ea typeface="맑은 고딕" panose="020B0503020000020004" pitchFamily="50" charset="-127"/>
                        </a:rPr>
                        <a:t>SG&amp;A</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314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423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904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1,114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240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28595896"/>
                  </a:ext>
                </a:extLst>
              </a:tr>
              <a:tr h="112495">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2">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변동판매관리비</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63549760"/>
                  </a:ext>
                </a:extLst>
              </a:tr>
              <a:tr h="112495">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2">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고정판매관리비</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314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423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904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1,114</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240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10%</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14%</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142317911"/>
                  </a:ext>
                </a:extLst>
              </a:tr>
              <a:tr h="112495">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급여 등</a:t>
                      </a:r>
                    </a:p>
                  </a:txBody>
                  <a:tcPr marL="46800" marR="468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208</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153</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240</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214</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114</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3%</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3%</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3%</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3%</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633284806"/>
                  </a:ext>
                </a:extLst>
              </a:tr>
              <a:tr h="112495">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유형자산상각비</a:t>
                      </a:r>
                    </a:p>
                  </a:txBody>
                  <a:tcPr marL="46800" marR="46800" marT="0" marB="0" anchor="b">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18509352"/>
                  </a:ext>
                </a:extLst>
              </a:tr>
              <a:tr h="112495">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무형자산상각비</a:t>
                      </a:r>
                    </a:p>
                  </a:txBody>
                  <a:tcPr marL="46800" marR="46800" marT="0" marB="0" anchor="b">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143</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467</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667</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2%</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8%</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975521166"/>
                  </a:ext>
                </a:extLst>
              </a:tr>
              <a:tr h="112495">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대손상각비</a:t>
                      </a:r>
                    </a:p>
                  </a:txBody>
                  <a:tcPr marL="46800" marR="46800" marT="0" marB="0" anchor="b">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b">
                    <a:lnL>
                      <a:noFill/>
                    </a:lnL>
                    <a:lnR>
                      <a:noFill/>
                    </a:lnR>
                    <a:lnT>
                      <a:noFill/>
                    </a:lnT>
                    <a:lnB>
                      <a:noFill/>
                    </a:lnB>
                  </a:tcPr>
                </a:tc>
                <a:tc>
                  <a:txBody>
                    <a:bodyPr/>
                    <a:lstStyle/>
                    <a:p>
                      <a:pPr algn="r" fontAlgn="b"/>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466226384"/>
                  </a:ext>
                </a:extLst>
              </a:tr>
              <a:tr h="11249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보험료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560094548"/>
                  </a:ext>
                </a:extLst>
              </a:tr>
              <a:tr h="11249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접대비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36</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70430141"/>
                  </a:ext>
                </a:extLst>
              </a:tr>
              <a:tr h="11249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지급수수료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911526085"/>
                  </a:ext>
                </a:extLst>
              </a:tr>
              <a:tr h="112495">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세금과공과</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46</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3564224"/>
                  </a:ext>
                </a:extLst>
              </a:tr>
              <a:tr h="112495">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FC</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 고정비</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803121063"/>
                  </a:ext>
                </a:extLst>
              </a:tr>
              <a:tr h="112495">
                <a:tc gridSpan="3">
                  <a:txBody>
                    <a:bodyPr/>
                    <a:lstStyle/>
                    <a:p>
                      <a:pPr algn="l" fontAlgn="b"/>
                      <a:r>
                        <a:rPr lang="en-US" sz="800" b="1" i="0" u="none" strike="noStrike" dirty="0">
                          <a:solidFill>
                            <a:srgbClr val="000000"/>
                          </a:solidFill>
                          <a:effectLst/>
                          <a:latin typeface="맑은 고딕" panose="020B0503020000020004" pitchFamily="50" charset="-127"/>
                          <a:ea typeface="맑은 고딕" panose="020B0503020000020004" pitchFamily="50" charset="-127"/>
                        </a:rPr>
                        <a:t>EBIT</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1,788</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2,513</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2,452</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2,519</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1,769</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26%</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32%</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26%</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31%</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40%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775489070"/>
                  </a:ext>
                </a:extLst>
              </a:tr>
              <a:tr h="112495">
                <a:tc gridSpan="3">
                  <a:txBody>
                    <a:bodyPr/>
                    <a:lstStyle/>
                    <a:p>
                      <a:pPr algn="l" fontAlgn="b"/>
                      <a:r>
                        <a:rPr lang="en-US" sz="800" b="1" i="0" u="none" strike="noStrike" dirty="0">
                          <a:solidFill>
                            <a:srgbClr val="000000"/>
                          </a:solidFill>
                          <a:effectLst/>
                          <a:latin typeface="맑은 고딕" panose="020B0503020000020004" pitchFamily="50" charset="-127"/>
                          <a:ea typeface="맑은 고딕" panose="020B0503020000020004" pitchFamily="50" charset="-127"/>
                        </a:rPr>
                        <a:t>EBITDA</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1,949</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3,107</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3,364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3,513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1,769</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29%</a:t>
                      </a:r>
                    </a:p>
                  </a:txBody>
                  <a:tcPr marL="46800" marR="468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39%</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36%</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338D"/>
                          </a:solidFill>
                          <a:effectLst/>
                          <a:latin typeface="맑은 고딕" panose="020B0503020000020004" pitchFamily="50" charset="-127"/>
                          <a:ea typeface="맑은 고딕" panose="020B0503020000020004" pitchFamily="50" charset="-127"/>
                        </a:rPr>
                        <a:t>43%</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dirty="0">
                          <a:solidFill>
                            <a:srgbClr val="00338D"/>
                          </a:solidFill>
                          <a:effectLst/>
                          <a:latin typeface="맑은 고딕" panose="020B0503020000020004" pitchFamily="50" charset="-127"/>
                          <a:ea typeface="맑은 고딕" panose="020B0503020000020004" pitchFamily="50" charset="-127"/>
                        </a:rPr>
                        <a:t>40%</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57362095"/>
                  </a:ext>
                </a:extLst>
              </a:tr>
              <a:tr h="112495">
                <a:tc gridSpan="3">
                  <a:txBody>
                    <a:bodyPr/>
                    <a:lstStyle/>
                    <a:p>
                      <a:pPr algn="l" fontAlgn="ctr"/>
                      <a:r>
                        <a:rPr lang="en-US" sz="800" b="0" i="1" u="none" strike="noStrike" dirty="0">
                          <a:solidFill>
                            <a:srgbClr val="00338D"/>
                          </a:solidFill>
                          <a:effectLst/>
                          <a:latin typeface="맑은 고딕" panose="020B0503020000020004" pitchFamily="50" charset="-127"/>
                          <a:ea typeface="맑은 고딕" panose="020B0503020000020004" pitchFamily="50" charset="-127"/>
                        </a:rPr>
                        <a:t>VC% (D&amp;A</a:t>
                      </a:r>
                      <a:r>
                        <a:rPr lang="ko-KR" altLang="en-US" sz="800" b="0" i="1" u="none" strike="noStrike" dirty="0">
                          <a:solidFill>
                            <a:srgbClr val="00338D"/>
                          </a:solidFill>
                          <a:effectLst/>
                          <a:latin typeface="맑은 고딕" panose="020B0503020000020004" pitchFamily="50" charset="-127"/>
                          <a:ea typeface="맑은 고딕" panose="020B0503020000020004" pitchFamily="50" charset="-127"/>
                        </a:rPr>
                        <a:t> 제외</a:t>
                      </a:r>
                      <a:r>
                        <a:rPr lang="en-US" altLang="ko-KR" sz="800" b="0" i="1" u="none" strike="noStrike" dirty="0">
                          <a:solidFill>
                            <a:srgbClr val="00338D"/>
                          </a:solidFill>
                          <a:effectLst/>
                          <a:latin typeface="맑은 고딕" panose="020B0503020000020004" pitchFamily="50" charset="-127"/>
                          <a:ea typeface="맑은 고딕" panose="020B0503020000020004" pitchFamily="50" charset="-127"/>
                        </a:rPr>
                        <a:t>)</a:t>
                      </a:r>
                      <a:endParaRPr lang="en-US" sz="800" b="0" i="1" u="none" strike="noStrike" dirty="0">
                        <a:solidFill>
                          <a:srgbClr val="00338D"/>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800" b="0" i="0" u="none" strike="noStrike" dirty="0">
                          <a:solidFill>
                            <a:srgbClr val="00338D"/>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59%</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56%</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60%</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56%</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57%</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667897555"/>
                  </a:ext>
                </a:extLst>
              </a:tr>
              <a:tr h="112495">
                <a:tc gridSpan="3">
                  <a:txBody>
                    <a:bodyPr/>
                    <a:lstStyle/>
                    <a:p>
                      <a:pPr algn="l" fontAlgn="ctr"/>
                      <a:r>
                        <a:rPr lang="en-US" sz="800" b="0" i="1" u="none" strike="noStrike" dirty="0">
                          <a:solidFill>
                            <a:srgbClr val="00338D"/>
                          </a:solidFill>
                          <a:effectLst/>
                          <a:latin typeface="맑은 고딕" panose="020B0503020000020004" pitchFamily="50" charset="-127"/>
                          <a:ea typeface="맑은 고딕" panose="020B0503020000020004" pitchFamily="50" charset="-127"/>
                        </a:rPr>
                        <a:t>FC% (</a:t>
                      </a:r>
                      <a:r>
                        <a:rPr lang="en-US" altLang="ko-KR" sz="800" b="0" i="1" u="none" strike="noStrike" dirty="0">
                          <a:solidFill>
                            <a:srgbClr val="00338D"/>
                          </a:solidFill>
                          <a:effectLst/>
                          <a:latin typeface="맑은 고딕" panose="020B0503020000020004" pitchFamily="50" charset="-127"/>
                          <a:ea typeface="맑은 고딕" panose="020B0503020000020004" pitchFamily="50" charset="-127"/>
                        </a:rPr>
                        <a:t>D&amp;A</a:t>
                      </a:r>
                      <a:r>
                        <a:rPr lang="ko-KR" altLang="en-US" sz="800" b="0" i="1" u="none" strike="noStrike" dirty="0">
                          <a:solidFill>
                            <a:srgbClr val="00338D"/>
                          </a:solidFill>
                          <a:effectLst/>
                          <a:latin typeface="맑은 고딕" panose="020B0503020000020004" pitchFamily="50" charset="-127"/>
                          <a:ea typeface="맑은 고딕" panose="020B0503020000020004" pitchFamily="50" charset="-127"/>
                        </a:rPr>
                        <a:t> 제외</a:t>
                      </a:r>
                      <a:r>
                        <a:rPr lang="en-US" altLang="ko-KR" sz="800" b="0" i="1" u="none" strike="noStrike" dirty="0">
                          <a:solidFill>
                            <a:srgbClr val="00338D"/>
                          </a:solidFill>
                          <a:effectLst/>
                          <a:latin typeface="맑은 고딕" panose="020B0503020000020004" pitchFamily="50" charset="-127"/>
                          <a:ea typeface="맑은 고딕" panose="020B0503020000020004" pitchFamily="50" charset="-127"/>
                        </a:rPr>
                        <a:t>)</a:t>
                      </a:r>
                      <a:endParaRPr lang="en-US" sz="800" b="0" i="1" u="none" strike="noStrike" dirty="0">
                        <a:solidFill>
                          <a:srgbClr val="00338D"/>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800" b="0" i="0" u="none" strike="noStrike" dirty="0">
                          <a:solidFill>
                            <a:srgbClr val="00338D"/>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41%</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44%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40%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44%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43%</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a:noFill/>
                    </a:lnB>
                  </a:tcPr>
                </a:tc>
                <a:extLst>
                  <a:ext uri="{0D108BD9-81ED-4DB2-BD59-A6C34878D82A}">
                    <a16:rowId xmlns:a16="http://schemas.microsoft.com/office/drawing/2014/main" val="1330101964"/>
                  </a:ext>
                </a:extLst>
              </a:tr>
            </a:tbl>
          </a:graphicData>
        </a:graphic>
      </p:graphicFrame>
      <p:sp>
        <p:nvSpPr>
          <p:cNvPr id="24" name="TextBox 23">
            <a:extLst>
              <a:ext uri="{FF2B5EF4-FFF2-40B4-BE49-F238E27FC236}">
                <a16:creationId xmlns:a16="http://schemas.microsoft.com/office/drawing/2014/main" id="{7111FE8A-448E-4D7F-A383-F392D5BA93A9}"/>
              </a:ext>
            </a:extLst>
          </p:cNvPr>
          <p:cNvSpPr txBox="1"/>
          <p:nvPr/>
        </p:nvSpPr>
        <p:spPr>
          <a:xfrm>
            <a:off x="1971358" y="4367778"/>
            <a:ext cx="4324107" cy="200055"/>
          </a:xfrm>
          <a:prstGeom prst="rect">
            <a:avLst/>
          </a:prstGeom>
          <a:noFill/>
        </p:spPr>
        <p:txBody>
          <a:bodyPr wrap="square" rtlCol="0">
            <a:spAutoFit/>
          </a:bodyPr>
          <a:lstStyle/>
          <a:p>
            <a:r>
              <a:rPr lang="en-US" altLang="ko-KR" sz="700" dirty="0">
                <a:latin typeface="+mj-ea"/>
                <a:ea typeface="+mj-ea"/>
                <a:cs typeface="Univers for KPMG"/>
              </a:rPr>
              <a:t>Note 1: </a:t>
            </a:r>
            <a:r>
              <a:rPr lang="ko-KR" altLang="en-US" sz="700" dirty="0">
                <a:latin typeface="+mj-ea"/>
                <a:ea typeface="+mj-ea"/>
                <a:cs typeface="Univers for KPMG"/>
              </a:rPr>
              <a:t>원가 항목 수정</a:t>
            </a:r>
            <a:r>
              <a:rPr lang="en-US" altLang="ko-KR" sz="700" dirty="0">
                <a:latin typeface="+mj-ea"/>
                <a:ea typeface="+mj-ea"/>
                <a:cs typeface="Univers for KPMG"/>
              </a:rPr>
              <a:t>/</a:t>
            </a:r>
            <a:r>
              <a:rPr lang="ko-KR" altLang="en-US" sz="700" dirty="0">
                <a:latin typeface="+mj-ea"/>
                <a:ea typeface="+mj-ea"/>
                <a:cs typeface="Univers for KPMG"/>
              </a:rPr>
              <a:t>재분류한 </a:t>
            </a:r>
            <a:r>
              <a:rPr lang="en-US" altLang="ko-KR" sz="700" dirty="0">
                <a:latin typeface="+mj-ea"/>
                <a:ea typeface="+mj-ea"/>
                <a:cs typeface="Univers for KPMG"/>
              </a:rPr>
              <a:t>Cost structure</a:t>
            </a:r>
            <a:r>
              <a:rPr lang="ko-KR" altLang="en-US" sz="700" dirty="0">
                <a:latin typeface="+mj-ea"/>
                <a:ea typeface="+mj-ea"/>
                <a:cs typeface="Univers for KPMG"/>
              </a:rPr>
              <a:t>를 사용</a:t>
            </a:r>
          </a:p>
        </p:txBody>
      </p:sp>
    </p:spTree>
    <p:extLst>
      <p:ext uri="{BB962C8B-B14F-4D97-AF65-F5344CB8AC3E}">
        <p14:creationId xmlns:p14="http://schemas.microsoft.com/office/powerpoint/2010/main" val="3294520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4800" b="1" dirty="0">
                <a:solidFill>
                  <a:srgbClr val="00338D"/>
                </a:solidFill>
                <a:latin typeface="KPMG Extralight" panose="020B0303030202040204" pitchFamily="34" charset="0"/>
              </a:rPr>
              <a:t>Cash Flow (1/2)</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Executive Summary</a:t>
            </a:r>
          </a:p>
        </p:txBody>
      </p:sp>
      <p:graphicFrame>
        <p:nvGraphicFramePr>
          <p:cNvPr id="6" name="Group 3">
            <a:extLst>
              <a:ext uri="{FF2B5EF4-FFF2-40B4-BE49-F238E27FC236}">
                <a16:creationId xmlns:a16="http://schemas.microsoft.com/office/drawing/2014/main" id="{7068D3CA-30C3-4F19-8479-7216656A2EF4}"/>
              </a:ext>
            </a:extLst>
          </p:cNvPr>
          <p:cNvGraphicFramePr>
            <a:graphicFrameLocks noGrp="1"/>
          </p:cNvGraphicFramePr>
          <p:nvPr/>
        </p:nvGraphicFramePr>
        <p:xfrm>
          <a:off x="814389" y="1076383"/>
          <a:ext cx="8241054" cy="5020587"/>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34796">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Working Capital</a:t>
                      </a: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2" indent="0" algn="just" defTabSz="914400" eaLnBrk="1" fontAlgn="auto" latinLnBrk="0" hangingPunct="1">
                        <a:lnSpc>
                          <a:spcPts val="1080"/>
                        </a:lnSpc>
                        <a:spcBef>
                          <a:spcPts val="600"/>
                        </a:spcBef>
                        <a:spcAft>
                          <a:spcPts val="0"/>
                        </a:spcAft>
                        <a:buClr>
                          <a:schemeClr val="tx2"/>
                        </a:buClr>
                        <a:buSzTx/>
                        <a:buFont typeface="Wingdings" panose="05000000000000000000" pitchFamily="2" charset="2"/>
                        <a:buNone/>
                        <a:tabLst/>
                        <a:defRPr/>
                      </a:pPr>
                      <a:endParaRPr kumimoji="0" lang="en-US" altLang="ko-KR" sz="800" b="0" i="0" u="none" strike="noStrike" kern="1200" cap="none" spc="0" normalizeH="0" baseline="0" noProof="0" dirty="0">
                        <a:ln>
                          <a:noFill/>
                        </a:ln>
                        <a:solidFill>
                          <a:schemeClr val="tx1"/>
                        </a:solidFill>
                        <a:effectLst/>
                        <a:uLnTx/>
                        <a:uFillTx/>
                        <a:latin typeface="+mj-ea"/>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표 6">
            <a:extLst>
              <a:ext uri="{FF2B5EF4-FFF2-40B4-BE49-F238E27FC236}">
                <a16:creationId xmlns:a16="http://schemas.microsoft.com/office/drawing/2014/main" id="{040A5BE3-71CE-4C21-9FD6-3215495E9CF2}"/>
              </a:ext>
            </a:extLst>
          </p:cNvPr>
          <p:cNvGraphicFramePr>
            <a:graphicFrameLocks noGrp="1"/>
          </p:cNvGraphicFramePr>
          <p:nvPr>
            <p:extLst>
              <p:ext uri="{D42A27DB-BD31-4B8C-83A1-F6EECF244321}">
                <p14:modId xmlns:p14="http://schemas.microsoft.com/office/powerpoint/2010/main" val="2648504962"/>
              </p:ext>
            </p:extLst>
          </p:nvPr>
        </p:nvGraphicFramePr>
        <p:xfrm>
          <a:off x="1969200" y="1404000"/>
          <a:ext cx="3939342" cy="3636000"/>
        </p:xfrm>
        <a:graphic>
          <a:graphicData uri="http://schemas.openxmlformats.org/drawingml/2006/table">
            <a:tbl>
              <a:tblPr/>
              <a:tblGrid>
                <a:gridCol w="1249482">
                  <a:extLst>
                    <a:ext uri="{9D8B030D-6E8A-4147-A177-3AD203B41FA5}">
                      <a16:colId xmlns:a16="http://schemas.microsoft.com/office/drawing/2014/main" val="616513547"/>
                    </a:ext>
                  </a:extLst>
                </a:gridCol>
                <a:gridCol w="537972">
                  <a:extLst>
                    <a:ext uri="{9D8B030D-6E8A-4147-A177-3AD203B41FA5}">
                      <a16:colId xmlns:a16="http://schemas.microsoft.com/office/drawing/2014/main" val="1624982656"/>
                    </a:ext>
                  </a:extLst>
                </a:gridCol>
                <a:gridCol w="537972">
                  <a:extLst>
                    <a:ext uri="{9D8B030D-6E8A-4147-A177-3AD203B41FA5}">
                      <a16:colId xmlns:a16="http://schemas.microsoft.com/office/drawing/2014/main" val="672181479"/>
                    </a:ext>
                  </a:extLst>
                </a:gridCol>
                <a:gridCol w="537972">
                  <a:extLst>
                    <a:ext uri="{9D8B030D-6E8A-4147-A177-3AD203B41FA5}">
                      <a16:colId xmlns:a16="http://schemas.microsoft.com/office/drawing/2014/main" val="3577500112"/>
                    </a:ext>
                  </a:extLst>
                </a:gridCol>
                <a:gridCol w="537972">
                  <a:extLst>
                    <a:ext uri="{9D8B030D-6E8A-4147-A177-3AD203B41FA5}">
                      <a16:colId xmlns:a16="http://schemas.microsoft.com/office/drawing/2014/main" val="302649521"/>
                    </a:ext>
                  </a:extLst>
                </a:gridCol>
                <a:gridCol w="537972">
                  <a:extLst>
                    <a:ext uri="{9D8B030D-6E8A-4147-A177-3AD203B41FA5}">
                      <a16:colId xmlns:a16="http://schemas.microsoft.com/office/drawing/2014/main" val="1812765815"/>
                    </a:ext>
                  </a:extLst>
                </a:gridCol>
              </a:tblGrid>
              <a:tr h="151200">
                <a:tc>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Dec-16</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900" b="1" i="0" u="none" strike="noStrike" dirty="0">
                          <a:solidFill>
                            <a:srgbClr val="FFFFFF"/>
                          </a:solidFill>
                          <a:effectLst/>
                          <a:latin typeface="맑은 고딕" panose="020B0503020000020004" pitchFamily="50" charset="-127"/>
                          <a:ea typeface="+mn-ea"/>
                        </a:rPr>
                        <a:t>Dec-17</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900" b="1" i="0" u="none" strike="noStrike" dirty="0">
                          <a:solidFill>
                            <a:srgbClr val="FFFFFF"/>
                          </a:solidFill>
                          <a:effectLst/>
                          <a:latin typeface="맑은 고딕" panose="020B0503020000020004" pitchFamily="50" charset="-127"/>
                          <a:ea typeface="+mn-ea"/>
                        </a:rPr>
                        <a:t>Dec-18</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900" b="1" i="0" u="none" strike="noStrike" dirty="0">
                          <a:solidFill>
                            <a:srgbClr val="FFFFFF"/>
                          </a:solidFill>
                          <a:effectLst/>
                          <a:latin typeface="맑은 고딕" panose="020B0503020000020004" pitchFamily="50" charset="-127"/>
                          <a:ea typeface="+mn-ea"/>
                        </a:rPr>
                        <a:t>Dec-19</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900" b="1" i="0" u="none" strike="noStrike" dirty="0">
                          <a:solidFill>
                            <a:srgbClr val="FFFFFF"/>
                          </a:solidFill>
                          <a:effectLst/>
                          <a:latin typeface="맑은 고딕" panose="020B0503020000020004" pitchFamily="50" charset="-127"/>
                          <a:ea typeface="+mn-ea"/>
                        </a:rPr>
                        <a:t>Jun-20</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716787603"/>
                  </a:ext>
                </a:extLst>
              </a:tr>
              <a:tr h="158400">
                <a:tc>
                  <a:txBody>
                    <a:bodyPr/>
                    <a:lstStyle/>
                    <a:p>
                      <a:pPr algn="l" fontAlgn="ctr"/>
                      <a:r>
                        <a:rPr lang="en-US" sz="900" b="1" i="0" u="none" strike="noStrike" dirty="0">
                          <a:solidFill>
                            <a:srgbClr val="000000"/>
                          </a:solidFill>
                          <a:effectLst/>
                          <a:latin typeface="맑은 고딕" panose="020B0503020000020004" pitchFamily="50" charset="-127"/>
                          <a:ea typeface="맑은 고딕" panose="020B0503020000020004" pitchFamily="50" charset="-127"/>
                        </a:rPr>
                        <a:t>NWC</a:t>
                      </a:r>
                    </a:p>
                  </a:txBody>
                  <a:tcPr marL="46800" marR="46800" marT="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1,451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649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1,947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1,819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1,789</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37857687"/>
                  </a:ext>
                </a:extLst>
              </a:tr>
              <a:tr h="1584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매출채권</a:t>
                      </a:r>
                    </a:p>
                  </a:txBody>
                  <a:tcPr marL="46800" marR="46800" marT="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1,899</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801</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2,300</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1,825</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1,924</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69415804"/>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에이치비테크놀로지</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873</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139</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459</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1,056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489</a:t>
                      </a:r>
                    </a:p>
                  </a:txBody>
                  <a:tcPr marL="46800" marR="46800" marT="0" marB="0" anchor="b">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273905454"/>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디아이티</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87</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224</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957</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142</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897</a:t>
                      </a:r>
                    </a:p>
                  </a:txBody>
                  <a:tcPr marL="46800" marR="46800" marT="0" marB="0" anchor="b">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6081176"/>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케이맥</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319</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303</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456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140</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364</a:t>
                      </a:r>
                    </a:p>
                  </a:txBody>
                  <a:tcPr marL="46800" marR="46800" marT="0" marB="0" anchor="b">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9257608"/>
                  </a:ext>
                </a:extLst>
              </a:tr>
              <a:tr h="158400">
                <a:tc>
                  <a:txBody>
                    <a:bodyPr/>
                    <a:lstStyle/>
                    <a:p>
                      <a:pPr algn="l" fontAlgn="b"/>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b">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640</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143</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451</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505</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173</a:t>
                      </a:r>
                    </a:p>
                  </a:txBody>
                  <a:tcPr marL="46800" marR="46800" marT="0" marB="0" anchor="b">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75967362"/>
                  </a:ext>
                </a:extLst>
              </a:tr>
              <a:tr h="158400">
                <a:tc>
                  <a:txBody>
                    <a:bodyPr/>
                    <a:lstStyle/>
                    <a:p>
                      <a:pPr algn="l" fontAlgn="b"/>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대손충당금</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b">
                    <a:lnL w="1270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b">
                    <a:lnL>
                      <a:noFill/>
                    </a:lnL>
                    <a:lnR w="1270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129044460"/>
                  </a:ext>
                </a:extLst>
              </a:tr>
              <a:tr h="158400">
                <a:tc>
                  <a:txBody>
                    <a:bodyPr/>
                    <a:lstStyle/>
                    <a:p>
                      <a:pPr algn="l" fontAlgn="ctr"/>
                      <a:r>
                        <a:rPr lang="en-US" sz="900" b="1" i="0" u="none" strike="noStrike" dirty="0">
                          <a:solidFill>
                            <a:srgbClr val="000000"/>
                          </a:solidFill>
                          <a:effectLst/>
                          <a:latin typeface="맑은 고딕" panose="020B0503020000020004" pitchFamily="50" charset="-127"/>
                          <a:ea typeface="맑은 고딕" panose="020B0503020000020004" pitchFamily="50" charset="-127"/>
                        </a:rPr>
                        <a:t>Turnover Days</a:t>
                      </a:r>
                      <a:r>
                        <a:rPr lang="en-US" sz="900" b="1"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endParaRPr lang="ko-KR" altLang="en-US" sz="900" b="1"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1" i="1" u="none" strike="noStrike" dirty="0">
                          <a:solidFill>
                            <a:srgbClr val="000000"/>
                          </a:solidFill>
                          <a:effectLst/>
                          <a:latin typeface="맑은 고딕" panose="020B0503020000020004" pitchFamily="50" charset="-127"/>
                          <a:ea typeface="맑은 고딕" panose="020B0503020000020004" pitchFamily="50" charset="-127"/>
                        </a:rPr>
                        <a:t>68.6</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1" i="1" u="none" strike="noStrike" dirty="0">
                          <a:solidFill>
                            <a:srgbClr val="000000"/>
                          </a:solidFill>
                          <a:effectLst/>
                          <a:latin typeface="맑은 고딕" panose="020B0503020000020004" pitchFamily="50" charset="-127"/>
                          <a:ea typeface="맑은 고딕" panose="020B0503020000020004" pitchFamily="50" charset="-127"/>
                        </a:rPr>
                        <a:t>62.4</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1" i="1" u="none" strike="noStrike">
                          <a:solidFill>
                            <a:srgbClr val="000000"/>
                          </a:solidFill>
                          <a:effectLst/>
                          <a:latin typeface="맑은 고딕" panose="020B0503020000020004" pitchFamily="50" charset="-127"/>
                          <a:ea typeface="맑은 고딕" panose="020B0503020000020004" pitchFamily="50" charset="-127"/>
                        </a:rPr>
                        <a:t>70.1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1" i="1" u="none" strike="noStrike">
                          <a:solidFill>
                            <a:srgbClr val="000000"/>
                          </a:solidFill>
                          <a:effectLst/>
                          <a:latin typeface="맑은 고딕" panose="020B0503020000020004" pitchFamily="50" charset="-127"/>
                          <a:ea typeface="맑은 고딕" panose="020B0503020000020004" pitchFamily="50" charset="-127"/>
                        </a:rPr>
                        <a:t>62.0</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004328846"/>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에이치비테크놀로지</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a:noFill/>
                    </a:lnB>
                  </a:tcPr>
                </a:tc>
                <a:tc>
                  <a:txBody>
                    <a:bodyPr/>
                    <a:lstStyle/>
                    <a:p>
                      <a:pPr algn="r" fontAlgn="ctr"/>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67.9</a:t>
                      </a:r>
                    </a:p>
                  </a:txBody>
                  <a:tcPr marL="46800" marR="46800" marT="0" marB="0" anchor="ctr">
                    <a:lnL>
                      <a:noFill/>
                    </a:lnL>
                    <a:lnR>
                      <a:noFill/>
                    </a:lnR>
                    <a:lnT>
                      <a:noFill/>
                    </a:lnT>
                    <a:lnB>
                      <a:noFill/>
                    </a:lnB>
                  </a:tcPr>
                </a:tc>
                <a:tc>
                  <a:txBody>
                    <a:bodyPr/>
                    <a:lstStyle/>
                    <a:p>
                      <a:pPr algn="r" fontAlgn="ctr"/>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70.2</a:t>
                      </a:r>
                    </a:p>
                  </a:txBody>
                  <a:tcPr marL="46800" marR="46800" marT="0" marB="0" anchor="ctr">
                    <a:lnL>
                      <a:noFill/>
                    </a:lnL>
                    <a:lnR>
                      <a:noFill/>
                    </a:lnR>
                    <a:lnT>
                      <a:noFill/>
                    </a:lnT>
                    <a:lnB>
                      <a:noFill/>
                    </a:lnB>
                  </a:tcPr>
                </a:tc>
                <a:tc>
                  <a:txBody>
                    <a:bodyPr/>
                    <a:lstStyle/>
                    <a:p>
                      <a:pPr algn="r" fontAlgn="ctr"/>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58.8</a:t>
                      </a:r>
                    </a:p>
                  </a:txBody>
                  <a:tcPr marL="46800" marR="46800" marT="0" marB="0" anchor="ctr">
                    <a:lnL>
                      <a:noFill/>
                    </a:lnL>
                    <a:lnR>
                      <a:noFill/>
                    </a:lnR>
                    <a:lnT>
                      <a:noFill/>
                    </a:lnT>
                    <a:lnB>
                      <a:noFill/>
                    </a:lnB>
                  </a:tcPr>
                </a:tc>
                <a:tc>
                  <a:txBody>
                    <a:bodyPr/>
                    <a:lstStyle/>
                    <a:p>
                      <a:pPr algn="r" fontAlgn="ctr"/>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61.7</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630802224"/>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디아이티</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a:noFill/>
                    </a:lnB>
                  </a:tcPr>
                </a:tc>
                <a:tc>
                  <a:txBody>
                    <a:bodyPr/>
                    <a:lstStyle/>
                    <a:p>
                      <a:pPr algn="r" fontAlgn="ctr"/>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92.1</a:t>
                      </a:r>
                    </a:p>
                  </a:txBody>
                  <a:tcPr marL="46800" marR="46800" marT="0" marB="0" anchor="ctr">
                    <a:lnL>
                      <a:noFill/>
                    </a:lnL>
                    <a:lnR>
                      <a:noFill/>
                    </a:lnR>
                    <a:lnT>
                      <a:noFill/>
                    </a:lnT>
                    <a:lnB>
                      <a:noFill/>
                    </a:lnB>
                  </a:tcPr>
                </a:tc>
                <a:tc>
                  <a:txBody>
                    <a:bodyPr/>
                    <a:lstStyle/>
                    <a:p>
                      <a:pPr algn="r" fontAlgn="ctr"/>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73.7</a:t>
                      </a:r>
                    </a:p>
                  </a:txBody>
                  <a:tcPr marL="46800" marR="46800" marT="0" marB="0" anchor="ctr">
                    <a:lnL>
                      <a:noFill/>
                    </a:lnL>
                    <a:lnR>
                      <a:noFill/>
                    </a:lnR>
                    <a:lnT>
                      <a:noFill/>
                    </a:lnT>
                    <a:lnB>
                      <a:noFill/>
                    </a:lnB>
                  </a:tcPr>
                </a:tc>
                <a:tc>
                  <a:txBody>
                    <a:bodyPr/>
                    <a:lstStyle/>
                    <a:p>
                      <a:pPr algn="r" fontAlgn="ctr"/>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103.4</a:t>
                      </a:r>
                    </a:p>
                  </a:txBody>
                  <a:tcPr marL="46800" marR="46800" marT="0" marB="0" anchor="ctr">
                    <a:lnL>
                      <a:noFill/>
                    </a:lnL>
                    <a:lnR>
                      <a:noFill/>
                    </a:lnR>
                    <a:lnT>
                      <a:noFill/>
                    </a:lnT>
                    <a:lnB>
                      <a:noFill/>
                    </a:lnB>
                  </a:tcPr>
                </a:tc>
                <a:tc>
                  <a:txBody>
                    <a:bodyPr/>
                    <a:lstStyle/>
                    <a:p>
                      <a:pPr algn="r" fontAlgn="ctr"/>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78.8</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46956309"/>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케이맥</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맑은 고딕" panose="020B0503020000020004" pitchFamily="50" charset="-127"/>
                          <a:ea typeface="맑은 고딕" panose="020B0503020000020004" pitchFamily="50" charset="-127"/>
                        </a:rPr>
                        <a:t>66.8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65.7</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82.8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71.4</a:t>
                      </a:r>
                    </a:p>
                  </a:txBody>
                  <a:tcPr marL="46800" marR="46800" marT="0" marB="0" anchor="ctr">
                    <a:lnL>
                      <a:noFill/>
                    </a:lnL>
                    <a:lnR w="1270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25523235"/>
                  </a:ext>
                </a:extLst>
              </a:tr>
              <a:tr h="1584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매입채무</a:t>
                      </a:r>
                    </a:p>
                  </a:txBody>
                  <a:tcPr marL="46800" marR="46800" marT="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448</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152</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353</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134</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645553227"/>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주식회사엘씨엠에스티</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127</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69</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246</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69590857"/>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진흥알미늄</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157</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b">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1704612"/>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하이메탈</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68121534"/>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요한하이테크</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56</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43</a:t>
                      </a:r>
                    </a:p>
                  </a:txBody>
                  <a:tcPr marL="46800" marR="46800" marT="0" marB="0" anchor="b">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7936100"/>
                  </a:ext>
                </a:extLst>
              </a:tr>
              <a:tr h="1584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1270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129</a:t>
                      </a:r>
                    </a:p>
                  </a:txBody>
                  <a:tcPr marL="46800" marR="46800" marT="0"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58</a:t>
                      </a:r>
                    </a:p>
                  </a:txBody>
                  <a:tcPr marL="46800" marR="46800" marT="0"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a:t>
                      </a:r>
                    </a:p>
                  </a:txBody>
                  <a:tcPr marL="46800" marR="46800" marT="0"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73</a:t>
                      </a:r>
                    </a:p>
                  </a:txBody>
                  <a:tcPr marL="46800" marR="46800" marT="0" marB="0" anchor="b">
                    <a:lnL>
                      <a:noFill/>
                    </a:lnL>
                    <a:lnR w="1270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610593281"/>
                  </a:ext>
                </a:extLst>
              </a:tr>
              <a:tr h="158400">
                <a:tc>
                  <a:txBody>
                    <a:bodyPr/>
                    <a:lstStyle/>
                    <a:p>
                      <a:pPr algn="l" fontAlgn="ctr"/>
                      <a:r>
                        <a:rPr lang="en-US" sz="900" b="1" i="0" u="none" strike="noStrike" dirty="0">
                          <a:solidFill>
                            <a:srgbClr val="000000"/>
                          </a:solidFill>
                          <a:effectLst/>
                          <a:latin typeface="맑은 고딕" panose="020B0503020000020004" pitchFamily="50" charset="-127"/>
                          <a:ea typeface="맑은 고딕" panose="020B0503020000020004" pitchFamily="50" charset="-127"/>
                        </a:rPr>
                        <a:t>Turnover Days</a:t>
                      </a:r>
                      <a:r>
                        <a:rPr lang="en-US" sz="900" b="1"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1" u="none" strike="noStrike" dirty="0">
                          <a:solidFill>
                            <a:srgbClr val="000000"/>
                          </a:solidFill>
                          <a:effectLst/>
                          <a:latin typeface="맑은 고딕" panose="020B0503020000020004" pitchFamily="50" charset="-127"/>
                          <a:ea typeface="맑은 고딕" panose="020B0503020000020004" pitchFamily="50" charset="-127"/>
                        </a:rPr>
                        <a:t>33.6</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1" u="none" strike="noStrike">
                          <a:solidFill>
                            <a:srgbClr val="000000"/>
                          </a:solidFill>
                          <a:effectLst/>
                          <a:latin typeface="맑은 고딕" panose="020B0503020000020004" pitchFamily="50" charset="-127"/>
                          <a:ea typeface="맑은 고딕" panose="020B0503020000020004" pitchFamily="50" charset="-127"/>
                        </a:rPr>
                        <a:t>34.5</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1" u="none" strike="noStrike" dirty="0">
                          <a:solidFill>
                            <a:srgbClr val="000000"/>
                          </a:solidFill>
                          <a:effectLst/>
                          <a:latin typeface="맑은 고딕" panose="020B0503020000020004" pitchFamily="50" charset="-127"/>
                          <a:ea typeface="맑은 고딕" panose="020B0503020000020004" pitchFamily="50" charset="-127"/>
                        </a:rPr>
                        <a:t>30.3</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28.2</a:t>
                      </a:r>
                    </a:p>
                  </a:txBody>
                  <a:tcPr marL="46800" marR="46800" marT="0" marB="0" anchor="b">
                    <a:lnL>
                      <a:noFill/>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1553996"/>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주식회사엘씨엠에스티</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a:noFill/>
                    </a:lnB>
                  </a:tcPr>
                </a:tc>
                <a:tc>
                  <a:txBody>
                    <a:bodyPr/>
                    <a:lstStyle/>
                    <a:p>
                      <a:pPr algn="r" fontAlgn="b"/>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37.4</a:t>
                      </a:r>
                    </a:p>
                  </a:txBody>
                  <a:tcPr marL="46800" marR="46800" marT="0" marB="0" anchor="b">
                    <a:lnL>
                      <a:noFill/>
                    </a:lnL>
                    <a:lnR>
                      <a:noFill/>
                    </a:lnR>
                    <a:lnT>
                      <a:noFill/>
                    </a:lnT>
                    <a:lnB>
                      <a:noFill/>
                    </a:lnB>
                  </a:tcPr>
                </a:tc>
                <a:tc>
                  <a:txBody>
                    <a:bodyPr/>
                    <a:lstStyle/>
                    <a:p>
                      <a:pPr algn="r" fontAlgn="b"/>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37.6</a:t>
                      </a:r>
                    </a:p>
                  </a:txBody>
                  <a:tcPr marL="46800" marR="46800" marT="0" marB="0" anchor="b">
                    <a:lnL>
                      <a:noFill/>
                    </a:lnL>
                    <a:lnR>
                      <a:noFill/>
                    </a:lnR>
                    <a:lnT>
                      <a:noFill/>
                    </a:lnT>
                    <a:lnB>
                      <a:noFill/>
                    </a:lnB>
                  </a:tcPr>
                </a:tc>
                <a:tc>
                  <a:txBody>
                    <a:bodyPr/>
                    <a:lstStyle/>
                    <a:p>
                      <a:pPr algn="r" fontAlgn="b"/>
                      <a:r>
                        <a:rPr lang="en-US" altLang="ko-KR" sz="900" b="0" i="1" u="none" strike="noStrike">
                          <a:solidFill>
                            <a:srgbClr val="000000"/>
                          </a:solidFill>
                          <a:effectLst/>
                          <a:latin typeface="맑은 고딕" panose="020B0503020000020004" pitchFamily="50" charset="-127"/>
                          <a:ea typeface="맑은 고딕" panose="020B0503020000020004" pitchFamily="50" charset="-127"/>
                        </a:rPr>
                        <a:t>14.5</a:t>
                      </a:r>
                    </a:p>
                  </a:txBody>
                  <a:tcPr marL="46800" marR="46800" marT="0" marB="0" anchor="b">
                    <a:lnL>
                      <a:noFill/>
                    </a:lnL>
                    <a:lnR>
                      <a:noFill/>
                    </a:lnR>
                    <a:lnT>
                      <a:noFill/>
                    </a:lnT>
                    <a:lnB>
                      <a:noFill/>
                    </a:lnB>
                  </a:tcPr>
                </a:tc>
                <a:tc>
                  <a:txBody>
                    <a:bodyPr/>
                    <a:lstStyle/>
                    <a:p>
                      <a:pPr algn="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n/a</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57811192"/>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진흥알미늄</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a:noFill/>
                    </a:lnB>
                  </a:tcPr>
                </a:tc>
                <a:tc>
                  <a:txBody>
                    <a:bodyPr/>
                    <a:lstStyle/>
                    <a:p>
                      <a:pPr algn="r" fontAlgn="b"/>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49.7</a:t>
                      </a:r>
                    </a:p>
                  </a:txBody>
                  <a:tcPr marL="46800" marR="46800" marT="0" marB="0" anchor="b">
                    <a:lnL>
                      <a:noFill/>
                    </a:lnL>
                    <a:lnR>
                      <a:noFill/>
                    </a:lnR>
                    <a:lnT>
                      <a:noFill/>
                    </a:lnT>
                    <a:lnB>
                      <a:noFill/>
                    </a:lnB>
                  </a:tcPr>
                </a:tc>
                <a:tc>
                  <a:txBody>
                    <a:bodyPr/>
                    <a:lstStyle/>
                    <a:p>
                      <a:pPr algn="r" fontAlgn="b"/>
                      <a:r>
                        <a:rPr lang="en-US" altLang="ko-KR" sz="900" b="0" i="1" u="none" strike="noStrike">
                          <a:solidFill>
                            <a:srgbClr val="000000"/>
                          </a:solidFill>
                          <a:effectLst/>
                          <a:latin typeface="맑은 고딕" panose="020B0503020000020004" pitchFamily="50" charset="-127"/>
                          <a:ea typeface="맑은 고딕" panose="020B0503020000020004" pitchFamily="50" charset="-127"/>
                        </a:rPr>
                        <a:t>65.5</a:t>
                      </a:r>
                    </a:p>
                  </a:txBody>
                  <a:tcPr marL="46800" marR="46800" marT="0" marB="0" anchor="b">
                    <a:lnL>
                      <a:noFill/>
                    </a:lnL>
                    <a:lnR>
                      <a:noFill/>
                    </a:lnR>
                    <a:lnT>
                      <a:noFill/>
                    </a:lnT>
                    <a:lnB>
                      <a:noFill/>
                    </a:lnB>
                  </a:tcPr>
                </a:tc>
                <a:tc>
                  <a:txBody>
                    <a:bodyPr/>
                    <a:lstStyle/>
                    <a:p>
                      <a:pPr algn="r" fontAlgn="b"/>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30.5</a:t>
                      </a:r>
                    </a:p>
                  </a:txBody>
                  <a:tcPr marL="46800" marR="46800" marT="0"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31.0</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56562573"/>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하이메탈</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a:noFill/>
                    </a:lnL>
                    <a:lnR>
                      <a:noFill/>
                    </a:lnR>
                    <a:lnT>
                      <a:noFill/>
                    </a:lnT>
                    <a:lnB>
                      <a:noFill/>
                    </a:lnB>
                  </a:tcPr>
                </a:tc>
                <a:tc>
                  <a:txBody>
                    <a:bodyPr/>
                    <a:lstStyle/>
                    <a:p>
                      <a:pPr algn="r" fontAlgn="b"/>
                      <a:r>
                        <a:rPr lang="en-US" altLang="ko-KR" sz="900" b="0" i="1" u="none" strike="noStrike">
                          <a:solidFill>
                            <a:srgbClr val="000000"/>
                          </a:solidFill>
                          <a:effectLst/>
                          <a:latin typeface="맑은 고딕" panose="020B0503020000020004" pitchFamily="50" charset="-127"/>
                          <a:ea typeface="맑은 고딕" panose="020B0503020000020004" pitchFamily="50" charset="-127"/>
                        </a:rPr>
                        <a:t>21.0</a:t>
                      </a:r>
                    </a:p>
                  </a:txBody>
                  <a:tcPr marL="46800" marR="46800" marT="0" marB="0" anchor="b">
                    <a:lnL>
                      <a:noFill/>
                    </a:lnL>
                    <a:lnR>
                      <a:noFill/>
                    </a:lnR>
                    <a:lnT>
                      <a:noFill/>
                    </a:lnT>
                    <a:lnB>
                      <a:noFill/>
                    </a:lnB>
                  </a:tcPr>
                </a:tc>
                <a:tc>
                  <a:txBody>
                    <a:bodyPr/>
                    <a:lstStyle/>
                    <a:p>
                      <a:pPr algn="r" fontAlgn="b"/>
                      <a:r>
                        <a:rPr lang="en-US" altLang="ko-KR" sz="900" b="0" i="1" u="none" strike="noStrike">
                          <a:solidFill>
                            <a:srgbClr val="000000"/>
                          </a:solidFill>
                          <a:effectLst/>
                          <a:latin typeface="맑은 고딕" panose="020B0503020000020004" pitchFamily="50" charset="-127"/>
                          <a:ea typeface="맑은 고딕" panose="020B0503020000020004" pitchFamily="50" charset="-127"/>
                        </a:rPr>
                        <a:t>47.1</a:t>
                      </a:r>
                    </a:p>
                  </a:txBody>
                  <a:tcPr marL="46800" marR="46800" marT="0" marB="0" anchor="b">
                    <a:lnL>
                      <a:noFill/>
                    </a:lnL>
                    <a:lnR>
                      <a:noFill/>
                    </a:lnR>
                    <a:lnT>
                      <a:noFill/>
                    </a:lnT>
                    <a:lnB>
                      <a:noFill/>
                    </a:lnB>
                  </a:tcPr>
                </a:tc>
                <a:tc>
                  <a:txBody>
                    <a:bodyPr/>
                    <a:lstStyle/>
                    <a:p>
                      <a:pPr algn="r" fontAlgn="b"/>
                      <a:r>
                        <a:rPr lang="en-US" altLang="ko-KR" sz="900" b="0" i="1" u="none" strike="noStrike">
                          <a:solidFill>
                            <a:srgbClr val="000000"/>
                          </a:solidFill>
                          <a:effectLst/>
                          <a:latin typeface="맑은 고딕" panose="020B0503020000020004" pitchFamily="50" charset="-127"/>
                          <a:ea typeface="맑은 고딕" panose="020B0503020000020004" pitchFamily="50" charset="-127"/>
                        </a:rPr>
                        <a:t>59.1</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52.2</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40119065"/>
                  </a:ext>
                </a:extLst>
              </a:tr>
              <a:tr h="158400">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요한하이테크</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0" i="1" u="none" strike="noStrike">
                          <a:solidFill>
                            <a:srgbClr val="000000"/>
                          </a:solidFill>
                          <a:effectLst/>
                          <a:latin typeface="맑은 고딕" panose="020B0503020000020004" pitchFamily="50" charset="-127"/>
                          <a:ea typeface="맑은 고딕" panose="020B0503020000020004" pitchFamily="50" charset="-127"/>
                        </a:rPr>
                        <a:t>13.2</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36.2</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25.4</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27.7</a:t>
                      </a:r>
                    </a:p>
                  </a:txBody>
                  <a:tcPr marL="46800" marR="46800" marT="0" marB="0" anchor="ctr">
                    <a:lnL>
                      <a:noFill/>
                    </a:lnL>
                    <a:lnR w="1270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34650800"/>
                  </a:ext>
                </a:extLst>
              </a:tr>
            </a:tbl>
          </a:graphicData>
        </a:graphic>
      </p:graphicFrame>
      <p:sp>
        <p:nvSpPr>
          <p:cNvPr id="8" name="TextBox 7">
            <a:extLst>
              <a:ext uri="{FF2B5EF4-FFF2-40B4-BE49-F238E27FC236}">
                <a16:creationId xmlns:a16="http://schemas.microsoft.com/office/drawing/2014/main" id="{E8507FE0-DB59-432B-B626-402F22BB5FE5}"/>
              </a:ext>
            </a:extLst>
          </p:cNvPr>
          <p:cNvSpPr txBox="1">
            <a:spLocks/>
          </p:cNvSpPr>
          <p:nvPr/>
        </p:nvSpPr>
        <p:spPr>
          <a:xfrm>
            <a:off x="5974080" y="1467886"/>
            <a:ext cx="3066398" cy="4566753"/>
          </a:xfrm>
          <a:prstGeom prst="rect">
            <a:avLst/>
          </a:prstGeom>
          <a:noFill/>
          <a:ln w="6350">
            <a:noFill/>
          </a:ln>
        </p:spPr>
        <p:txBody>
          <a:bodyPr wrap="square" lIns="54610" tIns="54610" rIns="54610" bIns="54610" rtlCol="0" anchor="t" anchorCtr="0">
            <a:noAutofit/>
          </a:bodyPr>
          <a:lstStyle/>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재고자산을 계상하지 아니함에 따라 회사의 순운전자본은 매출채권과 매입채무로 구성되어 있음</a:t>
            </a: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매출채권</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매입채무 회전기간은 각각 약</a:t>
            </a:r>
            <a:r>
              <a:rPr lang="en-US" altLang="ko-KR" sz="900" kern="0" dirty="0">
                <a:latin typeface="+mj-ea"/>
                <a:cs typeface="Arial" panose="020B0604020202020204" pitchFamily="34" charset="0"/>
              </a:rPr>
              <a:t> 65</a:t>
            </a:r>
            <a:r>
              <a:rPr lang="ko-KR" altLang="en-US" sz="900" kern="0" dirty="0">
                <a:latin typeface="+mj-ea"/>
                <a:cs typeface="Arial" panose="020B0604020202020204" pitchFamily="34" charset="0"/>
              </a:rPr>
              <a:t>일</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약 </a:t>
            </a:r>
            <a:r>
              <a:rPr lang="en-US" altLang="ko-KR" sz="900" kern="0" dirty="0">
                <a:latin typeface="+mj-ea"/>
                <a:cs typeface="Arial" panose="020B0604020202020204" pitchFamily="34" charset="0"/>
              </a:rPr>
              <a:t>32</a:t>
            </a:r>
            <a:r>
              <a:rPr lang="ko-KR" altLang="en-US" sz="900" kern="0" dirty="0">
                <a:latin typeface="+mj-ea"/>
                <a:cs typeface="Arial" panose="020B0604020202020204" pitchFamily="34" charset="0"/>
              </a:rPr>
              <a:t>일로 대금회수기간이 대금지급기간보다 약 </a:t>
            </a:r>
            <a:r>
              <a:rPr lang="en-US" altLang="ko-KR" sz="900" kern="0" dirty="0">
                <a:latin typeface="+mj-ea"/>
                <a:cs typeface="Arial" panose="020B0604020202020204" pitchFamily="34" charset="0"/>
              </a:rPr>
              <a:t>2</a:t>
            </a:r>
            <a:r>
              <a:rPr lang="ko-KR" altLang="en-US" sz="900" kern="0" dirty="0">
                <a:latin typeface="+mj-ea"/>
                <a:cs typeface="Arial" panose="020B0604020202020204" pitchFamily="34" charset="0"/>
              </a:rPr>
              <a:t>배 이상 길지만 ①매입채무규모가 현저히 적고</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②회사의 평균적인 마진율을 고려했을 때</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운전자본으로 인한 </a:t>
            </a:r>
            <a:r>
              <a:rPr lang="en-US" altLang="ko-KR" sz="900" kern="0" dirty="0">
                <a:latin typeface="+mj-ea"/>
                <a:cs typeface="Arial" panose="020B0604020202020204" pitchFamily="34" charset="0"/>
              </a:rPr>
              <a:t>Cash shortage risk</a:t>
            </a:r>
            <a:r>
              <a:rPr lang="ko-KR" altLang="en-US" sz="900" kern="0" dirty="0">
                <a:latin typeface="+mj-ea"/>
                <a:cs typeface="Arial" panose="020B0604020202020204" pitchFamily="34" charset="0"/>
              </a:rPr>
              <a:t>는 낮을 것으로 판단됨</a:t>
            </a:r>
            <a:endParaRPr lang="en-US" altLang="ko-KR" sz="900" b="1" kern="0" dirty="0">
              <a:latin typeface="+mj-ea"/>
              <a:ea typeface="+mj-ea"/>
              <a:cs typeface="Arial" panose="020B0604020202020204" pitchFamily="34" charset="0"/>
            </a:endParaRPr>
          </a:p>
          <a:p>
            <a:pPr defTabSz="914395" fontAlgn="base">
              <a:lnSpc>
                <a:spcPct val="120000"/>
              </a:lnSpc>
              <a:spcBef>
                <a:spcPts val="600"/>
              </a:spcBef>
              <a:spcAft>
                <a:spcPct val="0"/>
              </a:spcAft>
            </a:pPr>
            <a:r>
              <a:rPr lang="ko-KR" altLang="en-US" sz="900" b="1" kern="0" dirty="0">
                <a:latin typeface="+mj-ea"/>
                <a:ea typeface="+mj-ea"/>
                <a:cs typeface="Arial" panose="020B0604020202020204" pitchFamily="34" charset="0"/>
              </a:rPr>
              <a:t>      매출채권 </a:t>
            </a:r>
            <a:r>
              <a:rPr lang="en-US" altLang="ko-KR" sz="900" b="1" kern="0" dirty="0">
                <a:latin typeface="+mj-ea"/>
                <a:ea typeface="+mj-ea"/>
                <a:cs typeface="Arial" panose="020B0604020202020204" pitchFamily="34" charset="0"/>
              </a:rPr>
              <a:t>Turnover Days</a:t>
            </a: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회사는 매출채권에 대하여 거래처에 따라 ①상품 납품 후 </a:t>
            </a:r>
            <a:r>
              <a:rPr lang="en-US" altLang="ko-KR" sz="900" kern="0" dirty="0">
                <a:latin typeface="+mj-ea"/>
                <a:ea typeface="+mj-ea"/>
                <a:cs typeface="Arial" panose="020B0604020202020204" pitchFamily="34" charset="0"/>
              </a:rPr>
              <a:t>60</a:t>
            </a:r>
            <a:r>
              <a:rPr lang="ko-KR" altLang="en-US" sz="900" kern="0" dirty="0">
                <a:latin typeface="+mj-ea"/>
                <a:ea typeface="+mj-ea"/>
                <a:cs typeface="Arial" panose="020B0604020202020204" pitchFamily="34" charset="0"/>
              </a:rPr>
              <a:t>일 이내</a:t>
            </a:r>
            <a:r>
              <a:rPr lang="en-US" altLang="ko-KR" sz="900" kern="0" dirty="0">
                <a:latin typeface="+mj-ea"/>
                <a:ea typeface="+mj-ea"/>
                <a:cs typeface="Arial" panose="020B0604020202020204" pitchFamily="34" charset="0"/>
              </a:rPr>
              <a:t> </a:t>
            </a:r>
            <a:r>
              <a:rPr lang="ko-KR" altLang="en-US" sz="900" kern="0" dirty="0">
                <a:latin typeface="+mj-ea"/>
                <a:cs typeface="Arial" panose="020B0604020202020204" pitchFamily="34" charset="0"/>
              </a:rPr>
              <a:t>②</a:t>
            </a:r>
            <a:r>
              <a:rPr lang="ko-KR" altLang="en-US" sz="900" kern="0" dirty="0">
                <a:latin typeface="+mj-ea"/>
                <a:ea typeface="+mj-ea"/>
                <a:cs typeface="Arial" panose="020B0604020202020204" pitchFamily="34" charset="0"/>
              </a:rPr>
              <a:t>익월 말일 </a:t>
            </a:r>
            <a:r>
              <a:rPr lang="ko-KR" altLang="en-US" sz="900" kern="0" dirty="0">
                <a:latin typeface="맑은 고딕" panose="020B0503020000020004" pitchFamily="50" charset="-127"/>
                <a:cs typeface="Arial" panose="020B0604020202020204" pitchFamily="34" charset="0"/>
              </a:rPr>
              <a:t>③</a:t>
            </a:r>
            <a:r>
              <a:rPr lang="ko-KR" altLang="en-US" sz="900" kern="0" dirty="0">
                <a:latin typeface="+mj-ea"/>
                <a:ea typeface="+mj-ea"/>
                <a:cs typeface="Arial" panose="020B0604020202020204" pitchFamily="34" charset="0"/>
              </a:rPr>
              <a:t>세금계산서 발행 후 </a:t>
            </a:r>
            <a:r>
              <a:rPr lang="en-US" altLang="ko-KR" sz="900" kern="0" dirty="0">
                <a:latin typeface="+mj-ea"/>
                <a:ea typeface="+mj-ea"/>
                <a:cs typeface="Arial" panose="020B0604020202020204" pitchFamily="34" charset="0"/>
              </a:rPr>
              <a:t>15</a:t>
            </a:r>
            <a:r>
              <a:rPr lang="ko-KR" altLang="en-US" sz="900" kern="0" dirty="0">
                <a:latin typeface="+mj-ea"/>
                <a:ea typeface="+mj-ea"/>
                <a:cs typeface="Arial" panose="020B0604020202020204" pitchFamily="34" charset="0"/>
              </a:rPr>
              <a:t>일 이내까지 회수하고 있음  </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회사의 상위 </a:t>
            </a:r>
            <a:r>
              <a:rPr lang="en-US" altLang="ko-KR" sz="900" kern="0" dirty="0">
                <a:latin typeface="+mj-ea"/>
                <a:ea typeface="+mj-ea"/>
                <a:cs typeface="Arial" panose="020B0604020202020204" pitchFamily="34" charset="0"/>
              </a:rPr>
              <a:t>3</a:t>
            </a:r>
            <a:r>
              <a:rPr lang="ko-KR" altLang="en-US" sz="900" kern="0" dirty="0">
                <a:latin typeface="+mj-ea"/>
                <a:ea typeface="+mj-ea"/>
                <a:cs typeface="Arial" panose="020B0604020202020204" pitchFamily="34" charset="0"/>
              </a:rPr>
              <a:t>개 매출 거래처의 매출채권 회전기간을 분석한 결과 </a:t>
            </a:r>
            <a:r>
              <a:rPr lang="en-US" altLang="ko-KR" sz="900" kern="0" dirty="0">
                <a:latin typeface="+mj-ea"/>
                <a:ea typeface="+mj-ea"/>
                <a:cs typeface="Arial" panose="020B0604020202020204" pitchFamily="34" charset="0"/>
              </a:rPr>
              <a:t>62~70.1</a:t>
            </a:r>
            <a:r>
              <a:rPr lang="ko-KR" altLang="en-US" sz="900" kern="0" dirty="0">
                <a:latin typeface="+mj-ea"/>
                <a:ea typeface="+mj-ea"/>
                <a:cs typeface="Arial" panose="020B0604020202020204" pitchFamily="34" charset="0"/>
              </a:rPr>
              <a:t>일에서 변동하는 것으로 파악됨</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대표이사와의 인터뷰에 의하면</a:t>
            </a:r>
            <a:r>
              <a:rPr lang="en-US" altLang="ko-KR" sz="900" kern="0" dirty="0">
                <a:latin typeface="+mj-ea"/>
                <a:ea typeface="+mj-ea"/>
                <a:cs typeface="Arial" panose="020B0604020202020204" pitchFamily="34" charset="0"/>
              </a:rPr>
              <a:t>, 1</a:t>
            </a:r>
            <a:r>
              <a:rPr lang="ko-KR" altLang="en-US" sz="900" kern="0" dirty="0">
                <a:latin typeface="+mj-ea"/>
                <a:ea typeface="+mj-ea"/>
                <a:cs typeface="Arial" panose="020B0604020202020204" pitchFamily="34" charset="0"/>
              </a:rPr>
              <a:t>차 </a:t>
            </a:r>
            <a:r>
              <a:rPr lang="en-US" altLang="ko-KR" sz="900" kern="0" dirty="0">
                <a:latin typeface="+mj-ea"/>
                <a:ea typeface="+mj-ea"/>
                <a:cs typeface="Arial" panose="020B0604020202020204" pitchFamily="34" charset="0"/>
              </a:rPr>
              <a:t>vendor</a:t>
            </a:r>
            <a:r>
              <a:rPr lang="ko-KR" altLang="en-US" sz="900" kern="0" dirty="0">
                <a:latin typeface="+mj-ea"/>
                <a:ea typeface="+mj-ea"/>
                <a:cs typeface="Arial" panose="020B0604020202020204" pitchFamily="34" charset="0"/>
              </a:rPr>
              <a:t>가 </a:t>
            </a:r>
            <a:r>
              <a:rPr lang="ko-KR" altLang="en-US" sz="900" kern="0" dirty="0" err="1">
                <a:latin typeface="+mj-ea"/>
                <a:ea typeface="+mj-ea"/>
                <a:cs typeface="Arial" panose="020B0604020202020204" pitchFamily="34" charset="0"/>
              </a:rPr>
              <a:t>원청업체</a:t>
            </a:r>
            <a:r>
              <a:rPr lang="en-US" altLang="ko-KR" sz="900" kern="0" dirty="0">
                <a:latin typeface="+mj-ea"/>
                <a:ea typeface="+mj-ea"/>
                <a:cs typeface="Arial" panose="020B0604020202020204" pitchFamily="34" charset="0"/>
              </a:rPr>
              <a:t>(esp. </a:t>
            </a:r>
            <a:r>
              <a:rPr lang="ko-KR" altLang="en-US" sz="900" kern="0" dirty="0">
                <a:latin typeface="+mj-ea"/>
                <a:ea typeface="+mj-ea"/>
                <a:cs typeface="Arial" panose="020B0604020202020204" pitchFamily="34" charset="0"/>
              </a:rPr>
              <a:t>수출 건</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로부터 중도금 및 잔금 회수기일이 늦어지면 운전자금 일시 부족으로 회수가 늦어지는 경우가 있으나</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실질적으로 대손이 발생한 채권은 없다는 답변을 받음</a:t>
            </a:r>
            <a:endParaRPr lang="en-US" altLang="ko-KR" sz="900" kern="0" dirty="0">
              <a:latin typeface="+mj-ea"/>
              <a:ea typeface="+mj-ea"/>
              <a:cs typeface="Arial" panose="020B0604020202020204" pitchFamily="34" charset="0"/>
            </a:endParaRPr>
          </a:p>
          <a:p>
            <a:pPr marL="95249" lvl="2" defTabSz="914395" fontAlgn="base">
              <a:spcBef>
                <a:spcPts val="600"/>
              </a:spcBef>
              <a:buClr>
                <a:srgbClr val="00338D"/>
              </a:buClr>
              <a:buSzPct val="100000"/>
              <a:defRPr/>
            </a:pPr>
            <a:r>
              <a:rPr lang="ko-KR" altLang="en-US" sz="900" b="1" kern="0" dirty="0">
                <a:latin typeface="+mj-ea"/>
                <a:ea typeface="+mj-ea"/>
                <a:cs typeface="Arial" panose="020B0604020202020204" pitchFamily="34" charset="0"/>
              </a:rPr>
              <a:t>    매입채무 </a:t>
            </a:r>
            <a:r>
              <a:rPr lang="en-US" altLang="ko-KR" sz="900" b="1" kern="0" dirty="0">
                <a:latin typeface="+mj-ea"/>
                <a:ea typeface="+mj-ea"/>
                <a:cs typeface="Arial" panose="020B0604020202020204" pitchFamily="34" charset="0"/>
              </a:rPr>
              <a:t>Turnover Days</a:t>
            </a: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회사는 매입채무에 대하여 </a:t>
            </a:r>
            <a:r>
              <a:rPr lang="en-US" altLang="ko-KR" sz="900" kern="0" dirty="0">
                <a:latin typeface="+mj-ea"/>
                <a:ea typeface="+mj-ea"/>
                <a:cs typeface="Arial" panose="020B0604020202020204" pitchFamily="34" charset="0"/>
              </a:rPr>
              <a:t>‘19</a:t>
            </a:r>
            <a:r>
              <a:rPr lang="ko-KR" altLang="en-US" sz="900" kern="0" dirty="0">
                <a:latin typeface="+mj-ea"/>
                <a:ea typeface="+mj-ea"/>
                <a:cs typeface="Arial" panose="020B0604020202020204" pitchFamily="34" charset="0"/>
              </a:rPr>
              <a:t>년부터 </a:t>
            </a:r>
            <a:r>
              <a:rPr lang="en-US" altLang="ko-KR" sz="900" kern="0" dirty="0">
                <a:latin typeface="+mj-ea"/>
                <a:ea typeface="+mj-ea"/>
                <a:cs typeface="Arial" panose="020B0604020202020204" pitchFamily="34" charset="0"/>
              </a:rPr>
              <a:t>1</a:t>
            </a:r>
            <a:r>
              <a:rPr lang="ko-KR" altLang="en-US" sz="900" kern="0" dirty="0">
                <a:latin typeface="+mj-ea"/>
                <a:ea typeface="+mj-ea"/>
                <a:cs typeface="Arial" panose="020B0604020202020204" pitchFamily="34" charset="0"/>
              </a:rPr>
              <a:t>개월 이내 현금결제를 하고 있음</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주요 </a:t>
            </a:r>
            <a:r>
              <a:rPr lang="en-US" altLang="ko-KR" sz="900" kern="0" dirty="0">
                <a:latin typeface="+mj-ea"/>
                <a:ea typeface="+mj-ea"/>
                <a:cs typeface="Arial" panose="020B0604020202020204" pitchFamily="34" charset="0"/>
              </a:rPr>
              <a:t>4</a:t>
            </a:r>
            <a:r>
              <a:rPr lang="ko-KR" altLang="en-US" sz="900" kern="0" dirty="0">
                <a:latin typeface="+mj-ea"/>
                <a:ea typeface="+mj-ea"/>
                <a:cs typeface="Arial" panose="020B0604020202020204" pitchFamily="34" charset="0"/>
              </a:rPr>
              <a:t>개 매입거래처에 대한 매입채무 회전기간을 분석한 결과 </a:t>
            </a:r>
            <a:r>
              <a:rPr lang="en-US" altLang="ko-KR" sz="900" kern="0" dirty="0">
                <a:latin typeface="+mj-ea"/>
                <a:ea typeface="+mj-ea"/>
                <a:cs typeface="Arial" panose="020B0604020202020204" pitchFamily="34" charset="0"/>
              </a:rPr>
              <a:t>‘18</a:t>
            </a:r>
            <a:r>
              <a:rPr lang="ko-KR" altLang="en-US" sz="900" kern="0" dirty="0">
                <a:latin typeface="+mj-ea"/>
                <a:ea typeface="+mj-ea"/>
                <a:cs typeface="Arial" panose="020B0604020202020204" pitchFamily="34" charset="0"/>
              </a:rPr>
              <a:t>년 </a:t>
            </a:r>
            <a:r>
              <a:rPr lang="en-US" altLang="ko-KR" sz="900" kern="0" dirty="0">
                <a:latin typeface="+mj-ea"/>
                <a:ea typeface="+mj-ea"/>
                <a:cs typeface="Arial" panose="020B0604020202020204" pitchFamily="34" charset="0"/>
              </a:rPr>
              <a:t>34.5</a:t>
            </a:r>
            <a:r>
              <a:rPr lang="ko-KR" altLang="en-US" sz="900" kern="0" dirty="0">
                <a:latin typeface="+mj-ea"/>
                <a:ea typeface="+mj-ea"/>
                <a:cs typeface="Arial" panose="020B0604020202020204" pitchFamily="34" charset="0"/>
              </a:rPr>
              <a:t>일에서 </a:t>
            </a:r>
            <a:r>
              <a:rPr lang="en-US" altLang="ko-KR" sz="900" kern="0" dirty="0">
                <a:latin typeface="+mj-ea"/>
                <a:ea typeface="+mj-ea"/>
                <a:cs typeface="Arial" panose="020B0604020202020204" pitchFamily="34" charset="0"/>
              </a:rPr>
              <a:t>‘19</a:t>
            </a:r>
            <a:r>
              <a:rPr lang="ko-KR" altLang="en-US" sz="900" kern="0" dirty="0">
                <a:latin typeface="+mj-ea"/>
                <a:ea typeface="+mj-ea"/>
                <a:cs typeface="Arial" panose="020B0604020202020204" pitchFamily="34" charset="0"/>
              </a:rPr>
              <a:t>년 </a:t>
            </a:r>
            <a:r>
              <a:rPr lang="en-US" altLang="ko-KR" sz="900" kern="0" dirty="0">
                <a:latin typeface="+mj-ea"/>
                <a:ea typeface="+mj-ea"/>
                <a:cs typeface="Arial" panose="020B0604020202020204" pitchFamily="34" charset="0"/>
              </a:rPr>
              <a:t>30.3</a:t>
            </a:r>
            <a:r>
              <a:rPr lang="ko-KR" altLang="en-US" sz="900" kern="0" dirty="0">
                <a:latin typeface="+mj-ea"/>
                <a:ea typeface="+mj-ea"/>
                <a:cs typeface="Arial" panose="020B0604020202020204" pitchFamily="34" charset="0"/>
              </a:rPr>
              <a:t>일로 감소하는 모습을 보였으며</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 이는 회사의 대금지급정책과 유사함</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95249" lvl="2" defTabSz="914395" fontAlgn="base">
              <a:spcBef>
                <a:spcPts val="300"/>
              </a:spcBef>
              <a:buClr>
                <a:srgbClr val="00338D"/>
              </a:buClr>
              <a:buSzPct val="100000"/>
              <a:defRPr/>
            </a:pPr>
            <a:endParaRPr lang="en-US" altLang="ko-KR" sz="900" kern="0" dirty="0">
              <a:latin typeface="+mj-ea"/>
              <a:ea typeface="+mj-ea"/>
              <a:cs typeface="Arial" panose="020B0604020202020204" pitchFamily="34" charset="0"/>
            </a:endParaRPr>
          </a:p>
          <a:p>
            <a:pPr marL="95249" lvl="2" defTabSz="914395" fontAlgn="base">
              <a:spcBef>
                <a:spcPts val="600"/>
              </a:spcBef>
              <a:buClr>
                <a:srgbClr val="00338D"/>
              </a:buClr>
              <a:buSzPct val="100000"/>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p:txBody>
      </p:sp>
      <p:sp>
        <p:nvSpPr>
          <p:cNvPr id="9" name="TextBox 8">
            <a:extLst>
              <a:ext uri="{FF2B5EF4-FFF2-40B4-BE49-F238E27FC236}">
                <a16:creationId xmlns:a16="http://schemas.microsoft.com/office/drawing/2014/main" id="{766FB728-4DC6-40A1-9D16-5ED980FB4F1E}"/>
              </a:ext>
            </a:extLst>
          </p:cNvPr>
          <p:cNvSpPr txBox="1"/>
          <p:nvPr/>
        </p:nvSpPr>
        <p:spPr>
          <a:xfrm>
            <a:off x="1893542" y="5090837"/>
            <a:ext cx="4440145" cy="830997"/>
          </a:xfrm>
          <a:prstGeom prst="rect">
            <a:avLst/>
          </a:prstGeom>
          <a:noFill/>
        </p:spPr>
        <p:txBody>
          <a:bodyPr wrap="squar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다음과 같은 방식으로 </a:t>
            </a:r>
            <a:r>
              <a:rPr lang="en-US" altLang="ko-KR" sz="800" dirty="0">
                <a:latin typeface="+mj-ea"/>
                <a:ea typeface="+mj-ea"/>
                <a:cs typeface="Univers for KPMG"/>
              </a:rPr>
              <a:t>Turnover Days</a:t>
            </a:r>
            <a:r>
              <a:rPr lang="ko-KR" altLang="en-US" sz="800" dirty="0">
                <a:latin typeface="+mj-ea"/>
                <a:ea typeface="+mj-ea"/>
                <a:cs typeface="Univers for KPMG"/>
              </a:rPr>
              <a:t> 산출</a:t>
            </a:r>
            <a:endParaRPr lang="en-US" altLang="ko-KR" sz="800" dirty="0">
              <a:latin typeface="+mj-ea"/>
              <a:ea typeface="+mj-ea"/>
              <a:cs typeface="Univers for KPMG"/>
            </a:endParaRPr>
          </a:p>
          <a:p>
            <a:r>
              <a:rPr lang="ko-KR" altLang="en-US" sz="800" dirty="0">
                <a:latin typeface="+mj-ea"/>
                <a:ea typeface="+mj-ea"/>
                <a:cs typeface="Univers for KPMG"/>
              </a:rPr>
              <a:t> ① 각 연도를 </a:t>
            </a:r>
            <a:r>
              <a:rPr lang="en-US" altLang="ko-KR" sz="800" dirty="0">
                <a:latin typeface="+mj-ea"/>
                <a:ea typeface="+mj-ea"/>
                <a:cs typeface="Univers for KPMG"/>
              </a:rPr>
              <a:t>2</a:t>
            </a:r>
            <a:r>
              <a:rPr lang="ko-KR" altLang="en-US" sz="800" dirty="0">
                <a:latin typeface="+mj-ea"/>
                <a:ea typeface="+mj-ea"/>
                <a:cs typeface="Univers for KPMG"/>
              </a:rPr>
              <a:t>달 씩 </a:t>
            </a:r>
            <a:r>
              <a:rPr lang="en-US" altLang="ko-KR" sz="800" dirty="0">
                <a:latin typeface="+mj-ea"/>
                <a:ea typeface="+mj-ea"/>
                <a:cs typeface="Univers for KPMG"/>
              </a:rPr>
              <a:t>6</a:t>
            </a:r>
            <a:r>
              <a:rPr lang="ko-KR" altLang="en-US" sz="800" dirty="0">
                <a:latin typeface="+mj-ea"/>
                <a:ea typeface="+mj-ea"/>
                <a:cs typeface="Univers for KPMG"/>
              </a:rPr>
              <a:t>개의 기간으로 나눈 뒤</a:t>
            </a:r>
            <a:r>
              <a:rPr lang="en-US" altLang="ko-KR" sz="800" dirty="0">
                <a:latin typeface="+mj-ea"/>
                <a:ea typeface="+mj-ea"/>
                <a:cs typeface="Univers for KPMG"/>
              </a:rPr>
              <a:t>, </a:t>
            </a:r>
            <a:r>
              <a:rPr lang="ko-KR" altLang="en-US" sz="800" dirty="0">
                <a:latin typeface="+mj-ea"/>
                <a:ea typeface="+mj-ea"/>
                <a:cs typeface="Univers for KPMG"/>
              </a:rPr>
              <a:t>각 기간 별로 </a:t>
            </a:r>
            <a:r>
              <a:rPr lang="en-US" altLang="ko-KR" sz="800" dirty="0">
                <a:latin typeface="+mj-ea"/>
                <a:ea typeface="+mj-ea"/>
                <a:cs typeface="Univers for KPMG"/>
              </a:rPr>
              <a:t>Turnover Days </a:t>
            </a:r>
            <a:r>
              <a:rPr lang="ko-KR" altLang="en-US" sz="800" dirty="0">
                <a:latin typeface="+mj-ea"/>
                <a:ea typeface="+mj-ea"/>
                <a:cs typeface="Univers for KPMG"/>
              </a:rPr>
              <a:t>계산</a:t>
            </a:r>
            <a:endParaRPr lang="en-US" altLang="ko-KR" sz="800" dirty="0">
              <a:latin typeface="+mj-ea"/>
              <a:ea typeface="+mj-ea"/>
              <a:cs typeface="Univers for KPMG"/>
            </a:endParaRPr>
          </a:p>
          <a:p>
            <a:r>
              <a:rPr lang="ko-KR" altLang="en-US" sz="800" dirty="0">
                <a:latin typeface="+mj-ea"/>
                <a:cs typeface="Univers for KPMG"/>
              </a:rPr>
              <a:t> ② </a:t>
            </a:r>
            <a:r>
              <a:rPr lang="en-US" altLang="ko-KR" sz="800" dirty="0">
                <a:latin typeface="+mj-ea"/>
                <a:cs typeface="Univers for KPMG"/>
              </a:rPr>
              <a:t>Turnovers = (2</a:t>
            </a:r>
            <a:r>
              <a:rPr lang="ko-KR" altLang="en-US" sz="800" dirty="0">
                <a:latin typeface="+mj-ea"/>
                <a:cs typeface="Univers for KPMG"/>
              </a:rPr>
              <a:t>개월 매출액</a:t>
            </a:r>
            <a:r>
              <a:rPr lang="en-US" altLang="ko-KR" sz="800" dirty="0">
                <a:latin typeface="+mj-ea"/>
                <a:cs typeface="Univers for KPMG"/>
              </a:rPr>
              <a:t>, </a:t>
            </a:r>
            <a:r>
              <a:rPr lang="ko-KR" altLang="en-US" sz="800" dirty="0">
                <a:latin typeface="+mj-ea"/>
                <a:cs typeface="Univers for KPMG"/>
              </a:rPr>
              <a:t>매입액</a:t>
            </a:r>
            <a:r>
              <a:rPr lang="en-US" altLang="ko-KR" sz="800" dirty="0">
                <a:latin typeface="+mj-ea"/>
                <a:cs typeface="Univers for KPMG"/>
              </a:rPr>
              <a:t>÷2</a:t>
            </a:r>
            <a:r>
              <a:rPr lang="ko-KR" altLang="en-US" sz="800" dirty="0">
                <a:latin typeface="+mj-ea"/>
                <a:cs typeface="Univers for KPMG"/>
              </a:rPr>
              <a:t>개월 평균매출채권</a:t>
            </a:r>
            <a:r>
              <a:rPr lang="en-US" altLang="ko-KR" sz="800" dirty="0">
                <a:latin typeface="+mj-ea"/>
                <a:cs typeface="Univers for KPMG"/>
              </a:rPr>
              <a:t>, </a:t>
            </a:r>
            <a:r>
              <a:rPr lang="ko-KR" altLang="en-US" sz="800" dirty="0">
                <a:latin typeface="+mj-ea"/>
                <a:cs typeface="Univers for KPMG"/>
              </a:rPr>
              <a:t>평균매입채무금액</a:t>
            </a:r>
            <a:r>
              <a:rPr lang="en-US" altLang="ko-KR" sz="800" dirty="0">
                <a:latin typeface="+mj-ea"/>
                <a:cs typeface="Univers for KPMG"/>
              </a:rPr>
              <a:t>)</a:t>
            </a:r>
          </a:p>
          <a:p>
            <a:r>
              <a:rPr lang="en-US" altLang="ko-KR" sz="800" dirty="0">
                <a:latin typeface="+mj-ea"/>
                <a:cs typeface="Univers for KPMG"/>
              </a:rPr>
              <a:t>     Turnover Days = (60÷Turnovers)</a:t>
            </a:r>
          </a:p>
          <a:p>
            <a:r>
              <a:rPr lang="ko-KR" altLang="en-US" sz="800" dirty="0">
                <a:latin typeface="맑은 고딕" panose="020B0503020000020004" pitchFamily="50" charset="-127"/>
                <a:cs typeface="Univers for KPMG"/>
              </a:rPr>
              <a:t> ③ </a:t>
            </a:r>
            <a:r>
              <a:rPr lang="ko-KR" altLang="en-US" sz="800" dirty="0">
                <a:latin typeface="+mj-ea"/>
                <a:cs typeface="Univers for KPMG"/>
              </a:rPr>
              <a:t>②에서 구한 각 기간별 </a:t>
            </a:r>
            <a:r>
              <a:rPr lang="en-US" altLang="ko-KR" sz="800" dirty="0">
                <a:latin typeface="+mj-ea"/>
                <a:cs typeface="Univers for KPMG"/>
              </a:rPr>
              <a:t>Turnover Days(2</a:t>
            </a:r>
            <a:r>
              <a:rPr lang="ko-KR" altLang="en-US" sz="800" dirty="0">
                <a:latin typeface="+mj-ea"/>
                <a:cs typeface="Univers for KPMG"/>
              </a:rPr>
              <a:t>개월</a:t>
            </a:r>
            <a:r>
              <a:rPr lang="en-US" altLang="ko-KR" sz="800" dirty="0">
                <a:latin typeface="+mj-ea"/>
                <a:cs typeface="Univers for KPMG"/>
              </a:rPr>
              <a:t>)</a:t>
            </a:r>
            <a:r>
              <a:rPr lang="ko-KR" altLang="en-US" sz="800" dirty="0">
                <a:latin typeface="+mj-ea"/>
                <a:cs typeface="Univers for KPMG"/>
              </a:rPr>
              <a:t>를 평균하여 연평균 </a:t>
            </a:r>
            <a:r>
              <a:rPr lang="en-US" altLang="ko-KR" sz="800" dirty="0">
                <a:latin typeface="+mj-ea"/>
                <a:cs typeface="Univers for KPMG"/>
              </a:rPr>
              <a:t>Turnover</a:t>
            </a:r>
            <a:r>
              <a:rPr lang="ko-KR" altLang="en-US" sz="800" dirty="0">
                <a:latin typeface="+mj-ea"/>
                <a:cs typeface="Univers for KPMG"/>
              </a:rPr>
              <a:t> </a:t>
            </a:r>
            <a:r>
              <a:rPr lang="en-US" altLang="ko-KR" sz="800" dirty="0">
                <a:latin typeface="+mj-ea"/>
                <a:cs typeface="Univers for KPMG"/>
              </a:rPr>
              <a:t>Days </a:t>
            </a:r>
            <a:r>
              <a:rPr lang="ko-KR" altLang="en-US" sz="800" dirty="0">
                <a:latin typeface="+mj-ea"/>
                <a:cs typeface="Univers for KPMG"/>
              </a:rPr>
              <a:t>산출</a:t>
            </a:r>
            <a:endParaRPr lang="en-US" altLang="ko-KR" sz="800" dirty="0">
              <a:latin typeface="+mj-ea"/>
              <a:ea typeface="+mj-ea"/>
              <a:cs typeface="Univers for KPMG"/>
            </a:endParaRPr>
          </a:p>
          <a:p>
            <a:r>
              <a:rPr lang="en-US" altLang="ko-KR" sz="800" dirty="0">
                <a:latin typeface="+mj-ea"/>
                <a:ea typeface="+mj-ea"/>
                <a:cs typeface="Univers for KPMG"/>
              </a:rPr>
              <a:t>          </a:t>
            </a:r>
            <a:endParaRPr lang="ko-KR" altLang="en-US" sz="800" dirty="0">
              <a:latin typeface="+mj-ea"/>
              <a:ea typeface="+mj-ea"/>
              <a:cs typeface="Univers for KPMG"/>
            </a:endParaRPr>
          </a:p>
        </p:txBody>
      </p:sp>
      <p:sp>
        <p:nvSpPr>
          <p:cNvPr id="10" name="직사각형 9">
            <a:extLst>
              <a:ext uri="{FF2B5EF4-FFF2-40B4-BE49-F238E27FC236}">
                <a16:creationId xmlns:a16="http://schemas.microsoft.com/office/drawing/2014/main" id="{521EAB32-F54C-4FE3-B06A-36C6C9E63004}"/>
              </a:ext>
            </a:extLst>
          </p:cNvPr>
          <p:cNvSpPr/>
          <p:nvPr/>
        </p:nvSpPr>
        <p:spPr>
          <a:xfrm flipV="1">
            <a:off x="1962808" y="4244547"/>
            <a:ext cx="3939342" cy="794264"/>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457198">
              <a:defRPr/>
            </a:pPr>
            <a:endParaRPr lang="ko-KR" altLang="en-US" sz="900" dirty="0">
              <a:solidFill>
                <a:prstClr val="white"/>
              </a:solidFill>
              <a:latin typeface="Univers for KPMG"/>
              <a:ea typeface="맑은 고딕" panose="020B0503020000020004" pitchFamily="50" charset="-127"/>
            </a:endParaRPr>
          </a:p>
        </p:txBody>
      </p:sp>
      <p:sp>
        <p:nvSpPr>
          <p:cNvPr id="11" name="직사각형 10">
            <a:extLst>
              <a:ext uri="{FF2B5EF4-FFF2-40B4-BE49-F238E27FC236}">
                <a16:creationId xmlns:a16="http://schemas.microsoft.com/office/drawing/2014/main" id="{92EDC733-2C6B-46CD-9D0B-3D4CE92D7E14}"/>
              </a:ext>
            </a:extLst>
          </p:cNvPr>
          <p:cNvSpPr/>
          <p:nvPr/>
        </p:nvSpPr>
        <p:spPr>
          <a:xfrm flipV="1">
            <a:off x="1962806" y="2668438"/>
            <a:ext cx="3945735" cy="630785"/>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457198">
              <a:defRPr/>
            </a:pPr>
            <a:endParaRPr lang="ko-KR" altLang="en-US" sz="900" dirty="0">
              <a:solidFill>
                <a:prstClr val="white"/>
              </a:solidFill>
              <a:latin typeface="Univers for KPMG"/>
              <a:ea typeface="맑은 고딕" panose="020B0503020000020004" pitchFamily="50" charset="-127"/>
            </a:endParaRPr>
          </a:p>
        </p:txBody>
      </p:sp>
      <p:sp>
        <p:nvSpPr>
          <p:cNvPr id="12" name="순서도: 연결자 11">
            <a:extLst>
              <a:ext uri="{FF2B5EF4-FFF2-40B4-BE49-F238E27FC236}">
                <a16:creationId xmlns:a16="http://schemas.microsoft.com/office/drawing/2014/main" id="{B3D2DF8E-8379-4FDA-AC45-32ABA0F3D397}"/>
              </a:ext>
            </a:extLst>
          </p:cNvPr>
          <p:cNvSpPr/>
          <p:nvPr/>
        </p:nvSpPr>
        <p:spPr bwMode="auto">
          <a:xfrm>
            <a:off x="1893633" y="2604864"/>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A</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3" name="순서도: 연결자 12">
            <a:extLst>
              <a:ext uri="{FF2B5EF4-FFF2-40B4-BE49-F238E27FC236}">
                <a16:creationId xmlns:a16="http://schemas.microsoft.com/office/drawing/2014/main" id="{76A52F93-A6D3-460B-A3AB-D613B4D3675E}"/>
              </a:ext>
            </a:extLst>
          </p:cNvPr>
          <p:cNvSpPr/>
          <p:nvPr/>
        </p:nvSpPr>
        <p:spPr bwMode="auto">
          <a:xfrm>
            <a:off x="1893633" y="418097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B</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4" name="순서도: 연결자 13">
            <a:extLst>
              <a:ext uri="{FF2B5EF4-FFF2-40B4-BE49-F238E27FC236}">
                <a16:creationId xmlns:a16="http://schemas.microsoft.com/office/drawing/2014/main" id="{D15254B6-DDBE-4FF9-B680-FF61B4D6D583}"/>
              </a:ext>
            </a:extLst>
          </p:cNvPr>
          <p:cNvSpPr/>
          <p:nvPr/>
        </p:nvSpPr>
        <p:spPr bwMode="auto">
          <a:xfrm>
            <a:off x="6081569" y="2771890"/>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A</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5" name="순서도: 연결자 14">
            <a:extLst>
              <a:ext uri="{FF2B5EF4-FFF2-40B4-BE49-F238E27FC236}">
                <a16:creationId xmlns:a16="http://schemas.microsoft.com/office/drawing/2014/main" id="{C400F1A7-7E8A-4553-83D4-DB134EF03BE3}"/>
              </a:ext>
            </a:extLst>
          </p:cNvPr>
          <p:cNvSpPr/>
          <p:nvPr/>
        </p:nvSpPr>
        <p:spPr bwMode="auto">
          <a:xfrm>
            <a:off x="6081569" y="4742281"/>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B</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4052639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4800" b="1" dirty="0">
                <a:solidFill>
                  <a:srgbClr val="00338D"/>
                </a:solidFill>
                <a:latin typeface="KPMG Extralight" panose="020B0303030202040204" pitchFamily="34" charset="0"/>
              </a:rPr>
              <a:t>Cash Flow (2/2)</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Executive Summary</a:t>
            </a:r>
          </a:p>
        </p:txBody>
      </p:sp>
      <p:graphicFrame>
        <p:nvGraphicFramePr>
          <p:cNvPr id="5" name="Group 3">
            <a:extLst>
              <a:ext uri="{FF2B5EF4-FFF2-40B4-BE49-F238E27FC236}">
                <a16:creationId xmlns:a16="http://schemas.microsoft.com/office/drawing/2014/main" id="{C120D907-1B71-47EB-8DC8-CAC701617ED0}"/>
              </a:ext>
            </a:extLst>
          </p:cNvPr>
          <p:cNvGraphicFramePr>
            <a:graphicFrameLocks noGrp="1"/>
          </p:cNvGraphicFramePr>
          <p:nvPr/>
        </p:nvGraphicFramePr>
        <p:xfrm>
          <a:off x="814389" y="1076383"/>
          <a:ext cx="8241054" cy="5020587"/>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34796">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Cash Movement</a:t>
                      </a: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2" indent="0" algn="just" defTabSz="914400" eaLnBrk="1" fontAlgn="auto" latinLnBrk="0" hangingPunct="1">
                        <a:lnSpc>
                          <a:spcPts val="1080"/>
                        </a:lnSpc>
                        <a:spcBef>
                          <a:spcPts val="600"/>
                        </a:spcBef>
                        <a:spcAft>
                          <a:spcPts val="0"/>
                        </a:spcAft>
                        <a:buClr>
                          <a:schemeClr val="tx2"/>
                        </a:buClr>
                        <a:buSzTx/>
                        <a:buFont typeface="Wingdings" panose="05000000000000000000" pitchFamily="2" charset="2"/>
                        <a:buNone/>
                        <a:tabLst/>
                        <a:defRPr/>
                      </a:pPr>
                      <a:endParaRPr kumimoji="0" lang="en-US" altLang="ko-KR" sz="800" b="0" i="0" u="none" strike="noStrike" kern="1200" cap="none" spc="0" normalizeH="0" baseline="0" noProof="0" dirty="0">
                        <a:ln>
                          <a:noFill/>
                        </a:ln>
                        <a:solidFill>
                          <a:schemeClr val="tx1"/>
                        </a:solidFill>
                        <a:effectLst/>
                        <a:uLnTx/>
                        <a:uFillTx/>
                        <a:latin typeface="+mj-ea"/>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5" name="표 34">
            <a:extLst>
              <a:ext uri="{FF2B5EF4-FFF2-40B4-BE49-F238E27FC236}">
                <a16:creationId xmlns:a16="http://schemas.microsoft.com/office/drawing/2014/main" id="{1879E02D-8B0C-4AEF-8E11-D3F8A0F73CA6}"/>
              </a:ext>
            </a:extLst>
          </p:cNvPr>
          <p:cNvGraphicFramePr>
            <a:graphicFrameLocks noGrp="1"/>
          </p:cNvGraphicFramePr>
          <p:nvPr>
            <p:extLst>
              <p:ext uri="{D42A27DB-BD31-4B8C-83A1-F6EECF244321}">
                <p14:modId xmlns:p14="http://schemas.microsoft.com/office/powerpoint/2010/main" val="2015701797"/>
              </p:ext>
            </p:extLst>
          </p:nvPr>
        </p:nvGraphicFramePr>
        <p:xfrm>
          <a:off x="1969200" y="1404000"/>
          <a:ext cx="5079840" cy="3024000"/>
        </p:xfrm>
        <a:graphic>
          <a:graphicData uri="http://schemas.openxmlformats.org/drawingml/2006/table">
            <a:tbl>
              <a:tblPr/>
              <a:tblGrid>
                <a:gridCol w="180000">
                  <a:extLst>
                    <a:ext uri="{9D8B030D-6E8A-4147-A177-3AD203B41FA5}">
                      <a16:colId xmlns:a16="http://schemas.microsoft.com/office/drawing/2014/main" val="3542402764"/>
                    </a:ext>
                  </a:extLst>
                </a:gridCol>
                <a:gridCol w="1551840">
                  <a:extLst>
                    <a:ext uri="{9D8B030D-6E8A-4147-A177-3AD203B41FA5}">
                      <a16:colId xmlns:a16="http://schemas.microsoft.com/office/drawing/2014/main" val="1266854572"/>
                    </a:ext>
                  </a:extLst>
                </a:gridCol>
                <a:gridCol w="540000">
                  <a:extLst>
                    <a:ext uri="{9D8B030D-6E8A-4147-A177-3AD203B41FA5}">
                      <a16:colId xmlns:a16="http://schemas.microsoft.com/office/drawing/2014/main" val="454051735"/>
                    </a:ext>
                  </a:extLst>
                </a:gridCol>
                <a:gridCol w="540000">
                  <a:extLst>
                    <a:ext uri="{9D8B030D-6E8A-4147-A177-3AD203B41FA5}">
                      <a16:colId xmlns:a16="http://schemas.microsoft.com/office/drawing/2014/main" val="831404745"/>
                    </a:ext>
                  </a:extLst>
                </a:gridCol>
                <a:gridCol w="540000">
                  <a:extLst>
                    <a:ext uri="{9D8B030D-6E8A-4147-A177-3AD203B41FA5}">
                      <a16:colId xmlns:a16="http://schemas.microsoft.com/office/drawing/2014/main" val="274046545"/>
                    </a:ext>
                  </a:extLst>
                </a:gridCol>
                <a:gridCol w="540000">
                  <a:extLst>
                    <a:ext uri="{9D8B030D-6E8A-4147-A177-3AD203B41FA5}">
                      <a16:colId xmlns:a16="http://schemas.microsoft.com/office/drawing/2014/main" val="2022402601"/>
                    </a:ext>
                  </a:extLst>
                </a:gridCol>
                <a:gridCol w="648000">
                  <a:extLst>
                    <a:ext uri="{9D8B030D-6E8A-4147-A177-3AD203B41FA5}">
                      <a16:colId xmlns:a16="http://schemas.microsoft.com/office/drawing/2014/main" val="3734007532"/>
                    </a:ext>
                  </a:extLst>
                </a:gridCol>
                <a:gridCol w="540000">
                  <a:extLst>
                    <a:ext uri="{9D8B030D-6E8A-4147-A177-3AD203B41FA5}">
                      <a16:colId xmlns:a16="http://schemas.microsoft.com/office/drawing/2014/main" val="2189309153"/>
                    </a:ext>
                  </a:extLst>
                </a:gridCol>
              </a:tblGrid>
              <a:tr h="151200">
                <a:tc gridSpan="2">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900" b="1" i="0" u="none" strike="noStrike" dirty="0">
                          <a:solidFill>
                            <a:srgbClr val="FFFFFF"/>
                          </a:solidFill>
                          <a:effectLst/>
                          <a:latin typeface="Univers for KPMG" panose="020B0603020202020204" pitchFamily="34" charset="0"/>
                          <a:ea typeface="맑은 고딕" panose="020B0503020000020004" pitchFamily="50" charset="-127"/>
                        </a:rPr>
                        <a:t>FY16</a:t>
                      </a:r>
                    </a:p>
                  </a:txBody>
                  <a:tcPr marL="46800" marR="468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Univers for KPMG" panose="020B0603020202020204" pitchFamily="34" charset="0"/>
                          <a:ea typeface="맑은 고딕" panose="020B0503020000020004" pitchFamily="50" charset="-127"/>
                        </a:rPr>
                        <a:t>FY17</a:t>
                      </a:r>
                    </a:p>
                  </a:txBody>
                  <a:tcPr marL="46800" marR="468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Univers for KPMG" panose="020B0603020202020204" pitchFamily="34" charset="0"/>
                          <a:ea typeface="맑은 고딕" panose="020B0503020000020004" pitchFamily="50" charset="-127"/>
                        </a:rPr>
                        <a:t>FY18</a:t>
                      </a:r>
                    </a:p>
                  </a:txBody>
                  <a:tcPr marL="46800" marR="468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Univers for KPMG" panose="020B0603020202020204" pitchFamily="34" charset="0"/>
                          <a:ea typeface="맑은 고딕" panose="020B0503020000020004" pitchFamily="50" charset="-127"/>
                        </a:rPr>
                        <a:t>FY19 </a:t>
                      </a:r>
                    </a:p>
                  </a:txBody>
                  <a:tcPr marL="46800" marR="468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Univers for KPMG" panose="020B0603020202020204" pitchFamily="34" charset="0"/>
                          <a:ea typeface="맑은 고딕" panose="020B0503020000020004" pitchFamily="50" charset="-127"/>
                        </a:rPr>
                        <a:t>FY20 1H</a:t>
                      </a:r>
                    </a:p>
                  </a:txBody>
                  <a:tcPr marL="46800" marR="46800" marT="0" marB="0" anchor="ctr">
                    <a:lnL>
                      <a:noFill/>
                    </a:lnL>
                    <a:lnR w="635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Univers for KPMG" panose="020B0603020202020204" pitchFamily="34" charset="0"/>
                          <a:ea typeface="맑은 고딕" panose="020B0503020000020004" pitchFamily="50" charset="-127"/>
                        </a:rPr>
                        <a:t>Total</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250236"/>
                  </a:ext>
                </a:extLst>
              </a:tr>
              <a:tr h="151200">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기초 </a:t>
                      </a:r>
                      <a:r>
                        <a:rPr lang="en-US" sz="900" b="1" i="0" u="none" strike="noStrike" dirty="0">
                          <a:solidFill>
                            <a:srgbClr val="000000"/>
                          </a:solidFill>
                          <a:effectLst/>
                          <a:latin typeface="맑은 고딕" panose="020B0503020000020004" pitchFamily="50" charset="-127"/>
                          <a:ea typeface="맑은 고딕" panose="020B0503020000020004" pitchFamily="50" charset="-127"/>
                        </a:rPr>
                        <a:t>Cash</a:t>
                      </a: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777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2,005</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2,897</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523426312"/>
                  </a:ext>
                </a:extLst>
              </a:tr>
              <a:tr h="151200">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영업</a:t>
                      </a:r>
                      <a:r>
                        <a:rPr lang="en-US" sz="900" b="1" i="0" u="none" strike="noStrike" dirty="0">
                          <a:solidFill>
                            <a:srgbClr val="000000"/>
                          </a:solidFill>
                          <a:effectLst/>
                          <a:latin typeface="맑은 고딕" panose="020B0503020000020004" pitchFamily="50" charset="-127"/>
                          <a:ea typeface="맑은 고딕" panose="020B0503020000020004" pitchFamily="50" charset="-127"/>
                        </a:rPr>
                        <a:t>CF</a:t>
                      </a: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720</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3,492</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1,746</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3,275</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1,637</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10,871</a:t>
                      </a:r>
                    </a:p>
                  </a:txBody>
                  <a:tcPr marL="46800" marR="46800" marT="0" marB="0" anchor="ctr">
                    <a:lnL w="6350" cap="flat" cmpd="sng" algn="ctr">
                      <a:solidFill>
                        <a:srgbClr val="005EB8"/>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01214672"/>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제품판매로부터의유입</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4,900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8,998</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7,897</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8,605</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4,276</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34,677</a:t>
                      </a:r>
                    </a:p>
                  </a:txBody>
                  <a:tcPr marL="46800" marR="46800" marT="0" marB="0" anchor="ctr">
                    <a:lnL w="6350" cap="flat" cmpd="sng" algn="ctr">
                      <a:solidFill>
                        <a:srgbClr val="005EB8"/>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223568078"/>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매입및종업원에대한유출</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(2,875)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(3,507)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(4,103)</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(3,437)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(1,374)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(15,296)</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52145705"/>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임차료및외주비의지급</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(1,076)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(1,018)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(1,027)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(921)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(683)</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(4,725)</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33704767"/>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기타영업관련비용</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(701)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(936)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(1,141)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(1,066)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(436)</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(4,280)</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57628970"/>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기타영업관련자산부채변동</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472</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(44)</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121</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93</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(146)</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495</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50601474"/>
                  </a:ext>
                </a:extLst>
              </a:tr>
              <a:tr h="151200">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투자</a:t>
                      </a:r>
                      <a:r>
                        <a:rPr lang="en-US" sz="900" b="1" i="0" u="none" strike="noStrike" dirty="0">
                          <a:solidFill>
                            <a:srgbClr val="000000"/>
                          </a:solidFill>
                          <a:effectLst/>
                          <a:latin typeface="맑은 고딕" panose="020B0503020000020004" pitchFamily="50" charset="-127"/>
                          <a:ea typeface="맑은 고딕" panose="020B0503020000020004" pitchFamily="50" charset="-127"/>
                        </a:rPr>
                        <a:t>CF</a:t>
                      </a: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(1,508)</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(3,279)</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(1,517)</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(208)</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(6,521)</a:t>
                      </a:r>
                    </a:p>
                  </a:txBody>
                  <a:tcPr marL="46800" marR="46800" marT="0" marB="0" anchor="ctr">
                    <a:lnL w="6350" cap="flat" cmpd="sng" algn="ctr">
                      <a:solidFill>
                        <a:srgbClr val="005EB8"/>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108244415"/>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무형자산의 취득</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(3,011)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(1,195)</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(4,206)</a:t>
                      </a:r>
                    </a:p>
                  </a:txBody>
                  <a:tcPr marL="46800" marR="46800" marT="0" marB="0" anchor="ctr">
                    <a:lnL w="6350" cap="flat" cmpd="sng" algn="ctr">
                      <a:solidFill>
                        <a:srgbClr val="005EB8"/>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817691300"/>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유형자산의 취득</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(1,508)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(368)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(381)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(2,474)</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48907337"/>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유형자산의 매각</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59</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159</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24857838"/>
                  </a:ext>
                </a:extLst>
              </a:tr>
              <a:tr h="151200">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재무</a:t>
                      </a:r>
                      <a:r>
                        <a:rPr lang="en-US" sz="900" b="1" i="0" u="none" strike="noStrike" dirty="0">
                          <a:solidFill>
                            <a:srgbClr val="000000"/>
                          </a:solidFill>
                          <a:effectLst/>
                          <a:latin typeface="맑은 고딕" panose="020B0503020000020004" pitchFamily="50" charset="-127"/>
                          <a:ea typeface="맑은 고딕" panose="020B0503020000020004" pitchFamily="50" charset="-127"/>
                        </a:rPr>
                        <a:t>CF</a:t>
                      </a: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992</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359</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999</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(2,175)</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(1,325)</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(1,150)</a:t>
                      </a:r>
                    </a:p>
                  </a:txBody>
                  <a:tcPr marL="46800" marR="46800" marT="0" marB="0" anchor="ctr">
                    <a:lnL w="6350" cap="flat" cmpd="sng" algn="ctr">
                      <a:solidFill>
                        <a:srgbClr val="005EB8"/>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688494292"/>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자본금 유입</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a:t>
                      </a:r>
                    </a:p>
                  </a:txBody>
                  <a:tcPr marL="46800" marR="46800" marT="0" marB="0" anchor="ctr">
                    <a:lnL w="6350" cap="flat" cmpd="sng" algn="ctr">
                      <a:solidFill>
                        <a:srgbClr val="005EB8"/>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113982358"/>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대표자가수금</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942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(941)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w="6350" cap="flat" cmpd="sng" algn="ctr">
                      <a:solidFill>
                        <a:srgbClr val="005EB8"/>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2203177"/>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대표자가지급금</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(175)</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46800" marR="468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(500)</a:t>
                      </a:r>
                    </a:p>
                  </a:txBody>
                  <a:tcPr marL="46800" marR="46800" marT="0" marB="0" anchor="ctr">
                    <a:lnL w="6350" cap="flat" cmpd="sng" algn="ctr">
                      <a:solidFill>
                        <a:srgbClr val="005EB8"/>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22852610"/>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배당의 지급</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(2,000)</a:t>
                      </a:r>
                    </a:p>
                  </a:txBody>
                  <a:tcPr marL="46800" marR="46800" marT="0" marB="0" anchor="ctr">
                    <a:lnL w="6350" cap="flat" cmpd="sng" algn="ctr">
                      <a:solidFill>
                        <a:srgbClr val="005EB8"/>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459252100"/>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차입금 </a:t>
                      </a:r>
                      <a:r>
                        <a:rPr lang="en-US" sz="900" b="0" i="0" u="none" strike="noStrike">
                          <a:solidFill>
                            <a:srgbClr val="000000"/>
                          </a:solidFill>
                          <a:effectLst/>
                          <a:latin typeface="맑은 고딕" panose="020B0503020000020004" pitchFamily="50" charset="-127"/>
                          <a:ea typeface="맑은 고딕" panose="020B0503020000020004" pitchFamily="50" charset="-127"/>
                        </a:rPr>
                        <a:t>CF</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1,300</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1,000</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46800" marR="468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(1,000)</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1,300</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192325608"/>
                  </a:ext>
                </a:extLst>
              </a:tr>
              <a:tr h="151200">
                <a:tc gridSpan="2">
                  <a:txBody>
                    <a:bodyPr/>
                    <a:lstStyle/>
                    <a:p>
                      <a:pPr algn="l" fontAlgn="ctr"/>
                      <a:r>
                        <a:rPr lang="en-US" sz="900" b="1" i="0" u="none" strike="noStrike" dirty="0">
                          <a:solidFill>
                            <a:srgbClr val="000000"/>
                          </a:solidFill>
                          <a:effectLst/>
                          <a:latin typeface="Univers for KPMG" panose="020B0603020202020204" pitchFamily="34" charset="0"/>
                          <a:ea typeface="맑은 고딕" panose="020B0503020000020004" pitchFamily="50" charset="-127"/>
                        </a:rPr>
                        <a:t>Net Cash Flow</a:t>
                      </a: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204</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573</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1,229</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892</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303</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3,200</a:t>
                      </a:r>
                    </a:p>
                  </a:txBody>
                  <a:tcPr marL="46800" marR="46800" marT="0" marB="0" anchor="ctr">
                    <a:lnL w="6350" cap="flat" cmpd="sng" algn="ctr">
                      <a:solidFill>
                        <a:srgbClr val="005EB8"/>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105609647"/>
                  </a:ext>
                </a:extLst>
              </a:tr>
              <a:tr h="151200">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기말 </a:t>
                      </a:r>
                      <a:r>
                        <a:rPr lang="en-US" sz="900" b="1" i="0" u="none" strike="noStrike" dirty="0">
                          <a:solidFill>
                            <a:srgbClr val="000000"/>
                          </a:solidFill>
                          <a:effectLst/>
                          <a:latin typeface="맑은 고딕" panose="020B0503020000020004" pitchFamily="50" charset="-127"/>
                          <a:ea typeface="맑은 고딕" panose="020B0503020000020004" pitchFamily="50" charset="-127"/>
                        </a:rPr>
                        <a:t>Cash</a:t>
                      </a: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204</a:t>
                      </a:r>
                    </a:p>
                  </a:txBody>
                  <a:tcPr marL="46800" marR="46800" marT="0" marB="0" anchor="ctr">
                    <a:lnL>
                      <a:noFill/>
                    </a:lnL>
                    <a:lnR>
                      <a:noFill/>
                    </a:lnR>
                    <a:lnT w="6350" cap="flat" cmpd="sng" algn="ctr">
                      <a:solidFill>
                        <a:srgbClr val="005EB8"/>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777</a:t>
                      </a:r>
                    </a:p>
                  </a:txBody>
                  <a:tcPr marL="46800" marR="46800" marT="0" marB="0" anchor="ctr">
                    <a:lnL>
                      <a:noFill/>
                    </a:lnL>
                    <a:lnR>
                      <a:noFill/>
                    </a:lnR>
                    <a:lnT w="6350" cap="flat" cmpd="sng" algn="ctr">
                      <a:solidFill>
                        <a:srgbClr val="005EB8"/>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2,005</a:t>
                      </a:r>
                    </a:p>
                  </a:txBody>
                  <a:tcPr marL="46800" marR="46800" marT="0" marB="0" anchor="ctr">
                    <a:lnL>
                      <a:noFill/>
                    </a:lnL>
                    <a:lnR>
                      <a:noFill/>
                    </a:lnR>
                    <a:lnT w="6350" cap="flat" cmpd="sng" algn="ctr">
                      <a:solidFill>
                        <a:srgbClr val="005EB8"/>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2,897</a:t>
                      </a:r>
                    </a:p>
                  </a:txBody>
                  <a:tcPr marL="46800" marR="46800" marT="0" marB="0" anchor="ctr">
                    <a:lnL>
                      <a:noFill/>
                    </a:lnL>
                    <a:lnR>
                      <a:noFill/>
                    </a:lnR>
                    <a:lnT w="6350" cap="flat" cmpd="sng" algn="ctr">
                      <a:solidFill>
                        <a:srgbClr val="005EB8"/>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3,200</a:t>
                      </a:r>
                    </a:p>
                  </a:txBody>
                  <a:tcPr marL="46800" marR="468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5EB8"/>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05935190"/>
                  </a:ext>
                </a:extLst>
              </a:tr>
            </a:tbl>
          </a:graphicData>
        </a:graphic>
      </p:graphicFrame>
      <p:sp>
        <p:nvSpPr>
          <p:cNvPr id="36" name="직사각형 35">
            <a:extLst>
              <a:ext uri="{FF2B5EF4-FFF2-40B4-BE49-F238E27FC236}">
                <a16:creationId xmlns:a16="http://schemas.microsoft.com/office/drawing/2014/main" id="{8E0662C1-7092-48D9-BFF5-9D12286FF7A8}"/>
              </a:ext>
            </a:extLst>
          </p:cNvPr>
          <p:cNvSpPr/>
          <p:nvPr/>
        </p:nvSpPr>
        <p:spPr>
          <a:xfrm flipV="1">
            <a:off x="1962807" y="4125582"/>
            <a:ext cx="5089233" cy="14400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457198">
              <a:defRPr/>
            </a:pPr>
            <a:endParaRPr lang="ko-KR" altLang="en-US" sz="900" dirty="0">
              <a:solidFill>
                <a:prstClr val="white"/>
              </a:solidFill>
              <a:latin typeface="Univers for KPMG"/>
              <a:ea typeface="맑은 고딕" panose="020B0503020000020004" pitchFamily="50" charset="-127"/>
            </a:endParaRPr>
          </a:p>
        </p:txBody>
      </p:sp>
      <p:sp>
        <p:nvSpPr>
          <p:cNvPr id="42" name="순서도: 연결자 41">
            <a:extLst>
              <a:ext uri="{FF2B5EF4-FFF2-40B4-BE49-F238E27FC236}">
                <a16:creationId xmlns:a16="http://schemas.microsoft.com/office/drawing/2014/main" id="{66B6EB68-2BC0-4E1A-B22B-444247AD7F8C}"/>
              </a:ext>
            </a:extLst>
          </p:cNvPr>
          <p:cNvSpPr/>
          <p:nvPr/>
        </p:nvSpPr>
        <p:spPr bwMode="auto">
          <a:xfrm>
            <a:off x="1893633" y="4062007"/>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A</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48" name="TextBox 47">
            <a:extLst>
              <a:ext uri="{FF2B5EF4-FFF2-40B4-BE49-F238E27FC236}">
                <a16:creationId xmlns:a16="http://schemas.microsoft.com/office/drawing/2014/main" id="{51C80167-F712-4482-BFAF-F969F1821B10}"/>
              </a:ext>
            </a:extLst>
          </p:cNvPr>
          <p:cNvSpPr txBox="1"/>
          <p:nvPr/>
        </p:nvSpPr>
        <p:spPr>
          <a:xfrm>
            <a:off x="7279432" y="1756528"/>
            <a:ext cx="1708900" cy="869469"/>
          </a:xfrm>
          <a:prstGeom prst="rect">
            <a:avLst/>
          </a:prstGeom>
          <a:noFill/>
        </p:spPr>
        <p:txBody>
          <a:bodyPr wrap="square" lIns="0" tIns="0" rIns="0" bIns="0" rtlCol="0">
            <a:spAutoFit/>
          </a:bodyPr>
          <a:lstStyle/>
          <a:p>
            <a:pPr defTabSz="457198">
              <a:defRPr/>
            </a:pPr>
            <a:r>
              <a:rPr lang="en-US" altLang="ko-KR" sz="900" u="sng" dirty="0">
                <a:solidFill>
                  <a:srgbClr val="000000"/>
                </a:solidFill>
                <a:latin typeface="+mj-ea"/>
                <a:ea typeface="+mj-ea"/>
                <a:cs typeface="Univers for KPMG"/>
              </a:rPr>
              <a:t>Net Cash Flow </a:t>
            </a:r>
            <a:r>
              <a:rPr lang="ko-KR" altLang="en-US" sz="900" u="sng" dirty="0">
                <a:solidFill>
                  <a:srgbClr val="000000"/>
                </a:solidFill>
                <a:latin typeface="+mj-ea"/>
                <a:ea typeface="+mj-ea"/>
                <a:cs typeface="Univers for KPMG"/>
              </a:rPr>
              <a:t>증가 </a:t>
            </a:r>
            <a:r>
              <a:rPr lang="en-US" altLang="ko-KR" sz="900" u="sng" dirty="0">
                <a:solidFill>
                  <a:srgbClr val="000000"/>
                </a:solidFill>
                <a:latin typeface="+mj-ea"/>
                <a:ea typeface="+mj-ea"/>
                <a:cs typeface="Univers for KPMG"/>
              </a:rPr>
              <a:t>(32</a:t>
            </a:r>
            <a:r>
              <a:rPr lang="ko-KR" altLang="en-US" sz="900" u="sng" dirty="0">
                <a:solidFill>
                  <a:srgbClr val="000000"/>
                </a:solidFill>
                <a:latin typeface="+mj-ea"/>
                <a:ea typeface="+mj-ea"/>
                <a:cs typeface="Univers for KPMG"/>
              </a:rPr>
              <a:t>억원</a:t>
            </a:r>
            <a:r>
              <a:rPr lang="en-US" altLang="ko-KR" sz="900" u="sng" dirty="0">
                <a:solidFill>
                  <a:srgbClr val="000000"/>
                </a:solidFill>
                <a:latin typeface="+mj-ea"/>
                <a:ea typeface="+mj-ea"/>
                <a:cs typeface="Univers for KPMG"/>
              </a:rPr>
              <a:t>)</a:t>
            </a:r>
          </a:p>
          <a:p>
            <a:pPr marL="171450" indent="-171450" defTabSz="457198">
              <a:spcBef>
                <a:spcPts val="300"/>
              </a:spcBef>
              <a:buClr>
                <a:srgbClr val="00338D"/>
              </a:buClr>
              <a:buFont typeface="Arial" panose="020B0604020202020204" pitchFamily="34" charset="0"/>
              <a:buChar char="■"/>
              <a:defRPr/>
            </a:pPr>
            <a:r>
              <a:rPr lang="ko-KR" altLang="en-US" sz="900" dirty="0">
                <a:solidFill>
                  <a:srgbClr val="000000"/>
                </a:solidFill>
                <a:latin typeface="+mj-ea"/>
                <a:ea typeface="+mj-ea"/>
                <a:cs typeface="Univers for KPMG"/>
              </a:rPr>
              <a:t>과거 </a:t>
            </a:r>
            <a:r>
              <a:rPr lang="en-US" altLang="ko-KR" sz="900" dirty="0">
                <a:solidFill>
                  <a:srgbClr val="000000"/>
                </a:solidFill>
                <a:latin typeface="+mj-ea"/>
                <a:ea typeface="+mj-ea"/>
                <a:cs typeface="Univers for KPMG"/>
              </a:rPr>
              <a:t>5</a:t>
            </a:r>
            <a:r>
              <a:rPr lang="ko-KR" altLang="en-US" sz="900" dirty="0">
                <a:solidFill>
                  <a:srgbClr val="000000"/>
                </a:solidFill>
                <a:latin typeface="+mj-ea"/>
                <a:ea typeface="+mj-ea"/>
                <a:cs typeface="Univers for KPMG"/>
              </a:rPr>
              <a:t>개년간 현금흐름은 영업</a:t>
            </a:r>
            <a:r>
              <a:rPr lang="en-US" altLang="ko-KR" sz="900" dirty="0">
                <a:solidFill>
                  <a:srgbClr val="000000"/>
                </a:solidFill>
                <a:latin typeface="+mj-ea"/>
                <a:ea typeface="+mj-ea"/>
                <a:cs typeface="Univers for KPMG"/>
              </a:rPr>
              <a:t>CF 108.7</a:t>
            </a:r>
            <a:r>
              <a:rPr lang="ko-KR" altLang="en-US" sz="900" dirty="0">
                <a:solidFill>
                  <a:srgbClr val="000000"/>
                </a:solidFill>
                <a:latin typeface="+mj-ea"/>
                <a:ea typeface="+mj-ea"/>
                <a:cs typeface="Univers for KPMG"/>
              </a:rPr>
              <a:t>억원</a:t>
            </a:r>
            <a:r>
              <a:rPr lang="en-US" altLang="ko-KR" sz="900" dirty="0">
                <a:solidFill>
                  <a:srgbClr val="000000"/>
                </a:solidFill>
                <a:latin typeface="+mj-ea"/>
                <a:ea typeface="+mj-ea"/>
                <a:cs typeface="Univers for KPMG"/>
              </a:rPr>
              <a:t>,        </a:t>
            </a:r>
            <a:r>
              <a:rPr lang="ko-KR" altLang="en-US" sz="900" dirty="0">
                <a:solidFill>
                  <a:srgbClr val="000000"/>
                </a:solidFill>
                <a:latin typeface="+mj-ea"/>
                <a:ea typeface="+mj-ea"/>
                <a:cs typeface="Univers for KPMG"/>
              </a:rPr>
              <a:t>투자</a:t>
            </a:r>
            <a:r>
              <a:rPr lang="en-US" altLang="ko-KR" sz="900" dirty="0">
                <a:solidFill>
                  <a:srgbClr val="000000"/>
                </a:solidFill>
                <a:latin typeface="+mj-ea"/>
                <a:ea typeface="+mj-ea"/>
                <a:cs typeface="Univers for KPMG"/>
              </a:rPr>
              <a:t>CF -65.2</a:t>
            </a:r>
            <a:r>
              <a:rPr lang="ko-KR" altLang="en-US" sz="900" dirty="0">
                <a:solidFill>
                  <a:srgbClr val="000000"/>
                </a:solidFill>
                <a:latin typeface="+mj-ea"/>
                <a:ea typeface="+mj-ea"/>
                <a:cs typeface="Univers for KPMG"/>
              </a:rPr>
              <a:t>억원</a:t>
            </a:r>
            <a:r>
              <a:rPr lang="en-US" altLang="ko-KR" sz="900" dirty="0">
                <a:solidFill>
                  <a:srgbClr val="000000"/>
                </a:solidFill>
                <a:latin typeface="+mj-ea"/>
                <a:ea typeface="+mj-ea"/>
                <a:cs typeface="Univers for KPMG"/>
              </a:rPr>
              <a:t>,        </a:t>
            </a:r>
            <a:r>
              <a:rPr lang="ko-KR" altLang="en-US" sz="900" dirty="0">
                <a:solidFill>
                  <a:srgbClr val="000000"/>
                </a:solidFill>
                <a:latin typeface="+mj-ea"/>
                <a:ea typeface="+mj-ea"/>
                <a:cs typeface="Univers for KPMG"/>
              </a:rPr>
              <a:t>재무</a:t>
            </a:r>
            <a:r>
              <a:rPr lang="en-US" altLang="ko-KR" sz="900" dirty="0">
                <a:solidFill>
                  <a:srgbClr val="000000"/>
                </a:solidFill>
                <a:latin typeface="+mj-ea"/>
                <a:ea typeface="+mj-ea"/>
                <a:cs typeface="Univers for KPMG"/>
              </a:rPr>
              <a:t>CF -11.5</a:t>
            </a:r>
            <a:r>
              <a:rPr lang="ko-KR" altLang="en-US" sz="900" dirty="0">
                <a:solidFill>
                  <a:srgbClr val="000000"/>
                </a:solidFill>
                <a:latin typeface="+mj-ea"/>
                <a:ea typeface="+mj-ea"/>
                <a:cs typeface="Univers for KPMG"/>
              </a:rPr>
              <a:t>억원으로</a:t>
            </a:r>
            <a:r>
              <a:rPr lang="en-US" altLang="ko-KR" sz="900" dirty="0">
                <a:solidFill>
                  <a:srgbClr val="000000"/>
                </a:solidFill>
                <a:latin typeface="+mj-ea"/>
                <a:ea typeface="+mj-ea"/>
                <a:cs typeface="Univers for KPMG"/>
              </a:rPr>
              <a:t>,      Net CF</a:t>
            </a:r>
            <a:r>
              <a:rPr lang="ko-KR" altLang="en-US" sz="900" dirty="0">
                <a:solidFill>
                  <a:srgbClr val="000000"/>
                </a:solidFill>
                <a:latin typeface="+mj-ea"/>
                <a:ea typeface="+mj-ea"/>
                <a:cs typeface="Univers for KPMG"/>
              </a:rPr>
              <a:t>는 약 </a:t>
            </a:r>
            <a:r>
              <a:rPr lang="en-US" altLang="ko-KR" sz="900" dirty="0">
                <a:solidFill>
                  <a:srgbClr val="000000"/>
                </a:solidFill>
                <a:latin typeface="+mj-ea"/>
                <a:ea typeface="+mj-ea"/>
                <a:cs typeface="Univers for KPMG"/>
              </a:rPr>
              <a:t>32</a:t>
            </a:r>
            <a:r>
              <a:rPr lang="ko-KR" altLang="en-US" sz="900" dirty="0">
                <a:solidFill>
                  <a:srgbClr val="000000"/>
                </a:solidFill>
                <a:latin typeface="+mj-ea"/>
                <a:ea typeface="+mj-ea"/>
                <a:cs typeface="Univers for KPMG"/>
              </a:rPr>
              <a:t>억원임</a:t>
            </a:r>
          </a:p>
        </p:txBody>
      </p:sp>
      <p:sp>
        <p:nvSpPr>
          <p:cNvPr id="49" name="순서도: 연결자 48">
            <a:extLst>
              <a:ext uri="{FF2B5EF4-FFF2-40B4-BE49-F238E27FC236}">
                <a16:creationId xmlns:a16="http://schemas.microsoft.com/office/drawing/2014/main" id="{FB40E81A-2A4D-403F-A99A-54D477ACB8AA}"/>
              </a:ext>
            </a:extLst>
          </p:cNvPr>
          <p:cNvSpPr/>
          <p:nvPr/>
        </p:nvSpPr>
        <p:spPr bwMode="auto">
          <a:xfrm>
            <a:off x="7117028" y="1754727"/>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A</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50" name="직사각형 49">
            <a:extLst>
              <a:ext uri="{FF2B5EF4-FFF2-40B4-BE49-F238E27FC236}">
                <a16:creationId xmlns:a16="http://schemas.microsoft.com/office/drawing/2014/main" id="{3374CE62-37D9-41C6-9F11-51296B25A70E}"/>
              </a:ext>
            </a:extLst>
          </p:cNvPr>
          <p:cNvSpPr/>
          <p:nvPr/>
        </p:nvSpPr>
        <p:spPr>
          <a:xfrm flipV="1">
            <a:off x="1962807" y="2006946"/>
            <a:ext cx="5089233" cy="309519"/>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457198">
              <a:defRPr/>
            </a:pPr>
            <a:endParaRPr lang="ko-KR" altLang="en-US" sz="900" dirty="0">
              <a:solidFill>
                <a:prstClr val="white"/>
              </a:solidFill>
              <a:latin typeface="Univers for KPMG"/>
              <a:ea typeface="맑은 고딕" panose="020B0503020000020004" pitchFamily="50" charset="-127"/>
            </a:endParaRPr>
          </a:p>
        </p:txBody>
      </p:sp>
      <p:sp>
        <p:nvSpPr>
          <p:cNvPr id="51" name="순서도: 연결자 50">
            <a:extLst>
              <a:ext uri="{FF2B5EF4-FFF2-40B4-BE49-F238E27FC236}">
                <a16:creationId xmlns:a16="http://schemas.microsoft.com/office/drawing/2014/main" id="{644E120E-2BE9-4CF4-9E69-4FA311627079}"/>
              </a:ext>
            </a:extLst>
          </p:cNvPr>
          <p:cNvSpPr/>
          <p:nvPr/>
        </p:nvSpPr>
        <p:spPr bwMode="auto">
          <a:xfrm>
            <a:off x="1893633" y="194337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C</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52" name="TextBox 51">
            <a:extLst>
              <a:ext uri="{FF2B5EF4-FFF2-40B4-BE49-F238E27FC236}">
                <a16:creationId xmlns:a16="http://schemas.microsoft.com/office/drawing/2014/main" id="{D055A43B-DF5D-4DD3-9C25-6CF3EF6D97BF}"/>
              </a:ext>
            </a:extLst>
          </p:cNvPr>
          <p:cNvSpPr txBox="1"/>
          <p:nvPr/>
        </p:nvSpPr>
        <p:spPr>
          <a:xfrm>
            <a:off x="7279432" y="2878174"/>
            <a:ext cx="1708900" cy="907941"/>
          </a:xfrm>
          <a:prstGeom prst="rect">
            <a:avLst/>
          </a:prstGeom>
          <a:noFill/>
        </p:spPr>
        <p:txBody>
          <a:bodyPr wrap="square" lIns="0" tIns="0" rIns="0" bIns="0" rtlCol="0">
            <a:spAutoFit/>
          </a:bodyPr>
          <a:lstStyle/>
          <a:p>
            <a:pPr defTabSz="457198">
              <a:defRPr/>
            </a:pPr>
            <a:r>
              <a:rPr lang="ko-KR" altLang="en-US" sz="900" u="sng" dirty="0">
                <a:solidFill>
                  <a:srgbClr val="000000"/>
                </a:solidFill>
                <a:latin typeface="+mj-ea"/>
                <a:ea typeface="+mj-ea"/>
                <a:cs typeface="Univers for KPMG"/>
              </a:rPr>
              <a:t>무형자산의 취득 </a:t>
            </a:r>
            <a:r>
              <a:rPr lang="en-US" altLang="ko-KR" sz="900" u="sng" dirty="0">
                <a:solidFill>
                  <a:srgbClr val="000000"/>
                </a:solidFill>
                <a:latin typeface="+mj-ea"/>
                <a:ea typeface="+mj-ea"/>
                <a:cs typeface="Univers for KPMG"/>
              </a:rPr>
              <a:t>(-42</a:t>
            </a:r>
            <a:r>
              <a:rPr lang="ko-KR" altLang="en-US" sz="900" u="sng" dirty="0">
                <a:solidFill>
                  <a:srgbClr val="000000"/>
                </a:solidFill>
                <a:latin typeface="+mj-ea"/>
                <a:ea typeface="+mj-ea"/>
                <a:cs typeface="Univers for KPMG"/>
              </a:rPr>
              <a:t>억원</a:t>
            </a:r>
            <a:r>
              <a:rPr lang="en-US" altLang="ko-KR" sz="900" u="sng" dirty="0">
                <a:solidFill>
                  <a:srgbClr val="000000"/>
                </a:solidFill>
                <a:latin typeface="+mj-ea"/>
                <a:ea typeface="+mj-ea"/>
                <a:cs typeface="Univers for KPMG"/>
              </a:rPr>
              <a:t>)</a:t>
            </a:r>
          </a:p>
          <a:p>
            <a:pPr marL="171450" indent="-171450" defTabSz="457198">
              <a:spcBef>
                <a:spcPts val="300"/>
              </a:spcBef>
              <a:buClr>
                <a:srgbClr val="00338D"/>
              </a:buClr>
              <a:buFont typeface="Arial" panose="020B0604020202020204" pitchFamily="34" charset="0"/>
              <a:buChar char="■"/>
              <a:defRPr/>
            </a:pPr>
            <a:r>
              <a:rPr lang="ko-KR" altLang="en-US" sz="900" dirty="0">
                <a:solidFill>
                  <a:srgbClr val="000000"/>
                </a:solidFill>
                <a:latin typeface="+mj-ea"/>
                <a:ea typeface="+mj-ea"/>
                <a:cs typeface="Univers for KPMG"/>
              </a:rPr>
              <a:t>과거 </a:t>
            </a:r>
            <a:r>
              <a:rPr lang="en-US" altLang="ko-KR" sz="900" dirty="0">
                <a:solidFill>
                  <a:srgbClr val="000000"/>
                </a:solidFill>
                <a:latin typeface="+mj-ea"/>
                <a:ea typeface="+mj-ea"/>
                <a:cs typeface="Univers for KPMG"/>
              </a:rPr>
              <a:t>5</a:t>
            </a:r>
            <a:r>
              <a:rPr lang="ko-KR" altLang="en-US" sz="900" dirty="0">
                <a:solidFill>
                  <a:srgbClr val="000000"/>
                </a:solidFill>
                <a:latin typeface="+mj-ea"/>
                <a:ea typeface="+mj-ea"/>
                <a:cs typeface="Univers for KPMG"/>
              </a:rPr>
              <a:t>개년간 대표이사가 </a:t>
            </a:r>
            <a:r>
              <a:rPr lang="ko-KR" altLang="en-US" sz="900" dirty="0" err="1">
                <a:solidFill>
                  <a:srgbClr val="000000"/>
                </a:solidFill>
                <a:latin typeface="+mj-ea"/>
                <a:ea typeface="+mj-ea"/>
                <a:cs typeface="Univers for KPMG"/>
              </a:rPr>
              <a:t>출원인인</a:t>
            </a:r>
            <a:r>
              <a:rPr lang="ko-KR" altLang="en-US" sz="900" dirty="0">
                <a:solidFill>
                  <a:srgbClr val="000000"/>
                </a:solidFill>
                <a:latin typeface="+mj-ea"/>
                <a:ea typeface="+mj-ea"/>
                <a:cs typeface="Univers for KPMG"/>
              </a:rPr>
              <a:t> 특허권 </a:t>
            </a:r>
            <a:r>
              <a:rPr lang="en-US" altLang="ko-KR" sz="900" dirty="0">
                <a:solidFill>
                  <a:srgbClr val="000000"/>
                </a:solidFill>
                <a:latin typeface="+mj-ea"/>
                <a:ea typeface="+mj-ea"/>
                <a:cs typeface="Univers for KPMG"/>
              </a:rPr>
              <a:t>11</a:t>
            </a:r>
            <a:r>
              <a:rPr lang="ko-KR" altLang="en-US" sz="900" dirty="0">
                <a:solidFill>
                  <a:srgbClr val="000000"/>
                </a:solidFill>
                <a:latin typeface="+mj-ea"/>
                <a:ea typeface="+mj-ea"/>
                <a:cs typeface="Univers for KPMG"/>
              </a:rPr>
              <a:t>개</a:t>
            </a:r>
            <a:r>
              <a:rPr lang="en-US" altLang="ko-KR" sz="900" dirty="0">
                <a:solidFill>
                  <a:srgbClr val="000000"/>
                </a:solidFill>
                <a:latin typeface="+mj-ea"/>
                <a:ea typeface="+mj-ea"/>
                <a:cs typeface="Univers for KPMG"/>
              </a:rPr>
              <a:t>, </a:t>
            </a:r>
            <a:r>
              <a:rPr lang="ko-KR" altLang="en-US" sz="900" dirty="0">
                <a:solidFill>
                  <a:srgbClr val="000000"/>
                </a:solidFill>
                <a:latin typeface="+mj-ea"/>
                <a:ea typeface="+mj-ea"/>
                <a:cs typeface="Univers for KPMG"/>
              </a:rPr>
              <a:t>실용신안권 </a:t>
            </a:r>
            <a:r>
              <a:rPr lang="en-US" altLang="ko-KR" sz="900" dirty="0">
                <a:solidFill>
                  <a:srgbClr val="000000"/>
                </a:solidFill>
                <a:latin typeface="+mj-ea"/>
                <a:ea typeface="+mj-ea"/>
                <a:cs typeface="Univers for KPMG"/>
              </a:rPr>
              <a:t>1</a:t>
            </a:r>
            <a:r>
              <a:rPr lang="ko-KR" altLang="en-US" sz="900" dirty="0">
                <a:solidFill>
                  <a:srgbClr val="000000"/>
                </a:solidFill>
                <a:latin typeface="+mj-ea"/>
                <a:ea typeface="+mj-ea"/>
                <a:cs typeface="Univers for KPMG"/>
              </a:rPr>
              <a:t>개</a:t>
            </a:r>
            <a:r>
              <a:rPr lang="en-US" altLang="ko-KR" sz="900" dirty="0">
                <a:solidFill>
                  <a:srgbClr val="000000"/>
                </a:solidFill>
                <a:latin typeface="+mj-ea"/>
                <a:ea typeface="+mj-ea"/>
                <a:cs typeface="Univers for KPMG"/>
              </a:rPr>
              <a:t>, </a:t>
            </a:r>
            <a:r>
              <a:rPr lang="ko-KR" altLang="en-US" sz="900" dirty="0">
                <a:solidFill>
                  <a:srgbClr val="000000"/>
                </a:solidFill>
                <a:latin typeface="+mj-ea"/>
                <a:ea typeface="+mj-ea"/>
                <a:cs typeface="Univers for KPMG"/>
              </a:rPr>
              <a:t>의장권 </a:t>
            </a:r>
            <a:r>
              <a:rPr lang="en-US" altLang="ko-KR" sz="900" dirty="0">
                <a:solidFill>
                  <a:srgbClr val="000000"/>
                </a:solidFill>
                <a:latin typeface="+mj-ea"/>
                <a:ea typeface="+mj-ea"/>
                <a:cs typeface="Univers for KPMG"/>
              </a:rPr>
              <a:t>4</a:t>
            </a:r>
            <a:r>
              <a:rPr lang="ko-KR" altLang="en-US" sz="900" dirty="0">
                <a:solidFill>
                  <a:srgbClr val="000000"/>
                </a:solidFill>
                <a:latin typeface="+mj-ea"/>
                <a:ea typeface="+mj-ea"/>
                <a:cs typeface="Univers for KPMG"/>
              </a:rPr>
              <a:t>개에 대한 취득에 해당함</a:t>
            </a:r>
            <a:r>
              <a:rPr lang="en-US" altLang="ko-KR" sz="900" dirty="0">
                <a:solidFill>
                  <a:srgbClr val="000000"/>
                </a:solidFill>
                <a:latin typeface="+mj-ea"/>
                <a:ea typeface="+mj-ea"/>
                <a:cs typeface="Univers for KPMG"/>
              </a:rPr>
              <a:t>. </a:t>
            </a:r>
          </a:p>
          <a:p>
            <a:pPr marL="171450" indent="-171450" defTabSz="457198">
              <a:spcBef>
                <a:spcPts val="300"/>
              </a:spcBef>
              <a:buClr>
                <a:srgbClr val="00338D"/>
              </a:buClr>
              <a:buFont typeface="Arial" panose="020B0604020202020204" pitchFamily="34" charset="0"/>
              <a:buChar char="■"/>
              <a:defRPr/>
            </a:pPr>
            <a:endParaRPr lang="ko-KR" altLang="en-US" sz="900" dirty="0">
              <a:solidFill>
                <a:srgbClr val="000000"/>
              </a:solidFill>
              <a:latin typeface="+mj-ea"/>
              <a:ea typeface="+mj-ea"/>
              <a:cs typeface="Univers for KPMG"/>
            </a:endParaRPr>
          </a:p>
        </p:txBody>
      </p:sp>
      <p:sp>
        <p:nvSpPr>
          <p:cNvPr id="53" name="순서도: 연결자 52">
            <a:extLst>
              <a:ext uri="{FF2B5EF4-FFF2-40B4-BE49-F238E27FC236}">
                <a16:creationId xmlns:a16="http://schemas.microsoft.com/office/drawing/2014/main" id="{EE0AB588-E343-4D12-A8E0-C29F078D7078}"/>
              </a:ext>
            </a:extLst>
          </p:cNvPr>
          <p:cNvSpPr/>
          <p:nvPr/>
        </p:nvSpPr>
        <p:spPr bwMode="auto">
          <a:xfrm>
            <a:off x="7117028" y="287637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B</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54" name="직사각형 53">
            <a:extLst>
              <a:ext uri="{FF2B5EF4-FFF2-40B4-BE49-F238E27FC236}">
                <a16:creationId xmlns:a16="http://schemas.microsoft.com/office/drawing/2014/main" id="{B6C3714C-44D5-4F5F-8299-4C9613D5BDA8}"/>
              </a:ext>
            </a:extLst>
          </p:cNvPr>
          <p:cNvSpPr/>
          <p:nvPr/>
        </p:nvSpPr>
        <p:spPr>
          <a:xfrm flipV="1">
            <a:off x="1962807" y="2929067"/>
            <a:ext cx="5089233" cy="14400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457198">
              <a:defRPr/>
            </a:pPr>
            <a:endParaRPr lang="ko-KR" altLang="en-US" sz="900" dirty="0">
              <a:solidFill>
                <a:prstClr val="white"/>
              </a:solidFill>
              <a:latin typeface="Univers for KPMG"/>
              <a:ea typeface="맑은 고딕" panose="020B0503020000020004" pitchFamily="50" charset="-127"/>
            </a:endParaRPr>
          </a:p>
        </p:txBody>
      </p:sp>
      <p:sp>
        <p:nvSpPr>
          <p:cNvPr id="56" name="TextBox 55">
            <a:extLst>
              <a:ext uri="{FF2B5EF4-FFF2-40B4-BE49-F238E27FC236}">
                <a16:creationId xmlns:a16="http://schemas.microsoft.com/office/drawing/2014/main" id="{47795E89-EBC9-4969-918B-4A2E5688AFC2}"/>
              </a:ext>
            </a:extLst>
          </p:cNvPr>
          <p:cNvSpPr txBox="1"/>
          <p:nvPr/>
        </p:nvSpPr>
        <p:spPr>
          <a:xfrm>
            <a:off x="2099460" y="4571324"/>
            <a:ext cx="3118183" cy="877163"/>
          </a:xfrm>
          <a:prstGeom prst="rect">
            <a:avLst/>
          </a:prstGeom>
          <a:noFill/>
        </p:spPr>
        <p:txBody>
          <a:bodyPr wrap="square" lIns="0" tIns="0" rIns="0" bIns="0" rtlCol="0">
            <a:spAutoFit/>
          </a:bodyPr>
          <a:lstStyle/>
          <a:p>
            <a:pPr defTabSz="457198">
              <a:defRPr/>
            </a:pPr>
            <a:r>
              <a:rPr lang="ko-KR" altLang="en-US" sz="900" u="sng" dirty="0">
                <a:solidFill>
                  <a:srgbClr val="000000"/>
                </a:solidFill>
                <a:latin typeface="+mj-ea"/>
                <a:ea typeface="+mj-ea"/>
                <a:cs typeface="Univers for KPMG"/>
              </a:rPr>
              <a:t>주요 원가항목 </a:t>
            </a:r>
            <a:r>
              <a:rPr lang="en-US" altLang="ko-KR" sz="900" u="sng" dirty="0">
                <a:solidFill>
                  <a:srgbClr val="000000"/>
                </a:solidFill>
                <a:latin typeface="+mj-ea"/>
                <a:ea typeface="+mj-ea"/>
                <a:cs typeface="Univers for KPMG"/>
              </a:rPr>
              <a:t>CF</a:t>
            </a:r>
            <a:r>
              <a:rPr lang="ko-KR" altLang="en-US" sz="900" u="sng" dirty="0">
                <a:solidFill>
                  <a:srgbClr val="000000"/>
                </a:solidFill>
                <a:latin typeface="+mj-ea"/>
                <a:ea typeface="+mj-ea"/>
                <a:cs typeface="Univers for KPMG"/>
              </a:rPr>
              <a:t> </a:t>
            </a:r>
            <a:r>
              <a:rPr lang="en-US" altLang="ko-KR" sz="900" u="sng" dirty="0">
                <a:solidFill>
                  <a:srgbClr val="000000"/>
                </a:solidFill>
                <a:latin typeface="+mj-ea"/>
                <a:ea typeface="+mj-ea"/>
                <a:cs typeface="Univers for KPMG"/>
              </a:rPr>
              <a:t>(-200</a:t>
            </a:r>
            <a:r>
              <a:rPr lang="ko-KR" altLang="en-US" sz="900" u="sng" dirty="0">
                <a:solidFill>
                  <a:srgbClr val="000000"/>
                </a:solidFill>
                <a:latin typeface="+mj-ea"/>
                <a:ea typeface="+mj-ea"/>
                <a:cs typeface="Univers for KPMG"/>
              </a:rPr>
              <a:t>억원</a:t>
            </a:r>
            <a:r>
              <a:rPr lang="en-US" altLang="ko-KR" sz="900" u="sng" dirty="0">
                <a:solidFill>
                  <a:srgbClr val="000000"/>
                </a:solidFill>
                <a:latin typeface="+mj-ea"/>
                <a:ea typeface="+mj-ea"/>
                <a:cs typeface="Univers for KPMG"/>
              </a:rPr>
              <a:t>)</a:t>
            </a:r>
          </a:p>
          <a:p>
            <a:pPr marL="171450" indent="-171450" defTabSz="457198">
              <a:buFont typeface="Arial" panose="020B0604020202020204" pitchFamily="34" charset="0"/>
              <a:buChar char="•"/>
              <a:defRPr/>
            </a:pPr>
            <a:endParaRPr lang="en-US" altLang="ko-KR" sz="800" dirty="0">
              <a:solidFill>
                <a:srgbClr val="000000"/>
              </a:solidFill>
              <a:latin typeface="+mj-ea"/>
              <a:ea typeface="+mj-ea"/>
              <a:cs typeface="Univers for KPMG"/>
            </a:endParaRPr>
          </a:p>
          <a:p>
            <a:pPr marL="171450" indent="-171450" defTabSz="457198">
              <a:buFont typeface="Arial" panose="020B0604020202020204" pitchFamily="34" charset="0"/>
              <a:buChar char="•"/>
              <a:defRPr/>
            </a:pPr>
            <a:endParaRPr lang="en-US" altLang="ko-KR" sz="800" dirty="0">
              <a:solidFill>
                <a:srgbClr val="000000"/>
              </a:solidFill>
              <a:latin typeface="+mj-ea"/>
              <a:ea typeface="+mj-ea"/>
              <a:cs typeface="Univers for KPMG"/>
            </a:endParaRPr>
          </a:p>
          <a:p>
            <a:pPr marL="171450" indent="-171450" defTabSz="457198">
              <a:buFont typeface="Arial" panose="020B0604020202020204" pitchFamily="34" charset="0"/>
              <a:buChar char="•"/>
              <a:defRPr/>
            </a:pPr>
            <a:endParaRPr lang="en-US" altLang="ko-KR" sz="800" dirty="0">
              <a:solidFill>
                <a:srgbClr val="000000"/>
              </a:solidFill>
              <a:latin typeface="+mj-ea"/>
              <a:ea typeface="+mj-ea"/>
              <a:cs typeface="Univers for KPMG"/>
            </a:endParaRPr>
          </a:p>
          <a:p>
            <a:pPr marL="171450" indent="-171450" defTabSz="457198">
              <a:buFont typeface="Arial" panose="020B0604020202020204" pitchFamily="34" charset="0"/>
              <a:buChar char="•"/>
              <a:defRPr/>
            </a:pPr>
            <a:endParaRPr lang="en-US" altLang="ko-KR" sz="800" dirty="0">
              <a:solidFill>
                <a:srgbClr val="000000"/>
              </a:solidFill>
              <a:latin typeface="+mj-ea"/>
              <a:ea typeface="+mj-ea"/>
              <a:cs typeface="Univers for KPMG"/>
            </a:endParaRPr>
          </a:p>
          <a:p>
            <a:pPr marL="171450" indent="-171450" defTabSz="457198">
              <a:buFont typeface="Arial" panose="020B0604020202020204" pitchFamily="34" charset="0"/>
              <a:buChar char="•"/>
              <a:defRPr/>
            </a:pPr>
            <a:endParaRPr lang="en-US" altLang="ko-KR" sz="800" dirty="0">
              <a:solidFill>
                <a:srgbClr val="000000"/>
              </a:solidFill>
              <a:latin typeface="+mj-ea"/>
              <a:ea typeface="+mj-ea"/>
              <a:cs typeface="Univers for KPMG"/>
            </a:endParaRPr>
          </a:p>
          <a:p>
            <a:pPr marL="171450" indent="-171450" defTabSz="457198">
              <a:buFont typeface="Arial" panose="020B0604020202020204" pitchFamily="34" charset="0"/>
              <a:buChar char="•"/>
              <a:defRPr/>
            </a:pPr>
            <a:endParaRPr lang="en-US" altLang="ko-KR" sz="800" dirty="0">
              <a:solidFill>
                <a:srgbClr val="000000"/>
              </a:solidFill>
              <a:latin typeface="+mj-ea"/>
              <a:ea typeface="+mj-ea"/>
              <a:cs typeface="Univers for KPMG"/>
            </a:endParaRPr>
          </a:p>
        </p:txBody>
      </p:sp>
      <p:sp>
        <p:nvSpPr>
          <p:cNvPr id="57" name="순서도: 연결자 56">
            <a:extLst>
              <a:ext uri="{FF2B5EF4-FFF2-40B4-BE49-F238E27FC236}">
                <a16:creationId xmlns:a16="http://schemas.microsoft.com/office/drawing/2014/main" id="{CE1255BC-56F9-48BB-87F2-8051FE75EFA9}"/>
              </a:ext>
            </a:extLst>
          </p:cNvPr>
          <p:cNvSpPr/>
          <p:nvPr/>
        </p:nvSpPr>
        <p:spPr bwMode="auto">
          <a:xfrm>
            <a:off x="1924416" y="4567379"/>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C</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graphicFrame>
        <p:nvGraphicFramePr>
          <p:cNvPr id="58" name="표 57">
            <a:extLst>
              <a:ext uri="{FF2B5EF4-FFF2-40B4-BE49-F238E27FC236}">
                <a16:creationId xmlns:a16="http://schemas.microsoft.com/office/drawing/2014/main" id="{ED4259A0-6692-4B3D-87FE-4E23C1897A60}"/>
              </a:ext>
            </a:extLst>
          </p:cNvPr>
          <p:cNvGraphicFramePr>
            <a:graphicFrameLocks noGrp="1"/>
          </p:cNvGraphicFramePr>
          <p:nvPr>
            <p:extLst>
              <p:ext uri="{D42A27DB-BD31-4B8C-83A1-F6EECF244321}">
                <p14:modId xmlns:p14="http://schemas.microsoft.com/office/powerpoint/2010/main" val="2812987164"/>
              </p:ext>
            </p:extLst>
          </p:nvPr>
        </p:nvGraphicFramePr>
        <p:xfrm>
          <a:off x="2091071" y="4737969"/>
          <a:ext cx="2842779" cy="907200"/>
        </p:xfrm>
        <a:graphic>
          <a:graphicData uri="http://schemas.openxmlformats.org/drawingml/2006/table">
            <a:tbl>
              <a:tblPr/>
              <a:tblGrid>
                <a:gridCol w="870243">
                  <a:extLst>
                    <a:ext uri="{9D8B030D-6E8A-4147-A177-3AD203B41FA5}">
                      <a16:colId xmlns:a16="http://schemas.microsoft.com/office/drawing/2014/main" val="4221909160"/>
                    </a:ext>
                  </a:extLst>
                </a:gridCol>
                <a:gridCol w="360000">
                  <a:extLst>
                    <a:ext uri="{9D8B030D-6E8A-4147-A177-3AD203B41FA5}">
                      <a16:colId xmlns:a16="http://schemas.microsoft.com/office/drawing/2014/main" val="1307463828"/>
                    </a:ext>
                  </a:extLst>
                </a:gridCol>
                <a:gridCol w="360000">
                  <a:extLst>
                    <a:ext uri="{9D8B030D-6E8A-4147-A177-3AD203B41FA5}">
                      <a16:colId xmlns:a16="http://schemas.microsoft.com/office/drawing/2014/main" val="955177327"/>
                    </a:ext>
                  </a:extLst>
                </a:gridCol>
                <a:gridCol w="360000">
                  <a:extLst>
                    <a:ext uri="{9D8B030D-6E8A-4147-A177-3AD203B41FA5}">
                      <a16:colId xmlns:a16="http://schemas.microsoft.com/office/drawing/2014/main" val="3017247866"/>
                    </a:ext>
                  </a:extLst>
                </a:gridCol>
                <a:gridCol w="360000">
                  <a:extLst>
                    <a:ext uri="{9D8B030D-6E8A-4147-A177-3AD203B41FA5}">
                      <a16:colId xmlns:a16="http://schemas.microsoft.com/office/drawing/2014/main" val="999330068"/>
                    </a:ext>
                  </a:extLst>
                </a:gridCol>
                <a:gridCol w="532536">
                  <a:extLst>
                    <a:ext uri="{9D8B030D-6E8A-4147-A177-3AD203B41FA5}">
                      <a16:colId xmlns:a16="http://schemas.microsoft.com/office/drawing/2014/main" val="889758391"/>
                    </a:ext>
                  </a:extLst>
                </a:gridCol>
              </a:tblGrid>
              <a:tr h="151200">
                <a:tc>
                  <a:txBody>
                    <a:bodyPr/>
                    <a:lstStyle/>
                    <a:p>
                      <a:pPr algn="l"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36000" marR="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36000" marR="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36000" marR="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36000" marR="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36000" marR="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extLst>
                  <a:ext uri="{0D108BD9-81ED-4DB2-BD59-A6C34878D82A}">
                    <a16:rowId xmlns:a16="http://schemas.microsoft.com/office/drawing/2014/main" val="3786127119"/>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원재료비</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CF</a:t>
                      </a:r>
                    </a:p>
                  </a:txBody>
                  <a:tcPr marL="36000" marR="36000" marT="0" marB="0" anchor="ctr">
                    <a:lnL w="9525" cap="flat" cmpd="sng" algn="ctr">
                      <a:solidFill>
                        <a:schemeClr val="tx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(1,737)</a:t>
                      </a:r>
                    </a:p>
                  </a:txBody>
                  <a:tcPr marL="36000" marR="36000" marT="0" marB="0" anchor="ctr">
                    <a:lnL>
                      <a:noFill/>
                    </a:lnL>
                    <a:lnR>
                      <a:noFill/>
                    </a:lnR>
                    <a:lnT w="6350" cap="flat" cmpd="sng" algn="ctr">
                      <a:solidFill>
                        <a:srgbClr val="000000"/>
                      </a:solidFill>
                      <a:prstDash val="solid"/>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(2,259)</a:t>
                      </a:r>
                    </a:p>
                  </a:txBody>
                  <a:tcPr marL="36000" marR="36000" marT="0" marB="0" anchor="ctr">
                    <a:lnL>
                      <a:noFill/>
                    </a:lnL>
                    <a:lnR>
                      <a:noFill/>
                    </a:lnR>
                    <a:lnT w="6350" cap="flat" cmpd="sng" algn="ctr">
                      <a:solidFill>
                        <a:srgbClr val="000000"/>
                      </a:solidFill>
                      <a:prstDash val="solid"/>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(2,653)</a:t>
                      </a:r>
                    </a:p>
                  </a:txBody>
                  <a:tcPr marL="36000" marR="36000" marT="0" marB="0" anchor="ctr">
                    <a:lnL>
                      <a:noFill/>
                    </a:lnL>
                    <a:lnR>
                      <a:noFill/>
                    </a:lnR>
                    <a:lnT w="6350" cap="flat" cmpd="sng" algn="ctr">
                      <a:solidFill>
                        <a:srgbClr val="000000"/>
                      </a:solidFill>
                      <a:prstDash val="solid"/>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(2,186)</a:t>
                      </a:r>
                    </a:p>
                  </a:txBody>
                  <a:tcPr marL="36000" marR="36000" marT="0" marB="0" anchor="ctr">
                    <a:lnL>
                      <a:noFill/>
                    </a:lnL>
                    <a:lnR>
                      <a:noFill/>
                    </a:lnR>
                    <a:lnT w="6350" cap="flat" cmpd="sng" algn="ctr">
                      <a:solidFill>
                        <a:srgbClr val="000000"/>
                      </a:solidFill>
                      <a:prstDash val="solid"/>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(708)</a:t>
                      </a:r>
                    </a:p>
                  </a:txBody>
                  <a:tcPr marL="36000" marR="36000" marT="0" marB="0" anchor="ctr">
                    <a:lnL>
                      <a:noFill/>
                    </a:lnL>
                    <a:lnR w="9525" cap="flat" cmpd="sng" algn="ctr">
                      <a:solidFill>
                        <a:schemeClr val="tx2"/>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375535607"/>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노무비</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CF</a:t>
                      </a:r>
                    </a:p>
                  </a:txBody>
                  <a:tcPr marL="36000" marR="36000" marT="0" marB="0" anchor="ctr">
                    <a:lnL w="9525" cap="flat" cmpd="sng" algn="ctr">
                      <a:solidFill>
                        <a:schemeClr val="tx2"/>
                      </a:solidFill>
                      <a:prstDash val="solid"/>
                      <a:round/>
                      <a:headEnd type="none" w="med" len="med"/>
                      <a:tailEnd type="none" w="med" len="med"/>
                    </a:lnL>
                    <a:lnR>
                      <a:noFill/>
                    </a:lnR>
                    <a:lnT w="9525" cap="flat" cmpd="sng" algn="ctr">
                      <a:solidFill>
                        <a:srgbClr val="00338D"/>
                      </a:solidFill>
                      <a:prstDash val="dot"/>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(1,069)</a:t>
                      </a:r>
                    </a:p>
                  </a:txBody>
                  <a:tcPr marL="36000" marR="36000" marT="0" marB="0" anchor="ctr">
                    <a:lnL>
                      <a:noFill/>
                    </a:lnL>
                    <a:lnR>
                      <a:noFill/>
                    </a:lnR>
                    <a:lnT w="9525" cap="flat" cmpd="sng" algn="ctr">
                      <a:solidFill>
                        <a:srgbClr val="00338D"/>
                      </a:solidFill>
                      <a:prstDash val="dot"/>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(1,244)</a:t>
                      </a:r>
                    </a:p>
                  </a:txBody>
                  <a:tcPr marL="36000" marR="36000" marT="0" marB="0" anchor="ctr">
                    <a:lnL>
                      <a:noFill/>
                    </a:lnL>
                    <a:lnR>
                      <a:noFill/>
                    </a:lnR>
                    <a:lnT w="9525" cap="flat" cmpd="sng" algn="ctr">
                      <a:solidFill>
                        <a:srgbClr val="00338D"/>
                      </a:solidFill>
                      <a:prstDash val="dot"/>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(1,453)</a:t>
                      </a:r>
                    </a:p>
                  </a:txBody>
                  <a:tcPr marL="36000" marR="36000" marT="0" marB="0" anchor="ctr">
                    <a:lnL>
                      <a:noFill/>
                    </a:lnL>
                    <a:lnR>
                      <a:noFill/>
                    </a:lnR>
                    <a:lnT w="9525" cap="flat" cmpd="sng" algn="ctr">
                      <a:solidFill>
                        <a:srgbClr val="00338D"/>
                      </a:solidFill>
                      <a:prstDash val="dot"/>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(1,252)</a:t>
                      </a:r>
                    </a:p>
                  </a:txBody>
                  <a:tcPr marL="36000" marR="36000" marT="0" marB="0" anchor="ctr">
                    <a:lnL>
                      <a:noFill/>
                    </a:lnL>
                    <a:lnR>
                      <a:noFill/>
                    </a:lnR>
                    <a:lnT w="9525" cap="flat" cmpd="sng" algn="ctr">
                      <a:solidFill>
                        <a:srgbClr val="00338D"/>
                      </a:solidFill>
                      <a:prstDash val="dot"/>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(662)</a:t>
                      </a:r>
                    </a:p>
                  </a:txBody>
                  <a:tcPr marL="36000" marR="36000" marT="0" marB="0" anchor="ctr">
                    <a:lnL>
                      <a:noFill/>
                    </a:lnL>
                    <a:lnR w="9525" cap="flat" cmpd="sng" algn="ctr">
                      <a:solidFill>
                        <a:schemeClr val="tx2"/>
                      </a:solidFill>
                      <a:prstDash val="solid"/>
                      <a:round/>
                      <a:headEnd type="none" w="med" len="med"/>
                      <a:tailEnd type="none" w="med" len="med"/>
                    </a:lnR>
                    <a:lnT w="9525" cap="flat" cmpd="sng" algn="ctr">
                      <a:solidFill>
                        <a:srgbClr val="00338D"/>
                      </a:solidFill>
                      <a:prstDash val="dot"/>
                      <a:round/>
                      <a:headEnd type="none" w="med" len="med"/>
                      <a:tailEnd type="none" w="med" len="med"/>
                    </a:lnT>
                    <a:lnB w="9525"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474316298"/>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지급임차료</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CF</a:t>
                      </a:r>
                    </a:p>
                  </a:txBody>
                  <a:tcPr marL="36000" marR="36000" marT="0" marB="0" anchor="ctr">
                    <a:lnL w="9525" cap="flat" cmpd="sng" algn="ctr">
                      <a:solidFill>
                        <a:schemeClr val="tx2"/>
                      </a:solidFill>
                      <a:prstDash val="solid"/>
                      <a:round/>
                      <a:headEnd type="none" w="med" len="med"/>
                      <a:tailEnd type="none" w="med" len="med"/>
                    </a:lnL>
                    <a:lnR>
                      <a:noFill/>
                    </a:lnR>
                    <a:lnT w="9525" cap="flat" cmpd="sng" algn="ctr">
                      <a:solidFill>
                        <a:srgbClr val="00338D"/>
                      </a:solidFill>
                      <a:prstDash val="dot"/>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(544)</a:t>
                      </a:r>
                    </a:p>
                  </a:txBody>
                  <a:tcPr marL="36000" marR="36000" marT="0" marB="0" anchor="ctr">
                    <a:lnL>
                      <a:noFill/>
                    </a:lnL>
                    <a:lnR>
                      <a:noFill/>
                    </a:lnR>
                    <a:lnT w="9525" cap="flat" cmpd="sng" algn="ctr">
                      <a:solidFill>
                        <a:srgbClr val="00338D"/>
                      </a:solidFill>
                      <a:prstDash val="dot"/>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(356)</a:t>
                      </a:r>
                    </a:p>
                  </a:txBody>
                  <a:tcPr marL="36000" marR="36000" marT="0" marB="0" anchor="ctr">
                    <a:lnL>
                      <a:noFill/>
                    </a:lnL>
                    <a:lnR>
                      <a:noFill/>
                    </a:lnR>
                    <a:lnT w="9525" cap="flat" cmpd="sng" algn="ctr">
                      <a:solidFill>
                        <a:srgbClr val="00338D"/>
                      </a:solidFill>
                      <a:prstDash val="dot"/>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(274)</a:t>
                      </a:r>
                    </a:p>
                  </a:txBody>
                  <a:tcPr marL="36000" marR="36000" marT="0" marB="0" anchor="ctr">
                    <a:lnL>
                      <a:noFill/>
                    </a:lnL>
                    <a:lnR>
                      <a:noFill/>
                    </a:lnR>
                    <a:lnT w="9525" cap="flat" cmpd="sng" algn="ctr">
                      <a:solidFill>
                        <a:srgbClr val="00338D"/>
                      </a:solidFill>
                      <a:prstDash val="dot"/>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(274)</a:t>
                      </a:r>
                    </a:p>
                  </a:txBody>
                  <a:tcPr marL="36000" marR="36000" marT="0" marB="0" anchor="ctr">
                    <a:lnL>
                      <a:noFill/>
                    </a:lnL>
                    <a:lnR>
                      <a:noFill/>
                    </a:lnR>
                    <a:lnT w="9525" cap="flat" cmpd="sng" algn="ctr">
                      <a:solidFill>
                        <a:srgbClr val="00338D"/>
                      </a:solidFill>
                      <a:prstDash val="dot"/>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(134)</a:t>
                      </a:r>
                    </a:p>
                  </a:txBody>
                  <a:tcPr marL="36000" marR="36000" marT="0" marB="0" anchor="ctr">
                    <a:lnL>
                      <a:noFill/>
                    </a:lnL>
                    <a:lnR w="9525" cap="flat" cmpd="sng" algn="ctr">
                      <a:solidFill>
                        <a:schemeClr val="tx2"/>
                      </a:solidFill>
                      <a:prstDash val="solid"/>
                      <a:round/>
                      <a:headEnd type="none" w="med" len="med"/>
                      <a:tailEnd type="none" w="med" len="med"/>
                    </a:lnR>
                    <a:lnT w="9525" cap="flat" cmpd="sng" algn="ctr">
                      <a:solidFill>
                        <a:srgbClr val="00338D"/>
                      </a:solidFill>
                      <a:prstDash val="dot"/>
                      <a:round/>
                      <a:headEnd type="none" w="med" len="med"/>
                      <a:tailEnd type="none" w="med" len="med"/>
                    </a:lnT>
                    <a:lnB w="9525"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02328695"/>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외주가공비</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CF</a:t>
                      </a:r>
                    </a:p>
                  </a:txBody>
                  <a:tcPr marL="36000" marR="36000" marT="0" marB="0" anchor="ctr">
                    <a:lnL w="9525" cap="flat" cmpd="sng" algn="ctr">
                      <a:solidFill>
                        <a:schemeClr val="tx2"/>
                      </a:solidFill>
                      <a:prstDash val="solid"/>
                      <a:round/>
                      <a:headEnd type="none" w="med" len="med"/>
                      <a:tailEnd type="none" w="med" len="med"/>
                    </a:lnL>
                    <a:lnR>
                      <a:noFill/>
                    </a:lnR>
                    <a:lnT w="9525"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(532)</a:t>
                      </a:r>
                    </a:p>
                  </a:txBody>
                  <a:tcPr marL="36000" marR="36000" marT="0" marB="0" anchor="ctr">
                    <a:lnL>
                      <a:noFill/>
                    </a:lnL>
                    <a:lnR>
                      <a:noFill/>
                    </a:lnR>
                    <a:lnT w="9525"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(662)</a:t>
                      </a:r>
                    </a:p>
                  </a:txBody>
                  <a:tcPr marL="36000" marR="36000" marT="0" marB="0" anchor="ctr">
                    <a:lnL>
                      <a:noFill/>
                    </a:lnL>
                    <a:lnR>
                      <a:noFill/>
                    </a:lnR>
                    <a:lnT w="9525"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(753)</a:t>
                      </a:r>
                    </a:p>
                  </a:txBody>
                  <a:tcPr marL="36000" marR="36000" marT="0" marB="0" anchor="ctr">
                    <a:lnL>
                      <a:noFill/>
                    </a:lnL>
                    <a:lnR>
                      <a:noFill/>
                    </a:lnR>
                    <a:lnT w="9525"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(647)</a:t>
                      </a:r>
                    </a:p>
                  </a:txBody>
                  <a:tcPr marL="36000" marR="36000" marT="0" marB="0" anchor="ctr">
                    <a:lnL>
                      <a:noFill/>
                    </a:lnL>
                    <a:lnR>
                      <a:noFill/>
                    </a:lnR>
                    <a:lnT w="9525"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(548)</a:t>
                      </a:r>
                    </a:p>
                  </a:txBody>
                  <a:tcPr marL="36000" marR="36000" marT="0" marB="0" anchor="ctr">
                    <a:lnL>
                      <a:noFill/>
                    </a:lnL>
                    <a:lnR w="9525" cap="flat" cmpd="sng" algn="ctr">
                      <a:solidFill>
                        <a:schemeClr val="tx2"/>
                      </a:solidFill>
                      <a:prstDash val="solid"/>
                      <a:round/>
                      <a:headEnd type="none" w="med" len="med"/>
                      <a:tailEnd type="none" w="med" len="med"/>
                    </a:lnR>
                    <a:lnT w="9525"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2713082"/>
                  </a:ext>
                </a:extLst>
              </a:tr>
              <a:tr h="151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주요 원가항목</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CF</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9525"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(3,883)</a:t>
                      </a:r>
                    </a:p>
                  </a:txBody>
                  <a:tcPr marL="36000" marR="36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(4,521)</a:t>
                      </a:r>
                    </a:p>
                  </a:txBody>
                  <a:tcPr marL="36000" marR="36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(5,133)</a:t>
                      </a:r>
                    </a:p>
                  </a:txBody>
                  <a:tcPr marL="36000" marR="36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(4,358)</a:t>
                      </a:r>
                    </a:p>
                  </a:txBody>
                  <a:tcPr marL="36000" marR="36000" marT="0" marB="0" anchor="ctr">
                    <a:lnL>
                      <a:noFill/>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(2,052)</a:t>
                      </a:r>
                    </a:p>
                  </a:txBody>
                  <a:tcPr marL="36000" marR="360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5680130"/>
                  </a:ext>
                </a:extLst>
              </a:tr>
            </a:tbl>
          </a:graphicData>
        </a:graphic>
      </p:graphicFrame>
      <p:sp>
        <p:nvSpPr>
          <p:cNvPr id="59" name="TextBox 58">
            <a:extLst>
              <a:ext uri="{FF2B5EF4-FFF2-40B4-BE49-F238E27FC236}">
                <a16:creationId xmlns:a16="http://schemas.microsoft.com/office/drawing/2014/main" id="{881A2651-F3F1-4DEF-B809-3592FF7C12FD}"/>
              </a:ext>
            </a:extLst>
          </p:cNvPr>
          <p:cNvSpPr txBox="1"/>
          <p:nvPr/>
        </p:nvSpPr>
        <p:spPr>
          <a:xfrm>
            <a:off x="5414605" y="4571324"/>
            <a:ext cx="3118183" cy="754053"/>
          </a:xfrm>
          <a:prstGeom prst="rect">
            <a:avLst/>
          </a:prstGeom>
          <a:noFill/>
        </p:spPr>
        <p:txBody>
          <a:bodyPr wrap="square" lIns="0" tIns="0" rIns="0" bIns="0" rtlCol="0">
            <a:spAutoFit/>
          </a:bodyPr>
          <a:lstStyle/>
          <a:p>
            <a:pPr defTabSz="457198">
              <a:defRPr/>
            </a:pPr>
            <a:r>
              <a:rPr lang="ko-KR" altLang="en-US" sz="900" u="sng" dirty="0">
                <a:solidFill>
                  <a:srgbClr val="000000"/>
                </a:solidFill>
                <a:latin typeface="+mj-ea"/>
                <a:ea typeface="+mj-ea"/>
                <a:cs typeface="Univers for KPMG"/>
              </a:rPr>
              <a:t>유형자산의 취득 </a:t>
            </a:r>
            <a:r>
              <a:rPr lang="en-US" altLang="ko-KR" sz="900" u="sng" dirty="0">
                <a:solidFill>
                  <a:srgbClr val="000000"/>
                </a:solidFill>
                <a:latin typeface="+mj-ea"/>
                <a:ea typeface="+mj-ea"/>
                <a:cs typeface="Univers for KPMG"/>
              </a:rPr>
              <a:t>(-25</a:t>
            </a:r>
            <a:r>
              <a:rPr lang="ko-KR" altLang="en-US" sz="900" u="sng" dirty="0">
                <a:solidFill>
                  <a:srgbClr val="000000"/>
                </a:solidFill>
                <a:latin typeface="+mj-ea"/>
                <a:ea typeface="+mj-ea"/>
                <a:cs typeface="Univers for KPMG"/>
              </a:rPr>
              <a:t>억원</a:t>
            </a:r>
            <a:r>
              <a:rPr lang="en-US" altLang="ko-KR" sz="900" u="sng" dirty="0">
                <a:solidFill>
                  <a:srgbClr val="000000"/>
                </a:solidFill>
                <a:latin typeface="+mj-ea"/>
                <a:ea typeface="+mj-ea"/>
                <a:cs typeface="Univers for KPMG"/>
              </a:rPr>
              <a:t>)</a:t>
            </a:r>
          </a:p>
          <a:p>
            <a:pPr marL="171450" indent="-171450" defTabSz="457198">
              <a:buFont typeface="Arial" panose="020B0604020202020204" pitchFamily="34" charset="0"/>
              <a:buChar char="•"/>
              <a:defRPr/>
            </a:pPr>
            <a:endParaRPr lang="en-US" altLang="ko-KR" sz="800" dirty="0">
              <a:solidFill>
                <a:srgbClr val="000000"/>
              </a:solidFill>
              <a:latin typeface="+mj-ea"/>
              <a:ea typeface="+mj-ea"/>
              <a:cs typeface="Univers for KPMG"/>
            </a:endParaRPr>
          </a:p>
          <a:p>
            <a:pPr marL="171450" indent="-171450" defTabSz="457198">
              <a:buFont typeface="Arial" panose="020B0604020202020204" pitchFamily="34" charset="0"/>
              <a:buChar char="•"/>
              <a:defRPr/>
            </a:pPr>
            <a:endParaRPr lang="en-US" altLang="ko-KR" sz="800" dirty="0">
              <a:solidFill>
                <a:srgbClr val="000000"/>
              </a:solidFill>
              <a:latin typeface="+mj-ea"/>
              <a:ea typeface="+mj-ea"/>
              <a:cs typeface="Univers for KPMG"/>
            </a:endParaRPr>
          </a:p>
          <a:p>
            <a:pPr marL="171450" indent="-171450" defTabSz="457198">
              <a:buFont typeface="Arial" panose="020B0604020202020204" pitchFamily="34" charset="0"/>
              <a:buChar char="•"/>
              <a:defRPr/>
            </a:pPr>
            <a:endParaRPr lang="en-US" altLang="ko-KR" sz="800" dirty="0">
              <a:solidFill>
                <a:srgbClr val="000000"/>
              </a:solidFill>
              <a:latin typeface="+mj-ea"/>
              <a:ea typeface="+mj-ea"/>
              <a:cs typeface="Univers for KPMG"/>
            </a:endParaRPr>
          </a:p>
          <a:p>
            <a:pPr marL="171450" indent="-171450" defTabSz="457198">
              <a:buFont typeface="Arial" panose="020B0604020202020204" pitchFamily="34" charset="0"/>
              <a:buChar char="•"/>
              <a:defRPr/>
            </a:pPr>
            <a:endParaRPr lang="en-US" altLang="ko-KR" sz="800" dirty="0">
              <a:solidFill>
                <a:srgbClr val="000000"/>
              </a:solidFill>
              <a:latin typeface="+mj-ea"/>
              <a:ea typeface="+mj-ea"/>
              <a:cs typeface="Univers for KPMG"/>
            </a:endParaRPr>
          </a:p>
          <a:p>
            <a:pPr marL="171450" indent="-171450" defTabSz="457198">
              <a:buFont typeface="Arial" panose="020B0604020202020204" pitchFamily="34" charset="0"/>
              <a:buChar char="•"/>
              <a:defRPr/>
            </a:pPr>
            <a:endParaRPr lang="en-US" altLang="ko-KR" sz="800" dirty="0">
              <a:solidFill>
                <a:srgbClr val="000000"/>
              </a:solidFill>
              <a:latin typeface="+mj-ea"/>
              <a:ea typeface="+mj-ea"/>
              <a:cs typeface="Univers for KPMG"/>
            </a:endParaRPr>
          </a:p>
        </p:txBody>
      </p:sp>
      <p:sp>
        <p:nvSpPr>
          <p:cNvPr id="60" name="순서도: 연결자 59">
            <a:extLst>
              <a:ext uri="{FF2B5EF4-FFF2-40B4-BE49-F238E27FC236}">
                <a16:creationId xmlns:a16="http://schemas.microsoft.com/office/drawing/2014/main" id="{066E7591-8C05-45C9-B087-E8F9782E78CE}"/>
              </a:ext>
            </a:extLst>
          </p:cNvPr>
          <p:cNvSpPr/>
          <p:nvPr/>
        </p:nvSpPr>
        <p:spPr bwMode="auto">
          <a:xfrm>
            <a:off x="5233103" y="4567379"/>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D</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63" name="직사각형 62">
            <a:extLst>
              <a:ext uri="{FF2B5EF4-FFF2-40B4-BE49-F238E27FC236}">
                <a16:creationId xmlns:a16="http://schemas.microsoft.com/office/drawing/2014/main" id="{F271C0C2-042D-4013-AFED-24C7806598E9}"/>
              </a:ext>
            </a:extLst>
          </p:cNvPr>
          <p:cNvSpPr/>
          <p:nvPr/>
        </p:nvSpPr>
        <p:spPr>
          <a:xfrm flipV="1">
            <a:off x="1962807" y="2777496"/>
            <a:ext cx="5089233" cy="14400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457198">
              <a:defRPr/>
            </a:pPr>
            <a:endParaRPr lang="ko-KR" altLang="en-US" sz="900" dirty="0">
              <a:solidFill>
                <a:prstClr val="white"/>
              </a:solidFill>
              <a:latin typeface="Univers for KPMG"/>
              <a:ea typeface="맑은 고딕" panose="020B0503020000020004" pitchFamily="50" charset="-127"/>
            </a:endParaRPr>
          </a:p>
        </p:txBody>
      </p:sp>
      <p:sp>
        <p:nvSpPr>
          <p:cNvPr id="64" name="순서도: 연결자 63">
            <a:extLst>
              <a:ext uri="{FF2B5EF4-FFF2-40B4-BE49-F238E27FC236}">
                <a16:creationId xmlns:a16="http://schemas.microsoft.com/office/drawing/2014/main" id="{30EF1976-CDFB-4BBF-85D0-031316CB6859}"/>
              </a:ext>
            </a:extLst>
          </p:cNvPr>
          <p:cNvSpPr/>
          <p:nvPr/>
        </p:nvSpPr>
        <p:spPr bwMode="auto">
          <a:xfrm>
            <a:off x="1893633" y="2713921"/>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B</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graphicFrame>
        <p:nvGraphicFramePr>
          <p:cNvPr id="25" name="표 24">
            <a:extLst>
              <a:ext uri="{FF2B5EF4-FFF2-40B4-BE49-F238E27FC236}">
                <a16:creationId xmlns:a16="http://schemas.microsoft.com/office/drawing/2014/main" id="{785C5D99-CDCB-4506-99B4-CC20BD317684}"/>
              </a:ext>
            </a:extLst>
          </p:cNvPr>
          <p:cNvGraphicFramePr>
            <a:graphicFrameLocks noGrp="1"/>
          </p:cNvGraphicFramePr>
          <p:nvPr>
            <p:extLst>
              <p:ext uri="{D42A27DB-BD31-4B8C-83A1-F6EECF244321}">
                <p14:modId xmlns:p14="http://schemas.microsoft.com/office/powerpoint/2010/main" val="3688787513"/>
              </p:ext>
            </p:extLst>
          </p:nvPr>
        </p:nvGraphicFramePr>
        <p:xfrm>
          <a:off x="5425842" y="4737600"/>
          <a:ext cx="2801949" cy="1209600"/>
        </p:xfrm>
        <a:graphic>
          <a:graphicData uri="http://schemas.openxmlformats.org/drawingml/2006/table">
            <a:tbl>
              <a:tblPr/>
              <a:tblGrid>
                <a:gridCol w="828000">
                  <a:extLst>
                    <a:ext uri="{9D8B030D-6E8A-4147-A177-3AD203B41FA5}">
                      <a16:colId xmlns:a16="http://schemas.microsoft.com/office/drawing/2014/main" val="2738729691"/>
                    </a:ext>
                  </a:extLst>
                </a:gridCol>
                <a:gridCol w="360000">
                  <a:extLst>
                    <a:ext uri="{9D8B030D-6E8A-4147-A177-3AD203B41FA5}">
                      <a16:colId xmlns:a16="http://schemas.microsoft.com/office/drawing/2014/main" val="3817824660"/>
                    </a:ext>
                  </a:extLst>
                </a:gridCol>
                <a:gridCol w="360000">
                  <a:extLst>
                    <a:ext uri="{9D8B030D-6E8A-4147-A177-3AD203B41FA5}">
                      <a16:colId xmlns:a16="http://schemas.microsoft.com/office/drawing/2014/main" val="4064043072"/>
                    </a:ext>
                  </a:extLst>
                </a:gridCol>
                <a:gridCol w="360000">
                  <a:extLst>
                    <a:ext uri="{9D8B030D-6E8A-4147-A177-3AD203B41FA5}">
                      <a16:colId xmlns:a16="http://schemas.microsoft.com/office/drawing/2014/main" val="1646971105"/>
                    </a:ext>
                  </a:extLst>
                </a:gridCol>
                <a:gridCol w="360000">
                  <a:extLst>
                    <a:ext uri="{9D8B030D-6E8A-4147-A177-3AD203B41FA5}">
                      <a16:colId xmlns:a16="http://schemas.microsoft.com/office/drawing/2014/main" val="2053189940"/>
                    </a:ext>
                  </a:extLst>
                </a:gridCol>
                <a:gridCol w="533949">
                  <a:extLst>
                    <a:ext uri="{9D8B030D-6E8A-4147-A177-3AD203B41FA5}">
                      <a16:colId xmlns:a16="http://schemas.microsoft.com/office/drawing/2014/main" val="12585748"/>
                    </a:ext>
                  </a:extLst>
                </a:gridCol>
              </a:tblGrid>
              <a:tr h="151200">
                <a:tc>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929945370"/>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기계장치</a:t>
                      </a:r>
                    </a:p>
                  </a:txBody>
                  <a:tcPr marL="36000" marR="36000" marT="9525" marB="0" anchor="ctr">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(1,476)</a:t>
                      </a:r>
                    </a:p>
                  </a:txBody>
                  <a:tcPr marL="36000" marR="36000" marT="9525"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(323)</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(315)</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867839797"/>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차량운반구</a:t>
                      </a:r>
                    </a:p>
                  </a:txBody>
                  <a:tcPr marL="36000" marR="36000" marT="9525" marB="0" anchor="ctr">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a:t>
                      </a:r>
                    </a:p>
                  </a:txBody>
                  <a:tcPr marL="36000" marR="36000" marT="9525"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(129)</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94406199"/>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비품</a:t>
                      </a:r>
                    </a:p>
                  </a:txBody>
                  <a:tcPr marL="36000" marR="36000" marT="9525" marB="0" anchor="ctr">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9525"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271292801"/>
                  </a:ext>
                </a:extLst>
              </a:tr>
              <a:tr h="151200">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공구와기구</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23846182"/>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비품</a:t>
                      </a:r>
                    </a:p>
                  </a:txBody>
                  <a:tcPr marL="36000" marR="36000" marT="9525" marB="0" anchor="ctr">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889304034"/>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투자자산</a:t>
                      </a:r>
                    </a:p>
                  </a:txBody>
                  <a:tcPr marL="36000" marR="36000" marT="9525" marB="0" anchor="ctr">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a:t>
                      </a:r>
                    </a:p>
                  </a:txBody>
                  <a:tcPr marL="36000" marR="36000" marT="9525"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a:t>
                      </a:r>
                    </a:p>
                  </a:txBody>
                  <a:tcPr marL="36000" marR="36000" marT="9525" marB="0" anchor="ctr">
                    <a:lnL>
                      <a:noFill/>
                    </a:lnL>
                    <a:lnR>
                      <a:noFill/>
                    </a:lnR>
                    <a:lnT w="6350"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a:t>
                      </a:r>
                    </a:p>
                  </a:txBody>
                  <a:tcPr marL="36000" marR="36000" marT="9525" marB="0" anchor="ctr">
                    <a:lnL>
                      <a:noFill/>
                    </a:lnL>
                    <a:lnR>
                      <a:noFill/>
                    </a:lnR>
                    <a:lnT w="6350"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(73)</a:t>
                      </a:r>
                    </a:p>
                  </a:txBody>
                  <a:tcPr marL="36000" marR="36000" marT="9525" marB="0" anchor="ctr">
                    <a:lnL>
                      <a:noFill/>
                    </a:lnL>
                    <a:lnR>
                      <a:noFill/>
                    </a:lnR>
                    <a:lnT w="6350"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80513016"/>
                  </a:ext>
                </a:extLst>
              </a:tr>
              <a:tr h="1512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유형자산 취득</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(1,508)</a:t>
                      </a:r>
                    </a:p>
                  </a:txBody>
                  <a:tcPr marL="36000" marR="36000" marT="9525"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(368)</a:t>
                      </a:r>
                    </a:p>
                  </a:txBody>
                  <a:tcPr marL="36000" marR="36000" marT="9525"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(381)</a:t>
                      </a:r>
                    </a:p>
                  </a:txBody>
                  <a:tcPr marL="36000" marR="36000" marT="9525"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(208)</a:t>
                      </a:r>
                    </a:p>
                  </a:txBody>
                  <a:tcPr marL="36000" marR="36000" marT="9525"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36000" marR="36000" marT="9525" marB="0" anchor="ctr">
                    <a:lnL>
                      <a:noFill/>
                    </a:lnL>
                    <a:lnR w="6350" cap="flat" cmpd="sng" algn="ctr">
                      <a:solidFill>
                        <a:srgbClr val="00338D"/>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16424676"/>
                  </a:ext>
                </a:extLst>
              </a:tr>
            </a:tbl>
          </a:graphicData>
        </a:graphic>
      </p:graphicFrame>
      <p:sp>
        <p:nvSpPr>
          <p:cNvPr id="55" name="순서도: 연결자 54">
            <a:extLst>
              <a:ext uri="{FF2B5EF4-FFF2-40B4-BE49-F238E27FC236}">
                <a16:creationId xmlns:a16="http://schemas.microsoft.com/office/drawing/2014/main" id="{F7F2D2A9-8396-4F31-B06E-0388D7061561}"/>
              </a:ext>
            </a:extLst>
          </p:cNvPr>
          <p:cNvSpPr/>
          <p:nvPr/>
        </p:nvSpPr>
        <p:spPr bwMode="auto">
          <a:xfrm>
            <a:off x="1893633" y="286549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맑은 고딕" panose="020B0503020000020004" pitchFamily="50" charset="-127"/>
                <a:cs typeface="Arial" panose="020B0604020202020204" pitchFamily="34" charset="0"/>
              </a:rPr>
              <a:t>D</a:t>
            </a:r>
            <a:endParaRPr lang="ko-KR" altLang="en-US" sz="800"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1456579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NAV Statement </a:t>
            </a:r>
          </a:p>
        </p:txBody>
      </p:sp>
      <p:graphicFrame>
        <p:nvGraphicFramePr>
          <p:cNvPr id="5" name="Group 3">
            <a:extLst>
              <a:ext uri="{FF2B5EF4-FFF2-40B4-BE49-F238E27FC236}">
                <a16:creationId xmlns:a16="http://schemas.microsoft.com/office/drawing/2014/main" id="{921B343C-605E-48AF-A1FE-50169840EB6B}"/>
              </a:ext>
            </a:extLst>
          </p:cNvPr>
          <p:cNvGraphicFramePr>
            <a:graphicFrameLocks noGrp="1"/>
          </p:cNvGraphicFramePr>
          <p:nvPr/>
        </p:nvGraphicFramePr>
        <p:xfrm>
          <a:off x="814390" y="1076384"/>
          <a:ext cx="8241054" cy="5022932"/>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NAV Statement</a:t>
                      </a: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2" indent="0" algn="just" defTabSz="914400" eaLnBrk="1" fontAlgn="auto" latinLnBrk="0" hangingPunct="1">
                        <a:lnSpc>
                          <a:spcPts val="1080"/>
                        </a:lnSpc>
                        <a:spcBef>
                          <a:spcPts val="600"/>
                        </a:spcBef>
                        <a:spcAft>
                          <a:spcPts val="0"/>
                        </a:spcAft>
                        <a:buClr>
                          <a:schemeClr val="tx2"/>
                        </a:buClr>
                        <a:buSzTx/>
                        <a:buFont typeface="Arial" pitchFamily="34" charset="0"/>
                        <a:buNone/>
                        <a:tabLst/>
                        <a:defRPr/>
                      </a:pPr>
                      <a:endParaRPr lang="en-US" altLang="ko-KR" sz="900" kern="0" dirty="0">
                        <a:solidFill>
                          <a:schemeClr val="tx1"/>
                        </a:solidFill>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7800" marR="0" lvl="2" indent="-177800" algn="just" defTabSz="914400" eaLnBrk="1" fontAlgn="auto" latinLnBrk="0" hangingPunct="1">
                        <a:lnSpc>
                          <a:spcPts val="1080"/>
                        </a:lnSpc>
                        <a:spcBef>
                          <a:spcPts val="600"/>
                        </a:spcBef>
                        <a:spcAft>
                          <a:spcPts val="0"/>
                        </a:spcAft>
                        <a:buClr>
                          <a:schemeClr val="tx2"/>
                        </a:buClr>
                        <a:buSzTx/>
                        <a:buFont typeface="Arial"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표 5">
            <a:extLst>
              <a:ext uri="{FF2B5EF4-FFF2-40B4-BE49-F238E27FC236}">
                <a16:creationId xmlns:a16="http://schemas.microsoft.com/office/drawing/2014/main" id="{43C4D7AE-A9E6-42D5-BF03-2D05D3DF825E}"/>
              </a:ext>
            </a:extLst>
          </p:cNvPr>
          <p:cNvGraphicFramePr>
            <a:graphicFrameLocks noGrp="1"/>
          </p:cNvGraphicFramePr>
          <p:nvPr>
            <p:extLst>
              <p:ext uri="{D42A27DB-BD31-4B8C-83A1-F6EECF244321}">
                <p14:modId xmlns:p14="http://schemas.microsoft.com/office/powerpoint/2010/main" val="1593162413"/>
              </p:ext>
            </p:extLst>
          </p:nvPr>
        </p:nvGraphicFramePr>
        <p:xfrm>
          <a:off x="1969200" y="1402348"/>
          <a:ext cx="3861264" cy="4233600"/>
        </p:xfrm>
        <a:graphic>
          <a:graphicData uri="http://schemas.openxmlformats.org/drawingml/2006/table">
            <a:tbl>
              <a:tblPr/>
              <a:tblGrid>
                <a:gridCol w="1032179">
                  <a:extLst>
                    <a:ext uri="{9D8B030D-6E8A-4147-A177-3AD203B41FA5}">
                      <a16:colId xmlns:a16="http://schemas.microsoft.com/office/drawing/2014/main" val="2110180977"/>
                    </a:ext>
                  </a:extLst>
                </a:gridCol>
                <a:gridCol w="565817">
                  <a:extLst>
                    <a:ext uri="{9D8B030D-6E8A-4147-A177-3AD203B41FA5}">
                      <a16:colId xmlns:a16="http://schemas.microsoft.com/office/drawing/2014/main" val="1924730076"/>
                    </a:ext>
                  </a:extLst>
                </a:gridCol>
                <a:gridCol w="565817">
                  <a:extLst>
                    <a:ext uri="{9D8B030D-6E8A-4147-A177-3AD203B41FA5}">
                      <a16:colId xmlns:a16="http://schemas.microsoft.com/office/drawing/2014/main" val="1389581610"/>
                    </a:ext>
                  </a:extLst>
                </a:gridCol>
                <a:gridCol w="565817">
                  <a:extLst>
                    <a:ext uri="{9D8B030D-6E8A-4147-A177-3AD203B41FA5}">
                      <a16:colId xmlns:a16="http://schemas.microsoft.com/office/drawing/2014/main" val="1402253484"/>
                    </a:ext>
                  </a:extLst>
                </a:gridCol>
                <a:gridCol w="565817">
                  <a:extLst>
                    <a:ext uri="{9D8B030D-6E8A-4147-A177-3AD203B41FA5}">
                      <a16:colId xmlns:a16="http://schemas.microsoft.com/office/drawing/2014/main" val="3959744278"/>
                    </a:ext>
                  </a:extLst>
                </a:gridCol>
                <a:gridCol w="565817">
                  <a:extLst>
                    <a:ext uri="{9D8B030D-6E8A-4147-A177-3AD203B41FA5}">
                      <a16:colId xmlns:a16="http://schemas.microsoft.com/office/drawing/2014/main" val="3413487028"/>
                    </a:ext>
                  </a:extLst>
                </a:gridCol>
              </a:tblGrid>
              <a:tr h="151200">
                <a:tc>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1080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Dec-16</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900" b="1" i="0" u="none" strike="noStrike" dirty="0">
                          <a:solidFill>
                            <a:srgbClr val="FFFFFF"/>
                          </a:solidFill>
                          <a:effectLst/>
                          <a:latin typeface="맑은 고딕" panose="020B0503020000020004" pitchFamily="50" charset="-127"/>
                          <a:ea typeface="+mn-ea"/>
                        </a:rPr>
                        <a:t>Dec-17</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900" b="1" i="0" u="none" strike="noStrike" dirty="0">
                          <a:solidFill>
                            <a:srgbClr val="FFFFFF"/>
                          </a:solidFill>
                          <a:effectLst/>
                          <a:latin typeface="맑은 고딕" panose="020B0503020000020004" pitchFamily="50" charset="-127"/>
                          <a:ea typeface="+mn-ea"/>
                        </a:rPr>
                        <a:t>Dec-18</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900" b="1" i="0" u="none" strike="noStrike" dirty="0">
                          <a:solidFill>
                            <a:srgbClr val="FFFFFF"/>
                          </a:solidFill>
                          <a:effectLst/>
                          <a:latin typeface="맑은 고딕" panose="020B0503020000020004" pitchFamily="50" charset="-127"/>
                          <a:ea typeface="+mn-ea"/>
                        </a:rPr>
                        <a:t>Dec-19</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900" b="1" i="0" u="none" strike="noStrike" dirty="0">
                          <a:solidFill>
                            <a:srgbClr val="FFFFFF"/>
                          </a:solidFill>
                          <a:effectLst/>
                          <a:latin typeface="맑은 고딕" panose="020B0503020000020004" pitchFamily="50" charset="-127"/>
                          <a:ea typeface="+mn-ea"/>
                        </a:rPr>
                        <a:t>Jun-20</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829832091"/>
                  </a:ext>
                </a:extLst>
              </a:tr>
              <a:tr h="151200">
                <a:tc>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Net Debt</a:t>
                      </a:r>
                    </a:p>
                  </a:txBody>
                  <a:tcPr marL="46800" marR="46800" marT="1080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204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(523)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(295)</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597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1,900</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898533300"/>
                  </a:ext>
                </a:extLst>
              </a:tr>
              <a:tr h="151200">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현금및현금성자산</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1080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204</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777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2,005</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2,897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3,200</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655821359"/>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차입금</a:t>
                      </a:r>
                    </a:p>
                  </a:txBody>
                  <a:tcPr marL="46800" marR="46800" marT="10800" marB="0" anchor="ctr">
                    <a:lnL w="1270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(1,300)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(2,300)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(2,300)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(1,300)</a:t>
                      </a:r>
                    </a:p>
                  </a:txBody>
                  <a:tcPr marL="46800" marR="46800" marT="0" marB="0" anchor="ctr">
                    <a:lnL>
                      <a:noFill/>
                    </a:lnL>
                    <a:lnR w="1270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081268837"/>
                  </a:ext>
                </a:extLst>
              </a:tr>
              <a:tr h="151200">
                <a:tc>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NWC</a:t>
                      </a:r>
                    </a:p>
                  </a:txBody>
                  <a:tcPr marL="46800" marR="46800" marT="1080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1,451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649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1,947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1,772</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977253683"/>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매출채권</a:t>
                      </a:r>
                    </a:p>
                  </a:txBody>
                  <a:tcPr marL="46800" marR="46800" marT="1080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1,899</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801</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2,300</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1,825</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1,905</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3888721934"/>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매입채무</a:t>
                      </a:r>
                    </a:p>
                  </a:txBody>
                  <a:tcPr marL="46800" marR="46800" marT="10800" marB="0" anchor="ctr">
                    <a:lnL w="1270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(448)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(152)</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(353)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(133)</a:t>
                      </a:r>
                    </a:p>
                  </a:txBody>
                  <a:tcPr marL="46800" marR="46800" marT="0" marB="0" anchor="ctr">
                    <a:lnL>
                      <a:noFill/>
                    </a:lnL>
                    <a:lnR w="1270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883702712"/>
                  </a:ext>
                </a:extLst>
              </a:tr>
              <a:tr h="151200">
                <a:tc>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PP&amp;E</a:t>
                      </a:r>
                    </a:p>
                  </a:txBody>
                  <a:tcPr marL="46800" marR="46800" marT="1080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1,338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4,073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4,620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3,760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3,763</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979827118"/>
                  </a:ext>
                </a:extLst>
              </a:tr>
              <a:tr h="1512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유형자산</a:t>
                      </a:r>
                    </a:p>
                  </a:txBody>
                  <a:tcPr marL="46800" marR="46800" marT="1080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1,338</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1,205</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1,024</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831</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834</a:t>
                      </a:r>
                      <a:r>
                        <a:rPr lang="en-US" altLang="ko-KR" sz="800" b="1" i="0" u="none" strike="noStrike" baseline="30000"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1469456666"/>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기계장치</a:t>
                      </a:r>
                    </a:p>
                  </a:txBody>
                  <a:tcPr marL="46800" marR="46800" marT="1080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1,318</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1,166</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981</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681</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681</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1980401303"/>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46800" marR="46800" marT="1080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38</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150</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153</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2819022782"/>
                  </a:ext>
                </a:extLst>
              </a:tr>
              <a:tr h="1512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무형자산</a:t>
                      </a:r>
                    </a:p>
                  </a:txBody>
                  <a:tcPr marL="46800" marR="46800" marT="1080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2,868</a:t>
                      </a:r>
                    </a:p>
                  </a:txBody>
                  <a:tcPr marL="46800" marR="46800" marT="0" marB="0" anchor="ctr">
                    <a:lnL>
                      <a:noFill/>
                    </a:lnL>
                    <a:lnR>
                      <a:noFill/>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3,596</a:t>
                      </a:r>
                    </a:p>
                  </a:txBody>
                  <a:tcPr marL="46800" marR="46800" marT="0" marB="0" anchor="ctr">
                    <a:lnL>
                      <a:noFill/>
                    </a:lnL>
                    <a:lnR>
                      <a:noFill/>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2,930</a:t>
                      </a:r>
                    </a:p>
                  </a:txBody>
                  <a:tcPr marL="46800" marR="46800" marT="0" marB="0" anchor="ctr">
                    <a:lnL>
                      <a:noFill/>
                    </a:lnL>
                    <a:lnR>
                      <a:noFill/>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2,930</a:t>
                      </a:r>
                      <a:r>
                        <a:rPr lang="en-US" altLang="ko-KR" sz="800" b="1" i="0" u="none" strike="noStrike" baseline="30000"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2196896491"/>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특허권</a:t>
                      </a:r>
                    </a:p>
                  </a:txBody>
                  <a:tcPr marL="46800" marR="46800" marT="1080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2,868</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2,441</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2,013</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2071704017"/>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실용신안권</a:t>
                      </a:r>
                    </a:p>
                  </a:txBody>
                  <a:tcPr marL="46800" marR="46800" marT="1080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918</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728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728</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2950690581"/>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의장권</a:t>
                      </a:r>
                    </a:p>
                  </a:txBody>
                  <a:tcPr marL="46800" marR="46800" marT="10800" marB="0" anchor="ctr">
                    <a:lnL w="1270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237</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188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188</a:t>
                      </a:r>
                    </a:p>
                  </a:txBody>
                  <a:tcPr marL="46800" marR="46800" marT="0" marB="0" anchor="ctr">
                    <a:lnL>
                      <a:noFill/>
                    </a:lnL>
                    <a:lnR w="1270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661447131"/>
                  </a:ext>
                </a:extLst>
              </a:tr>
              <a:tr h="151200">
                <a:tc>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Other Assets</a:t>
                      </a:r>
                    </a:p>
                  </a:txBody>
                  <a:tcPr marL="46800" marR="46800" marT="1080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307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462</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405426795"/>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가지급금</a:t>
                      </a:r>
                    </a:p>
                  </a:txBody>
                  <a:tcPr marL="46800" marR="46800" marT="1080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175</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2344245662"/>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투자자산</a:t>
                      </a:r>
                    </a:p>
                  </a:txBody>
                  <a:tcPr marL="46800" marR="46800" marT="1080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22</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136</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4071780635"/>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46800" marR="46800" marT="10800" marB="0" anchor="ctr">
                    <a:lnL w="1270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49</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1270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532612073"/>
                  </a:ext>
                </a:extLst>
              </a:tr>
              <a:tr h="151200">
                <a:tc>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Other Liabilities</a:t>
                      </a:r>
                    </a:p>
                  </a:txBody>
                  <a:tcPr marL="46800" marR="46800" marT="1080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(1,489)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(576)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(696)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(700)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(1,353)</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963055259"/>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가수금</a:t>
                      </a:r>
                    </a:p>
                  </a:txBody>
                  <a:tcPr marL="46800" marR="46800" marT="1080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942</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2120049064"/>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예수금</a:t>
                      </a:r>
                    </a:p>
                  </a:txBody>
                  <a:tcPr marL="46800" marR="46800" marT="1080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70</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102</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177</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184</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907293623"/>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미지급금</a:t>
                      </a:r>
                    </a:p>
                  </a:txBody>
                  <a:tcPr marL="46800" marR="46800" marT="1080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33</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66</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63</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3277470675"/>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미지급세금</a:t>
                      </a:r>
                    </a:p>
                  </a:txBody>
                  <a:tcPr marL="46800" marR="46800" marT="1080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426</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297</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461</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448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186</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2544942255"/>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미지급비용</a:t>
                      </a:r>
                    </a:p>
                  </a:txBody>
                  <a:tcPr marL="46800" marR="46800" marT="10800"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69</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73</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71</a:t>
                      </a:r>
                    </a:p>
                  </a:txBody>
                  <a:tcPr marL="46800" marR="468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70</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74</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2378477716"/>
                  </a:ext>
                </a:extLst>
              </a:tr>
              <a:tr h="1512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46800" marR="46800" marT="10800" marB="0" anchor="ctr">
                    <a:lnL w="1270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69</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846</a:t>
                      </a:r>
                      <a:endParaRPr lang="en-US" altLang="ko-KR" sz="8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w="1270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655383389"/>
                  </a:ext>
                </a:extLst>
              </a:tr>
              <a:tr h="151200">
                <a:tc>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NAV</a:t>
                      </a:r>
                    </a:p>
                  </a:txBody>
                  <a:tcPr marL="46800" marR="46800" marT="1080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1,562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3,684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5,696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5,784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6,544</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811799197"/>
                  </a:ext>
                </a:extLst>
              </a:tr>
              <a:tr h="1512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부채비율</a:t>
                      </a:r>
                    </a:p>
                  </a:txBody>
                  <a:tcPr marL="46800" marR="46800" marT="1080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124%</a:t>
                      </a:r>
                    </a:p>
                  </a:txBody>
                  <a:tcPr marL="46800" marR="468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55%</a:t>
                      </a:r>
                    </a:p>
                  </a:txBody>
                  <a:tcPr marL="46800" marR="468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59%</a:t>
                      </a:r>
                    </a:p>
                  </a:txBody>
                  <a:tcPr marL="46800" marR="468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52%</a:t>
                      </a:r>
                    </a:p>
                  </a:txBody>
                  <a:tcPr marL="46800" marR="468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43%</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308698533"/>
                  </a:ext>
                </a:extLst>
              </a:tr>
            </a:tbl>
          </a:graphicData>
        </a:graphic>
      </p:graphicFrame>
      <p:sp>
        <p:nvSpPr>
          <p:cNvPr id="7" name="TextBox 6">
            <a:extLst>
              <a:ext uri="{FF2B5EF4-FFF2-40B4-BE49-F238E27FC236}">
                <a16:creationId xmlns:a16="http://schemas.microsoft.com/office/drawing/2014/main" id="{60100340-D342-44CF-9B06-D47F4F602993}"/>
              </a:ext>
            </a:extLst>
          </p:cNvPr>
          <p:cNvSpPr txBox="1">
            <a:spLocks/>
          </p:cNvSpPr>
          <p:nvPr/>
        </p:nvSpPr>
        <p:spPr>
          <a:xfrm>
            <a:off x="5882055" y="1374763"/>
            <a:ext cx="3098316" cy="4665309"/>
          </a:xfrm>
          <a:prstGeom prst="rect">
            <a:avLst/>
          </a:prstGeom>
          <a:noFill/>
          <a:ln w="6350">
            <a:noFill/>
          </a:ln>
        </p:spPr>
        <p:txBody>
          <a:bodyPr wrap="square" lIns="54610" tIns="54610" rIns="54610" bIns="54610" rtlCol="0" anchor="t" anchorCtr="0">
            <a:noAutofit/>
          </a:bodyPr>
          <a:lstStyle/>
          <a:p>
            <a:pPr marL="266400" marR="0" lvl="2" indent="0" algn="l" defTabSz="914400" rtl="0" eaLnBrk="1" fontAlgn="base" latinLnBrk="0" hangingPunct="1">
              <a:lnSpc>
                <a:spcPct val="120000"/>
              </a:lnSpc>
              <a:spcBef>
                <a:spcPts val="600"/>
              </a:spcBef>
              <a:spcAft>
                <a:spcPts val="0"/>
              </a:spcAft>
              <a:buClr>
                <a:srgbClr val="00338D"/>
              </a:buClr>
              <a:buSzPct val="100000"/>
              <a:buFontTx/>
              <a:buNone/>
              <a:tabLst/>
              <a:defRPr/>
            </a:pPr>
            <a:r>
              <a:rPr lang="en-US" altLang="ko-KR" sz="800" b="1"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NWC</a:t>
            </a:r>
            <a:endParaRPr kumimoji="0" lang="en-US" altLang="ko-KR" sz="800" b="0" i="0" u="none" strike="noStrike" kern="0" cap="none" spc="0" normalizeH="0" baseline="30000" noProof="0" dirty="0">
              <a:ln>
                <a:noFill/>
              </a:ln>
              <a:solidFill>
                <a:srgbClr val="000000"/>
              </a:solidFill>
              <a:effectLst/>
              <a:uLnTx/>
              <a:uFillTx/>
              <a:latin typeface="맑은 고딕" panose="020B0503020000020004" pitchFamily="50" charset="-127"/>
              <a:ea typeface="맑은 고딕" panose="020B0503020000020004" pitchFamily="50" charset="-127"/>
              <a:cs typeface="Arial" panose="020B0604020202020204" pitchFamily="34" charset="0"/>
            </a:endParaRPr>
          </a:p>
          <a:p>
            <a:pPr marL="266400" marR="0" lvl="2" indent="-171450" algn="l" defTabSz="914400" rtl="0" eaLnBrk="1" fontAlgn="base" latinLnBrk="0" hangingPunct="1">
              <a:lnSpc>
                <a:spcPct val="100000"/>
              </a:lnSpc>
              <a:spcBef>
                <a:spcPts val="300"/>
              </a:spcBef>
              <a:spcAft>
                <a:spcPts val="0"/>
              </a:spcAft>
              <a:buClr>
                <a:srgbClr val="00338D"/>
              </a:buClr>
              <a:buSzPct val="100000"/>
              <a:buFont typeface="맑은 고딕" panose="020B0503020000020004" pitchFamily="50" charset="-127"/>
              <a:buChar char="–"/>
              <a:tabLst/>
              <a:defRPr/>
            </a:pP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순운전자본금액은 </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’17</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년을 제외하고 </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1,451</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백만원</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~1,947</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백만원 수준에서 변동을 보였으며</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 ‘17</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년 순운전자본금액이 크게 감소한 것은 타 연도 대비 </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‘17</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년의 매출이 </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1~3</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분기에 집중되어</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(1~3</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분기 매출 </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 6,783</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백만원</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 4</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분기 매출 </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 1,117</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백만원</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기말 매출채권 잔액이 감소한 것에 기인함</a:t>
            </a:r>
            <a:endPar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endParaRPr>
          </a:p>
          <a:p>
            <a:pPr marL="266400" lvl="2" indent="-171450" defTabSz="914400" fontAlgn="base">
              <a:spcBef>
                <a:spcPts val="300"/>
              </a:spcBef>
              <a:buClr>
                <a:srgbClr val="00338D"/>
              </a:buClr>
              <a:buSzPct val="100000"/>
              <a:buFont typeface="맑은 고딕" panose="020B0503020000020004" pitchFamily="50" charset="-127"/>
              <a:buChar char="–"/>
              <a:defRPr/>
            </a:pPr>
            <a:r>
              <a:rPr lang="ko-KR" altLang="en-US" sz="800" kern="0" dirty="0">
                <a:solidFill>
                  <a:srgbClr val="000000"/>
                </a:solidFill>
                <a:latin typeface="맑은 고딕" panose="020B0503020000020004" pitchFamily="50" charset="-127"/>
                <a:cs typeface="Arial" panose="020B0604020202020204" pitchFamily="34" charset="0"/>
              </a:rPr>
              <a:t>회사는 매출채권에 대하여 일괄적으로 세법상 대손충당금 </a:t>
            </a:r>
            <a:r>
              <a:rPr lang="en-US" altLang="ko-KR" sz="800" kern="0" dirty="0">
                <a:solidFill>
                  <a:srgbClr val="000000"/>
                </a:solidFill>
                <a:latin typeface="맑은 고딕" panose="020B0503020000020004" pitchFamily="50" charset="-127"/>
                <a:cs typeface="Arial" panose="020B0604020202020204" pitchFamily="34" charset="0"/>
              </a:rPr>
              <a:t>1%</a:t>
            </a:r>
            <a:r>
              <a:rPr lang="ko-KR" altLang="en-US" sz="800" kern="0" dirty="0">
                <a:solidFill>
                  <a:srgbClr val="000000"/>
                </a:solidFill>
                <a:latin typeface="맑은 고딕" panose="020B0503020000020004" pitchFamily="50" charset="-127"/>
                <a:cs typeface="Arial" panose="020B0604020202020204" pitchFamily="34" charset="0"/>
              </a:rPr>
              <a:t>만을 설정하고 있으며</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cs typeface="Arial" panose="020B0604020202020204" pitchFamily="34" charset="0"/>
              </a:rPr>
              <a:t>매출채권 </a:t>
            </a:r>
            <a:r>
              <a:rPr lang="en-US" altLang="ko-KR" sz="800" kern="0" dirty="0">
                <a:solidFill>
                  <a:srgbClr val="000000"/>
                </a:solidFill>
                <a:latin typeface="맑은 고딕" panose="020B0503020000020004" pitchFamily="50" charset="-127"/>
                <a:cs typeface="Arial" panose="020B0604020202020204" pitchFamily="34" charset="0"/>
              </a:rPr>
              <a:t>aging</a:t>
            </a:r>
            <a:r>
              <a:rPr lang="ko-KR" altLang="en-US" sz="800" kern="0" dirty="0">
                <a:solidFill>
                  <a:srgbClr val="000000"/>
                </a:solidFill>
                <a:latin typeface="맑은 고딕" panose="020B0503020000020004" pitchFamily="50" charset="-127"/>
                <a:cs typeface="Arial" panose="020B0604020202020204" pitchFamily="34" charset="0"/>
              </a:rPr>
              <a:t> 자료를 수령하지 못하였으나 인터뷰에 따르면 법인 설립 이후 </a:t>
            </a:r>
            <a:r>
              <a:rPr lang="ko-KR" altLang="en-US" sz="800" kern="0" dirty="0" err="1">
                <a:solidFill>
                  <a:srgbClr val="000000"/>
                </a:solidFill>
                <a:latin typeface="맑은 고딕" panose="020B0503020000020004" pitchFamily="50" charset="-127"/>
                <a:cs typeface="Arial" panose="020B0604020202020204" pitchFamily="34" charset="0"/>
              </a:rPr>
              <a:t>장기미회수채권은</a:t>
            </a:r>
            <a:r>
              <a:rPr lang="ko-KR" altLang="en-US" sz="800" kern="0" dirty="0">
                <a:solidFill>
                  <a:srgbClr val="000000"/>
                </a:solidFill>
                <a:latin typeface="맑은 고딕" panose="020B0503020000020004" pitchFamily="50" charset="-127"/>
                <a:cs typeface="Arial" panose="020B0604020202020204" pitchFamily="34" charset="0"/>
              </a:rPr>
              <a:t> 없는 것으로 확인함</a:t>
            </a:r>
            <a:endParaRPr lang="en-US" altLang="ko-KR" sz="800" b="1"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endParaRPr>
          </a:p>
          <a:p>
            <a:pPr marL="266400" marR="0" lvl="1" indent="0" algn="l" defTabSz="914400" rtl="0" eaLnBrk="1" fontAlgn="base" latinLnBrk="0" hangingPunct="1">
              <a:lnSpc>
                <a:spcPct val="100000"/>
              </a:lnSpc>
              <a:spcAft>
                <a:spcPts val="0"/>
              </a:spcAft>
              <a:buClr>
                <a:srgbClr val="00338D"/>
              </a:buClr>
              <a:buSzPct val="100000"/>
              <a:buFontTx/>
              <a:buNone/>
              <a:tabLst/>
              <a:defRPr/>
            </a:pPr>
            <a:endParaRPr lang="en-US" altLang="ko-KR" sz="800" b="1"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endParaRPr>
          </a:p>
          <a:p>
            <a:pPr marL="266400" marR="0" lvl="1" indent="0" algn="l" defTabSz="914400" rtl="0" eaLnBrk="1" fontAlgn="base" latinLnBrk="0" hangingPunct="1">
              <a:lnSpc>
                <a:spcPct val="100000"/>
              </a:lnSpc>
              <a:spcAft>
                <a:spcPts val="0"/>
              </a:spcAft>
              <a:buClr>
                <a:srgbClr val="00338D"/>
              </a:buClr>
              <a:buSzPct val="100000"/>
              <a:buFontTx/>
              <a:buNone/>
              <a:tabLst/>
              <a:defRPr/>
            </a:pPr>
            <a:r>
              <a:rPr lang="ko-KR" altLang="en-US" sz="800" b="1"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유형자산</a:t>
            </a:r>
            <a:endPar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panose="020B0604020202020204" pitchFamily="34" charset="0"/>
            </a:endParaRPr>
          </a:p>
          <a:p>
            <a:pPr marL="266400" lvl="2" indent="-171450" defTabSz="914400" fontAlgn="base">
              <a:spcBef>
                <a:spcPts val="300"/>
              </a:spcBef>
              <a:buClr>
                <a:srgbClr val="00338D"/>
              </a:buClr>
              <a:buSzPct val="100000"/>
              <a:buFont typeface="맑은 고딕" panose="020B0503020000020004" pitchFamily="50" charset="-127"/>
              <a:buChar char="–"/>
              <a:defRPr/>
            </a:pP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기계장치가 회사 유형자산의 대부분을 차지하고 있으며 </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’15</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년말 법인 전환 후 </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‘16</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년 자산양수도 계약을 통해 기계장치 약 </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15</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억원을 대표이사로부터 양수하였음 </a:t>
            </a:r>
            <a:endPar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endParaRPr>
          </a:p>
          <a:p>
            <a:pPr marL="266400" lvl="2" indent="-171450" defTabSz="914400" fontAlgn="base">
              <a:spcBef>
                <a:spcPts val="300"/>
              </a:spcBef>
              <a:buClr>
                <a:srgbClr val="00338D"/>
              </a:buClr>
              <a:buSzPct val="100000"/>
              <a:buFont typeface="맑은 고딕" panose="020B0503020000020004" pitchFamily="50" charset="-127"/>
              <a:buChar char="–"/>
              <a:defRPr/>
            </a:pP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매년 유형자산 투자금액이 감소</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(‘16</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년 </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1,499</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백만원</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→’19</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년 </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134</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백만원</a:t>
            </a:r>
            <a:r>
              <a:rPr lang="en-US" altLang="ko-KR"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a:t>
            </a:r>
            <a:r>
              <a:rPr lang="ko-KR" altLang="en-US" sz="800"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하여 유형자산이 지속적으로 감소하고 있음</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1" defTabSz="914400" fontAlgn="base">
              <a:buClr>
                <a:srgbClr val="00338D"/>
              </a:buClr>
              <a:buSzPct val="100000"/>
              <a:defRPr/>
            </a:pPr>
            <a:endParaRPr lang="en-US" altLang="ko-KR" sz="800" b="1" kern="0" dirty="0">
              <a:solidFill>
                <a:srgbClr val="000000"/>
              </a:solidFill>
              <a:latin typeface="맑은 고딕" panose="020B0503020000020004" pitchFamily="50" charset="-127"/>
              <a:cs typeface="Arial" panose="020B0604020202020204" pitchFamily="34" charset="0"/>
            </a:endParaRPr>
          </a:p>
          <a:p>
            <a:pPr marL="266400" lvl="1" defTabSz="914400" fontAlgn="base">
              <a:buClr>
                <a:srgbClr val="00338D"/>
              </a:buClr>
              <a:buSzPct val="100000"/>
              <a:defRPr/>
            </a:pPr>
            <a:r>
              <a:rPr lang="ko-KR" altLang="en-US" sz="800" b="1" kern="0" dirty="0">
                <a:solidFill>
                  <a:srgbClr val="000000"/>
                </a:solidFill>
                <a:latin typeface="맑은 고딕" panose="020B0503020000020004" pitchFamily="50" charset="-127"/>
                <a:cs typeface="Arial" panose="020B0604020202020204" pitchFamily="34" charset="0"/>
              </a:rPr>
              <a:t>무형자산</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2" indent="-171450" defTabSz="914400" fontAlgn="base">
              <a:spcBef>
                <a:spcPts val="300"/>
              </a:spcBef>
              <a:buClr>
                <a:srgbClr val="00338D"/>
              </a:buClr>
              <a:buSzPct val="100000"/>
              <a:buFont typeface="맑은 고딕" panose="020B0503020000020004" pitchFamily="50" charset="-127"/>
              <a:buChar char="–"/>
              <a:defRPr/>
            </a:pPr>
            <a:r>
              <a:rPr lang="ko-KR" altLang="en-US" sz="800" kern="0" dirty="0">
                <a:solidFill>
                  <a:srgbClr val="000000"/>
                </a:solidFill>
                <a:latin typeface="맑은 고딕" panose="020B0503020000020004" pitchFamily="50" charset="-127"/>
                <a:cs typeface="Arial" panose="020B0604020202020204" pitchFamily="34" charset="0"/>
              </a:rPr>
              <a:t>무형자산은 특허권</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cs typeface="Arial" panose="020B0604020202020204" pitchFamily="34" charset="0"/>
              </a:rPr>
              <a:t>실용신안권</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err="1">
                <a:solidFill>
                  <a:srgbClr val="000000"/>
                </a:solidFill>
                <a:latin typeface="맑은 고딕" panose="020B0503020000020004" pitchFamily="50" charset="-127"/>
                <a:cs typeface="Arial" panose="020B0604020202020204" pitchFamily="34" charset="0"/>
              </a:rPr>
              <a:t>의장권등</a:t>
            </a:r>
            <a:r>
              <a:rPr lang="ko-KR" altLang="en-US" sz="800" kern="0" dirty="0">
                <a:solidFill>
                  <a:srgbClr val="000000"/>
                </a:solidFill>
                <a:latin typeface="맑은 고딕" panose="020B0503020000020004" pitchFamily="50" charset="-127"/>
                <a:cs typeface="Arial" panose="020B0604020202020204" pitchFamily="34" charset="0"/>
              </a:rPr>
              <a:t> 산업재산권으로</a:t>
            </a:r>
            <a:r>
              <a:rPr lang="en-US" altLang="ko-KR" sz="800" kern="0" dirty="0">
                <a:solidFill>
                  <a:srgbClr val="000000"/>
                </a:solidFill>
                <a:latin typeface="맑은 고딕" panose="020B0503020000020004" pitchFamily="50" charset="-127"/>
                <a:cs typeface="Arial" panose="020B0604020202020204" pitchFamily="34" charset="0"/>
              </a:rPr>
              <a:t>,</a:t>
            </a:r>
            <a:r>
              <a:rPr lang="ko-KR" altLang="en-US" sz="800" kern="0" dirty="0">
                <a:solidFill>
                  <a:srgbClr val="000000"/>
                </a:solidFill>
                <a:latin typeface="맑은 고딕" panose="020B0503020000020004" pitchFamily="50" charset="-127"/>
                <a:cs typeface="Arial" panose="020B0604020202020204" pitchFamily="34" charset="0"/>
              </a:rPr>
              <a:t> 회사가 법인 전환하면서 대표이사 개인이 보유한 산업재산권을 양수하였음</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2" indent="-171450" defTabSz="914400" fontAlgn="base">
              <a:spcBef>
                <a:spcPts val="300"/>
              </a:spcBef>
              <a:buClr>
                <a:srgbClr val="00338D"/>
              </a:buClr>
              <a:buSzPct val="100000"/>
              <a:buFont typeface="맑은 고딕" panose="020B0503020000020004" pitchFamily="50" charset="-127"/>
              <a:buChar char="–"/>
              <a:defRPr/>
            </a:pPr>
            <a:r>
              <a:rPr lang="ko-KR" altLang="en-US" sz="800" kern="0" dirty="0" err="1">
                <a:solidFill>
                  <a:srgbClr val="000000"/>
                </a:solidFill>
                <a:latin typeface="맑은 고딕" panose="020B0503020000020004" pitchFamily="50" charset="-127"/>
                <a:cs typeface="Arial" panose="020B0604020202020204" pitchFamily="34" charset="0"/>
              </a:rPr>
              <a:t>상각내용연수는</a:t>
            </a:r>
            <a:r>
              <a:rPr lang="ko-KR" altLang="en-US" sz="800" kern="0" dirty="0">
                <a:solidFill>
                  <a:srgbClr val="000000"/>
                </a:solidFill>
                <a:latin typeface="맑은 고딕" panose="020B0503020000020004" pitchFamily="50" charset="-127"/>
                <a:cs typeface="Arial" panose="020B0604020202020204" pitchFamily="34" charset="0"/>
              </a:rPr>
              <a:t> 각각 특허권 </a:t>
            </a:r>
            <a:r>
              <a:rPr lang="en-US" altLang="ko-KR" sz="800" kern="0" dirty="0">
                <a:solidFill>
                  <a:srgbClr val="000000"/>
                </a:solidFill>
                <a:latin typeface="맑은 고딕" panose="020B0503020000020004" pitchFamily="50" charset="-127"/>
                <a:cs typeface="Arial" panose="020B0604020202020204" pitchFamily="34" charset="0"/>
              </a:rPr>
              <a:t>7</a:t>
            </a:r>
            <a:r>
              <a:rPr lang="ko-KR" altLang="en-US" sz="800" kern="0" dirty="0">
                <a:solidFill>
                  <a:srgbClr val="000000"/>
                </a:solidFill>
                <a:latin typeface="맑은 고딕" panose="020B0503020000020004" pitchFamily="50" charset="-127"/>
                <a:cs typeface="Arial" panose="020B0604020202020204" pitchFamily="34" charset="0"/>
              </a:rPr>
              <a:t>년</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cs typeface="Arial" panose="020B0604020202020204" pitchFamily="34" charset="0"/>
              </a:rPr>
              <a:t>실용신안권</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cs typeface="Arial" panose="020B0604020202020204" pitchFamily="34" charset="0"/>
              </a:rPr>
              <a:t>및 의장권 </a:t>
            </a:r>
            <a:r>
              <a:rPr lang="en-US" altLang="ko-KR" sz="800" kern="0" dirty="0">
                <a:solidFill>
                  <a:srgbClr val="000000"/>
                </a:solidFill>
                <a:latin typeface="맑은 고딕" panose="020B0503020000020004" pitchFamily="50" charset="-127"/>
                <a:cs typeface="Arial" panose="020B0604020202020204" pitchFamily="34" charset="0"/>
              </a:rPr>
              <a:t>5</a:t>
            </a:r>
            <a:r>
              <a:rPr lang="ko-KR" altLang="en-US" sz="800" kern="0" dirty="0">
                <a:solidFill>
                  <a:srgbClr val="000000"/>
                </a:solidFill>
                <a:latin typeface="맑은 고딕" panose="020B0503020000020004" pitchFamily="50" charset="-127"/>
                <a:cs typeface="Arial" panose="020B0604020202020204" pitchFamily="34" charset="0"/>
              </a:rPr>
              <a:t>년으로 세법상 내용연수를 준용하고 있음 </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1" defTabSz="914400" fontAlgn="base">
              <a:spcBef>
                <a:spcPts val="300"/>
              </a:spcBef>
              <a:buClr>
                <a:srgbClr val="00338D"/>
              </a:buClr>
              <a:buSzPct val="100000"/>
              <a:defRPr/>
            </a:pPr>
            <a:endParaRPr lang="en-US" altLang="ko-KR" sz="800" b="1" kern="0" dirty="0">
              <a:solidFill>
                <a:srgbClr val="000000"/>
              </a:solidFill>
              <a:latin typeface="맑은 고딕" panose="020B0503020000020004" pitchFamily="50" charset="-127"/>
              <a:cs typeface="Arial" panose="020B0604020202020204" pitchFamily="34" charset="0"/>
            </a:endParaRPr>
          </a:p>
          <a:p>
            <a:pPr marL="266400" lvl="1" defTabSz="914400" fontAlgn="base">
              <a:spcBef>
                <a:spcPts val="300"/>
              </a:spcBef>
              <a:buClr>
                <a:srgbClr val="00338D"/>
              </a:buClr>
              <a:buSzPct val="100000"/>
              <a:defRPr/>
            </a:pPr>
            <a:r>
              <a:rPr lang="ko-KR" altLang="en-US" sz="800" b="1" kern="0" dirty="0" err="1">
                <a:solidFill>
                  <a:srgbClr val="000000"/>
                </a:solidFill>
                <a:latin typeface="맑은 고딕" panose="020B0503020000020004" pitchFamily="50" charset="-127"/>
                <a:cs typeface="Arial" panose="020B0604020202020204" pitchFamily="34" charset="0"/>
              </a:rPr>
              <a:t>기타자산〮부채</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2" indent="-171450" defTabSz="914400" fontAlgn="base">
              <a:spcBef>
                <a:spcPts val="300"/>
              </a:spcBef>
              <a:buClr>
                <a:srgbClr val="00338D"/>
              </a:buClr>
              <a:buSzPct val="100000"/>
              <a:buFont typeface="맑은 고딕" panose="020B0503020000020004" pitchFamily="50" charset="-127"/>
              <a:buChar char="–"/>
              <a:defRPr/>
            </a:pPr>
            <a:r>
              <a:rPr lang="ko-KR" altLang="en-US" sz="800" dirty="0">
                <a:solidFill>
                  <a:srgbClr val="000000"/>
                </a:solidFill>
                <a:latin typeface="+mj-ea"/>
                <a:cs typeface="Arial" panose="020B0604020202020204" pitchFamily="34" charset="0"/>
              </a:rPr>
              <a:t>가지급금은 전액 대표이사 가지급금으로 회사 원장 및 명세서를 통해</a:t>
            </a:r>
            <a:r>
              <a:rPr lang="en-US" altLang="ko-KR" sz="800" dirty="0">
                <a:solidFill>
                  <a:srgbClr val="000000"/>
                </a:solidFill>
                <a:latin typeface="+mj-ea"/>
                <a:cs typeface="Arial" panose="020B0604020202020204" pitchFamily="34" charset="0"/>
              </a:rPr>
              <a:t> </a:t>
            </a:r>
            <a:r>
              <a:rPr lang="ko-KR" altLang="en-US" sz="800" dirty="0">
                <a:solidFill>
                  <a:srgbClr val="000000"/>
                </a:solidFill>
                <a:latin typeface="+mj-ea"/>
                <a:cs typeface="Arial" panose="020B0604020202020204" pitchFamily="34" charset="0"/>
              </a:rPr>
              <a:t>가지급금의 성격 및 내용을 확인할 수 없으며 매년 수차례 거래가 발생하고 있음</a:t>
            </a:r>
            <a:endParaRPr lang="en-US" altLang="ko-KR" sz="800" dirty="0">
              <a:solidFill>
                <a:srgbClr val="000000"/>
              </a:solidFill>
              <a:latin typeface="+mj-ea"/>
              <a:cs typeface="Arial" panose="020B0604020202020204" pitchFamily="34" charset="0"/>
            </a:endParaRPr>
          </a:p>
          <a:p>
            <a:pPr marL="266400" lvl="2" indent="-171450" defTabSz="914400" fontAlgn="base">
              <a:spcBef>
                <a:spcPts val="300"/>
              </a:spcBef>
              <a:buClr>
                <a:srgbClr val="00338D"/>
              </a:buClr>
              <a:buSzPct val="100000"/>
              <a:buFont typeface="맑은 고딕" panose="020B0503020000020004" pitchFamily="50" charset="-127"/>
              <a:buChar char="–"/>
              <a:defRPr/>
            </a:pPr>
            <a:r>
              <a:rPr lang="ko-KR" altLang="en-US" sz="800" dirty="0">
                <a:solidFill>
                  <a:srgbClr val="000000"/>
                </a:solidFill>
                <a:latin typeface="+mj-ea"/>
                <a:cs typeface="Arial" panose="020B0604020202020204" pitchFamily="34" charset="0"/>
              </a:rPr>
              <a:t>투자자산은 종업원 단체보험</a:t>
            </a:r>
            <a:r>
              <a:rPr lang="en-US" altLang="ko-KR" sz="800" dirty="0">
                <a:solidFill>
                  <a:srgbClr val="000000"/>
                </a:solidFill>
                <a:latin typeface="+mj-ea"/>
                <a:cs typeface="Arial" panose="020B0604020202020204" pitchFamily="34" charset="0"/>
              </a:rPr>
              <a:t>, </a:t>
            </a:r>
            <a:r>
              <a:rPr lang="ko-KR" altLang="en-US" sz="800" dirty="0">
                <a:solidFill>
                  <a:srgbClr val="000000"/>
                </a:solidFill>
                <a:latin typeface="+mj-ea"/>
                <a:cs typeface="Arial" panose="020B0604020202020204" pitchFamily="34" charset="0"/>
              </a:rPr>
              <a:t>대표이사 종신보험 등으로 구성됨</a:t>
            </a:r>
            <a:endParaRPr lang="en-US" altLang="ko-KR" sz="800" dirty="0">
              <a:solidFill>
                <a:srgbClr val="000000"/>
              </a:solidFill>
              <a:latin typeface="+mj-ea"/>
              <a:cs typeface="Arial" panose="020B0604020202020204" pitchFamily="34" charset="0"/>
            </a:endParaRPr>
          </a:p>
          <a:p>
            <a:pPr marL="266400" lvl="2" indent="-171450" defTabSz="914400" fontAlgn="base">
              <a:spcBef>
                <a:spcPts val="300"/>
              </a:spcBef>
              <a:buClr>
                <a:srgbClr val="00338D"/>
              </a:buClr>
              <a:buSzPct val="100000"/>
              <a:buFont typeface="맑은 고딕" panose="020B0503020000020004" pitchFamily="50" charset="-127"/>
              <a:buChar char="–"/>
              <a:defRPr/>
            </a:pPr>
            <a:r>
              <a:rPr lang="ko-KR" altLang="en-US" sz="800" dirty="0">
                <a:latin typeface="+mj-ea"/>
                <a:cs typeface="Univers for KPMG"/>
              </a:rPr>
              <a:t>기타부채 </a:t>
            </a:r>
            <a:r>
              <a:rPr lang="en-US" altLang="ko-KR" sz="800" dirty="0">
                <a:latin typeface="+mj-ea"/>
                <a:cs typeface="Univers for KPMG"/>
              </a:rPr>
              <a:t>846</a:t>
            </a:r>
            <a:r>
              <a:rPr lang="ko-KR" altLang="en-US" sz="800" dirty="0">
                <a:latin typeface="+mj-ea"/>
                <a:cs typeface="Univers for KPMG"/>
              </a:rPr>
              <a:t>백만원은 전액 </a:t>
            </a:r>
            <a:r>
              <a:rPr lang="en-US" altLang="ko-KR" sz="800" dirty="0">
                <a:latin typeface="+mj-ea"/>
                <a:cs typeface="Univers for KPMG"/>
              </a:rPr>
              <a:t>‘19</a:t>
            </a:r>
            <a:r>
              <a:rPr lang="ko-KR" altLang="en-US" sz="800" dirty="0">
                <a:latin typeface="+mj-ea"/>
                <a:cs typeface="Univers for KPMG"/>
              </a:rPr>
              <a:t>년 결산배당 미지급액에 해당하며</a:t>
            </a:r>
            <a:r>
              <a:rPr lang="en-US" altLang="ko-KR" sz="800" dirty="0">
                <a:latin typeface="+mj-ea"/>
                <a:cs typeface="Univers for KPMG"/>
              </a:rPr>
              <a:t>, </a:t>
            </a:r>
            <a:r>
              <a:rPr lang="ko-KR" altLang="en-US" sz="800" dirty="0">
                <a:latin typeface="+mj-ea"/>
                <a:cs typeface="Univers for KPMG"/>
              </a:rPr>
              <a:t>동 금액은 ‘</a:t>
            </a:r>
            <a:r>
              <a:rPr lang="en-US" altLang="ko-KR" sz="800" dirty="0">
                <a:latin typeface="+mj-ea"/>
                <a:cs typeface="Univers for KPMG"/>
              </a:rPr>
              <a:t>20</a:t>
            </a:r>
            <a:r>
              <a:rPr lang="ko-KR" altLang="en-US" sz="800" dirty="0">
                <a:latin typeface="+mj-ea"/>
                <a:cs typeface="Univers for KPMG"/>
              </a:rPr>
              <a:t>년 </a:t>
            </a:r>
            <a:r>
              <a:rPr lang="en-US" altLang="ko-KR" sz="800" dirty="0">
                <a:latin typeface="+mj-ea"/>
                <a:cs typeface="Univers for KPMG"/>
              </a:rPr>
              <a:t>7/1 </a:t>
            </a:r>
            <a:r>
              <a:rPr lang="ko-KR" altLang="en-US" sz="800" dirty="0">
                <a:latin typeface="+mj-ea"/>
                <a:cs typeface="Univers for KPMG"/>
              </a:rPr>
              <a:t>전액 지급됨</a:t>
            </a:r>
            <a:endParaRPr lang="en-US" altLang="ko-KR" sz="800" dirty="0">
              <a:solidFill>
                <a:srgbClr val="000000"/>
              </a:solidFill>
              <a:latin typeface="+mj-ea"/>
              <a:cs typeface="Arial" panose="020B0604020202020204" pitchFamily="34" charset="0"/>
            </a:endParaRPr>
          </a:p>
          <a:p>
            <a:pPr marL="266400" marR="0" lvl="1" indent="0" algn="l" defTabSz="914400" rtl="0" eaLnBrk="1" fontAlgn="base" latinLnBrk="0" hangingPunct="1">
              <a:lnSpc>
                <a:spcPct val="100000"/>
              </a:lnSpc>
              <a:spcBef>
                <a:spcPts val="600"/>
              </a:spcBef>
              <a:spcAft>
                <a:spcPts val="0"/>
              </a:spcAft>
              <a:buClr>
                <a:srgbClr val="00338D"/>
              </a:buClr>
              <a:buSzPct val="100000"/>
              <a:buFontTx/>
              <a:buNone/>
              <a:tabLst/>
              <a:defRPr/>
            </a:pPr>
            <a:endParaRPr kumimoji="0" lang="en-US" altLang="ko-KR" sz="800" b="1"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panose="020B0604020202020204" pitchFamily="34" charset="0"/>
            </a:endParaRPr>
          </a:p>
          <a:p>
            <a:pPr marL="266400" lvl="2" indent="-171450" defTabSz="914400" fontAlgn="base">
              <a:spcBef>
                <a:spcPts val="600"/>
              </a:spcBef>
              <a:buClr>
                <a:srgbClr val="00338D"/>
              </a:buClr>
              <a:buSzPct val="100000"/>
              <a:buFont typeface="맑은 고딕" panose="020B0503020000020004" pitchFamily="50" charset="-127"/>
              <a:buChar char="–"/>
              <a:defRPr/>
            </a:pPr>
            <a:endParaRPr lang="en-US" altLang="ko-KR" sz="900" b="1" kern="0" dirty="0">
              <a:solidFill>
                <a:srgbClr val="000000"/>
              </a:solidFill>
              <a:latin typeface="맑은 고딕" panose="020B0503020000020004" pitchFamily="50" charset="-127"/>
              <a:ea typeface="맑은 고딕" panose="020B0503020000020004" pitchFamily="50" charset="-127"/>
              <a:cs typeface="Arial" panose="020B0604020202020204" pitchFamily="34" charset="0"/>
            </a:endParaRPr>
          </a:p>
        </p:txBody>
      </p:sp>
      <p:sp>
        <p:nvSpPr>
          <p:cNvPr id="8" name="직사각형 7">
            <a:extLst>
              <a:ext uri="{FF2B5EF4-FFF2-40B4-BE49-F238E27FC236}">
                <a16:creationId xmlns:a16="http://schemas.microsoft.com/office/drawing/2014/main" id="{6C275CB7-245E-4F7D-B794-C1DA8A78BFD3}"/>
              </a:ext>
            </a:extLst>
          </p:cNvPr>
          <p:cNvSpPr/>
          <p:nvPr/>
        </p:nvSpPr>
        <p:spPr>
          <a:xfrm>
            <a:off x="1969200" y="2005239"/>
            <a:ext cx="3847990" cy="15536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9" name="순서도: 연결자 8">
            <a:extLst>
              <a:ext uri="{FF2B5EF4-FFF2-40B4-BE49-F238E27FC236}">
                <a16:creationId xmlns:a16="http://schemas.microsoft.com/office/drawing/2014/main" id="{5EDB26B6-7211-4BCA-B865-E8D9BE542105}"/>
              </a:ext>
            </a:extLst>
          </p:cNvPr>
          <p:cNvSpPr/>
          <p:nvPr/>
        </p:nvSpPr>
        <p:spPr bwMode="auto">
          <a:xfrm>
            <a:off x="1873537" y="202057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10" name="직사각형 9">
            <a:extLst>
              <a:ext uri="{FF2B5EF4-FFF2-40B4-BE49-F238E27FC236}">
                <a16:creationId xmlns:a16="http://schemas.microsoft.com/office/drawing/2014/main" id="{4D996B7B-EE74-43AF-8339-2FFE00A43E42}"/>
              </a:ext>
            </a:extLst>
          </p:cNvPr>
          <p:cNvSpPr/>
          <p:nvPr/>
        </p:nvSpPr>
        <p:spPr>
          <a:xfrm>
            <a:off x="1988873" y="2611203"/>
            <a:ext cx="3847990" cy="15536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11" name="순서도: 연결자 10">
            <a:extLst>
              <a:ext uri="{FF2B5EF4-FFF2-40B4-BE49-F238E27FC236}">
                <a16:creationId xmlns:a16="http://schemas.microsoft.com/office/drawing/2014/main" id="{46B25B1A-7157-4154-A46A-B5141B2E06EC}"/>
              </a:ext>
            </a:extLst>
          </p:cNvPr>
          <p:cNvSpPr/>
          <p:nvPr/>
        </p:nvSpPr>
        <p:spPr bwMode="auto">
          <a:xfrm>
            <a:off x="1893210" y="2626537"/>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B</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12" name="직사각형 11">
            <a:extLst>
              <a:ext uri="{FF2B5EF4-FFF2-40B4-BE49-F238E27FC236}">
                <a16:creationId xmlns:a16="http://schemas.microsoft.com/office/drawing/2014/main" id="{D6A266F5-07E9-400C-9DDB-02D1EE2A45A5}"/>
              </a:ext>
            </a:extLst>
          </p:cNvPr>
          <p:cNvSpPr/>
          <p:nvPr/>
        </p:nvSpPr>
        <p:spPr>
          <a:xfrm>
            <a:off x="1988873" y="3063700"/>
            <a:ext cx="3847990" cy="15536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13" name="순서도: 연결자 12">
            <a:extLst>
              <a:ext uri="{FF2B5EF4-FFF2-40B4-BE49-F238E27FC236}">
                <a16:creationId xmlns:a16="http://schemas.microsoft.com/office/drawing/2014/main" id="{E632AB03-AE7E-4418-8E91-27227665BCED}"/>
              </a:ext>
            </a:extLst>
          </p:cNvPr>
          <p:cNvSpPr/>
          <p:nvPr/>
        </p:nvSpPr>
        <p:spPr bwMode="auto">
          <a:xfrm>
            <a:off x="1893210" y="307024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C</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14" name="직사각형 13">
            <a:extLst>
              <a:ext uri="{FF2B5EF4-FFF2-40B4-BE49-F238E27FC236}">
                <a16:creationId xmlns:a16="http://schemas.microsoft.com/office/drawing/2014/main" id="{18B3ED44-6021-4050-8862-D9274C8E3A34}"/>
              </a:ext>
            </a:extLst>
          </p:cNvPr>
          <p:cNvSpPr/>
          <p:nvPr/>
        </p:nvSpPr>
        <p:spPr>
          <a:xfrm>
            <a:off x="1988871" y="3666488"/>
            <a:ext cx="3847990" cy="15536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15" name="순서도: 연결자 14">
            <a:extLst>
              <a:ext uri="{FF2B5EF4-FFF2-40B4-BE49-F238E27FC236}">
                <a16:creationId xmlns:a16="http://schemas.microsoft.com/office/drawing/2014/main" id="{0C748655-E866-435B-8C0B-1B9F8B2D8C98}"/>
              </a:ext>
            </a:extLst>
          </p:cNvPr>
          <p:cNvSpPr/>
          <p:nvPr/>
        </p:nvSpPr>
        <p:spPr bwMode="auto">
          <a:xfrm>
            <a:off x="1893208" y="368182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D</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16" name="순서도: 연결자 15">
            <a:extLst>
              <a:ext uri="{FF2B5EF4-FFF2-40B4-BE49-F238E27FC236}">
                <a16:creationId xmlns:a16="http://schemas.microsoft.com/office/drawing/2014/main" id="{B2777628-2DBF-4831-98E5-E685BB322511}"/>
              </a:ext>
            </a:extLst>
          </p:cNvPr>
          <p:cNvSpPr/>
          <p:nvPr/>
        </p:nvSpPr>
        <p:spPr bwMode="auto">
          <a:xfrm>
            <a:off x="5981227" y="1438686"/>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20" name="순서도: 연결자 19">
            <a:extLst>
              <a:ext uri="{FF2B5EF4-FFF2-40B4-BE49-F238E27FC236}">
                <a16:creationId xmlns:a16="http://schemas.microsoft.com/office/drawing/2014/main" id="{1ED1309C-CF9E-4DCC-A88A-0CC61452A751}"/>
              </a:ext>
            </a:extLst>
          </p:cNvPr>
          <p:cNvSpPr/>
          <p:nvPr/>
        </p:nvSpPr>
        <p:spPr bwMode="auto">
          <a:xfrm>
            <a:off x="5981227" y="2986826"/>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B</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21" name="순서도: 연결자 20">
            <a:extLst>
              <a:ext uri="{FF2B5EF4-FFF2-40B4-BE49-F238E27FC236}">
                <a16:creationId xmlns:a16="http://schemas.microsoft.com/office/drawing/2014/main" id="{0BDB17F4-AAF3-49A8-9282-601BF02D1B93}"/>
              </a:ext>
            </a:extLst>
          </p:cNvPr>
          <p:cNvSpPr/>
          <p:nvPr/>
        </p:nvSpPr>
        <p:spPr bwMode="auto">
          <a:xfrm>
            <a:off x="5981227" y="391352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C</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22" name="순서도: 연결자 21">
            <a:extLst>
              <a:ext uri="{FF2B5EF4-FFF2-40B4-BE49-F238E27FC236}">
                <a16:creationId xmlns:a16="http://schemas.microsoft.com/office/drawing/2014/main" id="{75692043-276F-4DAB-81A5-F311971D738F}"/>
              </a:ext>
            </a:extLst>
          </p:cNvPr>
          <p:cNvSpPr/>
          <p:nvPr/>
        </p:nvSpPr>
        <p:spPr bwMode="auto">
          <a:xfrm>
            <a:off x="5984159" y="4924106"/>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D</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23" name="직사각형 22">
            <a:extLst>
              <a:ext uri="{FF2B5EF4-FFF2-40B4-BE49-F238E27FC236}">
                <a16:creationId xmlns:a16="http://schemas.microsoft.com/office/drawing/2014/main" id="{FBE99AF8-1DF0-4C4F-BA68-58B6F8B2FEAE}"/>
              </a:ext>
            </a:extLst>
          </p:cNvPr>
          <p:cNvSpPr/>
          <p:nvPr/>
        </p:nvSpPr>
        <p:spPr>
          <a:xfrm>
            <a:off x="1988871" y="4265350"/>
            <a:ext cx="3847990" cy="15536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24" name="순서도: 연결자 23">
            <a:extLst>
              <a:ext uri="{FF2B5EF4-FFF2-40B4-BE49-F238E27FC236}">
                <a16:creationId xmlns:a16="http://schemas.microsoft.com/office/drawing/2014/main" id="{BA441277-DAF4-4C29-91E4-8A563CDEB98B}"/>
              </a:ext>
            </a:extLst>
          </p:cNvPr>
          <p:cNvSpPr/>
          <p:nvPr/>
        </p:nvSpPr>
        <p:spPr bwMode="auto">
          <a:xfrm>
            <a:off x="1893208" y="4280684"/>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D</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25" name="제목 2">
            <a:extLst>
              <a:ext uri="{FF2B5EF4-FFF2-40B4-BE49-F238E27FC236}">
                <a16:creationId xmlns:a16="http://schemas.microsoft.com/office/drawing/2014/main" id="{DD4B9C6A-1BE4-4D91-96A0-DCFDAD2E9BFF}"/>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Executive Summary</a:t>
            </a:r>
          </a:p>
        </p:txBody>
      </p:sp>
      <p:sp>
        <p:nvSpPr>
          <p:cNvPr id="27" name="TextBox 26">
            <a:extLst>
              <a:ext uri="{FF2B5EF4-FFF2-40B4-BE49-F238E27FC236}">
                <a16:creationId xmlns:a16="http://schemas.microsoft.com/office/drawing/2014/main" id="{98CB6465-351D-4C7C-9135-1E009816397E}"/>
              </a:ext>
            </a:extLst>
          </p:cNvPr>
          <p:cNvSpPr txBox="1"/>
          <p:nvPr/>
        </p:nvSpPr>
        <p:spPr>
          <a:xfrm>
            <a:off x="1893543" y="5625713"/>
            <a:ext cx="3936922" cy="338554"/>
          </a:xfrm>
          <a:prstGeom prst="rect">
            <a:avLst/>
          </a:prstGeom>
          <a:noFill/>
        </p:spPr>
        <p:txBody>
          <a:bodyPr wrap="squar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반기 미결산으로 결산조정항목 미 반영하였으며</a:t>
            </a:r>
            <a:r>
              <a:rPr lang="en-US" altLang="ko-KR" sz="800" dirty="0">
                <a:latin typeface="+mj-ea"/>
                <a:ea typeface="+mj-ea"/>
                <a:cs typeface="Univers for KPMG"/>
              </a:rPr>
              <a:t>, </a:t>
            </a:r>
            <a:r>
              <a:rPr lang="ko-KR" altLang="en-US" sz="800" dirty="0" err="1">
                <a:latin typeface="+mj-ea"/>
                <a:ea typeface="+mj-ea"/>
                <a:cs typeface="Univers for KPMG"/>
              </a:rPr>
              <a:t>상각비</a:t>
            </a:r>
            <a:r>
              <a:rPr lang="ko-KR" altLang="en-US" sz="800" dirty="0">
                <a:latin typeface="+mj-ea"/>
                <a:ea typeface="+mj-ea"/>
                <a:cs typeface="Univers for KPMG"/>
              </a:rPr>
              <a:t> 반영 시</a:t>
            </a:r>
            <a:r>
              <a:rPr lang="en-US" altLang="ko-KR" sz="800" dirty="0">
                <a:latin typeface="+mj-ea"/>
                <a:ea typeface="+mj-ea"/>
                <a:cs typeface="Univers for KPMG"/>
              </a:rPr>
              <a:t>, NAV </a:t>
            </a:r>
            <a:r>
              <a:rPr lang="ko-KR" altLang="en-US" sz="800" dirty="0">
                <a:latin typeface="+mj-ea"/>
                <a:ea typeface="+mj-ea"/>
                <a:cs typeface="Univers for KPMG"/>
              </a:rPr>
              <a:t>약 </a:t>
            </a:r>
            <a:r>
              <a:rPr lang="en-US" altLang="ko-KR" sz="800" dirty="0">
                <a:latin typeface="+mj-ea"/>
                <a:ea typeface="+mj-ea"/>
                <a:cs typeface="Univers for KPMG"/>
              </a:rPr>
              <a:t>5</a:t>
            </a:r>
            <a:r>
              <a:rPr lang="ko-KR" altLang="en-US" sz="800" dirty="0">
                <a:latin typeface="+mj-ea"/>
                <a:ea typeface="+mj-ea"/>
                <a:cs typeface="Univers for KPMG"/>
              </a:rPr>
              <a:t>억원 감소</a:t>
            </a:r>
            <a:r>
              <a:rPr lang="en-US" altLang="ko-KR" sz="800" dirty="0">
                <a:latin typeface="+mj-ea"/>
                <a:ea typeface="+mj-ea"/>
                <a:cs typeface="Univers for KPMG"/>
              </a:rPr>
              <a:t>. ‘20</a:t>
            </a:r>
            <a:r>
              <a:rPr lang="ko-KR" altLang="en-US" sz="800" dirty="0">
                <a:latin typeface="+mj-ea"/>
                <a:ea typeface="+mj-ea"/>
                <a:cs typeface="Univers for KPMG"/>
              </a:rPr>
              <a:t>년 </a:t>
            </a:r>
            <a:r>
              <a:rPr lang="en-US" altLang="ko-KR" sz="800" dirty="0">
                <a:latin typeface="+mj-ea"/>
                <a:ea typeface="+mj-ea"/>
                <a:cs typeface="Univers for KPMG"/>
              </a:rPr>
              <a:t>6</a:t>
            </a:r>
            <a:r>
              <a:rPr lang="ko-KR" altLang="en-US" sz="800" dirty="0">
                <a:latin typeface="+mj-ea"/>
                <a:ea typeface="+mj-ea"/>
                <a:cs typeface="Univers for KPMG"/>
              </a:rPr>
              <a:t>월말 </a:t>
            </a:r>
            <a:r>
              <a:rPr lang="en-US" altLang="ko-KR" sz="800" dirty="0">
                <a:latin typeface="+mj-ea"/>
                <a:ea typeface="+mj-ea"/>
                <a:cs typeface="Univers for KPMG"/>
              </a:rPr>
              <a:t>NAV </a:t>
            </a:r>
            <a:r>
              <a:rPr lang="ko-KR" altLang="en-US" sz="800" dirty="0">
                <a:latin typeface="+mj-ea"/>
                <a:ea typeface="+mj-ea"/>
                <a:cs typeface="Univers for KPMG"/>
              </a:rPr>
              <a:t>약 </a:t>
            </a:r>
            <a:r>
              <a:rPr lang="en-US" altLang="ko-KR" sz="800" dirty="0">
                <a:latin typeface="+mj-ea"/>
                <a:ea typeface="+mj-ea"/>
                <a:cs typeface="Univers for KPMG"/>
              </a:rPr>
              <a:t>60</a:t>
            </a:r>
            <a:r>
              <a:rPr lang="ko-KR" altLang="en-US" sz="800" dirty="0">
                <a:latin typeface="+mj-ea"/>
                <a:ea typeface="+mj-ea"/>
                <a:cs typeface="Univers for KPMG"/>
              </a:rPr>
              <a:t>억</a:t>
            </a:r>
            <a:r>
              <a:rPr lang="en-US" altLang="ko-KR" sz="800" dirty="0">
                <a:latin typeface="+mj-ea"/>
                <a:ea typeface="+mj-ea"/>
                <a:cs typeface="Univers for KPMG"/>
              </a:rPr>
              <a:t>, </a:t>
            </a:r>
            <a:r>
              <a:rPr lang="ko-KR" altLang="en-US" sz="800" dirty="0">
                <a:latin typeface="+mj-ea"/>
                <a:ea typeface="+mj-ea"/>
                <a:cs typeface="Univers for KPMG"/>
              </a:rPr>
              <a:t>부채비율 </a:t>
            </a:r>
            <a:r>
              <a:rPr lang="en-US" altLang="ko-KR" sz="800" dirty="0">
                <a:latin typeface="+mj-ea"/>
                <a:ea typeface="+mj-ea"/>
                <a:cs typeface="Univers for KPMG"/>
              </a:rPr>
              <a:t>46%</a:t>
            </a:r>
            <a:r>
              <a:rPr lang="ko-KR" altLang="en-US" sz="800" dirty="0">
                <a:latin typeface="+mj-ea"/>
                <a:ea typeface="+mj-ea"/>
                <a:cs typeface="Univers for KPMG"/>
              </a:rPr>
              <a:t>에 해당함</a:t>
            </a:r>
            <a:endParaRPr lang="en-US" altLang="ko-KR" sz="800" dirty="0">
              <a:latin typeface="+mj-ea"/>
              <a:ea typeface="+mj-ea"/>
              <a:cs typeface="Univers for KPMG"/>
            </a:endParaRPr>
          </a:p>
        </p:txBody>
      </p:sp>
    </p:spTree>
    <p:extLst>
      <p:ext uri="{BB962C8B-B14F-4D97-AF65-F5344CB8AC3E}">
        <p14:creationId xmlns:p14="http://schemas.microsoft.com/office/powerpoint/2010/main" val="1067801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3">
            <a:extLst>
              <a:ext uri="{FF2B5EF4-FFF2-40B4-BE49-F238E27FC236}">
                <a16:creationId xmlns:a16="http://schemas.microsoft.com/office/drawing/2014/main" id="{AA3FE9F5-2CF8-41A8-BF12-133C7205BEF9}"/>
              </a:ext>
            </a:extLst>
          </p:cNvPr>
          <p:cNvGraphicFramePr>
            <a:graphicFrameLocks noGrp="1"/>
          </p:cNvGraphicFramePr>
          <p:nvPr>
            <p:extLst>
              <p:ext uri="{D42A27DB-BD31-4B8C-83A1-F6EECF244321}">
                <p14:modId xmlns:p14="http://schemas.microsoft.com/office/powerpoint/2010/main" val="3277393068"/>
              </p:ext>
            </p:extLst>
          </p:nvPr>
        </p:nvGraphicFramePr>
        <p:xfrm>
          <a:off x="814390" y="1076384"/>
          <a:ext cx="8241054" cy="5118005"/>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특수관계자 거래</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7800" marR="0" lvl="2" indent="-177800" algn="l" defTabSz="914400" eaLnBrk="1" fontAlgn="auto" latinLnBrk="0" hangingPunct="1">
                        <a:lnSpc>
                          <a:spcPts val="1080"/>
                        </a:lnSpc>
                        <a:spcBef>
                          <a:spcPts val="600"/>
                        </a:spcBef>
                        <a:spcAft>
                          <a:spcPts val="0"/>
                        </a:spcAft>
                        <a:buClr>
                          <a:srgbClr val="00338D"/>
                        </a:buClr>
                        <a:buSzTx/>
                        <a:buFont typeface="Arial" pitchFamily="34" charset="0"/>
                        <a:buChar char="■"/>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특수관계자에는 이재성</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박경숙</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대표이사의 배우자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이만홍</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대표이사의 자녀</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이자강</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대표이사의 자녀</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박형찬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 배우자의 조카</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박민찬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 배우자의 조카</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임요한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대표이사의 사위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및 외주가공업체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티씨엘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대표이사의 배우자 소유 법인</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요한하이테크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 사위의 개인회사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등이 있으며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상기 특수관계자에 대한 거래는 다음과 같습니다</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0" marR="0" lvl="4" indent="0" algn="l" defTabSz="914400" rtl="0" eaLnBrk="1" fontAlgn="auto" latinLnBrk="0" hangingPunct="1">
                        <a:lnSpc>
                          <a:spcPct val="100000"/>
                        </a:lnSpc>
                        <a:spcBef>
                          <a:spcPts val="0"/>
                        </a:spcBef>
                        <a:spcAft>
                          <a:spcPts val="0"/>
                        </a:spcAft>
                        <a:buClr>
                          <a:srgbClr val="97989A"/>
                        </a:buClr>
                        <a:buSzTx/>
                        <a:buFont typeface="Arial" pitchFamily="34" charset="0"/>
                        <a:buNone/>
                        <a:tabLst/>
                        <a:defRPr/>
                      </a:pPr>
                      <a:endParaRPr kumimoji="0" lang="en-US" altLang="ko-KR" sz="8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 typeface="Arial" pitchFamily="34" charset="0"/>
                        <a:buNone/>
                        <a:tabLst/>
                        <a:defRPr/>
                      </a:pPr>
                      <a:r>
                        <a:rPr kumimoji="0" lang="ko-KR" altLang="en-US"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rPr>
                        <a:t>인건비</a:t>
                      </a: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endParaRPr kumimoji="0" lang="en-US" altLang="ko-KR" sz="8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endParaRPr kumimoji="0" lang="en-US" altLang="ko-KR" sz="8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endParaRPr kumimoji="0" lang="en-US" altLang="ko-KR" sz="8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endParaRPr kumimoji="0" lang="en-US" altLang="ko-KR" sz="8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endParaRPr kumimoji="0" lang="en-US" altLang="ko-KR" sz="8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endParaRPr kumimoji="0" lang="en-US" altLang="ko-KR" sz="8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300"/>
                        </a:spcBef>
                        <a:spcAft>
                          <a:spcPts val="0"/>
                        </a:spcAft>
                        <a:buClr>
                          <a:srgbClr val="97989A"/>
                        </a:buClr>
                        <a:buSzTx/>
                        <a:buFontTx/>
                        <a:buChar char="-"/>
                        <a:tabLst/>
                        <a:defRPr/>
                      </a:pP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실사일 기준 대표이사 배우자 및 대표이사의 사위는 근무중이지 않아 인건비로 집계되지 않지만</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인터뷰 결과 </a:t>
                      </a:r>
                      <a:r>
                        <a:rPr kumimoji="0" lang="ko-KR" altLang="en-US" sz="800" b="0" i="0" u="none" strike="noStrike" kern="0" cap="none" spc="0" normalizeH="0" baseline="0" noProof="0" dirty="0" err="1">
                          <a:ln>
                            <a:noFill/>
                          </a:ln>
                          <a:solidFill>
                            <a:srgbClr val="000000"/>
                          </a:solidFill>
                          <a:effectLst/>
                          <a:uLnTx/>
                          <a:uFillTx/>
                          <a:latin typeface="맑은 고딕" panose="020B0503020000020004" pitchFamily="50" charset="-127"/>
                          <a:ea typeface="+mn-ea"/>
                          <a:cs typeface="Arial" panose="020B0604020202020204" pitchFamily="34" charset="0"/>
                        </a:rPr>
                        <a:t>티씨엘의</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임직원</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(2</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인</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및 요한하이테크의 임직원</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(3</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인</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또한 회사의 업무를 일부 담당하는 부분이 있는 것으로 확인됨</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특히</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대표이사의 배우자에게는 법인설립 이전 개인사업자 시절부터 근속연수 </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25</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년에 대한 인건비를 지급받지 아니하였음</a:t>
                      </a:r>
                      <a:endPar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endParaRPr>
                    </a:p>
                    <a:p>
                      <a:pPr marL="171450" marR="0" lvl="4" indent="-171450" algn="l" defTabSz="914400" rtl="0" eaLnBrk="1" fontAlgn="auto" latinLnBrk="0" hangingPunct="1">
                        <a:lnSpc>
                          <a:spcPct val="100000"/>
                        </a:lnSpc>
                        <a:spcBef>
                          <a:spcPts val="300"/>
                        </a:spcBef>
                        <a:spcAft>
                          <a:spcPts val="0"/>
                        </a:spcAft>
                        <a:buClr>
                          <a:srgbClr val="97989A"/>
                        </a:buClr>
                        <a:buSzTx/>
                        <a:buFontTx/>
                        <a:buChar char="-"/>
                        <a:tabLst/>
                        <a:defRPr/>
                      </a:pP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인터뷰 결과</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인건비의 계산 및 자금 집행은 대표이사의 사위인 </a:t>
                      </a:r>
                      <a:r>
                        <a:rPr kumimoji="0" lang="ko-KR" altLang="en-US" sz="800" b="0" i="0" u="none" strike="noStrike" kern="0" cap="none" spc="0" normalizeH="0" baseline="0" noProof="0" dirty="0" err="1">
                          <a:ln>
                            <a:noFill/>
                          </a:ln>
                          <a:solidFill>
                            <a:srgbClr val="000000"/>
                          </a:solidFill>
                          <a:effectLst/>
                          <a:uLnTx/>
                          <a:uFillTx/>
                          <a:latin typeface="맑은 고딕" panose="020B0503020000020004" pitchFamily="50" charset="-127"/>
                          <a:ea typeface="+mn-ea"/>
                          <a:cs typeface="Arial" panose="020B0604020202020204" pitchFamily="34" charset="0"/>
                        </a:rPr>
                        <a:t>임요한</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사원이 담당하고 있음</a:t>
                      </a: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 typeface="Arial" pitchFamily="34" charset="0"/>
                        <a:buNone/>
                        <a:tabLst/>
                        <a:defRPr/>
                      </a:pP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 typeface="Arial" pitchFamily="34" charset="0"/>
                        <a:buNone/>
                        <a:tabLst/>
                        <a:defRPr/>
                      </a:pPr>
                      <a:r>
                        <a:rPr kumimoji="0" lang="ko-KR" altLang="en-US"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rPr>
                        <a:t>임차료</a:t>
                      </a:r>
                      <a:endPar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endParaRPr>
                    </a:p>
                    <a:p>
                      <a:pPr marL="171450" marR="0" lvl="4" indent="-171450" algn="l" defTabSz="914400" rtl="0" eaLnBrk="1" fontAlgn="auto" latinLnBrk="0" hangingPunct="1">
                        <a:lnSpc>
                          <a:spcPct val="100000"/>
                        </a:lnSpc>
                        <a:spcBef>
                          <a:spcPts val="600"/>
                        </a:spcBef>
                        <a:spcAft>
                          <a:spcPts val="0"/>
                        </a:spcAft>
                        <a:buClr>
                          <a:srgbClr val="97989A"/>
                        </a:buClr>
                        <a:buSzTx/>
                        <a:buFontTx/>
                        <a:buChar char="-"/>
                        <a:tabLst/>
                        <a:defRPr/>
                      </a:pPr>
                      <a:endPar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endParaRPr>
                    </a:p>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0"/>
                        </a:spcBef>
                        <a:spcAft>
                          <a:spcPts val="0"/>
                        </a:spcAft>
                        <a:buClr>
                          <a:srgbClr val="97989A"/>
                        </a:buClr>
                        <a:buSzTx/>
                        <a:buFontTx/>
                        <a:buChar char="-"/>
                        <a:tabLst/>
                        <a:defRPr/>
                      </a:pPr>
                      <a:endPar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endParaRPr>
                    </a:p>
                    <a:p>
                      <a:pPr marL="171450" marR="0" lvl="4" indent="-171450" algn="l" defTabSz="914400" rtl="0" eaLnBrk="1" fontAlgn="auto" latinLnBrk="0" hangingPunct="1">
                        <a:lnSpc>
                          <a:spcPct val="100000"/>
                        </a:lnSpc>
                        <a:spcBef>
                          <a:spcPts val="0"/>
                        </a:spcBef>
                        <a:spcAft>
                          <a:spcPts val="0"/>
                        </a:spcAft>
                        <a:buClr>
                          <a:srgbClr val="97989A"/>
                        </a:buClr>
                        <a:buSzTx/>
                        <a:buFontTx/>
                        <a:buChar char="-"/>
                        <a:tabLst/>
                        <a:defRPr/>
                      </a:pP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회사는 제조공장 </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A</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동</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B</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동 및 조립공장을 임차하여 사용 중이며</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A</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동 및 </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B</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동은 대표이사의 개인 소유에 해당함</a:t>
                      </a:r>
                      <a:endPar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endParaRPr>
                    </a:p>
                    <a:p>
                      <a:pPr marL="171450" marR="0" lvl="4" indent="-171450" algn="l" defTabSz="914400" rtl="0" eaLnBrk="1" fontAlgn="auto" latinLnBrk="0" hangingPunct="1">
                        <a:lnSpc>
                          <a:spcPct val="100000"/>
                        </a:lnSpc>
                        <a:spcBef>
                          <a:spcPts val="300"/>
                        </a:spcBef>
                        <a:spcAft>
                          <a:spcPts val="0"/>
                        </a:spcAft>
                        <a:buClr>
                          <a:srgbClr val="97989A"/>
                        </a:buClr>
                        <a:buSzTx/>
                        <a:buFontTx/>
                        <a:buChar char="-"/>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FY16, FY17 </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임차료의 경우 대표이사가 회사에 양도하지 않은 특허권에 대한 사용료 해당액이 포함되어 있으며</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대표이사 인터뷰에 의하면 현재 임차료에는 해당 특허권 사용료가 포함되어 있지 아니함</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a:t>
                      </a:r>
                    </a:p>
                    <a:p>
                      <a:pPr marL="171450" marR="0" lvl="4" indent="-171450" algn="l" defTabSz="914400" rtl="0" eaLnBrk="1" fontAlgn="auto" latinLnBrk="0" hangingPunct="1">
                        <a:lnSpc>
                          <a:spcPct val="100000"/>
                        </a:lnSpc>
                        <a:spcBef>
                          <a:spcPts val="300"/>
                        </a:spcBef>
                        <a:spcAft>
                          <a:spcPts val="0"/>
                        </a:spcAft>
                        <a:buClr>
                          <a:srgbClr val="97989A"/>
                        </a:buClr>
                        <a:buSzTx/>
                        <a:buFontTx/>
                        <a:buChar char="-"/>
                        <a:tabLst/>
                        <a:defRPr/>
                      </a:pP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인터뷰 결과 대표이사는 조립공장 </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720</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평에 대해 평당 월 약 </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25,000</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원을 수령하고 있으며</a:t>
                      </a: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 </a:t>
                      </a:r>
                      <a:r>
                        <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rPr>
                        <a:t>해당 금액의 적정성에 대한 추가 확인이 필요함</a:t>
                      </a:r>
                      <a:endPar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panose="020B0604020202020204" pitchFamily="34" charset="0"/>
                      </a:endParaRPr>
                    </a:p>
                    <a:p>
                      <a:pPr marL="171450" marR="0" lvl="4" indent="-171450" algn="l" defTabSz="914400" rtl="0" eaLnBrk="1" fontAlgn="auto" latinLnBrk="0" hangingPunct="1">
                        <a:lnSpc>
                          <a:spcPct val="100000"/>
                        </a:lnSpc>
                        <a:spcBef>
                          <a:spcPts val="0"/>
                        </a:spcBef>
                        <a:spcAft>
                          <a:spcPts val="0"/>
                        </a:spcAft>
                        <a:buClr>
                          <a:srgbClr val="97989A"/>
                        </a:buClr>
                        <a:buSzTx/>
                        <a:buFontTx/>
                        <a:buChar char="-"/>
                        <a:tabLst/>
                        <a:defRPr/>
                      </a:pP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 typeface="Arial" pitchFamily="34" charset="0"/>
                        <a:buNone/>
                        <a:tabLst/>
                        <a:defRPr/>
                      </a:pPr>
                      <a:r>
                        <a:rPr kumimoji="0" lang="ko-KR" altLang="en-US"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rPr>
                        <a:t>배당</a:t>
                      </a:r>
                      <a:r>
                        <a:rPr kumimoji="0" lang="en-US" altLang="ko-KR" sz="900" b="1" i="0" u="none" strike="noStrike" kern="0" cap="none" spc="0" normalizeH="0" baseline="30000" noProof="0" dirty="0">
                          <a:ln>
                            <a:noFill/>
                          </a:ln>
                          <a:solidFill>
                            <a:schemeClr val="tx1"/>
                          </a:solidFill>
                          <a:effectLst/>
                          <a:uLnTx/>
                          <a:uFillTx/>
                          <a:latin typeface="+mn-ea"/>
                          <a:ea typeface="+mn-ea"/>
                          <a:cs typeface="Arial" panose="020B0604020202020204" pitchFamily="34" charset="0"/>
                        </a:rPr>
                        <a:t>1</a:t>
                      </a:r>
                      <a:endParaRPr kumimoji="0" lang="en-US" altLang="ko-KR" sz="900" b="0" i="0" u="none" strike="noStrike" kern="1200" cap="none" spc="0" normalizeH="0" baseline="3000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600"/>
                        </a:spcBef>
                        <a:spcAft>
                          <a:spcPts val="0"/>
                        </a:spcAft>
                        <a:buClr>
                          <a:srgbClr val="97989A"/>
                        </a:buClr>
                        <a:buSzTx/>
                        <a:buFontTx/>
                        <a:buChar char="-"/>
                        <a:tabLst/>
                        <a:defRPr/>
                      </a:pP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600"/>
                        </a:spcBef>
                        <a:spcAft>
                          <a:spcPts val="0"/>
                        </a:spcAft>
                        <a:buClr>
                          <a:srgbClr val="97989A"/>
                        </a:buClr>
                        <a:buSzTx/>
                        <a:buFontTx/>
                        <a:buChar char="-"/>
                        <a:tabLst/>
                        <a:defRPr/>
                      </a:pP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1200"/>
                        </a:spcBef>
                        <a:spcAft>
                          <a:spcPts val="0"/>
                        </a:spcAft>
                        <a:buClr>
                          <a:srgbClr val="97989A"/>
                        </a:buClr>
                        <a:buSzTx/>
                        <a:buFontTx/>
                        <a:buChar char="-"/>
                        <a:tabLst/>
                        <a:defRPr/>
                      </a:pP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FY16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이후 회사는 배당을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10</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억원씩 총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3</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번 지급하였으며</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FY18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결산배당은 지분율과 상이하게 차등 지급된 내역이 존재함</a:t>
                      </a: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Other Considerations (1/2)</a:t>
            </a:r>
          </a:p>
        </p:txBody>
      </p:sp>
      <p:sp>
        <p:nvSpPr>
          <p:cNvPr id="10" name="제목 2">
            <a:extLst>
              <a:ext uri="{FF2B5EF4-FFF2-40B4-BE49-F238E27FC236}">
                <a16:creationId xmlns:a16="http://schemas.microsoft.com/office/drawing/2014/main" id="{2B9D7899-1255-4ACF-82C4-18CB8EC6C2ED}"/>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2200" b="1" dirty="0">
                <a:solidFill>
                  <a:srgbClr val="00338D"/>
                </a:solidFill>
                <a:latin typeface="KPMG Extralight" panose="020B0303030202040204" pitchFamily="34" charset="0"/>
              </a:rPr>
              <a:t>Executive Summary</a:t>
            </a:r>
            <a:endParaRPr lang="en-US" altLang="ko-KR" sz="2200" b="1" dirty="0">
              <a:solidFill>
                <a:srgbClr val="00338D"/>
              </a:solidFill>
              <a:latin typeface="KPMG Extralight" panose="020B0303030202040204" pitchFamily="34" charset="0"/>
              <a:ea typeface="맑은 고딕" panose="020B0503020000020004" pitchFamily="50" charset="-127"/>
            </a:endParaRPr>
          </a:p>
        </p:txBody>
      </p:sp>
      <p:graphicFrame>
        <p:nvGraphicFramePr>
          <p:cNvPr id="3" name="표 2">
            <a:extLst>
              <a:ext uri="{FF2B5EF4-FFF2-40B4-BE49-F238E27FC236}">
                <a16:creationId xmlns:a16="http://schemas.microsoft.com/office/drawing/2014/main" id="{08CBE3EC-9D35-48A8-80F4-0BF16BD50F50}"/>
              </a:ext>
            </a:extLst>
          </p:cNvPr>
          <p:cNvGraphicFramePr>
            <a:graphicFrameLocks noGrp="1"/>
          </p:cNvGraphicFramePr>
          <p:nvPr>
            <p:extLst>
              <p:ext uri="{D42A27DB-BD31-4B8C-83A1-F6EECF244321}">
                <p14:modId xmlns:p14="http://schemas.microsoft.com/office/powerpoint/2010/main" val="48382724"/>
              </p:ext>
            </p:extLst>
          </p:nvPr>
        </p:nvGraphicFramePr>
        <p:xfrm>
          <a:off x="2040573" y="2093153"/>
          <a:ext cx="6696296" cy="1152000"/>
        </p:xfrm>
        <a:graphic>
          <a:graphicData uri="http://schemas.openxmlformats.org/drawingml/2006/table">
            <a:tbl>
              <a:tblPr/>
              <a:tblGrid>
                <a:gridCol w="1240648">
                  <a:extLst>
                    <a:ext uri="{9D8B030D-6E8A-4147-A177-3AD203B41FA5}">
                      <a16:colId xmlns:a16="http://schemas.microsoft.com/office/drawing/2014/main" val="2443355033"/>
                    </a:ext>
                  </a:extLst>
                </a:gridCol>
                <a:gridCol w="489014">
                  <a:extLst>
                    <a:ext uri="{9D8B030D-6E8A-4147-A177-3AD203B41FA5}">
                      <a16:colId xmlns:a16="http://schemas.microsoft.com/office/drawing/2014/main" val="1882433233"/>
                    </a:ext>
                  </a:extLst>
                </a:gridCol>
                <a:gridCol w="999540">
                  <a:extLst>
                    <a:ext uri="{9D8B030D-6E8A-4147-A177-3AD203B41FA5}">
                      <a16:colId xmlns:a16="http://schemas.microsoft.com/office/drawing/2014/main" val="1079783756"/>
                    </a:ext>
                  </a:extLst>
                </a:gridCol>
                <a:gridCol w="721066">
                  <a:extLst>
                    <a:ext uri="{9D8B030D-6E8A-4147-A177-3AD203B41FA5}">
                      <a16:colId xmlns:a16="http://schemas.microsoft.com/office/drawing/2014/main" val="2831485184"/>
                    </a:ext>
                  </a:extLst>
                </a:gridCol>
                <a:gridCol w="489014">
                  <a:extLst>
                    <a:ext uri="{9D8B030D-6E8A-4147-A177-3AD203B41FA5}">
                      <a16:colId xmlns:a16="http://schemas.microsoft.com/office/drawing/2014/main" val="2545762347"/>
                    </a:ext>
                  </a:extLst>
                </a:gridCol>
                <a:gridCol w="489014">
                  <a:extLst>
                    <a:ext uri="{9D8B030D-6E8A-4147-A177-3AD203B41FA5}">
                      <a16:colId xmlns:a16="http://schemas.microsoft.com/office/drawing/2014/main" val="966829458"/>
                    </a:ext>
                  </a:extLst>
                </a:gridCol>
                <a:gridCol w="432000">
                  <a:extLst>
                    <a:ext uri="{9D8B030D-6E8A-4147-A177-3AD203B41FA5}">
                      <a16:colId xmlns:a16="http://schemas.microsoft.com/office/drawing/2014/main" val="2443091587"/>
                    </a:ext>
                  </a:extLst>
                </a:gridCol>
                <a:gridCol w="432000">
                  <a:extLst>
                    <a:ext uri="{9D8B030D-6E8A-4147-A177-3AD203B41FA5}">
                      <a16:colId xmlns:a16="http://schemas.microsoft.com/office/drawing/2014/main" val="719884490"/>
                    </a:ext>
                  </a:extLst>
                </a:gridCol>
                <a:gridCol w="432000">
                  <a:extLst>
                    <a:ext uri="{9D8B030D-6E8A-4147-A177-3AD203B41FA5}">
                      <a16:colId xmlns:a16="http://schemas.microsoft.com/office/drawing/2014/main" val="2058150659"/>
                    </a:ext>
                  </a:extLst>
                </a:gridCol>
                <a:gridCol w="432000">
                  <a:extLst>
                    <a:ext uri="{9D8B030D-6E8A-4147-A177-3AD203B41FA5}">
                      <a16:colId xmlns:a16="http://schemas.microsoft.com/office/drawing/2014/main" val="196512654"/>
                    </a:ext>
                  </a:extLst>
                </a:gridCol>
                <a:gridCol w="540000">
                  <a:extLst>
                    <a:ext uri="{9D8B030D-6E8A-4147-A177-3AD203B41FA5}">
                      <a16:colId xmlns:a16="http://schemas.microsoft.com/office/drawing/2014/main" val="2153475637"/>
                    </a:ext>
                  </a:extLst>
                </a:gridCol>
              </a:tblGrid>
              <a:tr h="144000">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대표이사와의 관계</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이름</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입사일</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퇴사일</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구분</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직원</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extLst>
                  <a:ext uri="{0D108BD9-81ED-4DB2-BD59-A6C34878D82A}">
                    <a16:rowId xmlns:a16="http://schemas.microsoft.com/office/drawing/2014/main" val="3032658718"/>
                  </a:ext>
                </a:extLst>
              </a:tr>
              <a:tr h="144000">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대표이사</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2016-01-01</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관리</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임원</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108</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55</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135</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126</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71</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1807099213"/>
                  </a:ext>
                </a:extLst>
              </a:tr>
              <a:tr h="144000">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대표이사 아들</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이만홍</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2020-03-01</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생산</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직원</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26</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747641338"/>
                  </a:ext>
                </a:extLst>
              </a:tr>
              <a:tr h="144000">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대표이사 딸</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이자강</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2016-01-01</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관리</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직원</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52</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50</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70</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54</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28</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204126186"/>
                  </a:ext>
                </a:extLst>
              </a:tr>
              <a:tr h="144000">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대표이사 배우자의 조카</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박형찬</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2016-01-01</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생산</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직원</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58</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56</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68</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64</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36</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1003300732"/>
                  </a:ext>
                </a:extLst>
              </a:tr>
              <a:tr h="144000">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대표이사 배우자의 조카</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박민찬</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2020-09-03</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생산</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ctr"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직원</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655561152"/>
                  </a:ext>
                </a:extLst>
              </a:tr>
              <a:tr h="144000">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대표이사 사위</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ctr"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임요한</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ct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2017-04-16</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ct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2017-09-01</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생산</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직원</a:t>
                      </a:r>
                    </a:p>
                  </a:txBody>
                  <a:tcPr marL="46800" marR="46800" marT="0"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364058105"/>
                  </a:ext>
                </a:extLst>
              </a:tr>
              <a:tr h="144000">
                <a:tc gridSpan="6">
                  <a:txBody>
                    <a:bodyPr/>
                    <a:lstStyle/>
                    <a:p>
                      <a:pPr algn="ctr"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계</a:t>
                      </a:r>
                    </a:p>
                  </a:txBody>
                  <a:tcPr marL="46800" marR="46800" marT="9525"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hMerge="1">
                  <a:txBody>
                    <a:bodyPr/>
                    <a:lstStyle/>
                    <a:p>
                      <a:pPr latinLnBrk="1"/>
                      <a:endParaRPr lang="ko-KR" altLang="en-US"/>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hMerge="1">
                  <a:txBody>
                    <a:bodyPr/>
                    <a:lstStyle/>
                    <a:p>
                      <a:pPr latinLnBrk="1"/>
                      <a:endParaRPr lang="ko-KR" altLang="en-US"/>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hMerge="1">
                  <a:txBody>
                    <a:bodyPr/>
                    <a:lstStyle/>
                    <a:p>
                      <a:pPr latinLnBrk="1"/>
                      <a:endParaRPr lang="ko-KR" altLang="en-US"/>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hMerge="1">
                  <a:txBody>
                    <a:bodyPr/>
                    <a:lstStyle/>
                    <a:p>
                      <a:pPr latinLnBrk="1"/>
                      <a:endParaRPr lang="ko-KR" altLang="en-US"/>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hMerge="1">
                  <a:txBody>
                    <a:bodyPr/>
                    <a:lstStyle/>
                    <a:p>
                      <a:pPr latinLnBrk="1"/>
                      <a:endParaRPr lang="ko-KR" altLang="en-US"/>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218</a:t>
                      </a:r>
                    </a:p>
                  </a:txBody>
                  <a:tcPr marL="46800" marR="46800" marT="9525"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171</a:t>
                      </a:r>
                    </a:p>
                  </a:txBody>
                  <a:tcPr marL="46800" marR="46800" marT="9525"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273</a:t>
                      </a:r>
                    </a:p>
                  </a:txBody>
                  <a:tcPr marL="46800" marR="46800" marT="9525"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244</a:t>
                      </a:r>
                    </a:p>
                  </a:txBody>
                  <a:tcPr marL="46800" marR="46800" marT="9525"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161</a:t>
                      </a:r>
                    </a:p>
                  </a:txBody>
                  <a:tcPr marL="46800" marR="46800" marT="9525"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174923023"/>
                  </a:ext>
                </a:extLst>
              </a:tr>
            </a:tbl>
          </a:graphicData>
        </a:graphic>
      </p:graphicFrame>
      <p:graphicFrame>
        <p:nvGraphicFramePr>
          <p:cNvPr id="4" name="표 3">
            <a:extLst>
              <a:ext uri="{FF2B5EF4-FFF2-40B4-BE49-F238E27FC236}">
                <a16:creationId xmlns:a16="http://schemas.microsoft.com/office/drawing/2014/main" id="{8FCF6EE8-BDEB-4136-8E22-D0DFD6580FA3}"/>
              </a:ext>
            </a:extLst>
          </p:cNvPr>
          <p:cNvGraphicFramePr>
            <a:graphicFrameLocks noGrp="1"/>
          </p:cNvGraphicFramePr>
          <p:nvPr>
            <p:extLst>
              <p:ext uri="{D42A27DB-BD31-4B8C-83A1-F6EECF244321}">
                <p14:modId xmlns:p14="http://schemas.microsoft.com/office/powerpoint/2010/main" val="615537787"/>
              </p:ext>
            </p:extLst>
          </p:nvPr>
        </p:nvGraphicFramePr>
        <p:xfrm>
          <a:off x="2040573" y="4120113"/>
          <a:ext cx="4848800" cy="432000"/>
        </p:xfrm>
        <a:graphic>
          <a:graphicData uri="http://schemas.openxmlformats.org/drawingml/2006/table">
            <a:tbl>
              <a:tblPr/>
              <a:tblGrid>
                <a:gridCol w="1492889">
                  <a:extLst>
                    <a:ext uri="{9D8B030D-6E8A-4147-A177-3AD203B41FA5}">
                      <a16:colId xmlns:a16="http://schemas.microsoft.com/office/drawing/2014/main" val="2206821438"/>
                    </a:ext>
                  </a:extLst>
                </a:gridCol>
                <a:gridCol w="612711">
                  <a:extLst>
                    <a:ext uri="{9D8B030D-6E8A-4147-A177-3AD203B41FA5}">
                      <a16:colId xmlns:a16="http://schemas.microsoft.com/office/drawing/2014/main" val="1403450350"/>
                    </a:ext>
                  </a:extLst>
                </a:gridCol>
                <a:gridCol w="685800">
                  <a:extLst>
                    <a:ext uri="{9D8B030D-6E8A-4147-A177-3AD203B41FA5}">
                      <a16:colId xmlns:a16="http://schemas.microsoft.com/office/drawing/2014/main" val="2659911737"/>
                    </a:ext>
                  </a:extLst>
                </a:gridCol>
                <a:gridCol w="685800">
                  <a:extLst>
                    <a:ext uri="{9D8B030D-6E8A-4147-A177-3AD203B41FA5}">
                      <a16:colId xmlns:a16="http://schemas.microsoft.com/office/drawing/2014/main" val="2869747550"/>
                    </a:ext>
                  </a:extLst>
                </a:gridCol>
                <a:gridCol w="685800">
                  <a:extLst>
                    <a:ext uri="{9D8B030D-6E8A-4147-A177-3AD203B41FA5}">
                      <a16:colId xmlns:a16="http://schemas.microsoft.com/office/drawing/2014/main" val="1268529239"/>
                    </a:ext>
                  </a:extLst>
                </a:gridCol>
                <a:gridCol w="685800">
                  <a:extLst>
                    <a:ext uri="{9D8B030D-6E8A-4147-A177-3AD203B41FA5}">
                      <a16:colId xmlns:a16="http://schemas.microsoft.com/office/drawing/2014/main" val="2364075624"/>
                    </a:ext>
                  </a:extLst>
                </a:gridCol>
              </a:tblGrid>
              <a:tr h="144000">
                <a:tc>
                  <a:txBody>
                    <a:bodyPr/>
                    <a:lstStyle/>
                    <a:p>
                      <a:pPr algn="l" rtl="0"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endParaRPr lang="ko-KR" alt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FY19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678242784"/>
                  </a:ext>
                </a:extLst>
              </a:tr>
              <a:tr h="144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대표이사 소유 부동산 임차료</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no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(493)</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no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(304)</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no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(222)</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no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(222)</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no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(111)</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noFill/>
                      <a:prstDash val="dot"/>
                      <a:round/>
                      <a:headEnd type="none" w="med" len="med"/>
                      <a:tailEnd type="none" w="med" len="med"/>
                    </a:lnB>
                  </a:tcPr>
                </a:tc>
                <a:extLst>
                  <a:ext uri="{0D108BD9-81ED-4DB2-BD59-A6C34878D82A}">
                    <a16:rowId xmlns:a16="http://schemas.microsoft.com/office/drawing/2014/main" val="1584041011"/>
                  </a:ext>
                </a:extLst>
              </a:tr>
              <a:tr h="144000">
                <a:tc>
                  <a:txBody>
                    <a:bodyPr/>
                    <a:lstStyle/>
                    <a:p>
                      <a:pPr algn="l" fontAlgn="ctr"/>
                      <a:r>
                        <a:rPr lang="ko-KR" altLang="en-US" sz="800" b="0" i="1" u="none" strike="noStrike" dirty="0">
                          <a:solidFill>
                            <a:srgbClr val="00338D"/>
                          </a:solidFill>
                          <a:effectLst/>
                          <a:latin typeface="맑은 고딕" panose="020B0503020000020004" pitchFamily="50" charset="-127"/>
                          <a:ea typeface="맑은 고딕" panose="020B0503020000020004" pitchFamily="50" charset="-127"/>
                        </a:rPr>
                        <a:t>전체 임차료 대비 </a:t>
                      </a:r>
                      <a:r>
                        <a:rPr lang="en-US" altLang="ko-KR" sz="800" b="0" i="1" u="none" strike="noStrike" dirty="0">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338D"/>
                          </a:solidFill>
                          <a:effectLst/>
                          <a:latin typeface="맑은 고딕" panose="020B0503020000020004" pitchFamily="50" charset="-127"/>
                          <a:ea typeface="맑은 고딕" panose="020B0503020000020004" pitchFamily="50" charset="-127"/>
                        </a:rPr>
                        <a:t>91%</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338D"/>
                          </a:solidFill>
                          <a:effectLst/>
                          <a:latin typeface="맑은 고딕" panose="020B0503020000020004" pitchFamily="50" charset="-127"/>
                          <a:ea typeface="맑은 고딕" panose="020B0503020000020004" pitchFamily="50" charset="-127"/>
                        </a:rPr>
                        <a:t>85%</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338D"/>
                          </a:solidFill>
                          <a:effectLst/>
                          <a:latin typeface="맑은 고딕" panose="020B0503020000020004" pitchFamily="50" charset="-127"/>
                          <a:ea typeface="맑은 고딕" panose="020B0503020000020004" pitchFamily="50" charset="-127"/>
                        </a:rPr>
                        <a:t>81%</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338D"/>
                          </a:solidFill>
                          <a:effectLst/>
                          <a:latin typeface="맑은 고딕" panose="020B0503020000020004" pitchFamily="50" charset="-127"/>
                          <a:ea typeface="맑은 고딕" panose="020B0503020000020004" pitchFamily="50" charset="-127"/>
                        </a:rPr>
                        <a:t>81%</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338D"/>
                          </a:solidFill>
                          <a:effectLst/>
                          <a:latin typeface="맑은 고딕" panose="020B0503020000020004" pitchFamily="50" charset="-127"/>
                          <a:ea typeface="맑은 고딕" panose="020B0503020000020004" pitchFamily="50" charset="-127"/>
                        </a:rPr>
                        <a:t>83%</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28085287"/>
                  </a:ext>
                </a:extLst>
              </a:tr>
            </a:tbl>
          </a:graphicData>
        </a:graphic>
      </p:graphicFrame>
      <p:graphicFrame>
        <p:nvGraphicFramePr>
          <p:cNvPr id="9" name="표 8">
            <a:extLst>
              <a:ext uri="{FF2B5EF4-FFF2-40B4-BE49-F238E27FC236}">
                <a16:creationId xmlns:a16="http://schemas.microsoft.com/office/drawing/2014/main" id="{CEC6694E-3652-430C-A537-89E640D8E01A}"/>
              </a:ext>
            </a:extLst>
          </p:cNvPr>
          <p:cNvGraphicFramePr>
            <a:graphicFrameLocks noGrp="1"/>
          </p:cNvGraphicFramePr>
          <p:nvPr>
            <p:extLst>
              <p:ext uri="{D42A27DB-BD31-4B8C-83A1-F6EECF244321}">
                <p14:modId xmlns:p14="http://schemas.microsoft.com/office/powerpoint/2010/main" val="3498163432"/>
              </p:ext>
            </p:extLst>
          </p:nvPr>
        </p:nvGraphicFramePr>
        <p:xfrm>
          <a:off x="2040573" y="5485300"/>
          <a:ext cx="3384000" cy="489120"/>
        </p:xfrm>
        <a:graphic>
          <a:graphicData uri="http://schemas.openxmlformats.org/drawingml/2006/table">
            <a:tbl>
              <a:tblPr/>
              <a:tblGrid>
                <a:gridCol w="720000">
                  <a:extLst>
                    <a:ext uri="{9D8B030D-6E8A-4147-A177-3AD203B41FA5}">
                      <a16:colId xmlns:a16="http://schemas.microsoft.com/office/drawing/2014/main" val="4221909160"/>
                    </a:ext>
                  </a:extLst>
                </a:gridCol>
                <a:gridCol w="792000">
                  <a:extLst>
                    <a:ext uri="{9D8B030D-6E8A-4147-A177-3AD203B41FA5}">
                      <a16:colId xmlns:a16="http://schemas.microsoft.com/office/drawing/2014/main" val="1307463828"/>
                    </a:ext>
                  </a:extLst>
                </a:gridCol>
                <a:gridCol w="792000">
                  <a:extLst>
                    <a:ext uri="{9D8B030D-6E8A-4147-A177-3AD203B41FA5}">
                      <a16:colId xmlns:a16="http://schemas.microsoft.com/office/drawing/2014/main" val="955177327"/>
                    </a:ext>
                  </a:extLst>
                </a:gridCol>
                <a:gridCol w="1080000">
                  <a:extLst>
                    <a:ext uri="{9D8B030D-6E8A-4147-A177-3AD203B41FA5}">
                      <a16:colId xmlns:a16="http://schemas.microsoft.com/office/drawing/2014/main" val="3017247866"/>
                    </a:ext>
                  </a:extLst>
                </a:gridCol>
              </a:tblGrid>
              <a:tr h="119177">
                <a:tc>
                  <a:txBody>
                    <a:bodyPr/>
                    <a:lstStyle/>
                    <a:p>
                      <a:pPr algn="l"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‘18</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년 결산배당</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‘19</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년 중간배당</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‘19</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년 결산배당</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extLst>
                  <a:ext uri="{0D108BD9-81ED-4DB2-BD59-A6C34878D82A}">
                    <a16:rowId xmlns:a16="http://schemas.microsoft.com/office/drawing/2014/main" val="3786127119"/>
                  </a:ext>
                </a:extLst>
              </a:tr>
              <a:tr h="122400">
                <a:tc>
                  <a:txBody>
                    <a:bodyPr/>
                    <a:lstStyle/>
                    <a:p>
                      <a:pPr algn="l" fontAlgn="b"/>
                      <a:r>
                        <a:rPr lang="ko-KR" altLang="en-US" sz="800" b="0" i="0" u="none" strike="noStrike" dirty="0">
                          <a:effectLst/>
                          <a:latin typeface="맑은 고딕" panose="020B0503020000020004" pitchFamily="50" charset="-127"/>
                          <a:ea typeface="맑은 고딕" panose="020B0503020000020004" pitchFamily="50" charset="-127"/>
                        </a:rPr>
                        <a:t>이재성</a:t>
                      </a:r>
                    </a:p>
                  </a:txBody>
                  <a:tcPr marL="46800" marR="46800" marT="0" marB="0" anchor="b">
                    <a:lnL w="9525" cap="flat" cmpd="sng" algn="ctr">
                      <a:solidFill>
                        <a:schemeClr val="tx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(987)</a:t>
                      </a:r>
                    </a:p>
                  </a:txBody>
                  <a:tcPr marL="46800" marR="46800" marT="0" marB="0" anchor="b">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mn-ea"/>
                        </a:rPr>
                        <a:t>- (’20</a:t>
                      </a:r>
                      <a:r>
                        <a:rPr lang="ko-KR" altLang="en-US" sz="800" b="0" i="0" u="none" strike="noStrike" dirty="0">
                          <a:effectLst/>
                          <a:latin typeface="맑은 고딕" panose="020B0503020000020004" pitchFamily="50" charset="-127"/>
                          <a:ea typeface="+mn-ea"/>
                        </a:rPr>
                        <a:t>년 </a:t>
                      </a:r>
                      <a:r>
                        <a:rPr lang="en-US" altLang="ko-KR" sz="800" b="0" i="0" u="none" strike="noStrike" dirty="0">
                          <a:effectLst/>
                          <a:latin typeface="맑은 고딕" panose="020B0503020000020004" pitchFamily="50" charset="-127"/>
                          <a:ea typeface="+mn-ea"/>
                        </a:rPr>
                        <a:t>7/1 987</a:t>
                      </a:r>
                      <a:r>
                        <a:rPr lang="ko-KR" altLang="en-US" sz="800" b="0" i="0" u="none" strike="noStrike" dirty="0">
                          <a:effectLst/>
                          <a:latin typeface="맑은 고딕" panose="020B0503020000020004" pitchFamily="50" charset="-127"/>
                          <a:ea typeface="+mn-ea"/>
                        </a:rPr>
                        <a:t>지급</a:t>
                      </a:r>
                      <a:r>
                        <a:rPr lang="en-US" altLang="ko-KR" sz="800" b="0" i="0" u="none" strike="noStrike" dirty="0">
                          <a:effectLst/>
                          <a:latin typeface="맑은 고딕" panose="020B0503020000020004" pitchFamily="50" charset="-127"/>
                          <a:ea typeface="+mn-ea"/>
                        </a:rPr>
                        <a:t>)</a:t>
                      </a:r>
                      <a:endParaRPr lang="en-US" altLang="ko-KR" sz="8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a:noFill/>
                    </a:lnL>
                    <a:lnR w="9525" cap="flat" cmpd="sng" algn="ctr">
                      <a:solidFill>
                        <a:schemeClr val="tx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799083251"/>
                  </a:ext>
                </a:extLst>
              </a:tr>
              <a:tr h="122400">
                <a:tc>
                  <a:txBody>
                    <a:bodyPr/>
                    <a:lstStyle/>
                    <a:p>
                      <a:pPr algn="l" fontAlgn="b"/>
                      <a:r>
                        <a:rPr lang="ko-KR" altLang="en-US" sz="800" b="0" i="0" u="none" strike="noStrike" dirty="0" err="1">
                          <a:effectLst/>
                          <a:latin typeface="맑은 고딕" panose="020B0503020000020004" pitchFamily="50" charset="-127"/>
                          <a:ea typeface="맑은 고딕" panose="020B0503020000020004" pitchFamily="50" charset="-127"/>
                        </a:rPr>
                        <a:t>이만홍</a:t>
                      </a:r>
                      <a:endParaRPr lang="ko-KR" altLang="en-US" sz="8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(500)</a:t>
                      </a:r>
                    </a:p>
                  </a:txBody>
                  <a:tcPr marL="46800" marR="46800" marT="0"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(6.5)</a:t>
                      </a:r>
                    </a:p>
                  </a:txBody>
                  <a:tcPr marL="46800" marR="46800" marT="0"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 (’20</a:t>
                      </a:r>
                      <a:r>
                        <a:rPr lang="ko-KR" altLang="en-US" sz="800" b="0" i="0" u="none" strike="noStrike" dirty="0">
                          <a:effectLst/>
                          <a:latin typeface="맑은 고딕" panose="020B0503020000020004" pitchFamily="50" charset="-127"/>
                          <a:ea typeface="맑은 고딕" panose="020B0503020000020004" pitchFamily="50" charset="-127"/>
                        </a:rPr>
                        <a:t>년 </a:t>
                      </a:r>
                      <a:r>
                        <a:rPr lang="en-US" altLang="ko-KR" sz="800" b="0" i="0" u="none" strike="noStrike" dirty="0">
                          <a:effectLst/>
                          <a:latin typeface="맑은 고딕" panose="020B0503020000020004" pitchFamily="50" charset="-127"/>
                          <a:ea typeface="맑은 고딕" panose="020B0503020000020004" pitchFamily="50" charset="-127"/>
                        </a:rPr>
                        <a:t>7/1 6.5</a:t>
                      </a:r>
                      <a:r>
                        <a:rPr lang="ko-KR" altLang="en-US" sz="800" b="0" i="0" u="none" strike="noStrike" dirty="0">
                          <a:effectLst/>
                          <a:latin typeface="맑은 고딕" panose="020B0503020000020004" pitchFamily="50" charset="-127"/>
                          <a:ea typeface="맑은 고딕" panose="020B0503020000020004" pitchFamily="50" charset="-127"/>
                        </a:rPr>
                        <a:t>지급</a:t>
                      </a:r>
                      <a:r>
                        <a:rPr lang="en-US" altLang="ko-KR" sz="800" b="0" i="0" u="none" strike="noStrike" dirty="0">
                          <a:effectLst/>
                          <a:latin typeface="맑은 고딕" panose="020B0503020000020004" pitchFamily="50" charset="-127"/>
                          <a:ea typeface="맑은 고딕" panose="020B0503020000020004" pitchFamily="50" charset="-127"/>
                        </a:rPr>
                        <a:t>)</a:t>
                      </a:r>
                    </a:p>
                  </a:txBody>
                  <a:tcPr marL="46800" marR="46800" marT="0" marB="0" anchor="b">
                    <a:lnL>
                      <a:noFill/>
                    </a:lnL>
                    <a:lnR w="9525" cap="flat" cmpd="sng" algn="ctr">
                      <a:solidFill>
                        <a:schemeClr val="tx2"/>
                      </a:solidFill>
                      <a:prstDash val="solid"/>
                      <a:round/>
                      <a:headEnd type="none" w="med" len="med"/>
                      <a:tailEnd type="none" w="med" len="med"/>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2474316298"/>
                  </a:ext>
                </a:extLst>
              </a:tr>
              <a:tr h="122400">
                <a:tc>
                  <a:txBody>
                    <a:bodyPr/>
                    <a:lstStyle/>
                    <a:p>
                      <a:pPr algn="l" fontAlgn="b"/>
                      <a:r>
                        <a:rPr lang="ko-KR" altLang="en-US" sz="800" b="0" i="0" u="none" strike="noStrike" dirty="0" err="1">
                          <a:effectLst/>
                          <a:latin typeface="맑은 고딕" panose="020B0503020000020004" pitchFamily="50" charset="-127"/>
                          <a:ea typeface="맑은 고딕" panose="020B0503020000020004" pitchFamily="50" charset="-127"/>
                        </a:rPr>
                        <a:t>이자강</a:t>
                      </a:r>
                      <a:endParaRPr lang="ko-KR" altLang="en-US" sz="8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(500)</a:t>
                      </a:r>
                    </a:p>
                  </a:txBody>
                  <a:tcPr marL="46800" marR="46800" marT="0"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(6.5)</a:t>
                      </a:r>
                    </a:p>
                  </a:txBody>
                  <a:tcPr marL="46800" marR="46800" marT="0"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marL="0" marR="0" lvl="0" indent="0" algn="r" defTabSz="914400" eaLnBrk="1" fontAlgn="b" latinLnBrk="0" hangingPunct="1">
                        <a:lnSpc>
                          <a:spcPct val="100000"/>
                        </a:lnSpc>
                        <a:spcBef>
                          <a:spcPts val="0"/>
                        </a:spcBef>
                        <a:spcAft>
                          <a:spcPts val="0"/>
                        </a:spcAft>
                        <a:buClrTx/>
                        <a:buSzTx/>
                        <a:buFontTx/>
                        <a:buNone/>
                        <a:tabLst/>
                        <a:defRPr/>
                      </a:pPr>
                      <a:r>
                        <a:rPr lang="en-US" altLang="ko-KR" sz="800" b="0" i="0" u="none" strike="noStrike" dirty="0">
                          <a:effectLst/>
                          <a:latin typeface="맑은 고딕" panose="020B0503020000020004" pitchFamily="50" charset="-127"/>
                          <a:ea typeface="+mn-ea"/>
                        </a:rPr>
                        <a:t>- (’20</a:t>
                      </a:r>
                      <a:r>
                        <a:rPr lang="ko-KR" altLang="en-US" sz="800" b="0" i="0" u="none" strike="noStrike" dirty="0">
                          <a:effectLst/>
                          <a:latin typeface="맑은 고딕" panose="020B0503020000020004" pitchFamily="50" charset="-127"/>
                          <a:ea typeface="+mn-ea"/>
                        </a:rPr>
                        <a:t>년 </a:t>
                      </a:r>
                      <a:r>
                        <a:rPr lang="en-US" altLang="ko-KR" sz="800" b="0" i="0" u="none" strike="noStrike" dirty="0">
                          <a:effectLst/>
                          <a:latin typeface="맑은 고딕" panose="020B0503020000020004" pitchFamily="50" charset="-127"/>
                          <a:ea typeface="+mn-ea"/>
                        </a:rPr>
                        <a:t>7/1 6.5</a:t>
                      </a:r>
                      <a:r>
                        <a:rPr lang="ko-KR" altLang="en-US" sz="800" b="0" i="0" u="none" strike="noStrike" dirty="0">
                          <a:effectLst/>
                          <a:latin typeface="맑은 고딕" panose="020B0503020000020004" pitchFamily="50" charset="-127"/>
                          <a:ea typeface="+mn-ea"/>
                        </a:rPr>
                        <a:t>지급</a:t>
                      </a:r>
                      <a:r>
                        <a:rPr lang="en-US" altLang="ko-KR" sz="800" b="0" i="0" u="none" strike="noStrike" dirty="0">
                          <a:effectLst/>
                          <a:latin typeface="맑은 고딕" panose="020B0503020000020004" pitchFamily="50" charset="-127"/>
                          <a:ea typeface="+mn-ea"/>
                        </a:rPr>
                        <a:t>)</a:t>
                      </a:r>
                    </a:p>
                  </a:txBody>
                  <a:tcPr marL="46800" marR="46800" marT="0" marB="0" anchor="b">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202328695"/>
                  </a:ext>
                </a:extLst>
              </a:tr>
            </a:tbl>
          </a:graphicData>
        </a:graphic>
      </p:graphicFrame>
      <p:sp>
        <p:nvSpPr>
          <p:cNvPr id="6" name="직사각형 5">
            <a:extLst>
              <a:ext uri="{FF2B5EF4-FFF2-40B4-BE49-F238E27FC236}">
                <a16:creationId xmlns:a16="http://schemas.microsoft.com/office/drawing/2014/main" id="{EAF12E2D-6F34-407D-B497-C9FD57DE1100}"/>
              </a:ext>
            </a:extLst>
          </p:cNvPr>
          <p:cNvSpPr/>
          <p:nvPr/>
        </p:nvSpPr>
        <p:spPr>
          <a:xfrm>
            <a:off x="5476207" y="5446583"/>
            <a:ext cx="4953000" cy="215444"/>
          </a:xfrm>
          <a:prstGeom prst="rect">
            <a:avLst/>
          </a:prstGeom>
        </p:spPr>
        <p:txBody>
          <a:bodyPr>
            <a:spAutoFit/>
          </a:bodyPr>
          <a:lstStyle/>
          <a:p>
            <a:r>
              <a:rPr lang="en-US" altLang="ko-KR" sz="800" dirty="0">
                <a:solidFill>
                  <a:srgbClr val="000000"/>
                </a:solidFill>
                <a:latin typeface="+mj-ea"/>
                <a:cs typeface="Univers for KPMG"/>
              </a:rPr>
              <a:t>Note 1: </a:t>
            </a:r>
            <a:r>
              <a:rPr lang="ko-KR" altLang="en-US" sz="800" dirty="0">
                <a:solidFill>
                  <a:srgbClr val="000000"/>
                </a:solidFill>
                <a:latin typeface="+mj-ea"/>
                <a:cs typeface="Univers for KPMG"/>
              </a:rPr>
              <a:t>해당 금액은 배당 및 지방소득세</a:t>
            </a:r>
            <a:r>
              <a:rPr lang="en-US" altLang="ko-KR" sz="800" dirty="0">
                <a:solidFill>
                  <a:srgbClr val="000000"/>
                </a:solidFill>
                <a:latin typeface="+mj-ea"/>
                <a:cs typeface="Univers for KPMG"/>
              </a:rPr>
              <a:t> </a:t>
            </a:r>
            <a:r>
              <a:rPr lang="ko-KR" altLang="en-US" sz="800" dirty="0">
                <a:solidFill>
                  <a:srgbClr val="000000"/>
                </a:solidFill>
                <a:latin typeface="+mj-ea"/>
                <a:cs typeface="Univers for KPMG"/>
              </a:rPr>
              <a:t>원천징수세액</a:t>
            </a:r>
            <a:r>
              <a:rPr lang="en-US" altLang="ko-KR" sz="800" dirty="0">
                <a:solidFill>
                  <a:srgbClr val="000000"/>
                </a:solidFill>
                <a:latin typeface="+mj-ea"/>
                <a:cs typeface="Univers for KPMG"/>
              </a:rPr>
              <a:t>(15.4%)</a:t>
            </a:r>
            <a:r>
              <a:rPr lang="ko-KR" altLang="en-US" sz="800" dirty="0">
                <a:solidFill>
                  <a:srgbClr val="000000"/>
                </a:solidFill>
                <a:latin typeface="+mj-ea"/>
                <a:cs typeface="Univers for KPMG"/>
              </a:rPr>
              <a:t>이 포함됨</a:t>
            </a:r>
            <a:endParaRPr lang="ko-KR" altLang="en-US" sz="800" dirty="0"/>
          </a:p>
        </p:txBody>
      </p:sp>
    </p:spTree>
    <p:extLst>
      <p:ext uri="{BB962C8B-B14F-4D97-AF65-F5344CB8AC3E}">
        <p14:creationId xmlns:p14="http://schemas.microsoft.com/office/powerpoint/2010/main" val="1525958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Other Considerations (2/2)</a:t>
            </a:r>
          </a:p>
        </p:txBody>
      </p:sp>
      <p:sp>
        <p:nvSpPr>
          <p:cNvPr id="10" name="제목 2">
            <a:extLst>
              <a:ext uri="{FF2B5EF4-FFF2-40B4-BE49-F238E27FC236}">
                <a16:creationId xmlns:a16="http://schemas.microsoft.com/office/drawing/2014/main" id="{2B9D7899-1255-4ACF-82C4-18CB8EC6C2ED}"/>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2200" b="1" dirty="0">
                <a:solidFill>
                  <a:srgbClr val="00338D"/>
                </a:solidFill>
                <a:latin typeface="KPMG Extralight" panose="020B0303030202040204" pitchFamily="34" charset="0"/>
              </a:rPr>
              <a:t>Executive Summary</a:t>
            </a:r>
            <a:endParaRPr lang="en-US" altLang="ko-KR" sz="2200" b="1" dirty="0">
              <a:solidFill>
                <a:srgbClr val="00338D"/>
              </a:solidFill>
              <a:latin typeface="KPMG Extralight" panose="020B0303030202040204" pitchFamily="34" charset="0"/>
              <a:ea typeface="맑은 고딕" panose="020B0503020000020004" pitchFamily="50" charset="-127"/>
            </a:endParaRPr>
          </a:p>
        </p:txBody>
      </p:sp>
      <p:graphicFrame>
        <p:nvGraphicFramePr>
          <p:cNvPr id="6" name="Group 3">
            <a:extLst>
              <a:ext uri="{FF2B5EF4-FFF2-40B4-BE49-F238E27FC236}">
                <a16:creationId xmlns:a16="http://schemas.microsoft.com/office/drawing/2014/main" id="{9290A930-5259-4616-A6C9-E8CB9408DBC2}"/>
              </a:ext>
            </a:extLst>
          </p:cNvPr>
          <p:cNvGraphicFramePr>
            <a:graphicFrameLocks noGrp="1"/>
          </p:cNvGraphicFramePr>
          <p:nvPr>
            <p:extLst>
              <p:ext uri="{D42A27DB-BD31-4B8C-83A1-F6EECF244321}">
                <p14:modId xmlns:p14="http://schemas.microsoft.com/office/powerpoint/2010/main" val="575806615"/>
              </p:ext>
            </p:extLst>
          </p:nvPr>
        </p:nvGraphicFramePr>
        <p:xfrm>
          <a:off x="814390" y="1076384"/>
          <a:ext cx="8241054" cy="5022932"/>
        </p:xfrm>
        <a:graphic>
          <a:graphicData uri="http://schemas.openxmlformats.org/drawingml/2006/table">
            <a:tbl>
              <a:tblPr/>
              <a:tblGrid>
                <a:gridCol w="1065897">
                  <a:extLst>
                    <a:ext uri="{9D8B030D-6E8A-4147-A177-3AD203B41FA5}">
                      <a16:colId xmlns:a16="http://schemas.microsoft.com/office/drawing/2014/main" val="20000"/>
                    </a:ext>
                  </a:extLst>
                </a:gridCol>
                <a:gridCol w="7175157">
                  <a:extLst>
                    <a:ext uri="{9D8B030D-6E8A-4147-A177-3AD203B41FA5}">
                      <a16:colId xmlns:a16="http://schemas.microsoft.com/office/drawing/2014/main" val="20001"/>
                    </a:ext>
                  </a:extLst>
                </a:gridCol>
              </a:tblGrid>
              <a:tr h="262745">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특수관계자 거래 </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7800" marR="0" lvl="2" indent="-177800" algn="l" defTabSz="914400" eaLnBrk="1" fontAlgn="auto" latinLnBrk="0" hangingPunct="1">
                        <a:lnSpc>
                          <a:spcPts val="1080"/>
                        </a:lnSpc>
                        <a:spcBef>
                          <a:spcPts val="600"/>
                        </a:spcBef>
                        <a:spcAft>
                          <a:spcPts val="0"/>
                        </a:spcAft>
                        <a:buClr>
                          <a:srgbClr val="00338D"/>
                        </a:buClr>
                        <a:buSzTx/>
                        <a:buFont typeface="Arial" pitchFamily="34" charset="0"/>
                        <a:buChar char="■"/>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특수관계자에는 이재성</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박경숙</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대표이사의 배우자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이만홍</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대표이사의 자녀</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이자강</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대표이사의 자녀</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박형찬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 배우자의 조카</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박민찬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 배우자의 조카</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임요한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대표이사의 사위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및 외주가공업체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티씨엘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대표이사의 배우자 소유 법인</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요한하이테크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 사위의 개인회사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등이 있으며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상기 특수관계자에 대한 거래는 다음과 같습니다</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0" marR="0" lvl="4" indent="0" algn="l" defTabSz="914400" rtl="0" eaLnBrk="1" fontAlgn="auto" latinLnBrk="0" hangingPunct="1">
                        <a:lnSpc>
                          <a:spcPct val="100000"/>
                        </a:lnSpc>
                        <a:spcBef>
                          <a:spcPts val="0"/>
                        </a:spcBef>
                        <a:spcAft>
                          <a:spcPts val="0"/>
                        </a:spcAft>
                        <a:buClr>
                          <a:srgbClr val="97989A"/>
                        </a:buClr>
                        <a:buSzTx/>
                        <a:buFont typeface="Arial" pitchFamily="34" charset="0"/>
                        <a:buNone/>
                        <a:tabLst/>
                        <a:defRPr/>
                      </a:pPr>
                      <a:endParaRPr kumimoji="0" lang="en-US" altLang="ko-KR" sz="8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 typeface="Arial" pitchFamily="34" charset="0"/>
                        <a:buNone/>
                        <a:tabLst/>
                        <a:defRPr/>
                      </a:pPr>
                      <a:r>
                        <a:rPr kumimoji="0" lang="ko-KR" altLang="en-US"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rPr>
                        <a:t>외주가공비</a:t>
                      </a:r>
                      <a:endParaRPr kumimoji="0" lang="en-US" altLang="ko-KR" sz="800" b="0" i="0" u="none" strike="noStrike" kern="120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600"/>
                        </a:spcBef>
                        <a:spcAft>
                          <a:spcPts val="0"/>
                        </a:spcAft>
                        <a:buClr>
                          <a:srgbClr val="97989A"/>
                        </a:buClr>
                        <a:buSzTx/>
                        <a:buFontTx/>
                        <a:buChar char="-"/>
                        <a:tabLst/>
                        <a:defRPr/>
                      </a:pP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600"/>
                        </a:spcBef>
                        <a:spcAft>
                          <a:spcPts val="0"/>
                        </a:spcAft>
                        <a:buClr>
                          <a:srgbClr val="97989A"/>
                        </a:buClr>
                        <a:buSzTx/>
                        <a:buFontTx/>
                        <a:buChar char="-"/>
                        <a:tabLst/>
                        <a:defRPr/>
                      </a:pP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600"/>
                        </a:spcBef>
                        <a:spcAft>
                          <a:spcPts val="0"/>
                        </a:spcAft>
                        <a:buClr>
                          <a:srgbClr val="97989A"/>
                        </a:buClr>
                        <a:buSzTx/>
                        <a:buFontTx/>
                        <a:buChar char="-"/>
                        <a:tabLst/>
                        <a:defRPr/>
                      </a:pP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600"/>
                        </a:spcBef>
                        <a:spcAft>
                          <a:spcPts val="0"/>
                        </a:spcAft>
                        <a:buClr>
                          <a:srgbClr val="97989A"/>
                        </a:buClr>
                        <a:buSzTx/>
                        <a:buFontTx/>
                        <a:buChar char="-"/>
                        <a:tabLst/>
                        <a:defRPr/>
                      </a:pP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600"/>
                        </a:spcBef>
                        <a:spcAft>
                          <a:spcPts val="0"/>
                        </a:spcAft>
                        <a:buClr>
                          <a:srgbClr val="97989A"/>
                        </a:buClr>
                        <a:buSzTx/>
                        <a:buFontTx/>
                        <a:buChar char="-"/>
                        <a:tabLst/>
                        <a:defRPr/>
                      </a:pP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0"/>
                        </a:spcBef>
                        <a:spcAft>
                          <a:spcPts val="0"/>
                        </a:spcAft>
                        <a:buClr>
                          <a:srgbClr val="97989A"/>
                        </a:buClr>
                        <a:buSzTx/>
                        <a:buFontTx/>
                        <a:buChar char="-"/>
                        <a:tabLst/>
                        <a:defRPr/>
                      </a:pP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주식회사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티씨엘</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(2010</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년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12</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월 법인등록</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박경숙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50%,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이만홍</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30%,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박형찬</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20%)</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서스판</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레이져가공업체로써</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대표이사 인터뷰에 따르면 외주가공비 해당액은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티씨엘의</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margin</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을 고려하지 않은 인건비 및 회사 운영비만 지급하고 있음</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대표이사와의 인터뷰에 따르면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margin</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을 고려한 외주가공비 금액은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2</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배 이상일 것으로 추정됨</a:t>
                      </a: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600"/>
                        </a:spcBef>
                        <a:spcAft>
                          <a:spcPts val="0"/>
                        </a:spcAft>
                        <a:buClr>
                          <a:srgbClr val="97989A"/>
                        </a:buClr>
                        <a:buSzTx/>
                        <a:buFontTx/>
                        <a:buChar char="-"/>
                        <a:tabLst/>
                        <a:defRPr/>
                      </a:pP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사위가 보유한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요한하이테크</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(17</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년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7</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월 개업</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개인회사</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는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plate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가공업체로써</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회사가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발주받은</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소형 부품에 대해 외주가공을 진행함</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대표이사 인터뷰에 따르면 외주가공비 해당액으로 발주단가의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50%</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를 지급하며</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회사의 매출액 대비 외주가공비 비율이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20%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이내인 것을 고려할 때</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요한하이테크에</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외주가공비를 과다하게 지급하고 있는 것으로 추정됨</a:t>
                      </a: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0"/>
                        </a:spcBef>
                        <a:spcAft>
                          <a:spcPts val="0"/>
                        </a:spcAft>
                        <a:buClr>
                          <a:srgbClr val="97989A"/>
                        </a:buClr>
                        <a:buSzTx/>
                        <a:buFontTx/>
                        <a:buChar char="-"/>
                        <a:tabLst/>
                        <a:defRPr/>
                      </a:pP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Tx/>
                        <a:buNone/>
                        <a:tabLst/>
                        <a:defRPr/>
                      </a:pP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Tx/>
                        <a:buNone/>
                        <a:tabLst/>
                        <a:defRPr/>
                      </a:pPr>
                      <a:r>
                        <a:rPr kumimoji="0" lang="ko-KR" altLang="en-US"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rPr>
                        <a:t>유무형자산의 취득</a:t>
                      </a: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Tx/>
                        <a:buNone/>
                        <a:tabLst/>
                        <a:defRPr/>
                      </a:pP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Tx/>
                        <a:buNone/>
                        <a:tabLst/>
                        <a:defRPr/>
                      </a:pP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Tx/>
                        <a:buNone/>
                        <a:tabLst/>
                        <a:defRPr/>
                      </a:pP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Tx/>
                        <a:buNone/>
                        <a:tabLst/>
                        <a:defRPr/>
                      </a:pP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Tx/>
                        <a:buNone/>
                        <a:tabLst/>
                        <a:defRPr/>
                      </a:pP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Tx/>
                        <a:buNone/>
                        <a:tabLst/>
                        <a:defRPr/>
                      </a:pP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0" marR="0" lvl="4" indent="0" algn="l" defTabSz="914400" rtl="0" eaLnBrk="1" fontAlgn="auto" latinLnBrk="0" hangingPunct="1">
                        <a:lnSpc>
                          <a:spcPct val="100000"/>
                        </a:lnSpc>
                        <a:spcBef>
                          <a:spcPts val="0"/>
                        </a:spcBef>
                        <a:spcAft>
                          <a:spcPts val="0"/>
                        </a:spcAft>
                        <a:buClr>
                          <a:srgbClr val="97989A"/>
                        </a:buClr>
                        <a:buSzTx/>
                        <a:buFontTx/>
                        <a:buNone/>
                        <a:tabLst/>
                        <a:defRPr/>
                      </a:pPr>
                      <a:endParaRPr kumimoji="0" lang="en-US" altLang="ko-KR" sz="900" b="1"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0"/>
                        </a:spcBef>
                        <a:spcAft>
                          <a:spcPts val="0"/>
                        </a:spcAft>
                        <a:buClr>
                          <a:srgbClr val="97989A"/>
                        </a:buClr>
                        <a:buSzTx/>
                        <a:buFontTx/>
                        <a:buChar char="-"/>
                        <a:tabLst/>
                        <a:defRPr/>
                      </a:pP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회사는 영업양수도 후 자산매각 방식을 통해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2015</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년말 법인을 설립하였으며</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상기 금액은 기존에 영업에 사용하던 유형자산 및 무형자산을 대표이사 개인에게 대금을 지급한 경우로써 세무상 이슈에 대한 고려가 필요함</a:t>
                      </a: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p>
                      <a:pPr marL="171450" marR="0" lvl="4" indent="-171450" algn="l" defTabSz="914400" rtl="0" eaLnBrk="1" fontAlgn="auto" latinLnBrk="0" hangingPunct="1">
                        <a:lnSpc>
                          <a:spcPct val="100000"/>
                        </a:lnSpc>
                        <a:spcBef>
                          <a:spcPts val="0"/>
                        </a:spcBef>
                        <a:spcAft>
                          <a:spcPts val="0"/>
                        </a:spcAft>
                        <a:buClr>
                          <a:srgbClr val="97989A"/>
                        </a:buClr>
                        <a:buSzTx/>
                        <a:buFontTx/>
                        <a:buChar char="-"/>
                        <a:tabLst/>
                        <a:defRPr/>
                      </a:pP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대표이사가 </a:t>
                      </a:r>
                      <a:r>
                        <a:rPr kumimoji="0" lang="ko-KR" altLang="en-US" sz="800" b="0" i="0" u="none" strike="noStrike" kern="0" cap="none" spc="0" normalizeH="0" baseline="0" noProof="0" dirty="0" err="1">
                          <a:ln>
                            <a:noFill/>
                          </a:ln>
                          <a:solidFill>
                            <a:schemeClr val="tx1"/>
                          </a:solidFill>
                          <a:effectLst/>
                          <a:uLnTx/>
                          <a:uFillTx/>
                          <a:latin typeface="+mn-ea"/>
                          <a:ea typeface="+mn-ea"/>
                          <a:cs typeface="Arial" panose="020B0604020202020204" pitchFamily="34" charset="0"/>
                        </a:rPr>
                        <a:t>출원인인</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무형자산 중 아직 회사에게 양도되지 않은 건은 특허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6</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건</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중국</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일본 각각 특허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1</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건 포함</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및 디자인권 </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4</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건이 있으며</a:t>
                      </a:r>
                      <a:r>
                        <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rPr>
                        <a:t>인터뷰 결과 대표이사는 해당 자산들에 대해 무상으로 이전할 의지가 있다고 답변함 </a:t>
                      </a:r>
                      <a:endParaRPr kumimoji="0" lang="en-US" altLang="ko-KR" sz="800" b="0" i="0" u="none" strike="noStrike" kern="0" cap="none" spc="0" normalizeH="0" baseline="0" noProof="0" dirty="0">
                        <a:ln>
                          <a:noFill/>
                        </a:ln>
                        <a:solidFill>
                          <a:schemeClr val="tx1"/>
                        </a:solidFill>
                        <a:effectLst/>
                        <a:uLnTx/>
                        <a:uFillTx/>
                        <a:latin typeface="+mn-ea"/>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표 6">
            <a:extLst>
              <a:ext uri="{FF2B5EF4-FFF2-40B4-BE49-F238E27FC236}">
                <a16:creationId xmlns:a16="http://schemas.microsoft.com/office/drawing/2014/main" id="{D7BDCD89-1813-4C84-89FE-33E8FFCE9C07}"/>
              </a:ext>
            </a:extLst>
          </p:cNvPr>
          <p:cNvGraphicFramePr>
            <a:graphicFrameLocks noGrp="1"/>
          </p:cNvGraphicFramePr>
          <p:nvPr>
            <p:extLst>
              <p:ext uri="{D42A27DB-BD31-4B8C-83A1-F6EECF244321}">
                <p14:modId xmlns:p14="http://schemas.microsoft.com/office/powerpoint/2010/main" val="3270443867"/>
              </p:ext>
            </p:extLst>
          </p:nvPr>
        </p:nvGraphicFramePr>
        <p:xfrm>
          <a:off x="2041200" y="4314416"/>
          <a:ext cx="3974400" cy="864000"/>
        </p:xfrm>
        <a:graphic>
          <a:graphicData uri="http://schemas.openxmlformats.org/drawingml/2006/table">
            <a:tbl>
              <a:tblPr/>
              <a:tblGrid>
                <a:gridCol w="277200">
                  <a:extLst>
                    <a:ext uri="{9D8B030D-6E8A-4147-A177-3AD203B41FA5}">
                      <a16:colId xmlns:a16="http://schemas.microsoft.com/office/drawing/2014/main" val="2139352712"/>
                    </a:ext>
                  </a:extLst>
                </a:gridCol>
                <a:gridCol w="997200">
                  <a:extLst>
                    <a:ext uri="{9D8B030D-6E8A-4147-A177-3AD203B41FA5}">
                      <a16:colId xmlns:a16="http://schemas.microsoft.com/office/drawing/2014/main" val="3306448238"/>
                    </a:ext>
                  </a:extLst>
                </a:gridCol>
                <a:gridCol w="540000">
                  <a:extLst>
                    <a:ext uri="{9D8B030D-6E8A-4147-A177-3AD203B41FA5}">
                      <a16:colId xmlns:a16="http://schemas.microsoft.com/office/drawing/2014/main" val="16763777"/>
                    </a:ext>
                  </a:extLst>
                </a:gridCol>
                <a:gridCol w="540000">
                  <a:extLst>
                    <a:ext uri="{9D8B030D-6E8A-4147-A177-3AD203B41FA5}">
                      <a16:colId xmlns:a16="http://schemas.microsoft.com/office/drawing/2014/main" val="1512882196"/>
                    </a:ext>
                  </a:extLst>
                </a:gridCol>
                <a:gridCol w="540000">
                  <a:extLst>
                    <a:ext uri="{9D8B030D-6E8A-4147-A177-3AD203B41FA5}">
                      <a16:colId xmlns:a16="http://schemas.microsoft.com/office/drawing/2014/main" val="3717633508"/>
                    </a:ext>
                  </a:extLst>
                </a:gridCol>
                <a:gridCol w="540000">
                  <a:extLst>
                    <a:ext uri="{9D8B030D-6E8A-4147-A177-3AD203B41FA5}">
                      <a16:colId xmlns:a16="http://schemas.microsoft.com/office/drawing/2014/main" val="80239828"/>
                    </a:ext>
                  </a:extLst>
                </a:gridCol>
                <a:gridCol w="540000">
                  <a:extLst>
                    <a:ext uri="{9D8B030D-6E8A-4147-A177-3AD203B41FA5}">
                      <a16:colId xmlns:a16="http://schemas.microsoft.com/office/drawing/2014/main" val="1911167888"/>
                    </a:ext>
                  </a:extLst>
                </a:gridCol>
              </a:tblGrid>
              <a:tr h="144000">
                <a:tc>
                  <a:txBody>
                    <a:bodyPr/>
                    <a:lstStyle/>
                    <a:p>
                      <a:pPr algn="ctr"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FY19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777036924"/>
                  </a:ext>
                </a:extLst>
              </a:tr>
              <a:tr h="144000">
                <a:tc gridSpan="2">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유형자산 취득</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(1,476)</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370375816"/>
                  </a:ext>
                </a:extLst>
              </a:tr>
              <a:tr h="144000">
                <a:tc gridSpan="2">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무형자산 취득</a:t>
                      </a:r>
                    </a:p>
                  </a:txBody>
                  <a:tcPr marL="46800" marR="468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(3,011)</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(1,195)</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17674479"/>
                  </a:ext>
                </a:extLst>
              </a:tr>
              <a:tr h="144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특허 </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(11</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건</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(3,011)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144954070"/>
                  </a:ext>
                </a:extLst>
              </a:tr>
              <a:tr h="1440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실용신안권 </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건</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(950)</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42139535"/>
                  </a:ext>
                </a:extLst>
              </a:tr>
              <a:tr h="144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디자인권 </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건</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(245)</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51970239"/>
                  </a:ext>
                </a:extLst>
              </a:tr>
            </a:tbl>
          </a:graphicData>
        </a:graphic>
      </p:graphicFrame>
      <p:graphicFrame>
        <p:nvGraphicFramePr>
          <p:cNvPr id="5" name="표 4">
            <a:extLst>
              <a:ext uri="{FF2B5EF4-FFF2-40B4-BE49-F238E27FC236}">
                <a16:creationId xmlns:a16="http://schemas.microsoft.com/office/drawing/2014/main" id="{B440D3D8-00DD-4080-BF25-A1655CDF07AA}"/>
              </a:ext>
            </a:extLst>
          </p:cNvPr>
          <p:cNvGraphicFramePr>
            <a:graphicFrameLocks noGrp="1"/>
          </p:cNvGraphicFramePr>
          <p:nvPr>
            <p:extLst>
              <p:ext uri="{D42A27DB-BD31-4B8C-83A1-F6EECF244321}">
                <p14:modId xmlns:p14="http://schemas.microsoft.com/office/powerpoint/2010/main" val="2101168773"/>
              </p:ext>
            </p:extLst>
          </p:nvPr>
        </p:nvGraphicFramePr>
        <p:xfrm>
          <a:off x="2041200" y="2122939"/>
          <a:ext cx="3975849" cy="864000"/>
        </p:xfrm>
        <a:graphic>
          <a:graphicData uri="http://schemas.openxmlformats.org/drawingml/2006/table">
            <a:tbl>
              <a:tblPr/>
              <a:tblGrid>
                <a:gridCol w="278649">
                  <a:extLst>
                    <a:ext uri="{9D8B030D-6E8A-4147-A177-3AD203B41FA5}">
                      <a16:colId xmlns:a16="http://schemas.microsoft.com/office/drawing/2014/main" val="3105174163"/>
                    </a:ext>
                  </a:extLst>
                </a:gridCol>
                <a:gridCol w="997200">
                  <a:extLst>
                    <a:ext uri="{9D8B030D-6E8A-4147-A177-3AD203B41FA5}">
                      <a16:colId xmlns:a16="http://schemas.microsoft.com/office/drawing/2014/main" val="3582768006"/>
                    </a:ext>
                  </a:extLst>
                </a:gridCol>
                <a:gridCol w="540000">
                  <a:extLst>
                    <a:ext uri="{9D8B030D-6E8A-4147-A177-3AD203B41FA5}">
                      <a16:colId xmlns:a16="http://schemas.microsoft.com/office/drawing/2014/main" val="3102297760"/>
                    </a:ext>
                  </a:extLst>
                </a:gridCol>
                <a:gridCol w="540000">
                  <a:extLst>
                    <a:ext uri="{9D8B030D-6E8A-4147-A177-3AD203B41FA5}">
                      <a16:colId xmlns:a16="http://schemas.microsoft.com/office/drawing/2014/main" val="333395969"/>
                    </a:ext>
                  </a:extLst>
                </a:gridCol>
                <a:gridCol w="540000">
                  <a:extLst>
                    <a:ext uri="{9D8B030D-6E8A-4147-A177-3AD203B41FA5}">
                      <a16:colId xmlns:a16="http://schemas.microsoft.com/office/drawing/2014/main" val="2534712650"/>
                    </a:ext>
                  </a:extLst>
                </a:gridCol>
                <a:gridCol w="540000">
                  <a:extLst>
                    <a:ext uri="{9D8B030D-6E8A-4147-A177-3AD203B41FA5}">
                      <a16:colId xmlns:a16="http://schemas.microsoft.com/office/drawing/2014/main" val="1689795648"/>
                    </a:ext>
                  </a:extLst>
                </a:gridCol>
                <a:gridCol w="540000">
                  <a:extLst>
                    <a:ext uri="{9D8B030D-6E8A-4147-A177-3AD203B41FA5}">
                      <a16:colId xmlns:a16="http://schemas.microsoft.com/office/drawing/2014/main" val="2927381200"/>
                    </a:ext>
                  </a:extLst>
                </a:gridCol>
              </a:tblGrid>
              <a:tr h="144000">
                <a:tc gridSpan="2">
                  <a:txBody>
                    <a:bodyPr/>
                    <a:lstStyle/>
                    <a:p>
                      <a:pPr algn="l" rtl="0"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rtl="0" fontAlgn="ctr"/>
                      <a:endParaRPr lang="ko-KR" altLang="en-US" sz="10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맑은 고딕" panose="020B0503020000020004" pitchFamily="50" charset="-127"/>
                          <a:ea typeface="맑은 고딕" panose="020B0503020000020004" pitchFamily="50" charset="-127"/>
                        </a:rPr>
                        <a:t>FY19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777669388"/>
                  </a:ext>
                </a:extLst>
              </a:tr>
              <a:tr h="144000">
                <a:tc gridSpan="2">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외주가공비</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1,357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1,386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1,958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1,508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755 </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758279525"/>
                  </a:ext>
                </a:extLst>
              </a:tr>
              <a:tr h="144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티씨엘</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246</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311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251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038762473"/>
                  </a:ext>
                </a:extLst>
              </a:tr>
              <a:tr h="1440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요한하이테크</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98</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594</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543</a:t>
                      </a:r>
                    </a:p>
                  </a:txBody>
                  <a:tcPr marL="46800" marR="468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913847910"/>
                  </a:ext>
                </a:extLst>
              </a:tr>
              <a:tr h="1440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비특수관계자</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1,111 </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977 </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1,113 </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694 </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445 </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57016949"/>
                  </a:ext>
                </a:extLst>
              </a:tr>
              <a:tr h="144000">
                <a:tc gridSpan="2">
                  <a:txBody>
                    <a:bodyPr/>
                    <a:lstStyle/>
                    <a:p>
                      <a:pPr algn="l" fontAlgn="ctr"/>
                      <a:r>
                        <a:rPr lang="ko-KR" altLang="en-US" sz="800" b="0" i="1" u="none" strike="noStrike">
                          <a:solidFill>
                            <a:srgbClr val="00338D"/>
                          </a:solidFill>
                          <a:effectLst/>
                          <a:latin typeface="맑은 고딕" panose="020B0503020000020004" pitchFamily="50" charset="-127"/>
                          <a:ea typeface="맑은 고딕" panose="020B0503020000020004" pitchFamily="50" charset="-127"/>
                        </a:rPr>
                        <a:t>전체 외주가공비 대비 </a:t>
                      </a: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30%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43%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맑은 고딕" panose="020B0503020000020004" pitchFamily="50" charset="-127"/>
                          <a:ea typeface="맑은 고딕" panose="020B0503020000020004" pitchFamily="50" charset="-127"/>
                        </a:rPr>
                        <a:t>54%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338D"/>
                          </a:solidFill>
                          <a:effectLst/>
                          <a:latin typeface="맑은 고딕" panose="020B0503020000020004" pitchFamily="50" charset="-127"/>
                          <a:ea typeface="맑은 고딕" panose="020B0503020000020004" pitchFamily="50" charset="-127"/>
                        </a:rPr>
                        <a:t>41%</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64383111"/>
                  </a:ext>
                </a:extLst>
              </a:tr>
            </a:tbl>
          </a:graphicData>
        </a:graphic>
      </p:graphicFrame>
    </p:spTree>
    <p:extLst>
      <p:ext uri="{BB962C8B-B14F-4D97-AF65-F5344CB8AC3E}">
        <p14:creationId xmlns:p14="http://schemas.microsoft.com/office/powerpoint/2010/main" val="1548421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7"/>
          <p:cNvGraphicFramePr>
            <a:graphicFrameLocks noGrp="1"/>
          </p:cNvGraphicFramePr>
          <p:nvPr>
            <p:extLst>
              <p:ext uri="{D42A27DB-BD31-4B8C-83A1-F6EECF244321}">
                <p14:modId xmlns:p14="http://schemas.microsoft.com/office/powerpoint/2010/main" val="449815406"/>
              </p:ext>
            </p:extLst>
          </p:nvPr>
        </p:nvGraphicFramePr>
        <p:xfrm>
          <a:off x="4326288" y="1784614"/>
          <a:ext cx="4483355" cy="2664152"/>
        </p:xfrm>
        <a:graphic>
          <a:graphicData uri="http://schemas.openxmlformats.org/drawingml/2006/table">
            <a:tbl>
              <a:tblPr firstRow="1" bandRow="1">
                <a:tableStyleId>{5C22544A-7EE6-4342-B048-85BDC9FD1C3A}</a:tableStyleId>
              </a:tblPr>
              <a:tblGrid>
                <a:gridCol w="473426">
                  <a:extLst>
                    <a:ext uri="{9D8B030D-6E8A-4147-A177-3AD203B41FA5}">
                      <a16:colId xmlns:a16="http://schemas.microsoft.com/office/drawing/2014/main" val="20000"/>
                    </a:ext>
                  </a:extLst>
                </a:gridCol>
                <a:gridCol w="3645748">
                  <a:extLst>
                    <a:ext uri="{9D8B030D-6E8A-4147-A177-3AD203B41FA5}">
                      <a16:colId xmlns:a16="http://schemas.microsoft.com/office/drawing/2014/main" val="20001"/>
                    </a:ext>
                  </a:extLst>
                </a:gridCol>
                <a:gridCol w="364181">
                  <a:extLst>
                    <a:ext uri="{9D8B030D-6E8A-4147-A177-3AD203B41FA5}">
                      <a16:colId xmlns:a16="http://schemas.microsoft.com/office/drawing/2014/main" val="20002"/>
                    </a:ext>
                  </a:extLst>
                </a:gridCol>
              </a:tblGrid>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n-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Understanding of target</a:t>
                      </a:r>
                      <a:endParaRPr lang="en-GB"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sz="1100" b="0" dirty="0">
                          <a:solidFill>
                            <a:schemeClr val="bg1">
                              <a:lumMod val="65000"/>
                            </a:schemeClr>
                          </a:solidFill>
                          <a:latin typeface="Arial" panose="020B0604020202020204" pitchFamily="34" charset="0"/>
                          <a:ea typeface="+mj-ea"/>
                          <a:cs typeface="Arial" panose="020B0604020202020204" pitchFamily="34" charset="0"/>
                        </a:rPr>
                        <a:t>4</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n-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altLang="ko-KR" sz="1100" b="0" dirty="0">
                          <a:solidFill>
                            <a:schemeClr val="bg1">
                              <a:lumMod val="65000"/>
                            </a:schemeClr>
                          </a:solidFill>
                          <a:latin typeface="Arial" panose="020B0604020202020204" pitchFamily="34" charset="0"/>
                          <a:ea typeface="+mj-ea"/>
                          <a:cs typeface="Arial" panose="020B0604020202020204" pitchFamily="34" charset="0"/>
                        </a:rPr>
                        <a:t>Executive Summary</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sz="1100" b="0" dirty="0">
                          <a:solidFill>
                            <a:schemeClr val="bg1">
                              <a:lumMod val="65000"/>
                            </a:schemeClr>
                          </a:solidFill>
                          <a:latin typeface="Arial" panose="020B0604020202020204" pitchFamily="34" charset="0"/>
                          <a:ea typeface="+mj-ea"/>
                          <a:cs typeface="Arial" panose="020B0604020202020204" pitchFamily="34" charset="0"/>
                        </a:rPr>
                        <a:t>12</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3"/>
                          </a:solidFill>
                          <a:latin typeface="Arial" panose="020B0604020202020204" pitchFamily="34" charset="0"/>
                          <a:ea typeface="+mn-ea"/>
                          <a:cs typeface="Arial" panose="020B0604020202020204" pitchFamily="34" charset="0"/>
                        </a:rPr>
                        <a:t>3</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kern="1200" dirty="0">
                          <a:solidFill>
                            <a:schemeClr val="tx1"/>
                          </a:solidFill>
                          <a:latin typeface="Arial" panose="020B0604020202020204" pitchFamily="34" charset="0"/>
                          <a:ea typeface="+mj-ea"/>
                          <a:cs typeface="Arial" panose="020B0604020202020204" pitchFamily="34" charset="0"/>
                        </a:rPr>
                        <a:t>Supporting Analysis</a:t>
                      </a:r>
                      <a:endParaRPr lang="en-US" sz="1100" b="0" kern="1200" dirty="0">
                        <a:solidFill>
                          <a:schemeClr val="tx1"/>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altLang="ko-KR" sz="1100" b="0" kern="1200" dirty="0">
                          <a:solidFill>
                            <a:schemeClr val="tx1"/>
                          </a:solidFill>
                          <a:latin typeface="Arial" panose="020B0604020202020204" pitchFamily="34" charset="0"/>
                          <a:ea typeface="+mj-ea"/>
                          <a:cs typeface="Arial" panose="020B0604020202020204" pitchFamily="34" charset="0"/>
                        </a:rPr>
                        <a:t>29</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j-ea"/>
                          <a:cs typeface="Arial" panose="020B0604020202020204" pitchFamily="34" charset="0"/>
                        </a:rPr>
                        <a:t>4</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Appendices</a:t>
                      </a:r>
                      <a:endParaRPr lang="en-US"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sz="1100" b="0" dirty="0">
                          <a:solidFill>
                            <a:schemeClr val="bg1">
                              <a:lumMod val="65000"/>
                            </a:schemeClr>
                          </a:solidFill>
                          <a:latin typeface="Arial" panose="020B0604020202020204" pitchFamily="34" charset="0"/>
                          <a:ea typeface="+mj-ea"/>
                          <a:cs typeface="Arial" panose="020B0604020202020204" pitchFamily="34" charset="0"/>
                        </a:rPr>
                        <a:t>50</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1965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2590290983"/>
              </p:ext>
            </p:extLst>
          </p:nvPr>
        </p:nvGraphicFramePr>
        <p:xfrm>
          <a:off x="1000332" y="1290724"/>
          <a:ext cx="8136000" cy="5119925"/>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0000"/>
                    </a:ext>
                  </a:extLst>
                </a:gridCol>
                <a:gridCol w="3168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3168000">
                  <a:extLst>
                    <a:ext uri="{9D8B030D-6E8A-4147-A177-3AD203B41FA5}">
                      <a16:colId xmlns:a16="http://schemas.microsoft.com/office/drawing/2014/main" val="20003"/>
                    </a:ext>
                  </a:extLst>
                </a:gridCol>
              </a:tblGrid>
              <a:tr h="272830">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CF</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Cash Flow</a:t>
                      </a:r>
                    </a:p>
                  </a:txBody>
                  <a:tcPr marL="9525" marR="9525" marT="9525" marB="0" anchor="ctr"/>
                </a:tc>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NAV</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Net</a:t>
                      </a:r>
                      <a:r>
                        <a:rPr lang="en-US" sz="900" b="0" i="0" u="none" strike="noStrike" baseline="0" dirty="0">
                          <a:solidFill>
                            <a:srgbClr val="000000"/>
                          </a:solidFill>
                          <a:effectLst/>
                          <a:latin typeface="Arial" panose="020B0604020202020204" pitchFamily="34" charset="0"/>
                          <a:ea typeface="+mj-ea"/>
                          <a:cs typeface="Arial" panose="020B0604020202020204" pitchFamily="34" charset="0"/>
                        </a:rPr>
                        <a:t> Asset Value</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9525" marR="9525" marT="9525" marB="0" anchor="ctr"/>
                </a:tc>
                <a:extLst>
                  <a:ext uri="{0D108BD9-81ED-4DB2-BD59-A6C34878D82A}">
                    <a16:rowId xmlns:a16="http://schemas.microsoft.com/office/drawing/2014/main" val="10000"/>
                  </a:ext>
                </a:extLst>
              </a:tr>
              <a:tr h="272830">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CM</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Contribution Margin</a:t>
                      </a:r>
                    </a:p>
                  </a:txBody>
                  <a:tcPr marL="9525" marR="9525" marT="9525" marB="0" anchor="ctr"/>
                </a:tc>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NI</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Net Income</a:t>
                      </a:r>
                    </a:p>
                  </a:txBody>
                  <a:tcPr marL="9525" marR="9525" marT="9525" marB="0" anchor="ctr"/>
                </a:tc>
                <a:extLst>
                  <a:ext uri="{0D108BD9-81ED-4DB2-BD59-A6C34878D82A}">
                    <a16:rowId xmlns:a16="http://schemas.microsoft.com/office/drawing/2014/main" val="10001"/>
                  </a:ext>
                </a:extLst>
              </a:tr>
              <a:tr h="272830">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D&amp;A</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n-ea"/>
                          <a:cs typeface="Arial" panose="020B0604020202020204" pitchFamily="34" charset="0"/>
                        </a:rPr>
                        <a:t>Depreciation and Amortization</a:t>
                      </a:r>
                    </a:p>
                  </a:txBody>
                  <a:tcPr marL="9525" marR="9525" marT="9525" marB="0" anchor="ctr"/>
                </a:tc>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NWC</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Net Working</a:t>
                      </a:r>
                      <a:r>
                        <a:rPr lang="en-US" sz="900" b="0" i="0" u="none" strike="noStrike" baseline="0" dirty="0">
                          <a:solidFill>
                            <a:srgbClr val="000000"/>
                          </a:solidFill>
                          <a:effectLst/>
                          <a:latin typeface="Arial" panose="020B0604020202020204" pitchFamily="34" charset="0"/>
                          <a:ea typeface="+mj-ea"/>
                          <a:cs typeface="Arial" panose="020B0604020202020204" pitchFamily="34" charset="0"/>
                        </a:rPr>
                        <a:t> Capital</a:t>
                      </a:r>
                    </a:p>
                  </a:txBody>
                  <a:tcPr marL="9525" marR="9525" marT="9525" marB="0" anchor="ctr"/>
                </a:tc>
                <a:extLst>
                  <a:ext uri="{0D108BD9-81ED-4DB2-BD59-A6C34878D82A}">
                    <a16:rowId xmlns:a16="http://schemas.microsoft.com/office/drawing/2014/main" val="10006"/>
                  </a:ext>
                </a:extLst>
              </a:tr>
              <a:tr h="272830">
                <a:tc>
                  <a:txBody>
                    <a:bodyPr/>
                    <a:lstStyle/>
                    <a:p>
                      <a:r>
                        <a:rPr lang="en-US" altLang="ko-KR" sz="900" b="1" i="0" u="none" strike="noStrike" kern="1200" dirty="0">
                          <a:solidFill>
                            <a:srgbClr val="00338D"/>
                          </a:solidFill>
                          <a:effectLst/>
                          <a:latin typeface="Arial" panose="020B0604020202020204" pitchFamily="34" charset="0"/>
                          <a:ea typeface="+mj-ea"/>
                          <a:cs typeface="Arial" panose="020B0604020202020204" pitchFamily="34" charset="0"/>
                        </a:rPr>
                        <a:t>EBIT</a:t>
                      </a:r>
                      <a:endParaRPr lang="ko-KR" altLang="en-US" sz="900" b="1" i="0" u="none" strike="noStrike" kern="1200" dirty="0">
                        <a:solidFill>
                          <a:srgbClr val="00338D"/>
                        </a:solidFill>
                        <a:effectLst/>
                        <a:latin typeface="Arial" panose="020B0604020202020204" pitchFamily="34" charset="0"/>
                        <a:ea typeface="+mj-ea"/>
                        <a:cs typeface="Arial" panose="020B0604020202020204" pitchFamily="34" charset="0"/>
                      </a:endParaRPr>
                    </a:p>
                  </a:txBody>
                  <a:tcPr marL="9525" marR="9525" marT="9525" marB="0" anchor="ctr"/>
                </a:tc>
                <a:tc>
                  <a:txBody>
                    <a:bodyPr/>
                    <a:lstStyle/>
                    <a:p>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rPr>
                        <a:t>Earnings Before Interest and Taxes</a:t>
                      </a:r>
                      <a:endParaRPr lang="ko-KR" altLang="en-US" sz="900" dirty="0">
                        <a:latin typeface="Arial" panose="020B0604020202020204" pitchFamily="34" charset="0"/>
                        <a:ea typeface="+mj-ea"/>
                        <a:cs typeface="Arial" panose="020B0604020202020204" pitchFamily="34" charset="0"/>
                      </a:endParaRPr>
                    </a:p>
                  </a:txBody>
                  <a:tcPr marL="9525" marR="9525" marT="9525" marB="0" anchor="ctr"/>
                </a:tc>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OLED</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Organic Light Emitting Diodes</a:t>
                      </a:r>
                    </a:p>
                  </a:txBody>
                  <a:tcPr marL="9525" marR="9525" marT="9525" marB="0" anchor="ctr"/>
                </a:tc>
                <a:extLst>
                  <a:ext uri="{0D108BD9-81ED-4DB2-BD59-A6C34878D82A}">
                    <a16:rowId xmlns:a16="http://schemas.microsoft.com/office/drawing/2014/main" val="10007"/>
                  </a:ext>
                </a:extLst>
              </a:tr>
              <a:tr h="272830">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EBITDA </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Earnings Before Interest, Taxes, Depreciation and Amortization  </a:t>
                      </a:r>
                    </a:p>
                  </a:txBody>
                  <a:tcPr marL="9525" marR="9525" marT="9525" marB="0" anchor="ctr"/>
                </a:tc>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Org.</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Organization</a:t>
                      </a:r>
                    </a:p>
                  </a:txBody>
                  <a:tcPr marL="9525" marR="9525" marT="9525" marB="0" anchor="ctr"/>
                </a:tc>
                <a:extLst>
                  <a:ext uri="{0D108BD9-81ED-4DB2-BD59-A6C34878D82A}">
                    <a16:rowId xmlns:a16="http://schemas.microsoft.com/office/drawing/2014/main" val="10008"/>
                  </a:ext>
                </a:extLst>
              </a:tr>
              <a:tr h="290879">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FC</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Fixed Cost</a:t>
                      </a:r>
                    </a:p>
                  </a:txBody>
                  <a:tcPr marL="9525" marR="9525" marT="9525" marB="0" anchor="ctr"/>
                </a:tc>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P&amp;L</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Profit and Loss</a:t>
                      </a:r>
                    </a:p>
                  </a:txBody>
                  <a:tcPr marL="9525" marR="9525" marT="9525" marB="0" anchor="ctr"/>
                </a:tc>
                <a:extLst>
                  <a:ext uri="{0D108BD9-81ED-4DB2-BD59-A6C34878D82A}">
                    <a16:rowId xmlns:a16="http://schemas.microsoft.com/office/drawing/2014/main" val="10009"/>
                  </a:ext>
                </a:extLst>
              </a:tr>
              <a:tr h="272830">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F/S</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Financial</a:t>
                      </a:r>
                      <a:r>
                        <a:rPr lang="en-US" sz="900" b="0" i="0" u="none" strike="noStrike" baseline="0" dirty="0">
                          <a:solidFill>
                            <a:srgbClr val="000000"/>
                          </a:solidFill>
                          <a:effectLst/>
                          <a:latin typeface="Arial" panose="020B0604020202020204" pitchFamily="34" charset="0"/>
                          <a:ea typeface="+mj-ea"/>
                          <a:cs typeface="Arial" panose="020B0604020202020204" pitchFamily="34" charset="0"/>
                        </a:rPr>
                        <a:t> Statements</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9525" marR="9525" marT="9525" marB="0" anchor="ctr"/>
                </a:tc>
                <a:tc>
                  <a:txBody>
                    <a:bodyPr/>
                    <a:lstStyle/>
                    <a:p>
                      <a:pPr algn="l" rtl="0" fontAlgn="ctr"/>
                      <a:r>
                        <a:rPr lang="en-US" altLang="ko-KR" sz="900" b="1" i="0" u="none" strike="noStrike" dirty="0">
                          <a:solidFill>
                            <a:srgbClr val="00338D"/>
                          </a:solidFill>
                          <a:effectLst/>
                          <a:latin typeface="Arial" panose="020B0604020202020204" pitchFamily="34" charset="0"/>
                          <a:ea typeface="+mj-ea"/>
                          <a:cs typeface="Arial" panose="020B0604020202020204" pitchFamily="34" charset="0"/>
                        </a:rPr>
                        <a:t>R&amp;D</a:t>
                      </a:r>
                    </a:p>
                  </a:txBody>
                  <a:tcPr marL="9525" marR="9525" marT="9525" marB="0" anchor="ctr"/>
                </a:tc>
                <a:tc>
                  <a:txBody>
                    <a:bodyPr/>
                    <a:lstStyle/>
                    <a:p>
                      <a:pPr marL="0" algn="l" defTabSz="914400" rtl="0" eaLnBrk="1" fontAlgn="ctr" latinLnBrk="1" hangingPunct="1"/>
                      <a:r>
                        <a:rPr lang="en-US" altLang="ko-KR" sz="900" b="0" i="0" u="none" strike="noStrike" kern="1200" dirty="0">
                          <a:solidFill>
                            <a:srgbClr val="000000"/>
                          </a:solidFill>
                          <a:effectLst/>
                          <a:latin typeface="Arial" panose="020B0604020202020204" pitchFamily="34" charset="0"/>
                          <a:ea typeface="+mj-ea"/>
                          <a:cs typeface="Arial" panose="020B0604020202020204" pitchFamily="34" charset="0"/>
                        </a:rPr>
                        <a:t>Research &amp; Development</a:t>
                      </a:r>
                      <a:endParaRPr lang="ko-KR" altLang="en-US" sz="900" b="0" i="0" u="none" strike="noStrike" kern="1200" dirty="0">
                        <a:solidFill>
                          <a:srgbClr val="000000"/>
                        </a:solidFill>
                        <a:effectLst/>
                        <a:latin typeface="Arial" panose="020B0604020202020204" pitchFamily="34" charset="0"/>
                        <a:ea typeface="+mj-ea"/>
                        <a:cs typeface="Arial" panose="020B0604020202020204" pitchFamily="34" charset="0"/>
                      </a:endParaRPr>
                    </a:p>
                  </a:txBody>
                  <a:tcPr marL="9525" marR="9525" marT="9525" marB="0" anchor="ctr"/>
                </a:tc>
                <a:extLst>
                  <a:ext uri="{0D108BD9-81ED-4DB2-BD59-A6C34878D82A}">
                    <a16:rowId xmlns:a16="http://schemas.microsoft.com/office/drawing/2014/main" val="10010"/>
                  </a:ext>
                </a:extLst>
              </a:tr>
              <a:tr h="272830">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FY</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Fiscal Year (</a:t>
                      </a: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회계연도 기준</a:t>
                      </a: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9525" marR="9525" marT="9525" marB="0" anchor="ctr"/>
                </a:tc>
                <a:tc>
                  <a:txBody>
                    <a:bodyPr/>
                    <a:lstStyle/>
                    <a:p>
                      <a:pPr algn="l" rtl="0" fontAlgn="ctr"/>
                      <a:r>
                        <a:rPr lang="en-US" altLang="ko-KR" sz="900" b="1" i="0" u="none" strike="noStrike" dirty="0">
                          <a:solidFill>
                            <a:srgbClr val="00338D"/>
                          </a:solidFill>
                          <a:effectLst/>
                          <a:latin typeface="Arial" panose="020B0604020202020204" pitchFamily="34" charset="0"/>
                          <a:ea typeface="+mj-ea"/>
                          <a:cs typeface="Arial" panose="020B0604020202020204" pitchFamily="34" charset="0"/>
                        </a:rPr>
                        <a:t>R&amp;R</a:t>
                      </a:r>
                    </a:p>
                  </a:txBody>
                  <a:tcPr marL="9525" marR="9525" marT="9525" marB="0" anchor="ctr"/>
                </a:tc>
                <a:tc>
                  <a:txBody>
                    <a:bodyPr/>
                    <a:lstStyle/>
                    <a:p>
                      <a:pPr marL="0" algn="l" defTabSz="914400" rtl="0" eaLnBrk="1" fontAlgn="ctr" latinLnBrk="1" hangingPunct="1"/>
                      <a:r>
                        <a:rPr lang="en-US" altLang="ko-KR" sz="900" b="0" i="0" u="none" strike="noStrike" kern="1200" dirty="0">
                          <a:solidFill>
                            <a:srgbClr val="000000"/>
                          </a:solidFill>
                          <a:effectLst/>
                          <a:latin typeface="Arial" panose="020B0604020202020204" pitchFamily="34" charset="0"/>
                          <a:ea typeface="+mj-ea"/>
                          <a:cs typeface="Arial" panose="020B0604020202020204" pitchFamily="34" charset="0"/>
                        </a:rPr>
                        <a:t>Roles &amp; Responsibilities</a:t>
                      </a:r>
                      <a:endParaRPr lang="ko-KR" altLang="en-US" sz="900" b="0" i="0" u="none" strike="noStrike" kern="1200" dirty="0">
                        <a:solidFill>
                          <a:srgbClr val="000000"/>
                        </a:solidFill>
                        <a:effectLst/>
                        <a:latin typeface="Arial" panose="020B0604020202020204" pitchFamily="34" charset="0"/>
                        <a:ea typeface="+mj-ea"/>
                        <a:cs typeface="Arial" panose="020B0604020202020204" pitchFamily="34" charset="0"/>
                      </a:endParaRPr>
                    </a:p>
                  </a:txBody>
                  <a:tcPr marL="9525" marR="9525" marT="9525" marB="0" anchor="ctr"/>
                </a:tc>
                <a:extLst>
                  <a:ext uri="{0D108BD9-81ED-4DB2-BD59-A6C34878D82A}">
                    <a16:rowId xmlns:a16="http://schemas.microsoft.com/office/drawing/2014/main" val="10011"/>
                  </a:ext>
                </a:extLst>
              </a:tr>
              <a:tr h="272830">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GP</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Gross Profit</a:t>
                      </a:r>
                    </a:p>
                  </a:txBody>
                  <a:tcPr marL="9525" marR="9525" marT="9525" marB="0" anchor="ctr"/>
                </a:tc>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SG&amp;A</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Selling</a:t>
                      </a:r>
                      <a:r>
                        <a:rPr lang="en-US" sz="900" b="0" i="0" u="none" strike="noStrike" baseline="0" dirty="0">
                          <a:solidFill>
                            <a:srgbClr val="000000"/>
                          </a:solidFill>
                          <a:effectLst/>
                          <a:latin typeface="Arial" panose="020B0604020202020204" pitchFamily="34" charset="0"/>
                          <a:ea typeface="+mj-ea"/>
                          <a:cs typeface="Arial" panose="020B0604020202020204" pitchFamily="34" charset="0"/>
                        </a:rPr>
                        <a:t>, General &amp; Administrative Expense</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9525" marR="9525" marT="9525" marB="0" anchor="ctr"/>
                </a:tc>
                <a:extLst>
                  <a:ext uri="{0D108BD9-81ED-4DB2-BD59-A6C34878D82A}">
                    <a16:rowId xmlns:a16="http://schemas.microsoft.com/office/drawing/2014/main" val="10012"/>
                  </a:ext>
                </a:extLst>
              </a:tr>
              <a:tr h="272830">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KPI</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Key Performance Indicator</a:t>
                      </a:r>
                    </a:p>
                  </a:txBody>
                  <a:tcPr marL="9525" marR="9525" marT="9525" marB="0" anchor="ctr"/>
                </a:tc>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VC</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Variable</a:t>
                      </a:r>
                      <a:r>
                        <a:rPr lang="en-US" sz="900" b="0" i="0" u="none" strike="noStrike" baseline="0" dirty="0">
                          <a:solidFill>
                            <a:srgbClr val="000000"/>
                          </a:solidFill>
                          <a:effectLst/>
                          <a:latin typeface="Arial" panose="020B0604020202020204" pitchFamily="34" charset="0"/>
                          <a:ea typeface="+mj-ea"/>
                          <a:cs typeface="Arial" panose="020B0604020202020204" pitchFamily="34" charset="0"/>
                        </a:rPr>
                        <a:t> Cost</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9525" marR="9525" marT="9525" marB="0" anchor="ctr"/>
                </a:tc>
                <a:extLst>
                  <a:ext uri="{0D108BD9-81ED-4DB2-BD59-A6C34878D82A}">
                    <a16:rowId xmlns:a16="http://schemas.microsoft.com/office/drawing/2014/main" val="10013"/>
                  </a:ext>
                </a:extLst>
              </a:tr>
              <a:tr h="272830">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N/A</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Not Available</a:t>
                      </a:r>
                    </a:p>
                  </a:txBody>
                  <a:tcPr marL="9525" marR="9525" marT="9525" marB="0" anchor="ctr"/>
                </a:tc>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YoY</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Year over Year</a:t>
                      </a:r>
                    </a:p>
                  </a:txBody>
                  <a:tcPr marL="9525" marR="9525" marT="9525" marB="0" anchor="ctr"/>
                </a:tc>
                <a:extLst>
                  <a:ext uri="{0D108BD9-81ED-4DB2-BD59-A6C34878D82A}">
                    <a16:rowId xmlns:a16="http://schemas.microsoft.com/office/drawing/2014/main" val="10015"/>
                  </a:ext>
                </a:extLst>
              </a:tr>
              <a:tr h="272830">
                <a:tc>
                  <a:txBody>
                    <a:bodyPr/>
                    <a:lstStyle/>
                    <a:p>
                      <a:pPr algn="l" rtl="0" fontAlgn="ctr"/>
                      <a:r>
                        <a:rPr lang="en-US" sz="900" b="1" i="0" u="none" strike="noStrike" dirty="0">
                          <a:solidFill>
                            <a:srgbClr val="00338D"/>
                          </a:solidFill>
                          <a:effectLst/>
                          <a:latin typeface="Arial" panose="020B0604020202020204" pitchFamily="34" charset="0"/>
                          <a:ea typeface="+mj-ea"/>
                          <a:cs typeface="Arial" panose="020B0604020202020204" pitchFamily="34" charset="0"/>
                        </a:rPr>
                        <a:t>N/P</a:t>
                      </a:r>
                    </a:p>
                  </a:txBody>
                  <a:tcPr marL="9525" marR="9525" marT="9525" marB="0" anchor="ct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Not Provided</a:t>
                      </a:r>
                    </a:p>
                  </a:txBody>
                  <a:tcPr marL="9525" marR="9525" marT="9525" marB="0" anchor="ctr"/>
                </a:tc>
                <a:tc>
                  <a:txBody>
                    <a:bodyPr/>
                    <a:lstStyle/>
                    <a:p>
                      <a:endParaRPr lang="ko-KR" altLang="en-US"/>
                    </a:p>
                  </a:txBody>
                  <a:tcPr marL="9525" marR="9525" marT="9525" marB="0" anchor="ctr"/>
                </a:tc>
                <a:tc>
                  <a:txBody>
                    <a:bodyPr/>
                    <a:lstStyle/>
                    <a:p>
                      <a:endParaRPr lang="ko-KR" altLang="en-US"/>
                    </a:p>
                  </a:txBody>
                  <a:tcPr marL="9525" marR="9525" marT="9525" marB="0" anchor="ctr"/>
                </a:tc>
                <a:extLst>
                  <a:ext uri="{0D108BD9-81ED-4DB2-BD59-A6C34878D82A}">
                    <a16:rowId xmlns:a16="http://schemas.microsoft.com/office/drawing/2014/main" val="10016"/>
                  </a:ext>
                </a:extLst>
              </a:tr>
              <a:tr h="272830">
                <a:tc>
                  <a:txBody>
                    <a:bodyPr/>
                    <a:lstStyle/>
                    <a:p>
                      <a:endParaRPr lang="ko-KR" altLang="en-US"/>
                    </a:p>
                  </a:txBody>
                  <a:tcPr marL="9525" marR="9525" marT="9525" marB="0" anchor="ctr"/>
                </a:tc>
                <a:tc>
                  <a:txBody>
                    <a:bodyPr/>
                    <a:lstStyle/>
                    <a:p>
                      <a:endParaRPr lang="ko-KR" altLang="en-US" dirty="0"/>
                    </a:p>
                  </a:txBody>
                  <a:tcPr marL="9525" marR="9525" marT="9525" marB="0" anchor="ctr"/>
                </a:tc>
                <a:tc>
                  <a:txBody>
                    <a:bodyPr/>
                    <a:lstStyle/>
                    <a:p>
                      <a:endParaRPr lang="ko-KR" altLang="en-US"/>
                    </a:p>
                  </a:txBody>
                  <a:tcPr marL="9525" marR="9525" marT="9525" marB="0" anchor="ctr"/>
                </a:tc>
                <a:tc>
                  <a:txBody>
                    <a:bodyPr/>
                    <a:lstStyle/>
                    <a:p>
                      <a:endParaRPr lang="ko-KR" altLang="en-US" dirty="0"/>
                    </a:p>
                  </a:txBody>
                  <a:tcPr marL="9525" marR="9525" marT="9525" marB="0" anchor="ctr"/>
                </a:tc>
                <a:extLst>
                  <a:ext uri="{0D108BD9-81ED-4DB2-BD59-A6C34878D82A}">
                    <a16:rowId xmlns:a16="http://schemas.microsoft.com/office/drawing/2014/main" val="10017"/>
                  </a:ext>
                </a:extLst>
              </a:tr>
              <a:tr h="358525">
                <a:tc>
                  <a:txBody>
                    <a:bodyPr/>
                    <a:lstStyle/>
                    <a:p>
                      <a:endParaRPr lang="ko-KR" altLang="en-US" sz="900" b="1" i="0" u="none" strike="noStrike" kern="1200" dirty="0">
                        <a:solidFill>
                          <a:srgbClr val="00338D"/>
                        </a:solidFill>
                        <a:effectLst/>
                        <a:latin typeface="Arial" panose="020B0604020202020204" pitchFamily="34" charset="0"/>
                        <a:ea typeface="+mj-ea"/>
                        <a:cs typeface="Arial" panose="020B060402020202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9525" marR="9525" marT="9525" marB="0" anchor="ctr"/>
                </a:tc>
                <a:tc>
                  <a:txBody>
                    <a:bodyPr/>
                    <a:lstStyle/>
                    <a:p>
                      <a:endParaRPr lang="ko-KR" altLang="en-US" sz="1800" dirty="0"/>
                    </a:p>
                  </a:txBody>
                  <a:tcPr marL="9525" marR="9525" marT="9525" marB="0" anchor="ctr"/>
                </a:tc>
                <a:tc>
                  <a:txBody>
                    <a:bodyPr/>
                    <a:lstStyle/>
                    <a:p>
                      <a:endParaRPr lang="ko-KR" altLang="en-US" sz="1800"/>
                    </a:p>
                  </a:txBody>
                  <a:tcPr marL="9525" marR="9525" marT="9525" marB="0" anchor="ctr"/>
                </a:tc>
                <a:extLst>
                  <a:ext uri="{0D108BD9-81ED-4DB2-BD59-A6C34878D82A}">
                    <a16:rowId xmlns:a16="http://schemas.microsoft.com/office/drawing/2014/main" val="10018"/>
                  </a:ext>
                </a:extLst>
              </a:tr>
              <a:tr h="290879">
                <a:tc>
                  <a:txBody>
                    <a:bodyPr/>
                    <a:lstStyle/>
                    <a:p>
                      <a:pPr algn="l" rtl="0" fontAlgn="ctr"/>
                      <a:endParaRPr lang="en-US" sz="900" b="1" i="0" u="none" strike="noStrike" dirty="0">
                        <a:solidFill>
                          <a:srgbClr val="00338D"/>
                        </a:solidFill>
                        <a:effectLst/>
                        <a:latin typeface="Arial" panose="020B0604020202020204" pitchFamily="34" charset="0"/>
                        <a:ea typeface="+mj-ea"/>
                        <a:cs typeface="Arial" panose="020B0604020202020204" pitchFamily="34" charset="0"/>
                      </a:endParaRPr>
                    </a:p>
                  </a:txBody>
                  <a:tcPr marL="9525" marR="9525" marT="9525" marB="0" anchor="ctr"/>
                </a:tc>
                <a:tc>
                  <a:txBody>
                    <a:bodyPr/>
                    <a:lstStyle/>
                    <a:p>
                      <a:pPr algn="l" rtl="0" fontAlgn="ct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9525" marR="9525" marT="9525" marB="0" anchor="ctr"/>
                </a:tc>
                <a:tc>
                  <a:txBody>
                    <a:bodyPr/>
                    <a:lstStyle/>
                    <a:p>
                      <a:endParaRPr lang="ko-KR" altLang="en-US" sz="1800"/>
                    </a:p>
                  </a:txBody>
                  <a:tcPr marL="9525" marR="9525" marT="9525" marB="0" anchor="ctr"/>
                </a:tc>
                <a:tc>
                  <a:txBody>
                    <a:bodyPr/>
                    <a:lstStyle/>
                    <a:p>
                      <a:endParaRPr lang="ko-KR" altLang="en-US" sz="1800"/>
                    </a:p>
                  </a:txBody>
                  <a:tcPr marL="9525" marR="9525" marT="9525" marB="0" anchor="ctr"/>
                </a:tc>
                <a:extLst>
                  <a:ext uri="{0D108BD9-81ED-4DB2-BD59-A6C34878D82A}">
                    <a16:rowId xmlns:a16="http://schemas.microsoft.com/office/drawing/2014/main" val="10019"/>
                  </a:ext>
                </a:extLst>
              </a:tr>
              <a:tr h="290879">
                <a:tc>
                  <a:txBody>
                    <a:bodyPr/>
                    <a:lstStyle/>
                    <a:p>
                      <a:endParaRPr lang="ko-KR" altLang="en-US" sz="1800"/>
                    </a:p>
                  </a:txBody>
                  <a:tcPr marL="9525" marR="9525" marT="9525" marB="0" anchor="ctr"/>
                </a:tc>
                <a:tc>
                  <a:txBody>
                    <a:bodyPr/>
                    <a:lstStyle/>
                    <a:p>
                      <a:endParaRPr lang="ko-KR" altLang="en-US" sz="1800" dirty="0"/>
                    </a:p>
                  </a:txBody>
                  <a:tcPr marL="9525" marR="9525" marT="9525" marB="0" anchor="ctr"/>
                </a:tc>
                <a:tc>
                  <a:txBody>
                    <a:bodyPr/>
                    <a:lstStyle/>
                    <a:p>
                      <a:endParaRPr lang="ko-KR" altLang="en-US" sz="1800"/>
                    </a:p>
                  </a:txBody>
                  <a:tcPr marL="9525" marR="9525" marT="9525" marB="0" anchor="ctr"/>
                </a:tc>
                <a:tc>
                  <a:txBody>
                    <a:bodyPr/>
                    <a:lstStyle/>
                    <a:p>
                      <a:endParaRPr lang="ko-KR" altLang="en-US" sz="1800"/>
                    </a:p>
                  </a:txBody>
                  <a:tcPr marL="9525" marR="9525" marT="9525" marB="0" anchor="ctr"/>
                </a:tc>
                <a:extLst>
                  <a:ext uri="{0D108BD9-81ED-4DB2-BD59-A6C34878D82A}">
                    <a16:rowId xmlns:a16="http://schemas.microsoft.com/office/drawing/2014/main" val="10020"/>
                  </a:ext>
                </a:extLst>
              </a:tr>
              <a:tr h="290879">
                <a:tc>
                  <a:txBody>
                    <a:bodyPr/>
                    <a:lstStyle/>
                    <a:p>
                      <a:endParaRPr lang="ko-KR" altLang="en-US" sz="1800"/>
                    </a:p>
                  </a:txBody>
                  <a:tcPr marL="9525" marR="9525" marT="9525" marB="0" anchor="ctr"/>
                </a:tc>
                <a:tc>
                  <a:txBody>
                    <a:bodyPr/>
                    <a:lstStyle/>
                    <a:p>
                      <a:endParaRPr lang="ko-KR" altLang="en-US" sz="1800"/>
                    </a:p>
                  </a:txBody>
                  <a:tcPr marL="9525" marR="9525" marT="9525" marB="0" anchor="ctr"/>
                </a:tc>
                <a:tc>
                  <a:txBody>
                    <a:bodyPr/>
                    <a:lstStyle/>
                    <a:p>
                      <a:endParaRPr lang="ko-KR" altLang="en-US" sz="1800"/>
                    </a:p>
                  </a:txBody>
                  <a:tcPr marL="9525" marR="9525" marT="9525" marB="0" anchor="ctr"/>
                </a:tc>
                <a:tc>
                  <a:txBody>
                    <a:bodyPr/>
                    <a:lstStyle/>
                    <a:p>
                      <a:endParaRPr lang="ko-KR" altLang="en-US" sz="1800"/>
                    </a:p>
                  </a:txBody>
                  <a:tcPr marL="9525" marR="9525" marT="9525" marB="0" anchor="ctr"/>
                </a:tc>
                <a:extLst>
                  <a:ext uri="{0D108BD9-81ED-4DB2-BD59-A6C34878D82A}">
                    <a16:rowId xmlns:a16="http://schemas.microsoft.com/office/drawing/2014/main" val="10021"/>
                  </a:ext>
                </a:extLst>
              </a:tr>
              <a:tr h="290879">
                <a:tc>
                  <a:txBody>
                    <a:bodyPr/>
                    <a:lstStyle/>
                    <a:p>
                      <a:endParaRPr lang="ko-KR" altLang="en-US" sz="1800"/>
                    </a:p>
                  </a:txBody>
                  <a:tcPr marL="9525" marR="9525" marT="9525" marB="0" anchor="ctr"/>
                </a:tc>
                <a:tc>
                  <a:txBody>
                    <a:bodyPr/>
                    <a:lstStyle/>
                    <a:p>
                      <a:endParaRPr lang="ko-KR" altLang="en-US" sz="1800" dirty="0"/>
                    </a:p>
                  </a:txBody>
                  <a:tcPr marL="9525" marR="9525" marT="9525" marB="0" anchor="ctr"/>
                </a:tc>
                <a:tc>
                  <a:txBody>
                    <a:bodyPr/>
                    <a:lstStyle/>
                    <a:p>
                      <a:endParaRPr lang="ko-KR" altLang="en-US" sz="1800"/>
                    </a:p>
                  </a:txBody>
                  <a:tcPr marL="9525" marR="9525" marT="9525" marB="0" anchor="ctr"/>
                </a:tc>
                <a:tc>
                  <a:txBody>
                    <a:bodyPr/>
                    <a:lstStyle/>
                    <a:p>
                      <a:endParaRPr lang="ko-KR" altLang="en-US" sz="1800" dirty="0"/>
                    </a:p>
                  </a:txBody>
                  <a:tcPr marL="9525" marR="9525" marT="9525" marB="0" anchor="ctr"/>
                </a:tc>
                <a:extLst>
                  <a:ext uri="{0D108BD9-81ED-4DB2-BD59-A6C34878D82A}">
                    <a16:rowId xmlns:a16="http://schemas.microsoft.com/office/drawing/2014/main" val="10022"/>
                  </a:ext>
                </a:extLst>
              </a:tr>
            </a:tbl>
          </a:graphicData>
        </a:graphic>
      </p:graphicFrame>
      <p:sp>
        <p:nvSpPr>
          <p:cNvPr id="6" name="제목 2"/>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Naming Convention</a:t>
            </a:r>
          </a:p>
        </p:txBody>
      </p:sp>
    </p:spTree>
    <p:extLst>
      <p:ext uri="{BB962C8B-B14F-4D97-AF65-F5344CB8AC3E}">
        <p14:creationId xmlns:p14="http://schemas.microsoft.com/office/powerpoint/2010/main" val="2716667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Revenue (1/5)</a:t>
            </a:r>
          </a:p>
        </p:txBody>
      </p:sp>
      <p:sp>
        <p:nvSpPr>
          <p:cNvPr id="10" name="제목 2"/>
          <p:cNvSpPr txBox="1">
            <a:spLocks/>
          </p:cNvSpPr>
          <p:nvPr/>
        </p:nvSpPr>
        <p:spPr>
          <a:xfrm>
            <a:off x="849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pSp>
        <p:nvGrpSpPr>
          <p:cNvPr id="4" name="그룹 3"/>
          <p:cNvGrpSpPr/>
          <p:nvPr/>
        </p:nvGrpSpPr>
        <p:grpSpPr>
          <a:xfrm>
            <a:off x="4089127" y="1098740"/>
            <a:ext cx="5056933" cy="360000"/>
            <a:chOff x="494945" y="1434354"/>
            <a:chExt cx="4516755" cy="360000"/>
          </a:xfrm>
        </p:grpSpPr>
        <p:sp>
          <p:nvSpPr>
            <p:cNvPr id="5" name="Line 13"/>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6" name="Rectangle 41"/>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Revenue</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7" name="TextBox 6"/>
          <p:cNvSpPr txBox="1">
            <a:spLocks/>
          </p:cNvSpPr>
          <p:nvPr/>
        </p:nvSpPr>
        <p:spPr>
          <a:xfrm>
            <a:off x="801281" y="1196792"/>
            <a:ext cx="3066398" cy="4858019"/>
          </a:xfrm>
          <a:prstGeom prst="rect">
            <a:avLst/>
          </a:prstGeom>
          <a:noFill/>
          <a:ln w="6350">
            <a:solidFill>
              <a:srgbClr val="00338D"/>
            </a:solidFill>
          </a:ln>
        </p:spPr>
        <p:txBody>
          <a:bodyPr wrap="square" lIns="54610" tIns="54610" rIns="54610" bIns="54610" rtlCol="0" anchor="t" anchorCtr="0">
            <a:noAutofit/>
          </a:bodyPr>
          <a:lstStyle/>
          <a:p>
            <a:pPr defTabSz="914395" fontAlgn="base">
              <a:lnSpc>
                <a:spcPct val="120000"/>
              </a:lnSpc>
              <a:spcBef>
                <a:spcPts val="600"/>
              </a:spcBef>
              <a:spcAft>
                <a:spcPct val="0"/>
              </a:spcAft>
            </a:pPr>
            <a:r>
              <a:rPr lang="en-US" altLang="ko-KR" sz="900" b="1" kern="0" dirty="0">
                <a:latin typeface="+mj-ea"/>
                <a:ea typeface="+mj-ea"/>
                <a:cs typeface="Arial" panose="020B0604020202020204" pitchFamily="34" charset="0"/>
              </a:rPr>
              <a:t>Overview</a:t>
            </a: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회사의 매출은 </a:t>
            </a:r>
            <a:r>
              <a:rPr lang="en-US" altLang="ko-KR" sz="900" kern="0" dirty="0">
                <a:latin typeface="+mj-ea"/>
                <a:ea typeface="+mj-ea"/>
                <a:cs typeface="Arial" panose="020B0604020202020204" pitchFamily="34" charset="0"/>
              </a:rPr>
              <a:t>FY18 </a:t>
            </a:r>
            <a:r>
              <a:rPr lang="ko-KR" altLang="en-US" sz="900" kern="0" dirty="0">
                <a:latin typeface="+mj-ea"/>
                <a:ea typeface="+mj-ea"/>
                <a:cs typeface="Arial" panose="020B0604020202020204" pitchFamily="34" charset="0"/>
              </a:rPr>
              <a:t>이후 </a:t>
            </a:r>
            <a:r>
              <a:rPr lang="ko-KR" altLang="en-US" sz="900" kern="0" dirty="0" err="1">
                <a:latin typeface="+mj-ea"/>
                <a:ea typeface="+mj-ea"/>
                <a:cs typeface="Arial" panose="020B0604020202020204" pitchFamily="34" charset="0"/>
              </a:rPr>
              <a:t>에이치비테크놀로지</a:t>
            </a:r>
            <a:r>
              <a:rPr lang="en-US" altLang="ko-KR" sz="900" kern="0" dirty="0">
                <a:latin typeface="+mj-ea"/>
                <a:ea typeface="+mj-ea"/>
                <a:cs typeface="Arial" panose="020B0604020202020204" pitchFamily="34" charset="0"/>
              </a:rPr>
              <a:t>, </a:t>
            </a:r>
            <a:r>
              <a:rPr lang="ko-KR" altLang="en-US" sz="900" kern="0" dirty="0" err="1">
                <a:latin typeface="+mj-ea"/>
                <a:ea typeface="+mj-ea"/>
                <a:cs typeface="Arial" panose="020B0604020202020204" pitchFamily="34" charset="0"/>
              </a:rPr>
              <a:t>디아이티</a:t>
            </a:r>
            <a:r>
              <a:rPr lang="en-US" altLang="ko-KR" sz="900" kern="0" dirty="0">
                <a:latin typeface="+mj-ea"/>
                <a:ea typeface="+mj-ea"/>
                <a:cs typeface="Arial" panose="020B0604020202020204" pitchFamily="34" charset="0"/>
              </a:rPr>
              <a:t>, </a:t>
            </a:r>
            <a:r>
              <a:rPr lang="ko-KR" altLang="en-US" sz="900" kern="0" dirty="0" err="1">
                <a:latin typeface="+mj-ea"/>
                <a:ea typeface="+mj-ea"/>
                <a:cs typeface="Arial" panose="020B0604020202020204" pitchFamily="34" charset="0"/>
              </a:rPr>
              <a:t>케이맥</a:t>
            </a:r>
            <a:r>
              <a:rPr lang="en-US" altLang="ko-KR" sz="900" kern="0" dirty="0">
                <a:latin typeface="+mj-ea"/>
                <a:ea typeface="+mj-ea"/>
                <a:cs typeface="Arial" panose="020B0604020202020204" pitchFamily="34" charset="0"/>
              </a:rPr>
              <a:t>, LG</a:t>
            </a:r>
            <a:r>
              <a:rPr lang="ko-KR" altLang="en-US" sz="900" kern="0" dirty="0">
                <a:latin typeface="+mj-ea"/>
                <a:ea typeface="+mj-ea"/>
                <a:cs typeface="Arial" panose="020B0604020202020204" pitchFamily="34" charset="0"/>
              </a:rPr>
              <a:t>전자생산기술연구소</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탑엔지니어링 등 </a:t>
            </a:r>
            <a:r>
              <a:rPr lang="en-US" altLang="ko-KR" sz="900" kern="0" dirty="0">
                <a:latin typeface="+mj-ea"/>
                <a:ea typeface="+mj-ea"/>
                <a:cs typeface="Arial" panose="020B0604020202020204" pitchFamily="34" charset="0"/>
              </a:rPr>
              <a:t>5</a:t>
            </a:r>
            <a:r>
              <a:rPr lang="ko-KR" altLang="en-US" sz="900" kern="0" dirty="0">
                <a:latin typeface="+mj-ea"/>
                <a:ea typeface="+mj-ea"/>
                <a:cs typeface="Arial" panose="020B0604020202020204" pitchFamily="34" charset="0"/>
              </a:rPr>
              <a:t>개 회사에서 </a:t>
            </a:r>
            <a:r>
              <a:rPr lang="en-US" altLang="ko-KR" sz="900" kern="0" dirty="0">
                <a:latin typeface="+mj-ea"/>
                <a:ea typeface="+mj-ea"/>
                <a:cs typeface="Arial" panose="020B0604020202020204" pitchFamily="34" charset="0"/>
              </a:rPr>
              <a:t>90% </a:t>
            </a:r>
            <a:r>
              <a:rPr lang="ko-KR" altLang="en-US" sz="900" kern="0" dirty="0">
                <a:latin typeface="+mj-ea"/>
                <a:ea typeface="+mj-ea"/>
                <a:cs typeface="Arial" panose="020B0604020202020204" pitchFamily="34" charset="0"/>
              </a:rPr>
              <a:t>이상이 발생하고 있음</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9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최근의 매출 실적까지 반영한 주요 거래처별 매출 실적 및 비중은 다음과 같으며</a:t>
            </a:r>
            <a:r>
              <a:rPr lang="en-US" altLang="ko-KR" sz="900" kern="0" dirty="0">
                <a:latin typeface="+mj-ea"/>
                <a:ea typeface="+mj-ea"/>
                <a:cs typeface="Arial" panose="020B0604020202020204" pitchFamily="34" charset="0"/>
              </a:rPr>
              <a:t>, FY19 </a:t>
            </a:r>
            <a:r>
              <a:rPr lang="ko-KR" altLang="en-US" sz="900" kern="0" dirty="0">
                <a:latin typeface="+mj-ea"/>
                <a:ea typeface="+mj-ea"/>
                <a:cs typeface="Arial" panose="020B0604020202020204" pitchFamily="34" charset="0"/>
              </a:rPr>
              <a:t>대비 </a:t>
            </a:r>
            <a:r>
              <a:rPr lang="ko-KR" altLang="en-US" sz="900" kern="0" dirty="0" err="1">
                <a:latin typeface="+mj-ea"/>
                <a:ea typeface="+mj-ea"/>
                <a:cs typeface="Arial" panose="020B0604020202020204" pitchFamily="34" charset="0"/>
              </a:rPr>
              <a:t>디아이티에</a:t>
            </a:r>
            <a:r>
              <a:rPr lang="ko-KR" altLang="en-US" sz="900" kern="0" dirty="0">
                <a:latin typeface="+mj-ea"/>
                <a:ea typeface="+mj-ea"/>
                <a:cs typeface="Arial" panose="020B0604020202020204" pitchFamily="34" charset="0"/>
              </a:rPr>
              <a:t> 대한 매출 비중 감소</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케이맥에 대한 매출 비중 증가의 모습을 보이고 있음</a:t>
            </a:r>
            <a:endParaRPr lang="en-US" altLang="ko-KR" sz="900" kern="0" dirty="0">
              <a:latin typeface="+mj-ea"/>
              <a:ea typeface="+mj-ea"/>
              <a:cs typeface="Arial" panose="020B0604020202020204" pitchFamily="34" charset="0"/>
            </a:endParaRPr>
          </a:p>
          <a:p>
            <a:pPr marL="266698" lvl="2" indent="-171449" defTabSz="914395" fontAlgn="base">
              <a:spcBef>
                <a:spcPts val="9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9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9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9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3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대형</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납품단가 </a:t>
            </a:r>
            <a:r>
              <a:rPr lang="en-US" altLang="ko-KR" sz="900" kern="0" dirty="0">
                <a:latin typeface="+mj-ea"/>
                <a:ea typeface="+mj-ea"/>
                <a:cs typeface="Arial" panose="020B0604020202020204" pitchFamily="34" charset="0"/>
              </a:rPr>
              <a:t>5,000</a:t>
            </a:r>
            <a:r>
              <a:rPr lang="ko-KR" altLang="en-US" sz="900" kern="0" dirty="0">
                <a:latin typeface="+mj-ea"/>
                <a:ea typeface="+mj-ea"/>
                <a:cs typeface="Arial" panose="020B0604020202020204" pitchFamily="34" charset="0"/>
              </a:rPr>
              <a:t>만원 이상</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중형</a:t>
            </a:r>
            <a:r>
              <a:rPr lang="en-US" altLang="ko-KR" sz="900" kern="0" dirty="0">
                <a:latin typeface="+mj-ea"/>
                <a:ea typeface="+mj-ea"/>
                <a:cs typeface="Arial" panose="020B0604020202020204" pitchFamily="34" charset="0"/>
              </a:rPr>
              <a:t>: 1,000~5,000</a:t>
            </a:r>
            <a:r>
              <a:rPr lang="ko-KR" altLang="en-US" sz="900" kern="0" dirty="0">
                <a:latin typeface="+mj-ea"/>
                <a:ea typeface="+mj-ea"/>
                <a:cs typeface="Arial" panose="020B0604020202020204" pitchFamily="34" charset="0"/>
              </a:rPr>
              <a:t>만원</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소형</a:t>
            </a:r>
            <a:r>
              <a:rPr lang="en-US" altLang="ko-KR" sz="900" kern="0" dirty="0">
                <a:latin typeface="+mj-ea"/>
                <a:ea typeface="+mj-ea"/>
                <a:cs typeface="Arial" panose="020B0604020202020204" pitchFamily="34" charset="0"/>
              </a:rPr>
              <a:t>: 100~1,000</a:t>
            </a:r>
            <a:r>
              <a:rPr lang="ko-KR" altLang="en-US" sz="900" kern="0" dirty="0">
                <a:latin typeface="+mj-ea"/>
                <a:ea typeface="+mj-ea"/>
                <a:cs typeface="Arial" panose="020B0604020202020204" pitchFamily="34" charset="0"/>
              </a:rPr>
              <a:t>만원</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기타</a:t>
            </a:r>
            <a:r>
              <a:rPr lang="en-US" altLang="ko-KR" sz="900" kern="0" dirty="0">
                <a:latin typeface="+mj-ea"/>
                <a:ea typeface="+mj-ea"/>
                <a:cs typeface="Arial" panose="020B0604020202020204" pitchFamily="34" charset="0"/>
              </a:rPr>
              <a:t>: 100</a:t>
            </a:r>
            <a:r>
              <a:rPr lang="ko-KR" altLang="en-US" sz="900" kern="0" dirty="0">
                <a:latin typeface="+mj-ea"/>
                <a:ea typeface="+mj-ea"/>
                <a:cs typeface="Arial" panose="020B0604020202020204" pitchFamily="34" charset="0"/>
              </a:rPr>
              <a:t>만원 미만의 부품에 해당함</a:t>
            </a:r>
            <a:endParaRPr lang="en-US" altLang="ko-KR" sz="900" kern="0" dirty="0">
              <a:latin typeface="+mj-ea"/>
              <a:ea typeface="+mj-ea"/>
              <a:cs typeface="Arial" panose="020B0604020202020204" pitchFamily="34" charset="0"/>
            </a:endParaRPr>
          </a:p>
          <a:p>
            <a:pPr marL="266698" lvl="2" indent="-171449" defTabSz="914395" fontAlgn="base">
              <a:spcBef>
                <a:spcPts val="3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95249" lvl="2" defTabSz="914395" fontAlgn="base">
              <a:spcBef>
                <a:spcPts val="600"/>
              </a:spcBef>
              <a:buClr>
                <a:srgbClr val="00338D"/>
              </a:buClr>
              <a:buSzPct val="100000"/>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p:txBody>
      </p:sp>
      <p:graphicFrame>
        <p:nvGraphicFramePr>
          <p:cNvPr id="3" name="표 2">
            <a:extLst>
              <a:ext uri="{FF2B5EF4-FFF2-40B4-BE49-F238E27FC236}">
                <a16:creationId xmlns:a16="http://schemas.microsoft.com/office/drawing/2014/main" id="{BF043598-5C5F-4240-9660-2FBB4CC848B9}"/>
              </a:ext>
            </a:extLst>
          </p:cNvPr>
          <p:cNvGraphicFramePr>
            <a:graphicFrameLocks noGrp="1"/>
          </p:cNvGraphicFramePr>
          <p:nvPr>
            <p:extLst>
              <p:ext uri="{D42A27DB-BD31-4B8C-83A1-F6EECF244321}">
                <p14:modId xmlns:p14="http://schemas.microsoft.com/office/powerpoint/2010/main" val="3962520923"/>
              </p:ext>
            </p:extLst>
          </p:nvPr>
        </p:nvGraphicFramePr>
        <p:xfrm>
          <a:off x="4089122" y="1522803"/>
          <a:ext cx="5058003" cy="4320000"/>
        </p:xfrm>
        <a:graphic>
          <a:graphicData uri="http://schemas.openxmlformats.org/drawingml/2006/table">
            <a:tbl>
              <a:tblPr/>
              <a:tblGrid>
                <a:gridCol w="354619">
                  <a:extLst>
                    <a:ext uri="{9D8B030D-6E8A-4147-A177-3AD203B41FA5}">
                      <a16:colId xmlns:a16="http://schemas.microsoft.com/office/drawing/2014/main" val="3368767435"/>
                    </a:ext>
                  </a:extLst>
                </a:gridCol>
                <a:gridCol w="671912">
                  <a:extLst>
                    <a:ext uri="{9D8B030D-6E8A-4147-A177-3AD203B41FA5}">
                      <a16:colId xmlns:a16="http://schemas.microsoft.com/office/drawing/2014/main" val="2700745047"/>
                    </a:ext>
                  </a:extLst>
                </a:gridCol>
                <a:gridCol w="671912">
                  <a:extLst>
                    <a:ext uri="{9D8B030D-6E8A-4147-A177-3AD203B41FA5}">
                      <a16:colId xmlns:a16="http://schemas.microsoft.com/office/drawing/2014/main" val="864897356"/>
                    </a:ext>
                  </a:extLst>
                </a:gridCol>
                <a:gridCol w="671912">
                  <a:extLst>
                    <a:ext uri="{9D8B030D-6E8A-4147-A177-3AD203B41FA5}">
                      <a16:colId xmlns:a16="http://schemas.microsoft.com/office/drawing/2014/main" val="3295734327"/>
                    </a:ext>
                  </a:extLst>
                </a:gridCol>
                <a:gridCol w="671912">
                  <a:extLst>
                    <a:ext uri="{9D8B030D-6E8A-4147-A177-3AD203B41FA5}">
                      <a16:colId xmlns:a16="http://schemas.microsoft.com/office/drawing/2014/main" val="3804365394"/>
                    </a:ext>
                  </a:extLst>
                </a:gridCol>
                <a:gridCol w="671912">
                  <a:extLst>
                    <a:ext uri="{9D8B030D-6E8A-4147-A177-3AD203B41FA5}">
                      <a16:colId xmlns:a16="http://schemas.microsoft.com/office/drawing/2014/main" val="2392023987"/>
                    </a:ext>
                  </a:extLst>
                </a:gridCol>
                <a:gridCol w="671912">
                  <a:extLst>
                    <a:ext uri="{9D8B030D-6E8A-4147-A177-3AD203B41FA5}">
                      <a16:colId xmlns:a16="http://schemas.microsoft.com/office/drawing/2014/main" val="1035018168"/>
                    </a:ext>
                  </a:extLst>
                </a:gridCol>
                <a:gridCol w="671912">
                  <a:extLst>
                    <a:ext uri="{9D8B030D-6E8A-4147-A177-3AD203B41FA5}">
                      <a16:colId xmlns:a16="http://schemas.microsoft.com/office/drawing/2014/main" val="2568280892"/>
                    </a:ext>
                  </a:extLst>
                </a:gridCol>
              </a:tblGrid>
              <a:tr h="144000">
                <a:tc gridSpan="3">
                  <a:txBody>
                    <a:bodyPr/>
                    <a:lstStyle/>
                    <a:p>
                      <a:pPr algn="l" rtl="0" fontAlgn="ctr"/>
                      <a:r>
                        <a:rPr lang="en-US" altLang="ko-KR" sz="900" b="1" i="0" u="none" strike="noStrike">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168857222"/>
                  </a:ext>
                </a:extLst>
              </a:tr>
              <a:tr h="144000">
                <a:tc gridSpan="2">
                  <a:txBody>
                    <a:bodyPr/>
                    <a:lstStyle/>
                    <a:p>
                      <a:pPr algn="l" fontAlgn="b"/>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매출</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6,799</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7,900</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9,396</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8,130</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4,375</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53201980"/>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2">
                  <a:txBody>
                    <a:bodyPr/>
                    <a:lstStyle/>
                    <a:p>
                      <a:pPr algn="l" fontAlgn="b"/>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에이치비테크놀로지</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2,526</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3,256</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2,602</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2,217</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1,356</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424275501"/>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46800" marR="468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192</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648</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1,213</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437</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156616965"/>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285</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546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976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170</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239</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13558490"/>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602</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586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89</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334</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340</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02370626"/>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1,640</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1,932</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890</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500</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340</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27384216"/>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디아이티</a:t>
                      </a:r>
                    </a:p>
                  </a:txBody>
                  <a:tcPr marL="46800" marR="468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648</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1,173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2,302</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2,079</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1,110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539448409"/>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46800" marR="468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304</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332</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1,632</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1,465</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682</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813350754"/>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144</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193</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197</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121</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219</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73943161"/>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432</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335</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533</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115</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79945797"/>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60</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318</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215</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72</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104</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34121066"/>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매출할인</a:t>
                      </a:r>
                    </a:p>
                  </a:txBody>
                  <a:tcPr marL="46800" marR="46800" marT="0" marB="0" anchor="b">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(27)</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(102)</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(78)</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(112)</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66960070"/>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케이맥</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1,937</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1,892</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2,023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1,400</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1,059</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695430441"/>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46800" marR="468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1,133</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294</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852247974"/>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564</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657</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556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88</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126</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00130104"/>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194</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729</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1,194</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1,147</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774</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93068242"/>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46</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212</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274</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165</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160</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6537179"/>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2">
                  <a:txBody>
                    <a:bodyPr/>
                    <a:lstStyle/>
                    <a:p>
                      <a:pPr algn="l"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LG</a:t>
                      </a: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전자생산기술연구소</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636</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873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375</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983570508"/>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46800" marR="468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636</a:t>
                      </a:r>
                    </a:p>
                  </a:txBody>
                  <a:tcPr marL="46800" marR="46800" marT="0"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873</a:t>
                      </a:r>
                    </a:p>
                  </a:txBody>
                  <a:tcPr marL="46800" marR="46800" marT="0"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375</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92784509"/>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탑엔지니어링</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622</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351</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1,009</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740</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90</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272074806"/>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45</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228</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376</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34539387"/>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240</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155</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69</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155</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61</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89632284"/>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337</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178</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712</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209</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17</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79468385"/>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기타회사</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1,066</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1,228</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823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822</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384</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986124779"/>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46800" marR="468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74</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75</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252586776"/>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32</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64</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29</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346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221</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786762511"/>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324</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544</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456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266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163</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685034223"/>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648</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547</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288</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241</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663210145"/>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매출할인</a:t>
                      </a:r>
                    </a:p>
                  </a:txBody>
                  <a:tcPr marL="46800" marR="46800" marT="0" marB="0" anchor="b">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(31)</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235721776"/>
                  </a:ext>
                </a:extLst>
              </a:tr>
            </a:tbl>
          </a:graphicData>
        </a:graphic>
      </p:graphicFrame>
      <p:sp>
        <p:nvSpPr>
          <p:cNvPr id="8" name="TextBox 7">
            <a:extLst>
              <a:ext uri="{FF2B5EF4-FFF2-40B4-BE49-F238E27FC236}">
                <a16:creationId xmlns:a16="http://schemas.microsoft.com/office/drawing/2014/main" id="{CBF97E7A-0B83-4E55-AC59-2069CD31E65E}"/>
              </a:ext>
            </a:extLst>
          </p:cNvPr>
          <p:cNvSpPr txBox="1"/>
          <p:nvPr/>
        </p:nvSpPr>
        <p:spPr>
          <a:xfrm>
            <a:off x="3997197" y="5841897"/>
            <a:ext cx="4919937" cy="215444"/>
          </a:xfrm>
          <a:prstGeom prst="rect">
            <a:avLst/>
          </a:prstGeom>
          <a:noFill/>
        </p:spPr>
        <p:txBody>
          <a:bodyPr wrap="non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해당 항목에는 회사제시 </a:t>
            </a:r>
            <a:r>
              <a:rPr lang="en-US" altLang="ko-KR" sz="800" dirty="0">
                <a:latin typeface="+mj-ea"/>
                <a:ea typeface="+mj-ea"/>
                <a:cs typeface="Univers for KPMG"/>
              </a:rPr>
              <a:t>Revenue Breakdown </a:t>
            </a:r>
            <a:r>
              <a:rPr lang="ko-KR" altLang="en-US" sz="800" dirty="0">
                <a:latin typeface="+mj-ea"/>
                <a:ea typeface="+mj-ea"/>
                <a:cs typeface="Univers for KPMG"/>
              </a:rPr>
              <a:t>자료와 매출원장과의 금액 차이가 포함되어 있음</a:t>
            </a:r>
          </a:p>
        </p:txBody>
      </p:sp>
      <p:graphicFrame>
        <p:nvGraphicFramePr>
          <p:cNvPr id="19" name="표 18">
            <a:extLst>
              <a:ext uri="{FF2B5EF4-FFF2-40B4-BE49-F238E27FC236}">
                <a16:creationId xmlns:a16="http://schemas.microsoft.com/office/drawing/2014/main" id="{377F6F7B-458A-4B30-B571-E7AD0F81FF76}"/>
              </a:ext>
            </a:extLst>
          </p:cNvPr>
          <p:cNvGraphicFramePr>
            <a:graphicFrameLocks noGrp="1"/>
          </p:cNvGraphicFramePr>
          <p:nvPr>
            <p:extLst>
              <p:ext uri="{D42A27DB-BD31-4B8C-83A1-F6EECF244321}">
                <p14:modId xmlns:p14="http://schemas.microsoft.com/office/powerpoint/2010/main" val="1874025542"/>
              </p:ext>
            </p:extLst>
          </p:nvPr>
        </p:nvGraphicFramePr>
        <p:xfrm>
          <a:off x="4458976" y="6029644"/>
          <a:ext cx="2572899" cy="222885"/>
        </p:xfrm>
        <a:graphic>
          <a:graphicData uri="http://schemas.openxmlformats.org/drawingml/2006/table">
            <a:tbl>
              <a:tblPr/>
              <a:tblGrid>
                <a:gridCol w="612000">
                  <a:extLst>
                    <a:ext uri="{9D8B030D-6E8A-4147-A177-3AD203B41FA5}">
                      <a16:colId xmlns:a16="http://schemas.microsoft.com/office/drawing/2014/main" val="1712453302"/>
                    </a:ext>
                  </a:extLst>
                </a:gridCol>
                <a:gridCol w="360000">
                  <a:extLst>
                    <a:ext uri="{9D8B030D-6E8A-4147-A177-3AD203B41FA5}">
                      <a16:colId xmlns:a16="http://schemas.microsoft.com/office/drawing/2014/main" val="4145654388"/>
                    </a:ext>
                  </a:extLst>
                </a:gridCol>
                <a:gridCol w="360000">
                  <a:extLst>
                    <a:ext uri="{9D8B030D-6E8A-4147-A177-3AD203B41FA5}">
                      <a16:colId xmlns:a16="http://schemas.microsoft.com/office/drawing/2014/main" val="2220985655"/>
                    </a:ext>
                  </a:extLst>
                </a:gridCol>
                <a:gridCol w="360000">
                  <a:extLst>
                    <a:ext uri="{9D8B030D-6E8A-4147-A177-3AD203B41FA5}">
                      <a16:colId xmlns:a16="http://schemas.microsoft.com/office/drawing/2014/main" val="461185145"/>
                    </a:ext>
                  </a:extLst>
                </a:gridCol>
                <a:gridCol w="360000">
                  <a:extLst>
                    <a:ext uri="{9D8B030D-6E8A-4147-A177-3AD203B41FA5}">
                      <a16:colId xmlns:a16="http://schemas.microsoft.com/office/drawing/2014/main" val="1102217166"/>
                    </a:ext>
                  </a:extLst>
                </a:gridCol>
                <a:gridCol w="520899">
                  <a:extLst>
                    <a:ext uri="{9D8B030D-6E8A-4147-A177-3AD203B41FA5}">
                      <a16:colId xmlns:a16="http://schemas.microsoft.com/office/drawing/2014/main" val="3761677339"/>
                    </a:ext>
                  </a:extLst>
                </a:gridCol>
              </a:tblGrid>
              <a:tr h="103641">
                <a:tc>
                  <a:txBody>
                    <a:bodyPr/>
                    <a:lstStyle/>
                    <a:p>
                      <a:pPr algn="l" fontAlgn="ct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a:t>
                      </a:r>
                      <a:endParaRPr lang="ko-KR" altLang="en-US" sz="7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809282292"/>
                  </a:ext>
                </a:extLst>
              </a:tr>
              <a:tr h="111803">
                <a:tc>
                  <a:txBody>
                    <a:bodyPr/>
                    <a:lstStyle/>
                    <a:p>
                      <a:pPr algn="l" fontAlgn="ctr"/>
                      <a:r>
                        <a:rPr lang="en-US" altLang="ko-KR" sz="700" b="0" i="0" u="none" strike="noStrike" dirty="0">
                          <a:effectLst/>
                          <a:latin typeface="맑은 고딕" panose="020B0503020000020004" pitchFamily="50" charset="-127"/>
                          <a:ea typeface="맑은 고딕" panose="020B0503020000020004" pitchFamily="50" charset="-127"/>
                        </a:rPr>
                        <a:t>diff</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484</a:t>
                      </a:r>
                    </a:p>
                  </a:txBody>
                  <a:tcPr marL="46800" marR="468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223</a:t>
                      </a:r>
                    </a:p>
                  </a:txBody>
                  <a:tcPr marL="46800" marR="468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(6)</a:t>
                      </a:r>
                    </a:p>
                  </a:txBody>
                  <a:tcPr marL="46800" marR="468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58331716"/>
                  </a:ext>
                </a:extLst>
              </a:tr>
            </a:tbl>
          </a:graphicData>
        </a:graphic>
      </p:graphicFrame>
      <p:graphicFrame>
        <p:nvGraphicFramePr>
          <p:cNvPr id="12" name="표 11">
            <a:extLst>
              <a:ext uri="{FF2B5EF4-FFF2-40B4-BE49-F238E27FC236}">
                <a16:creationId xmlns:a16="http://schemas.microsoft.com/office/drawing/2014/main" id="{E0B88370-8AA1-4AD1-A122-D09683716456}"/>
              </a:ext>
            </a:extLst>
          </p:cNvPr>
          <p:cNvGraphicFramePr>
            <a:graphicFrameLocks noGrp="1"/>
          </p:cNvGraphicFramePr>
          <p:nvPr>
            <p:extLst>
              <p:ext uri="{D42A27DB-BD31-4B8C-83A1-F6EECF244321}">
                <p14:modId xmlns:p14="http://schemas.microsoft.com/office/powerpoint/2010/main" val="333838205"/>
              </p:ext>
            </p:extLst>
          </p:nvPr>
        </p:nvGraphicFramePr>
        <p:xfrm>
          <a:off x="1127453" y="4426001"/>
          <a:ext cx="2521758" cy="975360"/>
        </p:xfrm>
        <a:graphic>
          <a:graphicData uri="http://schemas.openxmlformats.org/drawingml/2006/table">
            <a:tbl>
              <a:tblPr/>
              <a:tblGrid>
                <a:gridCol w="1290798">
                  <a:extLst>
                    <a:ext uri="{9D8B030D-6E8A-4147-A177-3AD203B41FA5}">
                      <a16:colId xmlns:a16="http://schemas.microsoft.com/office/drawing/2014/main" val="1679602215"/>
                    </a:ext>
                  </a:extLst>
                </a:gridCol>
                <a:gridCol w="615480">
                  <a:extLst>
                    <a:ext uri="{9D8B030D-6E8A-4147-A177-3AD203B41FA5}">
                      <a16:colId xmlns:a16="http://schemas.microsoft.com/office/drawing/2014/main" val="2774589699"/>
                    </a:ext>
                  </a:extLst>
                </a:gridCol>
                <a:gridCol w="615480">
                  <a:extLst>
                    <a:ext uri="{9D8B030D-6E8A-4147-A177-3AD203B41FA5}">
                      <a16:colId xmlns:a16="http://schemas.microsoft.com/office/drawing/2014/main" val="4271421122"/>
                    </a:ext>
                  </a:extLst>
                </a:gridCol>
              </a:tblGrid>
              <a:tr h="113779">
                <a:tc>
                  <a:txBody>
                    <a:bodyPr/>
                    <a:lstStyle/>
                    <a:p>
                      <a:pPr algn="l"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gridSpan="2">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11</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월</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00338D"/>
                    </a:solidFill>
                  </a:tcPr>
                </a:tc>
                <a:tc hMerge="1">
                  <a:txBody>
                    <a:bodyPr/>
                    <a:lstStyle/>
                    <a:p>
                      <a:pPr latinLnBrk="1"/>
                      <a:endParaRPr lang="ko-KR" altLang="en-US"/>
                    </a:p>
                  </a:txBody>
                  <a:tcPr/>
                </a:tc>
                <a:extLst>
                  <a:ext uri="{0D108BD9-81ED-4DB2-BD59-A6C34878D82A}">
                    <a16:rowId xmlns:a16="http://schemas.microsoft.com/office/drawing/2014/main" val="1117030749"/>
                  </a:ext>
                </a:extLst>
              </a:tr>
              <a:tr h="113779">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에이치비테크놀로지</a:t>
                      </a: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2,754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33%</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567590280"/>
                  </a:ext>
                </a:extLst>
              </a:tr>
              <a:tr h="113779">
                <a:tc>
                  <a:txBody>
                    <a:bodyPr/>
                    <a:lstStyle/>
                    <a:p>
                      <a:pPr algn="l"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디아이티</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1,323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717818493"/>
                  </a:ext>
                </a:extLst>
              </a:tr>
              <a:tr h="113779">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케이맥</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2,010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4281316486"/>
                  </a:ext>
                </a:extLst>
              </a:tr>
              <a:tr h="113779">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LG</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전자생산기술연구소</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594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4186159568"/>
                  </a:ext>
                </a:extLst>
              </a:tr>
              <a:tr h="113779">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탑엔지니어링</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853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811979213"/>
                  </a:ext>
                </a:extLst>
              </a:tr>
              <a:tr h="113779">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기타회사</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774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9525" cap="flat" cmpd="sng" algn="ctr">
                      <a:solidFill>
                        <a:schemeClr val="tx2"/>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21570791"/>
                  </a:ext>
                </a:extLst>
              </a:tr>
              <a:tr h="113779">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계</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8,308</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06508534"/>
                  </a:ext>
                </a:extLst>
              </a:tr>
            </a:tbl>
          </a:graphicData>
        </a:graphic>
      </p:graphicFrame>
      <p:grpSp>
        <p:nvGrpSpPr>
          <p:cNvPr id="20" name="그룹 19">
            <a:extLst>
              <a:ext uri="{FF2B5EF4-FFF2-40B4-BE49-F238E27FC236}">
                <a16:creationId xmlns:a16="http://schemas.microsoft.com/office/drawing/2014/main" id="{3D817067-EC30-468B-BD83-3AA1C6C60BFC}"/>
              </a:ext>
            </a:extLst>
          </p:cNvPr>
          <p:cNvGrpSpPr/>
          <p:nvPr/>
        </p:nvGrpSpPr>
        <p:grpSpPr>
          <a:xfrm>
            <a:off x="721453" y="1964827"/>
            <a:ext cx="3238151" cy="2078667"/>
            <a:chOff x="721453" y="1964827"/>
            <a:chExt cx="3238151" cy="2582006"/>
          </a:xfrm>
        </p:grpSpPr>
        <p:graphicFrame>
          <p:nvGraphicFramePr>
            <p:cNvPr id="18" name="차트 17">
              <a:extLst>
                <a:ext uri="{FF2B5EF4-FFF2-40B4-BE49-F238E27FC236}">
                  <a16:creationId xmlns:a16="http://schemas.microsoft.com/office/drawing/2014/main" id="{7FD2CA3F-D0C4-4DB5-846E-60AE3C55C811}"/>
                </a:ext>
              </a:extLst>
            </p:cNvPr>
            <p:cNvGraphicFramePr>
              <a:graphicFrameLocks/>
            </p:cNvGraphicFramePr>
            <p:nvPr>
              <p:extLst>
                <p:ext uri="{D42A27DB-BD31-4B8C-83A1-F6EECF244321}">
                  <p14:modId xmlns:p14="http://schemas.microsoft.com/office/powerpoint/2010/main" val="2936772922"/>
                </p:ext>
              </p:extLst>
            </p:nvPr>
          </p:nvGraphicFramePr>
          <p:xfrm>
            <a:off x="721453" y="1964827"/>
            <a:ext cx="3238151" cy="2582006"/>
          </p:xfrm>
          <a:graphic>
            <a:graphicData uri="http://schemas.openxmlformats.org/drawingml/2006/chart">
              <c:chart xmlns:c="http://schemas.openxmlformats.org/drawingml/2006/chart" xmlns:r="http://schemas.openxmlformats.org/officeDocument/2006/relationships" r:id="rId2"/>
            </a:graphicData>
          </a:graphic>
        </p:graphicFrame>
        <p:cxnSp>
          <p:nvCxnSpPr>
            <p:cNvPr id="16" name="직선 연결선 15">
              <a:extLst>
                <a:ext uri="{FF2B5EF4-FFF2-40B4-BE49-F238E27FC236}">
                  <a16:creationId xmlns:a16="http://schemas.microsoft.com/office/drawing/2014/main" id="{608E3F93-452C-487A-93C9-2A414B047F51}"/>
                </a:ext>
              </a:extLst>
            </p:cNvPr>
            <p:cNvCxnSpPr/>
            <p:nvPr/>
          </p:nvCxnSpPr>
          <p:spPr>
            <a:xfrm>
              <a:off x="882556" y="3438774"/>
              <a:ext cx="28924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837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4="http://schemas.microsoft.com/office/drawing/2016/5/10/chartex">
        <mc:Choice Requires="cx4">
          <p:graphicFrame>
            <p:nvGraphicFramePr>
              <p:cNvPr id="32" name="차트 31">
                <a:extLst>
                  <a:ext uri="{FF2B5EF4-FFF2-40B4-BE49-F238E27FC236}">
                    <a16:creationId xmlns:a16="http://schemas.microsoft.com/office/drawing/2014/main" id="{9A7276B0-F9D5-4D15-887A-A1166E7CBF74}"/>
                  </a:ext>
                </a:extLst>
              </p:cNvPr>
              <p:cNvGraphicFramePr/>
              <p:nvPr>
                <p:extLst>
                  <p:ext uri="{D42A27DB-BD31-4B8C-83A1-F6EECF244321}">
                    <p14:modId xmlns:p14="http://schemas.microsoft.com/office/powerpoint/2010/main" val="3623078074"/>
                  </p:ext>
                </p:extLst>
              </p:nvPr>
            </p:nvGraphicFramePr>
            <p:xfrm>
              <a:off x="2379667" y="3432974"/>
              <a:ext cx="1440000" cy="7680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2" name="차트 31">
                <a:extLst>
                  <a:ext uri="{FF2B5EF4-FFF2-40B4-BE49-F238E27FC236}">
                    <a16:creationId xmlns:a16="http://schemas.microsoft.com/office/drawing/2014/main" id="{9A7276B0-F9D5-4D15-887A-A1166E7CBF74}"/>
                  </a:ext>
                </a:extLst>
              </p:cNvPr>
              <p:cNvPicPr>
                <a:picLocks noGrp="1" noRot="1" noChangeAspect="1" noMove="1" noResize="1" noEditPoints="1" noAdjustHandles="1" noChangeArrowheads="1" noChangeShapeType="1"/>
              </p:cNvPicPr>
              <p:nvPr/>
            </p:nvPicPr>
            <p:blipFill>
              <a:blip r:embed="rId3"/>
              <a:stretch>
                <a:fillRect/>
              </a:stretch>
            </p:blipFill>
            <p:spPr>
              <a:xfrm>
                <a:off x="2379667" y="3432974"/>
                <a:ext cx="1440000" cy="768049"/>
              </a:xfrm>
              <a:prstGeom prst="rect">
                <a:avLst/>
              </a:prstGeom>
            </p:spPr>
          </p:pic>
        </mc:Fallback>
      </mc:AlternateContent>
      <p:sp>
        <p:nvSpPr>
          <p:cNvPr id="101" name="직사각형 100">
            <a:extLst>
              <a:ext uri="{FF2B5EF4-FFF2-40B4-BE49-F238E27FC236}">
                <a16:creationId xmlns:a16="http://schemas.microsoft.com/office/drawing/2014/main" id="{F9E0D355-8C61-41D8-934C-4F2481E85CF2}"/>
              </a:ext>
            </a:extLst>
          </p:cNvPr>
          <p:cNvSpPr/>
          <p:nvPr/>
        </p:nvSpPr>
        <p:spPr>
          <a:xfrm flipV="1">
            <a:off x="3136443" y="3474545"/>
            <a:ext cx="252000" cy="35755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grpSp>
        <p:nvGrpSpPr>
          <p:cNvPr id="88" name="그룹 87">
            <a:extLst>
              <a:ext uri="{FF2B5EF4-FFF2-40B4-BE49-F238E27FC236}">
                <a16:creationId xmlns:a16="http://schemas.microsoft.com/office/drawing/2014/main" id="{BE9A0BB0-E566-41DC-8223-1FFBA42E5A88}"/>
              </a:ext>
            </a:extLst>
          </p:cNvPr>
          <p:cNvGrpSpPr/>
          <p:nvPr/>
        </p:nvGrpSpPr>
        <p:grpSpPr>
          <a:xfrm>
            <a:off x="762621" y="4461444"/>
            <a:ext cx="864000" cy="589992"/>
            <a:chOff x="2012582" y="4964784"/>
            <a:chExt cx="864000" cy="589992"/>
          </a:xfrm>
        </p:grpSpPr>
        <mc:AlternateContent xmlns:mc="http://schemas.openxmlformats.org/markup-compatibility/2006" xmlns:cx4="http://schemas.microsoft.com/office/drawing/2016/5/10/chartex">
          <mc:Choice Requires="cx4">
            <p:graphicFrame>
              <p:nvGraphicFramePr>
                <p:cNvPr id="54" name="차트 53">
                  <a:extLst>
                    <a:ext uri="{FF2B5EF4-FFF2-40B4-BE49-F238E27FC236}">
                      <a16:creationId xmlns:a16="http://schemas.microsoft.com/office/drawing/2014/main" id="{F0ED12B9-734C-4EEA-A9DF-187D37880188}"/>
                    </a:ext>
                  </a:extLst>
                </p:cNvPr>
                <p:cNvGraphicFramePr/>
                <p:nvPr>
                  <p:extLst>
                    <p:ext uri="{D42A27DB-BD31-4B8C-83A1-F6EECF244321}">
                      <p14:modId xmlns:p14="http://schemas.microsoft.com/office/powerpoint/2010/main" val="36857765"/>
                    </p:ext>
                  </p:extLst>
                </p:nvPr>
              </p:nvGraphicFramePr>
              <p:xfrm>
                <a:off x="2012582" y="5014776"/>
                <a:ext cx="864000" cy="5400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4" name="차트 53">
                  <a:extLst>
                    <a:ext uri="{FF2B5EF4-FFF2-40B4-BE49-F238E27FC236}">
                      <a16:creationId xmlns:a16="http://schemas.microsoft.com/office/drawing/2014/main" id="{F0ED12B9-734C-4EEA-A9DF-187D37880188}"/>
                    </a:ext>
                  </a:extLst>
                </p:cNvPr>
                <p:cNvPicPr>
                  <a:picLocks noGrp="1" noRot="1" noChangeAspect="1" noMove="1" noResize="1" noEditPoints="1" noAdjustHandles="1" noChangeArrowheads="1" noChangeShapeType="1"/>
                </p:cNvPicPr>
                <p:nvPr/>
              </p:nvPicPr>
              <p:blipFill>
                <a:blip r:embed="rId5"/>
                <a:stretch>
                  <a:fillRect/>
                </a:stretch>
              </p:blipFill>
              <p:spPr>
                <a:xfrm>
                  <a:off x="762621" y="4511436"/>
                  <a:ext cx="864000" cy="540000"/>
                </a:xfrm>
                <a:prstGeom prst="rect">
                  <a:avLst/>
                </a:prstGeom>
              </p:spPr>
            </p:pic>
          </mc:Fallback>
        </mc:AlternateContent>
        <p:sp>
          <p:nvSpPr>
            <p:cNvPr id="77" name="TextBox 76">
              <a:extLst>
                <a:ext uri="{FF2B5EF4-FFF2-40B4-BE49-F238E27FC236}">
                  <a16:creationId xmlns:a16="http://schemas.microsoft.com/office/drawing/2014/main" id="{8C136E10-5610-4D51-90B9-4E9F930CDD05}"/>
                </a:ext>
              </a:extLst>
            </p:cNvPr>
            <p:cNvSpPr txBox="1"/>
            <p:nvPr/>
          </p:nvSpPr>
          <p:spPr>
            <a:xfrm>
              <a:off x="2451412" y="4964784"/>
              <a:ext cx="333746" cy="200055"/>
            </a:xfrm>
            <a:prstGeom prst="rect">
              <a:avLst/>
            </a:prstGeom>
            <a:noFill/>
          </p:spPr>
          <p:txBody>
            <a:bodyPr wrap="none" rtlCol="0">
              <a:spAutoFit/>
            </a:bodyPr>
            <a:lstStyle/>
            <a:p>
              <a:r>
                <a:rPr lang="en-US" altLang="ko-KR" sz="700" dirty="0">
                  <a:latin typeface="Univers for KPMG"/>
                  <a:cs typeface="Univers for KPMG"/>
                </a:rPr>
                <a:t>393</a:t>
              </a:r>
              <a:endParaRPr lang="ko-KR" altLang="en-US" sz="700" dirty="0">
                <a:latin typeface="Univers for KPMG"/>
                <a:cs typeface="Univers for KPMG"/>
              </a:endParaRPr>
            </a:p>
          </p:txBody>
        </p:sp>
      </p:grpSp>
      <mc:AlternateContent xmlns:mc="http://schemas.openxmlformats.org/markup-compatibility/2006" xmlns:cx4="http://schemas.microsoft.com/office/drawing/2016/5/10/chartex">
        <mc:Choice Requires="cx4">
          <p:graphicFrame>
            <p:nvGraphicFramePr>
              <p:cNvPr id="91" name="차트 90">
                <a:extLst>
                  <a:ext uri="{FF2B5EF4-FFF2-40B4-BE49-F238E27FC236}">
                    <a16:creationId xmlns:a16="http://schemas.microsoft.com/office/drawing/2014/main" id="{81B0E857-1521-47D1-8582-8EE235CAB8E3}"/>
                  </a:ext>
                </a:extLst>
              </p:cNvPr>
              <p:cNvGraphicFramePr/>
              <p:nvPr>
                <p:extLst>
                  <p:ext uri="{D42A27DB-BD31-4B8C-83A1-F6EECF244321}">
                    <p14:modId xmlns:p14="http://schemas.microsoft.com/office/powerpoint/2010/main" val="3071578604"/>
                  </p:ext>
                </p:extLst>
              </p:nvPr>
            </p:nvGraphicFramePr>
            <p:xfrm>
              <a:off x="2838017" y="4318774"/>
              <a:ext cx="864000" cy="752613"/>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91" name="차트 90">
                <a:extLst>
                  <a:ext uri="{FF2B5EF4-FFF2-40B4-BE49-F238E27FC236}">
                    <a16:creationId xmlns:a16="http://schemas.microsoft.com/office/drawing/2014/main" id="{81B0E857-1521-47D1-8582-8EE235CAB8E3}"/>
                  </a:ext>
                </a:extLst>
              </p:cNvPr>
              <p:cNvPicPr>
                <a:picLocks noGrp="1" noRot="1" noChangeAspect="1" noMove="1" noResize="1" noEditPoints="1" noAdjustHandles="1" noChangeArrowheads="1" noChangeShapeType="1"/>
              </p:cNvPicPr>
              <p:nvPr/>
            </p:nvPicPr>
            <p:blipFill>
              <a:blip r:embed="rId7"/>
              <a:stretch>
                <a:fillRect/>
              </a:stretch>
            </p:blipFill>
            <p:spPr>
              <a:xfrm>
                <a:off x="2838017" y="4318774"/>
                <a:ext cx="864000" cy="752613"/>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61" name="차트 60">
                <a:extLst>
                  <a:ext uri="{FF2B5EF4-FFF2-40B4-BE49-F238E27FC236}">
                    <a16:creationId xmlns:a16="http://schemas.microsoft.com/office/drawing/2014/main" id="{53872EDE-DED8-432D-B236-3C2062C94B94}"/>
                  </a:ext>
                </a:extLst>
              </p:cNvPr>
              <p:cNvGraphicFramePr/>
              <p:nvPr>
                <p:extLst>
                  <p:ext uri="{D42A27DB-BD31-4B8C-83A1-F6EECF244321}">
                    <p14:modId xmlns:p14="http://schemas.microsoft.com/office/powerpoint/2010/main" val="3897328324"/>
                  </p:ext>
                </p:extLst>
              </p:nvPr>
            </p:nvGraphicFramePr>
            <p:xfrm>
              <a:off x="1773598" y="4432281"/>
              <a:ext cx="864000" cy="639107"/>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61" name="차트 60">
                <a:extLst>
                  <a:ext uri="{FF2B5EF4-FFF2-40B4-BE49-F238E27FC236}">
                    <a16:creationId xmlns:a16="http://schemas.microsoft.com/office/drawing/2014/main" id="{53872EDE-DED8-432D-B236-3C2062C94B94}"/>
                  </a:ext>
                </a:extLst>
              </p:cNvPr>
              <p:cNvPicPr>
                <a:picLocks noGrp="1" noRot="1" noChangeAspect="1" noMove="1" noResize="1" noEditPoints="1" noAdjustHandles="1" noChangeArrowheads="1" noChangeShapeType="1"/>
              </p:cNvPicPr>
              <p:nvPr/>
            </p:nvPicPr>
            <p:blipFill>
              <a:blip r:embed="rId9"/>
              <a:stretch>
                <a:fillRect/>
              </a:stretch>
            </p:blipFill>
            <p:spPr>
              <a:xfrm>
                <a:off x="1773598" y="4432281"/>
                <a:ext cx="864000" cy="639107"/>
              </a:xfrm>
              <a:prstGeom prst="rect">
                <a:avLst/>
              </a:prstGeom>
            </p:spPr>
          </p:pic>
        </mc:Fallback>
      </mc:AlternateContent>
      <p:sp>
        <p:nvSpPr>
          <p:cNvPr id="78" name="TextBox 77">
            <a:extLst>
              <a:ext uri="{FF2B5EF4-FFF2-40B4-BE49-F238E27FC236}">
                <a16:creationId xmlns:a16="http://schemas.microsoft.com/office/drawing/2014/main" id="{228B788E-2F8C-4FF4-839A-6771D16517EC}"/>
              </a:ext>
            </a:extLst>
          </p:cNvPr>
          <p:cNvSpPr txBox="1"/>
          <p:nvPr/>
        </p:nvSpPr>
        <p:spPr>
          <a:xfrm>
            <a:off x="2208234" y="4405131"/>
            <a:ext cx="333746" cy="200055"/>
          </a:xfrm>
          <a:prstGeom prst="rect">
            <a:avLst/>
          </a:prstGeom>
          <a:noFill/>
        </p:spPr>
        <p:txBody>
          <a:bodyPr wrap="none" rtlCol="0">
            <a:spAutoFit/>
          </a:bodyPr>
          <a:lstStyle/>
          <a:p>
            <a:r>
              <a:rPr lang="en-US" altLang="ko-KR" sz="700" dirty="0">
                <a:latin typeface="Univers for KPMG"/>
                <a:cs typeface="Univers for KPMG"/>
              </a:rPr>
              <a:t>481</a:t>
            </a:r>
            <a:endParaRPr lang="ko-KR" altLang="en-US" sz="700" dirty="0">
              <a:latin typeface="Univers for KPMG"/>
              <a:cs typeface="Univers for KPMG"/>
            </a:endParaRPr>
          </a:p>
        </p:txBody>
      </p:sp>
      <mc:AlternateContent xmlns:mc="http://schemas.openxmlformats.org/markup-compatibility/2006" xmlns:cx4="http://schemas.microsoft.com/office/drawing/2016/5/10/chartex">
        <mc:Choice Requires="cx4">
          <p:graphicFrame>
            <p:nvGraphicFramePr>
              <p:cNvPr id="27" name="차트 26">
                <a:extLst>
                  <a:ext uri="{FF2B5EF4-FFF2-40B4-BE49-F238E27FC236}">
                    <a16:creationId xmlns:a16="http://schemas.microsoft.com/office/drawing/2014/main" id="{514FE1D3-E577-4DB1-B5C4-B3856DDE62BE}"/>
                  </a:ext>
                </a:extLst>
              </p:cNvPr>
              <p:cNvGraphicFramePr/>
              <p:nvPr>
                <p:extLst>
                  <p:ext uri="{D42A27DB-BD31-4B8C-83A1-F6EECF244321}">
                    <p14:modId xmlns:p14="http://schemas.microsoft.com/office/powerpoint/2010/main" val="1489598274"/>
                  </p:ext>
                </p:extLst>
              </p:nvPr>
            </p:nvGraphicFramePr>
            <p:xfrm>
              <a:off x="708660" y="1145003"/>
              <a:ext cx="8892540" cy="2195423"/>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27" name="차트 26">
                <a:extLst>
                  <a:ext uri="{FF2B5EF4-FFF2-40B4-BE49-F238E27FC236}">
                    <a16:creationId xmlns:a16="http://schemas.microsoft.com/office/drawing/2014/main" id="{514FE1D3-E577-4DB1-B5C4-B3856DDE62BE}"/>
                  </a:ext>
                </a:extLst>
              </p:cNvPr>
              <p:cNvPicPr>
                <a:picLocks noGrp="1" noRot="1" noChangeAspect="1" noMove="1" noResize="1" noEditPoints="1" noAdjustHandles="1" noChangeArrowheads="1" noChangeShapeType="1"/>
              </p:cNvPicPr>
              <p:nvPr/>
            </p:nvPicPr>
            <p:blipFill>
              <a:blip r:embed="rId11"/>
              <a:stretch>
                <a:fillRect/>
              </a:stretch>
            </p:blipFill>
            <p:spPr>
              <a:xfrm>
                <a:off x="708660" y="1145003"/>
                <a:ext cx="8892540" cy="2195423"/>
              </a:xfrm>
              <a:prstGeom prst="rect">
                <a:avLst/>
              </a:prstGeom>
            </p:spPr>
          </p:pic>
        </mc:Fallback>
      </mc:AlternateContent>
      <p:sp>
        <p:nvSpPr>
          <p:cNvPr id="9"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Revenue (2/5)</a:t>
            </a:r>
          </a:p>
        </p:txBody>
      </p:sp>
      <p:sp>
        <p:nvSpPr>
          <p:cNvPr id="10" name="제목 2"/>
          <p:cNvSpPr txBox="1">
            <a:spLocks/>
          </p:cNvSpPr>
          <p:nvPr/>
        </p:nvSpPr>
        <p:spPr>
          <a:xfrm>
            <a:off x="849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pSp>
        <p:nvGrpSpPr>
          <p:cNvPr id="22" name="그룹 21">
            <a:extLst>
              <a:ext uri="{FF2B5EF4-FFF2-40B4-BE49-F238E27FC236}">
                <a16:creationId xmlns:a16="http://schemas.microsoft.com/office/drawing/2014/main" id="{D8138804-DF71-4C62-9D39-3C9910E8EE8B}"/>
              </a:ext>
            </a:extLst>
          </p:cNvPr>
          <p:cNvGrpSpPr/>
          <p:nvPr/>
        </p:nvGrpSpPr>
        <p:grpSpPr>
          <a:xfrm>
            <a:off x="802800" y="1098740"/>
            <a:ext cx="5056933" cy="360000"/>
            <a:chOff x="494945" y="1434354"/>
            <a:chExt cx="4516755" cy="360000"/>
          </a:xfrm>
        </p:grpSpPr>
        <p:sp>
          <p:nvSpPr>
            <p:cNvPr id="23" name="Line 13">
              <a:extLst>
                <a:ext uri="{FF2B5EF4-FFF2-40B4-BE49-F238E27FC236}">
                  <a16:creationId xmlns:a16="http://schemas.microsoft.com/office/drawing/2014/main" id="{138BFD76-C470-4CFA-B881-D7662936A4A2}"/>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24" name="Rectangle 41">
              <a:extLst>
                <a:ext uri="{FF2B5EF4-FFF2-40B4-BE49-F238E27FC236}">
                  <a16:creationId xmlns:a16="http://schemas.microsoft.com/office/drawing/2014/main" id="{996B9780-03B0-4762-95F0-7FB68EBF7528}"/>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Historical Revenue Movement_</a:t>
              </a:r>
              <a:r>
                <a:rPr lang="ko-KR" altLang="en-US" sz="1000" b="1" dirty="0" err="1">
                  <a:solidFill>
                    <a:srgbClr val="00338D"/>
                  </a:solidFill>
                  <a:latin typeface="Arial" panose="020B0604020202020204" pitchFamily="34" charset="0"/>
                  <a:ea typeface="+mj-ea"/>
                  <a:cs typeface="Arial" panose="020B0604020202020204" pitchFamily="34" charset="0"/>
                </a:rPr>
                <a:t>에이치비테크놀로지</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28" name="TextBox 27">
            <a:extLst>
              <a:ext uri="{FF2B5EF4-FFF2-40B4-BE49-F238E27FC236}">
                <a16:creationId xmlns:a16="http://schemas.microsoft.com/office/drawing/2014/main" id="{C4A990FB-1403-40AE-AF8D-21C57920FA03}"/>
              </a:ext>
            </a:extLst>
          </p:cNvPr>
          <p:cNvSpPr txBox="1"/>
          <p:nvPr/>
        </p:nvSpPr>
        <p:spPr>
          <a:xfrm>
            <a:off x="7485216" y="1263570"/>
            <a:ext cx="2353672" cy="227626"/>
          </a:xfrm>
          <a:prstGeom prst="rect">
            <a:avLst/>
          </a:prstGeom>
          <a:noFill/>
        </p:spPr>
        <p:txBody>
          <a:bodyPr wrap="square" lIns="0" tIns="0" bIns="0" rtlCol="0">
            <a:spAutoFit/>
          </a:bodyPr>
          <a:lstStyle/>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H: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에이치비테크놀로지</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D: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디아이티</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K: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케이맥</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L: LG</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전자생산기술연구소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T: </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탑엔지니어링</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30" name="직사각형 29">
            <a:extLst>
              <a:ext uri="{FF2B5EF4-FFF2-40B4-BE49-F238E27FC236}">
                <a16:creationId xmlns:a16="http://schemas.microsoft.com/office/drawing/2014/main" id="{A20F8294-745B-44F9-8984-B7A4A1DB8205}"/>
              </a:ext>
            </a:extLst>
          </p:cNvPr>
          <p:cNvSpPr/>
          <p:nvPr/>
        </p:nvSpPr>
        <p:spPr>
          <a:xfrm flipV="1">
            <a:off x="1105029" y="1761536"/>
            <a:ext cx="297521" cy="357555"/>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mc:AlternateContent xmlns:mc="http://schemas.openxmlformats.org/markup-compatibility/2006" xmlns:cx4="http://schemas.microsoft.com/office/drawing/2016/5/10/chartex">
        <mc:Choice Requires="cx4">
          <p:graphicFrame>
            <p:nvGraphicFramePr>
              <p:cNvPr id="33" name="차트 32">
                <a:extLst>
                  <a:ext uri="{FF2B5EF4-FFF2-40B4-BE49-F238E27FC236}">
                    <a16:creationId xmlns:a16="http://schemas.microsoft.com/office/drawing/2014/main" id="{A9CF5CF8-DAD5-4D12-A4FC-0C4DC56A0D87}"/>
                  </a:ext>
                </a:extLst>
              </p:cNvPr>
              <p:cNvGraphicFramePr/>
              <p:nvPr>
                <p:extLst>
                  <p:ext uri="{D42A27DB-BD31-4B8C-83A1-F6EECF244321}">
                    <p14:modId xmlns:p14="http://schemas.microsoft.com/office/powerpoint/2010/main" val="2319255418"/>
                  </p:ext>
                </p:extLst>
              </p:nvPr>
            </p:nvGraphicFramePr>
            <p:xfrm>
              <a:off x="4596048" y="3510339"/>
              <a:ext cx="1440000" cy="690684"/>
            </p:xfrm>
            <a:graphic>
              <a:graphicData uri="http://schemas.microsoft.com/office/drawing/2014/chartex">
                <cx:chart xmlns:cx="http://schemas.microsoft.com/office/drawing/2014/chartex" xmlns:r="http://schemas.openxmlformats.org/officeDocument/2006/relationships" r:id="rId12"/>
              </a:graphicData>
            </a:graphic>
          </p:graphicFrame>
        </mc:Choice>
        <mc:Fallback xmlns="">
          <p:pic>
            <p:nvPicPr>
              <p:cNvPr id="33" name="차트 32">
                <a:extLst>
                  <a:ext uri="{FF2B5EF4-FFF2-40B4-BE49-F238E27FC236}">
                    <a16:creationId xmlns:a16="http://schemas.microsoft.com/office/drawing/2014/main" id="{A9CF5CF8-DAD5-4D12-A4FC-0C4DC56A0D87}"/>
                  </a:ext>
                </a:extLst>
              </p:cNvPr>
              <p:cNvPicPr>
                <a:picLocks noGrp="1" noRot="1" noChangeAspect="1" noMove="1" noResize="1" noEditPoints="1" noAdjustHandles="1" noChangeArrowheads="1" noChangeShapeType="1"/>
              </p:cNvPicPr>
              <p:nvPr/>
            </p:nvPicPr>
            <p:blipFill>
              <a:blip r:embed="rId13"/>
              <a:stretch>
                <a:fillRect/>
              </a:stretch>
            </p:blipFill>
            <p:spPr>
              <a:xfrm>
                <a:off x="4596048" y="3510339"/>
                <a:ext cx="1440000" cy="690684"/>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34" name="차트 33">
                <a:extLst>
                  <a:ext uri="{FF2B5EF4-FFF2-40B4-BE49-F238E27FC236}">
                    <a16:creationId xmlns:a16="http://schemas.microsoft.com/office/drawing/2014/main" id="{1C3BF79A-0AEC-4479-9AE2-E7C2371708F9}"/>
                  </a:ext>
                </a:extLst>
              </p:cNvPr>
              <p:cNvGraphicFramePr/>
              <p:nvPr>
                <p:extLst>
                  <p:ext uri="{D42A27DB-BD31-4B8C-83A1-F6EECF244321}">
                    <p14:modId xmlns:p14="http://schemas.microsoft.com/office/powerpoint/2010/main" val="3173970283"/>
                  </p:ext>
                </p:extLst>
              </p:nvPr>
            </p:nvGraphicFramePr>
            <p:xfrm>
              <a:off x="6774923" y="3425622"/>
              <a:ext cx="1440000" cy="775401"/>
            </p:xfrm>
            <a:graphic>
              <a:graphicData uri="http://schemas.microsoft.com/office/drawing/2014/chartex">
                <cx:chart xmlns:cx="http://schemas.microsoft.com/office/drawing/2014/chartex" xmlns:r="http://schemas.openxmlformats.org/officeDocument/2006/relationships" r:id="rId14"/>
              </a:graphicData>
            </a:graphic>
          </p:graphicFrame>
        </mc:Choice>
        <mc:Fallback xmlns="">
          <p:pic>
            <p:nvPicPr>
              <p:cNvPr id="34" name="차트 33">
                <a:extLst>
                  <a:ext uri="{FF2B5EF4-FFF2-40B4-BE49-F238E27FC236}">
                    <a16:creationId xmlns:a16="http://schemas.microsoft.com/office/drawing/2014/main" id="{1C3BF79A-0AEC-4479-9AE2-E7C2371708F9}"/>
                  </a:ext>
                </a:extLst>
              </p:cNvPr>
              <p:cNvPicPr>
                <a:picLocks noGrp="1" noRot="1" noChangeAspect="1" noMove="1" noResize="1" noEditPoints="1" noAdjustHandles="1" noChangeArrowheads="1" noChangeShapeType="1"/>
              </p:cNvPicPr>
              <p:nvPr/>
            </p:nvPicPr>
            <p:blipFill>
              <a:blip r:embed="rId15"/>
              <a:stretch>
                <a:fillRect/>
              </a:stretch>
            </p:blipFill>
            <p:spPr>
              <a:xfrm>
                <a:off x="6774923" y="3425622"/>
                <a:ext cx="1440000" cy="775401"/>
              </a:xfrm>
              <a:prstGeom prst="rect">
                <a:avLst/>
              </a:prstGeom>
            </p:spPr>
          </p:pic>
        </mc:Fallback>
      </mc:AlternateContent>
      <p:sp>
        <p:nvSpPr>
          <p:cNvPr id="35" name="직사각형 34">
            <a:extLst>
              <a:ext uri="{FF2B5EF4-FFF2-40B4-BE49-F238E27FC236}">
                <a16:creationId xmlns:a16="http://schemas.microsoft.com/office/drawing/2014/main" id="{1404019A-35A8-4E29-A8A5-670D1BDA20F9}"/>
              </a:ext>
            </a:extLst>
          </p:cNvPr>
          <p:cNvSpPr/>
          <p:nvPr/>
        </p:nvSpPr>
        <p:spPr>
          <a:xfrm flipV="1">
            <a:off x="2976758" y="1761536"/>
            <a:ext cx="297521" cy="357555"/>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6" name="직사각형 35">
            <a:extLst>
              <a:ext uri="{FF2B5EF4-FFF2-40B4-BE49-F238E27FC236}">
                <a16:creationId xmlns:a16="http://schemas.microsoft.com/office/drawing/2014/main" id="{6A930CA0-3444-4E3E-81B5-9827B915C82A}"/>
              </a:ext>
            </a:extLst>
          </p:cNvPr>
          <p:cNvSpPr/>
          <p:nvPr/>
        </p:nvSpPr>
        <p:spPr>
          <a:xfrm flipV="1">
            <a:off x="5154930" y="1540556"/>
            <a:ext cx="297521" cy="357555"/>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7" name="직사각형 36">
            <a:extLst>
              <a:ext uri="{FF2B5EF4-FFF2-40B4-BE49-F238E27FC236}">
                <a16:creationId xmlns:a16="http://schemas.microsoft.com/office/drawing/2014/main" id="{3908E78E-4BD7-4840-86B0-EE24528D7EAB}"/>
              </a:ext>
            </a:extLst>
          </p:cNvPr>
          <p:cNvSpPr/>
          <p:nvPr/>
        </p:nvSpPr>
        <p:spPr>
          <a:xfrm flipV="1">
            <a:off x="7336802" y="1540556"/>
            <a:ext cx="297521" cy="357555"/>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8" name="직사각형 37">
            <a:extLst>
              <a:ext uri="{FF2B5EF4-FFF2-40B4-BE49-F238E27FC236}">
                <a16:creationId xmlns:a16="http://schemas.microsoft.com/office/drawing/2014/main" id="{5DAE39D2-B5F5-4AEE-B534-981F4969EC34}"/>
              </a:ext>
            </a:extLst>
          </p:cNvPr>
          <p:cNvSpPr/>
          <p:nvPr/>
        </p:nvSpPr>
        <p:spPr>
          <a:xfrm flipV="1">
            <a:off x="487159" y="3425621"/>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9" name="직사각형 38">
            <a:extLst>
              <a:ext uri="{FF2B5EF4-FFF2-40B4-BE49-F238E27FC236}">
                <a16:creationId xmlns:a16="http://schemas.microsoft.com/office/drawing/2014/main" id="{06AB80F8-5E5F-491B-AD53-CCD48C074BF5}"/>
              </a:ext>
            </a:extLst>
          </p:cNvPr>
          <p:cNvSpPr/>
          <p:nvPr/>
        </p:nvSpPr>
        <p:spPr>
          <a:xfrm flipV="1">
            <a:off x="2349186" y="3425621"/>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40" name="직사각형 39">
            <a:extLst>
              <a:ext uri="{FF2B5EF4-FFF2-40B4-BE49-F238E27FC236}">
                <a16:creationId xmlns:a16="http://schemas.microsoft.com/office/drawing/2014/main" id="{96F68AEF-A181-426E-83F9-6AAB31B3FCD2}"/>
              </a:ext>
            </a:extLst>
          </p:cNvPr>
          <p:cNvSpPr/>
          <p:nvPr/>
        </p:nvSpPr>
        <p:spPr>
          <a:xfrm flipV="1">
            <a:off x="4538623" y="3425621"/>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41" name="직사각형 40">
            <a:extLst>
              <a:ext uri="{FF2B5EF4-FFF2-40B4-BE49-F238E27FC236}">
                <a16:creationId xmlns:a16="http://schemas.microsoft.com/office/drawing/2014/main" id="{13727784-4012-44EE-8AE4-847EC95ECBB0}"/>
              </a:ext>
            </a:extLst>
          </p:cNvPr>
          <p:cNvSpPr/>
          <p:nvPr/>
        </p:nvSpPr>
        <p:spPr>
          <a:xfrm flipV="1">
            <a:off x="6730564" y="3425621"/>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11" name="직선 화살표 연결선 10">
            <a:extLst>
              <a:ext uri="{FF2B5EF4-FFF2-40B4-BE49-F238E27FC236}">
                <a16:creationId xmlns:a16="http://schemas.microsoft.com/office/drawing/2014/main" id="{CB30017E-7292-4700-B495-3115D507A0CB}"/>
              </a:ext>
            </a:extLst>
          </p:cNvPr>
          <p:cNvCxnSpPr>
            <a:cxnSpLocks/>
            <a:stCxn id="30" idx="0"/>
            <a:endCxn id="38" idx="2"/>
          </p:cNvCxnSpPr>
          <p:nvPr/>
        </p:nvCxnSpPr>
        <p:spPr>
          <a:xfrm>
            <a:off x="1253790" y="2119091"/>
            <a:ext cx="5348" cy="130653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FB619C7A-EED4-4E2E-B7D8-16D22FC53660}"/>
              </a:ext>
            </a:extLst>
          </p:cNvPr>
          <p:cNvCxnSpPr>
            <a:cxnSpLocks/>
            <a:stCxn id="35" idx="0"/>
            <a:endCxn id="39" idx="2"/>
          </p:cNvCxnSpPr>
          <p:nvPr/>
        </p:nvCxnSpPr>
        <p:spPr>
          <a:xfrm flipH="1">
            <a:off x="3121165" y="2119091"/>
            <a:ext cx="4354" cy="130653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9E55E54E-5797-4A0E-87CE-A2B186D1AE4F}"/>
              </a:ext>
            </a:extLst>
          </p:cNvPr>
          <p:cNvCxnSpPr>
            <a:cxnSpLocks/>
            <a:stCxn id="36" idx="0"/>
            <a:endCxn id="40" idx="2"/>
          </p:cNvCxnSpPr>
          <p:nvPr/>
        </p:nvCxnSpPr>
        <p:spPr>
          <a:xfrm>
            <a:off x="5303691" y="1898111"/>
            <a:ext cx="6911" cy="152751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30459A2A-CF91-4D1E-BC37-F6A0C32542D8}"/>
              </a:ext>
            </a:extLst>
          </p:cNvPr>
          <p:cNvCxnSpPr>
            <a:cxnSpLocks/>
            <a:stCxn id="37" idx="0"/>
            <a:endCxn id="34" idx="0"/>
          </p:cNvCxnSpPr>
          <p:nvPr/>
        </p:nvCxnSpPr>
        <p:spPr>
          <a:xfrm>
            <a:off x="7485563" y="1898111"/>
            <a:ext cx="9360" cy="152751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직사각형 52">
            <a:extLst>
              <a:ext uri="{FF2B5EF4-FFF2-40B4-BE49-F238E27FC236}">
                <a16:creationId xmlns:a16="http://schemas.microsoft.com/office/drawing/2014/main" id="{B8877C00-0468-443C-A082-344E40F0C431}"/>
              </a:ext>
            </a:extLst>
          </p:cNvPr>
          <p:cNvSpPr/>
          <p:nvPr/>
        </p:nvSpPr>
        <p:spPr>
          <a:xfrm flipV="1">
            <a:off x="2500557" y="3482883"/>
            <a:ext cx="252000" cy="35755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55" name="직사각형 54">
            <a:extLst>
              <a:ext uri="{FF2B5EF4-FFF2-40B4-BE49-F238E27FC236}">
                <a16:creationId xmlns:a16="http://schemas.microsoft.com/office/drawing/2014/main" id="{E8708E78-75DF-4B03-94C0-814D55953D01}"/>
              </a:ext>
            </a:extLst>
          </p:cNvPr>
          <p:cNvSpPr/>
          <p:nvPr/>
        </p:nvSpPr>
        <p:spPr>
          <a:xfrm flipV="1">
            <a:off x="837919" y="4316563"/>
            <a:ext cx="731520" cy="754824"/>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cxnSp>
        <p:nvCxnSpPr>
          <p:cNvPr id="56" name="직선 화살표 연결선 55">
            <a:extLst>
              <a:ext uri="{FF2B5EF4-FFF2-40B4-BE49-F238E27FC236}">
                <a16:creationId xmlns:a16="http://schemas.microsoft.com/office/drawing/2014/main" id="{2326C15A-7AB2-41E6-94B3-168845401863}"/>
              </a:ext>
            </a:extLst>
          </p:cNvPr>
          <p:cNvCxnSpPr>
            <a:cxnSpLocks/>
            <a:stCxn id="53" idx="0"/>
            <a:endCxn id="55" idx="2"/>
          </p:cNvCxnSpPr>
          <p:nvPr/>
        </p:nvCxnSpPr>
        <p:spPr>
          <a:xfrm flipH="1">
            <a:off x="1203679" y="3840438"/>
            <a:ext cx="1422878" cy="476125"/>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3569E1FE-B609-4C8F-B4CD-DB81356768C0}"/>
              </a:ext>
            </a:extLst>
          </p:cNvPr>
          <p:cNvSpPr/>
          <p:nvPr/>
        </p:nvSpPr>
        <p:spPr>
          <a:xfrm flipV="1">
            <a:off x="1841474" y="4323261"/>
            <a:ext cx="731520" cy="748127"/>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63" name="TextBox 62">
            <a:extLst>
              <a:ext uri="{FF2B5EF4-FFF2-40B4-BE49-F238E27FC236}">
                <a16:creationId xmlns:a16="http://schemas.microsoft.com/office/drawing/2014/main" id="{5FF35AFB-26FE-4C14-A35A-FA4DFA2848F1}"/>
              </a:ext>
            </a:extLst>
          </p:cNvPr>
          <p:cNvSpPr txBox="1"/>
          <p:nvPr/>
        </p:nvSpPr>
        <p:spPr>
          <a:xfrm>
            <a:off x="1860802" y="4606596"/>
            <a:ext cx="344966" cy="200055"/>
          </a:xfrm>
          <a:prstGeom prst="rect">
            <a:avLst/>
          </a:prstGeom>
          <a:noFill/>
        </p:spPr>
        <p:txBody>
          <a:bodyPr wrap="none" rtlCol="0">
            <a:spAutoFit/>
          </a:bodyPr>
          <a:lstStyle/>
          <a:p>
            <a:r>
              <a:rPr lang="en-US" altLang="ko-KR" sz="700" dirty="0">
                <a:latin typeface="Univers for KPMG"/>
                <a:cs typeface="Univers for KPMG"/>
              </a:rPr>
              <a:t>(51)</a:t>
            </a:r>
            <a:endParaRPr lang="ko-KR" altLang="en-US" sz="700" dirty="0">
              <a:latin typeface="Univers for KPMG"/>
              <a:cs typeface="Univers for KPMG"/>
            </a:endParaRPr>
          </a:p>
        </p:txBody>
      </p:sp>
      <mc:AlternateContent xmlns:mc="http://schemas.openxmlformats.org/markup-compatibility/2006" xmlns:cx4="http://schemas.microsoft.com/office/drawing/2016/5/10/chartex">
        <mc:Choice Requires="cx4">
          <p:graphicFrame>
            <p:nvGraphicFramePr>
              <p:cNvPr id="31" name="차트 30">
                <a:extLst>
                  <a:ext uri="{FF2B5EF4-FFF2-40B4-BE49-F238E27FC236}">
                    <a16:creationId xmlns:a16="http://schemas.microsoft.com/office/drawing/2014/main" id="{93112BF7-8E51-4D30-B066-D550A1885D50}"/>
                  </a:ext>
                </a:extLst>
              </p:cNvPr>
              <p:cNvGraphicFramePr/>
              <p:nvPr>
                <p:extLst>
                  <p:ext uri="{D42A27DB-BD31-4B8C-83A1-F6EECF244321}">
                    <p14:modId xmlns:p14="http://schemas.microsoft.com/office/powerpoint/2010/main" val="1009422230"/>
                  </p:ext>
                </p:extLst>
              </p:nvPr>
            </p:nvGraphicFramePr>
            <p:xfrm>
              <a:off x="514510" y="3616585"/>
              <a:ext cx="1440000" cy="584438"/>
            </p:xfrm>
            <a:graphic>
              <a:graphicData uri="http://schemas.microsoft.com/office/drawing/2014/chartex">
                <cx:chart xmlns:cx="http://schemas.microsoft.com/office/drawing/2014/chartex" xmlns:r="http://schemas.openxmlformats.org/officeDocument/2006/relationships" r:id="rId16"/>
              </a:graphicData>
            </a:graphic>
          </p:graphicFrame>
        </mc:Choice>
        <mc:Fallback xmlns="">
          <p:pic>
            <p:nvPicPr>
              <p:cNvPr id="31" name="차트 30">
                <a:extLst>
                  <a:ext uri="{FF2B5EF4-FFF2-40B4-BE49-F238E27FC236}">
                    <a16:creationId xmlns:a16="http://schemas.microsoft.com/office/drawing/2014/main" id="{93112BF7-8E51-4D30-B066-D550A1885D50}"/>
                  </a:ext>
                </a:extLst>
              </p:cNvPr>
              <p:cNvPicPr>
                <a:picLocks noGrp="1" noRot="1" noChangeAspect="1" noMove="1" noResize="1" noEditPoints="1" noAdjustHandles="1" noChangeArrowheads="1" noChangeShapeType="1"/>
              </p:cNvPicPr>
              <p:nvPr/>
            </p:nvPicPr>
            <p:blipFill>
              <a:blip r:embed="rId17"/>
              <a:stretch>
                <a:fillRect/>
              </a:stretch>
            </p:blipFill>
            <p:spPr>
              <a:xfrm>
                <a:off x="514510" y="3616585"/>
                <a:ext cx="1440000" cy="584438"/>
              </a:xfrm>
              <a:prstGeom prst="rect">
                <a:avLst/>
              </a:prstGeom>
            </p:spPr>
          </p:pic>
        </mc:Fallback>
      </mc:AlternateContent>
      <p:sp>
        <p:nvSpPr>
          <p:cNvPr id="64" name="TextBox 63">
            <a:extLst>
              <a:ext uri="{FF2B5EF4-FFF2-40B4-BE49-F238E27FC236}">
                <a16:creationId xmlns:a16="http://schemas.microsoft.com/office/drawing/2014/main" id="{142D8F2E-9241-4ECA-B6E7-A42F01F4285A}"/>
              </a:ext>
            </a:extLst>
          </p:cNvPr>
          <p:cNvSpPr txBox="1"/>
          <p:nvPr/>
        </p:nvSpPr>
        <p:spPr>
          <a:xfrm>
            <a:off x="1546221" y="3566744"/>
            <a:ext cx="333746" cy="200055"/>
          </a:xfrm>
          <a:prstGeom prst="rect">
            <a:avLst/>
          </a:prstGeom>
          <a:noFill/>
        </p:spPr>
        <p:txBody>
          <a:bodyPr wrap="none" rtlCol="0">
            <a:spAutoFit/>
          </a:bodyPr>
          <a:lstStyle/>
          <a:p>
            <a:r>
              <a:rPr lang="en-US" altLang="ko-KR" sz="700" dirty="0">
                <a:latin typeface="Univers for KPMG"/>
                <a:cs typeface="Univers for KPMG"/>
              </a:rPr>
              <a:t>292</a:t>
            </a:r>
            <a:endParaRPr lang="ko-KR" altLang="en-US" sz="700" dirty="0">
              <a:latin typeface="Univers for KPMG"/>
              <a:cs typeface="Univers for KPMG"/>
            </a:endParaRPr>
          </a:p>
        </p:txBody>
      </p:sp>
      <p:sp>
        <p:nvSpPr>
          <p:cNvPr id="66" name="TextBox 65">
            <a:extLst>
              <a:ext uri="{FF2B5EF4-FFF2-40B4-BE49-F238E27FC236}">
                <a16:creationId xmlns:a16="http://schemas.microsoft.com/office/drawing/2014/main" id="{048C731A-B7C5-495D-96C4-1A86EB244001}"/>
              </a:ext>
            </a:extLst>
          </p:cNvPr>
          <p:cNvSpPr txBox="1"/>
          <p:nvPr/>
        </p:nvSpPr>
        <p:spPr>
          <a:xfrm>
            <a:off x="3366379" y="3844341"/>
            <a:ext cx="447558" cy="192360"/>
          </a:xfrm>
          <a:prstGeom prst="rect">
            <a:avLst/>
          </a:prstGeom>
          <a:noFill/>
        </p:spPr>
        <p:txBody>
          <a:bodyPr wrap="none" rtlCol="0">
            <a:spAutoFit/>
          </a:bodyPr>
          <a:lstStyle/>
          <a:p>
            <a:r>
              <a:rPr lang="en-US" altLang="ko-KR" sz="650" dirty="0">
                <a:latin typeface="Univers for KPMG"/>
                <a:cs typeface="Univers for KPMG"/>
              </a:rPr>
              <a:t>(1,042)</a:t>
            </a:r>
            <a:endParaRPr lang="ko-KR" altLang="en-US" sz="650" dirty="0">
              <a:latin typeface="Univers for KPMG"/>
              <a:cs typeface="Univers for KPMG"/>
            </a:endParaRPr>
          </a:p>
        </p:txBody>
      </p:sp>
      <p:sp>
        <p:nvSpPr>
          <p:cNvPr id="72" name="TextBox 71">
            <a:extLst>
              <a:ext uri="{FF2B5EF4-FFF2-40B4-BE49-F238E27FC236}">
                <a16:creationId xmlns:a16="http://schemas.microsoft.com/office/drawing/2014/main" id="{913DDE10-FD43-4497-95D7-CD988F31FBB7}"/>
              </a:ext>
            </a:extLst>
          </p:cNvPr>
          <p:cNvSpPr txBox="1"/>
          <p:nvPr/>
        </p:nvSpPr>
        <p:spPr>
          <a:xfrm>
            <a:off x="2779568" y="3411150"/>
            <a:ext cx="333746" cy="200055"/>
          </a:xfrm>
          <a:prstGeom prst="rect">
            <a:avLst/>
          </a:prstGeom>
          <a:noFill/>
        </p:spPr>
        <p:txBody>
          <a:bodyPr wrap="none" rtlCol="0">
            <a:spAutoFit/>
          </a:bodyPr>
          <a:lstStyle/>
          <a:p>
            <a:r>
              <a:rPr lang="en-US" altLang="ko-KR" sz="700" dirty="0">
                <a:latin typeface="Univers for KPMG"/>
                <a:cs typeface="Univers for KPMG"/>
              </a:rPr>
              <a:t>430</a:t>
            </a:r>
            <a:endParaRPr lang="ko-KR" altLang="en-US" sz="700" dirty="0">
              <a:latin typeface="Univers for KPMG"/>
              <a:cs typeface="Univers for KPMG"/>
            </a:endParaRPr>
          </a:p>
        </p:txBody>
      </p:sp>
      <p:sp>
        <p:nvSpPr>
          <p:cNvPr id="73" name="TextBox 72">
            <a:extLst>
              <a:ext uri="{FF2B5EF4-FFF2-40B4-BE49-F238E27FC236}">
                <a16:creationId xmlns:a16="http://schemas.microsoft.com/office/drawing/2014/main" id="{998647D7-8D51-4FFC-9B90-43D9F7A814DF}"/>
              </a:ext>
            </a:extLst>
          </p:cNvPr>
          <p:cNvSpPr txBox="1"/>
          <p:nvPr/>
        </p:nvSpPr>
        <p:spPr>
          <a:xfrm>
            <a:off x="4672352" y="3478694"/>
            <a:ext cx="333746" cy="200055"/>
          </a:xfrm>
          <a:prstGeom prst="rect">
            <a:avLst/>
          </a:prstGeom>
          <a:noFill/>
        </p:spPr>
        <p:txBody>
          <a:bodyPr wrap="none" rtlCol="0">
            <a:spAutoFit/>
          </a:bodyPr>
          <a:lstStyle/>
          <a:p>
            <a:r>
              <a:rPr lang="en-US" altLang="ko-KR" sz="700" dirty="0">
                <a:latin typeface="Univers for KPMG"/>
                <a:cs typeface="Univers for KPMG"/>
              </a:rPr>
              <a:t>565</a:t>
            </a:r>
            <a:endParaRPr lang="ko-KR" altLang="en-US" sz="700" dirty="0">
              <a:latin typeface="Univers for KPMG"/>
              <a:cs typeface="Univers for KPMG"/>
            </a:endParaRPr>
          </a:p>
        </p:txBody>
      </p:sp>
      <p:sp>
        <p:nvSpPr>
          <p:cNvPr id="74" name="TextBox 73">
            <a:extLst>
              <a:ext uri="{FF2B5EF4-FFF2-40B4-BE49-F238E27FC236}">
                <a16:creationId xmlns:a16="http://schemas.microsoft.com/office/drawing/2014/main" id="{9806025F-A1E8-4C42-AF9E-7FD3DA22CBCC}"/>
              </a:ext>
            </a:extLst>
          </p:cNvPr>
          <p:cNvSpPr txBox="1"/>
          <p:nvPr/>
        </p:nvSpPr>
        <p:spPr>
          <a:xfrm>
            <a:off x="5604093" y="3836720"/>
            <a:ext cx="394660" cy="200055"/>
          </a:xfrm>
          <a:prstGeom prst="rect">
            <a:avLst/>
          </a:prstGeom>
          <a:noFill/>
        </p:spPr>
        <p:txBody>
          <a:bodyPr wrap="none" rtlCol="0">
            <a:spAutoFit/>
          </a:bodyPr>
          <a:lstStyle/>
          <a:p>
            <a:r>
              <a:rPr lang="en-US" altLang="ko-KR" sz="700" dirty="0">
                <a:latin typeface="Univers for KPMG"/>
                <a:cs typeface="Univers for KPMG"/>
              </a:rPr>
              <a:t>(390)</a:t>
            </a:r>
            <a:endParaRPr lang="ko-KR" altLang="en-US" sz="700" dirty="0">
              <a:latin typeface="Univers for KPMG"/>
              <a:cs typeface="Univers for KPMG"/>
            </a:endParaRPr>
          </a:p>
        </p:txBody>
      </p:sp>
      <p:sp>
        <p:nvSpPr>
          <p:cNvPr id="75" name="TextBox 74">
            <a:extLst>
              <a:ext uri="{FF2B5EF4-FFF2-40B4-BE49-F238E27FC236}">
                <a16:creationId xmlns:a16="http://schemas.microsoft.com/office/drawing/2014/main" id="{3080EF95-FFDD-4AE1-B1B3-0AEA1BF6B425}"/>
              </a:ext>
            </a:extLst>
          </p:cNvPr>
          <p:cNvSpPr txBox="1"/>
          <p:nvPr/>
        </p:nvSpPr>
        <p:spPr>
          <a:xfrm>
            <a:off x="7799950" y="3416133"/>
            <a:ext cx="333746" cy="200055"/>
          </a:xfrm>
          <a:prstGeom prst="rect">
            <a:avLst/>
          </a:prstGeom>
          <a:noFill/>
        </p:spPr>
        <p:txBody>
          <a:bodyPr wrap="none" rtlCol="0">
            <a:spAutoFit/>
          </a:bodyPr>
          <a:lstStyle/>
          <a:p>
            <a:r>
              <a:rPr lang="en-US" altLang="ko-KR" sz="700">
                <a:latin typeface="Univers for KPMG"/>
                <a:cs typeface="Univers for KPMG"/>
              </a:rPr>
              <a:t>259</a:t>
            </a:r>
            <a:endParaRPr lang="ko-KR" altLang="en-US" sz="700" dirty="0">
              <a:latin typeface="Univers for KPMG"/>
              <a:cs typeface="Univers for KPMG"/>
            </a:endParaRPr>
          </a:p>
        </p:txBody>
      </p:sp>
      <p:sp>
        <p:nvSpPr>
          <p:cNvPr id="79" name="TextBox 78">
            <a:extLst>
              <a:ext uri="{FF2B5EF4-FFF2-40B4-BE49-F238E27FC236}">
                <a16:creationId xmlns:a16="http://schemas.microsoft.com/office/drawing/2014/main" id="{28CB325D-FCE7-4037-83B7-E0DECD81DE48}"/>
              </a:ext>
            </a:extLst>
          </p:cNvPr>
          <p:cNvSpPr txBox="1"/>
          <p:nvPr/>
        </p:nvSpPr>
        <p:spPr>
          <a:xfrm>
            <a:off x="5288271" y="1276344"/>
            <a:ext cx="2353672" cy="109325"/>
          </a:xfrm>
          <a:prstGeom prst="rect">
            <a:avLst/>
          </a:prstGeom>
          <a:noFill/>
        </p:spPr>
        <p:txBody>
          <a:bodyPr wrap="square" lIns="0" tIns="0" bIns="0" rtlCol="0">
            <a:spAutoFit/>
          </a:bodyPr>
          <a:lstStyle/>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단위</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백만원</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p>
        </p:txBody>
      </p:sp>
      <p:sp>
        <p:nvSpPr>
          <p:cNvPr id="81" name="직사각형 80">
            <a:extLst>
              <a:ext uri="{FF2B5EF4-FFF2-40B4-BE49-F238E27FC236}">
                <a16:creationId xmlns:a16="http://schemas.microsoft.com/office/drawing/2014/main" id="{DCE5D075-72C0-45D2-B438-953130AF58EE}"/>
              </a:ext>
            </a:extLst>
          </p:cNvPr>
          <p:cNvSpPr/>
          <p:nvPr/>
        </p:nvSpPr>
        <p:spPr>
          <a:xfrm flipV="1">
            <a:off x="2818500" y="3432600"/>
            <a:ext cx="252000" cy="35755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82" name="직선 화살표 연결선 81">
            <a:extLst>
              <a:ext uri="{FF2B5EF4-FFF2-40B4-BE49-F238E27FC236}">
                <a16:creationId xmlns:a16="http://schemas.microsoft.com/office/drawing/2014/main" id="{857C5780-AC82-4947-9C06-1BC43B43E3E9}"/>
              </a:ext>
            </a:extLst>
          </p:cNvPr>
          <p:cNvCxnSpPr>
            <a:cxnSpLocks/>
            <a:stCxn id="81" idx="0"/>
            <a:endCxn id="62" idx="2"/>
          </p:cNvCxnSpPr>
          <p:nvPr/>
        </p:nvCxnSpPr>
        <p:spPr>
          <a:xfrm flipH="1">
            <a:off x="2207234" y="3790155"/>
            <a:ext cx="737266" cy="533106"/>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4="http://schemas.microsoft.com/office/drawing/2016/5/10/chartex">
        <mc:Choice Requires="cx4">
          <p:graphicFrame>
            <p:nvGraphicFramePr>
              <p:cNvPr id="92" name="차트 91">
                <a:extLst>
                  <a:ext uri="{FF2B5EF4-FFF2-40B4-BE49-F238E27FC236}">
                    <a16:creationId xmlns:a16="http://schemas.microsoft.com/office/drawing/2014/main" id="{AE80F65D-29C2-40D7-AB2F-6188456AB99A}"/>
                  </a:ext>
                </a:extLst>
              </p:cNvPr>
              <p:cNvGraphicFramePr/>
              <p:nvPr>
                <p:extLst>
                  <p:ext uri="{D42A27DB-BD31-4B8C-83A1-F6EECF244321}">
                    <p14:modId xmlns:p14="http://schemas.microsoft.com/office/powerpoint/2010/main" val="2671559869"/>
                  </p:ext>
                </p:extLst>
              </p:nvPr>
            </p:nvGraphicFramePr>
            <p:xfrm>
              <a:off x="3865630" y="4323261"/>
              <a:ext cx="864000" cy="755055"/>
            </p:xfrm>
            <a:graphic>
              <a:graphicData uri="http://schemas.microsoft.com/office/drawing/2014/chartex">
                <cx:chart xmlns:cx="http://schemas.microsoft.com/office/drawing/2014/chartex" xmlns:r="http://schemas.openxmlformats.org/officeDocument/2006/relationships" r:id="rId18"/>
              </a:graphicData>
            </a:graphic>
          </p:graphicFrame>
        </mc:Choice>
        <mc:Fallback xmlns="">
          <p:pic>
            <p:nvPicPr>
              <p:cNvPr id="92" name="차트 91">
                <a:extLst>
                  <a:ext uri="{FF2B5EF4-FFF2-40B4-BE49-F238E27FC236}">
                    <a16:creationId xmlns:a16="http://schemas.microsoft.com/office/drawing/2014/main" id="{AE80F65D-29C2-40D7-AB2F-6188456AB99A}"/>
                  </a:ext>
                </a:extLst>
              </p:cNvPr>
              <p:cNvPicPr>
                <a:picLocks noGrp="1" noRot="1" noChangeAspect="1" noMove="1" noResize="1" noEditPoints="1" noAdjustHandles="1" noChangeArrowheads="1" noChangeShapeType="1"/>
              </p:cNvPicPr>
              <p:nvPr/>
            </p:nvPicPr>
            <p:blipFill>
              <a:blip r:embed="rId19"/>
              <a:stretch>
                <a:fillRect/>
              </a:stretch>
            </p:blipFill>
            <p:spPr>
              <a:xfrm>
                <a:off x="3865630" y="4323261"/>
                <a:ext cx="864000" cy="755055"/>
              </a:xfrm>
              <a:prstGeom prst="rect">
                <a:avLst/>
              </a:prstGeom>
            </p:spPr>
          </p:pic>
        </mc:Fallback>
      </mc:AlternateContent>
      <p:sp>
        <p:nvSpPr>
          <p:cNvPr id="95" name="직사각형 94">
            <a:extLst>
              <a:ext uri="{FF2B5EF4-FFF2-40B4-BE49-F238E27FC236}">
                <a16:creationId xmlns:a16="http://schemas.microsoft.com/office/drawing/2014/main" id="{1B288253-49E8-4399-8D1F-1F8817CBD69A}"/>
              </a:ext>
            </a:extLst>
          </p:cNvPr>
          <p:cNvSpPr/>
          <p:nvPr/>
        </p:nvSpPr>
        <p:spPr>
          <a:xfrm flipV="1">
            <a:off x="2900196" y="4316563"/>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98" name="TextBox 97">
            <a:extLst>
              <a:ext uri="{FF2B5EF4-FFF2-40B4-BE49-F238E27FC236}">
                <a16:creationId xmlns:a16="http://schemas.microsoft.com/office/drawing/2014/main" id="{3EEFB604-5AFE-4BFB-8387-D91AF840D9FC}"/>
              </a:ext>
            </a:extLst>
          </p:cNvPr>
          <p:cNvSpPr txBox="1"/>
          <p:nvPr/>
        </p:nvSpPr>
        <p:spPr>
          <a:xfrm>
            <a:off x="2924658" y="4489021"/>
            <a:ext cx="333746" cy="200055"/>
          </a:xfrm>
          <a:prstGeom prst="rect">
            <a:avLst/>
          </a:prstGeom>
          <a:noFill/>
        </p:spPr>
        <p:txBody>
          <a:bodyPr wrap="none" rtlCol="0">
            <a:spAutoFit/>
          </a:bodyPr>
          <a:lstStyle/>
          <a:p>
            <a:r>
              <a:rPr lang="en-US" altLang="ko-KR" sz="700" dirty="0">
                <a:latin typeface="Univers for KPMG"/>
                <a:cs typeface="Univers for KPMG"/>
              </a:rPr>
              <a:t>175</a:t>
            </a:r>
            <a:endParaRPr lang="ko-KR" altLang="en-US" sz="700" dirty="0">
              <a:latin typeface="Univers for KPMG"/>
              <a:cs typeface="Univers for KPMG"/>
            </a:endParaRPr>
          </a:p>
        </p:txBody>
      </p:sp>
      <p:sp>
        <p:nvSpPr>
          <p:cNvPr id="99" name="TextBox 98">
            <a:extLst>
              <a:ext uri="{FF2B5EF4-FFF2-40B4-BE49-F238E27FC236}">
                <a16:creationId xmlns:a16="http://schemas.microsoft.com/office/drawing/2014/main" id="{77E9A47A-A4A5-4534-9C71-37299D8DD4E8}"/>
              </a:ext>
            </a:extLst>
          </p:cNvPr>
          <p:cNvSpPr txBox="1"/>
          <p:nvPr/>
        </p:nvSpPr>
        <p:spPr>
          <a:xfrm>
            <a:off x="3254680" y="4716529"/>
            <a:ext cx="394660" cy="200055"/>
          </a:xfrm>
          <a:prstGeom prst="rect">
            <a:avLst/>
          </a:prstGeom>
          <a:noFill/>
        </p:spPr>
        <p:txBody>
          <a:bodyPr wrap="none" rtlCol="0">
            <a:spAutoFit/>
          </a:bodyPr>
          <a:lstStyle/>
          <a:p>
            <a:r>
              <a:rPr lang="en-US" altLang="ko-KR" sz="700" dirty="0">
                <a:latin typeface="Univers for KPMG"/>
                <a:cs typeface="Univers for KPMG"/>
              </a:rPr>
              <a:t>(672)</a:t>
            </a:r>
            <a:endParaRPr lang="ko-KR" altLang="en-US" sz="700" dirty="0">
              <a:latin typeface="Univers for KPMG"/>
              <a:cs typeface="Univers for KPMG"/>
            </a:endParaRPr>
          </a:p>
        </p:txBody>
      </p:sp>
      <p:cxnSp>
        <p:nvCxnSpPr>
          <p:cNvPr id="102" name="직선 화살표 연결선 101">
            <a:extLst>
              <a:ext uri="{FF2B5EF4-FFF2-40B4-BE49-F238E27FC236}">
                <a16:creationId xmlns:a16="http://schemas.microsoft.com/office/drawing/2014/main" id="{1695D04A-DDB1-4F04-A0A7-8C208B257C70}"/>
              </a:ext>
            </a:extLst>
          </p:cNvPr>
          <p:cNvCxnSpPr>
            <a:cxnSpLocks/>
            <a:stCxn id="101" idx="0"/>
            <a:endCxn id="95" idx="2"/>
          </p:cNvCxnSpPr>
          <p:nvPr/>
        </p:nvCxnSpPr>
        <p:spPr>
          <a:xfrm>
            <a:off x="3262443" y="3832100"/>
            <a:ext cx="3513" cy="484463"/>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5D4E9485-AEB9-4E80-B101-D8AB7B669A3B}"/>
              </a:ext>
            </a:extLst>
          </p:cNvPr>
          <p:cNvSpPr txBox="1"/>
          <p:nvPr/>
        </p:nvSpPr>
        <p:spPr>
          <a:xfrm>
            <a:off x="4275557" y="4708140"/>
            <a:ext cx="394660" cy="200055"/>
          </a:xfrm>
          <a:prstGeom prst="rect">
            <a:avLst/>
          </a:prstGeom>
          <a:noFill/>
        </p:spPr>
        <p:txBody>
          <a:bodyPr wrap="none" rtlCol="0">
            <a:spAutoFit/>
          </a:bodyPr>
          <a:lstStyle/>
          <a:p>
            <a:r>
              <a:rPr lang="en-US" altLang="ko-KR" sz="700" dirty="0">
                <a:latin typeface="Univers for KPMG"/>
                <a:cs typeface="Univers for KPMG"/>
              </a:rPr>
              <a:t>(938)</a:t>
            </a:r>
            <a:endParaRPr lang="ko-KR" altLang="en-US" sz="700" dirty="0">
              <a:latin typeface="Univers for KPMG"/>
              <a:cs typeface="Univers for KPMG"/>
            </a:endParaRPr>
          </a:p>
        </p:txBody>
      </p:sp>
      <p:sp>
        <p:nvSpPr>
          <p:cNvPr id="113" name="직사각형 112">
            <a:extLst>
              <a:ext uri="{FF2B5EF4-FFF2-40B4-BE49-F238E27FC236}">
                <a16:creationId xmlns:a16="http://schemas.microsoft.com/office/drawing/2014/main" id="{F5E026D4-46CA-42C1-AE07-30FCC8F4D6F1}"/>
              </a:ext>
            </a:extLst>
          </p:cNvPr>
          <p:cNvSpPr/>
          <p:nvPr/>
        </p:nvSpPr>
        <p:spPr>
          <a:xfrm flipV="1">
            <a:off x="3931609" y="4316563"/>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cxnSp>
        <p:nvCxnSpPr>
          <p:cNvPr id="114" name="직선 화살표 연결선 113">
            <a:extLst>
              <a:ext uri="{FF2B5EF4-FFF2-40B4-BE49-F238E27FC236}">
                <a16:creationId xmlns:a16="http://schemas.microsoft.com/office/drawing/2014/main" id="{E5A3D354-76F9-4513-AFCA-637A3D54B91B}"/>
              </a:ext>
            </a:extLst>
          </p:cNvPr>
          <p:cNvCxnSpPr>
            <a:cxnSpLocks/>
            <a:stCxn id="116" idx="0"/>
            <a:endCxn id="113" idx="2"/>
          </p:cNvCxnSpPr>
          <p:nvPr/>
        </p:nvCxnSpPr>
        <p:spPr>
          <a:xfrm>
            <a:off x="3580385" y="4008591"/>
            <a:ext cx="716984" cy="307972"/>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직사각형 115">
            <a:extLst>
              <a:ext uri="{FF2B5EF4-FFF2-40B4-BE49-F238E27FC236}">
                <a16:creationId xmlns:a16="http://schemas.microsoft.com/office/drawing/2014/main" id="{1079E0BF-9711-4F60-850B-23F3C2D94751}"/>
              </a:ext>
            </a:extLst>
          </p:cNvPr>
          <p:cNvSpPr/>
          <p:nvPr/>
        </p:nvSpPr>
        <p:spPr>
          <a:xfrm flipV="1">
            <a:off x="3454385" y="3611205"/>
            <a:ext cx="252000" cy="397386"/>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20" name="직사각형 119">
            <a:extLst>
              <a:ext uri="{FF2B5EF4-FFF2-40B4-BE49-F238E27FC236}">
                <a16:creationId xmlns:a16="http://schemas.microsoft.com/office/drawing/2014/main" id="{A2A31F6F-BA2C-41B9-9798-74A4BD796382}"/>
              </a:ext>
            </a:extLst>
          </p:cNvPr>
          <p:cNvSpPr/>
          <p:nvPr/>
        </p:nvSpPr>
        <p:spPr>
          <a:xfrm flipV="1">
            <a:off x="4704021" y="3482883"/>
            <a:ext cx="252000" cy="35755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21" name="직사각형 120">
            <a:extLst>
              <a:ext uri="{FF2B5EF4-FFF2-40B4-BE49-F238E27FC236}">
                <a16:creationId xmlns:a16="http://schemas.microsoft.com/office/drawing/2014/main" id="{16364FDA-321C-4F47-81C3-F2F8D037CD5A}"/>
              </a:ext>
            </a:extLst>
          </p:cNvPr>
          <p:cNvSpPr/>
          <p:nvPr/>
        </p:nvSpPr>
        <p:spPr>
          <a:xfrm flipV="1">
            <a:off x="5026568" y="3614587"/>
            <a:ext cx="252000" cy="35755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22" name="직사각형 121">
            <a:extLst>
              <a:ext uri="{FF2B5EF4-FFF2-40B4-BE49-F238E27FC236}">
                <a16:creationId xmlns:a16="http://schemas.microsoft.com/office/drawing/2014/main" id="{8128BE4B-510B-4B4A-9051-1A3F5C5FAAA9}"/>
              </a:ext>
            </a:extLst>
          </p:cNvPr>
          <p:cNvSpPr/>
          <p:nvPr/>
        </p:nvSpPr>
        <p:spPr>
          <a:xfrm flipV="1">
            <a:off x="5349115" y="3614587"/>
            <a:ext cx="252000" cy="35755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23" name="직사각형 122">
            <a:extLst>
              <a:ext uri="{FF2B5EF4-FFF2-40B4-BE49-F238E27FC236}">
                <a16:creationId xmlns:a16="http://schemas.microsoft.com/office/drawing/2014/main" id="{D8763753-D242-427F-83CC-E2A5EE836A48}"/>
              </a:ext>
            </a:extLst>
          </p:cNvPr>
          <p:cNvSpPr/>
          <p:nvPr/>
        </p:nvSpPr>
        <p:spPr>
          <a:xfrm flipV="1">
            <a:off x="5671661" y="3656532"/>
            <a:ext cx="252000" cy="35755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28" name="직사각형 127">
            <a:extLst>
              <a:ext uri="{FF2B5EF4-FFF2-40B4-BE49-F238E27FC236}">
                <a16:creationId xmlns:a16="http://schemas.microsoft.com/office/drawing/2014/main" id="{F1FF914A-FC9F-4E58-85EF-1FAB639563E0}"/>
              </a:ext>
            </a:extLst>
          </p:cNvPr>
          <p:cNvSpPr/>
          <p:nvPr/>
        </p:nvSpPr>
        <p:spPr>
          <a:xfrm flipV="1">
            <a:off x="4985490" y="4316563"/>
            <a:ext cx="731520" cy="754824"/>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129" name="직사각형 128">
            <a:extLst>
              <a:ext uri="{FF2B5EF4-FFF2-40B4-BE49-F238E27FC236}">
                <a16:creationId xmlns:a16="http://schemas.microsoft.com/office/drawing/2014/main" id="{70746CA0-8B5A-4985-84DF-789B38B45F02}"/>
              </a:ext>
            </a:extLst>
          </p:cNvPr>
          <p:cNvSpPr/>
          <p:nvPr/>
        </p:nvSpPr>
        <p:spPr>
          <a:xfrm flipV="1">
            <a:off x="5989045" y="4323261"/>
            <a:ext cx="731520" cy="748127"/>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130" name="직사각형 129">
            <a:extLst>
              <a:ext uri="{FF2B5EF4-FFF2-40B4-BE49-F238E27FC236}">
                <a16:creationId xmlns:a16="http://schemas.microsoft.com/office/drawing/2014/main" id="{4A034748-5FCF-44A8-A83D-635432523307}"/>
              </a:ext>
            </a:extLst>
          </p:cNvPr>
          <p:cNvSpPr/>
          <p:nvPr/>
        </p:nvSpPr>
        <p:spPr>
          <a:xfrm flipV="1">
            <a:off x="7047767" y="4316563"/>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131" name="직사각형 130">
            <a:extLst>
              <a:ext uri="{FF2B5EF4-FFF2-40B4-BE49-F238E27FC236}">
                <a16:creationId xmlns:a16="http://schemas.microsoft.com/office/drawing/2014/main" id="{A0A33D24-8F8F-4635-89F6-A57C56B9C5D3}"/>
              </a:ext>
            </a:extLst>
          </p:cNvPr>
          <p:cNvSpPr/>
          <p:nvPr/>
        </p:nvSpPr>
        <p:spPr>
          <a:xfrm flipV="1">
            <a:off x="8079180" y="4316563"/>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cxnSp>
        <p:nvCxnSpPr>
          <p:cNvPr id="132" name="직선 화살표 연결선 131">
            <a:extLst>
              <a:ext uri="{FF2B5EF4-FFF2-40B4-BE49-F238E27FC236}">
                <a16:creationId xmlns:a16="http://schemas.microsoft.com/office/drawing/2014/main" id="{8E797EA9-5FAA-4585-8282-BD75F61791EB}"/>
              </a:ext>
            </a:extLst>
          </p:cNvPr>
          <p:cNvCxnSpPr>
            <a:cxnSpLocks/>
            <a:stCxn id="120" idx="0"/>
            <a:endCxn id="128" idx="2"/>
          </p:cNvCxnSpPr>
          <p:nvPr/>
        </p:nvCxnSpPr>
        <p:spPr>
          <a:xfrm>
            <a:off x="4830021" y="3840438"/>
            <a:ext cx="521229" cy="476125"/>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6" name="직선 화살표 연결선 135">
            <a:extLst>
              <a:ext uri="{FF2B5EF4-FFF2-40B4-BE49-F238E27FC236}">
                <a16:creationId xmlns:a16="http://schemas.microsoft.com/office/drawing/2014/main" id="{3CA99CA5-3F66-4A7E-B491-09351006BDB9}"/>
              </a:ext>
            </a:extLst>
          </p:cNvPr>
          <p:cNvCxnSpPr>
            <a:cxnSpLocks/>
            <a:stCxn id="121" idx="0"/>
            <a:endCxn id="129" idx="2"/>
          </p:cNvCxnSpPr>
          <p:nvPr/>
        </p:nvCxnSpPr>
        <p:spPr>
          <a:xfrm>
            <a:off x="5152568" y="3972142"/>
            <a:ext cx="1202237" cy="351119"/>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9" name="직선 화살표 연결선 138">
            <a:extLst>
              <a:ext uri="{FF2B5EF4-FFF2-40B4-BE49-F238E27FC236}">
                <a16:creationId xmlns:a16="http://schemas.microsoft.com/office/drawing/2014/main" id="{003588CD-ABF6-4C0E-8A64-DBCBA0A3AD41}"/>
              </a:ext>
            </a:extLst>
          </p:cNvPr>
          <p:cNvCxnSpPr>
            <a:cxnSpLocks/>
            <a:stCxn id="122" idx="0"/>
            <a:endCxn id="130" idx="2"/>
          </p:cNvCxnSpPr>
          <p:nvPr/>
        </p:nvCxnSpPr>
        <p:spPr>
          <a:xfrm>
            <a:off x="5475115" y="3972142"/>
            <a:ext cx="1938412" cy="344421"/>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2" name="직선 화살표 연결선 141">
            <a:extLst>
              <a:ext uri="{FF2B5EF4-FFF2-40B4-BE49-F238E27FC236}">
                <a16:creationId xmlns:a16="http://schemas.microsoft.com/office/drawing/2014/main" id="{22ABBA68-686F-41BE-81C0-CA4FEAF46DA4}"/>
              </a:ext>
            </a:extLst>
          </p:cNvPr>
          <p:cNvCxnSpPr>
            <a:cxnSpLocks/>
            <a:stCxn id="123" idx="0"/>
            <a:endCxn id="131" idx="2"/>
          </p:cNvCxnSpPr>
          <p:nvPr/>
        </p:nvCxnSpPr>
        <p:spPr>
          <a:xfrm>
            <a:off x="5797661" y="4014087"/>
            <a:ext cx="2647279" cy="302476"/>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3BF070B7-52A5-4E45-A277-E2E5AA8AF284}"/>
              </a:ext>
            </a:extLst>
          </p:cNvPr>
          <p:cNvSpPr txBox="1"/>
          <p:nvPr/>
        </p:nvSpPr>
        <p:spPr>
          <a:xfrm>
            <a:off x="633159" y="6000712"/>
            <a:ext cx="3619902" cy="215444"/>
          </a:xfrm>
          <a:prstGeom prst="rect">
            <a:avLst/>
          </a:prstGeom>
          <a:noFill/>
        </p:spPr>
        <p:txBody>
          <a:bodyPr wrap="non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비교목적을 위해 </a:t>
            </a:r>
            <a:r>
              <a:rPr lang="en-US" altLang="ko-KR" sz="800" dirty="0">
                <a:latin typeface="+mj-ea"/>
                <a:ea typeface="+mj-ea"/>
                <a:cs typeface="Univers for KPMG"/>
              </a:rPr>
              <a:t>FY20 11</a:t>
            </a:r>
            <a:r>
              <a:rPr lang="ko-KR" altLang="en-US" sz="800" dirty="0">
                <a:latin typeface="+mj-ea"/>
                <a:ea typeface="+mj-ea"/>
                <a:cs typeface="Univers for KPMG"/>
              </a:rPr>
              <a:t>월까지의 매출을 연환산한 금액에 해당함</a:t>
            </a:r>
          </a:p>
        </p:txBody>
      </p:sp>
      <p:sp>
        <p:nvSpPr>
          <p:cNvPr id="147" name="TextBox 146">
            <a:extLst>
              <a:ext uri="{FF2B5EF4-FFF2-40B4-BE49-F238E27FC236}">
                <a16:creationId xmlns:a16="http://schemas.microsoft.com/office/drawing/2014/main" id="{F562763D-255E-4777-9D70-019816D232DA}"/>
              </a:ext>
            </a:extLst>
          </p:cNvPr>
          <p:cNvSpPr txBox="1"/>
          <p:nvPr/>
        </p:nvSpPr>
        <p:spPr>
          <a:xfrm>
            <a:off x="9390996" y="3097026"/>
            <a:ext cx="223138" cy="174407"/>
          </a:xfrm>
          <a:prstGeom prst="rect">
            <a:avLst/>
          </a:prstGeom>
          <a:noFill/>
        </p:spPr>
        <p:txBody>
          <a:bodyPr wrap="none" rtlCol="0">
            <a:spAutoFit/>
          </a:bodyPr>
          <a:lstStyle/>
          <a:p>
            <a:r>
              <a:rPr lang="en-US" altLang="ko-KR" sz="800" baseline="30000" dirty="0">
                <a:latin typeface="+mj-ea"/>
                <a:ea typeface="+mj-ea"/>
                <a:cs typeface="Univers for KPMG"/>
              </a:rPr>
              <a:t>1</a:t>
            </a:r>
            <a:endParaRPr lang="ko-KR" altLang="en-US" sz="800" baseline="30000" dirty="0">
              <a:latin typeface="+mj-ea"/>
              <a:ea typeface="+mj-ea"/>
              <a:cs typeface="Univers for KPMG"/>
            </a:endParaRPr>
          </a:p>
        </p:txBody>
      </p:sp>
      <mc:AlternateContent xmlns:mc="http://schemas.openxmlformats.org/markup-compatibility/2006" xmlns:cx4="http://schemas.microsoft.com/office/drawing/2016/5/10/chartex">
        <mc:Choice Requires="cx4">
          <p:graphicFrame>
            <p:nvGraphicFramePr>
              <p:cNvPr id="80" name="차트 79">
                <a:extLst>
                  <a:ext uri="{FF2B5EF4-FFF2-40B4-BE49-F238E27FC236}">
                    <a16:creationId xmlns:a16="http://schemas.microsoft.com/office/drawing/2014/main" id="{F6B32224-CF79-4471-A122-A7511A791F15}"/>
                  </a:ext>
                </a:extLst>
              </p:cNvPr>
              <p:cNvGraphicFramePr/>
              <p:nvPr>
                <p:extLst>
                  <p:ext uri="{D42A27DB-BD31-4B8C-83A1-F6EECF244321}">
                    <p14:modId xmlns:p14="http://schemas.microsoft.com/office/powerpoint/2010/main" val="833157302"/>
                  </p:ext>
                </p:extLst>
              </p:nvPr>
            </p:nvGraphicFramePr>
            <p:xfrm>
              <a:off x="4922588" y="4324260"/>
              <a:ext cx="864000" cy="756000"/>
            </p:xfrm>
            <a:graphic>
              <a:graphicData uri="http://schemas.microsoft.com/office/drawing/2014/chartex">
                <cx:chart xmlns:cx="http://schemas.microsoft.com/office/drawing/2014/chartex" xmlns:r="http://schemas.openxmlformats.org/officeDocument/2006/relationships" r:id="rId20"/>
              </a:graphicData>
            </a:graphic>
          </p:graphicFrame>
        </mc:Choice>
        <mc:Fallback xmlns="">
          <p:pic>
            <p:nvPicPr>
              <p:cNvPr id="80" name="차트 79">
                <a:extLst>
                  <a:ext uri="{FF2B5EF4-FFF2-40B4-BE49-F238E27FC236}">
                    <a16:creationId xmlns:a16="http://schemas.microsoft.com/office/drawing/2014/main" id="{F6B32224-CF79-4471-A122-A7511A791F15}"/>
                  </a:ext>
                </a:extLst>
              </p:cNvPr>
              <p:cNvPicPr>
                <a:picLocks noGrp="1" noRot="1" noChangeAspect="1" noMove="1" noResize="1" noEditPoints="1" noAdjustHandles="1" noChangeArrowheads="1" noChangeShapeType="1"/>
              </p:cNvPicPr>
              <p:nvPr/>
            </p:nvPicPr>
            <p:blipFill>
              <a:blip r:embed="rId21"/>
              <a:stretch>
                <a:fillRect/>
              </a:stretch>
            </p:blipFill>
            <p:spPr>
              <a:xfrm>
                <a:off x="4922588" y="4324260"/>
                <a:ext cx="864000" cy="756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83" name="차트 82">
                <a:extLst>
                  <a:ext uri="{FF2B5EF4-FFF2-40B4-BE49-F238E27FC236}">
                    <a16:creationId xmlns:a16="http://schemas.microsoft.com/office/drawing/2014/main" id="{601C0296-AD59-434C-9B7C-8365ED090AC6}"/>
                  </a:ext>
                </a:extLst>
              </p:cNvPr>
              <p:cNvGraphicFramePr/>
              <p:nvPr>
                <p:extLst>
                  <p:ext uri="{D42A27DB-BD31-4B8C-83A1-F6EECF244321}">
                    <p14:modId xmlns:p14="http://schemas.microsoft.com/office/powerpoint/2010/main" val="4226145018"/>
                  </p:ext>
                </p:extLst>
              </p:nvPr>
            </p:nvGraphicFramePr>
            <p:xfrm>
              <a:off x="5922805" y="4324260"/>
              <a:ext cx="864000" cy="756000"/>
            </p:xfrm>
            <a:graphic>
              <a:graphicData uri="http://schemas.microsoft.com/office/drawing/2014/chartex">
                <cx:chart xmlns:cx="http://schemas.microsoft.com/office/drawing/2014/chartex" xmlns:r="http://schemas.openxmlformats.org/officeDocument/2006/relationships" r:id="rId22"/>
              </a:graphicData>
            </a:graphic>
          </p:graphicFrame>
        </mc:Choice>
        <mc:Fallback xmlns="">
          <p:pic>
            <p:nvPicPr>
              <p:cNvPr id="83" name="차트 82">
                <a:extLst>
                  <a:ext uri="{FF2B5EF4-FFF2-40B4-BE49-F238E27FC236}">
                    <a16:creationId xmlns:a16="http://schemas.microsoft.com/office/drawing/2014/main" id="{601C0296-AD59-434C-9B7C-8365ED090AC6}"/>
                  </a:ext>
                </a:extLst>
              </p:cNvPr>
              <p:cNvPicPr>
                <a:picLocks noGrp="1" noRot="1" noChangeAspect="1" noMove="1" noResize="1" noEditPoints="1" noAdjustHandles="1" noChangeArrowheads="1" noChangeShapeType="1"/>
              </p:cNvPicPr>
              <p:nvPr/>
            </p:nvPicPr>
            <p:blipFill>
              <a:blip r:embed="rId23"/>
              <a:stretch>
                <a:fillRect/>
              </a:stretch>
            </p:blipFill>
            <p:spPr>
              <a:xfrm>
                <a:off x="5922805" y="4324260"/>
                <a:ext cx="864000" cy="756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84" name="차트 83">
                <a:extLst>
                  <a:ext uri="{FF2B5EF4-FFF2-40B4-BE49-F238E27FC236}">
                    <a16:creationId xmlns:a16="http://schemas.microsoft.com/office/drawing/2014/main" id="{98F57F9D-004B-4892-8A65-FE695F66F1E6}"/>
                  </a:ext>
                </a:extLst>
              </p:cNvPr>
              <p:cNvGraphicFramePr/>
              <p:nvPr>
                <p:extLst>
                  <p:ext uri="{D42A27DB-BD31-4B8C-83A1-F6EECF244321}">
                    <p14:modId xmlns:p14="http://schemas.microsoft.com/office/powerpoint/2010/main" val="1803611657"/>
                  </p:ext>
                </p:extLst>
              </p:nvPr>
            </p:nvGraphicFramePr>
            <p:xfrm>
              <a:off x="6994810" y="4324260"/>
              <a:ext cx="864000" cy="756000"/>
            </p:xfrm>
            <a:graphic>
              <a:graphicData uri="http://schemas.microsoft.com/office/drawing/2014/chartex">
                <cx:chart xmlns:cx="http://schemas.microsoft.com/office/drawing/2014/chartex" xmlns:r="http://schemas.openxmlformats.org/officeDocument/2006/relationships" r:id="rId24"/>
              </a:graphicData>
            </a:graphic>
          </p:graphicFrame>
        </mc:Choice>
        <mc:Fallback xmlns="">
          <p:pic>
            <p:nvPicPr>
              <p:cNvPr id="84" name="차트 83">
                <a:extLst>
                  <a:ext uri="{FF2B5EF4-FFF2-40B4-BE49-F238E27FC236}">
                    <a16:creationId xmlns:a16="http://schemas.microsoft.com/office/drawing/2014/main" id="{98F57F9D-004B-4892-8A65-FE695F66F1E6}"/>
                  </a:ext>
                </a:extLst>
              </p:cNvPr>
              <p:cNvPicPr>
                <a:picLocks noGrp="1" noRot="1" noChangeAspect="1" noMove="1" noResize="1" noEditPoints="1" noAdjustHandles="1" noChangeArrowheads="1" noChangeShapeType="1"/>
              </p:cNvPicPr>
              <p:nvPr/>
            </p:nvPicPr>
            <p:blipFill>
              <a:blip r:embed="rId25"/>
              <a:stretch>
                <a:fillRect/>
              </a:stretch>
            </p:blipFill>
            <p:spPr>
              <a:xfrm>
                <a:off x="6994810" y="4324260"/>
                <a:ext cx="864000" cy="756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85" name="차트 84">
                <a:extLst>
                  <a:ext uri="{FF2B5EF4-FFF2-40B4-BE49-F238E27FC236}">
                    <a16:creationId xmlns:a16="http://schemas.microsoft.com/office/drawing/2014/main" id="{099D120E-B388-4EA5-BB67-D4C1D69D0A66}"/>
                  </a:ext>
                </a:extLst>
              </p:cNvPr>
              <p:cNvGraphicFramePr/>
              <p:nvPr>
                <p:extLst>
                  <p:ext uri="{D42A27DB-BD31-4B8C-83A1-F6EECF244321}">
                    <p14:modId xmlns:p14="http://schemas.microsoft.com/office/powerpoint/2010/main" val="810449752"/>
                  </p:ext>
                </p:extLst>
              </p:nvPr>
            </p:nvGraphicFramePr>
            <p:xfrm>
              <a:off x="8023471" y="4324260"/>
              <a:ext cx="864000" cy="756000"/>
            </p:xfrm>
            <a:graphic>
              <a:graphicData uri="http://schemas.microsoft.com/office/drawing/2014/chartex">
                <cx:chart xmlns:cx="http://schemas.microsoft.com/office/drawing/2014/chartex" xmlns:r="http://schemas.openxmlformats.org/officeDocument/2006/relationships" r:id="rId26"/>
              </a:graphicData>
            </a:graphic>
          </p:graphicFrame>
        </mc:Choice>
        <mc:Fallback xmlns="">
          <p:pic>
            <p:nvPicPr>
              <p:cNvPr id="85" name="차트 84">
                <a:extLst>
                  <a:ext uri="{FF2B5EF4-FFF2-40B4-BE49-F238E27FC236}">
                    <a16:creationId xmlns:a16="http://schemas.microsoft.com/office/drawing/2014/main" id="{099D120E-B388-4EA5-BB67-D4C1D69D0A66}"/>
                  </a:ext>
                </a:extLst>
              </p:cNvPr>
              <p:cNvPicPr>
                <a:picLocks noGrp="1" noRot="1" noChangeAspect="1" noMove="1" noResize="1" noEditPoints="1" noAdjustHandles="1" noChangeArrowheads="1" noChangeShapeType="1"/>
              </p:cNvPicPr>
              <p:nvPr/>
            </p:nvPicPr>
            <p:blipFill>
              <a:blip r:embed="rId27"/>
              <a:stretch>
                <a:fillRect/>
              </a:stretch>
            </p:blipFill>
            <p:spPr>
              <a:xfrm>
                <a:off x="8023471" y="4324260"/>
                <a:ext cx="864000" cy="756000"/>
              </a:xfrm>
              <a:prstGeom prst="rect">
                <a:avLst/>
              </a:prstGeom>
            </p:spPr>
          </p:pic>
        </mc:Fallback>
      </mc:AlternateContent>
      <p:sp>
        <p:nvSpPr>
          <p:cNvPr id="86" name="TextBox 85">
            <a:extLst>
              <a:ext uri="{FF2B5EF4-FFF2-40B4-BE49-F238E27FC236}">
                <a16:creationId xmlns:a16="http://schemas.microsoft.com/office/drawing/2014/main" id="{E4587A2E-DF6B-4A3A-955E-AEBFCA28FA15}"/>
              </a:ext>
            </a:extLst>
          </p:cNvPr>
          <p:cNvSpPr txBox="1"/>
          <p:nvPr/>
        </p:nvSpPr>
        <p:spPr>
          <a:xfrm>
            <a:off x="4989680" y="4708140"/>
            <a:ext cx="394660" cy="200055"/>
          </a:xfrm>
          <a:prstGeom prst="rect">
            <a:avLst/>
          </a:prstGeom>
          <a:noFill/>
        </p:spPr>
        <p:txBody>
          <a:bodyPr wrap="none" rtlCol="0">
            <a:spAutoFit/>
          </a:bodyPr>
          <a:lstStyle/>
          <a:p>
            <a:r>
              <a:rPr lang="en-US" altLang="ko-KR" sz="700" dirty="0">
                <a:latin typeface="Univers for KPMG"/>
                <a:cs typeface="Univers for KPMG"/>
              </a:rPr>
              <a:t>(114)</a:t>
            </a:r>
            <a:endParaRPr lang="ko-KR" altLang="en-US" sz="700" dirty="0">
              <a:latin typeface="Univers for KPMG"/>
              <a:cs typeface="Univers for KPMG"/>
            </a:endParaRPr>
          </a:p>
        </p:txBody>
      </p:sp>
      <p:sp>
        <p:nvSpPr>
          <p:cNvPr id="87" name="TextBox 86">
            <a:extLst>
              <a:ext uri="{FF2B5EF4-FFF2-40B4-BE49-F238E27FC236}">
                <a16:creationId xmlns:a16="http://schemas.microsoft.com/office/drawing/2014/main" id="{2ED39B04-7DFB-47B7-9780-CDEB947926E1}"/>
              </a:ext>
            </a:extLst>
          </p:cNvPr>
          <p:cNvSpPr txBox="1"/>
          <p:nvPr/>
        </p:nvSpPr>
        <p:spPr>
          <a:xfrm>
            <a:off x="5365520" y="4288690"/>
            <a:ext cx="333746" cy="200055"/>
          </a:xfrm>
          <a:prstGeom prst="rect">
            <a:avLst/>
          </a:prstGeom>
          <a:noFill/>
        </p:spPr>
        <p:txBody>
          <a:bodyPr wrap="none" rtlCol="0">
            <a:spAutoFit/>
          </a:bodyPr>
          <a:lstStyle/>
          <a:p>
            <a:r>
              <a:rPr lang="en-US" altLang="ko-KR" sz="700">
                <a:latin typeface="Univers for KPMG"/>
                <a:cs typeface="Univers for KPMG"/>
              </a:rPr>
              <a:t>679</a:t>
            </a:r>
            <a:endParaRPr lang="ko-KR" altLang="en-US" sz="700" dirty="0">
              <a:latin typeface="Univers for KPMG"/>
              <a:cs typeface="Univers for KPMG"/>
            </a:endParaRPr>
          </a:p>
        </p:txBody>
      </p:sp>
      <p:sp>
        <p:nvSpPr>
          <p:cNvPr id="89" name="TextBox 88">
            <a:extLst>
              <a:ext uri="{FF2B5EF4-FFF2-40B4-BE49-F238E27FC236}">
                <a16:creationId xmlns:a16="http://schemas.microsoft.com/office/drawing/2014/main" id="{01BB42B7-5D53-4E16-83A7-82CB6177759D}"/>
              </a:ext>
            </a:extLst>
          </p:cNvPr>
          <p:cNvSpPr txBox="1"/>
          <p:nvPr/>
        </p:nvSpPr>
        <p:spPr>
          <a:xfrm>
            <a:off x="6012177" y="4389358"/>
            <a:ext cx="344966" cy="200055"/>
          </a:xfrm>
          <a:prstGeom prst="rect">
            <a:avLst/>
          </a:prstGeom>
          <a:noFill/>
        </p:spPr>
        <p:txBody>
          <a:bodyPr wrap="none" rtlCol="0">
            <a:spAutoFit/>
          </a:bodyPr>
          <a:lstStyle/>
          <a:p>
            <a:r>
              <a:rPr lang="en-US" altLang="ko-KR" sz="700" dirty="0">
                <a:latin typeface="Univers for KPMG"/>
                <a:cs typeface="Univers for KPMG"/>
              </a:rPr>
              <a:t>(84)</a:t>
            </a:r>
            <a:endParaRPr lang="ko-KR" altLang="en-US" sz="700" dirty="0">
              <a:latin typeface="Univers for KPMG"/>
              <a:cs typeface="Univers for KPMG"/>
            </a:endParaRPr>
          </a:p>
        </p:txBody>
      </p:sp>
      <p:sp>
        <p:nvSpPr>
          <p:cNvPr id="90" name="TextBox 89">
            <a:extLst>
              <a:ext uri="{FF2B5EF4-FFF2-40B4-BE49-F238E27FC236}">
                <a16:creationId xmlns:a16="http://schemas.microsoft.com/office/drawing/2014/main" id="{E73645E7-79B6-416F-A83A-56DFA8FC259B}"/>
              </a:ext>
            </a:extLst>
          </p:cNvPr>
          <p:cNvSpPr txBox="1"/>
          <p:nvPr/>
        </p:nvSpPr>
        <p:spPr>
          <a:xfrm>
            <a:off x="6339594" y="4723401"/>
            <a:ext cx="394660" cy="200055"/>
          </a:xfrm>
          <a:prstGeom prst="rect">
            <a:avLst/>
          </a:prstGeom>
          <a:noFill/>
        </p:spPr>
        <p:txBody>
          <a:bodyPr wrap="none" rtlCol="0">
            <a:spAutoFit/>
          </a:bodyPr>
          <a:lstStyle/>
          <a:p>
            <a:r>
              <a:rPr lang="en-US" altLang="ko-KR" sz="700" dirty="0">
                <a:latin typeface="Univers for KPMG"/>
                <a:cs typeface="Univers for KPMG"/>
              </a:rPr>
              <a:t>(722)</a:t>
            </a:r>
            <a:endParaRPr lang="ko-KR" altLang="en-US" sz="700" dirty="0">
              <a:latin typeface="Univers for KPMG"/>
              <a:cs typeface="Univers for KPMG"/>
            </a:endParaRPr>
          </a:p>
        </p:txBody>
      </p:sp>
      <p:sp>
        <p:nvSpPr>
          <p:cNvPr id="93" name="TextBox 92">
            <a:extLst>
              <a:ext uri="{FF2B5EF4-FFF2-40B4-BE49-F238E27FC236}">
                <a16:creationId xmlns:a16="http://schemas.microsoft.com/office/drawing/2014/main" id="{883C8C5C-CBE3-4A42-99F7-F0458B409AD9}"/>
              </a:ext>
            </a:extLst>
          </p:cNvPr>
          <p:cNvSpPr txBox="1"/>
          <p:nvPr/>
        </p:nvSpPr>
        <p:spPr>
          <a:xfrm>
            <a:off x="7075618" y="4723401"/>
            <a:ext cx="344966" cy="200055"/>
          </a:xfrm>
          <a:prstGeom prst="rect">
            <a:avLst/>
          </a:prstGeom>
          <a:noFill/>
        </p:spPr>
        <p:txBody>
          <a:bodyPr wrap="none" rtlCol="0">
            <a:spAutoFit/>
          </a:bodyPr>
          <a:lstStyle/>
          <a:p>
            <a:r>
              <a:rPr lang="en-US" altLang="ko-KR" sz="700" dirty="0">
                <a:latin typeface="Univers for KPMG"/>
                <a:cs typeface="Univers for KPMG"/>
              </a:rPr>
              <a:t>(17)</a:t>
            </a:r>
            <a:endParaRPr lang="ko-KR" altLang="en-US" sz="700" dirty="0">
              <a:latin typeface="Univers for KPMG"/>
              <a:cs typeface="Univers for KPMG"/>
            </a:endParaRPr>
          </a:p>
        </p:txBody>
      </p:sp>
      <p:sp>
        <p:nvSpPr>
          <p:cNvPr id="94" name="TextBox 93">
            <a:extLst>
              <a:ext uri="{FF2B5EF4-FFF2-40B4-BE49-F238E27FC236}">
                <a16:creationId xmlns:a16="http://schemas.microsoft.com/office/drawing/2014/main" id="{CF530708-A306-4160-853C-0AAD98F12BDD}"/>
              </a:ext>
            </a:extLst>
          </p:cNvPr>
          <p:cNvSpPr txBox="1"/>
          <p:nvPr/>
        </p:nvSpPr>
        <p:spPr>
          <a:xfrm>
            <a:off x="7430588" y="4321062"/>
            <a:ext cx="333746" cy="200055"/>
          </a:xfrm>
          <a:prstGeom prst="rect">
            <a:avLst/>
          </a:prstGeom>
          <a:noFill/>
        </p:spPr>
        <p:txBody>
          <a:bodyPr wrap="none" rtlCol="0">
            <a:spAutoFit/>
          </a:bodyPr>
          <a:lstStyle/>
          <a:p>
            <a:r>
              <a:rPr lang="en-US" altLang="ko-KR" sz="700" dirty="0">
                <a:latin typeface="Univers for KPMG"/>
                <a:cs typeface="Univers for KPMG"/>
              </a:rPr>
              <a:t>263</a:t>
            </a:r>
            <a:endParaRPr lang="ko-KR" altLang="en-US" sz="700" dirty="0">
              <a:latin typeface="Univers for KPMG"/>
              <a:cs typeface="Univers for KPMG"/>
            </a:endParaRPr>
          </a:p>
        </p:txBody>
      </p:sp>
      <p:sp>
        <p:nvSpPr>
          <p:cNvPr id="96" name="TextBox 95">
            <a:extLst>
              <a:ext uri="{FF2B5EF4-FFF2-40B4-BE49-F238E27FC236}">
                <a16:creationId xmlns:a16="http://schemas.microsoft.com/office/drawing/2014/main" id="{8DE8C913-689A-401D-A290-35ED8EF294F3}"/>
              </a:ext>
            </a:extLst>
          </p:cNvPr>
          <p:cNvSpPr txBox="1"/>
          <p:nvPr/>
        </p:nvSpPr>
        <p:spPr>
          <a:xfrm>
            <a:off x="8119639" y="4287506"/>
            <a:ext cx="284052" cy="200055"/>
          </a:xfrm>
          <a:prstGeom prst="rect">
            <a:avLst/>
          </a:prstGeom>
          <a:noFill/>
        </p:spPr>
        <p:txBody>
          <a:bodyPr wrap="none" rtlCol="0">
            <a:spAutoFit/>
          </a:bodyPr>
          <a:lstStyle/>
          <a:p>
            <a:r>
              <a:rPr lang="en-US" altLang="ko-KR" sz="700" dirty="0">
                <a:latin typeface="Univers for KPMG"/>
                <a:cs typeface="Univers for KPMG"/>
              </a:rPr>
              <a:t>75</a:t>
            </a:r>
            <a:endParaRPr lang="ko-KR" altLang="en-US" sz="700" dirty="0">
              <a:latin typeface="Univers for KPMG"/>
              <a:cs typeface="Univers for KPMG"/>
            </a:endParaRPr>
          </a:p>
        </p:txBody>
      </p:sp>
      <p:sp>
        <p:nvSpPr>
          <p:cNvPr id="97" name="TextBox 96">
            <a:extLst>
              <a:ext uri="{FF2B5EF4-FFF2-40B4-BE49-F238E27FC236}">
                <a16:creationId xmlns:a16="http://schemas.microsoft.com/office/drawing/2014/main" id="{42ABA11D-3079-4444-9A7C-3D85B2C4A90D}"/>
              </a:ext>
            </a:extLst>
          </p:cNvPr>
          <p:cNvSpPr txBox="1"/>
          <p:nvPr/>
        </p:nvSpPr>
        <p:spPr>
          <a:xfrm>
            <a:off x="8438693" y="4723401"/>
            <a:ext cx="394660" cy="200055"/>
          </a:xfrm>
          <a:prstGeom prst="rect">
            <a:avLst/>
          </a:prstGeom>
          <a:noFill/>
        </p:spPr>
        <p:txBody>
          <a:bodyPr wrap="none" rtlCol="0">
            <a:spAutoFit/>
          </a:bodyPr>
          <a:lstStyle/>
          <a:p>
            <a:r>
              <a:rPr lang="en-US" altLang="ko-KR" sz="700" dirty="0">
                <a:latin typeface="Univers for KPMG"/>
                <a:cs typeface="Univers for KPMG"/>
              </a:rPr>
              <a:t>(465)</a:t>
            </a:r>
            <a:endParaRPr lang="ko-KR" altLang="en-US" sz="700" dirty="0">
              <a:latin typeface="Univers for KPMG"/>
              <a:cs typeface="Univers for KPMG"/>
            </a:endParaRPr>
          </a:p>
        </p:txBody>
      </p:sp>
      <p:sp>
        <p:nvSpPr>
          <p:cNvPr id="100" name="TextBox 99">
            <a:extLst>
              <a:ext uri="{FF2B5EF4-FFF2-40B4-BE49-F238E27FC236}">
                <a16:creationId xmlns:a16="http://schemas.microsoft.com/office/drawing/2014/main" id="{209BF1C4-571D-4FCD-A630-35EF6159DC92}"/>
              </a:ext>
            </a:extLst>
          </p:cNvPr>
          <p:cNvSpPr txBox="1">
            <a:spLocks/>
          </p:cNvSpPr>
          <p:nvPr/>
        </p:nvSpPr>
        <p:spPr>
          <a:xfrm>
            <a:off x="710991" y="5153257"/>
            <a:ext cx="8590213" cy="861649"/>
          </a:xfrm>
          <a:prstGeom prst="rect">
            <a:avLst/>
          </a:prstGeom>
          <a:noFill/>
          <a:ln w="6350">
            <a:solidFill>
              <a:srgbClr val="005EB8"/>
            </a:solidFill>
          </a:ln>
        </p:spPr>
        <p:txBody>
          <a:bodyPr wrap="square" lIns="54610" tIns="54610" rIns="54610" bIns="54610" rtlCol="0" anchor="ctr" anchorCtr="0">
            <a:noAutofit/>
          </a:bodyPr>
          <a:lstStyle/>
          <a:p>
            <a:pPr marL="174625" lvl="2" indent="-133350" defTabSz="914400" fontAlgn="base">
              <a:lnSpc>
                <a:spcPct val="130000"/>
              </a:lnSpc>
              <a:buClr>
                <a:srgbClr val="00338D"/>
              </a:buClr>
              <a:buSzPct val="100000"/>
              <a:buFont typeface="Arial" panose="020B0604020202020204" pitchFamily="34" charset="0"/>
              <a:buChar char="•"/>
              <a:defRPr/>
            </a:pPr>
            <a:r>
              <a:rPr lang="ko-KR" altLang="en-US" sz="800" kern="0" dirty="0" err="1">
                <a:solidFill>
                  <a:srgbClr val="000000"/>
                </a:solidFill>
                <a:latin typeface="맑은 고딕" panose="020B0503020000020004" pitchFamily="50" charset="-127"/>
                <a:cs typeface="Arial" panose="020B0604020202020204" pitchFamily="34" charset="0"/>
              </a:rPr>
              <a:t>에이치비테크놀로지에</a:t>
            </a:r>
            <a:r>
              <a:rPr lang="ko-KR" altLang="en-US" sz="800" kern="0" dirty="0">
                <a:solidFill>
                  <a:srgbClr val="000000"/>
                </a:solidFill>
                <a:latin typeface="맑은 고딕" panose="020B0503020000020004" pitchFamily="50" charset="-127"/>
                <a:cs typeface="Arial" panose="020B0604020202020204" pitchFamily="34" charset="0"/>
              </a:rPr>
              <a:t> 대한 매출은 </a:t>
            </a:r>
            <a:r>
              <a:rPr lang="en-US" altLang="ko-KR" sz="800" kern="0" dirty="0">
                <a:solidFill>
                  <a:srgbClr val="000000"/>
                </a:solidFill>
                <a:latin typeface="맑은 고딕" panose="020B0503020000020004" pitchFamily="50" charset="-127"/>
                <a:cs typeface="Arial" panose="020B0604020202020204" pitchFamily="34" charset="0"/>
              </a:rPr>
              <a:t>FY17 </a:t>
            </a:r>
            <a:r>
              <a:rPr lang="ko-KR" altLang="en-US" sz="800" kern="0" dirty="0">
                <a:solidFill>
                  <a:srgbClr val="000000"/>
                </a:solidFill>
                <a:latin typeface="맑은 고딕" panose="020B0503020000020004" pitchFamily="50" charset="-127"/>
                <a:cs typeface="Arial" panose="020B0604020202020204" pitchFamily="34" charset="0"/>
              </a:rPr>
              <a:t>이후 주로 </a:t>
            </a:r>
            <a:r>
              <a:rPr lang="en-US" altLang="ko-KR" sz="800" kern="0" dirty="0">
                <a:solidFill>
                  <a:srgbClr val="000000"/>
                </a:solidFill>
                <a:latin typeface="맑은 고딕" panose="020B0503020000020004" pitchFamily="50" charset="-127"/>
                <a:cs typeface="Arial" panose="020B0604020202020204" pitchFamily="34" charset="0"/>
              </a:rPr>
              <a:t>5,000</a:t>
            </a:r>
            <a:r>
              <a:rPr lang="ko-KR" altLang="en-US" sz="800" kern="0" dirty="0">
                <a:solidFill>
                  <a:srgbClr val="000000"/>
                </a:solidFill>
                <a:latin typeface="맑은 고딕" panose="020B0503020000020004" pitchFamily="50" charset="-127"/>
                <a:cs typeface="Arial" panose="020B0604020202020204" pitchFamily="34" charset="0"/>
              </a:rPr>
              <a:t>만원 이상의 대형 </a:t>
            </a:r>
            <a:r>
              <a:rPr lang="en-US" altLang="ko-KR" sz="800" kern="0" dirty="0">
                <a:solidFill>
                  <a:srgbClr val="000000"/>
                </a:solidFill>
                <a:latin typeface="맑은 고딕" panose="020B0503020000020004" pitchFamily="50" charset="-127"/>
                <a:cs typeface="Arial" panose="020B0604020202020204" pitchFamily="34" charset="0"/>
              </a:rPr>
              <a:t>Air Plate </a:t>
            </a:r>
            <a:r>
              <a:rPr lang="ko-KR" altLang="en-US" sz="800" kern="0" dirty="0" err="1">
                <a:solidFill>
                  <a:srgbClr val="000000"/>
                </a:solidFill>
                <a:latin typeface="맑은 고딕" panose="020B0503020000020004" pitchFamily="50" charset="-127"/>
                <a:cs typeface="Arial" panose="020B0604020202020204" pitchFamily="34" charset="0"/>
              </a:rPr>
              <a:t>납품액</a:t>
            </a:r>
            <a:r>
              <a:rPr lang="ko-KR" altLang="en-US" sz="800" kern="0" dirty="0">
                <a:solidFill>
                  <a:srgbClr val="000000"/>
                </a:solidFill>
                <a:latin typeface="맑은 고딕" panose="020B0503020000020004" pitchFamily="50" charset="-127"/>
                <a:cs typeface="Arial" panose="020B0604020202020204" pitchFamily="34" charset="0"/>
              </a:rPr>
              <a:t> 증가 및 </a:t>
            </a:r>
            <a:r>
              <a:rPr lang="en-US" altLang="ko-KR" sz="800" kern="0" dirty="0">
                <a:solidFill>
                  <a:srgbClr val="000000"/>
                </a:solidFill>
                <a:latin typeface="맑은 고딕" panose="020B0503020000020004" pitchFamily="50" charset="-127"/>
                <a:cs typeface="Arial" panose="020B0604020202020204" pitchFamily="34" charset="0"/>
              </a:rPr>
              <a:t>100</a:t>
            </a:r>
            <a:r>
              <a:rPr lang="ko-KR" altLang="en-US" sz="800" kern="0" dirty="0">
                <a:solidFill>
                  <a:srgbClr val="000000"/>
                </a:solidFill>
                <a:latin typeface="맑은 고딕" panose="020B0503020000020004" pitchFamily="50" charset="-127"/>
                <a:cs typeface="Arial" panose="020B0604020202020204" pitchFamily="34" charset="0"/>
              </a:rPr>
              <a:t>만원 미만의 기타 부품 납품액의 감소로 인해 변동하는 모습을 보이고 있음</a:t>
            </a:r>
            <a:endParaRPr lang="en-US" altLang="ko-KR" sz="800" kern="0" dirty="0">
              <a:solidFill>
                <a:srgbClr val="000000"/>
              </a:solidFill>
              <a:latin typeface="맑은 고딕" panose="020B0503020000020004" pitchFamily="50" charset="-127"/>
              <a:cs typeface="Arial" panose="020B0604020202020204" pitchFamily="34" charset="0"/>
            </a:endParaRPr>
          </a:p>
          <a:p>
            <a:pPr marL="174625" lvl="2" indent="-133350" defTabSz="914400" fontAlgn="base">
              <a:lnSpc>
                <a:spcPct val="130000"/>
              </a:lnSpc>
              <a:buClr>
                <a:srgbClr val="00338D"/>
              </a:buClr>
              <a:buSzPct val="100000"/>
              <a:buFont typeface="Arial" panose="020B0604020202020204" pitchFamily="34" charset="0"/>
              <a:buChar char="•"/>
              <a:defRPr/>
            </a:pPr>
            <a:r>
              <a:rPr lang="en-US" altLang="ko-KR" sz="800" kern="0" dirty="0">
                <a:solidFill>
                  <a:srgbClr val="000000"/>
                </a:solidFill>
                <a:latin typeface="맑은 고딕" panose="020B0503020000020004" pitchFamily="50" charset="-127"/>
                <a:cs typeface="Arial" panose="020B0604020202020204" pitchFamily="34" charset="0"/>
              </a:rPr>
              <a:t>FY18, FY19</a:t>
            </a:r>
            <a:r>
              <a:rPr lang="ko-KR" altLang="en-US" sz="800" kern="0" dirty="0">
                <a:solidFill>
                  <a:srgbClr val="000000"/>
                </a:solidFill>
                <a:latin typeface="맑은 고딕" panose="020B0503020000020004" pitchFamily="50" charset="-127"/>
                <a:cs typeface="Arial" panose="020B0604020202020204" pitchFamily="34" charset="0"/>
              </a:rPr>
              <a:t>의 대형 </a:t>
            </a:r>
            <a:r>
              <a:rPr lang="en-US" altLang="ko-KR" sz="800" kern="0" dirty="0">
                <a:solidFill>
                  <a:srgbClr val="000000"/>
                </a:solidFill>
                <a:latin typeface="맑은 고딕" panose="020B0503020000020004" pitchFamily="50" charset="-127"/>
                <a:cs typeface="Arial" panose="020B0604020202020204" pitchFamily="34" charset="0"/>
              </a:rPr>
              <a:t>Air Plate </a:t>
            </a:r>
            <a:r>
              <a:rPr lang="ko-KR" altLang="en-US" sz="800" kern="0" dirty="0" err="1">
                <a:solidFill>
                  <a:srgbClr val="000000"/>
                </a:solidFill>
                <a:latin typeface="맑은 고딕" panose="020B0503020000020004" pitchFamily="50" charset="-127"/>
                <a:cs typeface="Arial" panose="020B0604020202020204" pitchFamily="34" charset="0"/>
              </a:rPr>
              <a:t>납품액</a:t>
            </a:r>
            <a:r>
              <a:rPr lang="ko-KR" altLang="en-US" sz="800" kern="0" dirty="0">
                <a:solidFill>
                  <a:srgbClr val="000000"/>
                </a:solidFill>
                <a:latin typeface="맑은 고딕" panose="020B0503020000020004" pitchFamily="50" charset="-127"/>
                <a:cs typeface="Arial" panose="020B0604020202020204" pitchFamily="34" charset="0"/>
              </a:rPr>
              <a:t> 증가는 </a:t>
            </a:r>
            <a:r>
              <a:rPr lang="ko-KR" altLang="en-US" sz="800" kern="0" dirty="0" err="1">
                <a:solidFill>
                  <a:srgbClr val="000000"/>
                </a:solidFill>
                <a:latin typeface="맑은 고딕" panose="020B0503020000020004" pitchFamily="50" charset="-127"/>
                <a:cs typeface="Arial" panose="020B0604020202020204" pitchFamily="34" charset="0"/>
              </a:rPr>
              <a:t>에이치비테크놀로지에</a:t>
            </a:r>
            <a:r>
              <a:rPr lang="ko-KR" altLang="en-US" sz="800" kern="0" dirty="0">
                <a:solidFill>
                  <a:srgbClr val="000000"/>
                </a:solidFill>
                <a:latin typeface="맑은 고딕" panose="020B0503020000020004" pitchFamily="50" charset="-127"/>
                <a:cs typeface="Arial" panose="020B0604020202020204" pitchFamily="34" charset="0"/>
              </a:rPr>
              <a:t> 대한 </a:t>
            </a:r>
            <a:r>
              <a:rPr lang="en-US" altLang="ko-KR" sz="800" kern="0" dirty="0">
                <a:solidFill>
                  <a:srgbClr val="000000"/>
                </a:solidFill>
                <a:latin typeface="맑은 고딕" panose="020B0503020000020004" pitchFamily="50" charset="-127"/>
                <a:cs typeface="Arial" panose="020B0604020202020204" pitchFamily="34" charset="0"/>
              </a:rPr>
              <a:t>CSOT</a:t>
            </a:r>
            <a:r>
              <a:rPr lang="ko-KR" altLang="en-US" sz="800" kern="0" dirty="0">
                <a:solidFill>
                  <a:srgbClr val="000000"/>
                </a:solidFill>
                <a:latin typeface="맑은 고딕" panose="020B0503020000020004" pitchFamily="50" charset="-127"/>
                <a:cs typeface="Arial" panose="020B0604020202020204" pitchFamily="34" charset="0"/>
              </a:rPr>
              <a:t>의 </a:t>
            </a:r>
            <a:r>
              <a:rPr lang="ko-KR" altLang="en-US" sz="800" kern="0" dirty="0" err="1">
                <a:solidFill>
                  <a:srgbClr val="000000"/>
                </a:solidFill>
                <a:latin typeface="맑은 고딕" panose="020B0503020000020004" pitchFamily="50" charset="-127"/>
                <a:cs typeface="Arial" panose="020B0604020202020204" pitchFamily="34" charset="0"/>
              </a:rPr>
              <a:t>발주건에</a:t>
            </a:r>
            <a:r>
              <a:rPr lang="ko-KR" altLang="en-US" sz="800" kern="0" dirty="0">
                <a:solidFill>
                  <a:srgbClr val="000000"/>
                </a:solidFill>
                <a:latin typeface="맑은 고딕" panose="020B0503020000020004" pitchFamily="50" charset="-127"/>
                <a:cs typeface="Arial" panose="020B0604020202020204" pitchFamily="34" charset="0"/>
              </a:rPr>
              <a:t> 의해 증가하였음</a:t>
            </a:r>
            <a:endParaRPr lang="en-US" altLang="ko-KR" sz="800" kern="0" dirty="0">
              <a:solidFill>
                <a:srgbClr val="000000"/>
              </a:solidFill>
              <a:latin typeface="맑은 고딕" panose="020B0503020000020004" pitchFamily="50" charset="-127"/>
              <a:cs typeface="Arial" panose="020B0604020202020204" pitchFamily="34" charset="0"/>
            </a:endParaRPr>
          </a:p>
          <a:p>
            <a:pPr marL="174625" lvl="2" indent="-133350" defTabSz="914400" fontAlgn="base">
              <a:lnSpc>
                <a:spcPct val="130000"/>
              </a:lnSpc>
              <a:buClr>
                <a:srgbClr val="00338D"/>
              </a:buClr>
              <a:buSzPct val="100000"/>
              <a:buFont typeface="Arial" panose="020B0604020202020204" pitchFamily="34" charset="0"/>
              <a:buChar char="•"/>
              <a:defRPr/>
            </a:pPr>
            <a:r>
              <a:rPr lang="en-US" altLang="ko-KR" sz="800" kern="0" dirty="0">
                <a:solidFill>
                  <a:srgbClr val="000000"/>
                </a:solidFill>
                <a:latin typeface="맑은 고딕" panose="020B0503020000020004" pitchFamily="50" charset="-127"/>
                <a:cs typeface="Arial" panose="020B0604020202020204" pitchFamily="34" charset="0"/>
              </a:rPr>
              <a:t>FY18 </a:t>
            </a:r>
            <a:r>
              <a:rPr lang="ko-KR" altLang="en-US" sz="800" kern="0" dirty="0">
                <a:solidFill>
                  <a:srgbClr val="000000"/>
                </a:solidFill>
                <a:latin typeface="맑은 고딕" panose="020B0503020000020004" pitchFamily="50" charset="-127"/>
                <a:cs typeface="Arial" panose="020B0604020202020204" pitchFamily="34" charset="0"/>
              </a:rPr>
              <a:t>중형 </a:t>
            </a:r>
            <a:r>
              <a:rPr lang="en-US" altLang="ko-KR" sz="800" kern="0" dirty="0">
                <a:solidFill>
                  <a:srgbClr val="000000"/>
                </a:solidFill>
                <a:latin typeface="맑은 고딕" panose="020B0503020000020004" pitchFamily="50" charset="-127"/>
                <a:cs typeface="Arial" panose="020B0604020202020204" pitchFamily="34" charset="0"/>
              </a:rPr>
              <a:t>Air Plate </a:t>
            </a:r>
            <a:r>
              <a:rPr lang="ko-KR" altLang="en-US" sz="800" kern="0" dirty="0">
                <a:solidFill>
                  <a:srgbClr val="000000"/>
                </a:solidFill>
                <a:latin typeface="맑은 고딕" panose="020B0503020000020004" pitchFamily="50" charset="-127"/>
                <a:cs typeface="Arial" panose="020B0604020202020204" pitchFamily="34" charset="0"/>
              </a:rPr>
              <a:t>납품액은 </a:t>
            </a:r>
            <a:r>
              <a:rPr lang="ko-KR" altLang="en-US" sz="800" kern="0" dirty="0" err="1">
                <a:solidFill>
                  <a:srgbClr val="000000"/>
                </a:solidFill>
                <a:latin typeface="맑은 고딕" panose="020B0503020000020004" pitchFamily="50" charset="-127"/>
                <a:cs typeface="Arial" panose="020B0604020202020204" pitchFamily="34" charset="0"/>
              </a:rPr>
              <a:t>에이치비테크놀로지에</a:t>
            </a:r>
            <a:r>
              <a:rPr lang="ko-KR" altLang="en-US" sz="800" kern="0" dirty="0">
                <a:solidFill>
                  <a:srgbClr val="000000"/>
                </a:solidFill>
                <a:latin typeface="맑은 고딕" panose="020B0503020000020004" pitchFamily="50" charset="-127"/>
                <a:cs typeface="Arial" panose="020B0604020202020204" pitchFamily="34" charset="0"/>
              </a:rPr>
              <a:t> 대한 </a:t>
            </a:r>
            <a:r>
              <a:rPr lang="en-US" altLang="ko-KR" sz="800" kern="0" dirty="0">
                <a:solidFill>
                  <a:srgbClr val="000000"/>
                </a:solidFill>
                <a:latin typeface="맑은 고딕" panose="020B0503020000020004" pitchFamily="50" charset="-127"/>
                <a:cs typeface="Arial" panose="020B0604020202020204" pitchFamily="34" charset="0"/>
              </a:rPr>
              <a:t>CSOT, BOE </a:t>
            </a:r>
            <a:r>
              <a:rPr lang="ko-KR" altLang="en-US" sz="800" kern="0" dirty="0">
                <a:solidFill>
                  <a:srgbClr val="000000"/>
                </a:solidFill>
                <a:latin typeface="맑은 고딕" panose="020B0503020000020004" pitchFamily="50" charset="-127"/>
                <a:cs typeface="Arial" panose="020B0604020202020204" pitchFamily="34" charset="0"/>
              </a:rPr>
              <a:t>등의 </a:t>
            </a:r>
            <a:r>
              <a:rPr lang="ko-KR" altLang="en-US" sz="800" kern="0" dirty="0" err="1">
                <a:solidFill>
                  <a:srgbClr val="000000"/>
                </a:solidFill>
                <a:latin typeface="맑은 고딕" panose="020B0503020000020004" pitchFamily="50" charset="-127"/>
                <a:cs typeface="Arial" panose="020B0604020202020204" pitchFamily="34" charset="0"/>
              </a:rPr>
              <a:t>발주건</a:t>
            </a:r>
            <a:r>
              <a:rPr lang="ko-KR" altLang="en-US" sz="800" kern="0" dirty="0">
                <a:solidFill>
                  <a:srgbClr val="000000"/>
                </a:solidFill>
                <a:latin typeface="맑은 고딕" panose="020B0503020000020004" pitchFamily="50" charset="-127"/>
                <a:cs typeface="Arial" panose="020B0604020202020204" pitchFamily="34" charset="0"/>
              </a:rPr>
              <a:t> 등에 의해 증가하였으며</a:t>
            </a:r>
            <a:r>
              <a:rPr lang="en-US" altLang="ko-KR" sz="800" kern="0" dirty="0">
                <a:solidFill>
                  <a:srgbClr val="000000"/>
                </a:solidFill>
                <a:latin typeface="맑은 고딕" panose="020B0503020000020004" pitchFamily="50" charset="-127"/>
                <a:cs typeface="Arial" panose="020B0604020202020204" pitchFamily="34" charset="0"/>
              </a:rPr>
              <a:t>, FY19</a:t>
            </a:r>
            <a:r>
              <a:rPr lang="ko-KR" altLang="en-US" sz="800" kern="0" dirty="0">
                <a:solidFill>
                  <a:srgbClr val="000000"/>
                </a:solidFill>
                <a:latin typeface="맑은 고딕" panose="020B0503020000020004" pitchFamily="50" charset="-127"/>
                <a:cs typeface="Arial" panose="020B0604020202020204" pitchFamily="34" charset="0"/>
              </a:rPr>
              <a:t>는 해당 </a:t>
            </a:r>
            <a:r>
              <a:rPr lang="en-US" altLang="ko-KR" sz="800" kern="0" dirty="0">
                <a:solidFill>
                  <a:srgbClr val="000000"/>
                </a:solidFill>
                <a:latin typeface="맑은 고딕" panose="020B0503020000020004" pitchFamily="50" charset="-127"/>
                <a:cs typeface="Arial" panose="020B0604020202020204" pitchFamily="34" charset="0"/>
              </a:rPr>
              <a:t>event</a:t>
            </a:r>
            <a:r>
              <a:rPr lang="ko-KR" altLang="en-US" sz="800" kern="0" dirty="0">
                <a:solidFill>
                  <a:srgbClr val="000000"/>
                </a:solidFill>
                <a:latin typeface="맑은 고딕" panose="020B0503020000020004" pitchFamily="50" charset="-127"/>
                <a:cs typeface="Arial" panose="020B0604020202020204" pitchFamily="34" charset="0"/>
              </a:rPr>
              <a:t>가 없어 납품액이 크게 감소함</a:t>
            </a:r>
            <a:endParaRPr lang="en-US" altLang="ko-KR" sz="800" kern="0" dirty="0">
              <a:solidFill>
                <a:srgbClr val="000000"/>
              </a:solidFill>
              <a:latin typeface="맑은 고딕" panose="020B0503020000020004" pitchFamily="50" charset="-127"/>
              <a:cs typeface="Arial" panose="020B0604020202020204" pitchFamily="34" charset="0"/>
            </a:endParaRPr>
          </a:p>
        </p:txBody>
      </p:sp>
      <p:sp>
        <p:nvSpPr>
          <p:cNvPr id="103" name="순서도: 연결자 102">
            <a:extLst>
              <a:ext uri="{FF2B5EF4-FFF2-40B4-BE49-F238E27FC236}">
                <a16:creationId xmlns:a16="http://schemas.microsoft.com/office/drawing/2014/main" id="{F04322D8-16C7-4190-978E-327AD6312A49}"/>
              </a:ext>
            </a:extLst>
          </p:cNvPr>
          <p:cNvSpPr/>
          <p:nvPr/>
        </p:nvSpPr>
        <p:spPr bwMode="auto">
          <a:xfrm>
            <a:off x="762621" y="5525509"/>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104" name="순서도: 연결자 103">
            <a:extLst>
              <a:ext uri="{FF2B5EF4-FFF2-40B4-BE49-F238E27FC236}">
                <a16:creationId xmlns:a16="http://schemas.microsoft.com/office/drawing/2014/main" id="{C98B4401-D6D5-42BB-AB75-32DC73EDC465}"/>
              </a:ext>
            </a:extLst>
          </p:cNvPr>
          <p:cNvSpPr/>
          <p:nvPr/>
        </p:nvSpPr>
        <p:spPr bwMode="auto">
          <a:xfrm>
            <a:off x="2423418" y="345331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105" name="순서도: 연결자 104">
            <a:extLst>
              <a:ext uri="{FF2B5EF4-FFF2-40B4-BE49-F238E27FC236}">
                <a16:creationId xmlns:a16="http://schemas.microsoft.com/office/drawing/2014/main" id="{E115056B-190F-4CA4-8C5D-CF67AE19FDA9}"/>
              </a:ext>
            </a:extLst>
          </p:cNvPr>
          <p:cNvSpPr/>
          <p:nvPr/>
        </p:nvSpPr>
        <p:spPr bwMode="auto">
          <a:xfrm>
            <a:off x="4631353" y="3460565"/>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106" name="순서도: 연결자 105">
            <a:extLst>
              <a:ext uri="{FF2B5EF4-FFF2-40B4-BE49-F238E27FC236}">
                <a16:creationId xmlns:a16="http://schemas.microsoft.com/office/drawing/2014/main" id="{CF3C1498-7700-4A60-9B88-94697777C653}"/>
              </a:ext>
            </a:extLst>
          </p:cNvPr>
          <p:cNvSpPr/>
          <p:nvPr/>
        </p:nvSpPr>
        <p:spPr bwMode="auto">
          <a:xfrm>
            <a:off x="2741201" y="3412147"/>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B</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107" name="순서도: 연결자 106">
            <a:extLst>
              <a:ext uri="{FF2B5EF4-FFF2-40B4-BE49-F238E27FC236}">
                <a16:creationId xmlns:a16="http://schemas.microsoft.com/office/drawing/2014/main" id="{09637C55-2EE2-4733-818C-D0FA66F06692}"/>
              </a:ext>
            </a:extLst>
          </p:cNvPr>
          <p:cNvSpPr/>
          <p:nvPr/>
        </p:nvSpPr>
        <p:spPr bwMode="auto">
          <a:xfrm>
            <a:off x="4972666" y="3596899"/>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B</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109" name="순서도: 연결자 108">
            <a:extLst>
              <a:ext uri="{FF2B5EF4-FFF2-40B4-BE49-F238E27FC236}">
                <a16:creationId xmlns:a16="http://schemas.microsoft.com/office/drawing/2014/main" id="{BF6B50FA-5279-48DE-80B0-5F11D54B57AC}"/>
              </a:ext>
            </a:extLst>
          </p:cNvPr>
          <p:cNvSpPr/>
          <p:nvPr/>
        </p:nvSpPr>
        <p:spPr bwMode="auto">
          <a:xfrm>
            <a:off x="761844" y="5691237"/>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B</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91822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4="http://schemas.microsoft.com/office/drawing/2016/5/10/chartex">
        <mc:Choice Requires="cx4">
          <p:graphicFrame>
            <p:nvGraphicFramePr>
              <p:cNvPr id="59" name="차트 58">
                <a:extLst>
                  <a:ext uri="{FF2B5EF4-FFF2-40B4-BE49-F238E27FC236}">
                    <a16:creationId xmlns:a16="http://schemas.microsoft.com/office/drawing/2014/main" id="{2A9155F4-EA66-4F72-AD76-2A1316AE4AE2}"/>
                  </a:ext>
                </a:extLst>
              </p:cNvPr>
              <p:cNvGraphicFramePr/>
              <p:nvPr>
                <p:extLst>
                  <p:ext uri="{D42A27DB-BD31-4B8C-83A1-F6EECF244321}">
                    <p14:modId xmlns:p14="http://schemas.microsoft.com/office/powerpoint/2010/main" val="212899748"/>
                  </p:ext>
                </p:extLst>
              </p:nvPr>
            </p:nvGraphicFramePr>
            <p:xfrm>
              <a:off x="708660" y="1145003"/>
              <a:ext cx="8892540" cy="219542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9" name="차트 58">
                <a:extLst>
                  <a:ext uri="{FF2B5EF4-FFF2-40B4-BE49-F238E27FC236}">
                    <a16:creationId xmlns:a16="http://schemas.microsoft.com/office/drawing/2014/main" id="{2A9155F4-EA66-4F72-AD76-2A1316AE4AE2}"/>
                  </a:ext>
                </a:extLst>
              </p:cNvPr>
              <p:cNvPicPr>
                <a:picLocks noGrp="1" noRot="1" noChangeAspect="1" noMove="1" noResize="1" noEditPoints="1" noAdjustHandles="1" noChangeArrowheads="1" noChangeShapeType="1"/>
              </p:cNvPicPr>
              <p:nvPr/>
            </p:nvPicPr>
            <p:blipFill>
              <a:blip r:embed="rId3"/>
              <a:stretch>
                <a:fillRect/>
              </a:stretch>
            </p:blipFill>
            <p:spPr>
              <a:xfrm>
                <a:off x="708660" y="1145003"/>
                <a:ext cx="8892540" cy="2195423"/>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11" name="차트 110">
                <a:extLst>
                  <a:ext uri="{FF2B5EF4-FFF2-40B4-BE49-F238E27FC236}">
                    <a16:creationId xmlns:a16="http://schemas.microsoft.com/office/drawing/2014/main" id="{6B5031C6-745D-4E2D-BC03-93449B8CCCC9}"/>
                  </a:ext>
                </a:extLst>
              </p:cNvPr>
              <p:cNvGraphicFramePr/>
              <p:nvPr>
                <p:extLst>
                  <p:ext uri="{D42A27DB-BD31-4B8C-83A1-F6EECF244321}">
                    <p14:modId xmlns:p14="http://schemas.microsoft.com/office/powerpoint/2010/main" val="67913955"/>
                  </p:ext>
                </p:extLst>
              </p:nvPr>
            </p:nvGraphicFramePr>
            <p:xfrm>
              <a:off x="2540861" y="4312271"/>
              <a:ext cx="864000" cy="7560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11" name="차트 110">
                <a:extLst>
                  <a:ext uri="{FF2B5EF4-FFF2-40B4-BE49-F238E27FC236}">
                    <a16:creationId xmlns:a16="http://schemas.microsoft.com/office/drawing/2014/main" id="{6B5031C6-745D-4E2D-BC03-93449B8CCCC9}"/>
                  </a:ext>
                </a:extLst>
              </p:cNvPr>
              <p:cNvPicPr>
                <a:picLocks noGrp="1" noRot="1" noChangeAspect="1" noMove="1" noResize="1" noEditPoints="1" noAdjustHandles="1" noChangeArrowheads="1" noChangeShapeType="1"/>
              </p:cNvPicPr>
              <p:nvPr/>
            </p:nvPicPr>
            <p:blipFill>
              <a:blip r:embed="rId5"/>
              <a:stretch>
                <a:fillRect/>
              </a:stretch>
            </p:blipFill>
            <p:spPr>
              <a:xfrm>
                <a:off x="2540861" y="4312271"/>
                <a:ext cx="864000" cy="756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05" name="차트 104">
                <a:extLst>
                  <a:ext uri="{FF2B5EF4-FFF2-40B4-BE49-F238E27FC236}">
                    <a16:creationId xmlns:a16="http://schemas.microsoft.com/office/drawing/2014/main" id="{4CC9EC9B-8790-48EE-B30D-C154595D73BB}"/>
                  </a:ext>
                </a:extLst>
              </p:cNvPr>
              <p:cNvGraphicFramePr/>
              <p:nvPr>
                <p:extLst>
                  <p:ext uri="{D42A27DB-BD31-4B8C-83A1-F6EECF244321}">
                    <p14:modId xmlns:p14="http://schemas.microsoft.com/office/powerpoint/2010/main" val="3378223163"/>
                  </p:ext>
                </p:extLst>
              </p:nvPr>
            </p:nvGraphicFramePr>
            <p:xfrm>
              <a:off x="7067574" y="3480831"/>
              <a:ext cx="1440000" cy="72000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05" name="차트 104">
                <a:extLst>
                  <a:ext uri="{FF2B5EF4-FFF2-40B4-BE49-F238E27FC236}">
                    <a16:creationId xmlns:a16="http://schemas.microsoft.com/office/drawing/2014/main" id="{4CC9EC9B-8790-48EE-B30D-C154595D73BB}"/>
                  </a:ext>
                </a:extLst>
              </p:cNvPr>
              <p:cNvPicPr>
                <a:picLocks noGrp="1" noRot="1" noChangeAspect="1" noMove="1" noResize="1" noEditPoints="1" noAdjustHandles="1" noChangeArrowheads="1" noChangeShapeType="1"/>
              </p:cNvPicPr>
              <p:nvPr/>
            </p:nvPicPr>
            <p:blipFill>
              <a:blip r:embed="rId7"/>
              <a:stretch>
                <a:fillRect/>
              </a:stretch>
            </p:blipFill>
            <p:spPr>
              <a:xfrm>
                <a:off x="7067574" y="3480831"/>
                <a:ext cx="1440000" cy="720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03" name="차트 102">
                <a:extLst>
                  <a:ext uri="{FF2B5EF4-FFF2-40B4-BE49-F238E27FC236}">
                    <a16:creationId xmlns:a16="http://schemas.microsoft.com/office/drawing/2014/main" id="{C1A344A9-A4A3-44F8-9E72-87073D00898A}"/>
                  </a:ext>
                </a:extLst>
              </p:cNvPr>
              <p:cNvGraphicFramePr/>
              <p:nvPr>
                <p:extLst>
                  <p:ext uri="{D42A27DB-BD31-4B8C-83A1-F6EECF244321}">
                    <p14:modId xmlns:p14="http://schemas.microsoft.com/office/powerpoint/2010/main" val="3461972965"/>
                  </p:ext>
                </p:extLst>
              </p:nvPr>
            </p:nvGraphicFramePr>
            <p:xfrm>
              <a:off x="2715029" y="3480831"/>
              <a:ext cx="1440000" cy="7200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03" name="차트 102">
                <a:extLst>
                  <a:ext uri="{FF2B5EF4-FFF2-40B4-BE49-F238E27FC236}">
                    <a16:creationId xmlns:a16="http://schemas.microsoft.com/office/drawing/2014/main" id="{C1A344A9-A4A3-44F8-9E72-87073D00898A}"/>
                  </a:ext>
                </a:extLst>
              </p:cNvPr>
              <p:cNvPicPr>
                <a:picLocks noGrp="1" noRot="1" noChangeAspect="1" noMove="1" noResize="1" noEditPoints="1" noAdjustHandles="1" noChangeArrowheads="1" noChangeShapeType="1"/>
              </p:cNvPicPr>
              <p:nvPr/>
            </p:nvPicPr>
            <p:blipFill>
              <a:blip r:embed="rId9"/>
              <a:stretch>
                <a:fillRect/>
              </a:stretch>
            </p:blipFill>
            <p:spPr>
              <a:xfrm>
                <a:off x="2715029" y="3480831"/>
                <a:ext cx="1440000" cy="720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00" name="차트 99">
                <a:extLst>
                  <a:ext uri="{FF2B5EF4-FFF2-40B4-BE49-F238E27FC236}">
                    <a16:creationId xmlns:a16="http://schemas.microsoft.com/office/drawing/2014/main" id="{D42C28CA-2723-4484-90D9-BBF5AD583AA0}"/>
                  </a:ext>
                </a:extLst>
              </p:cNvPr>
              <p:cNvGraphicFramePr/>
              <p:nvPr>
                <p:extLst>
                  <p:ext uri="{D42A27DB-BD31-4B8C-83A1-F6EECF244321}">
                    <p14:modId xmlns:p14="http://schemas.microsoft.com/office/powerpoint/2010/main" val="1792691291"/>
                  </p:ext>
                </p:extLst>
              </p:nvPr>
            </p:nvGraphicFramePr>
            <p:xfrm>
              <a:off x="839440" y="3648611"/>
              <a:ext cx="1440000" cy="552219"/>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100" name="차트 99">
                <a:extLst>
                  <a:ext uri="{FF2B5EF4-FFF2-40B4-BE49-F238E27FC236}">
                    <a16:creationId xmlns:a16="http://schemas.microsoft.com/office/drawing/2014/main" id="{D42C28CA-2723-4484-90D9-BBF5AD583AA0}"/>
                  </a:ext>
                </a:extLst>
              </p:cNvPr>
              <p:cNvPicPr>
                <a:picLocks noGrp="1" noRot="1" noChangeAspect="1" noMove="1" noResize="1" noEditPoints="1" noAdjustHandles="1" noChangeArrowheads="1" noChangeShapeType="1"/>
              </p:cNvPicPr>
              <p:nvPr/>
            </p:nvPicPr>
            <p:blipFill>
              <a:blip r:embed="rId11"/>
              <a:stretch>
                <a:fillRect/>
              </a:stretch>
            </p:blipFill>
            <p:spPr>
              <a:xfrm>
                <a:off x="839440" y="3648611"/>
                <a:ext cx="1440000" cy="552219"/>
              </a:xfrm>
              <a:prstGeom prst="rect">
                <a:avLst/>
              </a:prstGeom>
            </p:spPr>
          </p:pic>
        </mc:Fallback>
      </mc:AlternateContent>
      <p:sp>
        <p:nvSpPr>
          <p:cNvPr id="9"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Revenue (3/5)</a:t>
            </a:r>
          </a:p>
        </p:txBody>
      </p:sp>
      <p:sp>
        <p:nvSpPr>
          <p:cNvPr id="10" name="제목 2"/>
          <p:cNvSpPr txBox="1">
            <a:spLocks/>
          </p:cNvSpPr>
          <p:nvPr/>
        </p:nvSpPr>
        <p:spPr>
          <a:xfrm>
            <a:off x="849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pSp>
        <p:nvGrpSpPr>
          <p:cNvPr id="22" name="그룹 21">
            <a:extLst>
              <a:ext uri="{FF2B5EF4-FFF2-40B4-BE49-F238E27FC236}">
                <a16:creationId xmlns:a16="http://schemas.microsoft.com/office/drawing/2014/main" id="{D8138804-DF71-4C62-9D39-3C9910E8EE8B}"/>
              </a:ext>
            </a:extLst>
          </p:cNvPr>
          <p:cNvGrpSpPr/>
          <p:nvPr/>
        </p:nvGrpSpPr>
        <p:grpSpPr>
          <a:xfrm>
            <a:off x="802800" y="1098740"/>
            <a:ext cx="5056933" cy="360000"/>
            <a:chOff x="494945" y="1434354"/>
            <a:chExt cx="4516755" cy="360000"/>
          </a:xfrm>
        </p:grpSpPr>
        <p:sp>
          <p:nvSpPr>
            <p:cNvPr id="23" name="Line 13">
              <a:extLst>
                <a:ext uri="{FF2B5EF4-FFF2-40B4-BE49-F238E27FC236}">
                  <a16:creationId xmlns:a16="http://schemas.microsoft.com/office/drawing/2014/main" id="{138BFD76-C470-4CFA-B881-D7662936A4A2}"/>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24" name="Rectangle 41">
              <a:extLst>
                <a:ext uri="{FF2B5EF4-FFF2-40B4-BE49-F238E27FC236}">
                  <a16:creationId xmlns:a16="http://schemas.microsoft.com/office/drawing/2014/main" id="{996B9780-03B0-4762-95F0-7FB68EBF7528}"/>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Historical Revenue Movement_</a:t>
              </a:r>
              <a:r>
                <a:rPr lang="ko-KR" altLang="en-US" sz="1000" b="1" dirty="0" err="1">
                  <a:solidFill>
                    <a:srgbClr val="00338D"/>
                  </a:solidFill>
                  <a:latin typeface="Arial" panose="020B0604020202020204" pitchFamily="34" charset="0"/>
                  <a:ea typeface="+mj-ea"/>
                  <a:cs typeface="Arial" panose="020B0604020202020204" pitchFamily="34" charset="0"/>
                </a:rPr>
                <a:t>디아이티</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30" name="직사각형 29">
            <a:extLst>
              <a:ext uri="{FF2B5EF4-FFF2-40B4-BE49-F238E27FC236}">
                <a16:creationId xmlns:a16="http://schemas.microsoft.com/office/drawing/2014/main" id="{A20F8294-745B-44F9-8984-B7A4A1DB8205}"/>
              </a:ext>
            </a:extLst>
          </p:cNvPr>
          <p:cNvSpPr/>
          <p:nvPr/>
        </p:nvSpPr>
        <p:spPr>
          <a:xfrm flipV="1">
            <a:off x="1415422" y="1652479"/>
            <a:ext cx="297521" cy="357555"/>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5" name="직사각형 34">
            <a:extLst>
              <a:ext uri="{FF2B5EF4-FFF2-40B4-BE49-F238E27FC236}">
                <a16:creationId xmlns:a16="http://schemas.microsoft.com/office/drawing/2014/main" id="{1404019A-35A8-4E29-A8A5-670D1BDA20F9}"/>
              </a:ext>
            </a:extLst>
          </p:cNvPr>
          <p:cNvSpPr/>
          <p:nvPr/>
        </p:nvSpPr>
        <p:spPr>
          <a:xfrm flipV="1">
            <a:off x="3287151" y="1635701"/>
            <a:ext cx="297521" cy="357555"/>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6" name="직사각형 35">
            <a:extLst>
              <a:ext uri="{FF2B5EF4-FFF2-40B4-BE49-F238E27FC236}">
                <a16:creationId xmlns:a16="http://schemas.microsoft.com/office/drawing/2014/main" id="{6A930CA0-3444-4E3E-81B5-9827B915C82A}"/>
              </a:ext>
            </a:extLst>
          </p:cNvPr>
          <p:cNvSpPr/>
          <p:nvPr/>
        </p:nvSpPr>
        <p:spPr>
          <a:xfrm flipV="1">
            <a:off x="5461167" y="1603754"/>
            <a:ext cx="297521" cy="357555"/>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7" name="직사각형 36">
            <a:extLst>
              <a:ext uri="{FF2B5EF4-FFF2-40B4-BE49-F238E27FC236}">
                <a16:creationId xmlns:a16="http://schemas.microsoft.com/office/drawing/2014/main" id="{3908E78E-4BD7-4840-86B0-EE24528D7EAB}"/>
              </a:ext>
            </a:extLst>
          </p:cNvPr>
          <p:cNvSpPr/>
          <p:nvPr/>
        </p:nvSpPr>
        <p:spPr>
          <a:xfrm flipV="1">
            <a:off x="7647195" y="1632835"/>
            <a:ext cx="297521" cy="357555"/>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8" name="직사각형 37">
            <a:extLst>
              <a:ext uri="{FF2B5EF4-FFF2-40B4-BE49-F238E27FC236}">
                <a16:creationId xmlns:a16="http://schemas.microsoft.com/office/drawing/2014/main" id="{5DAE39D2-B5F5-4AEE-B534-981F4969EC34}"/>
              </a:ext>
            </a:extLst>
          </p:cNvPr>
          <p:cNvSpPr/>
          <p:nvPr/>
        </p:nvSpPr>
        <p:spPr>
          <a:xfrm flipV="1">
            <a:off x="797552" y="3417232"/>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9" name="직사각형 38">
            <a:extLst>
              <a:ext uri="{FF2B5EF4-FFF2-40B4-BE49-F238E27FC236}">
                <a16:creationId xmlns:a16="http://schemas.microsoft.com/office/drawing/2014/main" id="{06AB80F8-5E5F-491B-AD53-CCD48C074BF5}"/>
              </a:ext>
            </a:extLst>
          </p:cNvPr>
          <p:cNvSpPr/>
          <p:nvPr/>
        </p:nvSpPr>
        <p:spPr>
          <a:xfrm flipV="1">
            <a:off x="2667968" y="3417232"/>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41" name="직사각형 40">
            <a:extLst>
              <a:ext uri="{FF2B5EF4-FFF2-40B4-BE49-F238E27FC236}">
                <a16:creationId xmlns:a16="http://schemas.microsoft.com/office/drawing/2014/main" id="{13727784-4012-44EE-8AE4-847EC95ECBB0}"/>
              </a:ext>
            </a:extLst>
          </p:cNvPr>
          <p:cNvSpPr/>
          <p:nvPr/>
        </p:nvSpPr>
        <p:spPr>
          <a:xfrm flipV="1">
            <a:off x="7029777" y="3417232"/>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11" name="직선 화살표 연결선 10">
            <a:extLst>
              <a:ext uri="{FF2B5EF4-FFF2-40B4-BE49-F238E27FC236}">
                <a16:creationId xmlns:a16="http://schemas.microsoft.com/office/drawing/2014/main" id="{CB30017E-7292-4700-B495-3115D507A0CB}"/>
              </a:ext>
            </a:extLst>
          </p:cNvPr>
          <p:cNvCxnSpPr>
            <a:cxnSpLocks/>
            <a:stCxn id="30" idx="0"/>
            <a:endCxn id="38" idx="2"/>
          </p:cNvCxnSpPr>
          <p:nvPr/>
        </p:nvCxnSpPr>
        <p:spPr>
          <a:xfrm>
            <a:off x="1564183" y="2010034"/>
            <a:ext cx="5348" cy="140719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FB619C7A-EED4-4E2E-B7D8-16D22FC53660}"/>
              </a:ext>
            </a:extLst>
          </p:cNvPr>
          <p:cNvCxnSpPr>
            <a:cxnSpLocks/>
            <a:stCxn id="35" idx="0"/>
            <a:endCxn id="39" idx="2"/>
          </p:cNvCxnSpPr>
          <p:nvPr/>
        </p:nvCxnSpPr>
        <p:spPr>
          <a:xfrm>
            <a:off x="3435912" y="1993256"/>
            <a:ext cx="4035" cy="1423976"/>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9E55E54E-5797-4A0E-87CE-A2B186D1AE4F}"/>
              </a:ext>
            </a:extLst>
          </p:cNvPr>
          <p:cNvCxnSpPr>
            <a:cxnSpLocks/>
            <a:stCxn id="36" idx="0"/>
            <a:endCxn id="133" idx="2"/>
          </p:cNvCxnSpPr>
          <p:nvPr/>
        </p:nvCxnSpPr>
        <p:spPr>
          <a:xfrm>
            <a:off x="5609928" y="1961309"/>
            <a:ext cx="10043" cy="145592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30459A2A-CF91-4D1E-BC37-F6A0C32542D8}"/>
              </a:ext>
            </a:extLst>
          </p:cNvPr>
          <p:cNvCxnSpPr>
            <a:cxnSpLocks/>
            <a:stCxn id="37" idx="0"/>
            <a:endCxn id="41" idx="2"/>
          </p:cNvCxnSpPr>
          <p:nvPr/>
        </p:nvCxnSpPr>
        <p:spPr>
          <a:xfrm>
            <a:off x="7795956" y="1990390"/>
            <a:ext cx="5800" cy="1426842"/>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직사각형 52">
            <a:extLst>
              <a:ext uri="{FF2B5EF4-FFF2-40B4-BE49-F238E27FC236}">
                <a16:creationId xmlns:a16="http://schemas.microsoft.com/office/drawing/2014/main" id="{B8877C00-0468-443C-A082-344E40F0C431}"/>
              </a:ext>
            </a:extLst>
          </p:cNvPr>
          <p:cNvSpPr/>
          <p:nvPr/>
        </p:nvSpPr>
        <p:spPr>
          <a:xfrm flipV="1">
            <a:off x="2836117" y="3482882"/>
            <a:ext cx="252000" cy="468000"/>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56" name="직선 화살표 연결선 55">
            <a:extLst>
              <a:ext uri="{FF2B5EF4-FFF2-40B4-BE49-F238E27FC236}">
                <a16:creationId xmlns:a16="http://schemas.microsoft.com/office/drawing/2014/main" id="{2326C15A-7AB2-41E6-94B3-168845401863}"/>
              </a:ext>
            </a:extLst>
          </p:cNvPr>
          <p:cNvCxnSpPr>
            <a:cxnSpLocks/>
            <a:stCxn id="53" idx="0"/>
            <a:endCxn id="111" idx="0"/>
          </p:cNvCxnSpPr>
          <p:nvPr/>
        </p:nvCxnSpPr>
        <p:spPr>
          <a:xfrm>
            <a:off x="2962117" y="3950882"/>
            <a:ext cx="10744" cy="361389"/>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42D8F2E-9241-4ECA-B6E7-A42F01F4285A}"/>
              </a:ext>
            </a:extLst>
          </p:cNvPr>
          <p:cNvSpPr txBox="1"/>
          <p:nvPr/>
        </p:nvSpPr>
        <p:spPr>
          <a:xfrm>
            <a:off x="1881593" y="3582780"/>
            <a:ext cx="333746" cy="200055"/>
          </a:xfrm>
          <a:prstGeom prst="rect">
            <a:avLst/>
          </a:prstGeom>
          <a:noFill/>
        </p:spPr>
        <p:txBody>
          <a:bodyPr wrap="none" rtlCol="0">
            <a:spAutoFit/>
          </a:bodyPr>
          <a:lstStyle/>
          <a:p>
            <a:r>
              <a:rPr lang="en-US" altLang="ko-KR" sz="700" dirty="0">
                <a:latin typeface="Univers for KPMG"/>
                <a:cs typeface="Univers for KPMG"/>
              </a:rPr>
              <a:t>258</a:t>
            </a:r>
            <a:endParaRPr lang="ko-KR" altLang="en-US" sz="700" dirty="0">
              <a:latin typeface="Univers for KPMG"/>
              <a:cs typeface="Univers for KPMG"/>
            </a:endParaRPr>
          </a:p>
        </p:txBody>
      </p:sp>
      <p:sp>
        <p:nvSpPr>
          <p:cNvPr id="79" name="TextBox 78">
            <a:extLst>
              <a:ext uri="{FF2B5EF4-FFF2-40B4-BE49-F238E27FC236}">
                <a16:creationId xmlns:a16="http://schemas.microsoft.com/office/drawing/2014/main" id="{28CB325D-FCE7-4037-83B7-E0DECD81DE48}"/>
              </a:ext>
            </a:extLst>
          </p:cNvPr>
          <p:cNvSpPr txBox="1"/>
          <p:nvPr/>
        </p:nvSpPr>
        <p:spPr>
          <a:xfrm>
            <a:off x="5288271" y="1276344"/>
            <a:ext cx="2353672" cy="109325"/>
          </a:xfrm>
          <a:prstGeom prst="rect">
            <a:avLst/>
          </a:prstGeom>
          <a:noFill/>
        </p:spPr>
        <p:txBody>
          <a:bodyPr wrap="square" lIns="0" tIns="0" bIns="0" rtlCol="0">
            <a:spAutoFit/>
          </a:bodyPr>
          <a:lstStyle/>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단위</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백만원</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p>
        </p:txBody>
      </p:sp>
      <p:sp>
        <p:nvSpPr>
          <p:cNvPr id="95" name="직사각형 94">
            <a:extLst>
              <a:ext uri="{FF2B5EF4-FFF2-40B4-BE49-F238E27FC236}">
                <a16:creationId xmlns:a16="http://schemas.microsoft.com/office/drawing/2014/main" id="{1B288253-49E8-4399-8D1F-1F8817CBD69A}"/>
              </a:ext>
            </a:extLst>
          </p:cNvPr>
          <p:cNvSpPr/>
          <p:nvPr/>
        </p:nvSpPr>
        <p:spPr>
          <a:xfrm flipV="1">
            <a:off x="2606581" y="4308174"/>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99" name="TextBox 98">
            <a:extLst>
              <a:ext uri="{FF2B5EF4-FFF2-40B4-BE49-F238E27FC236}">
                <a16:creationId xmlns:a16="http://schemas.microsoft.com/office/drawing/2014/main" id="{77E9A47A-A4A5-4534-9C71-37299D8DD4E8}"/>
              </a:ext>
            </a:extLst>
          </p:cNvPr>
          <p:cNvSpPr txBox="1"/>
          <p:nvPr/>
        </p:nvSpPr>
        <p:spPr>
          <a:xfrm>
            <a:off x="2582110" y="4307832"/>
            <a:ext cx="409086" cy="200055"/>
          </a:xfrm>
          <a:prstGeom prst="rect">
            <a:avLst/>
          </a:prstGeom>
          <a:noFill/>
        </p:spPr>
        <p:txBody>
          <a:bodyPr wrap="none" rtlCol="0">
            <a:spAutoFit/>
          </a:bodyPr>
          <a:lstStyle/>
          <a:p>
            <a:r>
              <a:rPr lang="en-US" altLang="ko-KR" sz="700" dirty="0">
                <a:latin typeface="Univers for KPMG"/>
                <a:cs typeface="Univers for KPMG"/>
              </a:rPr>
              <a:t>1,346</a:t>
            </a:r>
            <a:endParaRPr lang="ko-KR" altLang="en-US" sz="700" dirty="0">
              <a:latin typeface="Univers for KPMG"/>
              <a:cs typeface="Univers for KPMG"/>
            </a:endParaRPr>
          </a:p>
        </p:txBody>
      </p:sp>
      <p:sp>
        <p:nvSpPr>
          <p:cNvPr id="120" name="직사각형 119">
            <a:extLst>
              <a:ext uri="{FF2B5EF4-FFF2-40B4-BE49-F238E27FC236}">
                <a16:creationId xmlns:a16="http://schemas.microsoft.com/office/drawing/2014/main" id="{A2A31F6F-BA2C-41B9-9798-74A4BD796382}"/>
              </a:ext>
            </a:extLst>
          </p:cNvPr>
          <p:cNvSpPr/>
          <p:nvPr/>
        </p:nvSpPr>
        <p:spPr>
          <a:xfrm flipV="1">
            <a:off x="7184189" y="3502427"/>
            <a:ext cx="252000" cy="474143"/>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29" name="직사각형 128">
            <a:extLst>
              <a:ext uri="{FF2B5EF4-FFF2-40B4-BE49-F238E27FC236}">
                <a16:creationId xmlns:a16="http://schemas.microsoft.com/office/drawing/2014/main" id="{70746CA0-8B5A-4985-84DF-789B38B45F02}"/>
              </a:ext>
            </a:extLst>
          </p:cNvPr>
          <p:cNvSpPr/>
          <p:nvPr/>
        </p:nvSpPr>
        <p:spPr>
          <a:xfrm flipV="1">
            <a:off x="6961372" y="4314872"/>
            <a:ext cx="731520" cy="748127"/>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cxnSp>
        <p:nvCxnSpPr>
          <p:cNvPr id="132" name="직선 화살표 연결선 131">
            <a:extLst>
              <a:ext uri="{FF2B5EF4-FFF2-40B4-BE49-F238E27FC236}">
                <a16:creationId xmlns:a16="http://schemas.microsoft.com/office/drawing/2014/main" id="{8E797EA9-5FAA-4585-8282-BD75F61791EB}"/>
              </a:ext>
            </a:extLst>
          </p:cNvPr>
          <p:cNvCxnSpPr>
            <a:cxnSpLocks/>
            <a:stCxn id="120" idx="0"/>
            <a:endCxn id="129" idx="2"/>
          </p:cNvCxnSpPr>
          <p:nvPr/>
        </p:nvCxnSpPr>
        <p:spPr>
          <a:xfrm>
            <a:off x="7310189" y="3976570"/>
            <a:ext cx="16943" cy="338302"/>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847E85C6-BD9A-44B9-B4E6-34AF2A4E5F51}"/>
              </a:ext>
            </a:extLst>
          </p:cNvPr>
          <p:cNvSpPr txBox="1"/>
          <p:nvPr/>
        </p:nvSpPr>
        <p:spPr>
          <a:xfrm>
            <a:off x="2764364" y="3448556"/>
            <a:ext cx="383438" cy="200055"/>
          </a:xfrm>
          <a:prstGeom prst="rect">
            <a:avLst/>
          </a:prstGeom>
          <a:noFill/>
        </p:spPr>
        <p:txBody>
          <a:bodyPr wrap="none" rtlCol="0">
            <a:spAutoFit/>
          </a:bodyPr>
          <a:lstStyle/>
          <a:p>
            <a:r>
              <a:rPr lang="en-US" altLang="ko-KR" sz="700" dirty="0">
                <a:latin typeface="Univers for KPMG"/>
                <a:cs typeface="Univers for KPMG"/>
              </a:rPr>
              <a:t>1300</a:t>
            </a:r>
            <a:endParaRPr lang="ko-KR" altLang="en-US" sz="700" dirty="0">
              <a:latin typeface="Univers for KPMG"/>
              <a:cs typeface="Univers for KPMG"/>
            </a:endParaRPr>
          </a:p>
        </p:txBody>
      </p:sp>
      <p:sp>
        <p:nvSpPr>
          <p:cNvPr id="107" name="TextBox 106">
            <a:extLst>
              <a:ext uri="{FF2B5EF4-FFF2-40B4-BE49-F238E27FC236}">
                <a16:creationId xmlns:a16="http://schemas.microsoft.com/office/drawing/2014/main" id="{AADD9AD5-C690-4F8C-BCAF-9260FA9451F7}"/>
              </a:ext>
            </a:extLst>
          </p:cNvPr>
          <p:cNvSpPr txBox="1"/>
          <p:nvPr/>
        </p:nvSpPr>
        <p:spPr>
          <a:xfrm>
            <a:off x="7769650" y="3833683"/>
            <a:ext cx="394660" cy="200055"/>
          </a:xfrm>
          <a:prstGeom prst="rect">
            <a:avLst/>
          </a:prstGeom>
          <a:noFill/>
        </p:spPr>
        <p:txBody>
          <a:bodyPr wrap="none" rtlCol="0">
            <a:spAutoFit/>
          </a:bodyPr>
          <a:lstStyle/>
          <a:p>
            <a:r>
              <a:rPr lang="en-US" altLang="ko-KR" sz="700" dirty="0">
                <a:latin typeface="Univers for KPMG"/>
                <a:cs typeface="Univers for KPMG"/>
              </a:rPr>
              <a:t>(317)</a:t>
            </a:r>
            <a:endParaRPr lang="ko-KR" altLang="en-US" sz="700" dirty="0">
              <a:latin typeface="Univers for KPMG"/>
              <a:cs typeface="Univers for KPMG"/>
            </a:endParaRPr>
          </a:p>
        </p:txBody>
      </p:sp>
      <mc:AlternateContent xmlns:mc="http://schemas.openxmlformats.org/markup-compatibility/2006" xmlns:cx4="http://schemas.microsoft.com/office/drawing/2016/5/10/chartex">
        <mc:Choice Requires="cx4">
          <p:graphicFrame>
            <p:nvGraphicFramePr>
              <p:cNvPr id="115" name="차트 114">
                <a:extLst>
                  <a:ext uri="{FF2B5EF4-FFF2-40B4-BE49-F238E27FC236}">
                    <a16:creationId xmlns:a16="http://schemas.microsoft.com/office/drawing/2014/main" id="{2F8687F2-846F-478F-A30B-1EFFC7703A46}"/>
                  </a:ext>
                </a:extLst>
              </p:cNvPr>
              <p:cNvGraphicFramePr/>
              <p:nvPr>
                <p:extLst>
                  <p:ext uri="{D42A27DB-BD31-4B8C-83A1-F6EECF244321}">
                    <p14:modId xmlns:p14="http://schemas.microsoft.com/office/powerpoint/2010/main" val="2718479875"/>
                  </p:ext>
                </p:extLst>
              </p:nvPr>
            </p:nvGraphicFramePr>
            <p:xfrm>
              <a:off x="6899550" y="4312271"/>
              <a:ext cx="864000" cy="756000"/>
            </p:xfrm>
            <a:graphic>
              <a:graphicData uri="http://schemas.microsoft.com/office/drawing/2014/chartex">
                <cx:chart xmlns:cx="http://schemas.microsoft.com/office/drawing/2014/chartex" xmlns:r="http://schemas.openxmlformats.org/officeDocument/2006/relationships" r:id="rId12"/>
              </a:graphicData>
            </a:graphic>
          </p:graphicFrame>
        </mc:Choice>
        <mc:Fallback xmlns="">
          <p:pic>
            <p:nvPicPr>
              <p:cNvPr id="115" name="차트 114">
                <a:extLst>
                  <a:ext uri="{FF2B5EF4-FFF2-40B4-BE49-F238E27FC236}">
                    <a16:creationId xmlns:a16="http://schemas.microsoft.com/office/drawing/2014/main" id="{2F8687F2-846F-478F-A30B-1EFFC7703A46}"/>
                  </a:ext>
                </a:extLst>
              </p:cNvPr>
              <p:cNvPicPr>
                <a:picLocks noGrp="1" noRot="1" noChangeAspect="1" noMove="1" noResize="1" noEditPoints="1" noAdjustHandles="1" noChangeArrowheads="1" noChangeShapeType="1"/>
              </p:cNvPicPr>
              <p:nvPr/>
            </p:nvPicPr>
            <p:blipFill>
              <a:blip r:embed="rId13"/>
              <a:stretch>
                <a:fillRect/>
              </a:stretch>
            </p:blipFill>
            <p:spPr>
              <a:xfrm>
                <a:off x="6899550" y="4312271"/>
                <a:ext cx="864000" cy="756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24" name="차트 123">
                <a:extLst>
                  <a:ext uri="{FF2B5EF4-FFF2-40B4-BE49-F238E27FC236}">
                    <a16:creationId xmlns:a16="http://schemas.microsoft.com/office/drawing/2014/main" id="{A1E687DE-8878-44B6-8C96-86EA7DBBF98C}"/>
                  </a:ext>
                </a:extLst>
              </p:cNvPr>
              <p:cNvGraphicFramePr/>
              <p:nvPr>
                <p:extLst>
                  <p:ext uri="{D42A27DB-BD31-4B8C-83A1-F6EECF244321}">
                    <p14:modId xmlns:p14="http://schemas.microsoft.com/office/powerpoint/2010/main" val="1990334545"/>
                  </p:ext>
                </p:extLst>
              </p:nvPr>
            </p:nvGraphicFramePr>
            <p:xfrm>
              <a:off x="1282496" y="4490150"/>
              <a:ext cx="864000" cy="580722"/>
            </p:xfrm>
            <a:graphic>
              <a:graphicData uri="http://schemas.microsoft.com/office/drawing/2014/chartex">
                <cx:chart xmlns:cx="http://schemas.microsoft.com/office/drawing/2014/chartex" xmlns:r="http://schemas.openxmlformats.org/officeDocument/2006/relationships" r:id="rId14"/>
              </a:graphicData>
            </a:graphic>
          </p:graphicFrame>
        </mc:Choice>
        <mc:Fallback xmlns="">
          <p:pic>
            <p:nvPicPr>
              <p:cNvPr id="124" name="차트 123">
                <a:extLst>
                  <a:ext uri="{FF2B5EF4-FFF2-40B4-BE49-F238E27FC236}">
                    <a16:creationId xmlns:a16="http://schemas.microsoft.com/office/drawing/2014/main" id="{A1E687DE-8878-44B6-8C96-86EA7DBBF98C}"/>
                  </a:ext>
                </a:extLst>
              </p:cNvPr>
              <p:cNvPicPr>
                <a:picLocks noGrp="1" noRot="1" noChangeAspect="1" noMove="1" noResize="1" noEditPoints="1" noAdjustHandles="1" noChangeArrowheads="1" noChangeShapeType="1"/>
              </p:cNvPicPr>
              <p:nvPr/>
            </p:nvPicPr>
            <p:blipFill>
              <a:blip r:embed="rId15"/>
              <a:stretch>
                <a:fillRect/>
              </a:stretch>
            </p:blipFill>
            <p:spPr>
              <a:xfrm>
                <a:off x="1282496" y="4490150"/>
                <a:ext cx="864000" cy="580722"/>
              </a:xfrm>
              <a:prstGeom prst="rect">
                <a:avLst/>
              </a:prstGeom>
            </p:spPr>
          </p:pic>
        </mc:Fallback>
      </mc:AlternateContent>
      <p:sp>
        <p:nvSpPr>
          <p:cNvPr id="125" name="직사각형 124">
            <a:extLst>
              <a:ext uri="{FF2B5EF4-FFF2-40B4-BE49-F238E27FC236}">
                <a16:creationId xmlns:a16="http://schemas.microsoft.com/office/drawing/2014/main" id="{BBFAAC3D-13F4-4455-A10E-A39630091035}"/>
              </a:ext>
            </a:extLst>
          </p:cNvPr>
          <p:cNvSpPr/>
          <p:nvPr/>
        </p:nvSpPr>
        <p:spPr>
          <a:xfrm flipV="1">
            <a:off x="1346201" y="4308174"/>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126" name="직사각형 125">
            <a:extLst>
              <a:ext uri="{FF2B5EF4-FFF2-40B4-BE49-F238E27FC236}">
                <a16:creationId xmlns:a16="http://schemas.microsoft.com/office/drawing/2014/main" id="{7ED15759-44AC-4753-84A3-27B9DC9542B5}"/>
              </a:ext>
            </a:extLst>
          </p:cNvPr>
          <p:cNvSpPr/>
          <p:nvPr/>
        </p:nvSpPr>
        <p:spPr>
          <a:xfrm flipV="1">
            <a:off x="1588563" y="3689591"/>
            <a:ext cx="252000" cy="261289"/>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127" name="직선 화살표 연결선 126">
            <a:extLst>
              <a:ext uri="{FF2B5EF4-FFF2-40B4-BE49-F238E27FC236}">
                <a16:creationId xmlns:a16="http://schemas.microsoft.com/office/drawing/2014/main" id="{398FD5FF-EC93-470F-8D08-F6DC31B17960}"/>
              </a:ext>
            </a:extLst>
          </p:cNvPr>
          <p:cNvCxnSpPr>
            <a:cxnSpLocks/>
            <a:stCxn id="126" idx="0"/>
            <a:endCxn id="125" idx="2"/>
          </p:cNvCxnSpPr>
          <p:nvPr/>
        </p:nvCxnSpPr>
        <p:spPr>
          <a:xfrm flipH="1">
            <a:off x="1711961" y="3950880"/>
            <a:ext cx="2602" cy="357294"/>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3" name="직사각형 132">
            <a:extLst>
              <a:ext uri="{FF2B5EF4-FFF2-40B4-BE49-F238E27FC236}">
                <a16:creationId xmlns:a16="http://schemas.microsoft.com/office/drawing/2014/main" id="{FC3F836C-E4D6-48C1-B4EF-7EEEF585CECD}"/>
              </a:ext>
            </a:extLst>
          </p:cNvPr>
          <p:cNvSpPr/>
          <p:nvPr/>
        </p:nvSpPr>
        <p:spPr>
          <a:xfrm flipV="1">
            <a:off x="4847992" y="3417232"/>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mc:AlternateContent xmlns:mc="http://schemas.openxmlformats.org/markup-compatibility/2006" xmlns:cx4="http://schemas.microsoft.com/office/drawing/2016/5/10/chartex">
        <mc:Choice Requires="cx4">
          <p:graphicFrame>
            <p:nvGraphicFramePr>
              <p:cNvPr id="134" name="차트 133">
                <a:extLst>
                  <a:ext uri="{FF2B5EF4-FFF2-40B4-BE49-F238E27FC236}">
                    <a16:creationId xmlns:a16="http://schemas.microsoft.com/office/drawing/2014/main" id="{093B9E44-2119-4588-A3B5-AB4A2CE96076}"/>
                  </a:ext>
                </a:extLst>
              </p:cNvPr>
              <p:cNvGraphicFramePr/>
              <p:nvPr>
                <p:extLst>
                  <p:ext uri="{D42A27DB-BD31-4B8C-83A1-F6EECF244321}">
                    <p14:modId xmlns:p14="http://schemas.microsoft.com/office/powerpoint/2010/main" val="1089213061"/>
                  </p:ext>
                </p:extLst>
              </p:nvPr>
            </p:nvGraphicFramePr>
            <p:xfrm>
              <a:off x="4896697" y="3689592"/>
              <a:ext cx="1440000" cy="511238"/>
            </p:xfrm>
            <a:graphic>
              <a:graphicData uri="http://schemas.microsoft.com/office/drawing/2014/chartex">
                <cx:chart xmlns:cx="http://schemas.microsoft.com/office/drawing/2014/chartex" xmlns:r="http://schemas.openxmlformats.org/officeDocument/2006/relationships" r:id="rId16"/>
              </a:graphicData>
            </a:graphic>
          </p:graphicFrame>
        </mc:Choice>
        <mc:Fallback xmlns="">
          <p:pic>
            <p:nvPicPr>
              <p:cNvPr id="134" name="차트 133">
                <a:extLst>
                  <a:ext uri="{FF2B5EF4-FFF2-40B4-BE49-F238E27FC236}">
                    <a16:creationId xmlns:a16="http://schemas.microsoft.com/office/drawing/2014/main" id="{093B9E44-2119-4588-A3B5-AB4A2CE96076}"/>
                  </a:ext>
                </a:extLst>
              </p:cNvPr>
              <p:cNvPicPr>
                <a:picLocks noGrp="1" noRot="1" noChangeAspect="1" noMove="1" noResize="1" noEditPoints="1" noAdjustHandles="1" noChangeArrowheads="1" noChangeShapeType="1"/>
              </p:cNvPicPr>
              <p:nvPr/>
            </p:nvPicPr>
            <p:blipFill>
              <a:blip r:embed="rId17"/>
              <a:stretch>
                <a:fillRect/>
              </a:stretch>
            </p:blipFill>
            <p:spPr>
              <a:xfrm>
                <a:off x="4896697" y="3689592"/>
                <a:ext cx="1440000" cy="511238"/>
              </a:xfrm>
              <a:prstGeom prst="rect">
                <a:avLst/>
              </a:prstGeom>
            </p:spPr>
          </p:pic>
        </mc:Fallback>
      </mc:AlternateContent>
      <p:sp>
        <p:nvSpPr>
          <p:cNvPr id="135" name="TextBox 134">
            <a:extLst>
              <a:ext uri="{FF2B5EF4-FFF2-40B4-BE49-F238E27FC236}">
                <a16:creationId xmlns:a16="http://schemas.microsoft.com/office/drawing/2014/main" id="{B0956879-FA3A-4784-A630-9CC3A9408F87}"/>
              </a:ext>
            </a:extLst>
          </p:cNvPr>
          <p:cNvSpPr txBox="1"/>
          <p:nvPr/>
        </p:nvSpPr>
        <p:spPr>
          <a:xfrm>
            <a:off x="5293840" y="3845824"/>
            <a:ext cx="344966" cy="200055"/>
          </a:xfrm>
          <a:prstGeom prst="rect">
            <a:avLst/>
          </a:prstGeom>
          <a:noFill/>
        </p:spPr>
        <p:txBody>
          <a:bodyPr wrap="none" rtlCol="0">
            <a:spAutoFit/>
          </a:bodyPr>
          <a:lstStyle/>
          <a:p>
            <a:r>
              <a:rPr lang="en-US" altLang="ko-KR" sz="700" dirty="0">
                <a:latin typeface="Univers for KPMG"/>
                <a:cs typeface="Univers for KPMG"/>
              </a:rPr>
              <a:t>(76)</a:t>
            </a:r>
            <a:endParaRPr lang="ko-KR" altLang="en-US" sz="700" dirty="0">
              <a:latin typeface="Univers for KPMG"/>
              <a:cs typeface="Univers for KPMG"/>
            </a:endParaRPr>
          </a:p>
        </p:txBody>
      </p:sp>
      <p:sp>
        <p:nvSpPr>
          <p:cNvPr id="137" name="TextBox 136">
            <a:extLst>
              <a:ext uri="{FF2B5EF4-FFF2-40B4-BE49-F238E27FC236}">
                <a16:creationId xmlns:a16="http://schemas.microsoft.com/office/drawing/2014/main" id="{3A275D04-F8D4-43FB-A9DB-57C5148E456D}"/>
              </a:ext>
            </a:extLst>
          </p:cNvPr>
          <p:cNvSpPr txBox="1"/>
          <p:nvPr/>
        </p:nvSpPr>
        <p:spPr>
          <a:xfrm>
            <a:off x="5605573" y="3654300"/>
            <a:ext cx="333746" cy="200055"/>
          </a:xfrm>
          <a:prstGeom prst="rect">
            <a:avLst/>
          </a:prstGeom>
          <a:noFill/>
        </p:spPr>
        <p:txBody>
          <a:bodyPr wrap="none" rtlCol="0">
            <a:spAutoFit/>
          </a:bodyPr>
          <a:lstStyle/>
          <a:p>
            <a:r>
              <a:rPr lang="en-US" altLang="ko-KR" sz="700" dirty="0">
                <a:latin typeface="Univers for KPMG"/>
                <a:cs typeface="Univers for KPMG"/>
              </a:rPr>
              <a:t>198</a:t>
            </a:r>
            <a:endParaRPr lang="ko-KR" altLang="en-US" sz="700" dirty="0">
              <a:latin typeface="Univers for KPMG"/>
              <a:cs typeface="Univers for KPMG"/>
            </a:endParaRPr>
          </a:p>
        </p:txBody>
      </p:sp>
      <p:sp>
        <p:nvSpPr>
          <p:cNvPr id="138" name="TextBox 137">
            <a:extLst>
              <a:ext uri="{FF2B5EF4-FFF2-40B4-BE49-F238E27FC236}">
                <a16:creationId xmlns:a16="http://schemas.microsoft.com/office/drawing/2014/main" id="{7606C697-D01C-4EC8-8FB1-32306FEC0AD4}"/>
              </a:ext>
            </a:extLst>
          </p:cNvPr>
          <p:cNvSpPr txBox="1"/>
          <p:nvPr/>
        </p:nvSpPr>
        <p:spPr>
          <a:xfrm>
            <a:off x="1718626" y="4442056"/>
            <a:ext cx="333746" cy="200055"/>
          </a:xfrm>
          <a:prstGeom prst="rect">
            <a:avLst/>
          </a:prstGeom>
          <a:noFill/>
        </p:spPr>
        <p:txBody>
          <a:bodyPr wrap="none" rtlCol="0">
            <a:spAutoFit/>
          </a:bodyPr>
          <a:lstStyle/>
          <a:p>
            <a:r>
              <a:rPr lang="en-US" altLang="ko-KR" sz="700" dirty="0">
                <a:latin typeface="Univers for KPMG"/>
                <a:cs typeface="Univers for KPMG"/>
              </a:rPr>
              <a:t>249</a:t>
            </a:r>
            <a:endParaRPr lang="ko-KR" altLang="en-US" sz="700" dirty="0">
              <a:latin typeface="Univers for KPMG"/>
              <a:cs typeface="Univers for KPMG"/>
            </a:endParaRPr>
          </a:p>
        </p:txBody>
      </p:sp>
      <p:sp>
        <p:nvSpPr>
          <p:cNvPr id="60" name="TextBox 59">
            <a:extLst>
              <a:ext uri="{FF2B5EF4-FFF2-40B4-BE49-F238E27FC236}">
                <a16:creationId xmlns:a16="http://schemas.microsoft.com/office/drawing/2014/main" id="{DA62FC3D-BAE6-4966-8805-A62CFB70E438}"/>
              </a:ext>
            </a:extLst>
          </p:cNvPr>
          <p:cNvSpPr txBox="1"/>
          <p:nvPr/>
        </p:nvSpPr>
        <p:spPr>
          <a:xfrm>
            <a:off x="7485216" y="1263570"/>
            <a:ext cx="2353672" cy="227626"/>
          </a:xfrm>
          <a:prstGeom prst="rect">
            <a:avLst/>
          </a:prstGeom>
          <a:noFill/>
        </p:spPr>
        <p:txBody>
          <a:bodyPr wrap="square" lIns="0" tIns="0" bIns="0" rtlCol="0">
            <a:spAutoFit/>
          </a:bodyPr>
          <a:lstStyle/>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H: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에이치비테크놀로지</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D: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디아이티</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K: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케이맥</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L: LG</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전자생산기술연구소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T: </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탑엔지니어링</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61" name="TextBox 60">
            <a:extLst>
              <a:ext uri="{FF2B5EF4-FFF2-40B4-BE49-F238E27FC236}">
                <a16:creationId xmlns:a16="http://schemas.microsoft.com/office/drawing/2014/main" id="{F085F262-2870-449D-B608-1D29B23FA0C4}"/>
              </a:ext>
            </a:extLst>
          </p:cNvPr>
          <p:cNvSpPr txBox="1"/>
          <p:nvPr/>
        </p:nvSpPr>
        <p:spPr>
          <a:xfrm>
            <a:off x="708660" y="6000712"/>
            <a:ext cx="3619902" cy="215444"/>
          </a:xfrm>
          <a:prstGeom prst="rect">
            <a:avLst/>
          </a:prstGeom>
          <a:noFill/>
        </p:spPr>
        <p:txBody>
          <a:bodyPr wrap="non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비교목적을 위해 </a:t>
            </a:r>
            <a:r>
              <a:rPr lang="en-US" altLang="ko-KR" sz="800" dirty="0">
                <a:latin typeface="+mj-ea"/>
                <a:ea typeface="+mj-ea"/>
                <a:cs typeface="Univers for KPMG"/>
              </a:rPr>
              <a:t>FY20 11</a:t>
            </a:r>
            <a:r>
              <a:rPr lang="ko-KR" altLang="en-US" sz="800" dirty="0">
                <a:latin typeface="+mj-ea"/>
                <a:ea typeface="+mj-ea"/>
                <a:cs typeface="Univers for KPMG"/>
              </a:rPr>
              <a:t>월까지의 매출을 연환산한 금액에 해당함</a:t>
            </a:r>
          </a:p>
        </p:txBody>
      </p:sp>
      <p:sp>
        <p:nvSpPr>
          <p:cNvPr id="62" name="TextBox 61">
            <a:extLst>
              <a:ext uri="{FF2B5EF4-FFF2-40B4-BE49-F238E27FC236}">
                <a16:creationId xmlns:a16="http://schemas.microsoft.com/office/drawing/2014/main" id="{2EA6BAE7-D3BE-4E97-8675-9F6CECA9E705}"/>
              </a:ext>
            </a:extLst>
          </p:cNvPr>
          <p:cNvSpPr txBox="1"/>
          <p:nvPr/>
        </p:nvSpPr>
        <p:spPr>
          <a:xfrm>
            <a:off x="9390996" y="3097026"/>
            <a:ext cx="223138" cy="174407"/>
          </a:xfrm>
          <a:prstGeom prst="rect">
            <a:avLst/>
          </a:prstGeom>
          <a:noFill/>
        </p:spPr>
        <p:txBody>
          <a:bodyPr wrap="none" rtlCol="0">
            <a:spAutoFit/>
          </a:bodyPr>
          <a:lstStyle/>
          <a:p>
            <a:r>
              <a:rPr lang="en-US" altLang="ko-KR" sz="800" baseline="30000" dirty="0">
                <a:latin typeface="+mj-ea"/>
                <a:ea typeface="+mj-ea"/>
                <a:cs typeface="Univers for KPMG"/>
              </a:rPr>
              <a:t>1</a:t>
            </a:r>
            <a:endParaRPr lang="ko-KR" altLang="en-US" sz="800" baseline="30000" dirty="0">
              <a:latin typeface="+mj-ea"/>
              <a:ea typeface="+mj-ea"/>
              <a:cs typeface="Univers for KPMG"/>
            </a:endParaRPr>
          </a:p>
        </p:txBody>
      </p:sp>
      <p:sp>
        <p:nvSpPr>
          <p:cNvPr id="63" name="TextBox 62">
            <a:extLst>
              <a:ext uri="{FF2B5EF4-FFF2-40B4-BE49-F238E27FC236}">
                <a16:creationId xmlns:a16="http://schemas.microsoft.com/office/drawing/2014/main" id="{B33BE789-7F67-426C-9833-66A6AB239F79}"/>
              </a:ext>
            </a:extLst>
          </p:cNvPr>
          <p:cNvSpPr txBox="1">
            <a:spLocks/>
          </p:cNvSpPr>
          <p:nvPr/>
        </p:nvSpPr>
        <p:spPr>
          <a:xfrm>
            <a:off x="710991" y="5153257"/>
            <a:ext cx="8590213" cy="861649"/>
          </a:xfrm>
          <a:prstGeom prst="rect">
            <a:avLst/>
          </a:prstGeom>
          <a:noFill/>
          <a:ln w="6350">
            <a:solidFill>
              <a:srgbClr val="005EB8"/>
            </a:solidFill>
          </a:ln>
        </p:spPr>
        <p:txBody>
          <a:bodyPr wrap="square" lIns="54610" tIns="54610" rIns="54610" bIns="54610" rtlCol="0" anchor="ctr" anchorCtr="0">
            <a:noAutofit/>
          </a:bodyPr>
          <a:lstStyle/>
          <a:p>
            <a:pPr marL="174625" lvl="2" indent="-133350" defTabSz="914400" fontAlgn="base">
              <a:lnSpc>
                <a:spcPct val="130000"/>
              </a:lnSpc>
              <a:buClr>
                <a:srgbClr val="00338D"/>
              </a:buClr>
              <a:buSzPct val="100000"/>
              <a:buFont typeface="Arial" panose="020B0604020202020204" pitchFamily="34" charset="0"/>
              <a:buChar char="•"/>
              <a:defRPr/>
            </a:pPr>
            <a:r>
              <a:rPr lang="en-US" altLang="ko-KR" sz="800" kern="0" dirty="0">
                <a:solidFill>
                  <a:srgbClr val="000000"/>
                </a:solidFill>
                <a:latin typeface="맑은 고딕" panose="020B0503020000020004" pitchFamily="50" charset="-127"/>
                <a:cs typeface="Arial" panose="020B0604020202020204" pitchFamily="34" charset="0"/>
              </a:rPr>
              <a:t>FY18, FY19 </a:t>
            </a:r>
            <a:r>
              <a:rPr lang="ko-KR" altLang="en-US" sz="800" kern="0" dirty="0">
                <a:solidFill>
                  <a:srgbClr val="000000"/>
                </a:solidFill>
                <a:latin typeface="맑은 고딕" panose="020B0503020000020004" pitchFamily="50" charset="-127"/>
                <a:cs typeface="Arial" panose="020B0604020202020204" pitchFamily="34" charset="0"/>
              </a:rPr>
              <a:t>대형 </a:t>
            </a:r>
            <a:r>
              <a:rPr lang="en-US" altLang="ko-KR" sz="800" kern="0" dirty="0">
                <a:solidFill>
                  <a:srgbClr val="000000"/>
                </a:solidFill>
                <a:latin typeface="맑은 고딕" panose="020B0503020000020004" pitchFamily="50" charset="-127"/>
                <a:cs typeface="Arial" panose="020B0604020202020204" pitchFamily="34" charset="0"/>
              </a:rPr>
              <a:t>Air Plate </a:t>
            </a:r>
            <a:r>
              <a:rPr lang="ko-KR" altLang="en-US" sz="800" kern="0" dirty="0">
                <a:solidFill>
                  <a:srgbClr val="000000"/>
                </a:solidFill>
                <a:latin typeface="맑은 고딕" panose="020B0503020000020004" pitchFamily="50" charset="-127"/>
                <a:cs typeface="Arial" panose="020B0604020202020204" pitchFamily="34" charset="0"/>
              </a:rPr>
              <a:t>매출은 </a:t>
            </a:r>
            <a:r>
              <a:rPr lang="ko-KR" altLang="en-US" sz="800" kern="0" dirty="0" err="1">
                <a:solidFill>
                  <a:srgbClr val="000000"/>
                </a:solidFill>
                <a:latin typeface="맑은 고딕" panose="020B0503020000020004" pitchFamily="50" charset="-127"/>
                <a:cs typeface="Arial" panose="020B0604020202020204" pitchFamily="34" charset="0"/>
              </a:rPr>
              <a:t>디아이티에</a:t>
            </a:r>
            <a:r>
              <a:rPr lang="ko-KR" altLang="en-US" sz="800" kern="0" dirty="0">
                <a:solidFill>
                  <a:srgbClr val="000000"/>
                </a:solidFill>
                <a:latin typeface="맑은 고딕" panose="020B0503020000020004" pitchFamily="50" charset="-127"/>
                <a:cs typeface="Arial" panose="020B0604020202020204" pitchFamily="34" charset="0"/>
              </a:rPr>
              <a:t> 대한 일본 샤프사의 대규모 </a:t>
            </a:r>
            <a:r>
              <a:rPr lang="ko-KR" altLang="en-US" sz="800" kern="0" dirty="0" err="1">
                <a:solidFill>
                  <a:srgbClr val="000000"/>
                </a:solidFill>
                <a:latin typeface="맑은 고딕" panose="020B0503020000020004" pitchFamily="50" charset="-127"/>
                <a:cs typeface="Arial" panose="020B0604020202020204" pitchFamily="34" charset="0"/>
              </a:rPr>
              <a:t>발주건에</a:t>
            </a:r>
            <a:r>
              <a:rPr lang="ko-KR" altLang="en-US" sz="800" kern="0" dirty="0">
                <a:solidFill>
                  <a:srgbClr val="000000"/>
                </a:solidFill>
                <a:latin typeface="맑은 고딕" panose="020B0503020000020004" pitchFamily="50" charset="-127"/>
                <a:cs typeface="Arial" panose="020B0604020202020204" pitchFamily="34" charset="0"/>
              </a:rPr>
              <a:t> 의해 크게 증가함 </a:t>
            </a:r>
            <a:r>
              <a:rPr lang="en-US" altLang="ko-KR" sz="800" kern="0" dirty="0">
                <a:solidFill>
                  <a:srgbClr val="000000"/>
                </a:solidFill>
                <a:latin typeface="맑은 고딕" panose="020B0503020000020004" pitchFamily="50" charset="-127"/>
                <a:cs typeface="Arial" panose="020B0604020202020204" pitchFamily="34" charset="0"/>
              </a:rPr>
              <a:t>(</a:t>
            </a:r>
            <a:r>
              <a:rPr lang="ko-KR" altLang="en-US" sz="800" kern="0" dirty="0">
                <a:solidFill>
                  <a:srgbClr val="000000"/>
                </a:solidFill>
                <a:latin typeface="맑은 고딕" panose="020B0503020000020004" pitchFamily="50" charset="-127"/>
                <a:cs typeface="Arial" panose="020B0604020202020204" pitchFamily="34" charset="0"/>
              </a:rPr>
              <a:t>해당 </a:t>
            </a:r>
            <a:r>
              <a:rPr lang="ko-KR" altLang="en-US" sz="800" kern="0" dirty="0" err="1">
                <a:solidFill>
                  <a:srgbClr val="000000"/>
                </a:solidFill>
                <a:latin typeface="맑은 고딕" panose="020B0503020000020004" pitchFamily="50" charset="-127"/>
                <a:cs typeface="Arial" panose="020B0604020202020204" pitchFamily="34" charset="0"/>
              </a:rPr>
              <a:t>발주건</a:t>
            </a:r>
            <a:r>
              <a:rPr lang="ko-KR" altLang="en-US" sz="800" kern="0" dirty="0">
                <a:solidFill>
                  <a:srgbClr val="000000"/>
                </a:solidFill>
                <a:latin typeface="맑은 고딕" panose="020B0503020000020004" pitchFamily="50" charset="-127"/>
                <a:cs typeface="Arial" panose="020B0604020202020204" pitchFamily="34" charset="0"/>
              </a:rPr>
              <a:t> 중 일부에 대해 발주 수량이 누락되거나 </a:t>
            </a:r>
            <a:r>
              <a:rPr lang="en-US" altLang="ko-KR" sz="800" kern="0" dirty="0">
                <a:solidFill>
                  <a:srgbClr val="000000"/>
                </a:solidFill>
                <a:latin typeface="맑은 고딕" panose="020B0503020000020004" pitchFamily="50" charset="-127"/>
                <a:cs typeface="Arial" panose="020B0604020202020204" pitchFamily="34" charset="0"/>
              </a:rPr>
              <a:t>2</a:t>
            </a:r>
            <a:r>
              <a:rPr lang="ko-KR" altLang="en-US" sz="800" kern="0" dirty="0">
                <a:solidFill>
                  <a:srgbClr val="000000"/>
                </a:solidFill>
                <a:latin typeface="맑은 고딕" panose="020B0503020000020004" pitchFamily="50" charset="-127"/>
                <a:cs typeface="Arial" panose="020B0604020202020204" pitchFamily="34" charset="0"/>
              </a:rPr>
              <a:t>대의 장비가 한 대로 기재되어 있어</a:t>
            </a:r>
            <a:r>
              <a:rPr lang="en-US" altLang="ko-KR" sz="800" kern="0" dirty="0">
                <a:solidFill>
                  <a:srgbClr val="000000"/>
                </a:solidFill>
                <a:latin typeface="맑은 고딕" panose="020B0503020000020004" pitchFamily="50" charset="-127"/>
                <a:cs typeface="Arial" panose="020B0604020202020204" pitchFamily="34" charset="0"/>
              </a:rPr>
              <a:t>, P*Q</a:t>
            </a:r>
            <a:r>
              <a:rPr lang="ko-KR" altLang="en-US" sz="800" kern="0" dirty="0">
                <a:solidFill>
                  <a:srgbClr val="000000"/>
                </a:solidFill>
                <a:latin typeface="맑은 고딕" panose="020B0503020000020004" pitchFamily="50" charset="-127"/>
                <a:cs typeface="Arial" panose="020B0604020202020204" pitchFamily="34" charset="0"/>
              </a:rPr>
              <a:t>분석에 한계가 존재</a:t>
            </a:r>
            <a:r>
              <a:rPr lang="en-US" altLang="ko-KR" sz="800" kern="0" dirty="0">
                <a:solidFill>
                  <a:srgbClr val="000000"/>
                </a:solidFill>
                <a:latin typeface="맑은 고딕" panose="020B0503020000020004" pitchFamily="50" charset="-127"/>
                <a:cs typeface="Arial" panose="020B0604020202020204" pitchFamily="34" charset="0"/>
              </a:rPr>
              <a:t>)</a:t>
            </a:r>
          </a:p>
          <a:p>
            <a:pPr marL="174625" lvl="2" indent="-133350" defTabSz="914400" fontAlgn="base">
              <a:lnSpc>
                <a:spcPct val="130000"/>
              </a:lnSpc>
              <a:buClr>
                <a:srgbClr val="00338D"/>
              </a:buClr>
              <a:buSzPct val="100000"/>
              <a:buFont typeface="Arial" panose="020B0604020202020204" pitchFamily="34" charset="0"/>
              <a:buChar char="•"/>
              <a:defRPr/>
            </a:pPr>
            <a:r>
              <a:rPr lang="ko-KR" altLang="en-US" sz="800" kern="0" dirty="0" err="1">
                <a:solidFill>
                  <a:srgbClr val="000000"/>
                </a:solidFill>
                <a:latin typeface="맑은 고딕" panose="020B0503020000020004" pitchFamily="50" charset="-127"/>
                <a:cs typeface="Arial" panose="020B0604020202020204" pitchFamily="34" charset="0"/>
              </a:rPr>
              <a:t>샤프사</a:t>
            </a:r>
            <a:r>
              <a:rPr lang="ko-KR" altLang="en-US" sz="800" kern="0" dirty="0">
                <a:solidFill>
                  <a:srgbClr val="000000"/>
                </a:solidFill>
                <a:latin typeface="맑은 고딕" panose="020B0503020000020004" pitchFamily="50" charset="-127"/>
                <a:cs typeface="Arial" panose="020B0604020202020204" pitchFamily="34" charset="0"/>
              </a:rPr>
              <a:t> </a:t>
            </a:r>
            <a:r>
              <a:rPr lang="ko-KR" altLang="en-US" sz="800" kern="0" dirty="0" err="1">
                <a:solidFill>
                  <a:srgbClr val="000000"/>
                </a:solidFill>
                <a:latin typeface="맑은 고딕" panose="020B0503020000020004" pitchFamily="50" charset="-127"/>
                <a:cs typeface="Arial" panose="020B0604020202020204" pitchFamily="34" charset="0"/>
              </a:rPr>
              <a:t>발주건</a:t>
            </a:r>
            <a:r>
              <a:rPr lang="ko-KR" altLang="en-US" sz="800" kern="0" dirty="0">
                <a:solidFill>
                  <a:srgbClr val="000000"/>
                </a:solidFill>
                <a:latin typeface="맑은 고딕" panose="020B0503020000020004" pitchFamily="50" charset="-127"/>
                <a:cs typeface="Arial" panose="020B0604020202020204" pitchFamily="34" charset="0"/>
              </a:rPr>
              <a:t> </a:t>
            </a:r>
            <a:r>
              <a:rPr lang="en-US" altLang="ko-KR" sz="800" kern="0" dirty="0">
                <a:solidFill>
                  <a:srgbClr val="000000"/>
                </a:solidFill>
                <a:latin typeface="맑은 고딕" panose="020B0503020000020004" pitchFamily="50" charset="-127"/>
                <a:cs typeface="Arial" panose="020B0604020202020204" pitchFamily="34" charset="0"/>
              </a:rPr>
              <a:t>event</a:t>
            </a:r>
            <a:r>
              <a:rPr lang="ko-KR" altLang="en-US" sz="800" kern="0" dirty="0">
                <a:solidFill>
                  <a:srgbClr val="000000"/>
                </a:solidFill>
                <a:latin typeface="맑은 고딕" panose="020B0503020000020004" pitchFamily="50" charset="-127"/>
                <a:cs typeface="Arial" panose="020B0604020202020204" pitchFamily="34" charset="0"/>
              </a:rPr>
              <a:t>가 종료되었으나</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err="1">
                <a:solidFill>
                  <a:srgbClr val="000000"/>
                </a:solidFill>
                <a:latin typeface="맑은 고딕" panose="020B0503020000020004" pitchFamily="50" charset="-127"/>
                <a:cs typeface="Arial" panose="020B0604020202020204" pitchFamily="34" charset="0"/>
              </a:rPr>
              <a:t>디아이티에</a:t>
            </a:r>
            <a:r>
              <a:rPr lang="ko-KR" altLang="en-US" sz="800" kern="0" dirty="0">
                <a:solidFill>
                  <a:srgbClr val="000000"/>
                </a:solidFill>
                <a:latin typeface="맑은 고딕" panose="020B0503020000020004" pitchFamily="50" charset="-127"/>
                <a:cs typeface="Arial" panose="020B0604020202020204" pitchFamily="34" charset="0"/>
              </a:rPr>
              <a:t> 대한 삼성디스플레이의 </a:t>
            </a:r>
            <a:r>
              <a:rPr lang="ko-KR" altLang="en-US" sz="800" kern="0" dirty="0" err="1">
                <a:solidFill>
                  <a:srgbClr val="000000"/>
                </a:solidFill>
                <a:latin typeface="맑은 고딕" panose="020B0503020000020004" pitchFamily="50" charset="-127"/>
                <a:cs typeface="Arial" panose="020B0604020202020204" pitchFamily="34" charset="0"/>
              </a:rPr>
              <a:t>발주건에</a:t>
            </a:r>
            <a:r>
              <a:rPr lang="ko-KR" altLang="en-US" sz="800" kern="0" dirty="0">
                <a:solidFill>
                  <a:srgbClr val="000000"/>
                </a:solidFill>
                <a:latin typeface="맑은 고딕" panose="020B0503020000020004" pitchFamily="50" charset="-127"/>
                <a:cs typeface="Arial" panose="020B0604020202020204" pitchFamily="34" charset="0"/>
              </a:rPr>
              <a:t> 의해 대형 </a:t>
            </a:r>
            <a:r>
              <a:rPr lang="en-US" altLang="ko-KR" sz="800" kern="0" dirty="0">
                <a:solidFill>
                  <a:srgbClr val="000000"/>
                </a:solidFill>
                <a:latin typeface="맑은 고딕" panose="020B0503020000020004" pitchFamily="50" charset="-127"/>
                <a:cs typeface="Arial" panose="020B0604020202020204" pitchFamily="34" charset="0"/>
              </a:rPr>
              <a:t>Air Plate </a:t>
            </a:r>
            <a:r>
              <a:rPr lang="ko-KR" altLang="en-US" sz="800" kern="0" dirty="0" err="1">
                <a:solidFill>
                  <a:srgbClr val="000000"/>
                </a:solidFill>
                <a:latin typeface="맑은 고딕" panose="020B0503020000020004" pitchFamily="50" charset="-127"/>
                <a:cs typeface="Arial" panose="020B0604020202020204" pitchFamily="34" charset="0"/>
              </a:rPr>
              <a:t>납품액</a:t>
            </a:r>
            <a:r>
              <a:rPr lang="ko-KR" altLang="en-US" sz="800" kern="0" dirty="0">
                <a:solidFill>
                  <a:srgbClr val="000000"/>
                </a:solidFill>
                <a:latin typeface="맑은 고딕" panose="020B0503020000020004" pitchFamily="50" charset="-127"/>
                <a:cs typeface="Arial" panose="020B0604020202020204" pitchFamily="34" charset="0"/>
              </a:rPr>
              <a:t> 감소분이 일부 상쇄되었음</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cs typeface="Arial" panose="020B0604020202020204" pitchFamily="34" charset="0"/>
              </a:rPr>
              <a:t>자료의 제약으로 대형 </a:t>
            </a:r>
            <a:r>
              <a:rPr lang="en-US" altLang="ko-KR" sz="800" kern="0" dirty="0">
                <a:solidFill>
                  <a:srgbClr val="000000"/>
                </a:solidFill>
                <a:latin typeface="맑은 고딕" panose="020B0503020000020004" pitchFamily="50" charset="-127"/>
                <a:cs typeface="Arial" panose="020B0604020202020204" pitchFamily="34" charset="0"/>
              </a:rPr>
              <a:t>Air Plate</a:t>
            </a:r>
            <a:r>
              <a:rPr lang="ko-KR" altLang="en-US" sz="800" kern="0" dirty="0">
                <a:solidFill>
                  <a:srgbClr val="000000"/>
                </a:solidFill>
                <a:latin typeface="맑은 고딕" panose="020B0503020000020004" pitchFamily="50" charset="-127"/>
                <a:cs typeface="Arial" panose="020B0604020202020204" pitchFamily="34" charset="0"/>
              </a:rPr>
              <a:t>에 대한 </a:t>
            </a:r>
            <a:r>
              <a:rPr lang="en-US" altLang="ko-KR" sz="800" kern="0" dirty="0">
                <a:solidFill>
                  <a:srgbClr val="000000"/>
                </a:solidFill>
                <a:latin typeface="맑은 고딕" panose="020B0503020000020004" pitchFamily="50" charset="-127"/>
                <a:cs typeface="Arial" panose="020B0604020202020204" pitchFamily="34" charset="0"/>
              </a:rPr>
              <a:t>ASP </a:t>
            </a:r>
            <a:r>
              <a:rPr lang="ko-KR" altLang="en-US" sz="800" kern="0" dirty="0">
                <a:solidFill>
                  <a:srgbClr val="000000"/>
                </a:solidFill>
                <a:latin typeface="맑은 고딕" panose="020B0503020000020004" pitchFamily="50" charset="-127"/>
                <a:cs typeface="Arial" panose="020B0604020202020204" pitchFamily="34" charset="0"/>
              </a:rPr>
              <a:t>분석에 한계가 존재</a:t>
            </a:r>
            <a:r>
              <a:rPr lang="en-US" altLang="ko-KR" sz="800" kern="0" dirty="0">
                <a:solidFill>
                  <a:srgbClr val="000000"/>
                </a:solidFill>
                <a:latin typeface="맑은 고딕" panose="020B0503020000020004" pitchFamily="50" charset="-127"/>
                <a:cs typeface="Arial" panose="020B0604020202020204" pitchFamily="34" charset="0"/>
              </a:rPr>
              <a:t>)</a:t>
            </a:r>
          </a:p>
        </p:txBody>
      </p:sp>
      <p:sp>
        <p:nvSpPr>
          <p:cNvPr id="65" name="순서도: 연결자 64">
            <a:extLst>
              <a:ext uri="{FF2B5EF4-FFF2-40B4-BE49-F238E27FC236}">
                <a16:creationId xmlns:a16="http://schemas.microsoft.com/office/drawing/2014/main" id="{4E4BC082-BAC7-42D4-A4AA-413359B52B88}"/>
              </a:ext>
            </a:extLst>
          </p:cNvPr>
          <p:cNvSpPr/>
          <p:nvPr/>
        </p:nvSpPr>
        <p:spPr bwMode="auto">
          <a:xfrm>
            <a:off x="2743474" y="3440080"/>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66" name="순서도: 연결자 65">
            <a:extLst>
              <a:ext uri="{FF2B5EF4-FFF2-40B4-BE49-F238E27FC236}">
                <a16:creationId xmlns:a16="http://schemas.microsoft.com/office/drawing/2014/main" id="{71D7B15D-0226-47AC-81F3-668D08FF3A72}"/>
              </a:ext>
            </a:extLst>
          </p:cNvPr>
          <p:cNvSpPr/>
          <p:nvPr/>
        </p:nvSpPr>
        <p:spPr bwMode="auto">
          <a:xfrm>
            <a:off x="2541678" y="429562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68" name="순서도: 연결자 67">
            <a:extLst>
              <a:ext uri="{FF2B5EF4-FFF2-40B4-BE49-F238E27FC236}">
                <a16:creationId xmlns:a16="http://schemas.microsoft.com/office/drawing/2014/main" id="{FA191C0E-5AA1-47F5-8C9D-BAD8939CA038}"/>
              </a:ext>
            </a:extLst>
          </p:cNvPr>
          <p:cNvSpPr/>
          <p:nvPr/>
        </p:nvSpPr>
        <p:spPr bwMode="auto">
          <a:xfrm>
            <a:off x="762621" y="5290617"/>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70" name="순서도: 연결자 69">
            <a:extLst>
              <a:ext uri="{FF2B5EF4-FFF2-40B4-BE49-F238E27FC236}">
                <a16:creationId xmlns:a16="http://schemas.microsoft.com/office/drawing/2014/main" id="{7DD560F5-0256-473A-8A6B-1B8DAE44D80E}"/>
              </a:ext>
            </a:extLst>
          </p:cNvPr>
          <p:cNvSpPr/>
          <p:nvPr/>
        </p:nvSpPr>
        <p:spPr bwMode="auto">
          <a:xfrm>
            <a:off x="4960379" y="3732296"/>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71" name="순서도: 연결자 70">
            <a:extLst>
              <a:ext uri="{FF2B5EF4-FFF2-40B4-BE49-F238E27FC236}">
                <a16:creationId xmlns:a16="http://schemas.microsoft.com/office/drawing/2014/main" id="{61A15191-F18A-4638-9EA8-F224138C27B8}"/>
              </a:ext>
            </a:extLst>
          </p:cNvPr>
          <p:cNvSpPr/>
          <p:nvPr/>
        </p:nvSpPr>
        <p:spPr bwMode="auto">
          <a:xfrm>
            <a:off x="7116922" y="3488166"/>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B</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72" name="순서도: 연결자 71">
            <a:extLst>
              <a:ext uri="{FF2B5EF4-FFF2-40B4-BE49-F238E27FC236}">
                <a16:creationId xmlns:a16="http://schemas.microsoft.com/office/drawing/2014/main" id="{C4894126-695C-4815-AAB5-79FB2ABBA1C8}"/>
              </a:ext>
            </a:extLst>
          </p:cNvPr>
          <p:cNvSpPr/>
          <p:nvPr/>
        </p:nvSpPr>
        <p:spPr bwMode="auto">
          <a:xfrm>
            <a:off x="6903866" y="4312102"/>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B</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73" name="순서도: 연결자 72">
            <a:extLst>
              <a:ext uri="{FF2B5EF4-FFF2-40B4-BE49-F238E27FC236}">
                <a16:creationId xmlns:a16="http://schemas.microsoft.com/office/drawing/2014/main" id="{ABD9FE43-6CC5-4FC4-80EE-B7775F76801A}"/>
              </a:ext>
            </a:extLst>
          </p:cNvPr>
          <p:cNvSpPr/>
          <p:nvPr/>
        </p:nvSpPr>
        <p:spPr bwMode="auto">
          <a:xfrm>
            <a:off x="762621" y="5607656"/>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B</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476098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4="http://schemas.microsoft.com/office/drawing/2016/5/10/chartex">
        <mc:Choice Requires="cx4">
          <p:graphicFrame>
            <p:nvGraphicFramePr>
              <p:cNvPr id="92" name="차트 91">
                <a:extLst>
                  <a:ext uri="{FF2B5EF4-FFF2-40B4-BE49-F238E27FC236}">
                    <a16:creationId xmlns:a16="http://schemas.microsoft.com/office/drawing/2014/main" id="{272710FA-FBF5-46DB-BE0B-55559C6D1150}"/>
                  </a:ext>
                </a:extLst>
              </p:cNvPr>
              <p:cNvGraphicFramePr/>
              <p:nvPr>
                <p:extLst>
                  <p:ext uri="{D42A27DB-BD31-4B8C-83A1-F6EECF244321}">
                    <p14:modId xmlns:p14="http://schemas.microsoft.com/office/powerpoint/2010/main" val="729083400"/>
                  </p:ext>
                </p:extLst>
              </p:nvPr>
            </p:nvGraphicFramePr>
            <p:xfrm>
              <a:off x="867306" y="4289705"/>
              <a:ext cx="864000" cy="75339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2" name="차트 91">
                <a:extLst>
                  <a:ext uri="{FF2B5EF4-FFF2-40B4-BE49-F238E27FC236}">
                    <a16:creationId xmlns:a16="http://schemas.microsoft.com/office/drawing/2014/main" id="{272710FA-FBF5-46DB-BE0B-55559C6D1150}"/>
                  </a:ext>
                </a:extLst>
              </p:cNvPr>
              <p:cNvPicPr>
                <a:picLocks noGrp="1" noRot="1" noChangeAspect="1" noMove="1" noResize="1" noEditPoints="1" noAdjustHandles="1" noChangeArrowheads="1" noChangeShapeType="1"/>
              </p:cNvPicPr>
              <p:nvPr/>
            </p:nvPicPr>
            <p:blipFill>
              <a:blip r:embed="rId3"/>
              <a:stretch>
                <a:fillRect/>
              </a:stretch>
            </p:blipFill>
            <p:spPr>
              <a:xfrm>
                <a:off x="867306" y="4289705"/>
                <a:ext cx="864000" cy="753399"/>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48" name="차트 47">
                <a:extLst>
                  <a:ext uri="{FF2B5EF4-FFF2-40B4-BE49-F238E27FC236}">
                    <a16:creationId xmlns:a16="http://schemas.microsoft.com/office/drawing/2014/main" id="{7B1E7888-C724-47AD-9AB9-4109256D5027}"/>
                  </a:ext>
                </a:extLst>
              </p:cNvPr>
              <p:cNvGraphicFramePr/>
              <p:nvPr>
                <p:extLst>
                  <p:ext uri="{D42A27DB-BD31-4B8C-83A1-F6EECF244321}">
                    <p14:modId xmlns:p14="http://schemas.microsoft.com/office/powerpoint/2010/main" val="3631046061"/>
                  </p:ext>
                </p:extLst>
              </p:nvPr>
            </p:nvGraphicFramePr>
            <p:xfrm>
              <a:off x="1156297" y="3390341"/>
              <a:ext cx="1440000" cy="7200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48" name="차트 47">
                <a:extLst>
                  <a:ext uri="{FF2B5EF4-FFF2-40B4-BE49-F238E27FC236}">
                    <a16:creationId xmlns:a16="http://schemas.microsoft.com/office/drawing/2014/main" id="{7B1E7888-C724-47AD-9AB9-4109256D5027}"/>
                  </a:ext>
                </a:extLst>
              </p:cNvPr>
              <p:cNvPicPr>
                <a:picLocks noGrp="1" noRot="1" noChangeAspect="1" noMove="1" noResize="1" noEditPoints="1" noAdjustHandles="1" noChangeArrowheads="1" noChangeShapeType="1"/>
              </p:cNvPicPr>
              <p:nvPr/>
            </p:nvPicPr>
            <p:blipFill>
              <a:blip r:embed="rId5"/>
              <a:stretch>
                <a:fillRect/>
              </a:stretch>
            </p:blipFill>
            <p:spPr>
              <a:xfrm>
                <a:off x="1156297" y="3390341"/>
                <a:ext cx="1440000" cy="720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11" name="차트 110">
                <a:extLst>
                  <a:ext uri="{FF2B5EF4-FFF2-40B4-BE49-F238E27FC236}">
                    <a16:creationId xmlns:a16="http://schemas.microsoft.com/office/drawing/2014/main" id="{6B5031C6-745D-4E2D-BC03-93449B8CCCC9}"/>
                  </a:ext>
                </a:extLst>
              </p:cNvPr>
              <p:cNvGraphicFramePr/>
              <p:nvPr>
                <p:extLst>
                  <p:ext uri="{D42A27DB-BD31-4B8C-83A1-F6EECF244321}">
                    <p14:modId xmlns:p14="http://schemas.microsoft.com/office/powerpoint/2010/main" val="1523975972"/>
                  </p:ext>
                </p:extLst>
              </p:nvPr>
            </p:nvGraphicFramePr>
            <p:xfrm>
              <a:off x="1821119" y="4287104"/>
              <a:ext cx="864000" cy="75600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11" name="차트 110">
                <a:extLst>
                  <a:ext uri="{FF2B5EF4-FFF2-40B4-BE49-F238E27FC236}">
                    <a16:creationId xmlns:a16="http://schemas.microsoft.com/office/drawing/2014/main" id="{6B5031C6-745D-4E2D-BC03-93449B8CCCC9}"/>
                  </a:ext>
                </a:extLst>
              </p:cNvPr>
              <p:cNvPicPr>
                <a:picLocks noGrp="1" noRot="1" noChangeAspect="1" noMove="1" noResize="1" noEditPoints="1" noAdjustHandles="1" noChangeArrowheads="1" noChangeShapeType="1"/>
              </p:cNvPicPr>
              <p:nvPr/>
            </p:nvPicPr>
            <p:blipFill>
              <a:blip r:embed="rId7"/>
              <a:stretch>
                <a:fillRect/>
              </a:stretch>
            </p:blipFill>
            <p:spPr>
              <a:xfrm>
                <a:off x="1821119" y="4287104"/>
                <a:ext cx="864000" cy="756000"/>
              </a:xfrm>
              <a:prstGeom prst="rect">
                <a:avLst/>
              </a:prstGeom>
            </p:spPr>
          </p:pic>
        </mc:Fallback>
      </mc:AlternateContent>
      <p:sp>
        <p:nvSpPr>
          <p:cNvPr id="9"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Revenue (4/5)</a:t>
            </a:r>
          </a:p>
        </p:txBody>
      </p:sp>
      <p:sp>
        <p:nvSpPr>
          <p:cNvPr id="10" name="제목 2"/>
          <p:cNvSpPr txBox="1">
            <a:spLocks/>
          </p:cNvSpPr>
          <p:nvPr/>
        </p:nvSpPr>
        <p:spPr>
          <a:xfrm>
            <a:off x="849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pSp>
        <p:nvGrpSpPr>
          <p:cNvPr id="22" name="그룹 21">
            <a:extLst>
              <a:ext uri="{FF2B5EF4-FFF2-40B4-BE49-F238E27FC236}">
                <a16:creationId xmlns:a16="http://schemas.microsoft.com/office/drawing/2014/main" id="{D8138804-DF71-4C62-9D39-3C9910E8EE8B}"/>
              </a:ext>
            </a:extLst>
          </p:cNvPr>
          <p:cNvGrpSpPr/>
          <p:nvPr/>
        </p:nvGrpSpPr>
        <p:grpSpPr>
          <a:xfrm>
            <a:off x="802800" y="1098740"/>
            <a:ext cx="5056933" cy="360000"/>
            <a:chOff x="494945" y="1434354"/>
            <a:chExt cx="4516755" cy="360000"/>
          </a:xfrm>
        </p:grpSpPr>
        <p:sp>
          <p:nvSpPr>
            <p:cNvPr id="23" name="Line 13">
              <a:extLst>
                <a:ext uri="{FF2B5EF4-FFF2-40B4-BE49-F238E27FC236}">
                  <a16:creationId xmlns:a16="http://schemas.microsoft.com/office/drawing/2014/main" id="{138BFD76-C470-4CFA-B881-D7662936A4A2}"/>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24" name="Rectangle 41">
              <a:extLst>
                <a:ext uri="{FF2B5EF4-FFF2-40B4-BE49-F238E27FC236}">
                  <a16:creationId xmlns:a16="http://schemas.microsoft.com/office/drawing/2014/main" id="{996B9780-03B0-4762-95F0-7FB68EBF7528}"/>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Historical Revenue Movement_</a:t>
              </a:r>
              <a:r>
                <a:rPr lang="ko-KR" altLang="en-US" sz="1000" b="1" dirty="0" err="1">
                  <a:solidFill>
                    <a:srgbClr val="00338D"/>
                  </a:solidFill>
                  <a:latin typeface="Arial" panose="020B0604020202020204" pitchFamily="34" charset="0"/>
                  <a:ea typeface="+mj-ea"/>
                  <a:cs typeface="Arial" panose="020B0604020202020204" pitchFamily="34" charset="0"/>
                </a:rPr>
                <a:t>케이맥</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30" name="직사각형 29">
            <a:extLst>
              <a:ext uri="{FF2B5EF4-FFF2-40B4-BE49-F238E27FC236}">
                <a16:creationId xmlns:a16="http://schemas.microsoft.com/office/drawing/2014/main" id="{A20F8294-745B-44F9-8984-B7A4A1DB8205}"/>
              </a:ext>
            </a:extLst>
          </p:cNvPr>
          <p:cNvSpPr/>
          <p:nvPr/>
        </p:nvSpPr>
        <p:spPr>
          <a:xfrm flipV="1">
            <a:off x="1734204" y="1660868"/>
            <a:ext cx="297521" cy="357555"/>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5" name="직사각형 34">
            <a:extLst>
              <a:ext uri="{FF2B5EF4-FFF2-40B4-BE49-F238E27FC236}">
                <a16:creationId xmlns:a16="http://schemas.microsoft.com/office/drawing/2014/main" id="{1404019A-35A8-4E29-A8A5-670D1BDA20F9}"/>
              </a:ext>
            </a:extLst>
          </p:cNvPr>
          <p:cNvSpPr/>
          <p:nvPr/>
        </p:nvSpPr>
        <p:spPr>
          <a:xfrm flipV="1">
            <a:off x="3605933" y="1568589"/>
            <a:ext cx="297521" cy="357555"/>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6" name="직사각형 35">
            <a:extLst>
              <a:ext uri="{FF2B5EF4-FFF2-40B4-BE49-F238E27FC236}">
                <a16:creationId xmlns:a16="http://schemas.microsoft.com/office/drawing/2014/main" id="{6A930CA0-3444-4E3E-81B5-9827B915C82A}"/>
              </a:ext>
            </a:extLst>
          </p:cNvPr>
          <p:cNvSpPr/>
          <p:nvPr/>
        </p:nvSpPr>
        <p:spPr>
          <a:xfrm flipV="1">
            <a:off x="5779949" y="1612143"/>
            <a:ext cx="297521" cy="357555"/>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7" name="직사각형 36">
            <a:extLst>
              <a:ext uri="{FF2B5EF4-FFF2-40B4-BE49-F238E27FC236}">
                <a16:creationId xmlns:a16="http://schemas.microsoft.com/office/drawing/2014/main" id="{3908E78E-4BD7-4840-86B0-EE24528D7EAB}"/>
              </a:ext>
            </a:extLst>
          </p:cNvPr>
          <p:cNvSpPr/>
          <p:nvPr/>
        </p:nvSpPr>
        <p:spPr>
          <a:xfrm flipV="1">
            <a:off x="7965977" y="1523778"/>
            <a:ext cx="297521" cy="357555"/>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8" name="직사각형 37">
            <a:extLst>
              <a:ext uri="{FF2B5EF4-FFF2-40B4-BE49-F238E27FC236}">
                <a16:creationId xmlns:a16="http://schemas.microsoft.com/office/drawing/2014/main" id="{5DAE39D2-B5F5-4AEE-B534-981F4969EC34}"/>
              </a:ext>
            </a:extLst>
          </p:cNvPr>
          <p:cNvSpPr/>
          <p:nvPr/>
        </p:nvSpPr>
        <p:spPr>
          <a:xfrm flipV="1">
            <a:off x="1116334" y="3383676"/>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9" name="직사각형 38">
            <a:extLst>
              <a:ext uri="{FF2B5EF4-FFF2-40B4-BE49-F238E27FC236}">
                <a16:creationId xmlns:a16="http://schemas.microsoft.com/office/drawing/2014/main" id="{06AB80F8-5E5F-491B-AD53-CCD48C074BF5}"/>
              </a:ext>
            </a:extLst>
          </p:cNvPr>
          <p:cNvSpPr/>
          <p:nvPr/>
        </p:nvSpPr>
        <p:spPr>
          <a:xfrm flipV="1">
            <a:off x="2986750" y="3383676"/>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41" name="직사각형 40">
            <a:extLst>
              <a:ext uri="{FF2B5EF4-FFF2-40B4-BE49-F238E27FC236}">
                <a16:creationId xmlns:a16="http://schemas.microsoft.com/office/drawing/2014/main" id="{13727784-4012-44EE-8AE4-847EC95ECBB0}"/>
              </a:ext>
            </a:extLst>
          </p:cNvPr>
          <p:cNvSpPr/>
          <p:nvPr/>
        </p:nvSpPr>
        <p:spPr>
          <a:xfrm flipV="1">
            <a:off x="7348559" y="3383676"/>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11" name="직선 화살표 연결선 10">
            <a:extLst>
              <a:ext uri="{FF2B5EF4-FFF2-40B4-BE49-F238E27FC236}">
                <a16:creationId xmlns:a16="http://schemas.microsoft.com/office/drawing/2014/main" id="{CB30017E-7292-4700-B495-3115D507A0CB}"/>
              </a:ext>
            </a:extLst>
          </p:cNvPr>
          <p:cNvCxnSpPr>
            <a:cxnSpLocks/>
            <a:stCxn id="30" idx="0"/>
            <a:endCxn id="38" idx="2"/>
          </p:cNvCxnSpPr>
          <p:nvPr/>
        </p:nvCxnSpPr>
        <p:spPr>
          <a:xfrm>
            <a:off x="1882965" y="2018423"/>
            <a:ext cx="5348" cy="136525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FB619C7A-EED4-4E2E-B7D8-16D22FC53660}"/>
              </a:ext>
            </a:extLst>
          </p:cNvPr>
          <p:cNvCxnSpPr>
            <a:cxnSpLocks/>
            <a:stCxn id="35" idx="0"/>
            <a:endCxn id="39" idx="2"/>
          </p:cNvCxnSpPr>
          <p:nvPr/>
        </p:nvCxnSpPr>
        <p:spPr>
          <a:xfrm>
            <a:off x="3754694" y="1926144"/>
            <a:ext cx="4035" cy="1457532"/>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9E55E54E-5797-4A0E-87CE-A2B186D1AE4F}"/>
              </a:ext>
            </a:extLst>
          </p:cNvPr>
          <p:cNvCxnSpPr>
            <a:cxnSpLocks/>
            <a:stCxn id="36" idx="0"/>
            <a:endCxn id="133" idx="2"/>
          </p:cNvCxnSpPr>
          <p:nvPr/>
        </p:nvCxnSpPr>
        <p:spPr>
          <a:xfrm>
            <a:off x="5928710" y="1969698"/>
            <a:ext cx="10043" cy="141397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30459A2A-CF91-4D1E-BC37-F6A0C32542D8}"/>
              </a:ext>
            </a:extLst>
          </p:cNvPr>
          <p:cNvCxnSpPr>
            <a:cxnSpLocks/>
            <a:stCxn id="37" idx="0"/>
            <a:endCxn id="41" idx="2"/>
          </p:cNvCxnSpPr>
          <p:nvPr/>
        </p:nvCxnSpPr>
        <p:spPr>
          <a:xfrm>
            <a:off x="8114738" y="1881333"/>
            <a:ext cx="5800" cy="150234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직사각형 52">
            <a:extLst>
              <a:ext uri="{FF2B5EF4-FFF2-40B4-BE49-F238E27FC236}">
                <a16:creationId xmlns:a16="http://schemas.microsoft.com/office/drawing/2014/main" id="{B8877C00-0468-443C-A082-344E40F0C431}"/>
              </a:ext>
            </a:extLst>
          </p:cNvPr>
          <p:cNvSpPr/>
          <p:nvPr/>
        </p:nvSpPr>
        <p:spPr>
          <a:xfrm flipV="1">
            <a:off x="1915267" y="3439165"/>
            <a:ext cx="252000" cy="386777"/>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56" name="직선 화살표 연결선 55">
            <a:extLst>
              <a:ext uri="{FF2B5EF4-FFF2-40B4-BE49-F238E27FC236}">
                <a16:creationId xmlns:a16="http://schemas.microsoft.com/office/drawing/2014/main" id="{2326C15A-7AB2-41E6-94B3-168845401863}"/>
              </a:ext>
            </a:extLst>
          </p:cNvPr>
          <p:cNvCxnSpPr>
            <a:cxnSpLocks/>
            <a:stCxn id="53" idx="0"/>
            <a:endCxn id="111" idx="0"/>
          </p:cNvCxnSpPr>
          <p:nvPr/>
        </p:nvCxnSpPr>
        <p:spPr>
          <a:xfrm>
            <a:off x="2041267" y="3825942"/>
            <a:ext cx="211852" cy="461162"/>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42D8F2E-9241-4ECA-B6E7-A42F01F4285A}"/>
              </a:ext>
            </a:extLst>
          </p:cNvPr>
          <p:cNvSpPr txBox="1"/>
          <p:nvPr/>
        </p:nvSpPr>
        <p:spPr>
          <a:xfrm>
            <a:off x="2191986" y="3515668"/>
            <a:ext cx="333746" cy="200055"/>
          </a:xfrm>
          <a:prstGeom prst="rect">
            <a:avLst/>
          </a:prstGeom>
          <a:noFill/>
        </p:spPr>
        <p:txBody>
          <a:bodyPr wrap="none" rtlCol="0">
            <a:spAutoFit/>
          </a:bodyPr>
          <a:lstStyle/>
          <a:p>
            <a:r>
              <a:rPr lang="en-US" altLang="ko-KR" sz="700" dirty="0">
                <a:latin typeface="Univers for KPMG"/>
                <a:cs typeface="Univers for KPMG"/>
              </a:rPr>
              <a:t>166</a:t>
            </a:r>
            <a:endParaRPr lang="ko-KR" altLang="en-US" sz="700" dirty="0">
              <a:latin typeface="Univers for KPMG"/>
              <a:cs typeface="Univers for KPMG"/>
            </a:endParaRPr>
          </a:p>
        </p:txBody>
      </p:sp>
      <p:sp>
        <p:nvSpPr>
          <p:cNvPr id="79" name="TextBox 78">
            <a:extLst>
              <a:ext uri="{FF2B5EF4-FFF2-40B4-BE49-F238E27FC236}">
                <a16:creationId xmlns:a16="http://schemas.microsoft.com/office/drawing/2014/main" id="{28CB325D-FCE7-4037-83B7-E0DECD81DE48}"/>
              </a:ext>
            </a:extLst>
          </p:cNvPr>
          <p:cNvSpPr txBox="1"/>
          <p:nvPr/>
        </p:nvSpPr>
        <p:spPr>
          <a:xfrm>
            <a:off x="5288271" y="1276344"/>
            <a:ext cx="2353672" cy="109325"/>
          </a:xfrm>
          <a:prstGeom prst="rect">
            <a:avLst/>
          </a:prstGeom>
          <a:noFill/>
        </p:spPr>
        <p:txBody>
          <a:bodyPr wrap="square" lIns="0" tIns="0" bIns="0" rtlCol="0">
            <a:spAutoFit/>
          </a:bodyPr>
          <a:lstStyle/>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단위</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백만원</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p>
        </p:txBody>
      </p:sp>
      <p:sp>
        <p:nvSpPr>
          <p:cNvPr id="95" name="직사각형 94">
            <a:extLst>
              <a:ext uri="{FF2B5EF4-FFF2-40B4-BE49-F238E27FC236}">
                <a16:creationId xmlns:a16="http://schemas.microsoft.com/office/drawing/2014/main" id="{1B288253-49E8-4399-8D1F-1F8817CBD69A}"/>
              </a:ext>
            </a:extLst>
          </p:cNvPr>
          <p:cNvSpPr/>
          <p:nvPr/>
        </p:nvSpPr>
        <p:spPr>
          <a:xfrm flipV="1">
            <a:off x="1886839" y="4283007"/>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120" name="직사각형 119">
            <a:extLst>
              <a:ext uri="{FF2B5EF4-FFF2-40B4-BE49-F238E27FC236}">
                <a16:creationId xmlns:a16="http://schemas.microsoft.com/office/drawing/2014/main" id="{A2A31F6F-BA2C-41B9-9798-74A4BD796382}"/>
              </a:ext>
            </a:extLst>
          </p:cNvPr>
          <p:cNvSpPr/>
          <p:nvPr/>
        </p:nvSpPr>
        <p:spPr>
          <a:xfrm flipV="1">
            <a:off x="8140285" y="3418091"/>
            <a:ext cx="252000" cy="267641"/>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29" name="직사각형 128">
            <a:extLst>
              <a:ext uri="{FF2B5EF4-FFF2-40B4-BE49-F238E27FC236}">
                <a16:creationId xmlns:a16="http://schemas.microsoft.com/office/drawing/2014/main" id="{70746CA0-8B5A-4985-84DF-789B38B45F02}"/>
              </a:ext>
            </a:extLst>
          </p:cNvPr>
          <p:cNvSpPr/>
          <p:nvPr/>
        </p:nvSpPr>
        <p:spPr>
          <a:xfrm flipV="1">
            <a:off x="7909329" y="4289705"/>
            <a:ext cx="731520" cy="748127"/>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cxnSp>
        <p:nvCxnSpPr>
          <p:cNvPr id="132" name="직선 화살표 연결선 131">
            <a:extLst>
              <a:ext uri="{FF2B5EF4-FFF2-40B4-BE49-F238E27FC236}">
                <a16:creationId xmlns:a16="http://schemas.microsoft.com/office/drawing/2014/main" id="{8E797EA9-5FAA-4585-8282-BD75F61791EB}"/>
              </a:ext>
            </a:extLst>
          </p:cNvPr>
          <p:cNvCxnSpPr>
            <a:cxnSpLocks/>
            <a:stCxn id="120" idx="0"/>
            <a:endCxn id="129" idx="2"/>
          </p:cNvCxnSpPr>
          <p:nvPr/>
        </p:nvCxnSpPr>
        <p:spPr>
          <a:xfrm>
            <a:off x="8266285" y="3685732"/>
            <a:ext cx="8804" cy="603973"/>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847E85C6-BD9A-44B9-B4E6-34AF2A4E5F51}"/>
              </a:ext>
            </a:extLst>
          </p:cNvPr>
          <p:cNvSpPr txBox="1"/>
          <p:nvPr/>
        </p:nvSpPr>
        <p:spPr>
          <a:xfrm>
            <a:off x="1213728" y="3750887"/>
            <a:ext cx="394660" cy="200055"/>
          </a:xfrm>
          <a:prstGeom prst="rect">
            <a:avLst/>
          </a:prstGeom>
          <a:noFill/>
        </p:spPr>
        <p:txBody>
          <a:bodyPr wrap="none" rtlCol="0">
            <a:spAutoFit/>
          </a:bodyPr>
          <a:lstStyle/>
          <a:p>
            <a:r>
              <a:rPr lang="en-US" altLang="ko-KR" sz="700" dirty="0">
                <a:latin typeface="Univers for KPMG"/>
                <a:cs typeface="Univers for KPMG"/>
              </a:rPr>
              <a:t>(840)</a:t>
            </a:r>
            <a:endParaRPr lang="ko-KR" altLang="en-US" sz="700" dirty="0">
              <a:latin typeface="Univers for KPMG"/>
              <a:cs typeface="Univers for KPMG"/>
            </a:endParaRPr>
          </a:p>
        </p:txBody>
      </p:sp>
      <p:sp>
        <p:nvSpPr>
          <p:cNvPr id="125" name="직사각형 124">
            <a:extLst>
              <a:ext uri="{FF2B5EF4-FFF2-40B4-BE49-F238E27FC236}">
                <a16:creationId xmlns:a16="http://schemas.microsoft.com/office/drawing/2014/main" id="{BBFAAC3D-13F4-4455-A10E-A39630091035}"/>
              </a:ext>
            </a:extLst>
          </p:cNvPr>
          <p:cNvSpPr/>
          <p:nvPr/>
        </p:nvSpPr>
        <p:spPr>
          <a:xfrm flipV="1">
            <a:off x="909973" y="4283007"/>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126" name="직사각형 125">
            <a:extLst>
              <a:ext uri="{FF2B5EF4-FFF2-40B4-BE49-F238E27FC236}">
                <a16:creationId xmlns:a16="http://schemas.microsoft.com/office/drawing/2014/main" id="{7ED15759-44AC-4753-84A3-27B9DC9542B5}"/>
              </a:ext>
            </a:extLst>
          </p:cNvPr>
          <p:cNvSpPr/>
          <p:nvPr/>
        </p:nvSpPr>
        <p:spPr>
          <a:xfrm flipV="1">
            <a:off x="1276873" y="3451060"/>
            <a:ext cx="252000" cy="462890"/>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127" name="직선 화살표 연결선 126">
            <a:extLst>
              <a:ext uri="{FF2B5EF4-FFF2-40B4-BE49-F238E27FC236}">
                <a16:creationId xmlns:a16="http://schemas.microsoft.com/office/drawing/2014/main" id="{398FD5FF-EC93-470F-8D08-F6DC31B17960}"/>
              </a:ext>
            </a:extLst>
          </p:cNvPr>
          <p:cNvCxnSpPr>
            <a:cxnSpLocks/>
            <a:stCxn id="126" idx="0"/>
            <a:endCxn id="125" idx="2"/>
          </p:cNvCxnSpPr>
          <p:nvPr/>
        </p:nvCxnSpPr>
        <p:spPr>
          <a:xfrm flipH="1">
            <a:off x="1275733" y="3913950"/>
            <a:ext cx="127140" cy="369057"/>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3" name="직사각형 132">
            <a:extLst>
              <a:ext uri="{FF2B5EF4-FFF2-40B4-BE49-F238E27FC236}">
                <a16:creationId xmlns:a16="http://schemas.microsoft.com/office/drawing/2014/main" id="{FC3F836C-E4D6-48C1-B4EF-7EEEF585CECD}"/>
              </a:ext>
            </a:extLst>
          </p:cNvPr>
          <p:cNvSpPr/>
          <p:nvPr/>
        </p:nvSpPr>
        <p:spPr>
          <a:xfrm flipV="1">
            <a:off x="5166774" y="3383676"/>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38" name="TextBox 137">
            <a:extLst>
              <a:ext uri="{FF2B5EF4-FFF2-40B4-BE49-F238E27FC236}">
                <a16:creationId xmlns:a16="http://schemas.microsoft.com/office/drawing/2014/main" id="{7606C697-D01C-4EC8-8FB1-32306FEC0AD4}"/>
              </a:ext>
            </a:extLst>
          </p:cNvPr>
          <p:cNvSpPr txBox="1"/>
          <p:nvPr/>
        </p:nvSpPr>
        <p:spPr>
          <a:xfrm>
            <a:off x="1282398" y="4692927"/>
            <a:ext cx="394660" cy="200055"/>
          </a:xfrm>
          <a:prstGeom prst="rect">
            <a:avLst/>
          </a:prstGeom>
          <a:noFill/>
        </p:spPr>
        <p:txBody>
          <a:bodyPr wrap="none" rtlCol="0">
            <a:spAutoFit/>
          </a:bodyPr>
          <a:lstStyle/>
          <a:p>
            <a:r>
              <a:rPr lang="en-US" altLang="ko-KR" sz="700" dirty="0">
                <a:latin typeface="Univers for KPMG"/>
                <a:cs typeface="Univers for KPMG"/>
              </a:rPr>
              <a:t>(743)</a:t>
            </a:r>
            <a:endParaRPr lang="ko-KR" altLang="en-US" sz="700" dirty="0">
              <a:latin typeface="Univers for KPMG"/>
              <a:cs typeface="Univers for KPMG"/>
            </a:endParaRPr>
          </a:p>
        </p:txBody>
      </p:sp>
      <mc:AlternateContent xmlns:mc="http://schemas.openxmlformats.org/markup-compatibility/2006" xmlns:cx4="http://schemas.microsoft.com/office/drawing/2016/5/10/chartex">
        <mc:Choice Requires="cx4">
          <p:graphicFrame>
            <p:nvGraphicFramePr>
              <p:cNvPr id="49" name="차트 48">
                <a:extLst>
                  <a:ext uri="{FF2B5EF4-FFF2-40B4-BE49-F238E27FC236}">
                    <a16:creationId xmlns:a16="http://schemas.microsoft.com/office/drawing/2014/main" id="{C217BD5F-E9DE-4270-B3BA-0F8124969C45}"/>
                  </a:ext>
                </a:extLst>
              </p:cNvPr>
              <p:cNvGraphicFramePr/>
              <p:nvPr>
                <p:extLst>
                  <p:ext uri="{D42A27DB-BD31-4B8C-83A1-F6EECF244321}">
                    <p14:modId xmlns:p14="http://schemas.microsoft.com/office/powerpoint/2010/main" val="2039692269"/>
                  </p:ext>
                </p:extLst>
              </p:nvPr>
            </p:nvGraphicFramePr>
            <p:xfrm>
              <a:off x="3029500" y="3390341"/>
              <a:ext cx="1440000" cy="7200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49" name="차트 48">
                <a:extLst>
                  <a:ext uri="{FF2B5EF4-FFF2-40B4-BE49-F238E27FC236}">
                    <a16:creationId xmlns:a16="http://schemas.microsoft.com/office/drawing/2014/main" id="{C217BD5F-E9DE-4270-B3BA-0F8124969C45}"/>
                  </a:ext>
                </a:extLst>
              </p:cNvPr>
              <p:cNvPicPr>
                <a:picLocks noGrp="1" noRot="1" noChangeAspect="1" noMove="1" noResize="1" noEditPoints="1" noAdjustHandles="1" noChangeArrowheads="1" noChangeShapeType="1"/>
              </p:cNvPicPr>
              <p:nvPr/>
            </p:nvPicPr>
            <p:blipFill>
              <a:blip r:embed="rId9"/>
              <a:stretch>
                <a:fillRect/>
              </a:stretch>
            </p:blipFill>
            <p:spPr>
              <a:xfrm>
                <a:off x="3029500" y="3390341"/>
                <a:ext cx="1440000" cy="720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50" name="차트 49">
                <a:extLst>
                  <a:ext uri="{FF2B5EF4-FFF2-40B4-BE49-F238E27FC236}">
                    <a16:creationId xmlns:a16="http://schemas.microsoft.com/office/drawing/2014/main" id="{FB75A35C-F9D9-4E5F-8CEB-21404C3B1551}"/>
                  </a:ext>
                </a:extLst>
              </p:cNvPr>
              <p:cNvGraphicFramePr/>
              <p:nvPr>
                <p:extLst>
                  <p:ext uri="{D42A27DB-BD31-4B8C-83A1-F6EECF244321}">
                    <p14:modId xmlns:p14="http://schemas.microsoft.com/office/powerpoint/2010/main" val="2549853511"/>
                  </p:ext>
                </p:extLst>
              </p:nvPr>
            </p:nvGraphicFramePr>
            <p:xfrm>
              <a:off x="5394557" y="3390341"/>
              <a:ext cx="1080000" cy="720000"/>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50" name="차트 49">
                <a:extLst>
                  <a:ext uri="{FF2B5EF4-FFF2-40B4-BE49-F238E27FC236}">
                    <a16:creationId xmlns:a16="http://schemas.microsoft.com/office/drawing/2014/main" id="{FB75A35C-F9D9-4E5F-8CEB-21404C3B1551}"/>
                  </a:ext>
                </a:extLst>
              </p:cNvPr>
              <p:cNvPicPr>
                <a:picLocks noGrp="1" noRot="1" noChangeAspect="1" noMove="1" noResize="1" noEditPoints="1" noAdjustHandles="1" noChangeArrowheads="1" noChangeShapeType="1"/>
              </p:cNvPicPr>
              <p:nvPr/>
            </p:nvPicPr>
            <p:blipFill>
              <a:blip r:embed="rId11"/>
              <a:stretch>
                <a:fillRect/>
              </a:stretch>
            </p:blipFill>
            <p:spPr>
              <a:xfrm>
                <a:off x="5394557" y="3390341"/>
                <a:ext cx="1080000" cy="720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51" name="차트 50">
                <a:extLst>
                  <a:ext uri="{FF2B5EF4-FFF2-40B4-BE49-F238E27FC236}">
                    <a16:creationId xmlns:a16="http://schemas.microsoft.com/office/drawing/2014/main" id="{4695D675-978E-440A-B7F4-3737640B9261}"/>
                  </a:ext>
                </a:extLst>
              </p:cNvPr>
              <p:cNvGraphicFramePr/>
              <p:nvPr>
                <p:extLst>
                  <p:ext uri="{D42A27DB-BD31-4B8C-83A1-F6EECF244321}">
                    <p14:modId xmlns:p14="http://schemas.microsoft.com/office/powerpoint/2010/main" val="1369901592"/>
                  </p:ext>
                </p:extLst>
              </p:nvPr>
            </p:nvGraphicFramePr>
            <p:xfrm>
              <a:off x="7392937" y="3390341"/>
              <a:ext cx="1440000" cy="720000"/>
            </p:xfrm>
            <a:graphic>
              <a:graphicData uri="http://schemas.microsoft.com/office/drawing/2014/chartex">
                <cx:chart xmlns:cx="http://schemas.microsoft.com/office/drawing/2014/chartex" xmlns:r="http://schemas.openxmlformats.org/officeDocument/2006/relationships" r:id="rId12"/>
              </a:graphicData>
            </a:graphic>
          </p:graphicFrame>
        </mc:Choice>
        <mc:Fallback xmlns="">
          <p:pic>
            <p:nvPicPr>
              <p:cNvPr id="51" name="차트 50">
                <a:extLst>
                  <a:ext uri="{FF2B5EF4-FFF2-40B4-BE49-F238E27FC236}">
                    <a16:creationId xmlns:a16="http://schemas.microsoft.com/office/drawing/2014/main" id="{4695D675-978E-440A-B7F4-3737640B9261}"/>
                  </a:ext>
                </a:extLst>
              </p:cNvPr>
              <p:cNvPicPr>
                <a:picLocks noGrp="1" noRot="1" noChangeAspect="1" noMove="1" noResize="1" noEditPoints="1" noAdjustHandles="1" noChangeArrowheads="1" noChangeShapeType="1"/>
              </p:cNvPicPr>
              <p:nvPr/>
            </p:nvPicPr>
            <p:blipFill>
              <a:blip r:embed="rId13"/>
              <a:stretch>
                <a:fillRect/>
              </a:stretch>
            </p:blipFill>
            <p:spPr>
              <a:xfrm>
                <a:off x="7392937" y="3390341"/>
                <a:ext cx="1440000" cy="720000"/>
              </a:xfrm>
              <a:prstGeom prst="rect">
                <a:avLst/>
              </a:prstGeom>
            </p:spPr>
          </p:pic>
        </mc:Fallback>
      </mc:AlternateContent>
      <p:sp>
        <p:nvSpPr>
          <p:cNvPr id="54" name="TextBox 53">
            <a:extLst>
              <a:ext uri="{FF2B5EF4-FFF2-40B4-BE49-F238E27FC236}">
                <a16:creationId xmlns:a16="http://schemas.microsoft.com/office/drawing/2014/main" id="{86BBF68E-0C4A-4452-BB80-DEB2229AE73A}"/>
              </a:ext>
            </a:extLst>
          </p:cNvPr>
          <p:cNvSpPr txBox="1"/>
          <p:nvPr/>
        </p:nvSpPr>
        <p:spPr>
          <a:xfrm>
            <a:off x="3397115" y="3749620"/>
            <a:ext cx="394660" cy="200055"/>
          </a:xfrm>
          <a:prstGeom prst="rect">
            <a:avLst/>
          </a:prstGeom>
          <a:noFill/>
        </p:spPr>
        <p:txBody>
          <a:bodyPr wrap="none" rtlCol="0">
            <a:spAutoFit/>
          </a:bodyPr>
          <a:lstStyle/>
          <a:p>
            <a:r>
              <a:rPr lang="en-US" altLang="ko-KR" sz="700" dirty="0">
                <a:latin typeface="Univers for KPMG"/>
                <a:cs typeface="Univers for KPMG"/>
              </a:rPr>
              <a:t>(101)</a:t>
            </a:r>
            <a:endParaRPr lang="ko-KR" altLang="en-US" sz="700" dirty="0">
              <a:latin typeface="Univers for KPMG"/>
              <a:cs typeface="Univers for KPMG"/>
            </a:endParaRPr>
          </a:p>
        </p:txBody>
      </p:sp>
      <p:sp>
        <p:nvSpPr>
          <p:cNvPr id="55" name="TextBox 54">
            <a:extLst>
              <a:ext uri="{FF2B5EF4-FFF2-40B4-BE49-F238E27FC236}">
                <a16:creationId xmlns:a16="http://schemas.microsoft.com/office/drawing/2014/main" id="{29B8B058-C028-4291-8A25-A96445A867BD}"/>
              </a:ext>
            </a:extLst>
          </p:cNvPr>
          <p:cNvSpPr txBox="1"/>
          <p:nvPr/>
        </p:nvSpPr>
        <p:spPr>
          <a:xfrm>
            <a:off x="4082965" y="3361709"/>
            <a:ext cx="284052" cy="200055"/>
          </a:xfrm>
          <a:prstGeom prst="rect">
            <a:avLst/>
          </a:prstGeom>
          <a:noFill/>
        </p:spPr>
        <p:txBody>
          <a:bodyPr wrap="none" rtlCol="0">
            <a:spAutoFit/>
          </a:bodyPr>
          <a:lstStyle/>
          <a:p>
            <a:r>
              <a:rPr lang="en-US" altLang="ko-KR" sz="700" dirty="0">
                <a:latin typeface="Univers for KPMG"/>
                <a:cs typeface="Univers for KPMG"/>
              </a:rPr>
              <a:t>62</a:t>
            </a:r>
            <a:endParaRPr lang="ko-KR" altLang="en-US" sz="700" dirty="0">
              <a:latin typeface="Univers for KPMG"/>
              <a:cs typeface="Univers for KPMG"/>
            </a:endParaRPr>
          </a:p>
        </p:txBody>
      </p:sp>
      <p:sp>
        <p:nvSpPr>
          <p:cNvPr id="57" name="TextBox 56">
            <a:extLst>
              <a:ext uri="{FF2B5EF4-FFF2-40B4-BE49-F238E27FC236}">
                <a16:creationId xmlns:a16="http://schemas.microsoft.com/office/drawing/2014/main" id="{AD9984A5-D66C-4441-80AD-F670B064DA0D}"/>
              </a:ext>
            </a:extLst>
          </p:cNvPr>
          <p:cNvSpPr txBox="1"/>
          <p:nvPr/>
        </p:nvSpPr>
        <p:spPr>
          <a:xfrm>
            <a:off x="8096159" y="3383413"/>
            <a:ext cx="333746" cy="200055"/>
          </a:xfrm>
          <a:prstGeom prst="rect">
            <a:avLst/>
          </a:prstGeom>
          <a:noFill/>
        </p:spPr>
        <p:txBody>
          <a:bodyPr wrap="none" rtlCol="0">
            <a:spAutoFit/>
          </a:bodyPr>
          <a:lstStyle/>
          <a:p>
            <a:r>
              <a:rPr lang="en-US" altLang="ko-KR" sz="700">
                <a:latin typeface="Univers for KPMG"/>
                <a:cs typeface="Univers for KPMG"/>
              </a:rPr>
              <a:t>193</a:t>
            </a:r>
            <a:endParaRPr lang="ko-KR" altLang="en-US" sz="700" dirty="0">
              <a:latin typeface="Univers for KPMG"/>
              <a:cs typeface="Univers for KPMG"/>
            </a:endParaRPr>
          </a:p>
        </p:txBody>
      </p:sp>
      <p:sp>
        <p:nvSpPr>
          <p:cNvPr id="58" name="TextBox 57">
            <a:extLst>
              <a:ext uri="{FF2B5EF4-FFF2-40B4-BE49-F238E27FC236}">
                <a16:creationId xmlns:a16="http://schemas.microsoft.com/office/drawing/2014/main" id="{2D2CD12E-9C51-4FB1-A460-8A792027FA86}"/>
              </a:ext>
            </a:extLst>
          </p:cNvPr>
          <p:cNvSpPr txBox="1"/>
          <p:nvPr/>
        </p:nvSpPr>
        <p:spPr>
          <a:xfrm>
            <a:off x="8448482" y="3366635"/>
            <a:ext cx="284052" cy="200055"/>
          </a:xfrm>
          <a:prstGeom prst="rect">
            <a:avLst/>
          </a:prstGeom>
          <a:noFill/>
        </p:spPr>
        <p:txBody>
          <a:bodyPr wrap="none" rtlCol="0">
            <a:spAutoFit/>
          </a:bodyPr>
          <a:lstStyle/>
          <a:p>
            <a:r>
              <a:rPr lang="en-US" altLang="ko-KR" sz="700" dirty="0">
                <a:latin typeface="Univers for KPMG"/>
                <a:cs typeface="Univers for KPMG"/>
              </a:rPr>
              <a:t>39</a:t>
            </a:r>
            <a:endParaRPr lang="ko-KR" altLang="en-US" sz="700" dirty="0">
              <a:latin typeface="Univers for KPMG"/>
              <a:cs typeface="Univers for KPMG"/>
            </a:endParaRPr>
          </a:p>
        </p:txBody>
      </p:sp>
      <p:sp>
        <p:nvSpPr>
          <p:cNvPr id="62" name="직사각형 61">
            <a:extLst>
              <a:ext uri="{FF2B5EF4-FFF2-40B4-BE49-F238E27FC236}">
                <a16:creationId xmlns:a16="http://schemas.microsoft.com/office/drawing/2014/main" id="{836321EA-301B-428D-9394-B29E812C689E}"/>
              </a:ext>
            </a:extLst>
          </p:cNvPr>
          <p:cNvSpPr/>
          <p:nvPr/>
        </p:nvSpPr>
        <p:spPr>
          <a:xfrm flipV="1">
            <a:off x="3783616" y="3439165"/>
            <a:ext cx="252000" cy="386777"/>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63" name="직선 화살표 연결선 62">
            <a:extLst>
              <a:ext uri="{FF2B5EF4-FFF2-40B4-BE49-F238E27FC236}">
                <a16:creationId xmlns:a16="http://schemas.microsoft.com/office/drawing/2014/main" id="{04FCBC66-5155-402B-B80A-650C259CF9FF}"/>
              </a:ext>
            </a:extLst>
          </p:cNvPr>
          <p:cNvCxnSpPr>
            <a:cxnSpLocks/>
            <a:stCxn id="62" idx="0"/>
            <a:endCxn id="65" idx="2"/>
          </p:cNvCxnSpPr>
          <p:nvPr/>
        </p:nvCxnSpPr>
        <p:spPr>
          <a:xfrm>
            <a:off x="3909616" y="3825942"/>
            <a:ext cx="211332" cy="457065"/>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직사각형 64">
            <a:extLst>
              <a:ext uri="{FF2B5EF4-FFF2-40B4-BE49-F238E27FC236}">
                <a16:creationId xmlns:a16="http://schemas.microsoft.com/office/drawing/2014/main" id="{D3F1258E-5DCD-445E-83B5-798F6101B96A}"/>
              </a:ext>
            </a:extLst>
          </p:cNvPr>
          <p:cNvSpPr/>
          <p:nvPr/>
        </p:nvSpPr>
        <p:spPr>
          <a:xfrm flipV="1">
            <a:off x="3755188" y="4283007"/>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66" name="직사각형 65">
            <a:extLst>
              <a:ext uri="{FF2B5EF4-FFF2-40B4-BE49-F238E27FC236}">
                <a16:creationId xmlns:a16="http://schemas.microsoft.com/office/drawing/2014/main" id="{CB557426-530C-4292-8DD3-281E7FABDB16}"/>
              </a:ext>
            </a:extLst>
          </p:cNvPr>
          <p:cNvSpPr/>
          <p:nvPr/>
        </p:nvSpPr>
        <p:spPr>
          <a:xfrm flipV="1">
            <a:off x="2778322" y="4283007"/>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67" name="직사각형 66">
            <a:extLst>
              <a:ext uri="{FF2B5EF4-FFF2-40B4-BE49-F238E27FC236}">
                <a16:creationId xmlns:a16="http://schemas.microsoft.com/office/drawing/2014/main" id="{52D37889-5B51-41E4-9590-33A4B8F51EC7}"/>
              </a:ext>
            </a:extLst>
          </p:cNvPr>
          <p:cNvSpPr/>
          <p:nvPr/>
        </p:nvSpPr>
        <p:spPr>
          <a:xfrm flipV="1">
            <a:off x="3145222" y="3451060"/>
            <a:ext cx="252000" cy="462890"/>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68" name="직선 화살표 연결선 67">
            <a:extLst>
              <a:ext uri="{FF2B5EF4-FFF2-40B4-BE49-F238E27FC236}">
                <a16:creationId xmlns:a16="http://schemas.microsoft.com/office/drawing/2014/main" id="{CD749F4B-873D-4B5A-BBA3-092582D9F3FA}"/>
              </a:ext>
            </a:extLst>
          </p:cNvPr>
          <p:cNvCxnSpPr>
            <a:cxnSpLocks/>
            <a:stCxn id="67" idx="0"/>
            <a:endCxn id="66" idx="2"/>
          </p:cNvCxnSpPr>
          <p:nvPr/>
        </p:nvCxnSpPr>
        <p:spPr>
          <a:xfrm flipH="1">
            <a:off x="3144082" y="3913950"/>
            <a:ext cx="127140" cy="369057"/>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직사각형 68">
            <a:extLst>
              <a:ext uri="{FF2B5EF4-FFF2-40B4-BE49-F238E27FC236}">
                <a16:creationId xmlns:a16="http://schemas.microsoft.com/office/drawing/2014/main" id="{FE5B5B47-BB1C-409F-82B0-F223A5953C22}"/>
              </a:ext>
            </a:extLst>
          </p:cNvPr>
          <p:cNvSpPr/>
          <p:nvPr/>
        </p:nvSpPr>
        <p:spPr>
          <a:xfrm flipV="1">
            <a:off x="5503395" y="3419826"/>
            <a:ext cx="252000" cy="42545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70" name="직선 화살표 연결선 69">
            <a:extLst>
              <a:ext uri="{FF2B5EF4-FFF2-40B4-BE49-F238E27FC236}">
                <a16:creationId xmlns:a16="http://schemas.microsoft.com/office/drawing/2014/main" id="{2F18CA95-69C1-4AB3-B57B-FDD5FEB34471}"/>
              </a:ext>
            </a:extLst>
          </p:cNvPr>
          <p:cNvCxnSpPr>
            <a:cxnSpLocks/>
            <a:stCxn id="69" idx="0"/>
            <a:endCxn id="71" idx="2"/>
          </p:cNvCxnSpPr>
          <p:nvPr/>
        </p:nvCxnSpPr>
        <p:spPr>
          <a:xfrm flipH="1">
            <a:off x="5328998" y="3845281"/>
            <a:ext cx="300397" cy="437726"/>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직사각형 70">
            <a:extLst>
              <a:ext uri="{FF2B5EF4-FFF2-40B4-BE49-F238E27FC236}">
                <a16:creationId xmlns:a16="http://schemas.microsoft.com/office/drawing/2014/main" id="{9062AD3A-6D97-43AF-938F-58B89AB00C9C}"/>
              </a:ext>
            </a:extLst>
          </p:cNvPr>
          <p:cNvSpPr/>
          <p:nvPr/>
        </p:nvSpPr>
        <p:spPr>
          <a:xfrm flipV="1">
            <a:off x="4963238" y="4283007"/>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72" name="직사각형 71">
            <a:extLst>
              <a:ext uri="{FF2B5EF4-FFF2-40B4-BE49-F238E27FC236}">
                <a16:creationId xmlns:a16="http://schemas.microsoft.com/office/drawing/2014/main" id="{EAB495AA-6A12-4003-AB2A-ECC093905210}"/>
              </a:ext>
            </a:extLst>
          </p:cNvPr>
          <p:cNvSpPr/>
          <p:nvPr/>
        </p:nvSpPr>
        <p:spPr>
          <a:xfrm flipV="1">
            <a:off x="5805042" y="3651468"/>
            <a:ext cx="252000" cy="264174"/>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73" name="직선 화살표 연결선 72">
            <a:extLst>
              <a:ext uri="{FF2B5EF4-FFF2-40B4-BE49-F238E27FC236}">
                <a16:creationId xmlns:a16="http://schemas.microsoft.com/office/drawing/2014/main" id="{5B27279B-8B46-41E4-9A5D-BAFCC21772C8}"/>
              </a:ext>
            </a:extLst>
          </p:cNvPr>
          <p:cNvCxnSpPr>
            <a:cxnSpLocks/>
            <a:stCxn id="72" idx="0"/>
            <a:endCxn id="74" idx="2"/>
          </p:cNvCxnSpPr>
          <p:nvPr/>
        </p:nvCxnSpPr>
        <p:spPr>
          <a:xfrm>
            <a:off x="5931042" y="3915642"/>
            <a:ext cx="304924" cy="367365"/>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4" name="직사각형 73">
            <a:extLst>
              <a:ext uri="{FF2B5EF4-FFF2-40B4-BE49-F238E27FC236}">
                <a16:creationId xmlns:a16="http://schemas.microsoft.com/office/drawing/2014/main" id="{9EB2B544-414A-41CA-B48B-A149FEBC14D5}"/>
              </a:ext>
            </a:extLst>
          </p:cNvPr>
          <p:cNvSpPr/>
          <p:nvPr/>
        </p:nvSpPr>
        <p:spPr>
          <a:xfrm flipV="1">
            <a:off x="5870206" y="4283007"/>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mc:AlternateContent xmlns:mc="http://schemas.openxmlformats.org/markup-compatibility/2006" xmlns:cx4="http://schemas.microsoft.com/office/drawing/2016/5/10/chartex">
        <mc:Choice Requires="cx4">
          <p:graphicFrame>
            <p:nvGraphicFramePr>
              <p:cNvPr id="93" name="차트 92">
                <a:extLst>
                  <a:ext uri="{FF2B5EF4-FFF2-40B4-BE49-F238E27FC236}">
                    <a16:creationId xmlns:a16="http://schemas.microsoft.com/office/drawing/2014/main" id="{386CD198-1921-4025-87BA-E81AFDE8DDAB}"/>
                  </a:ext>
                </a:extLst>
              </p:cNvPr>
              <p:cNvGraphicFramePr/>
              <p:nvPr>
                <p:extLst>
                  <p:ext uri="{D42A27DB-BD31-4B8C-83A1-F6EECF244321}">
                    <p14:modId xmlns:p14="http://schemas.microsoft.com/office/powerpoint/2010/main" val="3057025310"/>
                  </p:ext>
                </p:extLst>
              </p:nvPr>
            </p:nvGraphicFramePr>
            <p:xfrm>
              <a:off x="1813120" y="4397323"/>
              <a:ext cx="864000" cy="645781"/>
            </p:xfrm>
            <a:graphic>
              <a:graphicData uri="http://schemas.microsoft.com/office/drawing/2014/chartex">
                <cx:chart xmlns:cx="http://schemas.microsoft.com/office/drawing/2014/chartex" xmlns:r="http://schemas.openxmlformats.org/officeDocument/2006/relationships" r:id="rId14"/>
              </a:graphicData>
            </a:graphic>
          </p:graphicFrame>
        </mc:Choice>
        <mc:Fallback xmlns="">
          <p:pic>
            <p:nvPicPr>
              <p:cNvPr id="93" name="차트 92">
                <a:extLst>
                  <a:ext uri="{FF2B5EF4-FFF2-40B4-BE49-F238E27FC236}">
                    <a16:creationId xmlns:a16="http://schemas.microsoft.com/office/drawing/2014/main" id="{386CD198-1921-4025-87BA-E81AFDE8DDAB}"/>
                  </a:ext>
                </a:extLst>
              </p:cNvPr>
              <p:cNvPicPr>
                <a:picLocks noGrp="1" noRot="1" noChangeAspect="1" noMove="1" noResize="1" noEditPoints="1" noAdjustHandles="1" noChangeArrowheads="1" noChangeShapeType="1"/>
              </p:cNvPicPr>
              <p:nvPr/>
            </p:nvPicPr>
            <p:blipFill>
              <a:blip r:embed="rId15"/>
              <a:stretch>
                <a:fillRect/>
              </a:stretch>
            </p:blipFill>
            <p:spPr>
              <a:xfrm>
                <a:off x="1813120" y="4397323"/>
                <a:ext cx="864000" cy="645781"/>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94" name="차트 93">
                <a:extLst>
                  <a:ext uri="{FF2B5EF4-FFF2-40B4-BE49-F238E27FC236}">
                    <a16:creationId xmlns:a16="http://schemas.microsoft.com/office/drawing/2014/main" id="{D2A8F109-629F-448F-AADC-6FFEA527FDF0}"/>
                  </a:ext>
                </a:extLst>
              </p:cNvPr>
              <p:cNvGraphicFramePr/>
              <p:nvPr>
                <p:extLst>
                  <p:ext uri="{D42A27DB-BD31-4B8C-83A1-F6EECF244321}">
                    <p14:modId xmlns:p14="http://schemas.microsoft.com/office/powerpoint/2010/main" val="2234923395"/>
                  </p:ext>
                </p:extLst>
              </p:nvPr>
            </p:nvGraphicFramePr>
            <p:xfrm>
              <a:off x="2704482" y="4467104"/>
              <a:ext cx="864000" cy="576000"/>
            </p:xfrm>
            <a:graphic>
              <a:graphicData uri="http://schemas.microsoft.com/office/drawing/2014/chartex">
                <cx:chart xmlns:cx="http://schemas.microsoft.com/office/drawing/2014/chartex" xmlns:r="http://schemas.openxmlformats.org/officeDocument/2006/relationships" r:id="rId16"/>
              </a:graphicData>
            </a:graphic>
          </p:graphicFrame>
        </mc:Choice>
        <mc:Fallback xmlns="">
          <p:pic>
            <p:nvPicPr>
              <p:cNvPr id="94" name="차트 93">
                <a:extLst>
                  <a:ext uri="{FF2B5EF4-FFF2-40B4-BE49-F238E27FC236}">
                    <a16:creationId xmlns:a16="http://schemas.microsoft.com/office/drawing/2014/main" id="{D2A8F109-629F-448F-AADC-6FFEA527FDF0}"/>
                  </a:ext>
                </a:extLst>
              </p:cNvPr>
              <p:cNvPicPr>
                <a:picLocks noGrp="1" noRot="1" noChangeAspect="1" noMove="1" noResize="1" noEditPoints="1" noAdjustHandles="1" noChangeArrowheads="1" noChangeShapeType="1"/>
              </p:cNvPicPr>
              <p:nvPr/>
            </p:nvPicPr>
            <p:blipFill>
              <a:blip r:embed="rId17"/>
              <a:stretch>
                <a:fillRect/>
              </a:stretch>
            </p:blipFill>
            <p:spPr>
              <a:xfrm>
                <a:off x="2704482" y="4467104"/>
                <a:ext cx="864000" cy="576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96" name="차트 95">
                <a:extLst>
                  <a:ext uri="{FF2B5EF4-FFF2-40B4-BE49-F238E27FC236}">
                    <a16:creationId xmlns:a16="http://schemas.microsoft.com/office/drawing/2014/main" id="{82AE6E79-3D10-4B51-8545-92CD64B9A247}"/>
                  </a:ext>
                </a:extLst>
              </p:cNvPr>
              <p:cNvGraphicFramePr/>
              <p:nvPr>
                <p:extLst>
                  <p:ext uri="{D42A27DB-BD31-4B8C-83A1-F6EECF244321}">
                    <p14:modId xmlns:p14="http://schemas.microsoft.com/office/powerpoint/2010/main" val="3930782498"/>
                  </p:ext>
                </p:extLst>
              </p:nvPr>
            </p:nvGraphicFramePr>
            <p:xfrm>
              <a:off x="3703361" y="4346927"/>
              <a:ext cx="864000" cy="696178"/>
            </p:xfrm>
            <a:graphic>
              <a:graphicData uri="http://schemas.microsoft.com/office/drawing/2014/chartex">
                <cx:chart xmlns:cx="http://schemas.microsoft.com/office/drawing/2014/chartex" xmlns:r="http://schemas.openxmlformats.org/officeDocument/2006/relationships" r:id="rId18"/>
              </a:graphicData>
            </a:graphic>
          </p:graphicFrame>
        </mc:Choice>
        <mc:Fallback xmlns="">
          <p:pic>
            <p:nvPicPr>
              <p:cNvPr id="96" name="차트 95">
                <a:extLst>
                  <a:ext uri="{FF2B5EF4-FFF2-40B4-BE49-F238E27FC236}">
                    <a16:creationId xmlns:a16="http://schemas.microsoft.com/office/drawing/2014/main" id="{82AE6E79-3D10-4B51-8545-92CD64B9A247}"/>
                  </a:ext>
                </a:extLst>
              </p:cNvPr>
              <p:cNvPicPr>
                <a:picLocks noGrp="1" noRot="1" noChangeAspect="1" noMove="1" noResize="1" noEditPoints="1" noAdjustHandles="1" noChangeArrowheads="1" noChangeShapeType="1"/>
              </p:cNvPicPr>
              <p:nvPr/>
            </p:nvPicPr>
            <p:blipFill>
              <a:blip r:embed="rId19"/>
              <a:stretch>
                <a:fillRect/>
              </a:stretch>
            </p:blipFill>
            <p:spPr>
              <a:xfrm>
                <a:off x="3703361" y="4346927"/>
                <a:ext cx="864000" cy="696178"/>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97" name="차트 96">
                <a:extLst>
                  <a:ext uri="{FF2B5EF4-FFF2-40B4-BE49-F238E27FC236}">
                    <a16:creationId xmlns:a16="http://schemas.microsoft.com/office/drawing/2014/main" id="{AD4196F4-8DAC-4E4D-BD27-A9F23D027031}"/>
                  </a:ext>
                </a:extLst>
              </p:cNvPr>
              <p:cNvGraphicFramePr/>
              <p:nvPr>
                <p:extLst>
                  <p:ext uri="{D42A27DB-BD31-4B8C-83A1-F6EECF244321}">
                    <p14:modId xmlns:p14="http://schemas.microsoft.com/office/powerpoint/2010/main" val="2839345541"/>
                  </p:ext>
                </p:extLst>
              </p:nvPr>
            </p:nvGraphicFramePr>
            <p:xfrm>
              <a:off x="4887978" y="4346926"/>
              <a:ext cx="864000" cy="696178"/>
            </p:xfrm>
            <a:graphic>
              <a:graphicData uri="http://schemas.microsoft.com/office/drawing/2014/chartex">
                <cx:chart xmlns:cx="http://schemas.microsoft.com/office/drawing/2014/chartex" xmlns:r="http://schemas.openxmlformats.org/officeDocument/2006/relationships" r:id="rId20"/>
              </a:graphicData>
            </a:graphic>
          </p:graphicFrame>
        </mc:Choice>
        <mc:Fallback xmlns="">
          <p:pic>
            <p:nvPicPr>
              <p:cNvPr id="97" name="차트 96">
                <a:extLst>
                  <a:ext uri="{FF2B5EF4-FFF2-40B4-BE49-F238E27FC236}">
                    <a16:creationId xmlns:a16="http://schemas.microsoft.com/office/drawing/2014/main" id="{AD4196F4-8DAC-4E4D-BD27-A9F23D027031}"/>
                  </a:ext>
                </a:extLst>
              </p:cNvPr>
              <p:cNvPicPr>
                <a:picLocks noGrp="1" noRot="1" noChangeAspect="1" noMove="1" noResize="1" noEditPoints="1" noAdjustHandles="1" noChangeArrowheads="1" noChangeShapeType="1"/>
              </p:cNvPicPr>
              <p:nvPr/>
            </p:nvPicPr>
            <p:blipFill>
              <a:blip r:embed="rId21"/>
              <a:stretch>
                <a:fillRect/>
              </a:stretch>
            </p:blipFill>
            <p:spPr>
              <a:xfrm>
                <a:off x="4887978" y="4346926"/>
                <a:ext cx="864000" cy="696178"/>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98" name="차트 97">
                <a:extLst>
                  <a:ext uri="{FF2B5EF4-FFF2-40B4-BE49-F238E27FC236}">
                    <a16:creationId xmlns:a16="http://schemas.microsoft.com/office/drawing/2014/main" id="{BD80D017-B79E-471C-BE48-D067FE0F269B}"/>
                  </a:ext>
                </a:extLst>
              </p:cNvPr>
              <p:cNvGraphicFramePr/>
              <p:nvPr>
                <p:extLst>
                  <p:ext uri="{D42A27DB-BD31-4B8C-83A1-F6EECF244321}">
                    <p14:modId xmlns:p14="http://schemas.microsoft.com/office/powerpoint/2010/main" val="3492768193"/>
                  </p:ext>
                </p:extLst>
              </p:nvPr>
            </p:nvGraphicFramePr>
            <p:xfrm>
              <a:off x="5793682" y="4467104"/>
              <a:ext cx="864000" cy="576000"/>
            </p:xfrm>
            <a:graphic>
              <a:graphicData uri="http://schemas.microsoft.com/office/drawing/2014/chartex">
                <cx:chart xmlns:cx="http://schemas.microsoft.com/office/drawing/2014/chartex" xmlns:r="http://schemas.openxmlformats.org/officeDocument/2006/relationships" r:id="rId22"/>
              </a:graphicData>
            </a:graphic>
          </p:graphicFrame>
        </mc:Choice>
        <mc:Fallback xmlns="">
          <p:pic>
            <p:nvPicPr>
              <p:cNvPr id="98" name="차트 97">
                <a:extLst>
                  <a:ext uri="{FF2B5EF4-FFF2-40B4-BE49-F238E27FC236}">
                    <a16:creationId xmlns:a16="http://schemas.microsoft.com/office/drawing/2014/main" id="{BD80D017-B79E-471C-BE48-D067FE0F269B}"/>
                  </a:ext>
                </a:extLst>
              </p:cNvPr>
              <p:cNvPicPr>
                <a:picLocks noGrp="1" noRot="1" noChangeAspect="1" noMove="1" noResize="1" noEditPoints="1" noAdjustHandles="1" noChangeArrowheads="1" noChangeShapeType="1"/>
              </p:cNvPicPr>
              <p:nvPr/>
            </p:nvPicPr>
            <p:blipFill>
              <a:blip r:embed="rId23"/>
              <a:stretch>
                <a:fillRect/>
              </a:stretch>
            </p:blipFill>
            <p:spPr>
              <a:xfrm>
                <a:off x="5793682" y="4467104"/>
                <a:ext cx="864000" cy="576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01" name="차트 100">
                <a:extLst>
                  <a:ext uri="{FF2B5EF4-FFF2-40B4-BE49-F238E27FC236}">
                    <a16:creationId xmlns:a16="http://schemas.microsoft.com/office/drawing/2014/main" id="{E591A6F8-96F3-4FF1-A479-B7B88D946E18}"/>
                  </a:ext>
                </a:extLst>
              </p:cNvPr>
              <p:cNvGraphicFramePr/>
              <p:nvPr>
                <p:extLst>
                  <p:ext uri="{D42A27DB-BD31-4B8C-83A1-F6EECF244321}">
                    <p14:modId xmlns:p14="http://schemas.microsoft.com/office/powerpoint/2010/main" val="1163351183"/>
                  </p:ext>
                </p:extLst>
              </p:nvPr>
            </p:nvGraphicFramePr>
            <p:xfrm>
              <a:off x="7843367" y="4467104"/>
              <a:ext cx="864000" cy="576000"/>
            </p:xfrm>
            <a:graphic>
              <a:graphicData uri="http://schemas.microsoft.com/office/drawing/2014/chartex">
                <cx:chart xmlns:cx="http://schemas.microsoft.com/office/drawing/2014/chartex" xmlns:r="http://schemas.openxmlformats.org/officeDocument/2006/relationships" r:id="rId24"/>
              </a:graphicData>
            </a:graphic>
          </p:graphicFrame>
        </mc:Choice>
        <mc:Fallback xmlns="">
          <p:pic>
            <p:nvPicPr>
              <p:cNvPr id="101" name="차트 100">
                <a:extLst>
                  <a:ext uri="{FF2B5EF4-FFF2-40B4-BE49-F238E27FC236}">
                    <a16:creationId xmlns:a16="http://schemas.microsoft.com/office/drawing/2014/main" id="{E591A6F8-96F3-4FF1-A479-B7B88D946E18}"/>
                  </a:ext>
                </a:extLst>
              </p:cNvPr>
              <p:cNvPicPr>
                <a:picLocks noGrp="1" noRot="1" noChangeAspect="1" noMove="1" noResize="1" noEditPoints="1" noAdjustHandles="1" noChangeArrowheads="1" noChangeShapeType="1"/>
              </p:cNvPicPr>
              <p:nvPr/>
            </p:nvPicPr>
            <p:blipFill>
              <a:blip r:embed="rId25"/>
              <a:stretch>
                <a:fillRect/>
              </a:stretch>
            </p:blipFill>
            <p:spPr>
              <a:xfrm>
                <a:off x="7843367" y="4467104"/>
                <a:ext cx="864000" cy="576000"/>
              </a:xfrm>
              <a:prstGeom prst="rect">
                <a:avLst/>
              </a:prstGeom>
            </p:spPr>
          </p:pic>
        </mc:Fallback>
      </mc:AlternateContent>
      <p:sp>
        <p:nvSpPr>
          <p:cNvPr id="102" name="TextBox 101">
            <a:extLst>
              <a:ext uri="{FF2B5EF4-FFF2-40B4-BE49-F238E27FC236}">
                <a16:creationId xmlns:a16="http://schemas.microsoft.com/office/drawing/2014/main" id="{A6654011-800B-4A7B-B007-7B60D97C98CE}"/>
              </a:ext>
            </a:extLst>
          </p:cNvPr>
          <p:cNvSpPr txBox="1"/>
          <p:nvPr/>
        </p:nvSpPr>
        <p:spPr>
          <a:xfrm>
            <a:off x="2248793" y="4346926"/>
            <a:ext cx="333746" cy="200055"/>
          </a:xfrm>
          <a:prstGeom prst="rect">
            <a:avLst/>
          </a:prstGeom>
          <a:noFill/>
        </p:spPr>
        <p:txBody>
          <a:bodyPr wrap="none" rtlCol="0">
            <a:spAutoFit/>
          </a:bodyPr>
          <a:lstStyle/>
          <a:p>
            <a:r>
              <a:rPr lang="en-US" altLang="ko-KR" sz="700" dirty="0">
                <a:latin typeface="Univers for KPMG"/>
                <a:cs typeface="Univers for KPMG"/>
              </a:rPr>
              <a:t>532</a:t>
            </a:r>
            <a:endParaRPr lang="ko-KR" altLang="en-US" sz="700" dirty="0">
              <a:latin typeface="Univers for KPMG"/>
              <a:cs typeface="Univers for KPMG"/>
            </a:endParaRPr>
          </a:p>
        </p:txBody>
      </p:sp>
      <p:sp>
        <p:nvSpPr>
          <p:cNvPr id="104" name="TextBox 103">
            <a:extLst>
              <a:ext uri="{FF2B5EF4-FFF2-40B4-BE49-F238E27FC236}">
                <a16:creationId xmlns:a16="http://schemas.microsoft.com/office/drawing/2014/main" id="{11434B8F-AAE7-4F4D-B056-0986FABFFF50}"/>
              </a:ext>
            </a:extLst>
          </p:cNvPr>
          <p:cNvSpPr txBox="1"/>
          <p:nvPr/>
        </p:nvSpPr>
        <p:spPr>
          <a:xfrm>
            <a:off x="3122678" y="4692153"/>
            <a:ext cx="394660" cy="200055"/>
          </a:xfrm>
          <a:prstGeom prst="rect">
            <a:avLst/>
          </a:prstGeom>
          <a:noFill/>
        </p:spPr>
        <p:txBody>
          <a:bodyPr wrap="none" rtlCol="0">
            <a:spAutoFit/>
          </a:bodyPr>
          <a:lstStyle/>
          <a:p>
            <a:r>
              <a:rPr lang="en-US" altLang="ko-KR" sz="700" dirty="0">
                <a:latin typeface="Univers for KPMG"/>
                <a:cs typeface="Univers for KPMG"/>
              </a:rPr>
              <a:t>(147)</a:t>
            </a:r>
            <a:endParaRPr lang="ko-KR" altLang="en-US" sz="700" dirty="0">
              <a:latin typeface="Univers for KPMG"/>
              <a:cs typeface="Univers for KPMG"/>
            </a:endParaRPr>
          </a:p>
        </p:txBody>
      </p:sp>
      <p:sp>
        <p:nvSpPr>
          <p:cNvPr id="108" name="TextBox 107">
            <a:extLst>
              <a:ext uri="{FF2B5EF4-FFF2-40B4-BE49-F238E27FC236}">
                <a16:creationId xmlns:a16="http://schemas.microsoft.com/office/drawing/2014/main" id="{80FDAAF7-B925-48DE-83E5-93150311C6C9}"/>
              </a:ext>
            </a:extLst>
          </p:cNvPr>
          <p:cNvSpPr txBox="1"/>
          <p:nvPr/>
        </p:nvSpPr>
        <p:spPr>
          <a:xfrm>
            <a:off x="3744672" y="4705410"/>
            <a:ext cx="394660" cy="200055"/>
          </a:xfrm>
          <a:prstGeom prst="rect">
            <a:avLst/>
          </a:prstGeom>
          <a:noFill/>
        </p:spPr>
        <p:txBody>
          <a:bodyPr wrap="none" rtlCol="0">
            <a:spAutoFit/>
          </a:bodyPr>
          <a:lstStyle/>
          <a:p>
            <a:r>
              <a:rPr lang="en-US" altLang="ko-KR" sz="700" dirty="0">
                <a:latin typeface="Univers for KPMG"/>
                <a:cs typeface="Univers for KPMG"/>
              </a:rPr>
              <a:t>(130)</a:t>
            </a:r>
            <a:endParaRPr lang="ko-KR" altLang="en-US" sz="700" dirty="0">
              <a:latin typeface="Univers for KPMG"/>
              <a:cs typeface="Univers for KPMG"/>
            </a:endParaRPr>
          </a:p>
        </p:txBody>
      </p:sp>
      <p:sp>
        <p:nvSpPr>
          <p:cNvPr id="109" name="TextBox 108">
            <a:extLst>
              <a:ext uri="{FF2B5EF4-FFF2-40B4-BE49-F238E27FC236}">
                <a16:creationId xmlns:a16="http://schemas.microsoft.com/office/drawing/2014/main" id="{FCFAB5B0-3ADB-4FC4-BE89-321C832593A2}"/>
              </a:ext>
            </a:extLst>
          </p:cNvPr>
          <p:cNvSpPr txBox="1"/>
          <p:nvPr/>
        </p:nvSpPr>
        <p:spPr>
          <a:xfrm>
            <a:off x="4139751" y="4302431"/>
            <a:ext cx="333746" cy="200055"/>
          </a:xfrm>
          <a:prstGeom prst="rect">
            <a:avLst/>
          </a:prstGeom>
          <a:noFill/>
        </p:spPr>
        <p:txBody>
          <a:bodyPr wrap="none" rtlCol="0">
            <a:spAutoFit/>
          </a:bodyPr>
          <a:lstStyle/>
          <a:p>
            <a:r>
              <a:rPr lang="en-US" altLang="ko-KR" sz="700" dirty="0">
                <a:latin typeface="Univers for KPMG"/>
                <a:cs typeface="Univers for KPMG"/>
              </a:rPr>
              <a:t>594</a:t>
            </a:r>
            <a:endParaRPr lang="ko-KR" altLang="en-US" sz="700" dirty="0">
              <a:latin typeface="Univers for KPMG"/>
              <a:cs typeface="Univers for KPMG"/>
            </a:endParaRPr>
          </a:p>
        </p:txBody>
      </p:sp>
      <p:sp>
        <p:nvSpPr>
          <p:cNvPr id="110" name="TextBox 109">
            <a:extLst>
              <a:ext uri="{FF2B5EF4-FFF2-40B4-BE49-F238E27FC236}">
                <a16:creationId xmlns:a16="http://schemas.microsoft.com/office/drawing/2014/main" id="{236CBA73-DB5C-451A-A014-53E8C5B66AA0}"/>
              </a:ext>
            </a:extLst>
          </p:cNvPr>
          <p:cNvSpPr txBox="1"/>
          <p:nvPr/>
        </p:nvSpPr>
        <p:spPr>
          <a:xfrm>
            <a:off x="4994496" y="4319209"/>
            <a:ext cx="284052" cy="200055"/>
          </a:xfrm>
          <a:prstGeom prst="rect">
            <a:avLst/>
          </a:prstGeom>
          <a:noFill/>
        </p:spPr>
        <p:txBody>
          <a:bodyPr wrap="none" rtlCol="0">
            <a:spAutoFit/>
          </a:bodyPr>
          <a:lstStyle/>
          <a:p>
            <a:r>
              <a:rPr lang="en-US" altLang="ko-KR" sz="700" dirty="0">
                <a:latin typeface="Univers for KPMG"/>
                <a:cs typeface="Univers for KPMG"/>
              </a:rPr>
              <a:t>36</a:t>
            </a:r>
            <a:endParaRPr lang="ko-KR" altLang="en-US" sz="700" dirty="0">
              <a:latin typeface="Univers for KPMG"/>
              <a:cs typeface="Univers for KPMG"/>
            </a:endParaRPr>
          </a:p>
        </p:txBody>
      </p:sp>
      <p:sp>
        <p:nvSpPr>
          <p:cNvPr id="112" name="TextBox 111">
            <a:extLst>
              <a:ext uri="{FF2B5EF4-FFF2-40B4-BE49-F238E27FC236}">
                <a16:creationId xmlns:a16="http://schemas.microsoft.com/office/drawing/2014/main" id="{58D5992F-00E4-4B8A-851A-79E5F814306F}"/>
              </a:ext>
            </a:extLst>
          </p:cNvPr>
          <p:cNvSpPr txBox="1"/>
          <p:nvPr/>
        </p:nvSpPr>
        <p:spPr>
          <a:xfrm>
            <a:off x="5313811" y="4710753"/>
            <a:ext cx="394660" cy="200055"/>
          </a:xfrm>
          <a:prstGeom prst="rect">
            <a:avLst/>
          </a:prstGeom>
          <a:noFill/>
        </p:spPr>
        <p:txBody>
          <a:bodyPr wrap="none" rtlCol="0">
            <a:spAutoFit/>
          </a:bodyPr>
          <a:lstStyle/>
          <a:p>
            <a:r>
              <a:rPr lang="en-US" altLang="ko-KR" sz="700" dirty="0">
                <a:latin typeface="Univers for KPMG"/>
                <a:cs typeface="Univers for KPMG"/>
              </a:rPr>
              <a:t>(504)</a:t>
            </a:r>
            <a:endParaRPr lang="ko-KR" altLang="en-US" sz="700" dirty="0">
              <a:latin typeface="Univers for KPMG"/>
              <a:cs typeface="Univers for KPMG"/>
            </a:endParaRPr>
          </a:p>
        </p:txBody>
      </p:sp>
      <p:sp>
        <p:nvSpPr>
          <p:cNvPr id="113" name="TextBox 112">
            <a:extLst>
              <a:ext uri="{FF2B5EF4-FFF2-40B4-BE49-F238E27FC236}">
                <a16:creationId xmlns:a16="http://schemas.microsoft.com/office/drawing/2014/main" id="{E10B29E0-7A7E-45CA-B7C9-DB93885A9069}"/>
              </a:ext>
            </a:extLst>
          </p:cNvPr>
          <p:cNvSpPr txBox="1"/>
          <p:nvPr/>
        </p:nvSpPr>
        <p:spPr>
          <a:xfrm>
            <a:off x="5849213" y="4702364"/>
            <a:ext cx="394660" cy="200055"/>
          </a:xfrm>
          <a:prstGeom prst="rect">
            <a:avLst/>
          </a:prstGeom>
          <a:noFill/>
        </p:spPr>
        <p:txBody>
          <a:bodyPr wrap="none" rtlCol="0">
            <a:spAutoFit/>
          </a:bodyPr>
          <a:lstStyle/>
          <a:p>
            <a:r>
              <a:rPr lang="en-US" altLang="ko-KR" sz="700" dirty="0">
                <a:latin typeface="Univers for KPMG"/>
                <a:cs typeface="Univers for KPMG"/>
              </a:rPr>
              <a:t>(163)</a:t>
            </a:r>
            <a:endParaRPr lang="ko-KR" altLang="en-US" sz="700" dirty="0">
              <a:latin typeface="Univers for KPMG"/>
              <a:cs typeface="Univers for KPMG"/>
            </a:endParaRPr>
          </a:p>
        </p:txBody>
      </p:sp>
      <p:sp>
        <p:nvSpPr>
          <p:cNvPr id="114" name="TextBox 113">
            <a:extLst>
              <a:ext uri="{FF2B5EF4-FFF2-40B4-BE49-F238E27FC236}">
                <a16:creationId xmlns:a16="http://schemas.microsoft.com/office/drawing/2014/main" id="{55EE6D48-9005-4005-A853-2BE80E57BB4B}"/>
              </a:ext>
            </a:extLst>
          </p:cNvPr>
          <p:cNvSpPr txBox="1"/>
          <p:nvPr/>
        </p:nvSpPr>
        <p:spPr>
          <a:xfrm>
            <a:off x="6222991" y="4459540"/>
            <a:ext cx="333746" cy="200055"/>
          </a:xfrm>
          <a:prstGeom prst="rect">
            <a:avLst/>
          </a:prstGeom>
          <a:noFill/>
        </p:spPr>
        <p:txBody>
          <a:bodyPr wrap="none" rtlCol="0">
            <a:spAutoFit/>
          </a:bodyPr>
          <a:lstStyle/>
          <a:p>
            <a:r>
              <a:rPr lang="en-US" altLang="ko-KR" sz="700" dirty="0">
                <a:latin typeface="Univers for KPMG"/>
                <a:cs typeface="Univers for KPMG"/>
              </a:rPr>
              <a:t>116</a:t>
            </a:r>
            <a:endParaRPr lang="ko-KR" altLang="en-US" sz="700" dirty="0">
              <a:latin typeface="Univers for KPMG"/>
              <a:cs typeface="Univers for KPMG"/>
            </a:endParaRPr>
          </a:p>
        </p:txBody>
      </p:sp>
      <p:sp>
        <p:nvSpPr>
          <p:cNvPr id="116" name="TextBox 115">
            <a:extLst>
              <a:ext uri="{FF2B5EF4-FFF2-40B4-BE49-F238E27FC236}">
                <a16:creationId xmlns:a16="http://schemas.microsoft.com/office/drawing/2014/main" id="{44720D20-DBC4-41C3-B965-64478F4DD34C}"/>
              </a:ext>
            </a:extLst>
          </p:cNvPr>
          <p:cNvSpPr txBox="1"/>
          <p:nvPr/>
        </p:nvSpPr>
        <p:spPr>
          <a:xfrm>
            <a:off x="7926177" y="4549048"/>
            <a:ext cx="344966" cy="200055"/>
          </a:xfrm>
          <a:prstGeom prst="rect">
            <a:avLst/>
          </a:prstGeom>
          <a:noFill/>
        </p:spPr>
        <p:txBody>
          <a:bodyPr wrap="none" rtlCol="0">
            <a:spAutoFit/>
          </a:bodyPr>
          <a:lstStyle/>
          <a:p>
            <a:r>
              <a:rPr lang="en-US" altLang="ko-KR" sz="700" dirty="0">
                <a:latin typeface="Univers for KPMG"/>
                <a:cs typeface="Univers for KPMG"/>
              </a:rPr>
              <a:t>(72)</a:t>
            </a:r>
            <a:endParaRPr lang="ko-KR" altLang="en-US" sz="700" dirty="0">
              <a:latin typeface="Univers for KPMG"/>
              <a:cs typeface="Univers for KPMG"/>
            </a:endParaRPr>
          </a:p>
        </p:txBody>
      </p:sp>
      <p:sp>
        <p:nvSpPr>
          <p:cNvPr id="117" name="TextBox 116">
            <a:extLst>
              <a:ext uri="{FF2B5EF4-FFF2-40B4-BE49-F238E27FC236}">
                <a16:creationId xmlns:a16="http://schemas.microsoft.com/office/drawing/2014/main" id="{C6572695-BF30-4E4F-B7AE-CFBC9EBB6BB2}"/>
              </a:ext>
            </a:extLst>
          </p:cNvPr>
          <p:cNvSpPr txBox="1"/>
          <p:nvPr/>
        </p:nvSpPr>
        <p:spPr>
          <a:xfrm>
            <a:off x="8270709" y="4434372"/>
            <a:ext cx="333746" cy="200055"/>
          </a:xfrm>
          <a:prstGeom prst="rect">
            <a:avLst/>
          </a:prstGeom>
          <a:noFill/>
        </p:spPr>
        <p:txBody>
          <a:bodyPr wrap="none" rtlCol="0">
            <a:spAutoFit/>
          </a:bodyPr>
          <a:lstStyle/>
          <a:p>
            <a:r>
              <a:rPr lang="en-US" altLang="ko-KR" sz="700">
                <a:latin typeface="Univers for KPMG"/>
                <a:cs typeface="Univers for KPMG"/>
              </a:rPr>
              <a:t>265</a:t>
            </a:r>
            <a:endParaRPr lang="ko-KR" altLang="en-US" sz="700" dirty="0">
              <a:latin typeface="Univers for KPMG"/>
              <a:cs typeface="Univers for KPMG"/>
            </a:endParaRPr>
          </a:p>
        </p:txBody>
      </p:sp>
      <mc:AlternateContent xmlns:mc="http://schemas.openxmlformats.org/markup-compatibility/2006" xmlns:cx4="http://schemas.microsoft.com/office/drawing/2016/5/10/chartex">
        <mc:Choice Requires="cx4">
          <p:graphicFrame>
            <p:nvGraphicFramePr>
              <p:cNvPr id="75" name="차트 74">
                <a:extLst>
                  <a:ext uri="{FF2B5EF4-FFF2-40B4-BE49-F238E27FC236}">
                    <a16:creationId xmlns:a16="http://schemas.microsoft.com/office/drawing/2014/main" id="{251184EC-9BAC-4856-9C32-E03A845DEF71}"/>
                  </a:ext>
                </a:extLst>
              </p:cNvPr>
              <p:cNvGraphicFramePr/>
              <p:nvPr>
                <p:extLst>
                  <p:ext uri="{D42A27DB-BD31-4B8C-83A1-F6EECF244321}">
                    <p14:modId xmlns:p14="http://schemas.microsoft.com/office/powerpoint/2010/main" val="212899748"/>
                  </p:ext>
                </p:extLst>
              </p:nvPr>
            </p:nvGraphicFramePr>
            <p:xfrm>
              <a:off x="708660" y="1145003"/>
              <a:ext cx="8892540" cy="2195423"/>
            </p:xfrm>
            <a:graphic>
              <a:graphicData uri="http://schemas.microsoft.com/office/drawing/2014/chartex">
                <cx:chart xmlns:cx="http://schemas.microsoft.com/office/drawing/2014/chartex" xmlns:r="http://schemas.openxmlformats.org/officeDocument/2006/relationships" r:id="rId26"/>
              </a:graphicData>
            </a:graphic>
          </p:graphicFrame>
        </mc:Choice>
        <mc:Fallback xmlns="">
          <p:pic>
            <p:nvPicPr>
              <p:cNvPr id="75" name="차트 74">
                <a:extLst>
                  <a:ext uri="{FF2B5EF4-FFF2-40B4-BE49-F238E27FC236}">
                    <a16:creationId xmlns:a16="http://schemas.microsoft.com/office/drawing/2014/main" id="{251184EC-9BAC-4856-9C32-E03A845DEF71}"/>
                  </a:ext>
                </a:extLst>
              </p:cNvPr>
              <p:cNvPicPr>
                <a:picLocks noGrp="1" noRot="1" noChangeAspect="1" noMove="1" noResize="1" noEditPoints="1" noAdjustHandles="1" noChangeArrowheads="1" noChangeShapeType="1"/>
              </p:cNvPicPr>
              <p:nvPr/>
            </p:nvPicPr>
            <p:blipFill>
              <a:blip r:embed="rId27"/>
              <a:stretch>
                <a:fillRect/>
              </a:stretch>
            </p:blipFill>
            <p:spPr>
              <a:xfrm>
                <a:off x="708660" y="1145003"/>
                <a:ext cx="8892540" cy="2195423"/>
              </a:xfrm>
              <a:prstGeom prst="rect">
                <a:avLst/>
              </a:prstGeom>
            </p:spPr>
          </p:pic>
        </mc:Fallback>
      </mc:AlternateContent>
      <p:sp>
        <p:nvSpPr>
          <p:cNvPr id="76" name="TextBox 75">
            <a:extLst>
              <a:ext uri="{FF2B5EF4-FFF2-40B4-BE49-F238E27FC236}">
                <a16:creationId xmlns:a16="http://schemas.microsoft.com/office/drawing/2014/main" id="{3F7DDC7A-B824-46C4-97DB-C290EBE2A947}"/>
              </a:ext>
            </a:extLst>
          </p:cNvPr>
          <p:cNvSpPr txBox="1"/>
          <p:nvPr/>
        </p:nvSpPr>
        <p:spPr>
          <a:xfrm>
            <a:off x="7485216" y="1263570"/>
            <a:ext cx="2353672" cy="227626"/>
          </a:xfrm>
          <a:prstGeom prst="rect">
            <a:avLst/>
          </a:prstGeom>
          <a:noFill/>
        </p:spPr>
        <p:txBody>
          <a:bodyPr wrap="square" lIns="0" tIns="0" bIns="0" rtlCol="0">
            <a:spAutoFit/>
          </a:bodyPr>
          <a:lstStyle/>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H: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에이치비테크놀로지</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D: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디아이티</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K: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케이맥</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L: LG</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전자생산기술연구소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T: </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탑엔지니어링</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77" name="TextBox 76">
            <a:extLst>
              <a:ext uri="{FF2B5EF4-FFF2-40B4-BE49-F238E27FC236}">
                <a16:creationId xmlns:a16="http://schemas.microsoft.com/office/drawing/2014/main" id="{58FA8C50-26AD-4387-A7AA-AF6286734DC7}"/>
              </a:ext>
            </a:extLst>
          </p:cNvPr>
          <p:cNvSpPr txBox="1"/>
          <p:nvPr/>
        </p:nvSpPr>
        <p:spPr>
          <a:xfrm>
            <a:off x="708660" y="6000712"/>
            <a:ext cx="3619902" cy="215444"/>
          </a:xfrm>
          <a:prstGeom prst="rect">
            <a:avLst/>
          </a:prstGeom>
          <a:noFill/>
        </p:spPr>
        <p:txBody>
          <a:bodyPr wrap="non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비교목적을 위해 </a:t>
            </a:r>
            <a:r>
              <a:rPr lang="en-US" altLang="ko-KR" sz="800" dirty="0">
                <a:latin typeface="+mj-ea"/>
                <a:ea typeface="+mj-ea"/>
                <a:cs typeface="Univers for KPMG"/>
              </a:rPr>
              <a:t>FY20 11</a:t>
            </a:r>
            <a:r>
              <a:rPr lang="ko-KR" altLang="en-US" sz="800" dirty="0">
                <a:latin typeface="+mj-ea"/>
                <a:ea typeface="+mj-ea"/>
                <a:cs typeface="Univers for KPMG"/>
              </a:rPr>
              <a:t>월까지의 매출을 연환산한 금액에 해당함</a:t>
            </a:r>
          </a:p>
        </p:txBody>
      </p:sp>
      <p:sp>
        <p:nvSpPr>
          <p:cNvPr id="78" name="TextBox 77">
            <a:extLst>
              <a:ext uri="{FF2B5EF4-FFF2-40B4-BE49-F238E27FC236}">
                <a16:creationId xmlns:a16="http://schemas.microsoft.com/office/drawing/2014/main" id="{550E7175-F604-426F-A73F-81FC027DB5CA}"/>
              </a:ext>
            </a:extLst>
          </p:cNvPr>
          <p:cNvSpPr txBox="1"/>
          <p:nvPr/>
        </p:nvSpPr>
        <p:spPr>
          <a:xfrm>
            <a:off x="9390996" y="3097026"/>
            <a:ext cx="223138" cy="174407"/>
          </a:xfrm>
          <a:prstGeom prst="rect">
            <a:avLst/>
          </a:prstGeom>
          <a:noFill/>
        </p:spPr>
        <p:txBody>
          <a:bodyPr wrap="none" rtlCol="0">
            <a:spAutoFit/>
          </a:bodyPr>
          <a:lstStyle/>
          <a:p>
            <a:r>
              <a:rPr lang="en-US" altLang="ko-KR" sz="800" baseline="30000" dirty="0">
                <a:latin typeface="+mj-ea"/>
                <a:ea typeface="+mj-ea"/>
                <a:cs typeface="Univers for KPMG"/>
              </a:rPr>
              <a:t>1</a:t>
            </a:r>
            <a:endParaRPr lang="ko-KR" altLang="en-US" sz="800" baseline="30000" dirty="0">
              <a:latin typeface="+mj-ea"/>
              <a:ea typeface="+mj-ea"/>
              <a:cs typeface="Univers for KPMG"/>
            </a:endParaRPr>
          </a:p>
        </p:txBody>
      </p:sp>
      <p:sp>
        <p:nvSpPr>
          <p:cNvPr id="80" name="TextBox 79">
            <a:extLst>
              <a:ext uri="{FF2B5EF4-FFF2-40B4-BE49-F238E27FC236}">
                <a16:creationId xmlns:a16="http://schemas.microsoft.com/office/drawing/2014/main" id="{0F80F885-00D5-4DA3-AD14-16B9676262B6}"/>
              </a:ext>
            </a:extLst>
          </p:cNvPr>
          <p:cNvSpPr txBox="1">
            <a:spLocks/>
          </p:cNvSpPr>
          <p:nvPr/>
        </p:nvSpPr>
        <p:spPr>
          <a:xfrm>
            <a:off x="710991" y="5153257"/>
            <a:ext cx="8590213" cy="861649"/>
          </a:xfrm>
          <a:prstGeom prst="rect">
            <a:avLst/>
          </a:prstGeom>
          <a:noFill/>
          <a:ln w="6350">
            <a:solidFill>
              <a:srgbClr val="005EB8"/>
            </a:solidFill>
          </a:ln>
        </p:spPr>
        <p:txBody>
          <a:bodyPr wrap="square" lIns="54610" tIns="54610" rIns="54610" bIns="54610" rtlCol="0" anchor="ctr" anchorCtr="0">
            <a:noAutofit/>
          </a:bodyPr>
          <a:lstStyle/>
          <a:p>
            <a:pPr marL="174625" lvl="2" indent="-133350" defTabSz="914400" fontAlgn="base">
              <a:lnSpc>
                <a:spcPct val="130000"/>
              </a:lnSpc>
              <a:buClr>
                <a:srgbClr val="00338D"/>
              </a:buClr>
              <a:buSzPct val="100000"/>
              <a:buFont typeface="Arial" panose="020B0604020202020204" pitchFamily="34" charset="0"/>
              <a:buChar char="•"/>
              <a:defRPr/>
            </a:pPr>
            <a:r>
              <a:rPr lang="ko-KR" altLang="en-US" sz="800" kern="0" dirty="0">
                <a:solidFill>
                  <a:srgbClr val="000000"/>
                </a:solidFill>
                <a:latin typeface="맑은 고딕" panose="020B0503020000020004" pitchFamily="50" charset="-127"/>
                <a:cs typeface="Arial" panose="020B0604020202020204" pitchFamily="34" charset="0"/>
              </a:rPr>
              <a:t>대표이사 인터뷰에 의하면</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cs typeface="Arial" panose="020B0604020202020204" pitchFamily="34" charset="0"/>
              </a:rPr>
              <a:t>케이맥에 대한 주요 납품 제품은 단동장비로써</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cs typeface="Arial" panose="020B0604020202020204" pitchFamily="34" charset="0"/>
              </a:rPr>
              <a:t>크기 및 고객사의 요구조건에 따라 </a:t>
            </a:r>
            <a:r>
              <a:rPr lang="en-US" altLang="ko-KR" sz="800" kern="0" dirty="0">
                <a:solidFill>
                  <a:srgbClr val="000000"/>
                </a:solidFill>
                <a:latin typeface="맑은 고딕" panose="020B0503020000020004" pitchFamily="50" charset="-127"/>
                <a:cs typeface="Arial" panose="020B0604020202020204" pitchFamily="34" charset="0"/>
              </a:rPr>
              <a:t>9</a:t>
            </a:r>
            <a:r>
              <a:rPr lang="ko-KR" altLang="en-US" sz="800" kern="0" dirty="0">
                <a:solidFill>
                  <a:srgbClr val="000000"/>
                </a:solidFill>
                <a:latin typeface="맑은 고딕" panose="020B0503020000020004" pitchFamily="50" charset="-127"/>
                <a:cs typeface="Arial" panose="020B0604020202020204" pitchFamily="34" charset="0"/>
              </a:rPr>
              <a:t>백</a:t>
            </a:r>
            <a:r>
              <a:rPr lang="en-US" altLang="ko-KR" sz="800" kern="0" dirty="0">
                <a:solidFill>
                  <a:srgbClr val="000000"/>
                </a:solidFill>
                <a:latin typeface="맑은 고딕" panose="020B0503020000020004" pitchFamily="50" charset="-127"/>
                <a:cs typeface="Arial" panose="020B0604020202020204" pitchFamily="34" charset="0"/>
              </a:rPr>
              <a:t>~15</a:t>
            </a:r>
            <a:r>
              <a:rPr lang="ko-KR" altLang="en-US" sz="800" kern="0" dirty="0">
                <a:solidFill>
                  <a:srgbClr val="000000"/>
                </a:solidFill>
                <a:latin typeface="맑은 고딕" panose="020B0503020000020004" pitchFamily="50" charset="-127"/>
                <a:cs typeface="Arial" panose="020B0604020202020204" pitchFamily="34" charset="0"/>
              </a:rPr>
              <a:t>백만원의 가격 </a:t>
            </a:r>
            <a:r>
              <a:rPr lang="en-US" altLang="ko-KR" sz="800" kern="0" dirty="0">
                <a:solidFill>
                  <a:srgbClr val="000000"/>
                </a:solidFill>
                <a:latin typeface="맑은 고딕" panose="020B0503020000020004" pitchFamily="50" charset="-127"/>
                <a:cs typeface="Arial" panose="020B0604020202020204" pitchFamily="34" charset="0"/>
              </a:rPr>
              <a:t>range</a:t>
            </a:r>
            <a:r>
              <a:rPr lang="ko-KR" altLang="en-US" sz="800" kern="0" dirty="0">
                <a:solidFill>
                  <a:srgbClr val="000000"/>
                </a:solidFill>
                <a:latin typeface="맑은 고딕" panose="020B0503020000020004" pitchFamily="50" charset="-127"/>
                <a:cs typeface="Arial" panose="020B0604020202020204" pitchFamily="34" charset="0"/>
              </a:rPr>
              <a:t>를 보이고 있음</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cs typeface="Arial" panose="020B0604020202020204" pitchFamily="34" charset="0"/>
              </a:rPr>
              <a:t>자료의 제약으로 추가적인 </a:t>
            </a:r>
            <a:r>
              <a:rPr lang="en-US" altLang="ko-KR" sz="800" kern="0" dirty="0">
                <a:solidFill>
                  <a:srgbClr val="000000"/>
                </a:solidFill>
                <a:latin typeface="맑은 고딕" panose="020B0503020000020004" pitchFamily="50" charset="-127"/>
                <a:cs typeface="Arial" panose="020B0604020202020204" pitchFamily="34" charset="0"/>
              </a:rPr>
              <a:t>ASP </a:t>
            </a:r>
            <a:r>
              <a:rPr lang="ko-KR" altLang="en-US" sz="800" kern="0" dirty="0">
                <a:solidFill>
                  <a:srgbClr val="000000"/>
                </a:solidFill>
                <a:latin typeface="맑은 고딕" panose="020B0503020000020004" pitchFamily="50" charset="-127"/>
                <a:cs typeface="Arial" panose="020B0604020202020204" pitchFamily="34" charset="0"/>
              </a:rPr>
              <a:t>분석의 한계가 존재</a:t>
            </a:r>
            <a:r>
              <a:rPr lang="en-US" altLang="ko-KR" sz="800" kern="0" dirty="0">
                <a:solidFill>
                  <a:srgbClr val="000000"/>
                </a:solidFill>
                <a:latin typeface="맑은 고딕" panose="020B0503020000020004" pitchFamily="50" charset="-127"/>
                <a:cs typeface="Arial" panose="020B0604020202020204" pitchFamily="34" charset="0"/>
              </a:rPr>
              <a:t>)</a:t>
            </a:r>
          </a:p>
          <a:p>
            <a:pPr marL="174625" lvl="2" indent="-133350" defTabSz="914400" fontAlgn="base">
              <a:lnSpc>
                <a:spcPct val="130000"/>
              </a:lnSpc>
              <a:buClr>
                <a:srgbClr val="00338D"/>
              </a:buClr>
              <a:buSzPct val="100000"/>
              <a:buFont typeface="Arial" panose="020B0604020202020204" pitchFamily="34" charset="0"/>
              <a:buChar char="•"/>
              <a:defRPr/>
            </a:pPr>
            <a:r>
              <a:rPr lang="ko-KR" altLang="en-US" sz="800" kern="0" dirty="0">
                <a:solidFill>
                  <a:srgbClr val="000000"/>
                </a:solidFill>
                <a:latin typeface="맑은 고딕" panose="020B0503020000020004" pitchFamily="50" charset="-127"/>
                <a:cs typeface="Arial" panose="020B0604020202020204" pitchFamily="34" charset="0"/>
              </a:rPr>
              <a:t>삼성이 기존 </a:t>
            </a:r>
            <a:r>
              <a:rPr lang="en-US" altLang="ko-KR" sz="800" kern="0" dirty="0">
                <a:solidFill>
                  <a:srgbClr val="000000"/>
                </a:solidFill>
                <a:latin typeface="맑은 고딕" panose="020B0503020000020004" pitchFamily="50" charset="-127"/>
                <a:cs typeface="Arial" panose="020B0604020202020204" pitchFamily="34" charset="0"/>
              </a:rPr>
              <a:t>SEMES</a:t>
            </a:r>
            <a:r>
              <a:rPr lang="ko-KR" altLang="en-US" sz="800" kern="0" dirty="0">
                <a:solidFill>
                  <a:srgbClr val="000000"/>
                </a:solidFill>
                <a:latin typeface="맑은 고딕" panose="020B0503020000020004" pitchFamily="50" charset="-127"/>
                <a:cs typeface="Arial" panose="020B0604020202020204" pitchFamily="34" charset="0"/>
              </a:rPr>
              <a:t>에 발주를 했던 건을 </a:t>
            </a:r>
            <a:r>
              <a:rPr lang="en-US" altLang="ko-KR" sz="800" kern="0" dirty="0">
                <a:solidFill>
                  <a:srgbClr val="000000"/>
                </a:solidFill>
                <a:latin typeface="맑은 고딕" panose="020B0503020000020004" pitchFamily="50" charset="-127"/>
                <a:cs typeface="Arial" panose="020B0604020202020204" pitchFamily="34" charset="0"/>
              </a:rPr>
              <a:t>FY20 </a:t>
            </a:r>
            <a:r>
              <a:rPr lang="ko-KR" altLang="en-US" sz="800" kern="0" dirty="0">
                <a:solidFill>
                  <a:srgbClr val="000000"/>
                </a:solidFill>
                <a:latin typeface="맑은 고딕" panose="020B0503020000020004" pitchFamily="50" charset="-127"/>
                <a:cs typeface="Arial" panose="020B0604020202020204" pitchFamily="34" charset="0"/>
              </a:rPr>
              <a:t>케이맥으로 납품업체를 변경함에 따른 </a:t>
            </a:r>
            <a:r>
              <a:rPr lang="en-US" altLang="ko-KR" sz="800" kern="0" dirty="0">
                <a:solidFill>
                  <a:srgbClr val="000000"/>
                </a:solidFill>
                <a:latin typeface="맑은 고딕" panose="020B0503020000020004" pitchFamily="50" charset="-127"/>
                <a:cs typeface="Arial" panose="020B0604020202020204" pitchFamily="34" charset="0"/>
              </a:rPr>
              <a:t>event</a:t>
            </a:r>
            <a:r>
              <a:rPr lang="ko-KR" altLang="en-US" sz="800" kern="0" dirty="0">
                <a:solidFill>
                  <a:srgbClr val="000000"/>
                </a:solidFill>
                <a:latin typeface="맑은 고딕" panose="020B0503020000020004" pitchFamily="50" charset="-127"/>
                <a:cs typeface="Arial" panose="020B0604020202020204" pitchFamily="34" charset="0"/>
              </a:rPr>
              <a:t>성 매출 증가에 해당함</a:t>
            </a:r>
            <a:endParaRPr lang="en-US" altLang="ko-KR" sz="800" kern="0" dirty="0">
              <a:solidFill>
                <a:srgbClr val="000000"/>
              </a:solidFill>
              <a:latin typeface="맑은 고딕" panose="020B0503020000020004" pitchFamily="50" charset="-127"/>
              <a:cs typeface="Arial" panose="020B0604020202020204" pitchFamily="34" charset="0"/>
            </a:endParaRPr>
          </a:p>
        </p:txBody>
      </p:sp>
      <p:sp>
        <p:nvSpPr>
          <p:cNvPr id="81" name="순서도: 연결자 80">
            <a:extLst>
              <a:ext uri="{FF2B5EF4-FFF2-40B4-BE49-F238E27FC236}">
                <a16:creationId xmlns:a16="http://schemas.microsoft.com/office/drawing/2014/main" id="{AFAA1AAE-1EB7-4A54-AA92-51791BF1FF47}"/>
              </a:ext>
            </a:extLst>
          </p:cNvPr>
          <p:cNvSpPr/>
          <p:nvPr/>
        </p:nvSpPr>
        <p:spPr bwMode="auto">
          <a:xfrm>
            <a:off x="762621" y="5366118"/>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82" name="순서도: 연결자 81">
            <a:extLst>
              <a:ext uri="{FF2B5EF4-FFF2-40B4-BE49-F238E27FC236}">
                <a16:creationId xmlns:a16="http://schemas.microsoft.com/office/drawing/2014/main" id="{C95A700D-3393-49CA-93D7-F8826CA9D81E}"/>
              </a:ext>
            </a:extLst>
          </p:cNvPr>
          <p:cNvSpPr/>
          <p:nvPr/>
        </p:nvSpPr>
        <p:spPr bwMode="auto">
          <a:xfrm>
            <a:off x="762621" y="5683157"/>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B</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83" name="순서도: 연결자 82">
            <a:extLst>
              <a:ext uri="{FF2B5EF4-FFF2-40B4-BE49-F238E27FC236}">
                <a16:creationId xmlns:a16="http://schemas.microsoft.com/office/drawing/2014/main" id="{1517D22A-24F1-4584-A5FC-DAE8DABFDCF3}"/>
              </a:ext>
            </a:extLst>
          </p:cNvPr>
          <p:cNvSpPr/>
          <p:nvPr/>
        </p:nvSpPr>
        <p:spPr bwMode="auto">
          <a:xfrm>
            <a:off x="1199345" y="342109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84" name="순서도: 연결자 83">
            <a:extLst>
              <a:ext uri="{FF2B5EF4-FFF2-40B4-BE49-F238E27FC236}">
                <a16:creationId xmlns:a16="http://schemas.microsoft.com/office/drawing/2014/main" id="{CB9EF2BA-7CC5-4F18-A33F-AEDD432077DC}"/>
              </a:ext>
            </a:extLst>
          </p:cNvPr>
          <p:cNvSpPr/>
          <p:nvPr/>
        </p:nvSpPr>
        <p:spPr bwMode="auto">
          <a:xfrm>
            <a:off x="1835641" y="3403490"/>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85" name="순서도: 연결자 84">
            <a:extLst>
              <a:ext uri="{FF2B5EF4-FFF2-40B4-BE49-F238E27FC236}">
                <a16:creationId xmlns:a16="http://schemas.microsoft.com/office/drawing/2014/main" id="{07542EF8-B7D6-4777-9E02-6DE571D13DB6}"/>
              </a:ext>
            </a:extLst>
          </p:cNvPr>
          <p:cNvSpPr/>
          <p:nvPr/>
        </p:nvSpPr>
        <p:spPr bwMode="auto">
          <a:xfrm>
            <a:off x="3064328" y="342109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86" name="순서도: 연결자 85">
            <a:extLst>
              <a:ext uri="{FF2B5EF4-FFF2-40B4-BE49-F238E27FC236}">
                <a16:creationId xmlns:a16="http://schemas.microsoft.com/office/drawing/2014/main" id="{5533C391-018D-4555-8374-55816D24AC9C}"/>
              </a:ext>
            </a:extLst>
          </p:cNvPr>
          <p:cNvSpPr/>
          <p:nvPr/>
        </p:nvSpPr>
        <p:spPr bwMode="auto">
          <a:xfrm>
            <a:off x="3700624" y="3403490"/>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A</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
        <p:nvSpPr>
          <p:cNvPr id="87" name="순서도: 연결자 86">
            <a:extLst>
              <a:ext uri="{FF2B5EF4-FFF2-40B4-BE49-F238E27FC236}">
                <a16:creationId xmlns:a16="http://schemas.microsoft.com/office/drawing/2014/main" id="{2DBA4E3D-0C16-4D2F-BBCA-EFF412D30602}"/>
              </a:ext>
            </a:extLst>
          </p:cNvPr>
          <p:cNvSpPr/>
          <p:nvPr/>
        </p:nvSpPr>
        <p:spPr bwMode="auto">
          <a:xfrm>
            <a:off x="7885776" y="1513731"/>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Arial" panose="020B0604020202020204" pitchFamily="34" charset="0"/>
                <a:ea typeface="+mj-ea"/>
                <a:cs typeface="Arial" panose="020B0604020202020204" pitchFamily="34" charset="0"/>
              </a:rPr>
              <a:t>B</a:t>
            </a:r>
            <a:endParaRPr lang="ko-KR" altLang="en-US" sz="800" kern="0" dirty="0">
              <a:solidFill>
                <a:srgbClr val="FFFFFF"/>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925266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4="http://schemas.microsoft.com/office/drawing/2016/5/10/chartex">
        <mc:Choice Requires="cx4">
          <p:graphicFrame>
            <p:nvGraphicFramePr>
              <p:cNvPr id="75" name="차트 74">
                <a:extLst>
                  <a:ext uri="{FF2B5EF4-FFF2-40B4-BE49-F238E27FC236}">
                    <a16:creationId xmlns:a16="http://schemas.microsoft.com/office/drawing/2014/main" id="{04D97D82-7A9C-4339-BF62-889ECD33813F}"/>
                  </a:ext>
                </a:extLst>
              </p:cNvPr>
              <p:cNvGraphicFramePr/>
              <p:nvPr>
                <p:extLst>
                  <p:ext uri="{D42A27DB-BD31-4B8C-83A1-F6EECF244321}">
                    <p14:modId xmlns:p14="http://schemas.microsoft.com/office/powerpoint/2010/main" val="212899748"/>
                  </p:ext>
                </p:extLst>
              </p:nvPr>
            </p:nvGraphicFramePr>
            <p:xfrm>
              <a:off x="708660" y="1145003"/>
              <a:ext cx="8892540" cy="219542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5" name="차트 74">
                <a:extLst>
                  <a:ext uri="{FF2B5EF4-FFF2-40B4-BE49-F238E27FC236}">
                    <a16:creationId xmlns:a16="http://schemas.microsoft.com/office/drawing/2014/main" id="{04D97D82-7A9C-4339-BF62-889ECD33813F}"/>
                  </a:ext>
                </a:extLst>
              </p:cNvPr>
              <p:cNvPicPr>
                <a:picLocks noGrp="1" noRot="1" noChangeAspect="1" noMove="1" noResize="1" noEditPoints="1" noAdjustHandles="1" noChangeArrowheads="1" noChangeShapeType="1"/>
              </p:cNvPicPr>
              <p:nvPr/>
            </p:nvPicPr>
            <p:blipFill>
              <a:blip r:embed="rId3"/>
              <a:stretch>
                <a:fillRect/>
              </a:stretch>
            </p:blipFill>
            <p:spPr>
              <a:xfrm>
                <a:off x="708660" y="1145003"/>
                <a:ext cx="8892540" cy="2195423"/>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05" name="차트 104">
                <a:extLst>
                  <a:ext uri="{FF2B5EF4-FFF2-40B4-BE49-F238E27FC236}">
                    <a16:creationId xmlns:a16="http://schemas.microsoft.com/office/drawing/2014/main" id="{3A8E69BA-38E1-43AA-B03B-B3245706CA9C}"/>
                  </a:ext>
                </a:extLst>
              </p:cNvPr>
              <p:cNvGraphicFramePr/>
              <p:nvPr>
                <p:extLst>
                  <p:ext uri="{D42A27DB-BD31-4B8C-83A1-F6EECF244321}">
                    <p14:modId xmlns:p14="http://schemas.microsoft.com/office/powerpoint/2010/main" val="3293163401"/>
                  </p:ext>
                </p:extLst>
              </p:nvPr>
            </p:nvGraphicFramePr>
            <p:xfrm>
              <a:off x="2085901" y="4473718"/>
              <a:ext cx="864000" cy="577775"/>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05" name="차트 104">
                <a:extLst>
                  <a:ext uri="{FF2B5EF4-FFF2-40B4-BE49-F238E27FC236}">
                    <a16:creationId xmlns:a16="http://schemas.microsoft.com/office/drawing/2014/main" id="{3A8E69BA-38E1-43AA-B03B-B3245706CA9C}"/>
                  </a:ext>
                </a:extLst>
              </p:cNvPr>
              <p:cNvPicPr>
                <a:picLocks noGrp="1" noRot="1" noChangeAspect="1" noMove="1" noResize="1" noEditPoints="1" noAdjustHandles="1" noChangeArrowheads="1" noChangeShapeType="1"/>
              </p:cNvPicPr>
              <p:nvPr/>
            </p:nvPicPr>
            <p:blipFill>
              <a:blip r:embed="rId5"/>
              <a:stretch>
                <a:fillRect/>
              </a:stretch>
            </p:blipFill>
            <p:spPr>
              <a:xfrm>
                <a:off x="2085901" y="4473718"/>
                <a:ext cx="864000" cy="577775"/>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86" name="차트 85">
                <a:extLst>
                  <a:ext uri="{FF2B5EF4-FFF2-40B4-BE49-F238E27FC236}">
                    <a16:creationId xmlns:a16="http://schemas.microsoft.com/office/drawing/2014/main" id="{8278DEC6-03EA-4FBE-8F3A-044B3A18746B}"/>
                  </a:ext>
                </a:extLst>
              </p:cNvPr>
              <p:cNvGraphicFramePr/>
              <p:nvPr>
                <p:extLst>
                  <p:ext uri="{D42A27DB-BD31-4B8C-83A1-F6EECF244321}">
                    <p14:modId xmlns:p14="http://schemas.microsoft.com/office/powerpoint/2010/main" val="2490528486"/>
                  </p:ext>
                </p:extLst>
              </p:nvPr>
            </p:nvGraphicFramePr>
            <p:xfrm>
              <a:off x="3823715" y="3390341"/>
              <a:ext cx="1080000" cy="72000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86" name="차트 85">
                <a:extLst>
                  <a:ext uri="{FF2B5EF4-FFF2-40B4-BE49-F238E27FC236}">
                    <a16:creationId xmlns:a16="http://schemas.microsoft.com/office/drawing/2014/main" id="{8278DEC6-03EA-4FBE-8F3A-044B3A18746B}"/>
                  </a:ext>
                </a:extLst>
              </p:cNvPr>
              <p:cNvPicPr>
                <a:picLocks noGrp="1" noRot="1" noChangeAspect="1" noMove="1" noResize="1" noEditPoints="1" noAdjustHandles="1" noChangeArrowheads="1" noChangeShapeType="1"/>
              </p:cNvPicPr>
              <p:nvPr/>
            </p:nvPicPr>
            <p:blipFill>
              <a:blip r:embed="rId7"/>
              <a:stretch>
                <a:fillRect/>
              </a:stretch>
            </p:blipFill>
            <p:spPr>
              <a:xfrm>
                <a:off x="3823715" y="3390341"/>
                <a:ext cx="1080000" cy="720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85" name="차트 84">
                <a:extLst>
                  <a:ext uri="{FF2B5EF4-FFF2-40B4-BE49-F238E27FC236}">
                    <a16:creationId xmlns:a16="http://schemas.microsoft.com/office/drawing/2014/main" id="{68E20432-3DA1-441B-9E60-3434B91CD4A3}"/>
                  </a:ext>
                </a:extLst>
              </p:cNvPr>
              <p:cNvGraphicFramePr/>
              <p:nvPr>
                <p:extLst>
                  <p:ext uri="{D42A27DB-BD31-4B8C-83A1-F6EECF244321}">
                    <p14:modId xmlns:p14="http://schemas.microsoft.com/office/powerpoint/2010/main" val="1939172179"/>
                  </p:ext>
                </p:extLst>
              </p:nvPr>
            </p:nvGraphicFramePr>
            <p:xfrm>
              <a:off x="1656544" y="3390341"/>
              <a:ext cx="1080000" cy="7200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85" name="차트 84">
                <a:extLst>
                  <a:ext uri="{FF2B5EF4-FFF2-40B4-BE49-F238E27FC236}">
                    <a16:creationId xmlns:a16="http://schemas.microsoft.com/office/drawing/2014/main" id="{68E20432-3DA1-441B-9E60-3434B91CD4A3}"/>
                  </a:ext>
                </a:extLst>
              </p:cNvPr>
              <p:cNvPicPr>
                <a:picLocks noGrp="1" noRot="1" noChangeAspect="1" noMove="1" noResize="1" noEditPoints="1" noAdjustHandles="1" noChangeArrowheads="1" noChangeShapeType="1"/>
              </p:cNvPicPr>
              <p:nvPr/>
            </p:nvPicPr>
            <p:blipFill>
              <a:blip r:embed="rId9"/>
              <a:stretch>
                <a:fillRect/>
              </a:stretch>
            </p:blipFill>
            <p:spPr>
              <a:xfrm>
                <a:off x="1656544" y="3390341"/>
                <a:ext cx="1080000" cy="720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11" name="차트 110">
                <a:extLst>
                  <a:ext uri="{FF2B5EF4-FFF2-40B4-BE49-F238E27FC236}">
                    <a16:creationId xmlns:a16="http://schemas.microsoft.com/office/drawing/2014/main" id="{6B5031C6-745D-4E2D-BC03-93449B8CCCC9}"/>
                  </a:ext>
                </a:extLst>
              </p:cNvPr>
              <p:cNvGraphicFramePr/>
              <p:nvPr>
                <p:extLst>
                  <p:ext uri="{D42A27DB-BD31-4B8C-83A1-F6EECF244321}">
                    <p14:modId xmlns:p14="http://schemas.microsoft.com/office/powerpoint/2010/main" val="827885120"/>
                  </p:ext>
                </p:extLst>
              </p:nvPr>
            </p:nvGraphicFramePr>
            <p:xfrm>
              <a:off x="2073026" y="4295493"/>
              <a:ext cx="864000" cy="756000"/>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111" name="차트 110">
                <a:extLst>
                  <a:ext uri="{FF2B5EF4-FFF2-40B4-BE49-F238E27FC236}">
                    <a16:creationId xmlns:a16="http://schemas.microsoft.com/office/drawing/2014/main" id="{6B5031C6-745D-4E2D-BC03-93449B8CCCC9}"/>
                  </a:ext>
                </a:extLst>
              </p:cNvPr>
              <p:cNvPicPr>
                <a:picLocks noGrp="1" noRot="1" noChangeAspect="1" noMove="1" noResize="1" noEditPoints="1" noAdjustHandles="1" noChangeArrowheads="1" noChangeShapeType="1"/>
              </p:cNvPicPr>
              <p:nvPr/>
            </p:nvPicPr>
            <p:blipFill>
              <a:blip r:embed="rId11"/>
              <a:stretch>
                <a:fillRect/>
              </a:stretch>
            </p:blipFill>
            <p:spPr>
              <a:xfrm>
                <a:off x="2073026" y="4295493"/>
                <a:ext cx="864000" cy="756000"/>
              </a:xfrm>
              <a:prstGeom prst="rect">
                <a:avLst/>
              </a:prstGeom>
            </p:spPr>
          </p:pic>
        </mc:Fallback>
      </mc:AlternateContent>
      <p:sp>
        <p:nvSpPr>
          <p:cNvPr id="9"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Revenue (5/5)</a:t>
            </a:r>
          </a:p>
        </p:txBody>
      </p:sp>
      <p:sp>
        <p:nvSpPr>
          <p:cNvPr id="10" name="제목 2"/>
          <p:cNvSpPr txBox="1">
            <a:spLocks/>
          </p:cNvSpPr>
          <p:nvPr/>
        </p:nvSpPr>
        <p:spPr>
          <a:xfrm>
            <a:off x="849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pSp>
        <p:nvGrpSpPr>
          <p:cNvPr id="22" name="그룹 21">
            <a:extLst>
              <a:ext uri="{FF2B5EF4-FFF2-40B4-BE49-F238E27FC236}">
                <a16:creationId xmlns:a16="http://schemas.microsoft.com/office/drawing/2014/main" id="{D8138804-DF71-4C62-9D39-3C9910E8EE8B}"/>
              </a:ext>
            </a:extLst>
          </p:cNvPr>
          <p:cNvGrpSpPr/>
          <p:nvPr/>
        </p:nvGrpSpPr>
        <p:grpSpPr>
          <a:xfrm>
            <a:off x="802800" y="1098740"/>
            <a:ext cx="5056933" cy="360000"/>
            <a:chOff x="494945" y="1434354"/>
            <a:chExt cx="4516755" cy="360000"/>
          </a:xfrm>
        </p:grpSpPr>
        <p:sp>
          <p:nvSpPr>
            <p:cNvPr id="23" name="Line 13">
              <a:extLst>
                <a:ext uri="{FF2B5EF4-FFF2-40B4-BE49-F238E27FC236}">
                  <a16:creationId xmlns:a16="http://schemas.microsoft.com/office/drawing/2014/main" id="{138BFD76-C470-4CFA-B881-D7662936A4A2}"/>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24" name="Rectangle 41">
              <a:extLst>
                <a:ext uri="{FF2B5EF4-FFF2-40B4-BE49-F238E27FC236}">
                  <a16:creationId xmlns:a16="http://schemas.microsoft.com/office/drawing/2014/main" id="{996B9780-03B0-4762-95F0-7FB68EBF7528}"/>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Historical Revenue Movement_</a:t>
              </a:r>
              <a:r>
                <a:rPr lang="ko-KR" altLang="en-US" sz="1000" b="1" dirty="0">
                  <a:solidFill>
                    <a:srgbClr val="00338D"/>
                  </a:solidFill>
                  <a:latin typeface="Arial" panose="020B0604020202020204" pitchFamily="34" charset="0"/>
                  <a:ea typeface="+mj-ea"/>
                  <a:cs typeface="Arial" panose="020B0604020202020204" pitchFamily="34" charset="0"/>
                </a:rPr>
                <a:t>탑엔지니어링</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30" name="직사각형 29">
            <a:extLst>
              <a:ext uri="{FF2B5EF4-FFF2-40B4-BE49-F238E27FC236}">
                <a16:creationId xmlns:a16="http://schemas.microsoft.com/office/drawing/2014/main" id="{A20F8294-745B-44F9-8984-B7A4A1DB8205}"/>
              </a:ext>
            </a:extLst>
          </p:cNvPr>
          <p:cNvSpPr/>
          <p:nvPr/>
        </p:nvSpPr>
        <p:spPr>
          <a:xfrm flipV="1">
            <a:off x="2044597" y="1753147"/>
            <a:ext cx="297521" cy="357555"/>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5" name="직사각형 34">
            <a:extLst>
              <a:ext uri="{FF2B5EF4-FFF2-40B4-BE49-F238E27FC236}">
                <a16:creationId xmlns:a16="http://schemas.microsoft.com/office/drawing/2014/main" id="{1404019A-35A8-4E29-A8A5-670D1BDA20F9}"/>
              </a:ext>
            </a:extLst>
          </p:cNvPr>
          <p:cNvSpPr/>
          <p:nvPr/>
        </p:nvSpPr>
        <p:spPr>
          <a:xfrm flipV="1">
            <a:off x="4224797" y="1427022"/>
            <a:ext cx="297521" cy="295499"/>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6" name="직사각형 35">
            <a:extLst>
              <a:ext uri="{FF2B5EF4-FFF2-40B4-BE49-F238E27FC236}">
                <a16:creationId xmlns:a16="http://schemas.microsoft.com/office/drawing/2014/main" id="{6A930CA0-3444-4E3E-81B5-9827B915C82A}"/>
              </a:ext>
            </a:extLst>
          </p:cNvPr>
          <p:cNvSpPr/>
          <p:nvPr/>
        </p:nvSpPr>
        <p:spPr>
          <a:xfrm flipV="1">
            <a:off x="6398253" y="1679927"/>
            <a:ext cx="297521" cy="357555"/>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7" name="직사각형 36">
            <a:extLst>
              <a:ext uri="{FF2B5EF4-FFF2-40B4-BE49-F238E27FC236}">
                <a16:creationId xmlns:a16="http://schemas.microsoft.com/office/drawing/2014/main" id="{3908E78E-4BD7-4840-86B0-EE24528D7EAB}"/>
              </a:ext>
            </a:extLst>
          </p:cNvPr>
          <p:cNvSpPr/>
          <p:nvPr/>
        </p:nvSpPr>
        <p:spPr>
          <a:xfrm flipV="1">
            <a:off x="8587677" y="1511487"/>
            <a:ext cx="297521" cy="29550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8" name="직사각형 37">
            <a:extLst>
              <a:ext uri="{FF2B5EF4-FFF2-40B4-BE49-F238E27FC236}">
                <a16:creationId xmlns:a16="http://schemas.microsoft.com/office/drawing/2014/main" id="{5DAE39D2-B5F5-4AEE-B534-981F4969EC34}"/>
              </a:ext>
            </a:extLst>
          </p:cNvPr>
          <p:cNvSpPr/>
          <p:nvPr/>
        </p:nvSpPr>
        <p:spPr>
          <a:xfrm flipV="1">
            <a:off x="1426727" y="3383676"/>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9" name="직사각형 38">
            <a:extLst>
              <a:ext uri="{FF2B5EF4-FFF2-40B4-BE49-F238E27FC236}">
                <a16:creationId xmlns:a16="http://schemas.microsoft.com/office/drawing/2014/main" id="{06AB80F8-5E5F-491B-AD53-CCD48C074BF5}"/>
              </a:ext>
            </a:extLst>
          </p:cNvPr>
          <p:cNvSpPr/>
          <p:nvPr/>
        </p:nvSpPr>
        <p:spPr>
          <a:xfrm flipV="1">
            <a:off x="3599147" y="3383676"/>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41" name="직사각형 40">
            <a:extLst>
              <a:ext uri="{FF2B5EF4-FFF2-40B4-BE49-F238E27FC236}">
                <a16:creationId xmlns:a16="http://schemas.microsoft.com/office/drawing/2014/main" id="{13727784-4012-44EE-8AE4-847EC95ECBB0}"/>
              </a:ext>
            </a:extLst>
          </p:cNvPr>
          <p:cNvSpPr/>
          <p:nvPr/>
        </p:nvSpPr>
        <p:spPr>
          <a:xfrm flipV="1">
            <a:off x="7960956" y="3383676"/>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11" name="직선 화살표 연결선 10">
            <a:extLst>
              <a:ext uri="{FF2B5EF4-FFF2-40B4-BE49-F238E27FC236}">
                <a16:creationId xmlns:a16="http://schemas.microsoft.com/office/drawing/2014/main" id="{CB30017E-7292-4700-B495-3115D507A0CB}"/>
              </a:ext>
            </a:extLst>
          </p:cNvPr>
          <p:cNvCxnSpPr>
            <a:cxnSpLocks/>
            <a:stCxn id="30" idx="0"/>
            <a:endCxn id="38" idx="2"/>
          </p:cNvCxnSpPr>
          <p:nvPr/>
        </p:nvCxnSpPr>
        <p:spPr>
          <a:xfrm>
            <a:off x="2193358" y="2110702"/>
            <a:ext cx="5348" cy="127297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FB619C7A-EED4-4E2E-B7D8-16D22FC53660}"/>
              </a:ext>
            </a:extLst>
          </p:cNvPr>
          <p:cNvCxnSpPr>
            <a:cxnSpLocks/>
            <a:stCxn id="35" idx="0"/>
            <a:endCxn id="39" idx="2"/>
          </p:cNvCxnSpPr>
          <p:nvPr/>
        </p:nvCxnSpPr>
        <p:spPr>
          <a:xfrm flipH="1">
            <a:off x="4371126" y="1722521"/>
            <a:ext cx="2432" cy="166115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9E55E54E-5797-4A0E-87CE-A2B186D1AE4F}"/>
              </a:ext>
            </a:extLst>
          </p:cNvPr>
          <p:cNvCxnSpPr>
            <a:cxnSpLocks/>
            <a:stCxn id="36" idx="0"/>
            <a:endCxn id="133" idx="2"/>
          </p:cNvCxnSpPr>
          <p:nvPr/>
        </p:nvCxnSpPr>
        <p:spPr>
          <a:xfrm>
            <a:off x="6547014" y="2037482"/>
            <a:ext cx="4136" cy="134619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30459A2A-CF91-4D1E-BC37-F6A0C32542D8}"/>
              </a:ext>
            </a:extLst>
          </p:cNvPr>
          <p:cNvCxnSpPr>
            <a:cxnSpLocks/>
            <a:stCxn id="37" idx="0"/>
            <a:endCxn id="41" idx="2"/>
          </p:cNvCxnSpPr>
          <p:nvPr/>
        </p:nvCxnSpPr>
        <p:spPr>
          <a:xfrm flipH="1">
            <a:off x="8732935" y="1806987"/>
            <a:ext cx="3503" cy="157668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직사각형 52">
            <a:extLst>
              <a:ext uri="{FF2B5EF4-FFF2-40B4-BE49-F238E27FC236}">
                <a16:creationId xmlns:a16="http://schemas.microsoft.com/office/drawing/2014/main" id="{B8877C00-0468-443C-A082-344E40F0C431}"/>
              </a:ext>
            </a:extLst>
          </p:cNvPr>
          <p:cNvSpPr/>
          <p:nvPr/>
        </p:nvSpPr>
        <p:spPr>
          <a:xfrm flipV="1">
            <a:off x="2377626" y="3549694"/>
            <a:ext cx="252000" cy="386777"/>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56" name="직선 화살표 연결선 55">
            <a:extLst>
              <a:ext uri="{FF2B5EF4-FFF2-40B4-BE49-F238E27FC236}">
                <a16:creationId xmlns:a16="http://schemas.microsoft.com/office/drawing/2014/main" id="{2326C15A-7AB2-41E6-94B3-168845401863}"/>
              </a:ext>
            </a:extLst>
          </p:cNvPr>
          <p:cNvCxnSpPr>
            <a:cxnSpLocks/>
            <a:stCxn id="53" idx="0"/>
            <a:endCxn id="111" idx="0"/>
          </p:cNvCxnSpPr>
          <p:nvPr/>
        </p:nvCxnSpPr>
        <p:spPr>
          <a:xfrm>
            <a:off x="2503626" y="3936471"/>
            <a:ext cx="1400" cy="359022"/>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8CB325D-FCE7-4037-83B7-E0DECD81DE48}"/>
              </a:ext>
            </a:extLst>
          </p:cNvPr>
          <p:cNvSpPr txBox="1"/>
          <p:nvPr/>
        </p:nvSpPr>
        <p:spPr>
          <a:xfrm>
            <a:off x="5288271" y="1276344"/>
            <a:ext cx="2353672" cy="109325"/>
          </a:xfrm>
          <a:prstGeom prst="rect">
            <a:avLst/>
          </a:prstGeom>
          <a:noFill/>
        </p:spPr>
        <p:txBody>
          <a:bodyPr wrap="square" lIns="0" tIns="0" bIns="0" rtlCol="0">
            <a:spAutoFit/>
          </a:bodyPr>
          <a:lstStyle/>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단위</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백만원</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p>
        </p:txBody>
      </p:sp>
      <p:sp>
        <p:nvSpPr>
          <p:cNvPr id="95" name="직사각형 94">
            <a:extLst>
              <a:ext uri="{FF2B5EF4-FFF2-40B4-BE49-F238E27FC236}">
                <a16:creationId xmlns:a16="http://schemas.microsoft.com/office/drawing/2014/main" id="{1B288253-49E8-4399-8D1F-1F8817CBD69A}"/>
              </a:ext>
            </a:extLst>
          </p:cNvPr>
          <p:cNvSpPr/>
          <p:nvPr/>
        </p:nvSpPr>
        <p:spPr>
          <a:xfrm flipV="1">
            <a:off x="2138746" y="4291396"/>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120" name="직사각형 119">
            <a:extLst>
              <a:ext uri="{FF2B5EF4-FFF2-40B4-BE49-F238E27FC236}">
                <a16:creationId xmlns:a16="http://schemas.microsoft.com/office/drawing/2014/main" id="{A2A31F6F-BA2C-41B9-9798-74A4BD796382}"/>
              </a:ext>
            </a:extLst>
          </p:cNvPr>
          <p:cNvSpPr/>
          <p:nvPr/>
        </p:nvSpPr>
        <p:spPr>
          <a:xfrm flipV="1">
            <a:off x="8914848" y="3454597"/>
            <a:ext cx="252000" cy="323846"/>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29" name="직사각형 128">
            <a:extLst>
              <a:ext uri="{FF2B5EF4-FFF2-40B4-BE49-F238E27FC236}">
                <a16:creationId xmlns:a16="http://schemas.microsoft.com/office/drawing/2014/main" id="{70746CA0-8B5A-4985-84DF-789B38B45F02}"/>
              </a:ext>
            </a:extLst>
          </p:cNvPr>
          <p:cNvSpPr/>
          <p:nvPr/>
        </p:nvSpPr>
        <p:spPr>
          <a:xfrm flipV="1">
            <a:off x="8685780" y="4298094"/>
            <a:ext cx="731520" cy="748127"/>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cxnSp>
        <p:nvCxnSpPr>
          <p:cNvPr id="132" name="직선 화살표 연결선 131">
            <a:extLst>
              <a:ext uri="{FF2B5EF4-FFF2-40B4-BE49-F238E27FC236}">
                <a16:creationId xmlns:a16="http://schemas.microsoft.com/office/drawing/2014/main" id="{8E797EA9-5FAA-4585-8282-BD75F61791EB}"/>
              </a:ext>
            </a:extLst>
          </p:cNvPr>
          <p:cNvCxnSpPr>
            <a:cxnSpLocks/>
            <a:stCxn id="120" idx="0"/>
            <a:endCxn id="129" idx="2"/>
          </p:cNvCxnSpPr>
          <p:nvPr/>
        </p:nvCxnSpPr>
        <p:spPr>
          <a:xfrm>
            <a:off x="9040848" y="3778443"/>
            <a:ext cx="10692" cy="519651"/>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3" name="직사각형 132">
            <a:extLst>
              <a:ext uri="{FF2B5EF4-FFF2-40B4-BE49-F238E27FC236}">
                <a16:creationId xmlns:a16="http://schemas.microsoft.com/office/drawing/2014/main" id="{FC3F836C-E4D6-48C1-B4EF-7EEEF585CECD}"/>
              </a:ext>
            </a:extLst>
          </p:cNvPr>
          <p:cNvSpPr/>
          <p:nvPr/>
        </p:nvSpPr>
        <p:spPr>
          <a:xfrm flipV="1">
            <a:off x="5779171" y="3383676"/>
            <a:ext cx="1543957" cy="75482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54" name="TextBox 53">
            <a:extLst>
              <a:ext uri="{FF2B5EF4-FFF2-40B4-BE49-F238E27FC236}">
                <a16:creationId xmlns:a16="http://schemas.microsoft.com/office/drawing/2014/main" id="{86BBF68E-0C4A-4452-BB80-DEB2229AE73A}"/>
              </a:ext>
            </a:extLst>
          </p:cNvPr>
          <p:cNvSpPr txBox="1"/>
          <p:nvPr/>
        </p:nvSpPr>
        <p:spPr>
          <a:xfrm>
            <a:off x="2299137" y="3758246"/>
            <a:ext cx="394660" cy="200055"/>
          </a:xfrm>
          <a:prstGeom prst="rect">
            <a:avLst/>
          </a:prstGeom>
          <a:noFill/>
        </p:spPr>
        <p:txBody>
          <a:bodyPr wrap="none" rtlCol="0">
            <a:spAutoFit/>
          </a:bodyPr>
          <a:lstStyle/>
          <a:p>
            <a:r>
              <a:rPr lang="en-US" altLang="ko-KR" sz="700" dirty="0">
                <a:latin typeface="Univers for KPMG"/>
                <a:cs typeface="Univers for KPMG"/>
              </a:rPr>
              <a:t>(159)</a:t>
            </a:r>
            <a:endParaRPr lang="ko-KR" altLang="en-US" sz="700" dirty="0">
              <a:latin typeface="Univers for KPMG"/>
              <a:cs typeface="Univers for KPMG"/>
            </a:endParaRPr>
          </a:p>
        </p:txBody>
      </p:sp>
      <p:sp>
        <p:nvSpPr>
          <p:cNvPr id="62" name="직사각형 61">
            <a:extLst>
              <a:ext uri="{FF2B5EF4-FFF2-40B4-BE49-F238E27FC236}">
                <a16:creationId xmlns:a16="http://schemas.microsoft.com/office/drawing/2014/main" id="{836321EA-301B-428D-9394-B29E812C689E}"/>
              </a:ext>
            </a:extLst>
          </p:cNvPr>
          <p:cNvSpPr/>
          <p:nvPr/>
        </p:nvSpPr>
        <p:spPr>
          <a:xfrm flipV="1">
            <a:off x="4538796" y="3390158"/>
            <a:ext cx="252000" cy="42545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63" name="직선 화살표 연결선 62">
            <a:extLst>
              <a:ext uri="{FF2B5EF4-FFF2-40B4-BE49-F238E27FC236}">
                <a16:creationId xmlns:a16="http://schemas.microsoft.com/office/drawing/2014/main" id="{04FCBC66-5155-402B-B80A-650C259CF9FF}"/>
              </a:ext>
            </a:extLst>
          </p:cNvPr>
          <p:cNvCxnSpPr>
            <a:cxnSpLocks/>
            <a:stCxn id="62" idx="0"/>
            <a:endCxn id="65" idx="2"/>
          </p:cNvCxnSpPr>
          <p:nvPr/>
        </p:nvCxnSpPr>
        <p:spPr>
          <a:xfrm>
            <a:off x="4664796" y="3815613"/>
            <a:ext cx="177606" cy="475783"/>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직사각형 64">
            <a:extLst>
              <a:ext uri="{FF2B5EF4-FFF2-40B4-BE49-F238E27FC236}">
                <a16:creationId xmlns:a16="http://schemas.microsoft.com/office/drawing/2014/main" id="{D3F1258E-5DCD-445E-83B5-798F6101B96A}"/>
              </a:ext>
            </a:extLst>
          </p:cNvPr>
          <p:cNvSpPr/>
          <p:nvPr/>
        </p:nvSpPr>
        <p:spPr>
          <a:xfrm flipV="1">
            <a:off x="4476642" y="4291396"/>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66" name="직사각형 65">
            <a:extLst>
              <a:ext uri="{FF2B5EF4-FFF2-40B4-BE49-F238E27FC236}">
                <a16:creationId xmlns:a16="http://schemas.microsoft.com/office/drawing/2014/main" id="{CB557426-530C-4292-8DD3-281E7FABDB16}"/>
              </a:ext>
            </a:extLst>
          </p:cNvPr>
          <p:cNvSpPr/>
          <p:nvPr/>
        </p:nvSpPr>
        <p:spPr>
          <a:xfrm flipV="1">
            <a:off x="3573349" y="4291396"/>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67" name="직사각형 66">
            <a:extLst>
              <a:ext uri="{FF2B5EF4-FFF2-40B4-BE49-F238E27FC236}">
                <a16:creationId xmlns:a16="http://schemas.microsoft.com/office/drawing/2014/main" id="{52D37889-5B51-41E4-9590-33A4B8F51EC7}"/>
              </a:ext>
            </a:extLst>
          </p:cNvPr>
          <p:cNvSpPr/>
          <p:nvPr/>
        </p:nvSpPr>
        <p:spPr>
          <a:xfrm flipV="1">
            <a:off x="3932914" y="3591882"/>
            <a:ext cx="252000" cy="287418"/>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68" name="직선 화살표 연결선 67">
            <a:extLst>
              <a:ext uri="{FF2B5EF4-FFF2-40B4-BE49-F238E27FC236}">
                <a16:creationId xmlns:a16="http://schemas.microsoft.com/office/drawing/2014/main" id="{CD749F4B-873D-4B5A-BBA3-092582D9F3FA}"/>
              </a:ext>
            </a:extLst>
          </p:cNvPr>
          <p:cNvCxnSpPr>
            <a:cxnSpLocks/>
            <a:stCxn id="67" idx="0"/>
            <a:endCxn id="66" idx="2"/>
          </p:cNvCxnSpPr>
          <p:nvPr/>
        </p:nvCxnSpPr>
        <p:spPr>
          <a:xfrm flipH="1">
            <a:off x="3939109" y="3879300"/>
            <a:ext cx="119805" cy="412096"/>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직사각형 68">
            <a:extLst>
              <a:ext uri="{FF2B5EF4-FFF2-40B4-BE49-F238E27FC236}">
                <a16:creationId xmlns:a16="http://schemas.microsoft.com/office/drawing/2014/main" id="{FE5B5B47-BB1C-409F-82B0-F223A5953C22}"/>
              </a:ext>
            </a:extLst>
          </p:cNvPr>
          <p:cNvSpPr/>
          <p:nvPr/>
        </p:nvSpPr>
        <p:spPr>
          <a:xfrm flipV="1">
            <a:off x="6737711" y="3454417"/>
            <a:ext cx="252000" cy="468001"/>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70" name="직선 화살표 연결선 69">
            <a:extLst>
              <a:ext uri="{FF2B5EF4-FFF2-40B4-BE49-F238E27FC236}">
                <a16:creationId xmlns:a16="http://schemas.microsoft.com/office/drawing/2014/main" id="{2F18CA95-69C1-4AB3-B57B-FDD5FEB34471}"/>
              </a:ext>
            </a:extLst>
          </p:cNvPr>
          <p:cNvCxnSpPr>
            <a:cxnSpLocks/>
            <a:stCxn id="69" idx="0"/>
            <a:endCxn id="71" idx="2"/>
          </p:cNvCxnSpPr>
          <p:nvPr/>
        </p:nvCxnSpPr>
        <p:spPr>
          <a:xfrm>
            <a:off x="6863711" y="3922418"/>
            <a:ext cx="8863" cy="368978"/>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직사각형 70">
            <a:extLst>
              <a:ext uri="{FF2B5EF4-FFF2-40B4-BE49-F238E27FC236}">
                <a16:creationId xmlns:a16="http://schemas.microsoft.com/office/drawing/2014/main" id="{9062AD3A-6D97-43AF-938F-58B89AB00C9C}"/>
              </a:ext>
            </a:extLst>
          </p:cNvPr>
          <p:cNvSpPr/>
          <p:nvPr/>
        </p:nvSpPr>
        <p:spPr>
          <a:xfrm flipV="1">
            <a:off x="6506814" y="4291396"/>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72" name="직사각형 71">
            <a:extLst>
              <a:ext uri="{FF2B5EF4-FFF2-40B4-BE49-F238E27FC236}">
                <a16:creationId xmlns:a16="http://schemas.microsoft.com/office/drawing/2014/main" id="{EAB495AA-6A12-4003-AB2A-ECC093905210}"/>
              </a:ext>
            </a:extLst>
          </p:cNvPr>
          <p:cNvSpPr/>
          <p:nvPr/>
        </p:nvSpPr>
        <p:spPr>
          <a:xfrm flipV="1">
            <a:off x="8293637" y="3449302"/>
            <a:ext cx="252000" cy="42545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73" name="직선 화살표 연결선 72">
            <a:extLst>
              <a:ext uri="{FF2B5EF4-FFF2-40B4-BE49-F238E27FC236}">
                <a16:creationId xmlns:a16="http://schemas.microsoft.com/office/drawing/2014/main" id="{5B27279B-8B46-41E4-9A5D-BAFCC21772C8}"/>
              </a:ext>
            </a:extLst>
          </p:cNvPr>
          <p:cNvCxnSpPr>
            <a:cxnSpLocks/>
            <a:stCxn id="72" idx="0"/>
            <a:endCxn id="74" idx="2"/>
          </p:cNvCxnSpPr>
          <p:nvPr/>
        </p:nvCxnSpPr>
        <p:spPr>
          <a:xfrm flipH="1">
            <a:off x="8148247" y="3874757"/>
            <a:ext cx="271390" cy="416639"/>
          </a:xfrm>
          <a:prstGeom prst="straightConnector1">
            <a:avLst/>
          </a:prstGeom>
          <a:ln>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4" name="직사각형 73">
            <a:extLst>
              <a:ext uri="{FF2B5EF4-FFF2-40B4-BE49-F238E27FC236}">
                <a16:creationId xmlns:a16="http://schemas.microsoft.com/office/drawing/2014/main" id="{9EB2B544-414A-41CA-B48B-A149FEBC14D5}"/>
              </a:ext>
            </a:extLst>
          </p:cNvPr>
          <p:cNvSpPr/>
          <p:nvPr/>
        </p:nvSpPr>
        <p:spPr>
          <a:xfrm flipV="1">
            <a:off x="7782487" y="4291396"/>
            <a:ext cx="731520" cy="754825"/>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chemeClr val="tx1"/>
              </a:solidFill>
            </a:endParaRPr>
          </a:p>
        </p:txBody>
      </p:sp>
      <p:sp>
        <p:nvSpPr>
          <p:cNvPr id="102" name="TextBox 101">
            <a:extLst>
              <a:ext uri="{FF2B5EF4-FFF2-40B4-BE49-F238E27FC236}">
                <a16:creationId xmlns:a16="http://schemas.microsoft.com/office/drawing/2014/main" id="{A6654011-800B-4A7B-B007-7B60D97C98CE}"/>
              </a:ext>
            </a:extLst>
          </p:cNvPr>
          <p:cNvSpPr txBox="1"/>
          <p:nvPr/>
        </p:nvSpPr>
        <p:spPr>
          <a:xfrm>
            <a:off x="2492846" y="4708745"/>
            <a:ext cx="394660" cy="200055"/>
          </a:xfrm>
          <a:prstGeom prst="rect">
            <a:avLst/>
          </a:prstGeom>
          <a:noFill/>
        </p:spPr>
        <p:txBody>
          <a:bodyPr wrap="none" rtlCol="0">
            <a:spAutoFit/>
          </a:bodyPr>
          <a:lstStyle/>
          <a:p>
            <a:r>
              <a:rPr lang="en-US" altLang="ko-KR" sz="700" dirty="0">
                <a:latin typeface="Univers for KPMG"/>
                <a:cs typeface="Univers for KPMG"/>
              </a:rPr>
              <a:t>(105)</a:t>
            </a:r>
            <a:endParaRPr lang="ko-KR" altLang="en-US" sz="700" dirty="0">
              <a:latin typeface="Univers for KPMG"/>
              <a:cs typeface="Univers for KPMG"/>
            </a:endParaRPr>
          </a:p>
        </p:txBody>
      </p:sp>
      <mc:AlternateContent xmlns:mc="http://schemas.openxmlformats.org/markup-compatibility/2006" xmlns:cx4="http://schemas.microsoft.com/office/drawing/2016/5/10/chartex">
        <mc:Choice Requires="cx4">
          <p:graphicFrame>
            <p:nvGraphicFramePr>
              <p:cNvPr id="87" name="차트 86">
                <a:extLst>
                  <a:ext uri="{FF2B5EF4-FFF2-40B4-BE49-F238E27FC236}">
                    <a16:creationId xmlns:a16="http://schemas.microsoft.com/office/drawing/2014/main" id="{9A8887BD-DC8E-435E-9553-ED9FAD8702F8}"/>
                  </a:ext>
                </a:extLst>
              </p:cNvPr>
              <p:cNvGraphicFramePr/>
              <p:nvPr>
                <p:extLst>
                  <p:ext uri="{D42A27DB-BD31-4B8C-83A1-F6EECF244321}">
                    <p14:modId xmlns:p14="http://schemas.microsoft.com/office/powerpoint/2010/main" val="3089325586"/>
                  </p:ext>
                </p:extLst>
              </p:nvPr>
            </p:nvGraphicFramePr>
            <p:xfrm>
              <a:off x="6014166" y="3390341"/>
              <a:ext cx="1080000" cy="720000"/>
            </p:xfrm>
            <a:graphic>
              <a:graphicData uri="http://schemas.microsoft.com/office/drawing/2014/chartex">
                <cx:chart xmlns:cx="http://schemas.microsoft.com/office/drawing/2014/chartex" xmlns:r="http://schemas.openxmlformats.org/officeDocument/2006/relationships" r:id="rId12"/>
              </a:graphicData>
            </a:graphic>
          </p:graphicFrame>
        </mc:Choice>
        <mc:Fallback xmlns="">
          <p:pic>
            <p:nvPicPr>
              <p:cNvPr id="87" name="차트 86">
                <a:extLst>
                  <a:ext uri="{FF2B5EF4-FFF2-40B4-BE49-F238E27FC236}">
                    <a16:creationId xmlns:a16="http://schemas.microsoft.com/office/drawing/2014/main" id="{9A8887BD-DC8E-435E-9553-ED9FAD8702F8}"/>
                  </a:ext>
                </a:extLst>
              </p:cNvPr>
              <p:cNvPicPr>
                <a:picLocks noGrp="1" noRot="1" noChangeAspect="1" noMove="1" noResize="1" noEditPoints="1" noAdjustHandles="1" noChangeArrowheads="1" noChangeShapeType="1"/>
              </p:cNvPicPr>
              <p:nvPr/>
            </p:nvPicPr>
            <p:blipFill>
              <a:blip r:embed="rId13"/>
              <a:stretch>
                <a:fillRect/>
              </a:stretch>
            </p:blipFill>
            <p:spPr>
              <a:xfrm>
                <a:off x="6014166" y="3390341"/>
                <a:ext cx="1080000" cy="720000"/>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88" name="차트 87">
                <a:extLst>
                  <a:ext uri="{FF2B5EF4-FFF2-40B4-BE49-F238E27FC236}">
                    <a16:creationId xmlns:a16="http://schemas.microsoft.com/office/drawing/2014/main" id="{DD1DA001-D687-42DB-8D96-100EFD300A69}"/>
                  </a:ext>
                </a:extLst>
              </p:cNvPr>
              <p:cNvGraphicFramePr/>
              <p:nvPr>
                <p:extLst>
                  <p:ext uri="{D42A27DB-BD31-4B8C-83A1-F6EECF244321}">
                    <p14:modId xmlns:p14="http://schemas.microsoft.com/office/powerpoint/2010/main" val="2422726128"/>
                  </p:ext>
                </p:extLst>
              </p:nvPr>
            </p:nvGraphicFramePr>
            <p:xfrm>
              <a:off x="8194625" y="3390341"/>
              <a:ext cx="1080000" cy="720000"/>
            </p:xfrm>
            <a:graphic>
              <a:graphicData uri="http://schemas.microsoft.com/office/drawing/2014/chartex">
                <cx:chart xmlns:cx="http://schemas.microsoft.com/office/drawing/2014/chartex" xmlns:r="http://schemas.openxmlformats.org/officeDocument/2006/relationships" r:id="rId14"/>
              </a:graphicData>
            </a:graphic>
          </p:graphicFrame>
        </mc:Choice>
        <mc:Fallback xmlns="">
          <p:pic>
            <p:nvPicPr>
              <p:cNvPr id="88" name="차트 87">
                <a:extLst>
                  <a:ext uri="{FF2B5EF4-FFF2-40B4-BE49-F238E27FC236}">
                    <a16:creationId xmlns:a16="http://schemas.microsoft.com/office/drawing/2014/main" id="{DD1DA001-D687-42DB-8D96-100EFD300A69}"/>
                  </a:ext>
                </a:extLst>
              </p:cNvPr>
              <p:cNvPicPr>
                <a:picLocks noGrp="1" noRot="1" noChangeAspect="1" noMove="1" noResize="1" noEditPoints="1" noAdjustHandles="1" noChangeArrowheads="1" noChangeShapeType="1"/>
              </p:cNvPicPr>
              <p:nvPr/>
            </p:nvPicPr>
            <p:blipFill>
              <a:blip r:embed="rId15"/>
              <a:stretch>
                <a:fillRect/>
              </a:stretch>
            </p:blipFill>
            <p:spPr>
              <a:xfrm>
                <a:off x="8194625" y="3390341"/>
                <a:ext cx="1080000" cy="720000"/>
              </a:xfrm>
              <a:prstGeom prst="rect">
                <a:avLst/>
              </a:prstGeom>
            </p:spPr>
          </p:pic>
        </mc:Fallback>
      </mc:AlternateContent>
      <p:sp>
        <p:nvSpPr>
          <p:cNvPr id="89" name="TextBox 88">
            <a:extLst>
              <a:ext uri="{FF2B5EF4-FFF2-40B4-BE49-F238E27FC236}">
                <a16:creationId xmlns:a16="http://schemas.microsoft.com/office/drawing/2014/main" id="{FF86FC6B-5F66-40D6-95A5-EBB16A5D6E85}"/>
              </a:ext>
            </a:extLst>
          </p:cNvPr>
          <p:cNvSpPr txBox="1"/>
          <p:nvPr/>
        </p:nvSpPr>
        <p:spPr>
          <a:xfrm>
            <a:off x="4497618" y="3354414"/>
            <a:ext cx="333746" cy="200055"/>
          </a:xfrm>
          <a:prstGeom prst="rect">
            <a:avLst/>
          </a:prstGeom>
          <a:noFill/>
        </p:spPr>
        <p:txBody>
          <a:bodyPr wrap="none" rtlCol="0">
            <a:spAutoFit/>
          </a:bodyPr>
          <a:lstStyle/>
          <a:p>
            <a:r>
              <a:rPr lang="en-US" altLang="ko-KR" sz="700" dirty="0">
                <a:latin typeface="Univers for KPMG"/>
                <a:cs typeface="Univers for KPMG"/>
              </a:rPr>
              <a:t>534</a:t>
            </a:r>
            <a:endParaRPr lang="ko-KR" altLang="en-US" sz="700" dirty="0">
              <a:latin typeface="Univers for KPMG"/>
              <a:cs typeface="Univers for KPMG"/>
            </a:endParaRPr>
          </a:p>
        </p:txBody>
      </p:sp>
      <p:sp>
        <p:nvSpPr>
          <p:cNvPr id="90" name="TextBox 89">
            <a:extLst>
              <a:ext uri="{FF2B5EF4-FFF2-40B4-BE49-F238E27FC236}">
                <a16:creationId xmlns:a16="http://schemas.microsoft.com/office/drawing/2014/main" id="{56CB9F7C-B8C2-4C43-A767-5C4DB7C7D36D}"/>
              </a:ext>
            </a:extLst>
          </p:cNvPr>
          <p:cNvSpPr txBox="1"/>
          <p:nvPr/>
        </p:nvSpPr>
        <p:spPr>
          <a:xfrm>
            <a:off x="4197750" y="3730630"/>
            <a:ext cx="344966" cy="200055"/>
          </a:xfrm>
          <a:prstGeom prst="rect">
            <a:avLst/>
          </a:prstGeom>
          <a:noFill/>
        </p:spPr>
        <p:txBody>
          <a:bodyPr wrap="none" rtlCol="0">
            <a:spAutoFit/>
          </a:bodyPr>
          <a:lstStyle/>
          <a:p>
            <a:r>
              <a:rPr lang="en-US" altLang="ko-KR" sz="700" dirty="0">
                <a:latin typeface="Univers for KPMG"/>
                <a:cs typeface="Univers for KPMG"/>
              </a:rPr>
              <a:t>(85)</a:t>
            </a:r>
            <a:endParaRPr lang="ko-KR" altLang="en-US" sz="700" dirty="0">
              <a:latin typeface="Univers for KPMG"/>
              <a:cs typeface="Univers for KPMG"/>
            </a:endParaRPr>
          </a:p>
        </p:txBody>
      </p:sp>
      <p:sp>
        <p:nvSpPr>
          <p:cNvPr id="91" name="TextBox 90">
            <a:extLst>
              <a:ext uri="{FF2B5EF4-FFF2-40B4-BE49-F238E27FC236}">
                <a16:creationId xmlns:a16="http://schemas.microsoft.com/office/drawing/2014/main" id="{EB0A3BFF-520E-4A1B-9F0F-962BFCD4CADE}"/>
              </a:ext>
            </a:extLst>
          </p:cNvPr>
          <p:cNvSpPr txBox="1"/>
          <p:nvPr/>
        </p:nvSpPr>
        <p:spPr>
          <a:xfrm>
            <a:off x="6410719" y="3360946"/>
            <a:ext cx="284052" cy="200055"/>
          </a:xfrm>
          <a:prstGeom prst="rect">
            <a:avLst/>
          </a:prstGeom>
          <a:noFill/>
        </p:spPr>
        <p:txBody>
          <a:bodyPr wrap="none" rtlCol="0">
            <a:spAutoFit/>
          </a:bodyPr>
          <a:lstStyle/>
          <a:p>
            <a:r>
              <a:rPr lang="en-US" altLang="ko-KR" sz="700" dirty="0">
                <a:latin typeface="Univers for KPMG"/>
                <a:cs typeface="Univers for KPMG"/>
              </a:rPr>
              <a:t>86</a:t>
            </a:r>
            <a:endParaRPr lang="ko-KR" altLang="en-US" sz="700" dirty="0">
              <a:latin typeface="Univers for KPMG"/>
              <a:cs typeface="Univers for KPMG"/>
            </a:endParaRPr>
          </a:p>
        </p:txBody>
      </p:sp>
      <p:sp>
        <p:nvSpPr>
          <p:cNvPr id="100" name="TextBox 99">
            <a:extLst>
              <a:ext uri="{FF2B5EF4-FFF2-40B4-BE49-F238E27FC236}">
                <a16:creationId xmlns:a16="http://schemas.microsoft.com/office/drawing/2014/main" id="{B90FBF2B-919F-4739-8506-1FEBCF660E06}"/>
              </a:ext>
            </a:extLst>
          </p:cNvPr>
          <p:cNvSpPr txBox="1"/>
          <p:nvPr/>
        </p:nvSpPr>
        <p:spPr>
          <a:xfrm>
            <a:off x="6674770" y="3767562"/>
            <a:ext cx="394660" cy="200055"/>
          </a:xfrm>
          <a:prstGeom prst="rect">
            <a:avLst/>
          </a:prstGeom>
          <a:noFill/>
        </p:spPr>
        <p:txBody>
          <a:bodyPr wrap="none" rtlCol="0">
            <a:spAutoFit/>
          </a:bodyPr>
          <a:lstStyle/>
          <a:p>
            <a:r>
              <a:rPr lang="en-US" altLang="ko-KR" sz="700" dirty="0">
                <a:latin typeface="Univers for KPMG"/>
                <a:cs typeface="Univers for KPMG"/>
              </a:rPr>
              <a:t>(503)</a:t>
            </a:r>
            <a:endParaRPr lang="ko-KR" altLang="en-US" sz="700" dirty="0">
              <a:latin typeface="Univers for KPMG"/>
              <a:cs typeface="Univers for KPMG"/>
            </a:endParaRPr>
          </a:p>
        </p:txBody>
      </p:sp>
      <p:sp>
        <p:nvSpPr>
          <p:cNvPr id="103" name="TextBox 102">
            <a:extLst>
              <a:ext uri="{FF2B5EF4-FFF2-40B4-BE49-F238E27FC236}">
                <a16:creationId xmlns:a16="http://schemas.microsoft.com/office/drawing/2014/main" id="{8A510EFE-ECB0-41B2-BE7B-2142E3275117}"/>
              </a:ext>
            </a:extLst>
          </p:cNvPr>
          <p:cNvSpPr txBox="1"/>
          <p:nvPr/>
        </p:nvSpPr>
        <p:spPr>
          <a:xfrm>
            <a:off x="8601608" y="3360946"/>
            <a:ext cx="284052" cy="200055"/>
          </a:xfrm>
          <a:prstGeom prst="rect">
            <a:avLst/>
          </a:prstGeom>
          <a:noFill/>
        </p:spPr>
        <p:txBody>
          <a:bodyPr wrap="none" rtlCol="0">
            <a:spAutoFit/>
          </a:bodyPr>
          <a:lstStyle/>
          <a:p>
            <a:r>
              <a:rPr lang="en-US" altLang="ko-KR" sz="700" dirty="0">
                <a:latin typeface="Univers for KPMG"/>
                <a:cs typeface="Univers for KPMG"/>
              </a:rPr>
              <a:t>50</a:t>
            </a:r>
            <a:endParaRPr lang="ko-KR" altLang="en-US" sz="700" dirty="0">
              <a:latin typeface="Univers for KPMG"/>
              <a:cs typeface="Univers for KPMG"/>
            </a:endParaRPr>
          </a:p>
        </p:txBody>
      </p:sp>
      <mc:AlternateContent xmlns:mc="http://schemas.openxmlformats.org/markup-compatibility/2006" xmlns:cx4="http://schemas.microsoft.com/office/drawing/2016/5/10/chartex">
        <mc:Choice Requires="cx4">
          <p:graphicFrame>
            <p:nvGraphicFramePr>
              <p:cNvPr id="107" name="차트 106">
                <a:extLst>
                  <a:ext uri="{FF2B5EF4-FFF2-40B4-BE49-F238E27FC236}">
                    <a16:creationId xmlns:a16="http://schemas.microsoft.com/office/drawing/2014/main" id="{73B93F21-B833-4E61-B700-C451C12959E6}"/>
                  </a:ext>
                </a:extLst>
              </p:cNvPr>
              <p:cNvGraphicFramePr/>
              <p:nvPr>
                <p:extLst>
                  <p:ext uri="{D42A27DB-BD31-4B8C-83A1-F6EECF244321}">
                    <p14:modId xmlns:p14="http://schemas.microsoft.com/office/powerpoint/2010/main" val="4132738177"/>
                  </p:ext>
                </p:extLst>
              </p:nvPr>
            </p:nvGraphicFramePr>
            <p:xfrm>
              <a:off x="3506527" y="4473717"/>
              <a:ext cx="864000" cy="577775"/>
            </p:xfrm>
            <a:graphic>
              <a:graphicData uri="http://schemas.microsoft.com/office/drawing/2014/chartex">
                <cx:chart xmlns:cx="http://schemas.microsoft.com/office/drawing/2014/chartex" xmlns:r="http://schemas.openxmlformats.org/officeDocument/2006/relationships" r:id="rId16"/>
              </a:graphicData>
            </a:graphic>
          </p:graphicFrame>
        </mc:Choice>
        <mc:Fallback xmlns="">
          <p:pic>
            <p:nvPicPr>
              <p:cNvPr id="107" name="차트 106">
                <a:extLst>
                  <a:ext uri="{FF2B5EF4-FFF2-40B4-BE49-F238E27FC236}">
                    <a16:creationId xmlns:a16="http://schemas.microsoft.com/office/drawing/2014/main" id="{73B93F21-B833-4E61-B700-C451C12959E6}"/>
                  </a:ext>
                </a:extLst>
              </p:cNvPr>
              <p:cNvPicPr>
                <a:picLocks noGrp="1" noRot="1" noChangeAspect="1" noMove="1" noResize="1" noEditPoints="1" noAdjustHandles="1" noChangeArrowheads="1" noChangeShapeType="1"/>
              </p:cNvPicPr>
              <p:nvPr/>
            </p:nvPicPr>
            <p:blipFill>
              <a:blip r:embed="rId17"/>
              <a:stretch>
                <a:fillRect/>
              </a:stretch>
            </p:blipFill>
            <p:spPr>
              <a:xfrm>
                <a:off x="3506527" y="4473717"/>
                <a:ext cx="864000" cy="577775"/>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15" name="차트 114">
                <a:extLst>
                  <a:ext uri="{FF2B5EF4-FFF2-40B4-BE49-F238E27FC236}">
                    <a16:creationId xmlns:a16="http://schemas.microsoft.com/office/drawing/2014/main" id="{6C75EEFF-DDDD-468E-B370-B4C959DB1389}"/>
                  </a:ext>
                </a:extLst>
              </p:cNvPr>
              <p:cNvGraphicFramePr/>
              <p:nvPr>
                <p:extLst>
                  <p:ext uri="{D42A27DB-BD31-4B8C-83A1-F6EECF244321}">
                    <p14:modId xmlns:p14="http://schemas.microsoft.com/office/powerpoint/2010/main" val="931693391"/>
                  </p:ext>
                </p:extLst>
              </p:nvPr>
            </p:nvGraphicFramePr>
            <p:xfrm>
              <a:off x="4424574" y="4267165"/>
              <a:ext cx="864000" cy="784328"/>
            </p:xfrm>
            <a:graphic>
              <a:graphicData uri="http://schemas.microsoft.com/office/drawing/2014/chartex">
                <cx:chart xmlns:cx="http://schemas.microsoft.com/office/drawing/2014/chartex" xmlns:r="http://schemas.openxmlformats.org/officeDocument/2006/relationships" r:id="rId18"/>
              </a:graphicData>
            </a:graphic>
          </p:graphicFrame>
        </mc:Choice>
        <mc:Fallback xmlns="">
          <p:pic>
            <p:nvPicPr>
              <p:cNvPr id="115" name="차트 114">
                <a:extLst>
                  <a:ext uri="{FF2B5EF4-FFF2-40B4-BE49-F238E27FC236}">
                    <a16:creationId xmlns:a16="http://schemas.microsoft.com/office/drawing/2014/main" id="{6C75EEFF-DDDD-468E-B370-B4C959DB1389}"/>
                  </a:ext>
                </a:extLst>
              </p:cNvPr>
              <p:cNvPicPr>
                <a:picLocks noGrp="1" noRot="1" noChangeAspect="1" noMove="1" noResize="1" noEditPoints="1" noAdjustHandles="1" noChangeArrowheads="1" noChangeShapeType="1"/>
              </p:cNvPicPr>
              <p:nvPr/>
            </p:nvPicPr>
            <p:blipFill>
              <a:blip r:embed="rId19"/>
              <a:stretch>
                <a:fillRect/>
              </a:stretch>
            </p:blipFill>
            <p:spPr>
              <a:xfrm>
                <a:off x="4424574" y="4267165"/>
                <a:ext cx="864000" cy="784328"/>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18" name="차트 117">
                <a:extLst>
                  <a:ext uri="{FF2B5EF4-FFF2-40B4-BE49-F238E27FC236}">
                    <a16:creationId xmlns:a16="http://schemas.microsoft.com/office/drawing/2014/main" id="{0C3AA1F7-C3DF-4B42-AEE1-779001527402}"/>
                  </a:ext>
                </a:extLst>
              </p:cNvPr>
              <p:cNvGraphicFramePr/>
              <p:nvPr>
                <p:extLst>
                  <p:ext uri="{D42A27DB-BD31-4B8C-83A1-F6EECF244321}">
                    <p14:modId xmlns:p14="http://schemas.microsoft.com/office/powerpoint/2010/main" val="1905395742"/>
                  </p:ext>
                </p:extLst>
              </p:nvPr>
            </p:nvGraphicFramePr>
            <p:xfrm>
              <a:off x="6441876" y="4441545"/>
              <a:ext cx="864000" cy="609948"/>
            </p:xfrm>
            <a:graphic>
              <a:graphicData uri="http://schemas.microsoft.com/office/drawing/2014/chartex">
                <cx:chart xmlns:cx="http://schemas.microsoft.com/office/drawing/2014/chartex" xmlns:r="http://schemas.openxmlformats.org/officeDocument/2006/relationships" r:id="rId20"/>
              </a:graphicData>
            </a:graphic>
          </p:graphicFrame>
        </mc:Choice>
        <mc:Fallback xmlns="">
          <p:pic>
            <p:nvPicPr>
              <p:cNvPr id="118" name="차트 117">
                <a:extLst>
                  <a:ext uri="{FF2B5EF4-FFF2-40B4-BE49-F238E27FC236}">
                    <a16:creationId xmlns:a16="http://schemas.microsoft.com/office/drawing/2014/main" id="{0C3AA1F7-C3DF-4B42-AEE1-779001527402}"/>
                  </a:ext>
                </a:extLst>
              </p:cNvPr>
              <p:cNvPicPr>
                <a:picLocks noGrp="1" noRot="1" noChangeAspect="1" noMove="1" noResize="1" noEditPoints="1" noAdjustHandles="1" noChangeArrowheads="1" noChangeShapeType="1"/>
              </p:cNvPicPr>
              <p:nvPr/>
            </p:nvPicPr>
            <p:blipFill>
              <a:blip r:embed="rId21"/>
              <a:stretch>
                <a:fillRect/>
              </a:stretch>
            </p:blipFill>
            <p:spPr>
              <a:xfrm>
                <a:off x="6441876" y="4441545"/>
                <a:ext cx="864000" cy="609948"/>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19" name="차트 118">
                <a:extLst>
                  <a:ext uri="{FF2B5EF4-FFF2-40B4-BE49-F238E27FC236}">
                    <a16:creationId xmlns:a16="http://schemas.microsoft.com/office/drawing/2014/main" id="{E7246D46-E43F-4CE4-BBA9-E41FA02D97C9}"/>
                  </a:ext>
                </a:extLst>
              </p:cNvPr>
              <p:cNvGraphicFramePr/>
              <p:nvPr>
                <p:extLst>
                  <p:ext uri="{D42A27DB-BD31-4B8C-83A1-F6EECF244321}">
                    <p14:modId xmlns:p14="http://schemas.microsoft.com/office/powerpoint/2010/main" val="1282929910"/>
                  </p:ext>
                </p:extLst>
              </p:nvPr>
            </p:nvGraphicFramePr>
            <p:xfrm>
              <a:off x="7715650" y="4500963"/>
              <a:ext cx="864000" cy="550529"/>
            </p:xfrm>
            <a:graphic>
              <a:graphicData uri="http://schemas.microsoft.com/office/drawing/2014/chartex">
                <cx:chart xmlns:cx="http://schemas.microsoft.com/office/drawing/2014/chartex" xmlns:r="http://schemas.openxmlformats.org/officeDocument/2006/relationships" r:id="rId22"/>
              </a:graphicData>
            </a:graphic>
          </p:graphicFrame>
        </mc:Choice>
        <mc:Fallback xmlns="">
          <p:pic>
            <p:nvPicPr>
              <p:cNvPr id="119" name="차트 118">
                <a:extLst>
                  <a:ext uri="{FF2B5EF4-FFF2-40B4-BE49-F238E27FC236}">
                    <a16:creationId xmlns:a16="http://schemas.microsoft.com/office/drawing/2014/main" id="{E7246D46-E43F-4CE4-BBA9-E41FA02D97C9}"/>
                  </a:ext>
                </a:extLst>
              </p:cNvPr>
              <p:cNvPicPr>
                <a:picLocks noGrp="1" noRot="1" noChangeAspect="1" noMove="1" noResize="1" noEditPoints="1" noAdjustHandles="1" noChangeArrowheads="1" noChangeShapeType="1"/>
              </p:cNvPicPr>
              <p:nvPr/>
            </p:nvPicPr>
            <p:blipFill>
              <a:blip r:embed="rId23"/>
              <a:stretch>
                <a:fillRect/>
              </a:stretch>
            </p:blipFill>
            <p:spPr>
              <a:xfrm>
                <a:off x="7715650" y="4500963"/>
                <a:ext cx="864000" cy="550529"/>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21" name="차트 120">
                <a:extLst>
                  <a:ext uri="{FF2B5EF4-FFF2-40B4-BE49-F238E27FC236}">
                    <a16:creationId xmlns:a16="http://schemas.microsoft.com/office/drawing/2014/main" id="{926E22C4-9BB9-42EA-88E1-559ED2F2A6D3}"/>
                  </a:ext>
                </a:extLst>
              </p:cNvPr>
              <p:cNvGraphicFramePr/>
              <p:nvPr>
                <p:extLst>
                  <p:ext uri="{D42A27DB-BD31-4B8C-83A1-F6EECF244321}">
                    <p14:modId xmlns:p14="http://schemas.microsoft.com/office/powerpoint/2010/main" val="935895056"/>
                  </p:ext>
                </p:extLst>
              </p:nvPr>
            </p:nvGraphicFramePr>
            <p:xfrm>
              <a:off x="8620609" y="4500963"/>
              <a:ext cx="864000" cy="550530"/>
            </p:xfrm>
            <a:graphic>
              <a:graphicData uri="http://schemas.microsoft.com/office/drawing/2014/chartex">
                <cx:chart xmlns:cx="http://schemas.microsoft.com/office/drawing/2014/chartex" xmlns:r="http://schemas.openxmlformats.org/officeDocument/2006/relationships" r:id="rId24"/>
              </a:graphicData>
            </a:graphic>
          </p:graphicFrame>
        </mc:Choice>
        <mc:Fallback xmlns="">
          <p:pic>
            <p:nvPicPr>
              <p:cNvPr id="121" name="차트 120">
                <a:extLst>
                  <a:ext uri="{FF2B5EF4-FFF2-40B4-BE49-F238E27FC236}">
                    <a16:creationId xmlns:a16="http://schemas.microsoft.com/office/drawing/2014/main" id="{926E22C4-9BB9-42EA-88E1-559ED2F2A6D3}"/>
                  </a:ext>
                </a:extLst>
              </p:cNvPr>
              <p:cNvPicPr>
                <a:picLocks noGrp="1" noRot="1" noChangeAspect="1" noMove="1" noResize="1" noEditPoints="1" noAdjustHandles="1" noChangeArrowheads="1" noChangeShapeType="1"/>
              </p:cNvPicPr>
              <p:nvPr/>
            </p:nvPicPr>
            <p:blipFill>
              <a:blip r:embed="rId25"/>
              <a:stretch>
                <a:fillRect/>
              </a:stretch>
            </p:blipFill>
            <p:spPr>
              <a:xfrm>
                <a:off x="8620609" y="4500963"/>
                <a:ext cx="864000" cy="550530"/>
              </a:xfrm>
              <a:prstGeom prst="rect">
                <a:avLst/>
              </a:prstGeom>
            </p:spPr>
          </p:pic>
        </mc:Fallback>
      </mc:AlternateContent>
      <p:sp>
        <p:nvSpPr>
          <p:cNvPr id="122" name="TextBox 121">
            <a:extLst>
              <a:ext uri="{FF2B5EF4-FFF2-40B4-BE49-F238E27FC236}">
                <a16:creationId xmlns:a16="http://schemas.microsoft.com/office/drawing/2014/main" id="{DB92B08E-EC70-42E8-961A-96F2A7618CE1}"/>
              </a:ext>
            </a:extLst>
          </p:cNvPr>
          <p:cNvSpPr txBox="1"/>
          <p:nvPr/>
        </p:nvSpPr>
        <p:spPr>
          <a:xfrm>
            <a:off x="3938269" y="4441545"/>
            <a:ext cx="333746" cy="200055"/>
          </a:xfrm>
          <a:prstGeom prst="rect">
            <a:avLst/>
          </a:prstGeom>
          <a:noFill/>
        </p:spPr>
        <p:txBody>
          <a:bodyPr wrap="square" rtlCol="0">
            <a:spAutoFit/>
          </a:bodyPr>
          <a:lstStyle/>
          <a:p>
            <a:r>
              <a:rPr lang="en-US" altLang="ko-KR" sz="700" dirty="0">
                <a:latin typeface="Univers for KPMG"/>
                <a:cs typeface="Univers for KPMG"/>
              </a:rPr>
              <a:t>209</a:t>
            </a:r>
            <a:endParaRPr lang="ko-KR" altLang="en-US" sz="700" dirty="0">
              <a:latin typeface="Univers for KPMG"/>
              <a:cs typeface="Univers for KPMG"/>
            </a:endParaRPr>
          </a:p>
        </p:txBody>
      </p:sp>
      <p:sp>
        <p:nvSpPr>
          <p:cNvPr id="123" name="TextBox 122">
            <a:extLst>
              <a:ext uri="{FF2B5EF4-FFF2-40B4-BE49-F238E27FC236}">
                <a16:creationId xmlns:a16="http://schemas.microsoft.com/office/drawing/2014/main" id="{CCD892DA-06F0-414D-A31F-24A433E43B90}"/>
              </a:ext>
            </a:extLst>
          </p:cNvPr>
          <p:cNvSpPr txBox="1"/>
          <p:nvPr/>
        </p:nvSpPr>
        <p:spPr>
          <a:xfrm>
            <a:off x="4859935" y="4260724"/>
            <a:ext cx="333746" cy="200055"/>
          </a:xfrm>
          <a:prstGeom prst="rect">
            <a:avLst/>
          </a:prstGeom>
          <a:noFill/>
        </p:spPr>
        <p:txBody>
          <a:bodyPr wrap="square" rtlCol="0">
            <a:spAutoFit/>
          </a:bodyPr>
          <a:lstStyle/>
          <a:p>
            <a:r>
              <a:rPr lang="en-US" altLang="ko-KR" sz="700" dirty="0">
                <a:latin typeface="Univers for KPMG"/>
                <a:cs typeface="Univers for KPMG"/>
              </a:rPr>
              <a:t>531</a:t>
            </a:r>
            <a:endParaRPr lang="ko-KR" altLang="en-US" sz="700" dirty="0">
              <a:latin typeface="Univers for KPMG"/>
              <a:cs typeface="Univers for KPMG"/>
            </a:endParaRPr>
          </a:p>
        </p:txBody>
      </p:sp>
      <p:sp>
        <p:nvSpPr>
          <p:cNvPr id="124" name="TextBox 123">
            <a:extLst>
              <a:ext uri="{FF2B5EF4-FFF2-40B4-BE49-F238E27FC236}">
                <a16:creationId xmlns:a16="http://schemas.microsoft.com/office/drawing/2014/main" id="{7BFE73B5-0C60-41EB-BAD4-D12CBC36F5FC}"/>
              </a:ext>
            </a:extLst>
          </p:cNvPr>
          <p:cNvSpPr txBox="1"/>
          <p:nvPr/>
        </p:nvSpPr>
        <p:spPr>
          <a:xfrm>
            <a:off x="6858225" y="4706908"/>
            <a:ext cx="446467" cy="200055"/>
          </a:xfrm>
          <a:prstGeom prst="rect">
            <a:avLst/>
          </a:prstGeom>
          <a:noFill/>
        </p:spPr>
        <p:txBody>
          <a:bodyPr wrap="square" rtlCol="0">
            <a:spAutoFit/>
          </a:bodyPr>
          <a:lstStyle/>
          <a:p>
            <a:r>
              <a:rPr lang="en-US" altLang="ko-KR" sz="700" dirty="0">
                <a:latin typeface="Univers for KPMG"/>
                <a:cs typeface="Univers for KPMG"/>
              </a:rPr>
              <a:t>(161)</a:t>
            </a:r>
            <a:endParaRPr lang="ko-KR" altLang="en-US" sz="700" dirty="0">
              <a:latin typeface="Univers for KPMG"/>
              <a:cs typeface="Univers for KPMG"/>
            </a:endParaRPr>
          </a:p>
        </p:txBody>
      </p:sp>
      <p:sp>
        <p:nvSpPr>
          <p:cNvPr id="128" name="TextBox 127">
            <a:extLst>
              <a:ext uri="{FF2B5EF4-FFF2-40B4-BE49-F238E27FC236}">
                <a16:creationId xmlns:a16="http://schemas.microsoft.com/office/drawing/2014/main" id="{4A5DCEC1-3A1B-43A4-A5AF-C0876F849ABB}"/>
              </a:ext>
            </a:extLst>
          </p:cNvPr>
          <p:cNvSpPr txBox="1"/>
          <p:nvPr/>
        </p:nvSpPr>
        <p:spPr>
          <a:xfrm>
            <a:off x="8146511" y="4453309"/>
            <a:ext cx="446467" cy="200055"/>
          </a:xfrm>
          <a:prstGeom prst="rect">
            <a:avLst/>
          </a:prstGeom>
          <a:noFill/>
        </p:spPr>
        <p:txBody>
          <a:bodyPr wrap="square" rtlCol="0">
            <a:spAutoFit/>
          </a:bodyPr>
          <a:lstStyle/>
          <a:p>
            <a:r>
              <a:rPr lang="en-US" altLang="ko-KR" sz="700" dirty="0">
                <a:latin typeface="Univers for KPMG"/>
                <a:cs typeface="Univers for KPMG"/>
              </a:rPr>
              <a:t>199</a:t>
            </a:r>
            <a:endParaRPr lang="ko-KR" altLang="en-US" sz="700" dirty="0">
              <a:latin typeface="Univers for KPMG"/>
              <a:cs typeface="Univers for KPMG"/>
            </a:endParaRPr>
          </a:p>
        </p:txBody>
      </p:sp>
      <p:sp>
        <p:nvSpPr>
          <p:cNvPr id="130" name="TextBox 129">
            <a:extLst>
              <a:ext uri="{FF2B5EF4-FFF2-40B4-BE49-F238E27FC236}">
                <a16:creationId xmlns:a16="http://schemas.microsoft.com/office/drawing/2014/main" id="{4722321F-A904-4326-BE4C-595E368DAA97}"/>
              </a:ext>
            </a:extLst>
          </p:cNvPr>
          <p:cNvSpPr txBox="1"/>
          <p:nvPr/>
        </p:nvSpPr>
        <p:spPr>
          <a:xfrm>
            <a:off x="8695479" y="4706907"/>
            <a:ext cx="446467" cy="200055"/>
          </a:xfrm>
          <a:prstGeom prst="rect">
            <a:avLst/>
          </a:prstGeom>
          <a:noFill/>
        </p:spPr>
        <p:txBody>
          <a:bodyPr wrap="square" rtlCol="0">
            <a:spAutoFit/>
          </a:bodyPr>
          <a:lstStyle/>
          <a:p>
            <a:r>
              <a:rPr lang="en-US" altLang="ko-KR" sz="700" dirty="0">
                <a:latin typeface="Univers for KPMG"/>
                <a:cs typeface="Univers for KPMG"/>
              </a:rPr>
              <a:t>(241)</a:t>
            </a:r>
            <a:endParaRPr lang="ko-KR" altLang="en-US" sz="700" dirty="0">
              <a:latin typeface="Univers for KPMG"/>
              <a:cs typeface="Univers for KPMG"/>
            </a:endParaRPr>
          </a:p>
        </p:txBody>
      </p:sp>
      <p:sp>
        <p:nvSpPr>
          <p:cNvPr id="76" name="TextBox 75">
            <a:extLst>
              <a:ext uri="{FF2B5EF4-FFF2-40B4-BE49-F238E27FC236}">
                <a16:creationId xmlns:a16="http://schemas.microsoft.com/office/drawing/2014/main" id="{82846F81-2A06-400C-B7D8-0604FAB082D7}"/>
              </a:ext>
            </a:extLst>
          </p:cNvPr>
          <p:cNvSpPr txBox="1"/>
          <p:nvPr/>
        </p:nvSpPr>
        <p:spPr>
          <a:xfrm>
            <a:off x="7485216" y="1263570"/>
            <a:ext cx="2353672" cy="227626"/>
          </a:xfrm>
          <a:prstGeom prst="rect">
            <a:avLst/>
          </a:prstGeom>
          <a:noFill/>
        </p:spPr>
        <p:txBody>
          <a:bodyPr wrap="square" lIns="0" tIns="0" bIns="0" rtlCol="0">
            <a:spAutoFit/>
          </a:bodyPr>
          <a:lstStyle/>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H: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에이치비테크놀로지</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D: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디아이티</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K: </a:t>
            </a:r>
            <a:r>
              <a:rPr lang="ko-KR" altLang="en-US" sz="700" dirty="0" err="1">
                <a:solidFill>
                  <a:srgbClr val="000000"/>
                </a:solidFill>
                <a:latin typeface="Arial" panose="020B0604020202020204" pitchFamily="34" charset="0"/>
                <a:ea typeface="맑은 고딕" panose="020B0503020000020004" pitchFamily="50" charset="-127"/>
                <a:cs typeface="Arial" panose="020B0604020202020204" pitchFamily="34" charset="0"/>
              </a:rPr>
              <a:t>케이맥</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defTabSz="457198">
              <a:lnSpc>
                <a:spcPct val="110000"/>
              </a:lnSpc>
              <a:defRPr/>
            </a:pP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L: LG</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전자생산기술연구소  </a:t>
            </a:r>
            <a:r>
              <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rPr>
              <a:t>T: </a:t>
            </a:r>
            <a:r>
              <a:rPr lang="ko-KR" altLang="en-US" sz="700" dirty="0">
                <a:solidFill>
                  <a:srgbClr val="000000"/>
                </a:solidFill>
                <a:latin typeface="Arial" panose="020B0604020202020204" pitchFamily="34" charset="0"/>
                <a:ea typeface="맑은 고딕" panose="020B0503020000020004" pitchFamily="50" charset="-127"/>
                <a:cs typeface="Arial" panose="020B0604020202020204" pitchFamily="34" charset="0"/>
              </a:rPr>
              <a:t>탑엔지니어링</a:t>
            </a:r>
            <a:endParaRPr lang="en-US" altLang="ko-KR" sz="7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77" name="TextBox 76">
            <a:extLst>
              <a:ext uri="{FF2B5EF4-FFF2-40B4-BE49-F238E27FC236}">
                <a16:creationId xmlns:a16="http://schemas.microsoft.com/office/drawing/2014/main" id="{6A08DEAA-CD75-40B5-9FE5-A60B7E524AC5}"/>
              </a:ext>
            </a:extLst>
          </p:cNvPr>
          <p:cNvSpPr txBox="1"/>
          <p:nvPr/>
        </p:nvSpPr>
        <p:spPr>
          <a:xfrm>
            <a:off x="708660" y="6000712"/>
            <a:ext cx="3619902" cy="215444"/>
          </a:xfrm>
          <a:prstGeom prst="rect">
            <a:avLst/>
          </a:prstGeom>
          <a:noFill/>
        </p:spPr>
        <p:txBody>
          <a:bodyPr wrap="non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비교목적을 위해 </a:t>
            </a:r>
            <a:r>
              <a:rPr lang="en-US" altLang="ko-KR" sz="800" dirty="0">
                <a:latin typeface="+mj-ea"/>
                <a:ea typeface="+mj-ea"/>
                <a:cs typeface="Univers for KPMG"/>
              </a:rPr>
              <a:t>FY20 11</a:t>
            </a:r>
            <a:r>
              <a:rPr lang="ko-KR" altLang="en-US" sz="800" dirty="0">
                <a:latin typeface="+mj-ea"/>
                <a:ea typeface="+mj-ea"/>
                <a:cs typeface="Univers for KPMG"/>
              </a:rPr>
              <a:t>월까지의 매출을 연환산한 금액에 해당함</a:t>
            </a:r>
          </a:p>
        </p:txBody>
      </p:sp>
      <p:sp>
        <p:nvSpPr>
          <p:cNvPr id="78" name="TextBox 77">
            <a:extLst>
              <a:ext uri="{FF2B5EF4-FFF2-40B4-BE49-F238E27FC236}">
                <a16:creationId xmlns:a16="http://schemas.microsoft.com/office/drawing/2014/main" id="{E60A593E-3D3E-46CB-B842-5CFBCA4589D7}"/>
              </a:ext>
            </a:extLst>
          </p:cNvPr>
          <p:cNvSpPr txBox="1"/>
          <p:nvPr/>
        </p:nvSpPr>
        <p:spPr>
          <a:xfrm>
            <a:off x="9390996" y="3097026"/>
            <a:ext cx="223138" cy="174407"/>
          </a:xfrm>
          <a:prstGeom prst="rect">
            <a:avLst/>
          </a:prstGeom>
          <a:noFill/>
        </p:spPr>
        <p:txBody>
          <a:bodyPr wrap="none" rtlCol="0">
            <a:spAutoFit/>
          </a:bodyPr>
          <a:lstStyle/>
          <a:p>
            <a:r>
              <a:rPr lang="en-US" altLang="ko-KR" sz="800" baseline="30000" dirty="0">
                <a:latin typeface="+mj-ea"/>
                <a:ea typeface="+mj-ea"/>
                <a:cs typeface="Univers for KPMG"/>
              </a:rPr>
              <a:t>1</a:t>
            </a:r>
            <a:endParaRPr lang="ko-KR" altLang="en-US" sz="800" baseline="30000" dirty="0">
              <a:latin typeface="+mj-ea"/>
              <a:ea typeface="+mj-ea"/>
              <a:cs typeface="Univers for KPMG"/>
            </a:endParaRPr>
          </a:p>
        </p:txBody>
      </p:sp>
      <p:sp>
        <p:nvSpPr>
          <p:cNvPr id="80" name="TextBox 79">
            <a:extLst>
              <a:ext uri="{FF2B5EF4-FFF2-40B4-BE49-F238E27FC236}">
                <a16:creationId xmlns:a16="http://schemas.microsoft.com/office/drawing/2014/main" id="{E31FDF38-F3F7-45CF-8742-9765E3BEF613}"/>
              </a:ext>
            </a:extLst>
          </p:cNvPr>
          <p:cNvSpPr txBox="1">
            <a:spLocks/>
          </p:cNvSpPr>
          <p:nvPr/>
        </p:nvSpPr>
        <p:spPr>
          <a:xfrm>
            <a:off x="710991" y="5153257"/>
            <a:ext cx="8590213" cy="861649"/>
          </a:xfrm>
          <a:prstGeom prst="rect">
            <a:avLst/>
          </a:prstGeom>
          <a:noFill/>
          <a:ln w="6350">
            <a:solidFill>
              <a:srgbClr val="005EB8"/>
            </a:solidFill>
          </a:ln>
        </p:spPr>
        <p:txBody>
          <a:bodyPr wrap="square" lIns="54610" tIns="54610" rIns="54610" bIns="54610" rtlCol="0" anchor="ctr" anchorCtr="0">
            <a:noAutofit/>
          </a:bodyPr>
          <a:lstStyle/>
          <a:p>
            <a:pPr marL="174625" lvl="2" indent="-133350" defTabSz="914400" fontAlgn="base">
              <a:lnSpc>
                <a:spcPct val="130000"/>
              </a:lnSpc>
              <a:buClr>
                <a:srgbClr val="00338D"/>
              </a:buClr>
              <a:buSzPct val="100000"/>
              <a:buFont typeface="Arial" panose="020B0604020202020204" pitchFamily="34" charset="0"/>
              <a:buChar char="•"/>
              <a:defRPr/>
            </a:pPr>
            <a:r>
              <a:rPr lang="ko-KR" altLang="en-US" sz="800" kern="0" dirty="0">
                <a:solidFill>
                  <a:srgbClr val="000000"/>
                </a:solidFill>
                <a:latin typeface="맑은 고딕" panose="020B0503020000020004" pitchFamily="50" charset="-127"/>
                <a:cs typeface="Arial" panose="020B0604020202020204" pitchFamily="34" charset="0"/>
              </a:rPr>
              <a:t>인터뷰에 따르면</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cs typeface="Arial" panose="020B0604020202020204" pitchFamily="34" charset="0"/>
              </a:rPr>
              <a:t>탑엔지니어링에 대한 주요 납품 제품은 진공척으로써 개당 </a:t>
            </a:r>
            <a:r>
              <a:rPr lang="en-US" altLang="ko-KR" sz="800" kern="0" dirty="0">
                <a:solidFill>
                  <a:srgbClr val="000000"/>
                </a:solidFill>
                <a:latin typeface="맑은 고딕" panose="020B0503020000020004" pitchFamily="50" charset="-127"/>
                <a:cs typeface="Arial" panose="020B0604020202020204" pitchFamily="34" charset="0"/>
              </a:rPr>
              <a:t>60~70</a:t>
            </a:r>
            <a:r>
              <a:rPr lang="ko-KR" altLang="en-US" sz="800" kern="0" dirty="0">
                <a:solidFill>
                  <a:srgbClr val="000000"/>
                </a:solidFill>
                <a:latin typeface="맑은 고딕" panose="020B0503020000020004" pitchFamily="50" charset="-127"/>
                <a:cs typeface="Arial" panose="020B0604020202020204" pitchFamily="34" charset="0"/>
              </a:rPr>
              <a:t>만원의 개별 제품이 모여서 하나의 완성제품이 되는 특성을 보이고 있음</a:t>
            </a:r>
            <a:r>
              <a:rPr lang="en-US" altLang="ko-KR" sz="800" kern="0" dirty="0">
                <a:solidFill>
                  <a:srgbClr val="000000"/>
                </a:solidFill>
                <a:latin typeface="맑은 고딕" panose="020B0503020000020004" pitchFamily="50" charset="-127"/>
                <a:cs typeface="Arial" panose="020B0604020202020204" pitchFamily="34" charset="0"/>
              </a:rPr>
              <a:t> </a:t>
            </a:r>
          </a:p>
          <a:p>
            <a:pPr marL="174625" lvl="2" indent="-133350" defTabSz="914400" fontAlgn="base">
              <a:lnSpc>
                <a:spcPct val="130000"/>
              </a:lnSpc>
              <a:buClr>
                <a:srgbClr val="00338D"/>
              </a:buClr>
              <a:buSzPct val="100000"/>
              <a:buFont typeface="Arial" panose="020B0604020202020204" pitchFamily="34" charset="0"/>
              <a:buChar char="•"/>
              <a:defRPr/>
            </a:pPr>
            <a:r>
              <a:rPr lang="ko-KR" altLang="en-US" sz="800" kern="0" dirty="0">
                <a:solidFill>
                  <a:srgbClr val="000000"/>
                </a:solidFill>
                <a:latin typeface="맑은 고딕" panose="020B0503020000020004" pitchFamily="50" charset="-127"/>
                <a:cs typeface="Arial" panose="020B0604020202020204" pitchFamily="34" charset="0"/>
              </a:rPr>
              <a:t>탑엔지니어링에 대한 납품 단가는 개당 약 </a:t>
            </a:r>
            <a:r>
              <a:rPr lang="en-US" altLang="ko-KR" sz="800" kern="0" dirty="0">
                <a:solidFill>
                  <a:srgbClr val="000000"/>
                </a:solidFill>
                <a:latin typeface="맑은 고딕" panose="020B0503020000020004" pitchFamily="50" charset="-127"/>
                <a:cs typeface="Arial" panose="020B0604020202020204" pitchFamily="34" charset="0"/>
              </a:rPr>
              <a:t>20</a:t>
            </a:r>
            <a:r>
              <a:rPr lang="ko-KR" altLang="en-US" sz="800" kern="0" dirty="0">
                <a:solidFill>
                  <a:srgbClr val="000000"/>
                </a:solidFill>
                <a:latin typeface="맑은 고딕" panose="020B0503020000020004" pitchFamily="50" charset="-127"/>
                <a:cs typeface="Arial" panose="020B0604020202020204" pitchFamily="34" charset="0"/>
              </a:rPr>
              <a:t>백만원의 중형 </a:t>
            </a:r>
            <a:r>
              <a:rPr lang="ko-KR" altLang="en-US" sz="800" kern="0" dirty="0" err="1">
                <a:solidFill>
                  <a:srgbClr val="000000"/>
                </a:solidFill>
                <a:latin typeface="맑은 고딕" panose="020B0503020000020004" pitchFamily="50" charset="-127"/>
                <a:cs typeface="Arial" panose="020B0604020202020204" pitchFamily="34" charset="0"/>
              </a:rPr>
              <a:t>진공척</a:t>
            </a:r>
            <a:r>
              <a:rPr lang="ko-KR" altLang="en-US" sz="800" kern="0" dirty="0">
                <a:solidFill>
                  <a:srgbClr val="000000"/>
                </a:solidFill>
                <a:latin typeface="맑은 고딕" panose="020B0503020000020004" pitchFamily="50" charset="-127"/>
                <a:cs typeface="Arial" panose="020B0604020202020204" pitchFamily="34" charset="0"/>
              </a:rPr>
              <a:t> 납품액부터 개당 약 </a:t>
            </a:r>
            <a:r>
              <a:rPr lang="en-US" altLang="ko-KR" sz="800" kern="0" dirty="0">
                <a:solidFill>
                  <a:srgbClr val="000000"/>
                </a:solidFill>
                <a:latin typeface="맑은 고딕" panose="020B0503020000020004" pitchFamily="50" charset="-127"/>
                <a:cs typeface="Arial" panose="020B0604020202020204" pitchFamily="34" charset="0"/>
              </a:rPr>
              <a:t>60~70</a:t>
            </a:r>
            <a:r>
              <a:rPr lang="ko-KR" altLang="en-US" sz="800" kern="0" dirty="0">
                <a:solidFill>
                  <a:srgbClr val="000000"/>
                </a:solidFill>
                <a:latin typeface="맑은 고딕" panose="020B0503020000020004" pitchFamily="50" charset="-127"/>
                <a:cs typeface="Arial" panose="020B0604020202020204" pitchFamily="34" charset="0"/>
              </a:rPr>
              <a:t>만원의 개별 제품까지 </a:t>
            </a:r>
            <a:r>
              <a:rPr lang="ko-KR" altLang="en-US" sz="800" kern="0" dirty="0" err="1">
                <a:solidFill>
                  <a:srgbClr val="000000"/>
                </a:solidFill>
                <a:latin typeface="맑은 고딕" panose="020B0503020000020004" pitchFamily="50" charset="-127"/>
                <a:cs typeface="Arial" panose="020B0604020202020204" pitchFamily="34" charset="0"/>
              </a:rPr>
              <a:t>원청업체의</a:t>
            </a:r>
            <a:r>
              <a:rPr lang="ko-KR" altLang="en-US" sz="800" kern="0" dirty="0">
                <a:solidFill>
                  <a:srgbClr val="000000"/>
                </a:solidFill>
                <a:latin typeface="맑은 고딕" panose="020B0503020000020004" pitchFamily="50" charset="-127"/>
                <a:cs typeface="Arial" panose="020B0604020202020204" pitchFamily="34" charset="0"/>
              </a:rPr>
              <a:t> 발주 형태에 따라 달라지는 모습을 보이고 있음</a:t>
            </a:r>
            <a:endParaRPr lang="en-US" altLang="ko-KR" sz="800" kern="0" dirty="0">
              <a:solidFill>
                <a:srgbClr val="000000"/>
              </a:solidFill>
              <a:latin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872750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7A9128-1BA8-4873-8B3E-A5B5360633A8}"/>
              </a:ext>
            </a:extLst>
          </p:cNvPr>
          <p:cNvSpPr txBox="1">
            <a:spLocks/>
          </p:cNvSpPr>
          <p:nvPr/>
        </p:nvSpPr>
        <p:spPr>
          <a:xfrm>
            <a:off x="801281" y="1196792"/>
            <a:ext cx="3066398" cy="4858019"/>
          </a:xfrm>
          <a:prstGeom prst="rect">
            <a:avLst/>
          </a:prstGeom>
          <a:noFill/>
          <a:ln w="6350">
            <a:solidFill>
              <a:srgbClr val="00338D"/>
            </a:solidFill>
          </a:ln>
        </p:spPr>
        <p:txBody>
          <a:bodyPr wrap="square" lIns="54610" tIns="54610" rIns="54610" bIns="54610" rtlCol="0" anchor="t" anchorCtr="0">
            <a:noAutofit/>
          </a:bodyPr>
          <a:lstStyle/>
          <a:p>
            <a:pPr defTabSz="914395" fontAlgn="base">
              <a:lnSpc>
                <a:spcPct val="120000"/>
              </a:lnSpc>
              <a:spcBef>
                <a:spcPts val="600"/>
              </a:spcBef>
              <a:spcAft>
                <a:spcPct val="0"/>
              </a:spcAft>
            </a:pPr>
            <a:r>
              <a:rPr lang="en-US" altLang="ko-KR" sz="900" b="1" kern="0" dirty="0">
                <a:latin typeface="+mj-ea"/>
                <a:ea typeface="+mj-ea"/>
                <a:cs typeface="Arial" panose="020B0604020202020204" pitchFamily="34" charset="0"/>
              </a:rPr>
              <a:t>Overview</a:t>
            </a: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회사는</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매출원가 일부 요소를 잘못 분류하여 이를 재분류한 매출원가 요소별 금액 및 </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는 다음과 같음 </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highlight>
                <a:srgbClr val="FFFF00"/>
              </a:highlight>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highlight>
                <a:srgbClr val="FFFF00"/>
              </a:highlight>
              <a:latin typeface="+mj-ea"/>
              <a:cs typeface="Arial" panose="020B0604020202020204" pitchFamily="34" charset="0"/>
            </a:endParaRPr>
          </a:p>
          <a:p>
            <a:pPr marL="266698" lvl="2" indent="-171449" defTabSz="914395" fontAlgn="base">
              <a:spcBef>
                <a:spcPts val="12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원재료비의 경우 매출원가 대비 </a:t>
            </a:r>
            <a:r>
              <a:rPr lang="en-US" altLang="ko-KR" sz="900" kern="0" dirty="0">
                <a:latin typeface="+mj-ea"/>
                <a:cs typeface="Arial" panose="020B0604020202020204" pitchFamily="34" charset="0"/>
              </a:rPr>
              <a:t>’16</a:t>
            </a:r>
            <a:r>
              <a:rPr lang="ko-KR" altLang="en-US" sz="900" kern="0" dirty="0">
                <a:latin typeface="+mj-ea"/>
                <a:cs typeface="Arial" panose="020B0604020202020204" pitchFamily="34" charset="0"/>
              </a:rPr>
              <a:t>년 </a:t>
            </a:r>
            <a:r>
              <a:rPr lang="en-US" altLang="ko-KR" sz="900" kern="0" dirty="0">
                <a:latin typeface="+mj-ea"/>
                <a:cs typeface="Arial" panose="020B0604020202020204" pitchFamily="34" charset="0"/>
              </a:rPr>
              <a:t>26%</a:t>
            </a:r>
            <a:r>
              <a:rPr lang="ko-KR" altLang="en-US" sz="900" kern="0" dirty="0">
                <a:latin typeface="+mj-ea"/>
                <a:cs typeface="Arial" panose="020B0604020202020204" pitchFamily="34" charset="0"/>
              </a:rPr>
              <a:t>를 기록한 뒤 </a:t>
            </a:r>
            <a:r>
              <a:rPr lang="en-US" altLang="ko-KR" sz="900" kern="0" dirty="0">
                <a:latin typeface="+mj-ea"/>
                <a:cs typeface="Arial" panose="020B0604020202020204" pitchFamily="34" charset="0"/>
              </a:rPr>
              <a:t>20% </a:t>
            </a:r>
            <a:r>
              <a:rPr lang="ko-KR" altLang="en-US" sz="900" kern="0" dirty="0">
                <a:latin typeface="+mj-ea"/>
                <a:cs typeface="Arial" panose="020B0604020202020204" pitchFamily="34" charset="0"/>
              </a:rPr>
              <a:t>전후 수준으로 일정한 모습을 보이고 있음</a:t>
            </a:r>
            <a:r>
              <a:rPr lang="en-US" altLang="ko-KR" sz="900" kern="0" dirty="0">
                <a:latin typeface="+mj-ea"/>
                <a:cs typeface="Arial" panose="020B0604020202020204" pitchFamily="34" charset="0"/>
              </a:rPr>
              <a:t> (’16</a:t>
            </a:r>
            <a:r>
              <a:rPr lang="ko-KR" altLang="en-US" sz="900" kern="0" dirty="0">
                <a:latin typeface="+mj-ea"/>
                <a:cs typeface="Arial" panose="020B0604020202020204" pitchFamily="34" charset="0"/>
              </a:rPr>
              <a:t>년 원재료 매입이 과대계상 된 것으로 보이나 자료의 제약으로 추가적인 파악이 불가함</a:t>
            </a:r>
            <a:r>
              <a:rPr lang="en-US" altLang="ko-KR" sz="900" kern="0" dirty="0">
                <a:latin typeface="+mj-ea"/>
                <a:cs typeface="Arial" panose="020B0604020202020204" pitchFamily="34" charset="0"/>
              </a:rPr>
              <a:t>) </a:t>
            </a: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직접노무비는 매출원가 대비 </a:t>
            </a:r>
            <a:r>
              <a:rPr lang="en-US" altLang="ko-KR" sz="900" kern="0" dirty="0">
                <a:latin typeface="+mj-ea"/>
                <a:cs typeface="Arial" panose="020B0604020202020204" pitchFamily="34" charset="0"/>
              </a:rPr>
              <a:t>25% </a:t>
            </a:r>
            <a:r>
              <a:rPr lang="ko-KR" altLang="en-US" sz="900" kern="0" dirty="0">
                <a:latin typeface="+mj-ea"/>
                <a:cs typeface="Arial" panose="020B0604020202020204" pitchFamily="34" charset="0"/>
              </a:rPr>
              <a:t>수준</a:t>
            </a: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변동제조간접원가 비중은 </a:t>
            </a:r>
            <a:r>
              <a:rPr lang="en-US" altLang="ko-KR" sz="900" kern="0" dirty="0">
                <a:latin typeface="+mj-ea"/>
                <a:cs typeface="Arial" panose="020B0604020202020204" pitchFamily="34" charset="0"/>
              </a:rPr>
              <a:t>’18</a:t>
            </a:r>
            <a:r>
              <a:rPr lang="ko-KR" altLang="en-US" sz="900" kern="0" dirty="0">
                <a:latin typeface="+mj-ea"/>
                <a:cs typeface="Arial" panose="020B0604020202020204" pitchFamily="34" charset="0"/>
              </a:rPr>
              <a:t>년 </a:t>
            </a:r>
            <a:r>
              <a:rPr lang="en-US" altLang="ko-KR" sz="900" kern="0" dirty="0">
                <a:latin typeface="+mj-ea"/>
                <a:cs typeface="Arial" panose="020B0604020202020204" pitchFamily="34" charset="0"/>
              </a:rPr>
              <a:t>38%</a:t>
            </a:r>
            <a:r>
              <a:rPr lang="ko-KR" altLang="en-US" sz="900" kern="0" dirty="0">
                <a:latin typeface="+mj-ea"/>
                <a:cs typeface="Arial" panose="020B0604020202020204" pitchFamily="34" charset="0"/>
              </a:rPr>
              <a:t>로 전년대비 약 </a:t>
            </a:r>
            <a:r>
              <a:rPr lang="en-US" altLang="ko-KR" sz="900" kern="0" dirty="0">
                <a:latin typeface="+mj-ea"/>
                <a:cs typeface="Arial" panose="020B0604020202020204" pitchFamily="34" charset="0"/>
              </a:rPr>
              <a:t>5%p </a:t>
            </a:r>
            <a:r>
              <a:rPr lang="ko-KR" altLang="en-US" sz="900" kern="0" dirty="0">
                <a:latin typeface="+mj-ea"/>
                <a:cs typeface="Arial" panose="020B0604020202020204" pitchFamily="34" charset="0"/>
              </a:rPr>
              <a:t>증가</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이는 </a:t>
            </a:r>
            <a:r>
              <a:rPr lang="ko-KR" altLang="en-US" sz="900" kern="0" dirty="0" err="1">
                <a:latin typeface="+mj-ea"/>
                <a:cs typeface="Arial" panose="020B0604020202020204" pitchFamily="34" charset="0"/>
              </a:rPr>
              <a:t>요한하이테크</a:t>
            </a:r>
            <a:r>
              <a:rPr lang="ko-KR" altLang="en-US" sz="900" kern="0" dirty="0">
                <a:latin typeface="+mj-ea"/>
                <a:cs typeface="Arial" panose="020B0604020202020204" pitchFamily="34" charset="0"/>
              </a:rPr>
              <a:t> 및</a:t>
            </a:r>
            <a:r>
              <a:rPr lang="en-US" altLang="ko-KR" sz="900" kern="0" dirty="0">
                <a:latin typeface="+mj-ea"/>
                <a:cs typeface="Arial" panose="020B0604020202020204" pitchFamily="34" charset="0"/>
              </a:rPr>
              <a:t> </a:t>
            </a:r>
            <a:r>
              <a:rPr lang="ko-KR" altLang="en-US" sz="900" kern="0" dirty="0" err="1">
                <a:latin typeface="+mj-ea"/>
                <a:cs typeface="Arial" panose="020B0604020202020204" pitchFamily="34" charset="0"/>
              </a:rPr>
              <a:t>엘씨엠에스티에</a:t>
            </a:r>
            <a:r>
              <a:rPr lang="ko-KR" altLang="en-US" sz="900" kern="0" dirty="0">
                <a:latin typeface="+mj-ea"/>
                <a:cs typeface="Arial" panose="020B0604020202020204" pitchFamily="34" charset="0"/>
              </a:rPr>
              <a:t> 대한 </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외주가공비가 각각 약 </a:t>
            </a:r>
            <a:r>
              <a:rPr lang="en-US" altLang="ko-KR" sz="900" kern="0" dirty="0">
                <a:latin typeface="+mj-ea"/>
                <a:cs typeface="Arial" panose="020B0604020202020204" pitchFamily="34" charset="0"/>
              </a:rPr>
              <a:t>5</a:t>
            </a:r>
            <a:r>
              <a:rPr lang="ko-KR" altLang="en-US" sz="900" kern="0" dirty="0">
                <a:latin typeface="+mj-ea"/>
                <a:cs typeface="Arial" panose="020B0604020202020204" pitchFamily="34" charset="0"/>
              </a:rPr>
              <a:t>억</a:t>
            </a:r>
            <a:r>
              <a:rPr lang="en-US" altLang="ko-KR" sz="900" kern="0" dirty="0">
                <a:latin typeface="+mj-ea"/>
                <a:cs typeface="Arial" panose="020B0604020202020204" pitchFamily="34" charset="0"/>
              </a:rPr>
              <a:t>, 3.2</a:t>
            </a:r>
            <a:r>
              <a:rPr lang="ko-KR" altLang="en-US" sz="900" kern="0" dirty="0">
                <a:latin typeface="+mj-ea"/>
                <a:cs typeface="Arial" panose="020B0604020202020204" pitchFamily="34" charset="0"/>
              </a:rPr>
              <a:t>억 증가한 것에 기인함</a:t>
            </a:r>
            <a:endParaRPr lang="en-US" altLang="ko-KR" sz="900" kern="0" dirty="0">
              <a:highlight>
                <a:srgbClr val="FFFF00"/>
              </a:highlight>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고정제조간접원가는 주로 </a:t>
            </a:r>
            <a:r>
              <a:rPr lang="en-US" altLang="ko-KR" sz="900" kern="0" dirty="0">
                <a:latin typeface="+mj-ea"/>
                <a:cs typeface="Arial" panose="020B0604020202020204" pitchFamily="34" charset="0"/>
              </a:rPr>
              <a:t>’16</a:t>
            </a:r>
            <a:r>
              <a:rPr lang="ko-KR" altLang="en-US" sz="900" kern="0" dirty="0">
                <a:latin typeface="+mj-ea"/>
                <a:cs typeface="Arial" panose="020B0604020202020204" pitchFamily="34" charset="0"/>
              </a:rPr>
              <a:t>년 </a:t>
            </a:r>
            <a:r>
              <a:rPr lang="en-US" altLang="ko-KR" sz="900" kern="0" dirty="0">
                <a:latin typeface="+mj-ea"/>
                <a:cs typeface="Arial" panose="020B0604020202020204" pitchFamily="34" charset="0"/>
              </a:rPr>
              <a:t>8</a:t>
            </a:r>
            <a:r>
              <a:rPr lang="ko-KR" altLang="en-US" sz="900" kern="0" dirty="0">
                <a:latin typeface="+mj-ea"/>
                <a:cs typeface="Arial" panose="020B0604020202020204" pitchFamily="34" charset="0"/>
              </a:rPr>
              <a:t>월 기계장치 등을 양수하여 </a:t>
            </a:r>
            <a:r>
              <a:rPr lang="en-US" altLang="ko-KR" sz="900" kern="0" dirty="0">
                <a:latin typeface="+mj-ea"/>
                <a:cs typeface="Arial" panose="020B0604020202020204" pitchFamily="34" charset="0"/>
              </a:rPr>
              <a:t>‘17</a:t>
            </a:r>
            <a:r>
              <a:rPr lang="ko-KR" altLang="en-US" sz="900" kern="0" dirty="0">
                <a:latin typeface="+mj-ea"/>
                <a:cs typeface="Arial" panose="020B0604020202020204" pitchFamily="34" charset="0"/>
              </a:rPr>
              <a:t>년 감가상각비 금액 상승으로 인해 </a:t>
            </a:r>
            <a:r>
              <a:rPr lang="en-US" altLang="ko-KR" sz="900" kern="0" dirty="0">
                <a:latin typeface="+mj-ea"/>
                <a:cs typeface="Arial" panose="020B0604020202020204" pitchFamily="34" charset="0"/>
              </a:rPr>
              <a:t>4%p</a:t>
            </a:r>
            <a:r>
              <a:rPr lang="ko-KR" altLang="en-US" sz="900" kern="0" dirty="0">
                <a:latin typeface="+mj-ea"/>
                <a:cs typeface="Arial" panose="020B0604020202020204" pitchFamily="34" charset="0"/>
              </a:rPr>
              <a:t> 증가하였으나</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이후 </a:t>
            </a:r>
            <a:r>
              <a:rPr lang="en-US" altLang="ko-KR" sz="900" kern="0" dirty="0">
                <a:latin typeface="+mj-ea"/>
                <a:cs typeface="Arial" panose="020B0604020202020204" pitchFamily="34" charset="0"/>
              </a:rPr>
              <a:t>①</a:t>
            </a:r>
            <a:r>
              <a:rPr lang="ko-KR" altLang="en-US" sz="900" kern="0" dirty="0">
                <a:latin typeface="+mj-ea"/>
                <a:cs typeface="Arial" panose="020B0604020202020204" pitchFamily="34" charset="0"/>
              </a:rPr>
              <a:t>고정자산 투자액 감소</a:t>
            </a:r>
            <a:r>
              <a:rPr lang="en-US" altLang="ko-KR" sz="900" kern="0" dirty="0">
                <a:latin typeface="+mj-ea"/>
                <a:cs typeface="Arial" panose="020B0604020202020204" pitchFamily="34" charset="0"/>
              </a:rPr>
              <a:t>, ②</a:t>
            </a:r>
            <a:r>
              <a:rPr lang="ko-KR" altLang="en-US" sz="900" kern="0" dirty="0">
                <a:latin typeface="+mj-ea"/>
                <a:cs typeface="Arial" panose="020B0604020202020204" pitchFamily="34" charset="0"/>
              </a:rPr>
              <a:t>정률법 상각으로 인한 감가상각비 감소</a:t>
            </a:r>
            <a:r>
              <a:rPr lang="en-US" altLang="ko-KR" sz="900" kern="0" dirty="0">
                <a:latin typeface="+mj-ea"/>
                <a:cs typeface="Arial" panose="020B0604020202020204" pitchFamily="34" charset="0"/>
              </a:rPr>
              <a:t>, ③</a:t>
            </a:r>
            <a:r>
              <a:rPr lang="ko-KR" altLang="en-US" sz="900" kern="0" dirty="0">
                <a:latin typeface="+mj-ea"/>
                <a:cs typeface="Arial" panose="020B0604020202020204" pitchFamily="34" charset="0"/>
              </a:rPr>
              <a:t>지급임차료에 집계된 대표이사에 대한 </a:t>
            </a:r>
            <a:r>
              <a:rPr lang="ko-KR" altLang="en-US" sz="900" kern="0" dirty="0" err="1">
                <a:latin typeface="+mj-ea"/>
                <a:cs typeface="Arial" panose="020B0604020202020204" pitchFamily="34" charset="0"/>
              </a:rPr>
              <a:t>특허권료</a:t>
            </a:r>
            <a:r>
              <a:rPr lang="ko-KR" altLang="en-US" sz="900" kern="0" dirty="0">
                <a:latin typeface="+mj-ea"/>
                <a:cs typeface="Arial" panose="020B0604020202020204" pitchFamily="34" charset="0"/>
              </a:rPr>
              <a:t> 지급액을 지급하지 않음에 따라 점차 감소하는 추세</a:t>
            </a: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95249" lvl="2" defTabSz="914395" fontAlgn="base">
              <a:spcBef>
                <a:spcPts val="600"/>
              </a:spcBef>
              <a:buClr>
                <a:srgbClr val="00338D"/>
              </a:buClr>
              <a:buSzPct val="100000"/>
              <a:defRPr/>
            </a:pPr>
            <a:endParaRPr lang="en-US" altLang="ko-KR" sz="900" kern="0" dirty="0">
              <a:latin typeface="+mj-ea"/>
              <a:ea typeface="+mj-ea"/>
              <a:cs typeface="Arial" panose="020B0604020202020204" pitchFamily="34" charset="0"/>
            </a:endParaRPr>
          </a:p>
          <a:p>
            <a:pPr marL="95249" lvl="2" defTabSz="914395" fontAlgn="base">
              <a:spcBef>
                <a:spcPts val="600"/>
              </a:spcBef>
              <a:buClr>
                <a:srgbClr val="00338D"/>
              </a:buClr>
              <a:buSzPct val="100000"/>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p:txBody>
      </p:sp>
      <p:graphicFrame>
        <p:nvGraphicFramePr>
          <p:cNvPr id="21" name="표 20">
            <a:extLst>
              <a:ext uri="{FF2B5EF4-FFF2-40B4-BE49-F238E27FC236}">
                <a16:creationId xmlns:a16="http://schemas.microsoft.com/office/drawing/2014/main" id="{35AD275E-86A7-4CB3-A091-212F3A9B233F}"/>
              </a:ext>
            </a:extLst>
          </p:cNvPr>
          <p:cNvGraphicFramePr>
            <a:graphicFrameLocks noGrp="1"/>
          </p:cNvGraphicFramePr>
          <p:nvPr/>
        </p:nvGraphicFramePr>
        <p:xfrm>
          <a:off x="1121184" y="1799896"/>
          <a:ext cx="2569972" cy="904174"/>
        </p:xfrm>
        <a:graphic>
          <a:graphicData uri="http://schemas.openxmlformats.org/drawingml/2006/table">
            <a:tbl>
              <a:tblPr/>
              <a:tblGrid>
                <a:gridCol w="1004012">
                  <a:extLst>
                    <a:ext uri="{9D8B030D-6E8A-4147-A177-3AD203B41FA5}">
                      <a16:colId xmlns:a16="http://schemas.microsoft.com/office/drawing/2014/main" val="2850678586"/>
                    </a:ext>
                  </a:extLst>
                </a:gridCol>
                <a:gridCol w="391490">
                  <a:extLst>
                    <a:ext uri="{9D8B030D-6E8A-4147-A177-3AD203B41FA5}">
                      <a16:colId xmlns:a16="http://schemas.microsoft.com/office/drawing/2014/main" val="556925991"/>
                    </a:ext>
                  </a:extLst>
                </a:gridCol>
                <a:gridCol w="391490">
                  <a:extLst>
                    <a:ext uri="{9D8B030D-6E8A-4147-A177-3AD203B41FA5}">
                      <a16:colId xmlns:a16="http://schemas.microsoft.com/office/drawing/2014/main" val="3453954837"/>
                    </a:ext>
                  </a:extLst>
                </a:gridCol>
                <a:gridCol w="391490">
                  <a:extLst>
                    <a:ext uri="{9D8B030D-6E8A-4147-A177-3AD203B41FA5}">
                      <a16:colId xmlns:a16="http://schemas.microsoft.com/office/drawing/2014/main" val="383152267"/>
                    </a:ext>
                  </a:extLst>
                </a:gridCol>
                <a:gridCol w="391490">
                  <a:extLst>
                    <a:ext uri="{9D8B030D-6E8A-4147-A177-3AD203B41FA5}">
                      <a16:colId xmlns:a16="http://schemas.microsoft.com/office/drawing/2014/main" val="2072059908"/>
                    </a:ext>
                  </a:extLst>
                </a:gridCol>
              </a:tblGrid>
              <a:tr h="0">
                <a:tc>
                  <a:txBody>
                    <a:bodyPr/>
                    <a:lstStyle/>
                    <a:p>
                      <a:pPr algn="l" fontAlgn="ctr"/>
                      <a:r>
                        <a:rPr lang="en-US" altLang="ko-KR" sz="800" b="0"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endParaRPr lang="ko-KR" alt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9525"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9525"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9525"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9525"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extLst>
                  <a:ext uri="{0D108BD9-81ED-4DB2-BD59-A6C34878D82A}">
                    <a16:rowId xmlns:a16="http://schemas.microsoft.com/office/drawing/2014/main" val="2824754209"/>
                  </a:ext>
                </a:extLst>
              </a:tr>
              <a:tr h="154234">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재료비</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1,208</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1,033</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1,292</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847</a:t>
                      </a:r>
                    </a:p>
                  </a:txBody>
                  <a:tcPr marL="46800" marR="46800" marT="9525" marB="0" anchor="ctr">
                    <a:lnL w="6350" cap="flat" cmpd="sng" algn="ctr">
                      <a:solidFill>
                        <a:srgbClr val="0054B8"/>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3384961035"/>
                  </a:ext>
                </a:extLst>
              </a:tr>
              <a:tr h="154234">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직접노무비</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1,039</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1,242</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1,488</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1,106</a:t>
                      </a:r>
                    </a:p>
                  </a:txBody>
                  <a:tcPr marL="46800" marR="46800" marT="9525" marB="0" anchor="ctr">
                    <a:lnL w="6350" cap="flat" cmpd="sng" algn="ctr">
                      <a:solidFill>
                        <a:srgbClr val="0054B8"/>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3384804208"/>
                  </a:ext>
                </a:extLst>
              </a:tr>
              <a:tr h="166408">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변동제조간접원가</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1,635</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1,648</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2,300</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1,739</a:t>
                      </a:r>
                    </a:p>
                  </a:txBody>
                  <a:tcPr marL="46800" marR="46800" marT="9525" marB="0" anchor="ctr">
                    <a:lnL w="6350" cap="flat" cmpd="sng" algn="ctr">
                      <a:solidFill>
                        <a:srgbClr val="0054B8"/>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1359512166"/>
                  </a:ext>
                </a:extLst>
              </a:tr>
              <a:tr h="166408">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고정제조간접원가</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816</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1,040</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959</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804</a:t>
                      </a:r>
                    </a:p>
                  </a:txBody>
                  <a:tcPr marL="46800" marR="46800" marT="9525" marB="0" anchor="ctr">
                    <a:lnL w="6350" cap="flat" cmpd="sng" algn="ctr">
                      <a:solidFill>
                        <a:srgbClr val="0054B8"/>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4059975778"/>
                  </a:ext>
                </a:extLst>
              </a:tr>
              <a:tr h="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계</a:t>
                      </a:r>
                    </a:p>
                  </a:txBody>
                  <a:tcPr marL="46800" marR="46800" marT="9525" marB="0" anchor="ctr">
                    <a:lnL w="9525" cap="flat" cmpd="sng" algn="ctr">
                      <a:solidFill>
                        <a:schemeClr val="tx2"/>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4,698</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4,963</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6,040</a:t>
                      </a:r>
                    </a:p>
                  </a:txBody>
                  <a:tcPr marL="46800" marR="46800" marT="9525"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4,496</a:t>
                      </a:r>
                    </a:p>
                  </a:txBody>
                  <a:tcPr marL="46800" marR="46800" marT="9525" marB="0" anchor="ctr">
                    <a:lnL w="6350" cap="flat" cmpd="sng" algn="ctr">
                      <a:solidFill>
                        <a:srgbClr val="0054B8"/>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475127429"/>
                  </a:ext>
                </a:extLst>
              </a:tr>
            </a:tbl>
          </a:graphicData>
        </a:graphic>
      </p:graphicFrame>
      <p:sp>
        <p:nvSpPr>
          <p:cNvPr id="9"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t>
            </a:r>
            <a:r>
              <a:rPr lang="en-US" altLang="ko-KR" sz="4800" b="1" dirty="0" err="1">
                <a:solidFill>
                  <a:srgbClr val="00338D"/>
                </a:solidFill>
                <a:latin typeface="KPMG Extralight" panose="020B0303030202040204" pitchFamily="34" charset="0"/>
              </a:rPr>
              <a:t>Structure_Overview</a:t>
            </a:r>
            <a:endParaRPr lang="en-US" altLang="ko-KR" sz="4800" b="1" dirty="0">
              <a:solidFill>
                <a:srgbClr val="00338D"/>
              </a:solidFill>
              <a:latin typeface="KPMG Extralight" panose="020B0303030202040204" pitchFamily="34" charset="0"/>
            </a:endParaRPr>
          </a:p>
        </p:txBody>
      </p:sp>
      <p:sp>
        <p:nvSpPr>
          <p:cNvPr id="10" name="제목 2"/>
          <p:cNvSpPr txBox="1">
            <a:spLocks/>
          </p:cNvSpPr>
          <p:nvPr/>
        </p:nvSpPr>
        <p:spPr>
          <a:xfrm>
            <a:off x="849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pSp>
        <p:nvGrpSpPr>
          <p:cNvPr id="5" name="그룹 4">
            <a:extLst>
              <a:ext uri="{FF2B5EF4-FFF2-40B4-BE49-F238E27FC236}">
                <a16:creationId xmlns:a16="http://schemas.microsoft.com/office/drawing/2014/main" id="{BEA0B19A-D3F5-44F8-BEF9-9166A3C423B9}"/>
              </a:ext>
            </a:extLst>
          </p:cNvPr>
          <p:cNvGrpSpPr/>
          <p:nvPr/>
        </p:nvGrpSpPr>
        <p:grpSpPr>
          <a:xfrm>
            <a:off x="4089127" y="1098740"/>
            <a:ext cx="5056933" cy="360000"/>
            <a:chOff x="494945" y="1434354"/>
            <a:chExt cx="4516755" cy="360000"/>
          </a:xfrm>
        </p:grpSpPr>
        <p:sp>
          <p:nvSpPr>
            <p:cNvPr id="6" name="Line 13">
              <a:extLst>
                <a:ext uri="{FF2B5EF4-FFF2-40B4-BE49-F238E27FC236}">
                  <a16:creationId xmlns:a16="http://schemas.microsoft.com/office/drawing/2014/main" id="{E32D437E-1D28-4530-AC6E-9AE0A9508DC8}"/>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7" name="Rectangle 41">
              <a:extLst>
                <a:ext uri="{FF2B5EF4-FFF2-40B4-BE49-F238E27FC236}">
                  <a16:creationId xmlns:a16="http://schemas.microsoft.com/office/drawing/2014/main" id="{999B26AF-3EFD-43BD-8E2F-FC1ED57B6F55}"/>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Cost Structure</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13" name="TextBox 12">
            <a:extLst>
              <a:ext uri="{FF2B5EF4-FFF2-40B4-BE49-F238E27FC236}">
                <a16:creationId xmlns:a16="http://schemas.microsoft.com/office/drawing/2014/main" id="{8595CB87-0A6D-4B54-9FEC-32C171CF0B8F}"/>
              </a:ext>
            </a:extLst>
          </p:cNvPr>
          <p:cNvSpPr txBox="1"/>
          <p:nvPr/>
        </p:nvSpPr>
        <p:spPr>
          <a:xfrm>
            <a:off x="3997197" y="5817600"/>
            <a:ext cx="5126724" cy="338554"/>
          </a:xfrm>
          <a:prstGeom prst="rect">
            <a:avLst/>
          </a:prstGeom>
          <a:noFill/>
        </p:spPr>
        <p:txBody>
          <a:bodyPr wrap="non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회사로부터 </a:t>
            </a:r>
            <a:r>
              <a:rPr lang="en-US" altLang="ko-KR" sz="800" dirty="0">
                <a:latin typeface="+mj-ea"/>
                <a:ea typeface="+mj-ea"/>
                <a:cs typeface="Univers for KPMG"/>
              </a:rPr>
              <a:t>‘20 1H</a:t>
            </a:r>
            <a:r>
              <a:rPr lang="ko-KR" altLang="en-US" sz="800" dirty="0">
                <a:latin typeface="+mj-ea"/>
                <a:ea typeface="+mj-ea"/>
                <a:cs typeface="Univers for KPMG"/>
              </a:rPr>
              <a:t> 결산 재무제표 수령하지 못하여 </a:t>
            </a:r>
            <a:r>
              <a:rPr lang="en-US" altLang="ko-KR" sz="800" dirty="0">
                <a:latin typeface="+mj-ea"/>
                <a:ea typeface="+mj-ea"/>
                <a:cs typeface="Univers for KPMG"/>
              </a:rPr>
              <a:t>’20</a:t>
            </a:r>
            <a:r>
              <a:rPr lang="ko-KR" altLang="en-US" sz="800" dirty="0">
                <a:latin typeface="+mj-ea"/>
                <a:ea typeface="+mj-ea"/>
                <a:cs typeface="Univers for KPMG"/>
              </a:rPr>
              <a:t>년 반기 </a:t>
            </a:r>
            <a:r>
              <a:rPr lang="ko-KR" altLang="en-US" sz="800" dirty="0" err="1">
                <a:latin typeface="+mj-ea"/>
                <a:ea typeface="+mj-ea"/>
                <a:cs typeface="Univers for KPMG"/>
              </a:rPr>
              <a:t>계정별원장</a:t>
            </a:r>
            <a:r>
              <a:rPr lang="ko-KR" altLang="en-US" sz="800" dirty="0">
                <a:latin typeface="+mj-ea"/>
                <a:ea typeface="+mj-ea"/>
                <a:cs typeface="Univers for KPMG"/>
              </a:rPr>
              <a:t> 기준으로 작성하였으며</a:t>
            </a:r>
            <a:r>
              <a:rPr lang="en-US" altLang="ko-KR" sz="800" dirty="0">
                <a:latin typeface="+mj-ea"/>
                <a:ea typeface="+mj-ea"/>
                <a:cs typeface="Univers for KPMG"/>
              </a:rPr>
              <a:t>, </a:t>
            </a:r>
          </a:p>
          <a:p>
            <a:r>
              <a:rPr lang="ko-KR" altLang="en-US" sz="800" dirty="0">
                <a:latin typeface="+mj-ea"/>
                <a:ea typeface="+mj-ea"/>
                <a:cs typeface="Univers for KPMG"/>
              </a:rPr>
              <a:t>          결산조정항목인</a:t>
            </a:r>
            <a:r>
              <a:rPr lang="en-US" altLang="ko-KR" sz="800" dirty="0">
                <a:latin typeface="+mj-ea"/>
                <a:ea typeface="+mj-ea"/>
                <a:cs typeface="Univers for KPMG"/>
              </a:rPr>
              <a:t> </a:t>
            </a:r>
            <a:r>
              <a:rPr lang="ko-KR" altLang="en-US" sz="800" dirty="0" err="1">
                <a:latin typeface="+mj-ea"/>
                <a:ea typeface="+mj-ea"/>
                <a:cs typeface="Univers for KPMG"/>
              </a:rPr>
              <a:t>유무형자산상각비</a:t>
            </a:r>
            <a:r>
              <a:rPr lang="en-US" altLang="ko-KR" sz="800" dirty="0">
                <a:latin typeface="+mj-ea"/>
                <a:ea typeface="+mj-ea"/>
                <a:cs typeface="Univers for KPMG"/>
              </a:rPr>
              <a:t>, </a:t>
            </a:r>
            <a:r>
              <a:rPr lang="ko-KR" altLang="en-US" sz="800" dirty="0" err="1">
                <a:latin typeface="+mj-ea"/>
                <a:ea typeface="+mj-ea"/>
                <a:cs typeface="Univers for KPMG"/>
              </a:rPr>
              <a:t>대손상각비</a:t>
            </a:r>
            <a:r>
              <a:rPr lang="ko-KR" altLang="en-US" sz="800" dirty="0">
                <a:latin typeface="+mj-ea"/>
                <a:ea typeface="+mj-ea"/>
                <a:cs typeface="Univers for KPMG"/>
              </a:rPr>
              <a:t> </a:t>
            </a:r>
            <a:r>
              <a:rPr lang="ko-KR" altLang="en-US" sz="800" dirty="0" err="1">
                <a:latin typeface="+mj-ea"/>
                <a:ea typeface="+mj-ea"/>
                <a:cs typeface="Univers for KPMG"/>
              </a:rPr>
              <a:t>미반영</a:t>
            </a:r>
            <a:r>
              <a:rPr lang="ko-KR" altLang="en-US" sz="800" dirty="0">
                <a:latin typeface="+mj-ea"/>
                <a:ea typeface="+mj-ea"/>
                <a:cs typeface="Univers for KPMG"/>
              </a:rPr>
              <a:t>  </a:t>
            </a:r>
          </a:p>
        </p:txBody>
      </p:sp>
      <p:graphicFrame>
        <p:nvGraphicFramePr>
          <p:cNvPr id="14" name="표 13">
            <a:extLst>
              <a:ext uri="{FF2B5EF4-FFF2-40B4-BE49-F238E27FC236}">
                <a16:creationId xmlns:a16="http://schemas.microsoft.com/office/drawing/2014/main" id="{0D92CAD1-7AB1-44EE-A8E7-5BCCFE25292D}"/>
              </a:ext>
            </a:extLst>
          </p:cNvPr>
          <p:cNvGraphicFramePr>
            <a:graphicFrameLocks noGrp="1"/>
          </p:cNvGraphicFramePr>
          <p:nvPr/>
        </p:nvGraphicFramePr>
        <p:xfrm>
          <a:off x="1121184" y="2770429"/>
          <a:ext cx="2569972" cy="763204"/>
        </p:xfrm>
        <a:graphic>
          <a:graphicData uri="http://schemas.openxmlformats.org/drawingml/2006/table">
            <a:tbl>
              <a:tblPr/>
              <a:tblGrid>
                <a:gridCol w="1004012">
                  <a:extLst>
                    <a:ext uri="{9D8B030D-6E8A-4147-A177-3AD203B41FA5}">
                      <a16:colId xmlns:a16="http://schemas.microsoft.com/office/drawing/2014/main" val="2850678586"/>
                    </a:ext>
                  </a:extLst>
                </a:gridCol>
                <a:gridCol w="391490">
                  <a:extLst>
                    <a:ext uri="{9D8B030D-6E8A-4147-A177-3AD203B41FA5}">
                      <a16:colId xmlns:a16="http://schemas.microsoft.com/office/drawing/2014/main" val="556925991"/>
                    </a:ext>
                  </a:extLst>
                </a:gridCol>
                <a:gridCol w="391490">
                  <a:extLst>
                    <a:ext uri="{9D8B030D-6E8A-4147-A177-3AD203B41FA5}">
                      <a16:colId xmlns:a16="http://schemas.microsoft.com/office/drawing/2014/main" val="3453954837"/>
                    </a:ext>
                  </a:extLst>
                </a:gridCol>
                <a:gridCol w="391490">
                  <a:extLst>
                    <a:ext uri="{9D8B030D-6E8A-4147-A177-3AD203B41FA5}">
                      <a16:colId xmlns:a16="http://schemas.microsoft.com/office/drawing/2014/main" val="383152267"/>
                    </a:ext>
                  </a:extLst>
                </a:gridCol>
                <a:gridCol w="391490">
                  <a:extLst>
                    <a:ext uri="{9D8B030D-6E8A-4147-A177-3AD203B41FA5}">
                      <a16:colId xmlns:a16="http://schemas.microsoft.com/office/drawing/2014/main" val="2072059908"/>
                    </a:ext>
                  </a:extLst>
                </a:gridCol>
              </a:tblGrid>
              <a:tr h="0">
                <a:tc>
                  <a:txBody>
                    <a:bodyPr/>
                    <a:lstStyle/>
                    <a:p>
                      <a:pPr algn="l"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endParaRPr lang="ko-KR" alt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extLst>
                  <a:ext uri="{0D108BD9-81ED-4DB2-BD59-A6C34878D82A}">
                    <a16:rowId xmlns:a16="http://schemas.microsoft.com/office/drawing/2014/main" val="2824754209"/>
                  </a:ext>
                </a:extLst>
              </a:tr>
              <a:tr h="154234">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재료비</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b">
                    <a:lnL w="6350" cap="flat" cmpd="sng" algn="ctr">
                      <a:solidFill>
                        <a:srgbClr val="0054B8"/>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3384961035"/>
                  </a:ext>
                </a:extLst>
              </a:tr>
              <a:tr h="154234">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직접노무비</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22%</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25%</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25%</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25%</a:t>
                      </a:r>
                    </a:p>
                  </a:txBody>
                  <a:tcPr marL="46800" marR="46800" marT="0" marB="0" anchor="b">
                    <a:lnL w="6350" cap="flat" cmpd="sng" algn="ctr">
                      <a:solidFill>
                        <a:srgbClr val="0054B8"/>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3384804208"/>
                  </a:ext>
                </a:extLst>
              </a:tr>
              <a:tr h="166408">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변동제조간접원가</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33%</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38%</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a:t>
                      </a:r>
                    </a:p>
                  </a:txBody>
                  <a:tcPr marL="46800" marR="46800" marT="0" marB="0" anchor="b">
                    <a:lnL w="6350" cap="flat" cmpd="sng" algn="ctr">
                      <a:solidFill>
                        <a:srgbClr val="0054B8"/>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1359512166"/>
                  </a:ext>
                </a:extLst>
              </a:tr>
              <a:tr h="166408">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고정제조간접원가</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b">
                    <a:lnL w="6350" cap="flat" cmpd="sng" algn="ctr">
                      <a:solidFill>
                        <a:srgbClr val="0054B8"/>
                      </a:solidFill>
                      <a:prstDash val="solid"/>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059975778"/>
                  </a:ext>
                </a:extLst>
              </a:tr>
            </a:tbl>
          </a:graphicData>
        </a:graphic>
      </p:graphicFrame>
      <p:graphicFrame>
        <p:nvGraphicFramePr>
          <p:cNvPr id="3" name="표 2">
            <a:extLst>
              <a:ext uri="{FF2B5EF4-FFF2-40B4-BE49-F238E27FC236}">
                <a16:creationId xmlns:a16="http://schemas.microsoft.com/office/drawing/2014/main" id="{719D5C80-B052-4C18-BA22-8CF2080542CB}"/>
              </a:ext>
            </a:extLst>
          </p:cNvPr>
          <p:cNvGraphicFramePr>
            <a:graphicFrameLocks noGrp="1"/>
          </p:cNvGraphicFramePr>
          <p:nvPr/>
        </p:nvGraphicFramePr>
        <p:xfrm>
          <a:off x="4089001" y="1522800"/>
          <a:ext cx="5056185" cy="4268811"/>
        </p:xfrm>
        <a:graphic>
          <a:graphicData uri="http://schemas.openxmlformats.org/drawingml/2006/table">
            <a:tbl>
              <a:tblPr/>
              <a:tblGrid>
                <a:gridCol w="729258">
                  <a:extLst>
                    <a:ext uri="{9D8B030D-6E8A-4147-A177-3AD203B41FA5}">
                      <a16:colId xmlns:a16="http://schemas.microsoft.com/office/drawing/2014/main" val="4084135813"/>
                    </a:ext>
                  </a:extLst>
                </a:gridCol>
                <a:gridCol w="1458516">
                  <a:extLst>
                    <a:ext uri="{9D8B030D-6E8A-4147-A177-3AD203B41FA5}">
                      <a16:colId xmlns:a16="http://schemas.microsoft.com/office/drawing/2014/main" val="4206917536"/>
                    </a:ext>
                  </a:extLst>
                </a:gridCol>
                <a:gridCol w="522634">
                  <a:extLst>
                    <a:ext uri="{9D8B030D-6E8A-4147-A177-3AD203B41FA5}">
                      <a16:colId xmlns:a16="http://schemas.microsoft.com/office/drawing/2014/main" val="762522896"/>
                    </a:ext>
                  </a:extLst>
                </a:gridCol>
                <a:gridCol w="522634">
                  <a:extLst>
                    <a:ext uri="{9D8B030D-6E8A-4147-A177-3AD203B41FA5}">
                      <a16:colId xmlns:a16="http://schemas.microsoft.com/office/drawing/2014/main" val="2228337485"/>
                    </a:ext>
                  </a:extLst>
                </a:gridCol>
                <a:gridCol w="522634">
                  <a:extLst>
                    <a:ext uri="{9D8B030D-6E8A-4147-A177-3AD203B41FA5}">
                      <a16:colId xmlns:a16="http://schemas.microsoft.com/office/drawing/2014/main" val="1347389689"/>
                    </a:ext>
                  </a:extLst>
                </a:gridCol>
                <a:gridCol w="522634">
                  <a:extLst>
                    <a:ext uri="{9D8B030D-6E8A-4147-A177-3AD203B41FA5}">
                      <a16:colId xmlns:a16="http://schemas.microsoft.com/office/drawing/2014/main" val="705777047"/>
                    </a:ext>
                  </a:extLst>
                </a:gridCol>
                <a:gridCol w="777875">
                  <a:extLst>
                    <a:ext uri="{9D8B030D-6E8A-4147-A177-3AD203B41FA5}">
                      <a16:colId xmlns:a16="http://schemas.microsoft.com/office/drawing/2014/main" val="2524125580"/>
                    </a:ext>
                  </a:extLst>
                </a:gridCol>
              </a:tblGrid>
              <a:tr h="146970">
                <a:tc gridSpan="2">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FY20 1H</a:t>
                      </a:r>
                      <a:r>
                        <a:rPr lang="en-US" sz="900" b="1" i="0" u="none" strike="noStrike" baseline="30000">
                          <a:solidFill>
                            <a:srgbClr val="FFFFFF"/>
                          </a:solidFill>
                          <a:effectLst/>
                          <a:latin typeface="맑은 고딕" panose="020B0503020000020004" pitchFamily="50" charset="-127"/>
                          <a:ea typeface="맑은 고딕" panose="020B0503020000020004" pitchFamily="50" charset="-127"/>
                        </a:rPr>
                        <a:t>1</a:t>
                      </a:r>
                      <a:endParaRPr lang="en-US" sz="900" b="1" i="0" u="none" strike="noStrike">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214775461"/>
                  </a:ext>
                </a:extLst>
              </a:tr>
              <a:tr h="146970">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총비용</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5,012</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5,387</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6,944</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5,611</a:t>
                      </a:r>
                    </a:p>
                  </a:txBody>
                  <a:tcPr marL="46800" marR="468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2,606</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3792798878"/>
                  </a:ext>
                </a:extLst>
              </a:tr>
              <a:tr h="14697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매출원가</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54B8"/>
                      </a:solidFill>
                      <a:prstDash val="solid"/>
                      <a:round/>
                      <a:headEnd type="none" w="med" len="med"/>
                      <a:tailEnd type="none" w="med" len="med"/>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4,698</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4,963</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6,040</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4,497</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2,366</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extLst>
                  <a:ext uri="{0D108BD9-81ED-4DB2-BD59-A6C34878D82A}">
                    <a16:rowId xmlns:a16="http://schemas.microsoft.com/office/drawing/2014/main" val="2297465695"/>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기초제품재고액</a:t>
                      </a:r>
                    </a:p>
                  </a:txBody>
                  <a:tcPr marL="46800" marR="46800" marT="0" marB="0" anchor="ctr">
                    <a:lnL w="6350" cap="flat" cmpd="sng" algn="ctr">
                      <a:solidFill>
                        <a:srgbClr val="0054B8"/>
                      </a:solidFill>
                      <a:prstDash val="dot"/>
                      <a:round/>
                      <a:headEnd type="none" w="med" len="med"/>
                      <a:tailEnd type="none" w="med" len="med"/>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dot"/>
                      <a:round/>
                      <a:headEnd type="none" w="med" len="med"/>
                      <a:tailEnd type="none" w="med" len="med"/>
                    </a:lnT>
                    <a:lnB>
                      <a:noFill/>
                    </a:lnB>
                  </a:tcPr>
                </a:tc>
                <a:extLst>
                  <a:ext uri="{0D108BD9-81ED-4DB2-BD59-A6C34878D82A}">
                    <a16:rowId xmlns:a16="http://schemas.microsoft.com/office/drawing/2014/main" val="84215398"/>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원재료비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2,185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1,963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2,853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1,839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834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904915705"/>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직접노무비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887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1,036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1,132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974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512</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158221617"/>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변동제조간접원가</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809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924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1,096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879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768</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890922098"/>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고정제조간접원가</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816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1,040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959</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804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252</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357205844"/>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w="6350" cap="flat" cmpd="sng" algn="ctr">
                      <a:solidFill>
                        <a:srgbClr val="0054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기말제품재고액</a:t>
                      </a:r>
                    </a:p>
                  </a:txBody>
                  <a:tcPr marL="46800" marR="46800" marT="0" marB="0" anchor="ctr">
                    <a:lnL w="6350" cap="flat" cmpd="sng" algn="ctr">
                      <a:solidFill>
                        <a:srgbClr val="0054B8"/>
                      </a:solidFill>
                      <a:prstDash val="dot"/>
                      <a:round/>
                      <a:headEnd type="none" w="med" len="med"/>
                      <a:tailEnd type="none" w="med" len="med"/>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577040332"/>
                  </a:ext>
                </a:extLst>
              </a:tr>
              <a:tr h="146970">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판매관리비</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54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314</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423</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904</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1,114</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240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extLst>
                  <a:ext uri="{0D108BD9-81ED-4DB2-BD59-A6C34878D82A}">
                    <a16:rowId xmlns:a16="http://schemas.microsoft.com/office/drawing/2014/main" val="1753208823"/>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임원급여</a:t>
                      </a:r>
                    </a:p>
                  </a:txBody>
                  <a:tcPr marL="46800" marR="46800" marT="0" marB="0" anchor="ctr">
                    <a:lnL w="6350" cap="flat" cmpd="sng" algn="ctr">
                      <a:solidFill>
                        <a:srgbClr val="0054B8"/>
                      </a:solidFill>
                      <a:prstDash val="dot"/>
                      <a:round/>
                      <a:headEnd type="none" w="med" len="med"/>
                      <a:tailEnd type="none" w="med" len="med"/>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126</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121</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dot"/>
                      <a:round/>
                      <a:headEnd type="none" w="med" len="med"/>
                      <a:tailEnd type="none" w="med" len="med"/>
                    </a:lnT>
                    <a:lnB>
                      <a:noFill/>
                    </a:lnB>
                  </a:tcPr>
                </a:tc>
                <a:extLst>
                  <a:ext uri="{0D108BD9-81ED-4DB2-BD59-A6C34878D82A}">
                    <a16:rowId xmlns:a16="http://schemas.microsoft.com/office/drawing/2014/main" val="3277709514"/>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직원급여</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26</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09388352"/>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상여금</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806346980"/>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복리후생비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867710048"/>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대손상각비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514856810"/>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무형자산상각비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467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667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855103522"/>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보험료</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284296013"/>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접대비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842487541"/>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지급수수료</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912986756"/>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세금과공과</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46</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319234469"/>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감가상각비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725656698"/>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소모품비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997242405"/>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여비교통비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278325116"/>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통신비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190561187"/>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광고선전비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432832345"/>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수선비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385849422"/>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사무용품비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479093126"/>
                  </a:ext>
                </a:extLst>
              </a:tr>
              <a:tr h="14697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도서인쇄비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60429874"/>
                  </a:ext>
                </a:extLst>
              </a:tr>
              <a:tr h="153651">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w="9525" cap="flat" cmpd="sng" algn="ctr">
                      <a:solidFill>
                        <a:schemeClr val="tx2"/>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54B8"/>
                      </a:solidFill>
                      <a:prstDash val="dot"/>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250441877"/>
                  </a:ext>
                </a:extLst>
              </a:tr>
            </a:tbl>
          </a:graphicData>
        </a:graphic>
      </p:graphicFrame>
    </p:spTree>
    <p:extLst>
      <p:ext uri="{BB962C8B-B14F-4D97-AF65-F5344CB8AC3E}">
        <p14:creationId xmlns:p14="http://schemas.microsoft.com/office/powerpoint/2010/main" val="2650239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t>
            </a:r>
            <a:r>
              <a:rPr lang="en-US" altLang="ko-KR" sz="4800" b="1" dirty="0" err="1">
                <a:solidFill>
                  <a:srgbClr val="00338D"/>
                </a:solidFill>
                <a:latin typeface="KPMG Extralight" panose="020B0303030202040204" pitchFamily="34" charset="0"/>
              </a:rPr>
              <a:t>Structure_Materials</a:t>
            </a:r>
            <a:r>
              <a:rPr lang="en-US" altLang="ko-KR" sz="4800" b="1" dirty="0">
                <a:solidFill>
                  <a:srgbClr val="00338D"/>
                </a:solidFill>
                <a:latin typeface="KPMG Extralight" panose="020B0303030202040204" pitchFamily="34" charset="0"/>
              </a:rPr>
              <a:t> (1/2)</a:t>
            </a:r>
          </a:p>
        </p:txBody>
      </p:sp>
      <p:sp>
        <p:nvSpPr>
          <p:cNvPr id="10" name="제목 2"/>
          <p:cNvSpPr txBox="1">
            <a:spLocks/>
          </p:cNvSpPr>
          <p:nvPr/>
        </p:nvSpPr>
        <p:spPr>
          <a:xfrm>
            <a:off x="849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sp>
        <p:nvSpPr>
          <p:cNvPr id="8" name="TextBox 7">
            <a:extLst>
              <a:ext uri="{FF2B5EF4-FFF2-40B4-BE49-F238E27FC236}">
                <a16:creationId xmlns:a16="http://schemas.microsoft.com/office/drawing/2014/main" id="{157A9128-1BA8-4873-8B3E-A5B5360633A8}"/>
              </a:ext>
            </a:extLst>
          </p:cNvPr>
          <p:cNvSpPr txBox="1">
            <a:spLocks/>
          </p:cNvSpPr>
          <p:nvPr/>
        </p:nvSpPr>
        <p:spPr>
          <a:xfrm>
            <a:off x="801281" y="1196792"/>
            <a:ext cx="3066398" cy="4858019"/>
          </a:xfrm>
          <a:prstGeom prst="rect">
            <a:avLst/>
          </a:prstGeom>
          <a:noFill/>
          <a:ln w="6350">
            <a:solidFill>
              <a:srgbClr val="00338D"/>
            </a:solidFill>
          </a:ln>
        </p:spPr>
        <p:txBody>
          <a:bodyPr wrap="square" lIns="54610" tIns="54610" rIns="54610" bIns="54610" rtlCol="0" anchor="t" anchorCtr="0">
            <a:noAutofit/>
          </a:bodyPr>
          <a:lstStyle/>
          <a:p>
            <a:pPr defTabSz="914395" fontAlgn="base">
              <a:lnSpc>
                <a:spcPct val="120000"/>
              </a:lnSpc>
              <a:spcBef>
                <a:spcPts val="600"/>
              </a:spcBef>
              <a:spcAft>
                <a:spcPct val="0"/>
              </a:spcAft>
            </a:pPr>
            <a:r>
              <a:rPr lang="en-US" altLang="ko-KR" sz="900" b="1" kern="0" dirty="0">
                <a:latin typeface="+mj-ea"/>
                <a:ea typeface="+mj-ea"/>
                <a:cs typeface="Arial" panose="020B0604020202020204" pitchFamily="34" charset="0"/>
              </a:rPr>
              <a:t>Limitation</a:t>
            </a:r>
            <a:endParaRPr lang="en-US" altLang="ko-KR" sz="900" b="1"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회사는 거래처별</a:t>
            </a:r>
            <a:r>
              <a:rPr lang="en-US" altLang="ko-KR" sz="900" kern="0" dirty="0">
                <a:latin typeface="+mj-ea"/>
                <a:cs typeface="Arial" panose="020B0604020202020204" pitchFamily="34" charset="0"/>
              </a:rPr>
              <a:t>/</a:t>
            </a:r>
            <a:r>
              <a:rPr lang="ko-KR" altLang="en-US" sz="900" kern="0" dirty="0">
                <a:latin typeface="+mj-ea"/>
                <a:cs typeface="Arial" panose="020B0604020202020204" pitchFamily="34" charset="0"/>
              </a:rPr>
              <a:t>제품별 원가투입자료를 관리하지 않아 매출의 거래처별</a:t>
            </a:r>
            <a:r>
              <a:rPr lang="en-US" altLang="ko-KR" sz="900" kern="0" dirty="0">
                <a:latin typeface="+mj-ea"/>
                <a:cs typeface="Arial" panose="020B0604020202020204" pitchFamily="34" charset="0"/>
              </a:rPr>
              <a:t>/</a:t>
            </a:r>
            <a:r>
              <a:rPr lang="ko-KR" altLang="en-US" sz="900" kern="0" dirty="0">
                <a:latin typeface="+mj-ea"/>
                <a:cs typeface="Arial" panose="020B0604020202020204" pitchFamily="34" charset="0"/>
              </a:rPr>
              <a:t>제품별 재료비 추적이 불가함    </a:t>
            </a:r>
            <a:endParaRPr lang="en-US" altLang="ko-KR" sz="900" b="1" kern="0" dirty="0">
              <a:latin typeface="+mj-ea"/>
              <a:ea typeface="+mj-ea"/>
              <a:cs typeface="Arial" panose="020B0604020202020204" pitchFamily="34" charset="0"/>
            </a:endParaRPr>
          </a:p>
          <a:p>
            <a:pPr defTabSz="914395" fontAlgn="base">
              <a:lnSpc>
                <a:spcPct val="120000"/>
              </a:lnSpc>
              <a:spcBef>
                <a:spcPts val="600"/>
              </a:spcBef>
              <a:spcAft>
                <a:spcPct val="0"/>
              </a:spcAft>
            </a:pPr>
            <a:r>
              <a:rPr lang="en-US" altLang="ko-KR" sz="900" b="1" kern="0" dirty="0">
                <a:latin typeface="+mj-ea"/>
                <a:ea typeface="+mj-ea"/>
                <a:cs typeface="Arial" panose="020B0604020202020204" pitchFamily="34" charset="0"/>
              </a:rPr>
              <a:t>Overview</a:t>
            </a: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회사는 일부 외주가공비 금액을 재료비로 인식</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혹은</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일부 </a:t>
            </a:r>
            <a:r>
              <a:rPr lang="ko-KR" altLang="en-US" sz="900" kern="0" dirty="0" err="1">
                <a:latin typeface="+mj-ea"/>
                <a:cs typeface="Arial" panose="020B0604020202020204" pitchFamily="34" charset="0"/>
              </a:rPr>
              <a:t>부재료</a:t>
            </a:r>
            <a:r>
              <a:rPr lang="ko-KR" altLang="en-US" sz="900" kern="0" dirty="0">
                <a:latin typeface="+mj-ea"/>
                <a:cs typeface="Arial" panose="020B0604020202020204" pitchFamily="34" charset="0"/>
              </a:rPr>
              <a:t> 금액을 외주가공비로 인식한 바</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이를 조정한 후의 재료비 항목별 금액은 다음과 같음</a:t>
            </a: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회사의 알루미늄 구매처는 </a:t>
            </a:r>
            <a:r>
              <a:rPr lang="en-US" altLang="ko-KR" sz="900" kern="0" dirty="0">
                <a:latin typeface="+mj-ea"/>
                <a:cs typeface="Arial" panose="020B0604020202020204" pitchFamily="34" charset="0"/>
              </a:rPr>
              <a:t>5</a:t>
            </a:r>
            <a:r>
              <a:rPr lang="ko-KR" altLang="en-US" sz="900" kern="0" dirty="0">
                <a:latin typeface="+mj-ea"/>
                <a:cs typeface="Arial" panose="020B0604020202020204" pitchFamily="34" charset="0"/>
              </a:rPr>
              <a:t>개 업체가 있으며</a:t>
            </a:r>
            <a:r>
              <a:rPr lang="en-US" altLang="ko-KR" sz="900" kern="0" dirty="0">
                <a:latin typeface="+mj-ea"/>
                <a:cs typeface="Arial" panose="020B0604020202020204" pitchFamily="34" charset="0"/>
              </a:rPr>
              <a:t>, ’20</a:t>
            </a:r>
            <a:r>
              <a:rPr lang="ko-KR" altLang="en-US" sz="900" kern="0" dirty="0">
                <a:latin typeface="+mj-ea"/>
                <a:cs typeface="Arial" panose="020B0604020202020204" pitchFamily="34" charset="0"/>
              </a:rPr>
              <a:t>년 반기기준 ㈜</a:t>
            </a:r>
            <a:r>
              <a:rPr lang="ko-KR" altLang="en-US" sz="900" kern="0" dirty="0" err="1">
                <a:latin typeface="+mj-ea"/>
                <a:cs typeface="Arial" panose="020B0604020202020204" pitchFamily="34" charset="0"/>
              </a:rPr>
              <a:t>하이메탈</a:t>
            </a:r>
            <a:r>
              <a:rPr lang="ko-KR" altLang="en-US" sz="900" kern="0" dirty="0">
                <a:latin typeface="+mj-ea"/>
                <a:cs typeface="Arial" panose="020B0604020202020204" pitchFamily="34" charset="0"/>
              </a:rPr>
              <a:t> </a:t>
            </a:r>
            <a:r>
              <a:rPr lang="en-US" altLang="ko-KR" sz="900" kern="0" dirty="0">
                <a:latin typeface="+mj-ea"/>
                <a:cs typeface="Arial" panose="020B0604020202020204" pitchFamily="34" charset="0"/>
              </a:rPr>
              <a:t>35.2%, </a:t>
            </a:r>
            <a:r>
              <a:rPr lang="ko-KR" altLang="en-US" sz="900" kern="0" dirty="0" err="1">
                <a:latin typeface="+mj-ea"/>
                <a:cs typeface="Arial" panose="020B0604020202020204" pitchFamily="34" charset="0"/>
              </a:rPr>
              <a:t>진흥알미늄</a:t>
            </a:r>
            <a:r>
              <a:rPr lang="ko-KR" altLang="en-US" sz="900" kern="0" dirty="0">
                <a:latin typeface="+mj-ea"/>
                <a:cs typeface="Arial" panose="020B0604020202020204" pitchFamily="34" charset="0"/>
              </a:rPr>
              <a:t>㈜ </a:t>
            </a:r>
            <a:r>
              <a:rPr lang="en-US" altLang="ko-KR" sz="900" kern="0" dirty="0">
                <a:latin typeface="+mj-ea"/>
                <a:cs typeface="Arial" panose="020B0604020202020204" pitchFamily="34" charset="0"/>
              </a:rPr>
              <a:t>27.6%, </a:t>
            </a:r>
            <a:r>
              <a:rPr lang="ko-KR" altLang="en-US" sz="900" kern="0" dirty="0" err="1">
                <a:latin typeface="+mj-ea"/>
                <a:cs typeface="Arial" panose="020B0604020202020204" pitchFamily="34" charset="0"/>
              </a:rPr>
              <a:t>주식회사브이메탈</a:t>
            </a:r>
            <a:r>
              <a:rPr lang="ko-KR" altLang="en-US" sz="900" kern="0" dirty="0">
                <a:latin typeface="+mj-ea"/>
                <a:cs typeface="Arial" panose="020B0604020202020204" pitchFamily="34" charset="0"/>
              </a:rPr>
              <a:t> </a:t>
            </a:r>
            <a:r>
              <a:rPr lang="en-US" altLang="ko-KR" sz="900" kern="0" dirty="0">
                <a:latin typeface="+mj-ea"/>
                <a:cs typeface="Arial" panose="020B0604020202020204" pitchFamily="34" charset="0"/>
              </a:rPr>
              <a:t>32.4%, </a:t>
            </a:r>
            <a:r>
              <a:rPr lang="ko-KR" altLang="en-US" sz="900" kern="0" dirty="0">
                <a:latin typeface="+mj-ea"/>
                <a:cs typeface="Arial" panose="020B0604020202020204" pitchFamily="34" charset="0"/>
              </a:rPr>
              <a:t>기타 </a:t>
            </a:r>
            <a:r>
              <a:rPr lang="en-US" altLang="ko-KR" sz="900" kern="0" dirty="0">
                <a:latin typeface="+mj-ea"/>
                <a:cs typeface="Arial" panose="020B0604020202020204" pitchFamily="34" charset="0"/>
              </a:rPr>
              <a:t>4.8%</a:t>
            </a:r>
            <a:r>
              <a:rPr lang="ko-KR" altLang="en-US" sz="900" kern="0" dirty="0">
                <a:latin typeface="+mj-ea"/>
                <a:cs typeface="Arial" panose="020B0604020202020204" pitchFamily="34" charset="0"/>
              </a:rPr>
              <a:t>의 매입비중을 보이고 있음</a:t>
            </a:r>
            <a:r>
              <a:rPr lang="en-US" altLang="ko-KR" sz="900" kern="0" dirty="0">
                <a:latin typeface="+mj-ea"/>
                <a:cs typeface="Arial" panose="020B0604020202020204" pitchFamily="34" charset="0"/>
              </a:rPr>
              <a:t> </a:t>
            </a: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95249" lvl="2" defTabSz="914395" fontAlgn="base">
              <a:spcBef>
                <a:spcPts val="600"/>
              </a:spcBef>
              <a:buClr>
                <a:srgbClr val="00338D"/>
              </a:buClr>
              <a:buSzPct val="100000"/>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95249" lvl="2" defTabSz="914395" fontAlgn="base">
              <a:spcBef>
                <a:spcPts val="600"/>
              </a:spcBef>
              <a:buClr>
                <a:srgbClr val="00338D"/>
              </a:buClr>
              <a:buSzPct val="100000"/>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p:txBody>
      </p:sp>
      <p:graphicFrame>
        <p:nvGraphicFramePr>
          <p:cNvPr id="12" name="표 11">
            <a:extLst>
              <a:ext uri="{FF2B5EF4-FFF2-40B4-BE49-F238E27FC236}">
                <a16:creationId xmlns:a16="http://schemas.microsoft.com/office/drawing/2014/main" id="{21E83B5F-EFD9-4795-9254-333824645FFE}"/>
              </a:ext>
            </a:extLst>
          </p:cNvPr>
          <p:cNvGraphicFramePr>
            <a:graphicFrameLocks noGrp="1"/>
          </p:cNvGraphicFramePr>
          <p:nvPr/>
        </p:nvGraphicFramePr>
        <p:xfrm>
          <a:off x="4089001" y="1522800"/>
          <a:ext cx="5056184" cy="1339824"/>
        </p:xfrm>
        <a:graphic>
          <a:graphicData uri="http://schemas.openxmlformats.org/drawingml/2006/table">
            <a:tbl>
              <a:tblPr/>
              <a:tblGrid>
                <a:gridCol w="316740">
                  <a:extLst>
                    <a:ext uri="{9D8B030D-6E8A-4147-A177-3AD203B41FA5}">
                      <a16:colId xmlns:a16="http://schemas.microsoft.com/office/drawing/2014/main" val="2112299187"/>
                    </a:ext>
                  </a:extLst>
                </a:gridCol>
                <a:gridCol w="1394984">
                  <a:extLst>
                    <a:ext uri="{9D8B030D-6E8A-4147-A177-3AD203B41FA5}">
                      <a16:colId xmlns:a16="http://schemas.microsoft.com/office/drawing/2014/main" val="2369757489"/>
                    </a:ext>
                  </a:extLst>
                </a:gridCol>
                <a:gridCol w="668892">
                  <a:extLst>
                    <a:ext uri="{9D8B030D-6E8A-4147-A177-3AD203B41FA5}">
                      <a16:colId xmlns:a16="http://schemas.microsoft.com/office/drawing/2014/main" val="1088970655"/>
                    </a:ext>
                  </a:extLst>
                </a:gridCol>
                <a:gridCol w="668892">
                  <a:extLst>
                    <a:ext uri="{9D8B030D-6E8A-4147-A177-3AD203B41FA5}">
                      <a16:colId xmlns:a16="http://schemas.microsoft.com/office/drawing/2014/main" val="230091491"/>
                    </a:ext>
                  </a:extLst>
                </a:gridCol>
                <a:gridCol w="668892">
                  <a:extLst>
                    <a:ext uri="{9D8B030D-6E8A-4147-A177-3AD203B41FA5}">
                      <a16:colId xmlns:a16="http://schemas.microsoft.com/office/drawing/2014/main" val="1520733092"/>
                    </a:ext>
                  </a:extLst>
                </a:gridCol>
                <a:gridCol w="668892">
                  <a:extLst>
                    <a:ext uri="{9D8B030D-6E8A-4147-A177-3AD203B41FA5}">
                      <a16:colId xmlns:a16="http://schemas.microsoft.com/office/drawing/2014/main" val="3317390247"/>
                    </a:ext>
                  </a:extLst>
                </a:gridCol>
                <a:gridCol w="668892">
                  <a:extLst>
                    <a:ext uri="{9D8B030D-6E8A-4147-A177-3AD203B41FA5}">
                      <a16:colId xmlns:a16="http://schemas.microsoft.com/office/drawing/2014/main" val="1448963294"/>
                    </a:ext>
                  </a:extLst>
                </a:gridCol>
              </a:tblGrid>
              <a:tr h="180000">
                <a:tc gridSpan="2">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kg)</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916083047"/>
                  </a:ext>
                </a:extLst>
              </a:tr>
              <a:tr h="144978">
                <a:tc gridSpan="2">
                  <a:txBody>
                    <a:bodyPr/>
                    <a:lstStyle/>
                    <a:p>
                      <a:pPr algn="l" fontAlgn="b"/>
                      <a:r>
                        <a:rPr lang="ko-KR" altLang="en-US" sz="900" b="1" i="0" u="none" strike="noStrike" dirty="0">
                          <a:effectLst/>
                          <a:latin typeface="맑은 고딕" panose="020B0503020000020004" pitchFamily="50" charset="-127"/>
                          <a:ea typeface="맑은 고딕" panose="020B0503020000020004" pitchFamily="50" charset="-127"/>
                        </a:rPr>
                        <a:t>재료비</a:t>
                      </a:r>
                      <a:endParaRPr lang="ko-KR" altLang="en-US" sz="900" b="1" i="0" u="none" strike="noStrike" baseline="30000" dirty="0">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2,185</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1,963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2,853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1,839</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834</a:t>
                      </a:r>
                    </a:p>
                  </a:txBody>
                  <a:tcPr marL="46800" marR="46800" marT="0" marB="0" anchor="b">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52852245"/>
                  </a:ext>
                </a:extLst>
              </a:tr>
              <a:tr h="144978">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900" b="1" i="0" u="none" strike="noStrike" dirty="0">
                          <a:effectLst/>
                          <a:latin typeface="맑은 고딕" panose="020B0503020000020004" pitchFamily="50" charset="-127"/>
                          <a:ea typeface="맑은 고딕" panose="020B0503020000020004" pitchFamily="50" charset="-127"/>
                        </a:rPr>
                        <a:t>원재료비</a:t>
                      </a:r>
                      <a:r>
                        <a:rPr lang="en-US" altLang="ko-KR" sz="900" b="1" i="0" u="none" strike="noStrike" dirty="0">
                          <a:effectLst/>
                          <a:latin typeface="맑은 고딕" panose="020B0503020000020004" pitchFamily="50" charset="-127"/>
                          <a:ea typeface="맑은 고딕" panose="020B0503020000020004" pitchFamily="50" charset="-127"/>
                        </a:rPr>
                        <a:t>(I+II</a:t>
                      </a:r>
                      <a:r>
                        <a:rPr lang="en-US" altLang="ko-KR" sz="900" b="1" i="0" u="none" strike="noStrike" dirty="0">
                          <a:effectLst/>
                          <a:latin typeface="맑은 고딕" panose="020B0503020000020004" pitchFamily="50" charset="-127"/>
                          <a:ea typeface="+mn-ea"/>
                        </a:rPr>
                        <a:t>)</a:t>
                      </a:r>
                      <a:endParaRPr lang="ko-KR" altLang="en-US" sz="900" b="1" i="0" u="none" strike="noStrike" dirty="0">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911</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677</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887</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702</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398</a:t>
                      </a:r>
                    </a:p>
                  </a:txBody>
                  <a:tcPr marL="46800" marR="46800" marT="0" marB="0" anchor="b">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628215601"/>
                  </a:ext>
                </a:extLst>
              </a:tr>
              <a:tr h="144978">
                <a:tc>
                  <a:txBody>
                    <a:bodyPr/>
                    <a:lstStyle/>
                    <a:p>
                      <a:pPr algn="l" fontAlgn="b"/>
                      <a:endParaRPr lang="ko-KR" altLang="en-US" sz="9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altLang="ko-KR" sz="900" b="0" i="0" u="none" strike="noStrike" dirty="0">
                          <a:effectLst/>
                          <a:latin typeface="맑은 고딕" panose="020B0503020000020004" pitchFamily="50" charset="-127"/>
                          <a:ea typeface="+mn-ea"/>
                        </a:rPr>
                        <a:t>I.</a:t>
                      </a:r>
                      <a:r>
                        <a:rPr lang="ko-KR" altLang="en-US" sz="900" b="0" i="0" u="none" strike="noStrike" dirty="0">
                          <a:effectLst/>
                          <a:latin typeface="맑은 고딕" panose="020B0503020000020004" pitchFamily="50" charset="-127"/>
                          <a:ea typeface="+mn-ea"/>
                        </a:rPr>
                        <a:t> 알루미늄 매입액</a:t>
                      </a:r>
                      <a:r>
                        <a:rPr lang="en-US" altLang="ko-KR" sz="900" b="0" i="0" u="none" strike="noStrike" dirty="0">
                          <a:effectLst/>
                          <a:latin typeface="맑은 고딕" panose="020B0503020000020004" pitchFamily="50" charset="-127"/>
                          <a:ea typeface="+mn-ea"/>
                        </a:rPr>
                        <a:t>(</a:t>
                      </a:r>
                      <a:r>
                        <a:rPr lang="ko-KR" altLang="en-US" sz="900" b="0" i="0" u="none" strike="noStrike" dirty="0">
                          <a:effectLst/>
                          <a:latin typeface="맑은 고딕" panose="020B0503020000020004" pitchFamily="50" charset="-127"/>
                          <a:ea typeface="+mn-ea"/>
                        </a:rPr>
                        <a:t>①</a:t>
                      </a:r>
                      <a:r>
                        <a:rPr lang="en-US" altLang="ko-KR" sz="900" b="0" i="0" u="none" strike="noStrike" dirty="0">
                          <a:effectLst/>
                          <a:latin typeface="맑은 고딕" panose="020B0503020000020004" pitchFamily="50" charset="-127"/>
                          <a:ea typeface="+mn-ea"/>
                        </a:rPr>
                        <a:t>x</a:t>
                      </a:r>
                      <a:r>
                        <a:rPr lang="ko-KR" altLang="en-US" sz="900" b="0" i="0" u="none" strike="noStrike" dirty="0">
                          <a:effectLst/>
                          <a:latin typeface="맑은 고딕" panose="020B0503020000020004" pitchFamily="50" charset="-127"/>
                          <a:ea typeface="+mn-ea"/>
                        </a:rPr>
                        <a:t>②</a:t>
                      </a:r>
                      <a:r>
                        <a:rPr lang="en-US" altLang="ko-KR" sz="900" b="0" i="0" u="none" strike="noStrike" dirty="0">
                          <a:effectLst/>
                          <a:latin typeface="맑은 고딕" panose="020B0503020000020004" pitchFamily="50" charset="-127"/>
                          <a:ea typeface="+mn-ea"/>
                        </a:rPr>
                        <a:t>)</a:t>
                      </a:r>
                      <a:endParaRPr lang="ko-KR" altLang="en-US" sz="900" b="0" i="0" u="none" strike="noStrike" dirty="0">
                        <a:effectLst/>
                        <a:latin typeface="맑은 고딕" panose="020B0503020000020004" pitchFamily="50" charset="-127"/>
                        <a:ea typeface="+mn-ea"/>
                      </a:endParaRPr>
                    </a:p>
                  </a:txBody>
                  <a:tcPr marL="46800" marR="46800" marT="0" marB="0" anchor="b">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794</a:t>
                      </a:r>
                    </a:p>
                  </a:txBody>
                  <a:tcPr marL="46800" marR="46800" marT="0" marB="0" anchor="b">
                    <a:lnL>
                      <a:noFill/>
                    </a:lnL>
                    <a:lnR>
                      <a:noFill/>
                    </a:lnR>
                    <a:lnT w="6350" cap="flat" cmpd="sng" algn="ctr">
                      <a:noFill/>
                      <a:prstDash val="dot"/>
                      <a:round/>
                      <a:headEnd type="none" w="med" len="med"/>
                      <a:tailEnd type="none" w="med" len="med"/>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592</a:t>
                      </a:r>
                    </a:p>
                  </a:txBody>
                  <a:tcPr marL="46800" marR="46800" marT="0" marB="0" anchor="b">
                    <a:lnL>
                      <a:noFill/>
                    </a:lnL>
                    <a:lnR>
                      <a:noFill/>
                    </a:lnR>
                    <a:lnT w="6350" cap="flat" cmpd="sng" algn="ctr">
                      <a:noFill/>
                      <a:prstDash val="dot"/>
                      <a:round/>
                      <a:headEnd type="none" w="med" len="med"/>
                      <a:tailEnd type="none" w="med" len="med"/>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822</a:t>
                      </a:r>
                    </a:p>
                  </a:txBody>
                  <a:tcPr marL="46800" marR="46800" marT="0" marB="0" anchor="b">
                    <a:lnL>
                      <a:noFill/>
                    </a:lnL>
                    <a:lnR>
                      <a:noFill/>
                    </a:lnR>
                    <a:lnT w="6350" cap="flat" cmpd="sng" algn="ctr">
                      <a:noFill/>
                      <a:prstDash val="dot"/>
                      <a:round/>
                      <a:headEnd type="none" w="med" len="med"/>
                      <a:tailEnd type="none" w="med" len="med"/>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674</a:t>
                      </a:r>
                    </a:p>
                  </a:txBody>
                  <a:tcPr marL="46800" marR="46800" marT="0" marB="0" anchor="b">
                    <a:lnL>
                      <a:noFill/>
                    </a:lnL>
                    <a:lnR>
                      <a:noFill/>
                    </a:lnR>
                    <a:lnT w="6350" cap="flat" cmpd="sng" algn="ctr">
                      <a:noFill/>
                      <a:prstDash val="dot"/>
                      <a:round/>
                      <a:headEnd type="none" w="med" len="med"/>
                      <a:tailEnd type="none" w="med" len="med"/>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379</a:t>
                      </a:r>
                    </a:p>
                  </a:txBody>
                  <a:tcPr marL="46800" marR="46800" marT="0" marB="0" anchor="b">
                    <a:lnL>
                      <a:noFill/>
                    </a:lnL>
                    <a:lnR w="9525" cap="flat" cmpd="sng" algn="ctr">
                      <a:solidFill>
                        <a:schemeClr val="tx2"/>
                      </a:solidFill>
                      <a:prstDash val="solid"/>
                      <a:round/>
                      <a:headEnd type="none" w="med" len="med"/>
                      <a:tailEnd type="none" w="med" len="med"/>
                    </a:lnR>
                    <a:lnT w="6350" cap="flat" cmpd="sng" algn="ctr">
                      <a:noFill/>
                      <a:prstDash val="dot"/>
                      <a:round/>
                      <a:headEnd type="none" w="med" len="med"/>
                      <a:tailEnd type="none" w="med" len="med"/>
                    </a:lnT>
                    <a:lnB>
                      <a:noFill/>
                    </a:lnB>
                  </a:tcPr>
                </a:tc>
                <a:extLst>
                  <a:ext uri="{0D108BD9-81ED-4DB2-BD59-A6C34878D82A}">
                    <a16:rowId xmlns:a16="http://schemas.microsoft.com/office/drawing/2014/main" val="810971397"/>
                  </a:ext>
                </a:extLst>
              </a:tr>
              <a:tr h="144978">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①알루미늄 수량</a:t>
                      </a:r>
                      <a:r>
                        <a:rPr lang="en-US" altLang="ko-KR" sz="900" b="0" i="0" u="none" strike="noStrike" dirty="0">
                          <a:effectLst/>
                          <a:latin typeface="맑은 고딕" panose="020B0503020000020004" pitchFamily="50" charset="-127"/>
                          <a:ea typeface="맑은 고딕" panose="020B0503020000020004" pitchFamily="50" charset="-127"/>
                        </a:rPr>
                        <a:t>(kg)</a:t>
                      </a:r>
                      <a:endParaRPr lang="ko-KR" altLang="en-US" sz="9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123,044</a:t>
                      </a:r>
                    </a:p>
                  </a:txBody>
                  <a:tcPr marL="46800" marR="46800" marT="0" marB="0" anchor="b">
                    <a:lnL>
                      <a:noFill/>
                    </a:lnL>
                    <a:lnR>
                      <a:noFill/>
                    </a:lnR>
                    <a:lnT>
                      <a:noFill/>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87,851</a:t>
                      </a:r>
                    </a:p>
                  </a:txBody>
                  <a:tcPr marL="46800" marR="46800" marT="0" marB="0" anchor="b">
                    <a:lnL>
                      <a:noFill/>
                    </a:lnL>
                    <a:lnR>
                      <a:noFill/>
                    </a:lnR>
                    <a:lnT>
                      <a:noFill/>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127,823</a:t>
                      </a:r>
                    </a:p>
                  </a:txBody>
                  <a:tcPr marL="46800" marR="46800" marT="0" marB="0" anchor="b">
                    <a:lnL>
                      <a:noFill/>
                    </a:lnL>
                    <a:lnR>
                      <a:noFill/>
                    </a:lnR>
                    <a:lnT>
                      <a:noFill/>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99,480</a:t>
                      </a:r>
                    </a:p>
                  </a:txBody>
                  <a:tcPr marL="46800" marR="46800" marT="0" marB="0" anchor="b">
                    <a:lnL>
                      <a:noFill/>
                    </a:lnL>
                    <a:lnR>
                      <a:noFill/>
                    </a:lnR>
                    <a:lnT>
                      <a:noFill/>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55,542</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54410835"/>
                  </a:ext>
                </a:extLst>
              </a:tr>
              <a:tr h="144978">
                <a:tc>
                  <a:txBody>
                    <a:bodyPr/>
                    <a:lstStyle/>
                    <a:p>
                      <a:pPr algn="l" fontAlgn="b"/>
                      <a:endParaRPr lang="ko-KR" altLang="en-US" sz="9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r>
                        <a:rPr lang="ko-KR" altLang="en-US" sz="900" b="0" i="0" u="none" strike="noStrike" dirty="0">
                          <a:effectLst/>
                          <a:latin typeface="맑은 고딕" panose="020B0503020000020004" pitchFamily="50" charset="-127"/>
                          <a:ea typeface="+mn-ea"/>
                        </a:rPr>
                        <a:t>②알루미늄 단가</a:t>
                      </a:r>
                      <a:r>
                        <a:rPr lang="en-US" altLang="ko-KR" sz="900" b="0" i="0" u="none" strike="noStrike" dirty="0">
                          <a:effectLst/>
                          <a:latin typeface="맑은 고딕" panose="020B0503020000020004" pitchFamily="50" charset="-127"/>
                          <a:ea typeface="맑은 고딕" panose="020B0503020000020004" pitchFamily="50" charset="-127"/>
                        </a:rPr>
                        <a:t>(</a:t>
                      </a:r>
                      <a:r>
                        <a:rPr lang="ko-KR" altLang="en-US" sz="900" b="0" i="0" u="none" strike="noStrike" dirty="0">
                          <a:effectLst/>
                          <a:latin typeface="맑은 고딕" panose="020B0503020000020004" pitchFamily="50" charset="-127"/>
                          <a:ea typeface="맑은 고딕" panose="020B0503020000020004" pitchFamily="50" charset="-127"/>
                        </a:rPr>
                        <a:t>원</a:t>
                      </a:r>
                      <a:r>
                        <a:rPr lang="en-US" altLang="ko-KR" sz="900" b="0" i="0" u="none" strike="noStrike" dirty="0">
                          <a:effectLst/>
                          <a:latin typeface="맑은 고딕" panose="020B0503020000020004" pitchFamily="50" charset="-127"/>
                          <a:ea typeface="맑은 고딕" panose="020B0503020000020004" pitchFamily="50" charset="-127"/>
                        </a:rPr>
                        <a:t>)</a:t>
                      </a:r>
                      <a:endParaRPr lang="ko-KR" altLang="en-US" sz="9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dot"/>
                      <a:round/>
                      <a:headEnd type="none" w="med" len="med"/>
                      <a:tailEnd type="none" w="med" len="med"/>
                    </a:lnL>
                    <a:lnR>
                      <a:noFill/>
                    </a:lnR>
                    <a:lnT>
                      <a:noFill/>
                    </a:lnT>
                    <a:lnB w="6350" cap="flat" cmpd="sng" algn="ctr">
                      <a:no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6,456</a:t>
                      </a:r>
                    </a:p>
                  </a:txBody>
                  <a:tcPr marL="46800" marR="46800" marT="0" marB="0" anchor="b">
                    <a:lnL>
                      <a:noFill/>
                    </a:lnL>
                    <a:lnR>
                      <a:noFill/>
                    </a:lnR>
                    <a:lnT>
                      <a:noFill/>
                    </a:lnT>
                    <a:lnB w="6350" cap="flat" cmpd="sng" algn="ctr">
                      <a:no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6,744</a:t>
                      </a:r>
                    </a:p>
                  </a:txBody>
                  <a:tcPr marL="46800" marR="46800" marT="0" marB="0" anchor="b">
                    <a:lnL>
                      <a:noFill/>
                    </a:lnL>
                    <a:lnR>
                      <a:noFill/>
                    </a:lnR>
                    <a:lnT>
                      <a:noFill/>
                    </a:lnT>
                    <a:lnB w="6350" cap="flat" cmpd="sng" algn="ctr">
                      <a:no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6,433</a:t>
                      </a:r>
                    </a:p>
                  </a:txBody>
                  <a:tcPr marL="46800" marR="46800" marT="0" marB="0" anchor="b">
                    <a:lnL>
                      <a:noFill/>
                    </a:lnL>
                    <a:lnR>
                      <a:noFill/>
                    </a:lnR>
                    <a:lnT>
                      <a:noFill/>
                    </a:lnT>
                    <a:lnB w="6350" cap="flat" cmpd="sng" algn="ctr">
                      <a:no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6,772</a:t>
                      </a:r>
                    </a:p>
                  </a:txBody>
                  <a:tcPr marL="46800" marR="46800" marT="0" marB="0" anchor="b">
                    <a:lnL>
                      <a:noFill/>
                    </a:lnL>
                    <a:lnR>
                      <a:noFill/>
                    </a:lnR>
                    <a:lnT>
                      <a:noFill/>
                    </a:lnT>
                    <a:lnB w="6350" cap="flat" cmpd="sng" algn="ctr">
                      <a:no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6,831</a:t>
                      </a:r>
                    </a:p>
                  </a:txBody>
                  <a:tcPr marL="46800" marR="46800" marT="0" marB="0" anchor="b">
                    <a:lnL>
                      <a:noFill/>
                    </a:lnL>
                    <a:lnR w="9525" cap="flat" cmpd="sng" algn="ctr">
                      <a:solidFill>
                        <a:schemeClr val="tx2"/>
                      </a:solidFill>
                      <a:prstDash val="solid"/>
                      <a:round/>
                      <a:headEnd type="none" w="med" len="med"/>
                      <a:tailEnd type="none" w="med" len="med"/>
                    </a:lnR>
                    <a:lnT>
                      <a:noFill/>
                    </a:lnT>
                    <a:lnB w="6350" cap="flat" cmpd="sng" algn="ctr">
                      <a:noFill/>
                      <a:prstDash val="sysDash"/>
                      <a:round/>
                      <a:headEnd type="none" w="med" len="med"/>
                      <a:tailEnd type="none" w="med" len="med"/>
                    </a:lnB>
                  </a:tcPr>
                </a:tc>
                <a:extLst>
                  <a:ext uri="{0D108BD9-81ED-4DB2-BD59-A6C34878D82A}">
                    <a16:rowId xmlns:a16="http://schemas.microsoft.com/office/drawing/2014/main" val="1601181379"/>
                  </a:ext>
                </a:extLst>
              </a:tr>
              <a:tr h="144978">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en-US" altLang="ko-KR" sz="900" b="0" i="0" u="none" strike="noStrike" dirty="0">
                          <a:effectLst/>
                          <a:latin typeface="맑은 고딕" panose="020B0503020000020004" pitchFamily="50" charset="-127"/>
                          <a:ea typeface="맑은 고딕" panose="020B0503020000020004" pitchFamily="50" charset="-127"/>
                        </a:rPr>
                        <a:t>II.</a:t>
                      </a:r>
                      <a:r>
                        <a:rPr lang="ko-KR" altLang="en-US" sz="900" b="0" i="0" u="none" strike="noStrike" dirty="0">
                          <a:effectLst/>
                          <a:latin typeface="맑은 고딕" panose="020B0503020000020004" pitchFamily="50" charset="-127"/>
                          <a:ea typeface="맑은 고딕" panose="020B0503020000020004" pitchFamily="50" charset="-127"/>
                        </a:rPr>
                        <a:t> </a:t>
                      </a:r>
                      <a:r>
                        <a:rPr lang="ko-KR" altLang="en-US" sz="900" b="0" i="0" u="none" strike="noStrike" dirty="0">
                          <a:effectLst/>
                          <a:latin typeface="맑은 고딕" panose="020B0503020000020004" pitchFamily="50" charset="-127"/>
                          <a:ea typeface="+mn-ea"/>
                        </a:rPr>
                        <a:t>기타알루미늄 매입액</a:t>
                      </a:r>
                      <a:r>
                        <a:rPr lang="en-US" altLang="ko-KR" sz="900" b="0" i="0" u="none" strike="noStrike" baseline="30000" dirty="0">
                          <a:effectLst/>
                          <a:latin typeface="맑은 고딕" panose="020B0503020000020004" pitchFamily="50" charset="-127"/>
                          <a:ea typeface="+mn-ea"/>
                        </a:rPr>
                        <a:t>1</a:t>
                      </a:r>
                      <a:endParaRPr lang="ko-KR" altLang="en-US" sz="900" b="0" i="0" u="none" strike="noStrike" baseline="30000" dirty="0">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dot"/>
                      <a:round/>
                      <a:headEnd type="none" w="med" len="med"/>
                      <a:tailEnd type="none" w="med" len="med"/>
                    </a:lnL>
                    <a:lnR>
                      <a:noFill/>
                    </a:lnR>
                    <a:lnT>
                      <a:noFill/>
                    </a:lnT>
                    <a:lnB w="6350" cap="flat" cmpd="sng" algn="ctr">
                      <a:solidFill>
                        <a:srgbClr val="AFBFDB"/>
                      </a:solid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117</a:t>
                      </a:r>
                    </a:p>
                  </a:txBody>
                  <a:tcPr marL="46800" marR="46800" marT="0" marB="0" anchor="b">
                    <a:lnL>
                      <a:noFill/>
                    </a:lnL>
                    <a:lnR>
                      <a:noFill/>
                    </a:lnR>
                    <a:lnT>
                      <a:noFill/>
                    </a:lnT>
                    <a:lnB w="6350" cap="flat" cmpd="sng" algn="ctr">
                      <a:solidFill>
                        <a:srgbClr val="AFBFDB"/>
                      </a:solid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85</a:t>
                      </a:r>
                    </a:p>
                  </a:txBody>
                  <a:tcPr marL="46800" marR="46800" marT="0" marB="0" anchor="b">
                    <a:lnL>
                      <a:noFill/>
                    </a:lnL>
                    <a:lnR>
                      <a:noFill/>
                    </a:lnR>
                    <a:lnT>
                      <a:noFill/>
                    </a:lnT>
                    <a:lnB w="6350" cap="flat" cmpd="sng" algn="ctr">
                      <a:solidFill>
                        <a:srgbClr val="AFBFDB"/>
                      </a:solid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64</a:t>
                      </a:r>
                    </a:p>
                  </a:txBody>
                  <a:tcPr marL="46800" marR="46800" marT="0" marB="0" anchor="b">
                    <a:lnL>
                      <a:noFill/>
                    </a:lnL>
                    <a:lnR>
                      <a:noFill/>
                    </a:lnR>
                    <a:lnT>
                      <a:noFill/>
                    </a:lnT>
                    <a:lnB w="6350" cap="flat" cmpd="sng" algn="ctr">
                      <a:solidFill>
                        <a:srgbClr val="AFBFDB"/>
                      </a:solid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28</a:t>
                      </a:r>
                    </a:p>
                  </a:txBody>
                  <a:tcPr marL="46800" marR="46800" marT="0" marB="0" anchor="b">
                    <a:lnL>
                      <a:noFill/>
                    </a:lnL>
                    <a:lnR>
                      <a:noFill/>
                    </a:lnR>
                    <a:lnT>
                      <a:noFill/>
                    </a:lnT>
                    <a:lnB w="6350" cap="flat" cmpd="sng" algn="ctr">
                      <a:solidFill>
                        <a:srgbClr val="AFBFDB"/>
                      </a:solid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19</a:t>
                      </a:r>
                    </a:p>
                  </a:txBody>
                  <a:tcPr marL="46800" marR="46800" marT="0" marB="0" anchor="b">
                    <a:lnL>
                      <a:noFill/>
                    </a:lnL>
                    <a:lnR w="9525" cap="flat" cmpd="sng" algn="ctr">
                      <a:solidFill>
                        <a:schemeClr val="tx2"/>
                      </a:solidFill>
                      <a:prstDash val="solid"/>
                      <a:round/>
                      <a:headEnd type="none" w="med" len="med"/>
                      <a:tailEnd type="none" w="med" len="med"/>
                    </a:lnR>
                    <a:lnT>
                      <a:noFill/>
                    </a:lnT>
                    <a:lnB w="6350" cap="flat" cmpd="sng" algn="ctr">
                      <a:solidFill>
                        <a:srgbClr val="AFBFDB"/>
                      </a:solidFill>
                      <a:prstDash val="sysDash"/>
                      <a:round/>
                      <a:headEnd type="none" w="med" len="med"/>
                      <a:tailEnd type="none" w="med" len="med"/>
                    </a:lnB>
                  </a:tcPr>
                </a:tc>
                <a:extLst>
                  <a:ext uri="{0D108BD9-81ED-4DB2-BD59-A6C34878D82A}">
                    <a16:rowId xmlns:a16="http://schemas.microsoft.com/office/drawing/2014/main" val="2145365002"/>
                  </a:ext>
                </a:extLst>
              </a:tr>
              <a:tr h="144978">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9525" cap="flat" cmpd="sng" algn="ctr">
                      <a:noFill/>
                      <a:prstDash val="solid"/>
                      <a:round/>
                      <a:headEnd type="none" w="med" len="med"/>
                      <a:tailEnd type="none" w="med" len="med"/>
                    </a:lnB>
                  </a:tcPr>
                </a:tc>
                <a:tc>
                  <a:txBody>
                    <a:bodyPr/>
                    <a:lstStyle/>
                    <a:p>
                      <a:pPr algn="l" fontAlgn="b"/>
                      <a:r>
                        <a:rPr lang="ko-KR" altLang="en-US" sz="900" b="1" i="0" u="none" strike="noStrike" dirty="0">
                          <a:effectLst/>
                          <a:latin typeface="맑은 고딕" panose="020B0503020000020004" pitchFamily="50" charset="-127"/>
                          <a:ea typeface="맑은 고딕" panose="020B0503020000020004" pitchFamily="50" charset="-127"/>
                        </a:rPr>
                        <a:t>부재료비</a:t>
                      </a:r>
                    </a:p>
                  </a:txBody>
                  <a:tcPr marL="46800" marR="46800" marT="0" marB="0" anchor="b">
                    <a:lnL w="6350" cap="flat" cmpd="sng" algn="ctr">
                      <a:solidFill>
                        <a:srgbClr val="00338D"/>
                      </a:solidFill>
                      <a:prstDash val="dot"/>
                      <a:round/>
                      <a:headEnd type="none" w="med" len="med"/>
                      <a:tailEnd type="none" w="med" len="med"/>
                    </a:lnL>
                    <a:lnR>
                      <a:noFill/>
                    </a:lnR>
                    <a:lnT w="6350" cap="flat" cmpd="sng" algn="ctr">
                      <a:solidFill>
                        <a:srgbClr val="AFBFDB"/>
                      </a:solidFill>
                      <a:prstDash val="sysDash"/>
                      <a:round/>
                      <a:headEnd type="none" w="med" len="med"/>
                      <a:tailEnd type="none" w="med" len="med"/>
                    </a:lnT>
                    <a:lnB w="9525" cap="flat" cmpd="sng" algn="ctr">
                      <a:no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284</a:t>
                      </a:r>
                    </a:p>
                  </a:txBody>
                  <a:tcPr marL="46800" marR="46800" marT="0" marB="0" anchor="b">
                    <a:lnL>
                      <a:noFill/>
                    </a:lnL>
                    <a:lnR>
                      <a:noFill/>
                    </a:lnR>
                    <a:lnT w="6350" cap="flat" cmpd="sng" algn="ctr">
                      <a:solidFill>
                        <a:srgbClr val="AFBFDB"/>
                      </a:solidFill>
                      <a:prstDash val="sysDash"/>
                      <a:round/>
                      <a:headEnd type="none" w="med" len="med"/>
                      <a:tailEnd type="none" w="med" len="med"/>
                    </a:lnT>
                    <a:lnB w="9525" cap="flat" cmpd="sng" algn="ctr">
                      <a:no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340</a:t>
                      </a:r>
                    </a:p>
                  </a:txBody>
                  <a:tcPr marL="46800" marR="46800" marT="0" marB="0" anchor="b">
                    <a:lnL>
                      <a:noFill/>
                    </a:lnL>
                    <a:lnR>
                      <a:noFill/>
                    </a:lnR>
                    <a:lnT w="6350" cap="flat" cmpd="sng" algn="ctr">
                      <a:solidFill>
                        <a:srgbClr val="AFBFDB"/>
                      </a:solidFill>
                      <a:prstDash val="sysDash"/>
                      <a:round/>
                      <a:headEnd type="none" w="med" len="med"/>
                      <a:tailEnd type="none" w="med" len="med"/>
                    </a:lnT>
                    <a:lnB w="9525" cap="flat" cmpd="sng" algn="ctr">
                      <a:no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405</a:t>
                      </a:r>
                    </a:p>
                  </a:txBody>
                  <a:tcPr marL="46800" marR="46800" marT="0" marB="0" anchor="b">
                    <a:lnL>
                      <a:noFill/>
                    </a:lnL>
                    <a:lnR>
                      <a:noFill/>
                    </a:lnR>
                    <a:lnT w="6350" cap="flat" cmpd="sng" algn="ctr">
                      <a:solidFill>
                        <a:srgbClr val="AFBFDB"/>
                      </a:solidFill>
                      <a:prstDash val="sysDash"/>
                      <a:round/>
                      <a:headEnd type="none" w="med" len="med"/>
                      <a:tailEnd type="none" w="med" len="med"/>
                    </a:lnT>
                    <a:lnB w="9525" cap="flat" cmpd="sng" algn="ctr">
                      <a:no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145</a:t>
                      </a:r>
                    </a:p>
                  </a:txBody>
                  <a:tcPr marL="46800" marR="46800" marT="0" marB="0" anchor="b">
                    <a:lnL>
                      <a:noFill/>
                    </a:lnL>
                    <a:lnR>
                      <a:noFill/>
                    </a:lnR>
                    <a:lnT w="6350" cap="flat" cmpd="sng" algn="ctr">
                      <a:solidFill>
                        <a:srgbClr val="AFBFDB"/>
                      </a:solidFill>
                      <a:prstDash val="sysDash"/>
                      <a:round/>
                      <a:headEnd type="none" w="med" len="med"/>
                      <a:tailEnd type="none" w="med" len="med"/>
                    </a:lnT>
                    <a:lnB w="9525" cap="flat" cmpd="sng" algn="ctr">
                      <a:no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122</a:t>
                      </a:r>
                    </a:p>
                  </a:txBody>
                  <a:tcPr marL="46800" marR="46800" marT="0" marB="0" anchor="b">
                    <a:lnL>
                      <a:noFill/>
                    </a:lnL>
                    <a:lnR w="9525" cap="flat" cmpd="sng" algn="ctr">
                      <a:solidFill>
                        <a:schemeClr val="tx2"/>
                      </a:solidFill>
                      <a:prstDash val="solid"/>
                      <a:round/>
                      <a:headEnd type="none" w="med" len="med"/>
                      <a:tailEnd type="none" w="med" len="med"/>
                    </a:lnR>
                    <a:lnT w="6350" cap="flat" cmpd="sng" algn="ctr">
                      <a:solidFill>
                        <a:srgbClr val="AFBFDB"/>
                      </a:solidFill>
                      <a:prstDash val="sysDash"/>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2632902428"/>
                  </a:ext>
                </a:extLst>
              </a:tr>
              <a:tr h="144978">
                <a:tc>
                  <a:txBody>
                    <a:bodyPr/>
                    <a:lstStyle/>
                    <a:p>
                      <a:pPr algn="l" fontAlgn="b"/>
                      <a:endParaRPr lang="ko-KR" altLang="en-US" sz="9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ko-KR" altLang="en-US" sz="900" b="1" i="0" u="none" strike="noStrike" dirty="0">
                          <a:effectLst/>
                          <a:latin typeface="맑은 고딕" panose="020B0503020000020004" pitchFamily="50" charset="-127"/>
                          <a:ea typeface="+mn-ea"/>
                        </a:rPr>
                        <a:t>외주가공비</a:t>
                      </a:r>
                    </a:p>
                  </a:txBody>
                  <a:tcPr marL="46800" marR="46800" marT="0" marB="0" anchor="b">
                    <a:lnL w="6350" cap="flat" cmpd="sng" algn="ctr">
                      <a:solidFill>
                        <a:srgbClr val="00338D"/>
                      </a:solidFill>
                      <a:prstDash val="dot"/>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990</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946</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1,561</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992</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314</a:t>
                      </a:r>
                    </a:p>
                  </a:txBody>
                  <a:tcPr marL="46800" marR="46800" marT="0" marB="0" anchor="b">
                    <a:lnL>
                      <a:noFill/>
                    </a:lnL>
                    <a:lnR w="9525" cap="flat" cmpd="sng" algn="ctr">
                      <a:solidFill>
                        <a:schemeClr val="tx2"/>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056743580"/>
                  </a:ext>
                </a:extLst>
              </a:tr>
            </a:tbl>
          </a:graphicData>
        </a:graphic>
      </p:graphicFrame>
      <p:grpSp>
        <p:nvGrpSpPr>
          <p:cNvPr id="14" name="그룹 13">
            <a:extLst>
              <a:ext uri="{FF2B5EF4-FFF2-40B4-BE49-F238E27FC236}">
                <a16:creationId xmlns:a16="http://schemas.microsoft.com/office/drawing/2014/main" id="{73258E68-9389-4213-840F-EDC0DC3256AF}"/>
              </a:ext>
            </a:extLst>
          </p:cNvPr>
          <p:cNvGrpSpPr/>
          <p:nvPr/>
        </p:nvGrpSpPr>
        <p:grpSpPr>
          <a:xfrm>
            <a:off x="4089127" y="1098740"/>
            <a:ext cx="5056933" cy="360000"/>
            <a:chOff x="494945" y="1434354"/>
            <a:chExt cx="4516755" cy="360000"/>
          </a:xfrm>
        </p:grpSpPr>
        <p:sp>
          <p:nvSpPr>
            <p:cNvPr id="15" name="Line 13">
              <a:extLst>
                <a:ext uri="{FF2B5EF4-FFF2-40B4-BE49-F238E27FC236}">
                  <a16:creationId xmlns:a16="http://schemas.microsoft.com/office/drawing/2014/main" id="{CF2C4A05-9502-43A5-B06B-DB7C5F46C07D}"/>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6" name="Rectangle 41">
              <a:extLst>
                <a:ext uri="{FF2B5EF4-FFF2-40B4-BE49-F238E27FC236}">
                  <a16:creationId xmlns:a16="http://schemas.microsoft.com/office/drawing/2014/main" id="{90A9FE54-4B8E-4A71-ACEF-D79BB22C5FCA}"/>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Materials</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grpSp>
        <p:nvGrpSpPr>
          <p:cNvPr id="30" name="그룹 29">
            <a:extLst>
              <a:ext uri="{FF2B5EF4-FFF2-40B4-BE49-F238E27FC236}">
                <a16:creationId xmlns:a16="http://schemas.microsoft.com/office/drawing/2014/main" id="{0AAF9E21-1299-443A-8FFF-F728FCF36CDC}"/>
              </a:ext>
            </a:extLst>
          </p:cNvPr>
          <p:cNvGrpSpPr/>
          <p:nvPr/>
        </p:nvGrpSpPr>
        <p:grpSpPr>
          <a:xfrm>
            <a:off x="4088856" y="3237122"/>
            <a:ext cx="5056933" cy="360000"/>
            <a:chOff x="494945" y="1434354"/>
            <a:chExt cx="4516755" cy="360000"/>
          </a:xfrm>
        </p:grpSpPr>
        <p:sp>
          <p:nvSpPr>
            <p:cNvPr id="31" name="Line 13">
              <a:extLst>
                <a:ext uri="{FF2B5EF4-FFF2-40B4-BE49-F238E27FC236}">
                  <a16:creationId xmlns:a16="http://schemas.microsoft.com/office/drawing/2014/main" id="{3F31092F-C5BE-4B28-82F2-1A75906377F0}"/>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32" name="Rectangle 41">
              <a:extLst>
                <a:ext uri="{FF2B5EF4-FFF2-40B4-BE49-F238E27FC236}">
                  <a16:creationId xmlns:a16="http://schemas.microsoft.com/office/drawing/2014/main" id="{2498F71A-8E28-46A6-8AA5-1B118DAF2EEB}"/>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▌연도별 알루미늄 거래처 매입액 비중 추이</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graphicFrame>
        <p:nvGraphicFramePr>
          <p:cNvPr id="26" name="표 25">
            <a:extLst>
              <a:ext uri="{FF2B5EF4-FFF2-40B4-BE49-F238E27FC236}">
                <a16:creationId xmlns:a16="http://schemas.microsoft.com/office/drawing/2014/main" id="{4B701676-ABC5-40F6-B842-F7F365645541}"/>
              </a:ext>
            </a:extLst>
          </p:cNvPr>
          <p:cNvGraphicFramePr>
            <a:graphicFrameLocks noGrp="1"/>
          </p:cNvGraphicFramePr>
          <p:nvPr/>
        </p:nvGraphicFramePr>
        <p:xfrm>
          <a:off x="982139" y="2690092"/>
          <a:ext cx="2779741" cy="823752"/>
        </p:xfrm>
        <a:graphic>
          <a:graphicData uri="http://schemas.openxmlformats.org/drawingml/2006/table">
            <a:tbl>
              <a:tblPr/>
              <a:tblGrid>
                <a:gridCol w="174134">
                  <a:extLst>
                    <a:ext uri="{9D8B030D-6E8A-4147-A177-3AD203B41FA5}">
                      <a16:colId xmlns:a16="http://schemas.microsoft.com/office/drawing/2014/main" val="2112299187"/>
                    </a:ext>
                  </a:extLst>
                </a:gridCol>
                <a:gridCol w="697927">
                  <a:extLst>
                    <a:ext uri="{9D8B030D-6E8A-4147-A177-3AD203B41FA5}">
                      <a16:colId xmlns:a16="http://schemas.microsoft.com/office/drawing/2014/main" val="2369757489"/>
                    </a:ext>
                  </a:extLst>
                </a:gridCol>
                <a:gridCol w="381536">
                  <a:extLst>
                    <a:ext uri="{9D8B030D-6E8A-4147-A177-3AD203B41FA5}">
                      <a16:colId xmlns:a16="http://schemas.microsoft.com/office/drawing/2014/main" val="1088970655"/>
                    </a:ext>
                  </a:extLst>
                </a:gridCol>
                <a:gridCol w="381536">
                  <a:extLst>
                    <a:ext uri="{9D8B030D-6E8A-4147-A177-3AD203B41FA5}">
                      <a16:colId xmlns:a16="http://schemas.microsoft.com/office/drawing/2014/main" val="230091491"/>
                    </a:ext>
                  </a:extLst>
                </a:gridCol>
                <a:gridCol w="381536">
                  <a:extLst>
                    <a:ext uri="{9D8B030D-6E8A-4147-A177-3AD203B41FA5}">
                      <a16:colId xmlns:a16="http://schemas.microsoft.com/office/drawing/2014/main" val="1520733092"/>
                    </a:ext>
                  </a:extLst>
                </a:gridCol>
                <a:gridCol w="381536">
                  <a:extLst>
                    <a:ext uri="{9D8B030D-6E8A-4147-A177-3AD203B41FA5}">
                      <a16:colId xmlns:a16="http://schemas.microsoft.com/office/drawing/2014/main" val="3317390247"/>
                    </a:ext>
                  </a:extLst>
                </a:gridCol>
                <a:gridCol w="381536">
                  <a:extLst>
                    <a:ext uri="{9D8B030D-6E8A-4147-A177-3AD203B41FA5}">
                      <a16:colId xmlns:a16="http://schemas.microsoft.com/office/drawing/2014/main" val="1448963294"/>
                    </a:ext>
                  </a:extLst>
                </a:gridCol>
              </a:tblGrid>
              <a:tr h="230400">
                <a:tc gridSpan="2">
                  <a:txBody>
                    <a:bodyPr/>
                    <a:lstStyle/>
                    <a:p>
                      <a:pPr algn="l"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 </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916083047"/>
                  </a:ext>
                </a:extLst>
              </a:tr>
              <a:tr h="144978">
                <a:tc gridSpan="2">
                  <a:txBody>
                    <a:bodyPr/>
                    <a:lstStyle/>
                    <a:p>
                      <a:pPr algn="l" fontAlgn="b"/>
                      <a:r>
                        <a:rPr lang="ko-KR" altLang="en-US" sz="800" b="0" i="0" u="none" strike="noStrike" dirty="0">
                          <a:effectLst/>
                          <a:latin typeface="맑은 고딕" panose="020B0503020000020004" pitchFamily="50" charset="-127"/>
                          <a:ea typeface="맑은 고딕" panose="020B0503020000020004" pitchFamily="50" charset="-127"/>
                        </a:rPr>
                        <a:t>재료비</a:t>
                      </a:r>
                      <a:endParaRPr lang="ko-KR" altLang="en-US" sz="800" b="0" i="0" u="none" strike="noStrike" baseline="30000" dirty="0">
                        <a:effectLst/>
                        <a:latin typeface="맑은 고딕" panose="020B0503020000020004" pitchFamily="50" charset="-127"/>
                        <a:ea typeface="맑은 고딕" panose="020B0503020000020004" pitchFamily="50" charset="-127"/>
                      </a:endParaRPr>
                    </a:p>
                  </a:txBody>
                  <a:tcPr marL="46800" marR="46800" marT="0" marB="0" anchor="b">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800" b="1" i="0" u="none" strike="noStrike" dirty="0">
                          <a:effectLst/>
                          <a:latin typeface="맑은 고딕" panose="020B0503020000020004" pitchFamily="50" charset="-127"/>
                          <a:ea typeface="맑은 고딕" panose="020B0503020000020004" pitchFamily="50" charset="-127"/>
                        </a:rPr>
                        <a:t>2,185</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effectLst/>
                          <a:latin typeface="맑은 고딕" panose="020B0503020000020004" pitchFamily="50" charset="-127"/>
                          <a:ea typeface="맑은 고딕" panose="020B0503020000020004" pitchFamily="50" charset="-127"/>
                        </a:rPr>
                        <a:t>1,963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effectLst/>
                          <a:latin typeface="맑은 고딕" panose="020B0503020000020004" pitchFamily="50" charset="-127"/>
                          <a:ea typeface="맑은 고딕" panose="020B0503020000020004" pitchFamily="50" charset="-127"/>
                        </a:rPr>
                        <a:t>2,853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effectLst/>
                          <a:latin typeface="맑은 고딕" panose="020B0503020000020004" pitchFamily="50" charset="-127"/>
                          <a:ea typeface="맑은 고딕" panose="020B0503020000020004" pitchFamily="50" charset="-127"/>
                        </a:rPr>
                        <a:t>1,839</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effectLst/>
                          <a:latin typeface="맑은 고딕" panose="020B0503020000020004" pitchFamily="50" charset="-127"/>
                          <a:ea typeface="맑은 고딕" panose="020B0503020000020004" pitchFamily="50" charset="-127"/>
                        </a:rPr>
                        <a:t>834</a:t>
                      </a:r>
                    </a:p>
                  </a:txBody>
                  <a:tcPr marL="46800" marR="46800" marT="0" marB="0" anchor="b">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52852245"/>
                  </a:ext>
                </a:extLst>
              </a:tr>
              <a:tr h="144978">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p>
                  </a:txBody>
                  <a:tcPr marL="46800" marR="46800" marT="0" marB="0" anchor="b">
                    <a:lnL w="1270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effectLst/>
                          <a:latin typeface="맑은 고딕" panose="020B0503020000020004" pitchFamily="50" charset="-127"/>
                          <a:ea typeface="맑은 고딕" panose="020B0503020000020004" pitchFamily="50" charset="-127"/>
                        </a:rPr>
                        <a:t>원재료비</a:t>
                      </a:r>
                    </a:p>
                  </a:txBody>
                  <a:tcPr marL="46800" marR="468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911</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677</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887</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702</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398</a:t>
                      </a:r>
                    </a:p>
                  </a:txBody>
                  <a:tcPr marL="46800" marR="46800" marT="0" marB="0" anchor="b">
                    <a:lnL>
                      <a:noFill/>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628215601"/>
                  </a:ext>
                </a:extLst>
              </a:tr>
              <a:tr h="144978">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p>
                  </a:txBody>
                  <a:tcPr marL="46800" marR="46800" marT="0" marB="0" anchor="b">
                    <a:lnL w="1270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effectLst/>
                          <a:latin typeface="맑은 고딕" panose="020B0503020000020004" pitchFamily="50" charset="-127"/>
                          <a:ea typeface="맑은 고딕" panose="020B0503020000020004" pitchFamily="50" charset="-127"/>
                        </a:rPr>
                        <a:t>부재료비</a:t>
                      </a:r>
                    </a:p>
                  </a:txBody>
                  <a:tcPr marL="46800" marR="468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284</a:t>
                      </a:r>
                    </a:p>
                  </a:txBody>
                  <a:tcPr marL="46800" marR="46800" marT="0" marB="0" anchor="b">
                    <a:lnL>
                      <a:noFill/>
                    </a:lnL>
                    <a:lnR>
                      <a:noFill/>
                    </a:lnR>
                    <a:lnT>
                      <a:noFill/>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340</a:t>
                      </a:r>
                    </a:p>
                  </a:txBody>
                  <a:tcPr marL="46800" marR="46800" marT="0" marB="0" anchor="b">
                    <a:lnL>
                      <a:noFill/>
                    </a:lnL>
                    <a:lnR>
                      <a:noFill/>
                    </a:lnR>
                    <a:lnT>
                      <a:noFill/>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405</a:t>
                      </a:r>
                    </a:p>
                  </a:txBody>
                  <a:tcPr marL="46800" marR="46800" marT="0" marB="0" anchor="b">
                    <a:lnL>
                      <a:noFill/>
                    </a:lnL>
                    <a:lnR>
                      <a:noFill/>
                    </a:lnR>
                    <a:lnT>
                      <a:noFill/>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145</a:t>
                      </a:r>
                    </a:p>
                  </a:txBody>
                  <a:tcPr marL="46800" marR="46800" marT="0" marB="0" anchor="b">
                    <a:lnL>
                      <a:noFill/>
                    </a:lnL>
                    <a:lnR>
                      <a:noFill/>
                    </a:lnR>
                    <a:lnT>
                      <a:noFill/>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122</a:t>
                      </a:r>
                    </a:p>
                  </a:txBody>
                  <a:tcPr marL="46800" marR="46800" marT="0" marB="0" anchor="b">
                    <a:lnL>
                      <a:noFill/>
                    </a:lnL>
                    <a:lnR w="1270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4410835"/>
                  </a:ext>
                </a:extLst>
              </a:tr>
              <a:tr h="144978">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p>
                  </a:txBody>
                  <a:tcPr marL="46800" marR="46800" marT="0" marB="0" anchor="b">
                    <a:lnL w="1270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dirty="0">
                          <a:effectLst/>
                          <a:latin typeface="맑은 고딕" panose="020B0503020000020004" pitchFamily="50" charset="-127"/>
                          <a:ea typeface="맑은 고딕" panose="020B0503020000020004" pitchFamily="50" charset="-127"/>
                        </a:rPr>
                        <a:t>외주가공비</a:t>
                      </a:r>
                    </a:p>
                  </a:txBody>
                  <a:tcPr marL="46800" marR="46800" marT="0" marB="0" anchor="b">
                    <a:lnL w="6350" cap="flat" cmpd="sng" algn="ctr">
                      <a:solidFill>
                        <a:srgbClr val="00338D"/>
                      </a:solidFill>
                      <a:prstDash val="dot"/>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990</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946</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1,561</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992</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314</a:t>
                      </a:r>
                    </a:p>
                  </a:txBody>
                  <a:tcPr marL="46800" marR="46800" marT="0" marB="0" anchor="b">
                    <a:lnL>
                      <a:noFill/>
                    </a:lnL>
                    <a:lnR w="1270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45365002"/>
                  </a:ext>
                </a:extLst>
              </a:tr>
            </a:tbl>
          </a:graphicData>
        </a:graphic>
      </p:graphicFrame>
      <p:sp>
        <p:nvSpPr>
          <p:cNvPr id="27" name="TextBox 26">
            <a:extLst>
              <a:ext uri="{FF2B5EF4-FFF2-40B4-BE49-F238E27FC236}">
                <a16:creationId xmlns:a16="http://schemas.microsoft.com/office/drawing/2014/main" id="{CE5295D7-7CEA-4F81-911D-D7F762546422}"/>
              </a:ext>
            </a:extLst>
          </p:cNvPr>
          <p:cNvSpPr txBox="1"/>
          <p:nvPr/>
        </p:nvSpPr>
        <p:spPr>
          <a:xfrm>
            <a:off x="982138" y="2561774"/>
            <a:ext cx="1103835" cy="123111"/>
          </a:xfrm>
          <a:prstGeom prst="rect">
            <a:avLst/>
          </a:prstGeom>
          <a:noFill/>
        </p:spPr>
        <p:txBody>
          <a:bodyPr wrap="square" lIns="0" tIns="0" rIns="0" bIns="0" rtlCol="0">
            <a:spAutoFit/>
          </a:bodyPr>
          <a:lstStyle/>
          <a:p>
            <a:pPr algn="just"/>
            <a:r>
              <a:rPr lang="en-US" altLang="ko-KR" sz="800" b="1" dirty="0">
                <a:latin typeface="+mj-ea"/>
                <a:ea typeface="+mj-ea"/>
                <a:cs typeface="Univers for KPMG"/>
              </a:rPr>
              <a:t>&lt;</a:t>
            </a:r>
            <a:r>
              <a:rPr lang="ko-KR" altLang="en-US" sz="800" b="1" dirty="0">
                <a:latin typeface="+mj-ea"/>
                <a:ea typeface="+mj-ea"/>
                <a:cs typeface="Univers for KPMG"/>
              </a:rPr>
              <a:t>회사 계상 재료비</a:t>
            </a:r>
            <a:r>
              <a:rPr lang="en-US" altLang="ko-KR" sz="800" b="1" dirty="0">
                <a:latin typeface="+mj-ea"/>
                <a:ea typeface="+mj-ea"/>
                <a:cs typeface="Univers for KPMG"/>
              </a:rPr>
              <a:t>&gt;</a:t>
            </a:r>
          </a:p>
        </p:txBody>
      </p:sp>
      <p:sp>
        <p:nvSpPr>
          <p:cNvPr id="28" name="TextBox 27">
            <a:extLst>
              <a:ext uri="{FF2B5EF4-FFF2-40B4-BE49-F238E27FC236}">
                <a16:creationId xmlns:a16="http://schemas.microsoft.com/office/drawing/2014/main" id="{86BEC3DA-0A73-4872-B638-E7A2542FCE98}"/>
              </a:ext>
            </a:extLst>
          </p:cNvPr>
          <p:cNvSpPr txBox="1"/>
          <p:nvPr/>
        </p:nvSpPr>
        <p:spPr>
          <a:xfrm>
            <a:off x="982138" y="3701825"/>
            <a:ext cx="1253061" cy="123111"/>
          </a:xfrm>
          <a:prstGeom prst="rect">
            <a:avLst/>
          </a:prstGeom>
          <a:noFill/>
        </p:spPr>
        <p:txBody>
          <a:bodyPr wrap="square" lIns="0" tIns="0" rIns="0" bIns="0" rtlCol="0">
            <a:spAutoFit/>
          </a:bodyPr>
          <a:lstStyle/>
          <a:p>
            <a:pPr algn="just"/>
            <a:r>
              <a:rPr lang="en-US" altLang="ko-KR" sz="800" b="1" dirty="0">
                <a:latin typeface="+mj-ea"/>
                <a:ea typeface="+mj-ea"/>
                <a:cs typeface="Univers for KPMG"/>
              </a:rPr>
              <a:t>&lt;</a:t>
            </a:r>
            <a:r>
              <a:rPr lang="ko-KR" altLang="en-US" sz="800" b="1" dirty="0">
                <a:latin typeface="+mj-ea"/>
                <a:ea typeface="+mj-ea"/>
                <a:cs typeface="Univers for KPMG"/>
              </a:rPr>
              <a:t>계정 </a:t>
            </a:r>
            <a:r>
              <a:rPr lang="ko-KR" altLang="en-US" sz="800" b="1" dirty="0" err="1">
                <a:latin typeface="+mj-ea"/>
                <a:ea typeface="+mj-ea"/>
                <a:cs typeface="Univers for KPMG"/>
              </a:rPr>
              <a:t>재분류</a:t>
            </a:r>
            <a:r>
              <a:rPr lang="ko-KR" altLang="en-US" sz="800" b="1" dirty="0">
                <a:latin typeface="+mj-ea"/>
                <a:ea typeface="+mj-ea"/>
                <a:cs typeface="Univers for KPMG"/>
              </a:rPr>
              <a:t> 후 재료비</a:t>
            </a:r>
            <a:r>
              <a:rPr lang="en-US" altLang="ko-KR" sz="800" b="1" dirty="0">
                <a:latin typeface="+mj-ea"/>
                <a:ea typeface="+mj-ea"/>
                <a:cs typeface="Univers for KPMG"/>
              </a:rPr>
              <a:t>&gt;</a:t>
            </a:r>
          </a:p>
        </p:txBody>
      </p:sp>
      <p:graphicFrame>
        <p:nvGraphicFramePr>
          <p:cNvPr id="29" name="표 28">
            <a:extLst>
              <a:ext uri="{FF2B5EF4-FFF2-40B4-BE49-F238E27FC236}">
                <a16:creationId xmlns:a16="http://schemas.microsoft.com/office/drawing/2014/main" id="{09F116CD-3074-46B4-B8CB-F9572C98F24E}"/>
              </a:ext>
            </a:extLst>
          </p:cNvPr>
          <p:cNvGraphicFramePr>
            <a:graphicFrameLocks noGrp="1"/>
          </p:cNvGraphicFramePr>
          <p:nvPr/>
        </p:nvGraphicFramePr>
        <p:xfrm>
          <a:off x="982138" y="3849118"/>
          <a:ext cx="2779741" cy="678774"/>
        </p:xfrm>
        <a:graphic>
          <a:graphicData uri="http://schemas.openxmlformats.org/drawingml/2006/table">
            <a:tbl>
              <a:tblPr/>
              <a:tblGrid>
                <a:gridCol w="174134">
                  <a:extLst>
                    <a:ext uri="{9D8B030D-6E8A-4147-A177-3AD203B41FA5}">
                      <a16:colId xmlns:a16="http://schemas.microsoft.com/office/drawing/2014/main" val="2112299187"/>
                    </a:ext>
                  </a:extLst>
                </a:gridCol>
                <a:gridCol w="697927">
                  <a:extLst>
                    <a:ext uri="{9D8B030D-6E8A-4147-A177-3AD203B41FA5}">
                      <a16:colId xmlns:a16="http://schemas.microsoft.com/office/drawing/2014/main" val="2369757489"/>
                    </a:ext>
                  </a:extLst>
                </a:gridCol>
                <a:gridCol w="381536">
                  <a:extLst>
                    <a:ext uri="{9D8B030D-6E8A-4147-A177-3AD203B41FA5}">
                      <a16:colId xmlns:a16="http://schemas.microsoft.com/office/drawing/2014/main" val="1088970655"/>
                    </a:ext>
                  </a:extLst>
                </a:gridCol>
                <a:gridCol w="381536">
                  <a:extLst>
                    <a:ext uri="{9D8B030D-6E8A-4147-A177-3AD203B41FA5}">
                      <a16:colId xmlns:a16="http://schemas.microsoft.com/office/drawing/2014/main" val="230091491"/>
                    </a:ext>
                  </a:extLst>
                </a:gridCol>
                <a:gridCol w="381536">
                  <a:extLst>
                    <a:ext uri="{9D8B030D-6E8A-4147-A177-3AD203B41FA5}">
                      <a16:colId xmlns:a16="http://schemas.microsoft.com/office/drawing/2014/main" val="1520733092"/>
                    </a:ext>
                  </a:extLst>
                </a:gridCol>
                <a:gridCol w="381536">
                  <a:extLst>
                    <a:ext uri="{9D8B030D-6E8A-4147-A177-3AD203B41FA5}">
                      <a16:colId xmlns:a16="http://schemas.microsoft.com/office/drawing/2014/main" val="3317390247"/>
                    </a:ext>
                  </a:extLst>
                </a:gridCol>
                <a:gridCol w="381536">
                  <a:extLst>
                    <a:ext uri="{9D8B030D-6E8A-4147-A177-3AD203B41FA5}">
                      <a16:colId xmlns:a16="http://schemas.microsoft.com/office/drawing/2014/main" val="1448963294"/>
                    </a:ext>
                  </a:extLst>
                </a:gridCol>
              </a:tblGrid>
              <a:tr h="230400">
                <a:tc gridSpan="2">
                  <a:txBody>
                    <a:bodyPr/>
                    <a:lstStyle/>
                    <a:p>
                      <a:pPr algn="l"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 </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916083047"/>
                  </a:ext>
                </a:extLst>
              </a:tr>
              <a:tr h="144978">
                <a:tc gridSpan="2">
                  <a:txBody>
                    <a:bodyPr/>
                    <a:lstStyle/>
                    <a:p>
                      <a:pPr algn="l" fontAlgn="b"/>
                      <a:r>
                        <a:rPr lang="ko-KR" altLang="en-US" sz="800" b="0" i="0" u="none" strike="noStrike" dirty="0">
                          <a:effectLst/>
                          <a:latin typeface="맑은 고딕" panose="020B0503020000020004" pitchFamily="50" charset="-127"/>
                          <a:ea typeface="맑은 고딕" panose="020B0503020000020004" pitchFamily="50" charset="-127"/>
                        </a:rPr>
                        <a:t>재료비</a:t>
                      </a:r>
                      <a:endParaRPr lang="ko-KR" altLang="en-US" sz="800" b="0" i="0" u="none" strike="noStrike" baseline="30000" dirty="0">
                        <a:effectLst/>
                        <a:latin typeface="맑은 고딕" panose="020B0503020000020004" pitchFamily="50" charset="-127"/>
                        <a:ea typeface="맑은 고딕" panose="020B0503020000020004" pitchFamily="50" charset="-127"/>
                      </a:endParaRPr>
                    </a:p>
                  </a:txBody>
                  <a:tcPr marL="46800" marR="46800" marT="0" marB="0" anchor="b">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800" b="1" i="0" u="none" strike="noStrike" dirty="0">
                          <a:effectLst/>
                          <a:latin typeface="맑은 고딕" panose="020B0503020000020004" pitchFamily="50" charset="-127"/>
                          <a:ea typeface="맑은 고딕" panose="020B0503020000020004" pitchFamily="50" charset="-127"/>
                        </a:rPr>
                        <a:t>1,208</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effectLst/>
                          <a:latin typeface="맑은 고딕" panose="020B0503020000020004" pitchFamily="50" charset="-127"/>
                          <a:ea typeface="맑은 고딕" panose="020B0503020000020004" pitchFamily="50" charset="-127"/>
                        </a:rPr>
                        <a:t>1,033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effectLst/>
                          <a:latin typeface="맑은 고딕" panose="020B0503020000020004" pitchFamily="50" charset="-127"/>
                          <a:ea typeface="맑은 고딕" panose="020B0503020000020004" pitchFamily="50" charset="-127"/>
                        </a:rPr>
                        <a:t>1,292</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effectLst/>
                          <a:latin typeface="맑은 고딕" panose="020B0503020000020004" pitchFamily="50" charset="-127"/>
                          <a:ea typeface="맑은 고딕" panose="020B0503020000020004" pitchFamily="50" charset="-127"/>
                        </a:rPr>
                        <a:t>847</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effectLst/>
                          <a:latin typeface="맑은 고딕" panose="020B0503020000020004" pitchFamily="50" charset="-127"/>
                          <a:ea typeface="맑은 고딕" panose="020B0503020000020004" pitchFamily="50" charset="-127"/>
                        </a:rPr>
                        <a:t>520</a:t>
                      </a:r>
                    </a:p>
                  </a:txBody>
                  <a:tcPr marL="46800" marR="46800" marT="0" marB="0" anchor="b">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52852245"/>
                  </a:ext>
                </a:extLst>
              </a:tr>
              <a:tr h="144978">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p>
                  </a:txBody>
                  <a:tcPr marL="46800" marR="46800" marT="0" marB="0" anchor="b">
                    <a:lnL w="1270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effectLst/>
                          <a:latin typeface="맑은 고딕" panose="020B0503020000020004" pitchFamily="50" charset="-127"/>
                          <a:ea typeface="맑은 고딕" panose="020B0503020000020004" pitchFamily="50" charset="-127"/>
                        </a:rPr>
                        <a:t>원재료비</a:t>
                      </a:r>
                    </a:p>
                  </a:txBody>
                  <a:tcPr marL="46800" marR="468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911</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677</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887</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702</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398</a:t>
                      </a:r>
                    </a:p>
                  </a:txBody>
                  <a:tcPr marL="46800" marR="46800" marT="0" marB="0" anchor="b">
                    <a:lnL>
                      <a:noFill/>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628215601"/>
                  </a:ext>
                </a:extLst>
              </a:tr>
              <a:tr h="144978">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p>
                  </a:txBody>
                  <a:tcPr marL="46800" marR="46800" marT="0" marB="0" anchor="b">
                    <a:lnL w="1270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dirty="0">
                          <a:effectLst/>
                          <a:latin typeface="맑은 고딕" panose="020B0503020000020004" pitchFamily="50" charset="-127"/>
                          <a:ea typeface="맑은 고딕" panose="020B0503020000020004" pitchFamily="50" charset="-127"/>
                        </a:rPr>
                        <a:t>부재료비</a:t>
                      </a:r>
                    </a:p>
                  </a:txBody>
                  <a:tcPr marL="46800" marR="46800" marT="0" marB="0" anchor="b">
                    <a:lnL w="6350" cap="flat" cmpd="sng" algn="ctr">
                      <a:solidFill>
                        <a:srgbClr val="00338D"/>
                      </a:solidFill>
                      <a:prstDash val="dot"/>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296</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356</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405</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145</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effectLst/>
                          <a:latin typeface="맑은 고딕" panose="020B0503020000020004" pitchFamily="50" charset="-127"/>
                          <a:ea typeface="맑은 고딕" panose="020B0503020000020004" pitchFamily="50" charset="-127"/>
                        </a:rPr>
                        <a:t>122</a:t>
                      </a:r>
                    </a:p>
                  </a:txBody>
                  <a:tcPr marL="46800" marR="46800" marT="0" marB="0" anchor="b">
                    <a:lnL>
                      <a:noFill/>
                    </a:lnL>
                    <a:lnR w="1270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45365002"/>
                  </a:ext>
                </a:extLst>
              </a:tr>
            </a:tbl>
          </a:graphicData>
        </a:graphic>
      </p:graphicFrame>
      <p:sp>
        <p:nvSpPr>
          <p:cNvPr id="36" name="TextBox 35">
            <a:extLst>
              <a:ext uri="{FF2B5EF4-FFF2-40B4-BE49-F238E27FC236}">
                <a16:creationId xmlns:a16="http://schemas.microsoft.com/office/drawing/2014/main" id="{ED289D43-8122-4831-B93D-87204A072AFE}"/>
              </a:ext>
            </a:extLst>
          </p:cNvPr>
          <p:cNvSpPr txBox="1"/>
          <p:nvPr/>
        </p:nvSpPr>
        <p:spPr>
          <a:xfrm>
            <a:off x="3997197" y="2862624"/>
            <a:ext cx="4570482" cy="215444"/>
          </a:xfrm>
          <a:prstGeom prst="rect">
            <a:avLst/>
          </a:prstGeom>
          <a:noFill/>
        </p:spPr>
        <p:txBody>
          <a:bodyPr wrap="non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스테인리스</a:t>
            </a:r>
            <a:r>
              <a:rPr lang="en-US" altLang="ko-KR" sz="800" dirty="0">
                <a:latin typeface="+mj-ea"/>
                <a:ea typeface="+mj-ea"/>
                <a:cs typeface="Univers for KPMG"/>
              </a:rPr>
              <a:t>, </a:t>
            </a:r>
            <a:r>
              <a:rPr lang="ko-KR" altLang="en-US" sz="800" dirty="0">
                <a:latin typeface="+mj-ea"/>
                <a:ea typeface="+mj-ea"/>
                <a:cs typeface="Univers for KPMG"/>
              </a:rPr>
              <a:t>알루미늄봉</a:t>
            </a:r>
            <a:r>
              <a:rPr lang="en-US" altLang="ko-KR" sz="800" dirty="0">
                <a:latin typeface="+mj-ea"/>
                <a:ea typeface="+mj-ea"/>
                <a:cs typeface="Univers for KPMG"/>
              </a:rPr>
              <a:t>, </a:t>
            </a:r>
            <a:r>
              <a:rPr lang="ko-KR" altLang="en-US" sz="800" dirty="0">
                <a:latin typeface="+mj-ea"/>
                <a:ea typeface="+mj-ea"/>
                <a:cs typeface="Univers for KPMG"/>
              </a:rPr>
              <a:t>이외 단가 및 수량이 추적 불가능한 알루미늄 등의 합계금액임</a:t>
            </a:r>
            <a:endParaRPr lang="en-US" altLang="ko-KR" sz="800" dirty="0">
              <a:latin typeface="+mj-ea"/>
              <a:ea typeface="+mj-ea"/>
              <a:cs typeface="Univers for KPMG"/>
            </a:endParaRPr>
          </a:p>
        </p:txBody>
      </p:sp>
      <p:graphicFrame>
        <p:nvGraphicFramePr>
          <p:cNvPr id="37" name="차트 36">
            <a:extLst>
              <a:ext uri="{FF2B5EF4-FFF2-40B4-BE49-F238E27FC236}">
                <a16:creationId xmlns:a16="http://schemas.microsoft.com/office/drawing/2014/main" id="{5A9C92D2-DFD6-47F4-BA66-417698D33BB7}"/>
              </a:ext>
            </a:extLst>
          </p:cNvPr>
          <p:cNvGraphicFramePr>
            <a:graphicFrameLocks/>
          </p:cNvGraphicFramePr>
          <p:nvPr/>
        </p:nvGraphicFramePr>
        <p:xfrm>
          <a:off x="4088856" y="3646648"/>
          <a:ext cx="5034120" cy="27473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387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차트 18">
            <a:extLst>
              <a:ext uri="{FF2B5EF4-FFF2-40B4-BE49-F238E27FC236}">
                <a16:creationId xmlns:a16="http://schemas.microsoft.com/office/drawing/2014/main" id="{07C85E62-5E61-4CF7-B24D-F6BF21AA115C}"/>
              </a:ext>
            </a:extLst>
          </p:cNvPr>
          <p:cNvGraphicFramePr>
            <a:graphicFrameLocks/>
          </p:cNvGraphicFramePr>
          <p:nvPr/>
        </p:nvGraphicFramePr>
        <p:xfrm>
          <a:off x="4088856" y="3849118"/>
          <a:ext cx="5056185" cy="2057435"/>
        </p:xfrm>
        <a:graphic>
          <a:graphicData uri="http://schemas.openxmlformats.org/drawingml/2006/chart">
            <c:chart xmlns:c="http://schemas.openxmlformats.org/drawingml/2006/chart" xmlns:r="http://schemas.openxmlformats.org/officeDocument/2006/relationships" r:id="rId2"/>
          </a:graphicData>
        </a:graphic>
      </p:graphicFrame>
      <p:sp>
        <p:nvSpPr>
          <p:cNvPr id="9"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t>
            </a:r>
            <a:r>
              <a:rPr lang="en-US" altLang="ko-KR" sz="4800" b="1" dirty="0" err="1">
                <a:solidFill>
                  <a:srgbClr val="00338D"/>
                </a:solidFill>
                <a:latin typeface="KPMG Extralight" panose="020B0303030202040204" pitchFamily="34" charset="0"/>
              </a:rPr>
              <a:t>Structure_Materials</a:t>
            </a:r>
            <a:r>
              <a:rPr lang="en-US" altLang="ko-KR" sz="4800" b="1" dirty="0">
                <a:solidFill>
                  <a:srgbClr val="00338D"/>
                </a:solidFill>
                <a:latin typeface="KPMG Extralight" panose="020B0303030202040204" pitchFamily="34" charset="0"/>
              </a:rPr>
              <a:t> (2/2)</a:t>
            </a:r>
          </a:p>
        </p:txBody>
      </p:sp>
      <p:sp>
        <p:nvSpPr>
          <p:cNvPr id="10" name="제목 2"/>
          <p:cNvSpPr txBox="1">
            <a:spLocks/>
          </p:cNvSpPr>
          <p:nvPr/>
        </p:nvSpPr>
        <p:spPr>
          <a:xfrm>
            <a:off x="849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pSp>
        <p:nvGrpSpPr>
          <p:cNvPr id="14" name="그룹 13">
            <a:extLst>
              <a:ext uri="{FF2B5EF4-FFF2-40B4-BE49-F238E27FC236}">
                <a16:creationId xmlns:a16="http://schemas.microsoft.com/office/drawing/2014/main" id="{73258E68-9389-4213-840F-EDC0DC3256AF}"/>
              </a:ext>
            </a:extLst>
          </p:cNvPr>
          <p:cNvGrpSpPr/>
          <p:nvPr/>
        </p:nvGrpSpPr>
        <p:grpSpPr>
          <a:xfrm>
            <a:off x="4089127" y="1098740"/>
            <a:ext cx="5056933" cy="360000"/>
            <a:chOff x="494945" y="1434354"/>
            <a:chExt cx="4516755" cy="360000"/>
          </a:xfrm>
        </p:grpSpPr>
        <p:sp>
          <p:nvSpPr>
            <p:cNvPr id="15" name="Line 13">
              <a:extLst>
                <a:ext uri="{FF2B5EF4-FFF2-40B4-BE49-F238E27FC236}">
                  <a16:creationId xmlns:a16="http://schemas.microsoft.com/office/drawing/2014/main" id="{CF2C4A05-9502-43A5-B06B-DB7C5F46C07D}"/>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6" name="Rectangle 41">
              <a:extLst>
                <a:ext uri="{FF2B5EF4-FFF2-40B4-BE49-F238E27FC236}">
                  <a16:creationId xmlns:a16="http://schemas.microsoft.com/office/drawing/2014/main" id="{90A9FE54-4B8E-4A71-ACEF-D79BB22C5FCA}"/>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Materials</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grpSp>
        <p:nvGrpSpPr>
          <p:cNvPr id="30" name="그룹 29">
            <a:extLst>
              <a:ext uri="{FF2B5EF4-FFF2-40B4-BE49-F238E27FC236}">
                <a16:creationId xmlns:a16="http://schemas.microsoft.com/office/drawing/2014/main" id="{0AAF9E21-1299-443A-8FFF-F728FCF36CDC}"/>
              </a:ext>
            </a:extLst>
          </p:cNvPr>
          <p:cNvGrpSpPr/>
          <p:nvPr/>
        </p:nvGrpSpPr>
        <p:grpSpPr>
          <a:xfrm>
            <a:off x="4088856" y="3237122"/>
            <a:ext cx="5056933" cy="360000"/>
            <a:chOff x="494945" y="1434354"/>
            <a:chExt cx="4516755" cy="360000"/>
          </a:xfrm>
        </p:grpSpPr>
        <p:sp>
          <p:nvSpPr>
            <p:cNvPr id="31" name="Line 13">
              <a:extLst>
                <a:ext uri="{FF2B5EF4-FFF2-40B4-BE49-F238E27FC236}">
                  <a16:creationId xmlns:a16="http://schemas.microsoft.com/office/drawing/2014/main" id="{3F31092F-C5BE-4B28-82F2-1A75906377F0}"/>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32" name="Rectangle 41">
              <a:extLst>
                <a:ext uri="{FF2B5EF4-FFF2-40B4-BE49-F238E27FC236}">
                  <a16:creationId xmlns:a16="http://schemas.microsoft.com/office/drawing/2014/main" id="{2498F71A-8E28-46A6-8AA5-1B118DAF2EEB}"/>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▌연도별 알루미늄 단가 추이</a:t>
              </a:r>
              <a:r>
                <a:rPr lang="en-US" altLang="ko-KR" sz="1000" b="1" baseline="30000" dirty="0">
                  <a:solidFill>
                    <a:srgbClr val="00338D"/>
                  </a:solidFill>
                  <a:latin typeface="Arial" panose="020B0604020202020204" pitchFamily="34" charset="0"/>
                  <a:ea typeface="+mj-ea"/>
                  <a:cs typeface="Arial" panose="020B0604020202020204" pitchFamily="34" charset="0"/>
                </a:rPr>
                <a:t>2</a:t>
              </a:r>
              <a:endParaRPr lang="en-US" altLang="ko-KR" sz="1000" b="1" kern="0" baseline="30000" dirty="0">
                <a:solidFill>
                  <a:srgbClr val="00338D"/>
                </a:solidFill>
                <a:latin typeface="Arial" panose="020B0604020202020204" pitchFamily="34" charset="0"/>
                <a:ea typeface="+mj-ea"/>
                <a:cs typeface="Arial" panose="020B0604020202020204" pitchFamily="34" charset="0"/>
              </a:endParaRPr>
            </a:p>
          </p:txBody>
        </p:sp>
      </p:grpSp>
      <p:sp>
        <p:nvSpPr>
          <p:cNvPr id="22" name="TextBox 21">
            <a:extLst>
              <a:ext uri="{FF2B5EF4-FFF2-40B4-BE49-F238E27FC236}">
                <a16:creationId xmlns:a16="http://schemas.microsoft.com/office/drawing/2014/main" id="{8DB415D0-6767-4296-9358-BDFA792E43D3}"/>
              </a:ext>
            </a:extLst>
          </p:cNvPr>
          <p:cNvSpPr txBox="1">
            <a:spLocks/>
          </p:cNvSpPr>
          <p:nvPr/>
        </p:nvSpPr>
        <p:spPr>
          <a:xfrm>
            <a:off x="801281" y="1196792"/>
            <a:ext cx="3066398" cy="4858019"/>
          </a:xfrm>
          <a:prstGeom prst="rect">
            <a:avLst/>
          </a:prstGeom>
          <a:noFill/>
          <a:ln w="6350">
            <a:solidFill>
              <a:srgbClr val="00338D"/>
            </a:solidFill>
          </a:ln>
        </p:spPr>
        <p:txBody>
          <a:bodyPr wrap="square" lIns="54610" tIns="54610" rIns="54610" bIns="54610" rtlCol="0" anchor="t" anchorCtr="0">
            <a:noAutofit/>
          </a:bodyPr>
          <a:lstStyle/>
          <a:p>
            <a:pPr defTabSz="914395" fontAlgn="base">
              <a:lnSpc>
                <a:spcPct val="120000"/>
              </a:lnSpc>
              <a:spcBef>
                <a:spcPts val="600"/>
              </a:spcBef>
              <a:spcAft>
                <a:spcPct val="0"/>
              </a:spcAft>
            </a:pPr>
            <a:r>
              <a:rPr lang="en-US" altLang="ko-KR" sz="900" b="1" kern="0" dirty="0">
                <a:latin typeface="+mj-ea"/>
                <a:ea typeface="+mj-ea"/>
                <a:cs typeface="Arial" panose="020B0604020202020204" pitchFamily="34" charset="0"/>
              </a:rPr>
              <a:t>Limitation</a:t>
            </a:r>
            <a:endParaRPr lang="en-US" altLang="ko-KR" sz="900" b="1"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회사는 거래처별</a:t>
            </a:r>
            <a:r>
              <a:rPr lang="en-US" altLang="ko-KR" sz="900" kern="0" dirty="0">
                <a:latin typeface="+mj-ea"/>
                <a:cs typeface="Arial" panose="020B0604020202020204" pitchFamily="34" charset="0"/>
              </a:rPr>
              <a:t>/</a:t>
            </a:r>
            <a:r>
              <a:rPr lang="ko-KR" altLang="en-US" sz="900" kern="0" dirty="0">
                <a:latin typeface="+mj-ea"/>
                <a:cs typeface="Arial" panose="020B0604020202020204" pitchFamily="34" charset="0"/>
              </a:rPr>
              <a:t>제품별 원가투입자료를 관리하지 않아 매출의 거래처별</a:t>
            </a:r>
            <a:r>
              <a:rPr lang="en-US" altLang="ko-KR" sz="900" kern="0" dirty="0">
                <a:latin typeface="+mj-ea"/>
                <a:cs typeface="Arial" panose="020B0604020202020204" pitchFamily="34" charset="0"/>
              </a:rPr>
              <a:t>/</a:t>
            </a:r>
            <a:r>
              <a:rPr lang="ko-KR" altLang="en-US" sz="900" kern="0" dirty="0">
                <a:latin typeface="+mj-ea"/>
                <a:cs typeface="Arial" panose="020B0604020202020204" pitchFamily="34" charset="0"/>
              </a:rPr>
              <a:t>제품별 재료비 추적이 불가함    </a:t>
            </a:r>
            <a:endParaRPr lang="en-US" altLang="ko-KR" sz="900" b="1" kern="0" dirty="0">
              <a:latin typeface="+mj-ea"/>
              <a:ea typeface="+mj-ea"/>
              <a:cs typeface="Arial" panose="020B0604020202020204" pitchFamily="34" charset="0"/>
            </a:endParaRPr>
          </a:p>
          <a:p>
            <a:pPr defTabSz="914395" fontAlgn="base">
              <a:lnSpc>
                <a:spcPct val="120000"/>
              </a:lnSpc>
              <a:spcBef>
                <a:spcPts val="600"/>
              </a:spcBef>
              <a:spcAft>
                <a:spcPct val="0"/>
              </a:spcAft>
            </a:pPr>
            <a:r>
              <a:rPr lang="en-US" altLang="ko-KR" sz="900" b="1" kern="0" dirty="0">
                <a:latin typeface="+mj-ea"/>
                <a:ea typeface="+mj-ea"/>
                <a:cs typeface="Arial" panose="020B0604020202020204" pitchFamily="34" charset="0"/>
              </a:rPr>
              <a:t>Overview</a:t>
            </a: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대표이사 인터뷰 확인 결과</a:t>
            </a:r>
            <a:r>
              <a:rPr lang="en-US" altLang="ko-KR" sz="900" kern="0" dirty="0">
                <a:latin typeface="+mj-ea"/>
                <a:cs typeface="Arial" panose="020B0604020202020204" pitchFamily="34" charset="0"/>
              </a:rPr>
              <a:t>, ①</a:t>
            </a:r>
            <a:r>
              <a:rPr lang="ko-KR" altLang="en-US" sz="900" kern="0" dirty="0">
                <a:latin typeface="+mj-ea"/>
                <a:cs typeface="Arial" panose="020B0604020202020204" pitchFamily="34" charset="0"/>
              </a:rPr>
              <a:t>회사는 </a:t>
            </a:r>
            <a:r>
              <a:rPr lang="en-US" altLang="ko-KR" sz="900" kern="0" dirty="0">
                <a:latin typeface="+mj-ea"/>
                <a:cs typeface="Arial" panose="020B0604020202020204" pitchFamily="34" charset="0"/>
              </a:rPr>
              <a:t>1</a:t>
            </a:r>
            <a:r>
              <a:rPr lang="ko-KR" altLang="en-US" sz="900" kern="0" dirty="0">
                <a:latin typeface="+mj-ea"/>
                <a:cs typeface="Arial" panose="020B0604020202020204" pitchFamily="34" charset="0"/>
              </a:rPr>
              <a:t>차 </a:t>
            </a:r>
            <a:r>
              <a:rPr lang="en-US" altLang="ko-KR" sz="900" kern="0" dirty="0">
                <a:latin typeface="+mj-ea"/>
                <a:cs typeface="Arial" panose="020B0604020202020204" pitchFamily="34" charset="0"/>
              </a:rPr>
              <a:t>vendor </a:t>
            </a:r>
            <a:r>
              <a:rPr lang="ko-KR" altLang="en-US" sz="900" kern="0" dirty="0">
                <a:latin typeface="+mj-ea"/>
                <a:cs typeface="Arial" panose="020B0604020202020204" pitchFamily="34" charset="0"/>
              </a:rPr>
              <a:t>로부터 발주가 들어오면 필요한 만큼의 알루미늄을 구매하여 제작을 진행한 후 납품하여 원재료</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재공품</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제품 재고가 없고</a:t>
            </a:r>
            <a:r>
              <a:rPr lang="en-US" altLang="ko-KR" sz="900" kern="0" dirty="0">
                <a:latin typeface="+mj-ea"/>
                <a:cs typeface="Arial" panose="020B0604020202020204" pitchFamily="34" charset="0"/>
              </a:rPr>
              <a:t>,</a:t>
            </a:r>
            <a:r>
              <a:rPr lang="ko-KR" altLang="en-US" sz="900" kern="0" dirty="0">
                <a:latin typeface="+mj-ea"/>
                <a:cs typeface="Arial" panose="020B0604020202020204" pitchFamily="34" charset="0"/>
              </a:rPr>
              <a:t> </a:t>
            </a:r>
            <a:r>
              <a:rPr lang="en-US" altLang="ko-KR" sz="900" kern="0" dirty="0">
                <a:latin typeface="+mj-ea"/>
                <a:cs typeface="Arial" panose="020B0604020202020204" pitchFamily="34" charset="0"/>
              </a:rPr>
              <a:t>②</a:t>
            </a:r>
            <a:r>
              <a:rPr lang="ko-KR" altLang="en-US" sz="900" kern="0" dirty="0">
                <a:latin typeface="+mj-ea"/>
                <a:cs typeface="Arial" panose="020B0604020202020204" pitchFamily="34" charset="0"/>
              </a:rPr>
              <a:t>제품 판매단가를 알루미늄 원재료 단가의 </a:t>
            </a:r>
            <a:r>
              <a:rPr lang="en-US" altLang="ko-KR" sz="900" kern="0" dirty="0">
                <a:latin typeface="+mj-ea"/>
                <a:cs typeface="Arial" panose="020B0604020202020204" pitchFamily="34" charset="0"/>
              </a:rPr>
              <a:t>10</a:t>
            </a:r>
            <a:r>
              <a:rPr lang="ko-KR" altLang="en-US" sz="900" kern="0" dirty="0">
                <a:latin typeface="+mj-ea"/>
                <a:cs typeface="Arial" panose="020B0604020202020204" pitchFamily="34" charset="0"/>
              </a:rPr>
              <a:t>배수로 산정하고 있음</a:t>
            </a: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회사의 각 년도 재료비는 매입 시 즉시 인식하고 있지만</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매출은 거래처에 세금계산서 </a:t>
            </a:r>
            <a:r>
              <a:rPr lang="ko-KR" altLang="en-US" sz="900" kern="0" dirty="0" err="1">
                <a:latin typeface="+mj-ea"/>
                <a:cs typeface="Arial" panose="020B0604020202020204" pitchFamily="34" charset="0"/>
              </a:rPr>
              <a:t>발행시</a:t>
            </a:r>
            <a:r>
              <a:rPr lang="ko-KR" altLang="en-US" sz="900" kern="0" dirty="0">
                <a:latin typeface="+mj-ea"/>
                <a:cs typeface="Arial" panose="020B0604020202020204" pitchFamily="34" charset="0"/>
              </a:rPr>
              <a:t> 인식하고 있어 수익</a:t>
            </a:r>
            <a:r>
              <a:rPr lang="en-US" altLang="ko-KR" sz="900" kern="0" dirty="0">
                <a:latin typeface="+mj-ea"/>
                <a:cs typeface="Arial" panose="020B0604020202020204" pitchFamily="34" charset="0"/>
              </a:rPr>
              <a:t>/</a:t>
            </a:r>
            <a:r>
              <a:rPr lang="ko-KR" altLang="en-US" sz="900" kern="0" dirty="0">
                <a:latin typeface="+mj-ea"/>
                <a:cs typeface="Arial" panose="020B0604020202020204" pitchFamily="34" charset="0"/>
              </a:rPr>
              <a:t>비용 대응이 제대로 이루어지고 있지 않음</a:t>
            </a: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이에 따라 회사의 </a:t>
            </a:r>
            <a:r>
              <a:rPr lang="en-US" altLang="ko-KR" sz="900" u="sng" kern="0" dirty="0">
                <a:latin typeface="+mj-ea"/>
                <a:cs typeface="Arial" panose="020B0604020202020204" pitchFamily="34" charset="0"/>
              </a:rPr>
              <a:t>①as-is </a:t>
            </a:r>
            <a:r>
              <a:rPr lang="ko-KR" altLang="en-US" sz="900" u="sng" kern="0" dirty="0">
                <a:latin typeface="+mj-ea"/>
                <a:cs typeface="Arial" panose="020B0604020202020204" pitchFamily="34" charset="0"/>
              </a:rPr>
              <a:t>알루미늄 금액</a:t>
            </a:r>
            <a:r>
              <a:rPr lang="ko-KR" altLang="en-US" sz="900" kern="0" dirty="0">
                <a:latin typeface="+mj-ea"/>
                <a:cs typeface="Arial" panose="020B0604020202020204" pitchFamily="34" charset="0"/>
              </a:rPr>
              <a:t>과 </a:t>
            </a:r>
            <a:r>
              <a:rPr lang="en-US" altLang="ko-KR" sz="900" u="sng" kern="0" dirty="0">
                <a:latin typeface="+mj-ea"/>
                <a:cs typeface="Arial" panose="020B0604020202020204" pitchFamily="34" charset="0"/>
              </a:rPr>
              <a:t>②should-be </a:t>
            </a:r>
            <a:r>
              <a:rPr lang="ko-KR" altLang="en-US" sz="900" u="sng" kern="0" dirty="0">
                <a:latin typeface="+mj-ea"/>
                <a:cs typeface="Arial" panose="020B0604020202020204" pitchFamily="34" charset="0"/>
              </a:rPr>
              <a:t>알루미늄 금액</a:t>
            </a:r>
            <a:r>
              <a:rPr lang="ko-KR" altLang="en-US" sz="900" kern="0" dirty="0">
                <a:latin typeface="+mj-ea"/>
                <a:cs typeface="Arial" panose="020B0604020202020204" pitchFamily="34" charset="0"/>
              </a:rPr>
              <a:t>은 다음과 같은 차이가 발생함</a:t>
            </a: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해당 차이 금액만큼 재료비를 조정할 경우 다음과 같이 매출원가 대비 재료비</a:t>
            </a:r>
            <a:r>
              <a:rPr lang="en-US" altLang="ko-KR" sz="900" kern="0" dirty="0">
                <a:latin typeface="+mj-ea"/>
                <a:cs typeface="Arial" panose="020B0604020202020204" pitchFamily="34" charset="0"/>
              </a:rPr>
              <a:t>%</a:t>
            </a:r>
            <a:r>
              <a:rPr lang="ko-KR" altLang="en-US" sz="900" kern="0" dirty="0">
                <a:latin typeface="+mj-ea"/>
                <a:cs typeface="Arial" panose="020B0604020202020204" pitchFamily="34" charset="0"/>
              </a:rPr>
              <a:t>는 </a:t>
            </a:r>
            <a:r>
              <a:rPr lang="en-US" altLang="ko-KR" sz="900" kern="0" dirty="0">
                <a:latin typeface="+mj-ea"/>
                <a:cs typeface="Arial" panose="020B0604020202020204" pitchFamily="34" charset="0"/>
              </a:rPr>
              <a:t>20% </a:t>
            </a:r>
            <a:r>
              <a:rPr lang="ko-KR" altLang="en-US" sz="900" kern="0" dirty="0">
                <a:latin typeface="+mj-ea"/>
                <a:cs typeface="Arial" panose="020B0604020202020204" pitchFamily="34" charset="0"/>
              </a:rPr>
              <a:t>전후 수준에서 일정하게 나타남</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 </a:t>
            </a:r>
            <a:endParaRPr lang="en-US" altLang="ko-KR" sz="900" kern="0" dirty="0">
              <a:latin typeface="+mj-ea"/>
              <a:cs typeface="Arial" panose="020B0604020202020204" pitchFamily="34" charset="0"/>
            </a:endParaRPr>
          </a:p>
          <a:p>
            <a:pPr defTabSz="914395" fontAlgn="base">
              <a:lnSpc>
                <a:spcPct val="120000"/>
              </a:lnSpc>
              <a:spcBef>
                <a:spcPts val="600"/>
              </a:spcBef>
              <a:spcAft>
                <a:spcPct val="0"/>
              </a:spcAft>
            </a:pPr>
            <a:endParaRPr lang="en-US" altLang="ko-KR" sz="900" b="1"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95249" lvl="2" defTabSz="914395" fontAlgn="base">
              <a:spcBef>
                <a:spcPts val="600"/>
              </a:spcBef>
              <a:buClr>
                <a:srgbClr val="00338D"/>
              </a:buClr>
              <a:buSzPct val="100000"/>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p:txBody>
      </p:sp>
      <p:graphicFrame>
        <p:nvGraphicFramePr>
          <p:cNvPr id="23" name="표 22">
            <a:extLst>
              <a:ext uri="{FF2B5EF4-FFF2-40B4-BE49-F238E27FC236}">
                <a16:creationId xmlns:a16="http://schemas.microsoft.com/office/drawing/2014/main" id="{95F51BCC-DAF1-4008-9A8E-6D43119F7D64}"/>
              </a:ext>
            </a:extLst>
          </p:cNvPr>
          <p:cNvGraphicFramePr>
            <a:graphicFrameLocks noGrp="1"/>
          </p:cNvGraphicFramePr>
          <p:nvPr/>
        </p:nvGraphicFramePr>
        <p:xfrm>
          <a:off x="1049493" y="5241261"/>
          <a:ext cx="2712383" cy="564482"/>
        </p:xfrm>
        <a:graphic>
          <a:graphicData uri="http://schemas.openxmlformats.org/drawingml/2006/table">
            <a:tbl>
              <a:tblPr/>
              <a:tblGrid>
                <a:gridCol w="868207">
                  <a:extLst>
                    <a:ext uri="{9D8B030D-6E8A-4147-A177-3AD203B41FA5}">
                      <a16:colId xmlns:a16="http://schemas.microsoft.com/office/drawing/2014/main" val="2850678586"/>
                    </a:ext>
                  </a:extLst>
                </a:gridCol>
                <a:gridCol w="409924">
                  <a:extLst>
                    <a:ext uri="{9D8B030D-6E8A-4147-A177-3AD203B41FA5}">
                      <a16:colId xmlns:a16="http://schemas.microsoft.com/office/drawing/2014/main" val="556925991"/>
                    </a:ext>
                  </a:extLst>
                </a:gridCol>
                <a:gridCol w="358563">
                  <a:extLst>
                    <a:ext uri="{9D8B030D-6E8A-4147-A177-3AD203B41FA5}">
                      <a16:colId xmlns:a16="http://schemas.microsoft.com/office/drawing/2014/main" val="3453954837"/>
                    </a:ext>
                  </a:extLst>
                </a:gridCol>
                <a:gridCol w="358563">
                  <a:extLst>
                    <a:ext uri="{9D8B030D-6E8A-4147-A177-3AD203B41FA5}">
                      <a16:colId xmlns:a16="http://schemas.microsoft.com/office/drawing/2014/main" val="383152267"/>
                    </a:ext>
                  </a:extLst>
                </a:gridCol>
                <a:gridCol w="358563">
                  <a:extLst>
                    <a:ext uri="{9D8B030D-6E8A-4147-A177-3AD203B41FA5}">
                      <a16:colId xmlns:a16="http://schemas.microsoft.com/office/drawing/2014/main" val="2072059908"/>
                    </a:ext>
                  </a:extLst>
                </a:gridCol>
                <a:gridCol w="358563">
                  <a:extLst>
                    <a:ext uri="{9D8B030D-6E8A-4147-A177-3AD203B41FA5}">
                      <a16:colId xmlns:a16="http://schemas.microsoft.com/office/drawing/2014/main" val="2266181052"/>
                    </a:ext>
                  </a:extLst>
                </a:gridCol>
              </a:tblGrid>
              <a:tr h="0">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구분</a:t>
                      </a:r>
                    </a:p>
                  </a:txBody>
                  <a:tcPr marL="46800" marR="46800" marT="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extLst>
                  <a:ext uri="{0D108BD9-81ED-4DB2-BD59-A6C34878D82A}">
                    <a16:rowId xmlns:a16="http://schemas.microsoft.com/office/drawing/2014/main" val="2824754209"/>
                  </a:ext>
                </a:extLst>
              </a:tr>
              <a:tr h="154234">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재료비</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26%</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22%</a:t>
                      </a:r>
                    </a:p>
                  </a:txBody>
                  <a:tcPr marL="46800" marR="46800" marT="0" marB="0" anchor="b">
                    <a:lnL w="6350" cap="flat" cmpd="sng" algn="ctr">
                      <a:solidFill>
                        <a:srgbClr val="0054B8"/>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3384961035"/>
                  </a:ext>
                </a:extLst>
              </a:tr>
              <a:tr h="166408">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조정 후 재료비</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22%</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22%</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b">
                    <a:lnL w="6350" cap="flat" cmpd="sng" algn="ctr">
                      <a:solidFill>
                        <a:srgbClr val="0054B8"/>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59975778"/>
                  </a:ext>
                </a:extLst>
              </a:tr>
            </a:tbl>
          </a:graphicData>
        </a:graphic>
      </p:graphicFrame>
      <p:graphicFrame>
        <p:nvGraphicFramePr>
          <p:cNvPr id="25" name="표 24">
            <a:extLst>
              <a:ext uri="{FF2B5EF4-FFF2-40B4-BE49-F238E27FC236}">
                <a16:creationId xmlns:a16="http://schemas.microsoft.com/office/drawing/2014/main" id="{C542E26A-8CD5-4288-A4D3-110BB2D0BE80}"/>
              </a:ext>
            </a:extLst>
          </p:cNvPr>
          <p:cNvGraphicFramePr>
            <a:graphicFrameLocks noGrp="1"/>
          </p:cNvGraphicFramePr>
          <p:nvPr/>
        </p:nvGraphicFramePr>
        <p:xfrm>
          <a:off x="1049494" y="4067328"/>
          <a:ext cx="2712383" cy="576000"/>
        </p:xfrm>
        <a:graphic>
          <a:graphicData uri="http://schemas.openxmlformats.org/drawingml/2006/table">
            <a:tbl>
              <a:tblPr/>
              <a:tblGrid>
                <a:gridCol w="298043">
                  <a:extLst>
                    <a:ext uri="{9D8B030D-6E8A-4147-A177-3AD203B41FA5}">
                      <a16:colId xmlns:a16="http://schemas.microsoft.com/office/drawing/2014/main" val="2850678586"/>
                    </a:ext>
                  </a:extLst>
                </a:gridCol>
                <a:gridCol w="472741">
                  <a:extLst>
                    <a:ext uri="{9D8B030D-6E8A-4147-A177-3AD203B41FA5}">
                      <a16:colId xmlns:a16="http://schemas.microsoft.com/office/drawing/2014/main" val="556925991"/>
                    </a:ext>
                  </a:extLst>
                </a:gridCol>
                <a:gridCol w="472741">
                  <a:extLst>
                    <a:ext uri="{9D8B030D-6E8A-4147-A177-3AD203B41FA5}">
                      <a16:colId xmlns:a16="http://schemas.microsoft.com/office/drawing/2014/main" val="3453954837"/>
                    </a:ext>
                  </a:extLst>
                </a:gridCol>
                <a:gridCol w="472741">
                  <a:extLst>
                    <a:ext uri="{9D8B030D-6E8A-4147-A177-3AD203B41FA5}">
                      <a16:colId xmlns:a16="http://schemas.microsoft.com/office/drawing/2014/main" val="383152267"/>
                    </a:ext>
                  </a:extLst>
                </a:gridCol>
                <a:gridCol w="472741">
                  <a:extLst>
                    <a:ext uri="{9D8B030D-6E8A-4147-A177-3AD203B41FA5}">
                      <a16:colId xmlns:a16="http://schemas.microsoft.com/office/drawing/2014/main" val="1926222186"/>
                    </a:ext>
                  </a:extLst>
                </a:gridCol>
                <a:gridCol w="523376">
                  <a:extLst>
                    <a:ext uri="{9D8B030D-6E8A-4147-A177-3AD203B41FA5}">
                      <a16:colId xmlns:a16="http://schemas.microsoft.com/office/drawing/2014/main" val="2072059908"/>
                    </a:ext>
                  </a:extLst>
                </a:gridCol>
              </a:tblGrid>
              <a:tr h="144000">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구분</a:t>
                      </a:r>
                      <a:endParaRPr lang="en-US" altLang="ko-KR" sz="800" b="1" i="0" u="none" strike="noStrike" dirty="0">
                        <a:solidFill>
                          <a:srgbClr val="FFFFFF"/>
                        </a:solidFill>
                        <a:effectLst/>
                        <a:latin typeface="맑은 고딕" panose="020B0503020000020004" pitchFamily="50" charset="-127"/>
                        <a:ea typeface="+mn-ea"/>
                      </a:endParaRPr>
                    </a:p>
                  </a:txBody>
                  <a:tcPr marL="46800" marR="46800" marT="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extLst>
                  <a:ext uri="{0D108BD9-81ED-4DB2-BD59-A6C34878D82A}">
                    <a16:rowId xmlns:a16="http://schemas.microsoft.com/office/drawing/2014/main" val="2824754209"/>
                  </a:ext>
                </a:extLst>
              </a:tr>
              <a:tr h="144000">
                <a:tc>
                  <a:txBody>
                    <a:bodyPr/>
                    <a:lstStyle/>
                    <a:p>
                      <a:pPr algn="ctr" fontAlgn="ctr"/>
                      <a:r>
                        <a:rPr lang="en-US" altLang="ko-KR" sz="800" kern="0" dirty="0">
                          <a:latin typeface="+mj-ea"/>
                          <a:cs typeface="Arial" panose="020B0604020202020204" pitchFamily="34" charset="0"/>
                        </a:rPr>
                        <a:t>①</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911</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677</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887</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702</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398</a:t>
                      </a:r>
                    </a:p>
                  </a:txBody>
                  <a:tcPr marL="46800" marR="46800" marT="0" marB="0" anchor="b">
                    <a:lnL w="6350" cap="flat" cmpd="sng" algn="ctr">
                      <a:solidFill>
                        <a:srgbClr val="0054B8"/>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3384961035"/>
                  </a:ext>
                </a:extLst>
              </a:tr>
              <a:tr h="144000">
                <a:tc>
                  <a:txBody>
                    <a:bodyPr/>
                    <a:lstStyle/>
                    <a:p>
                      <a:pPr algn="ctr" fontAlgn="ctr"/>
                      <a:r>
                        <a:rPr lang="en-US" altLang="ko-KR" sz="800" kern="0" dirty="0">
                          <a:latin typeface="+mj-ea"/>
                          <a:cs typeface="Arial" panose="020B0604020202020204" pitchFamily="34" charset="0"/>
                        </a:rPr>
                        <a:t>②</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680</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790</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940</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813</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437</a:t>
                      </a:r>
                    </a:p>
                  </a:txBody>
                  <a:tcPr marL="46800" marR="46800" marT="0" marB="0" anchor="b">
                    <a:lnL w="6350" cap="flat" cmpd="sng" algn="ctr">
                      <a:solidFill>
                        <a:srgbClr val="0054B8"/>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4059975778"/>
                  </a:ext>
                </a:extLst>
              </a:tr>
              <a:tr h="144000">
                <a:tc>
                  <a:txBody>
                    <a:bodyPr/>
                    <a:lstStyle/>
                    <a:p>
                      <a:pPr algn="ct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diff</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231</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(113)</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(53)</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(111)</a:t>
                      </a:r>
                    </a:p>
                  </a:txBody>
                  <a:tcPr marL="46800" marR="46800" marT="0" marB="0" anchor="b">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(39)</a:t>
                      </a:r>
                    </a:p>
                  </a:txBody>
                  <a:tcPr marL="46800" marR="46800" marT="0" marB="0" anchor="b">
                    <a:lnL w="6350" cap="flat" cmpd="sng" algn="ctr">
                      <a:solidFill>
                        <a:srgbClr val="0054B8"/>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80521801"/>
                  </a:ext>
                </a:extLst>
              </a:tr>
            </a:tbl>
          </a:graphicData>
        </a:graphic>
      </p:graphicFrame>
      <p:sp>
        <p:nvSpPr>
          <p:cNvPr id="34" name="TextBox 33">
            <a:extLst>
              <a:ext uri="{FF2B5EF4-FFF2-40B4-BE49-F238E27FC236}">
                <a16:creationId xmlns:a16="http://schemas.microsoft.com/office/drawing/2014/main" id="{851AC38A-F825-4963-A8E1-7CFB0BEB44A9}"/>
              </a:ext>
            </a:extLst>
          </p:cNvPr>
          <p:cNvSpPr txBox="1"/>
          <p:nvPr/>
        </p:nvSpPr>
        <p:spPr>
          <a:xfrm>
            <a:off x="3185210" y="3921573"/>
            <a:ext cx="736444" cy="107722"/>
          </a:xfrm>
          <a:prstGeom prst="rect">
            <a:avLst/>
          </a:prstGeom>
          <a:noFill/>
        </p:spPr>
        <p:txBody>
          <a:bodyPr wrap="square" lIns="0" tIns="0" rIns="0" bIns="0" rtlCol="0">
            <a:spAutoFit/>
          </a:bodyPr>
          <a:lstStyle/>
          <a:p>
            <a:pPr algn="just"/>
            <a:r>
              <a:rPr lang="en-US" altLang="ko-KR" sz="700" dirty="0">
                <a:latin typeface="+mj-ea"/>
                <a:ea typeface="+mj-ea"/>
                <a:cs typeface="Univers for KPMG"/>
              </a:rPr>
              <a:t>(</a:t>
            </a:r>
            <a:r>
              <a:rPr lang="ko-KR" altLang="en-US" sz="700" dirty="0">
                <a:latin typeface="+mj-ea"/>
                <a:ea typeface="+mj-ea"/>
                <a:cs typeface="Univers for KPMG"/>
              </a:rPr>
              <a:t>단위 </a:t>
            </a:r>
            <a:r>
              <a:rPr lang="en-US" altLang="ko-KR" sz="700" dirty="0">
                <a:latin typeface="+mj-ea"/>
                <a:ea typeface="+mj-ea"/>
                <a:cs typeface="Univers for KPMG"/>
              </a:rPr>
              <a:t>: </a:t>
            </a:r>
            <a:r>
              <a:rPr lang="ko-KR" altLang="en-US" sz="700" dirty="0">
                <a:latin typeface="+mj-ea"/>
                <a:ea typeface="+mj-ea"/>
                <a:cs typeface="Univers for KPMG"/>
              </a:rPr>
              <a:t>백만원</a:t>
            </a:r>
            <a:r>
              <a:rPr lang="en-US" altLang="ko-KR" sz="700" dirty="0">
                <a:latin typeface="+mj-ea"/>
                <a:ea typeface="+mj-ea"/>
                <a:cs typeface="Univers for KPMG"/>
              </a:rPr>
              <a:t>)</a:t>
            </a:r>
          </a:p>
        </p:txBody>
      </p:sp>
      <p:sp>
        <p:nvSpPr>
          <p:cNvPr id="18" name="TextBox 17">
            <a:extLst>
              <a:ext uri="{FF2B5EF4-FFF2-40B4-BE49-F238E27FC236}">
                <a16:creationId xmlns:a16="http://schemas.microsoft.com/office/drawing/2014/main" id="{113DB5F2-E41E-420E-BCA6-CF5167B6BB7E}"/>
              </a:ext>
            </a:extLst>
          </p:cNvPr>
          <p:cNvSpPr txBox="1"/>
          <p:nvPr/>
        </p:nvSpPr>
        <p:spPr>
          <a:xfrm>
            <a:off x="3997198" y="5817600"/>
            <a:ext cx="5443252" cy="338554"/>
          </a:xfrm>
          <a:prstGeom prst="rect">
            <a:avLst/>
          </a:prstGeom>
          <a:noFill/>
        </p:spPr>
        <p:txBody>
          <a:bodyPr wrap="square" rtlCol="0">
            <a:spAutoFit/>
          </a:bodyPr>
          <a:lstStyle/>
          <a:p>
            <a:r>
              <a:rPr lang="en-US" altLang="ko-KR" sz="800" dirty="0">
                <a:latin typeface="+mj-ea"/>
                <a:ea typeface="+mj-ea"/>
                <a:cs typeface="Univers for KPMG"/>
              </a:rPr>
              <a:t>Note 2: </a:t>
            </a:r>
            <a:r>
              <a:rPr lang="ko-KR" altLang="en-US" sz="800" dirty="0">
                <a:latin typeface="+mj-ea"/>
                <a:ea typeface="+mj-ea"/>
                <a:cs typeface="Univers for KPMG"/>
              </a:rPr>
              <a:t>알루미늄 단가는 시세변동에 따라 즉시 매입단가에 반영되지 않고 보통 </a:t>
            </a:r>
            <a:r>
              <a:rPr lang="en-US" altLang="ko-KR" sz="800" dirty="0">
                <a:latin typeface="+mj-ea"/>
                <a:ea typeface="+mj-ea"/>
                <a:cs typeface="Univers for KPMG"/>
              </a:rPr>
              <a:t>1</a:t>
            </a:r>
            <a:r>
              <a:rPr lang="ko-KR" altLang="en-US" sz="800" dirty="0">
                <a:latin typeface="+mj-ea"/>
                <a:ea typeface="+mj-ea"/>
                <a:cs typeface="Univers for KPMG"/>
              </a:rPr>
              <a:t>년 단위로 협의하여 매입단가가</a:t>
            </a:r>
            <a:endParaRPr lang="en-US" altLang="ko-KR" sz="800" dirty="0">
              <a:latin typeface="+mj-ea"/>
              <a:ea typeface="+mj-ea"/>
              <a:cs typeface="Univers for KPMG"/>
            </a:endParaRPr>
          </a:p>
          <a:p>
            <a:r>
              <a:rPr lang="en-US" altLang="ko-KR" sz="800" dirty="0">
                <a:latin typeface="+mj-ea"/>
                <a:ea typeface="+mj-ea"/>
                <a:cs typeface="Univers for KPMG"/>
              </a:rPr>
              <a:t>          </a:t>
            </a:r>
            <a:r>
              <a:rPr lang="ko-KR" altLang="en-US" sz="800" dirty="0">
                <a:latin typeface="+mj-ea"/>
                <a:ea typeface="+mj-ea"/>
                <a:cs typeface="Univers for KPMG"/>
              </a:rPr>
              <a:t>결정됨에 따라</a:t>
            </a:r>
            <a:r>
              <a:rPr lang="en-US" altLang="ko-KR" sz="800" dirty="0">
                <a:latin typeface="+mj-ea"/>
                <a:ea typeface="+mj-ea"/>
                <a:cs typeface="Univers for KPMG"/>
              </a:rPr>
              <a:t>, </a:t>
            </a:r>
            <a:r>
              <a:rPr lang="ko-KR" altLang="en-US" sz="800" dirty="0">
                <a:latin typeface="+mj-ea"/>
                <a:ea typeface="+mj-ea"/>
                <a:cs typeface="Univers for KPMG"/>
              </a:rPr>
              <a:t>연도별 단가 변화가 유의적이지 아니함</a:t>
            </a:r>
            <a:endParaRPr lang="en-US" altLang="ko-KR" sz="800" dirty="0">
              <a:latin typeface="+mj-ea"/>
              <a:ea typeface="+mj-ea"/>
              <a:cs typeface="Univers for KPMG"/>
            </a:endParaRPr>
          </a:p>
        </p:txBody>
      </p:sp>
      <p:graphicFrame>
        <p:nvGraphicFramePr>
          <p:cNvPr id="17" name="표 16">
            <a:extLst>
              <a:ext uri="{FF2B5EF4-FFF2-40B4-BE49-F238E27FC236}">
                <a16:creationId xmlns:a16="http://schemas.microsoft.com/office/drawing/2014/main" id="{5E2D2E36-7746-40C2-85B6-4ED06BC1CA39}"/>
              </a:ext>
            </a:extLst>
          </p:cNvPr>
          <p:cNvGraphicFramePr>
            <a:graphicFrameLocks noGrp="1"/>
          </p:cNvGraphicFramePr>
          <p:nvPr/>
        </p:nvGraphicFramePr>
        <p:xfrm>
          <a:off x="4089001" y="1522800"/>
          <a:ext cx="5056184" cy="1339824"/>
        </p:xfrm>
        <a:graphic>
          <a:graphicData uri="http://schemas.openxmlformats.org/drawingml/2006/table">
            <a:tbl>
              <a:tblPr/>
              <a:tblGrid>
                <a:gridCol w="316740">
                  <a:extLst>
                    <a:ext uri="{9D8B030D-6E8A-4147-A177-3AD203B41FA5}">
                      <a16:colId xmlns:a16="http://schemas.microsoft.com/office/drawing/2014/main" val="2112299187"/>
                    </a:ext>
                  </a:extLst>
                </a:gridCol>
                <a:gridCol w="1394984">
                  <a:extLst>
                    <a:ext uri="{9D8B030D-6E8A-4147-A177-3AD203B41FA5}">
                      <a16:colId xmlns:a16="http://schemas.microsoft.com/office/drawing/2014/main" val="2369757489"/>
                    </a:ext>
                  </a:extLst>
                </a:gridCol>
                <a:gridCol w="668892">
                  <a:extLst>
                    <a:ext uri="{9D8B030D-6E8A-4147-A177-3AD203B41FA5}">
                      <a16:colId xmlns:a16="http://schemas.microsoft.com/office/drawing/2014/main" val="1088970655"/>
                    </a:ext>
                  </a:extLst>
                </a:gridCol>
                <a:gridCol w="668892">
                  <a:extLst>
                    <a:ext uri="{9D8B030D-6E8A-4147-A177-3AD203B41FA5}">
                      <a16:colId xmlns:a16="http://schemas.microsoft.com/office/drawing/2014/main" val="230091491"/>
                    </a:ext>
                  </a:extLst>
                </a:gridCol>
                <a:gridCol w="668892">
                  <a:extLst>
                    <a:ext uri="{9D8B030D-6E8A-4147-A177-3AD203B41FA5}">
                      <a16:colId xmlns:a16="http://schemas.microsoft.com/office/drawing/2014/main" val="1520733092"/>
                    </a:ext>
                  </a:extLst>
                </a:gridCol>
                <a:gridCol w="668892">
                  <a:extLst>
                    <a:ext uri="{9D8B030D-6E8A-4147-A177-3AD203B41FA5}">
                      <a16:colId xmlns:a16="http://schemas.microsoft.com/office/drawing/2014/main" val="3317390247"/>
                    </a:ext>
                  </a:extLst>
                </a:gridCol>
                <a:gridCol w="668892">
                  <a:extLst>
                    <a:ext uri="{9D8B030D-6E8A-4147-A177-3AD203B41FA5}">
                      <a16:colId xmlns:a16="http://schemas.microsoft.com/office/drawing/2014/main" val="1448963294"/>
                    </a:ext>
                  </a:extLst>
                </a:gridCol>
              </a:tblGrid>
              <a:tr h="180000">
                <a:tc gridSpan="2">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kg)</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916083047"/>
                  </a:ext>
                </a:extLst>
              </a:tr>
              <a:tr h="144978">
                <a:tc gridSpan="2">
                  <a:txBody>
                    <a:bodyPr/>
                    <a:lstStyle/>
                    <a:p>
                      <a:pPr algn="l" fontAlgn="b"/>
                      <a:r>
                        <a:rPr lang="ko-KR" altLang="en-US" sz="900" b="1" i="0" u="none" strike="noStrike" dirty="0">
                          <a:effectLst/>
                          <a:latin typeface="맑은 고딕" panose="020B0503020000020004" pitchFamily="50" charset="-127"/>
                          <a:ea typeface="맑은 고딕" panose="020B0503020000020004" pitchFamily="50" charset="-127"/>
                        </a:rPr>
                        <a:t>재료비</a:t>
                      </a:r>
                      <a:endParaRPr lang="ko-KR" altLang="en-US" sz="900" b="1" i="0" u="none" strike="noStrike" baseline="30000" dirty="0">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2,185</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1,963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2,853</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1,839</a:t>
                      </a:r>
                    </a:p>
                  </a:txBody>
                  <a:tcPr marL="46800" marR="468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834</a:t>
                      </a:r>
                    </a:p>
                  </a:txBody>
                  <a:tcPr marL="46800" marR="46800" marT="0" marB="0" anchor="b">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52852245"/>
                  </a:ext>
                </a:extLst>
              </a:tr>
              <a:tr h="144978">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900" b="1" i="0" u="none" strike="noStrike" dirty="0">
                          <a:effectLst/>
                          <a:latin typeface="맑은 고딕" panose="020B0503020000020004" pitchFamily="50" charset="-127"/>
                          <a:ea typeface="맑은 고딕" panose="020B0503020000020004" pitchFamily="50" charset="-127"/>
                        </a:rPr>
                        <a:t>원재료비</a:t>
                      </a:r>
                      <a:r>
                        <a:rPr lang="en-US" altLang="ko-KR" sz="900" b="1" i="0" u="none" strike="noStrike" dirty="0">
                          <a:effectLst/>
                          <a:latin typeface="맑은 고딕" panose="020B0503020000020004" pitchFamily="50" charset="-127"/>
                          <a:ea typeface="맑은 고딕" panose="020B0503020000020004" pitchFamily="50" charset="-127"/>
                        </a:rPr>
                        <a:t>(I+II</a:t>
                      </a:r>
                      <a:r>
                        <a:rPr lang="en-US" altLang="ko-KR" sz="900" b="1" i="0" u="none" strike="noStrike" dirty="0">
                          <a:effectLst/>
                          <a:latin typeface="맑은 고딕" panose="020B0503020000020004" pitchFamily="50" charset="-127"/>
                          <a:ea typeface="+mn-ea"/>
                        </a:rPr>
                        <a:t>)</a:t>
                      </a:r>
                      <a:endParaRPr lang="ko-KR" altLang="en-US" sz="900" b="1" i="0" u="none" strike="noStrike" dirty="0">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911</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677</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887</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702</a:t>
                      </a:r>
                    </a:p>
                  </a:txBody>
                  <a:tcPr marL="46800" marR="468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398</a:t>
                      </a:r>
                    </a:p>
                  </a:txBody>
                  <a:tcPr marL="46800" marR="46800" marT="0" marB="0" anchor="b">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628215601"/>
                  </a:ext>
                </a:extLst>
              </a:tr>
              <a:tr h="144978">
                <a:tc>
                  <a:txBody>
                    <a:bodyPr/>
                    <a:lstStyle/>
                    <a:p>
                      <a:pPr algn="l" fontAlgn="b"/>
                      <a:endParaRPr lang="ko-KR" altLang="en-US" sz="9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altLang="ko-KR" sz="900" b="0" i="0" u="none" strike="noStrike" dirty="0">
                          <a:effectLst/>
                          <a:latin typeface="맑은 고딕" panose="020B0503020000020004" pitchFamily="50" charset="-127"/>
                          <a:ea typeface="+mn-ea"/>
                        </a:rPr>
                        <a:t>I.</a:t>
                      </a:r>
                      <a:r>
                        <a:rPr lang="ko-KR" altLang="en-US" sz="900" b="0" i="0" u="none" strike="noStrike" dirty="0">
                          <a:effectLst/>
                          <a:latin typeface="맑은 고딕" panose="020B0503020000020004" pitchFamily="50" charset="-127"/>
                          <a:ea typeface="+mn-ea"/>
                        </a:rPr>
                        <a:t> 알루미늄 매입액</a:t>
                      </a:r>
                      <a:r>
                        <a:rPr lang="en-US" altLang="ko-KR" sz="900" b="0" i="0" u="none" strike="noStrike" dirty="0">
                          <a:effectLst/>
                          <a:latin typeface="맑은 고딕" panose="020B0503020000020004" pitchFamily="50" charset="-127"/>
                          <a:ea typeface="+mn-ea"/>
                        </a:rPr>
                        <a:t>(</a:t>
                      </a:r>
                      <a:r>
                        <a:rPr lang="ko-KR" altLang="en-US" sz="900" b="0" i="0" u="none" strike="noStrike" dirty="0">
                          <a:effectLst/>
                          <a:latin typeface="맑은 고딕" panose="020B0503020000020004" pitchFamily="50" charset="-127"/>
                          <a:ea typeface="+mn-ea"/>
                        </a:rPr>
                        <a:t>①</a:t>
                      </a:r>
                      <a:r>
                        <a:rPr lang="en-US" altLang="ko-KR" sz="900" b="0" i="0" u="none" strike="noStrike" dirty="0">
                          <a:effectLst/>
                          <a:latin typeface="맑은 고딕" panose="020B0503020000020004" pitchFamily="50" charset="-127"/>
                          <a:ea typeface="+mn-ea"/>
                        </a:rPr>
                        <a:t>x</a:t>
                      </a:r>
                      <a:r>
                        <a:rPr lang="ko-KR" altLang="en-US" sz="900" b="0" i="0" u="none" strike="noStrike" dirty="0">
                          <a:effectLst/>
                          <a:latin typeface="맑은 고딕" panose="020B0503020000020004" pitchFamily="50" charset="-127"/>
                          <a:ea typeface="+mn-ea"/>
                        </a:rPr>
                        <a:t>②</a:t>
                      </a:r>
                      <a:r>
                        <a:rPr lang="en-US" altLang="ko-KR" sz="900" b="0" i="0" u="none" strike="noStrike" dirty="0">
                          <a:effectLst/>
                          <a:latin typeface="맑은 고딕" panose="020B0503020000020004" pitchFamily="50" charset="-127"/>
                          <a:ea typeface="+mn-ea"/>
                        </a:rPr>
                        <a:t>)</a:t>
                      </a:r>
                      <a:endParaRPr lang="ko-KR" altLang="en-US" sz="900" b="0" i="0" u="none" strike="noStrike" dirty="0">
                        <a:effectLst/>
                        <a:latin typeface="맑은 고딕" panose="020B0503020000020004" pitchFamily="50" charset="-127"/>
                        <a:ea typeface="+mn-ea"/>
                      </a:endParaRPr>
                    </a:p>
                  </a:txBody>
                  <a:tcPr marL="46800" marR="46800" marT="0" marB="0" anchor="b">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794</a:t>
                      </a:r>
                    </a:p>
                  </a:txBody>
                  <a:tcPr marL="46800" marR="46800" marT="0" marB="0" anchor="b">
                    <a:lnL>
                      <a:noFill/>
                    </a:lnL>
                    <a:lnR>
                      <a:noFill/>
                    </a:lnR>
                    <a:lnT w="6350" cap="flat" cmpd="sng" algn="ctr">
                      <a:noFill/>
                      <a:prstDash val="dot"/>
                      <a:round/>
                      <a:headEnd type="none" w="med" len="med"/>
                      <a:tailEnd type="none" w="med" len="med"/>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592</a:t>
                      </a:r>
                    </a:p>
                  </a:txBody>
                  <a:tcPr marL="46800" marR="46800" marT="0" marB="0" anchor="b">
                    <a:lnL>
                      <a:noFill/>
                    </a:lnL>
                    <a:lnR>
                      <a:noFill/>
                    </a:lnR>
                    <a:lnT w="6350" cap="flat" cmpd="sng" algn="ctr">
                      <a:noFill/>
                      <a:prstDash val="dot"/>
                      <a:round/>
                      <a:headEnd type="none" w="med" len="med"/>
                      <a:tailEnd type="none" w="med" len="med"/>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822</a:t>
                      </a:r>
                    </a:p>
                  </a:txBody>
                  <a:tcPr marL="46800" marR="46800" marT="0" marB="0" anchor="b">
                    <a:lnL>
                      <a:noFill/>
                    </a:lnL>
                    <a:lnR>
                      <a:noFill/>
                    </a:lnR>
                    <a:lnT w="6350" cap="flat" cmpd="sng" algn="ctr">
                      <a:noFill/>
                      <a:prstDash val="dot"/>
                      <a:round/>
                      <a:headEnd type="none" w="med" len="med"/>
                      <a:tailEnd type="none" w="med" len="med"/>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674</a:t>
                      </a:r>
                    </a:p>
                  </a:txBody>
                  <a:tcPr marL="46800" marR="46800" marT="0" marB="0" anchor="b">
                    <a:lnL>
                      <a:noFill/>
                    </a:lnL>
                    <a:lnR>
                      <a:noFill/>
                    </a:lnR>
                    <a:lnT w="6350" cap="flat" cmpd="sng" algn="ctr">
                      <a:noFill/>
                      <a:prstDash val="dot"/>
                      <a:round/>
                      <a:headEnd type="none" w="med" len="med"/>
                      <a:tailEnd type="none" w="med" len="med"/>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379</a:t>
                      </a:r>
                    </a:p>
                  </a:txBody>
                  <a:tcPr marL="46800" marR="46800" marT="0" marB="0" anchor="b">
                    <a:lnL>
                      <a:noFill/>
                    </a:lnL>
                    <a:lnR w="9525" cap="flat" cmpd="sng" algn="ctr">
                      <a:solidFill>
                        <a:schemeClr val="tx2"/>
                      </a:solidFill>
                      <a:prstDash val="solid"/>
                      <a:round/>
                      <a:headEnd type="none" w="med" len="med"/>
                      <a:tailEnd type="none" w="med" len="med"/>
                    </a:lnR>
                    <a:lnT w="6350" cap="flat" cmpd="sng" algn="ctr">
                      <a:noFill/>
                      <a:prstDash val="dot"/>
                      <a:round/>
                      <a:headEnd type="none" w="med" len="med"/>
                      <a:tailEnd type="none" w="med" len="med"/>
                    </a:lnT>
                    <a:lnB>
                      <a:noFill/>
                    </a:lnB>
                  </a:tcPr>
                </a:tc>
                <a:extLst>
                  <a:ext uri="{0D108BD9-81ED-4DB2-BD59-A6C34878D82A}">
                    <a16:rowId xmlns:a16="http://schemas.microsoft.com/office/drawing/2014/main" val="810971397"/>
                  </a:ext>
                </a:extLst>
              </a:tr>
              <a:tr h="144978">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①알루미늄 수량</a:t>
                      </a:r>
                      <a:r>
                        <a:rPr lang="en-US" altLang="ko-KR" sz="900" b="0" i="0" u="none" strike="noStrike" dirty="0">
                          <a:effectLst/>
                          <a:latin typeface="맑은 고딕" panose="020B0503020000020004" pitchFamily="50" charset="-127"/>
                          <a:ea typeface="맑은 고딕" panose="020B0503020000020004" pitchFamily="50" charset="-127"/>
                        </a:rPr>
                        <a:t>(kg)</a:t>
                      </a:r>
                      <a:endParaRPr lang="ko-KR" altLang="en-US" sz="9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123,044</a:t>
                      </a:r>
                    </a:p>
                  </a:txBody>
                  <a:tcPr marL="46800" marR="46800" marT="0" marB="0" anchor="b">
                    <a:lnL>
                      <a:noFill/>
                    </a:lnL>
                    <a:lnR>
                      <a:noFill/>
                    </a:lnR>
                    <a:lnT>
                      <a:noFill/>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87,851</a:t>
                      </a:r>
                    </a:p>
                  </a:txBody>
                  <a:tcPr marL="46800" marR="46800" marT="0" marB="0" anchor="b">
                    <a:lnL>
                      <a:noFill/>
                    </a:lnL>
                    <a:lnR>
                      <a:noFill/>
                    </a:lnR>
                    <a:lnT>
                      <a:noFill/>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127,823</a:t>
                      </a:r>
                    </a:p>
                  </a:txBody>
                  <a:tcPr marL="46800" marR="46800" marT="0" marB="0" anchor="b">
                    <a:lnL>
                      <a:noFill/>
                    </a:lnL>
                    <a:lnR>
                      <a:noFill/>
                    </a:lnR>
                    <a:lnT>
                      <a:noFill/>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99,480</a:t>
                      </a:r>
                    </a:p>
                  </a:txBody>
                  <a:tcPr marL="46800" marR="46800" marT="0" marB="0" anchor="b">
                    <a:lnL>
                      <a:noFill/>
                    </a:lnL>
                    <a:lnR>
                      <a:noFill/>
                    </a:lnR>
                    <a:lnT>
                      <a:noFill/>
                    </a:lnT>
                    <a:lnB>
                      <a:noFill/>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55,542</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54410835"/>
                  </a:ext>
                </a:extLst>
              </a:tr>
              <a:tr h="144978">
                <a:tc>
                  <a:txBody>
                    <a:bodyPr/>
                    <a:lstStyle/>
                    <a:p>
                      <a:pPr algn="l" fontAlgn="b"/>
                      <a:endParaRPr lang="ko-KR" altLang="en-US" sz="9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r>
                        <a:rPr lang="ko-KR" altLang="en-US" sz="900" b="0" i="0" u="none" strike="noStrike" dirty="0">
                          <a:effectLst/>
                          <a:latin typeface="맑은 고딕" panose="020B0503020000020004" pitchFamily="50" charset="-127"/>
                          <a:ea typeface="+mn-ea"/>
                        </a:rPr>
                        <a:t>②알루미늄 단가</a:t>
                      </a:r>
                      <a:r>
                        <a:rPr lang="en-US" altLang="ko-KR" sz="900" b="0" i="0" u="none" strike="noStrike" dirty="0">
                          <a:effectLst/>
                          <a:latin typeface="맑은 고딕" panose="020B0503020000020004" pitchFamily="50" charset="-127"/>
                          <a:ea typeface="맑은 고딕" panose="020B0503020000020004" pitchFamily="50" charset="-127"/>
                        </a:rPr>
                        <a:t>(</a:t>
                      </a:r>
                      <a:r>
                        <a:rPr lang="ko-KR" altLang="en-US" sz="900" b="0" i="0" u="none" strike="noStrike" dirty="0">
                          <a:effectLst/>
                          <a:latin typeface="맑은 고딕" panose="020B0503020000020004" pitchFamily="50" charset="-127"/>
                          <a:ea typeface="맑은 고딕" panose="020B0503020000020004" pitchFamily="50" charset="-127"/>
                        </a:rPr>
                        <a:t>원</a:t>
                      </a:r>
                      <a:r>
                        <a:rPr lang="en-US" altLang="ko-KR" sz="900" b="0" i="0" u="none" strike="noStrike" dirty="0">
                          <a:effectLst/>
                          <a:latin typeface="맑은 고딕" panose="020B0503020000020004" pitchFamily="50" charset="-127"/>
                          <a:ea typeface="맑은 고딕" panose="020B0503020000020004" pitchFamily="50" charset="-127"/>
                        </a:rPr>
                        <a:t>)</a:t>
                      </a:r>
                      <a:endParaRPr lang="ko-KR" altLang="en-US" sz="9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dot"/>
                      <a:round/>
                      <a:headEnd type="none" w="med" len="med"/>
                      <a:tailEnd type="none" w="med" len="med"/>
                    </a:lnL>
                    <a:lnR>
                      <a:noFill/>
                    </a:lnR>
                    <a:lnT>
                      <a:noFill/>
                    </a:lnT>
                    <a:lnB w="6350" cap="flat" cmpd="sng" algn="ctr">
                      <a:no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6,456</a:t>
                      </a:r>
                    </a:p>
                  </a:txBody>
                  <a:tcPr marL="46800" marR="46800" marT="0" marB="0" anchor="b">
                    <a:lnL>
                      <a:noFill/>
                    </a:lnL>
                    <a:lnR>
                      <a:noFill/>
                    </a:lnR>
                    <a:lnT>
                      <a:noFill/>
                    </a:lnT>
                    <a:lnB w="6350" cap="flat" cmpd="sng" algn="ctr">
                      <a:no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6,744</a:t>
                      </a:r>
                    </a:p>
                  </a:txBody>
                  <a:tcPr marL="46800" marR="46800" marT="0" marB="0" anchor="b">
                    <a:lnL>
                      <a:noFill/>
                    </a:lnL>
                    <a:lnR>
                      <a:noFill/>
                    </a:lnR>
                    <a:lnT>
                      <a:noFill/>
                    </a:lnT>
                    <a:lnB w="6350" cap="flat" cmpd="sng" algn="ctr">
                      <a:no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6,433</a:t>
                      </a:r>
                    </a:p>
                  </a:txBody>
                  <a:tcPr marL="46800" marR="46800" marT="0" marB="0" anchor="b">
                    <a:lnL>
                      <a:noFill/>
                    </a:lnL>
                    <a:lnR>
                      <a:noFill/>
                    </a:lnR>
                    <a:lnT>
                      <a:noFill/>
                    </a:lnT>
                    <a:lnB w="6350" cap="flat" cmpd="sng" algn="ctr">
                      <a:no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6,772</a:t>
                      </a:r>
                    </a:p>
                  </a:txBody>
                  <a:tcPr marL="46800" marR="46800" marT="0" marB="0" anchor="b">
                    <a:lnL>
                      <a:noFill/>
                    </a:lnL>
                    <a:lnR>
                      <a:noFill/>
                    </a:lnR>
                    <a:lnT>
                      <a:noFill/>
                    </a:lnT>
                    <a:lnB w="6350" cap="flat" cmpd="sng" algn="ctr">
                      <a:no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6,831</a:t>
                      </a:r>
                    </a:p>
                  </a:txBody>
                  <a:tcPr marL="46800" marR="46800" marT="0" marB="0" anchor="b">
                    <a:lnL>
                      <a:noFill/>
                    </a:lnL>
                    <a:lnR w="9525" cap="flat" cmpd="sng" algn="ctr">
                      <a:solidFill>
                        <a:schemeClr val="tx2"/>
                      </a:solidFill>
                      <a:prstDash val="solid"/>
                      <a:round/>
                      <a:headEnd type="none" w="med" len="med"/>
                      <a:tailEnd type="none" w="med" len="med"/>
                    </a:lnR>
                    <a:lnT>
                      <a:noFill/>
                    </a:lnT>
                    <a:lnB w="6350" cap="flat" cmpd="sng" algn="ctr">
                      <a:noFill/>
                      <a:prstDash val="sysDash"/>
                      <a:round/>
                      <a:headEnd type="none" w="med" len="med"/>
                      <a:tailEnd type="none" w="med" len="med"/>
                    </a:lnB>
                  </a:tcPr>
                </a:tc>
                <a:extLst>
                  <a:ext uri="{0D108BD9-81ED-4DB2-BD59-A6C34878D82A}">
                    <a16:rowId xmlns:a16="http://schemas.microsoft.com/office/drawing/2014/main" val="1601181379"/>
                  </a:ext>
                </a:extLst>
              </a:tr>
              <a:tr h="144978">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en-US" altLang="ko-KR" sz="900" b="0" i="0" u="none" strike="noStrike" dirty="0">
                          <a:effectLst/>
                          <a:latin typeface="맑은 고딕" panose="020B0503020000020004" pitchFamily="50" charset="-127"/>
                          <a:ea typeface="맑은 고딕" panose="020B0503020000020004" pitchFamily="50" charset="-127"/>
                        </a:rPr>
                        <a:t>II.</a:t>
                      </a:r>
                      <a:r>
                        <a:rPr lang="ko-KR" altLang="en-US" sz="900" b="0" i="0" u="none" strike="noStrike" dirty="0">
                          <a:effectLst/>
                          <a:latin typeface="맑은 고딕" panose="020B0503020000020004" pitchFamily="50" charset="-127"/>
                          <a:ea typeface="맑은 고딕" panose="020B0503020000020004" pitchFamily="50" charset="-127"/>
                        </a:rPr>
                        <a:t> </a:t>
                      </a:r>
                      <a:r>
                        <a:rPr lang="ko-KR" altLang="en-US" sz="900" b="0" i="0" u="none" strike="noStrike" dirty="0">
                          <a:effectLst/>
                          <a:latin typeface="맑은 고딕" panose="020B0503020000020004" pitchFamily="50" charset="-127"/>
                          <a:ea typeface="+mn-ea"/>
                        </a:rPr>
                        <a:t>기타알루미늄 매입액</a:t>
                      </a:r>
                      <a:r>
                        <a:rPr lang="en-US" altLang="ko-KR" sz="900" b="0" i="0" u="none" strike="noStrike" baseline="30000" dirty="0">
                          <a:effectLst/>
                          <a:latin typeface="맑은 고딕" panose="020B0503020000020004" pitchFamily="50" charset="-127"/>
                          <a:ea typeface="+mn-ea"/>
                        </a:rPr>
                        <a:t>1</a:t>
                      </a:r>
                      <a:endParaRPr lang="ko-KR" altLang="en-US" sz="9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w="6350" cap="flat" cmpd="sng" algn="ctr">
                      <a:solidFill>
                        <a:srgbClr val="00338D"/>
                      </a:solidFill>
                      <a:prstDash val="dot"/>
                      <a:round/>
                      <a:headEnd type="none" w="med" len="med"/>
                      <a:tailEnd type="none" w="med" len="med"/>
                    </a:lnL>
                    <a:lnR>
                      <a:noFill/>
                    </a:lnR>
                    <a:lnT>
                      <a:noFill/>
                    </a:lnT>
                    <a:lnB w="6350" cap="flat" cmpd="sng" algn="ctr">
                      <a:solidFill>
                        <a:srgbClr val="AFBFDB"/>
                      </a:solid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117</a:t>
                      </a:r>
                    </a:p>
                  </a:txBody>
                  <a:tcPr marL="46800" marR="46800" marT="0" marB="0" anchor="b">
                    <a:lnL>
                      <a:noFill/>
                    </a:lnL>
                    <a:lnR>
                      <a:noFill/>
                    </a:lnR>
                    <a:lnT>
                      <a:noFill/>
                    </a:lnT>
                    <a:lnB w="6350" cap="flat" cmpd="sng" algn="ctr">
                      <a:solidFill>
                        <a:srgbClr val="AFBFDB"/>
                      </a:solid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85</a:t>
                      </a:r>
                    </a:p>
                  </a:txBody>
                  <a:tcPr marL="46800" marR="46800" marT="0" marB="0" anchor="b">
                    <a:lnL>
                      <a:noFill/>
                    </a:lnL>
                    <a:lnR>
                      <a:noFill/>
                    </a:lnR>
                    <a:lnT>
                      <a:noFill/>
                    </a:lnT>
                    <a:lnB w="6350" cap="flat" cmpd="sng" algn="ctr">
                      <a:solidFill>
                        <a:srgbClr val="AFBFDB"/>
                      </a:solid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64</a:t>
                      </a:r>
                    </a:p>
                  </a:txBody>
                  <a:tcPr marL="46800" marR="46800" marT="0" marB="0" anchor="b">
                    <a:lnL>
                      <a:noFill/>
                    </a:lnL>
                    <a:lnR>
                      <a:noFill/>
                    </a:lnR>
                    <a:lnT>
                      <a:noFill/>
                    </a:lnT>
                    <a:lnB w="6350" cap="flat" cmpd="sng" algn="ctr">
                      <a:solidFill>
                        <a:srgbClr val="AFBFDB"/>
                      </a:solid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28</a:t>
                      </a:r>
                    </a:p>
                  </a:txBody>
                  <a:tcPr marL="46800" marR="46800" marT="0" marB="0" anchor="b">
                    <a:lnL>
                      <a:noFill/>
                    </a:lnL>
                    <a:lnR>
                      <a:noFill/>
                    </a:lnR>
                    <a:lnT>
                      <a:noFill/>
                    </a:lnT>
                    <a:lnB w="6350" cap="flat" cmpd="sng" algn="ctr">
                      <a:solidFill>
                        <a:srgbClr val="AFBFDB"/>
                      </a:solidFill>
                      <a:prstDash val="sysDash"/>
                      <a:round/>
                      <a:headEnd type="none" w="med" len="med"/>
                      <a:tailEnd type="none" w="med" len="med"/>
                    </a:lnB>
                  </a:tcPr>
                </a:tc>
                <a:tc>
                  <a:txBody>
                    <a:bodyPr/>
                    <a:lstStyle/>
                    <a:p>
                      <a:pPr algn="r" fontAlgn="b"/>
                      <a:r>
                        <a:rPr lang="en-US" altLang="ko-KR" sz="900" b="0" i="0" u="none" strike="noStrike" dirty="0">
                          <a:effectLst/>
                          <a:latin typeface="맑은 고딕" panose="020B0503020000020004" pitchFamily="50" charset="-127"/>
                          <a:ea typeface="맑은 고딕" panose="020B0503020000020004" pitchFamily="50" charset="-127"/>
                        </a:rPr>
                        <a:t>19</a:t>
                      </a:r>
                    </a:p>
                  </a:txBody>
                  <a:tcPr marL="46800" marR="46800" marT="0" marB="0" anchor="b">
                    <a:lnL>
                      <a:noFill/>
                    </a:lnL>
                    <a:lnR w="9525" cap="flat" cmpd="sng" algn="ctr">
                      <a:solidFill>
                        <a:schemeClr val="tx2"/>
                      </a:solidFill>
                      <a:prstDash val="solid"/>
                      <a:round/>
                      <a:headEnd type="none" w="med" len="med"/>
                      <a:tailEnd type="none" w="med" len="med"/>
                    </a:lnR>
                    <a:lnT>
                      <a:noFill/>
                    </a:lnT>
                    <a:lnB w="6350" cap="flat" cmpd="sng" algn="ctr">
                      <a:solidFill>
                        <a:srgbClr val="AFBFDB"/>
                      </a:solidFill>
                      <a:prstDash val="sysDash"/>
                      <a:round/>
                      <a:headEnd type="none" w="med" len="med"/>
                      <a:tailEnd type="none" w="med" len="med"/>
                    </a:lnB>
                  </a:tcPr>
                </a:tc>
                <a:extLst>
                  <a:ext uri="{0D108BD9-81ED-4DB2-BD59-A6C34878D82A}">
                    <a16:rowId xmlns:a16="http://schemas.microsoft.com/office/drawing/2014/main" val="2145365002"/>
                  </a:ext>
                </a:extLst>
              </a:tr>
              <a:tr h="144978">
                <a:tc>
                  <a:txBody>
                    <a:bodyPr/>
                    <a:lstStyle/>
                    <a:p>
                      <a:pPr algn="l" fontAlgn="b"/>
                      <a:r>
                        <a:rPr lang="ko-KR" altLang="en-US" sz="900" b="0" i="0" u="none" strike="noStrike" dirty="0">
                          <a:effectLst/>
                          <a:latin typeface="맑은 고딕" panose="020B0503020000020004" pitchFamily="50" charset="-127"/>
                          <a:ea typeface="맑은 고딕" panose="020B0503020000020004" pitchFamily="50" charset="-127"/>
                        </a:rPr>
                        <a:t>　</a:t>
                      </a: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9525" cap="flat" cmpd="sng" algn="ctr">
                      <a:noFill/>
                      <a:prstDash val="solid"/>
                      <a:round/>
                      <a:headEnd type="none" w="med" len="med"/>
                      <a:tailEnd type="none" w="med" len="med"/>
                    </a:lnB>
                  </a:tcPr>
                </a:tc>
                <a:tc>
                  <a:txBody>
                    <a:bodyPr/>
                    <a:lstStyle/>
                    <a:p>
                      <a:pPr algn="l" fontAlgn="b"/>
                      <a:r>
                        <a:rPr lang="ko-KR" altLang="en-US" sz="900" b="1" i="0" u="none" strike="noStrike" dirty="0">
                          <a:effectLst/>
                          <a:latin typeface="맑은 고딕" panose="020B0503020000020004" pitchFamily="50" charset="-127"/>
                          <a:ea typeface="맑은 고딕" panose="020B0503020000020004" pitchFamily="50" charset="-127"/>
                        </a:rPr>
                        <a:t>부재료비</a:t>
                      </a:r>
                    </a:p>
                  </a:txBody>
                  <a:tcPr marL="46800" marR="46800" marT="0" marB="0" anchor="b">
                    <a:lnL w="6350" cap="flat" cmpd="sng" algn="ctr">
                      <a:solidFill>
                        <a:srgbClr val="00338D"/>
                      </a:solidFill>
                      <a:prstDash val="dot"/>
                      <a:round/>
                      <a:headEnd type="none" w="med" len="med"/>
                      <a:tailEnd type="none" w="med" len="med"/>
                    </a:lnL>
                    <a:lnR>
                      <a:noFill/>
                    </a:lnR>
                    <a:lnT w="6350" cap="flat" cmpd="sng" algn="ctr">
                      <a:solidFill>
                        <a:srgbClr val="AFBFDB"/>
                      </a:solidFill>
                      <a:prstDash val="sysDash"/>
                      <a:round/>
                      <a:headEnd type="none" w="med" len="med"/>
                      <a:tailEnd type="none" w="med" len="med"/>
                    </a:lnT>
                    <a:lnB w="9525" cap="flat" cmpd="sng" algn="ctr">
                      <a:no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284</a:t>
                      </a:r>
                    </a:p>
                  </a:txBody>
                  <a:tcPr marL="46800" marR="46800" marT="0" marB="0" anchor="b">
                    <a:lnL>
                      <a:noFill/>
                    </a:lnL>
                    <a:lnR>
                      <a:noFill/>
                    </a:lnR>
                    <a:lnT w="6350" cap="flat" cmpd="sng" algn="ctr">
                      <a:solidFill>
                        <a:srgbClr val="AFBFDB"/>
                      </a:solidFill>
                      <a:prstDash val="sysDash"/>
                      <a:round/>
                      <a:headEnd type="none" w="med" len="med"/>
                      <a:tailEnd type="none" w="med" len="med"/>
                    </a:lnT>
                    <a:lnB w="9525" cap="flat" cmpd="sng" algn="ctr">
                      <a:no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340</a:t>
                      </a:r>
                    </a:p>
                  </a:txBody>
                  <a:tcPr marL="46800" marR="46800" marT="0" marB="0" anchor="b">
                    <a:lnL>
                      <a:noFill/>
                    </a:lnL>
                    <a:lnR>
                      <a:noFill/>
                    </a:lnR>
                    <a:lnT w="6350" cap="flat" cmpd="sng" algn="ctr">
                      <a:solidFill>
                        <a:srgbClr val="AFBFDB"/>
                      </a:solidFill>
                      <a:prstDash val="sysDash"/>
                      <a:round/>
                      <a:headEnd type="none" w="med" len="med"/>
                      <a:tailEnd type="none" w="med" len="med"/>
                    </a:lnT>
                    <a:lnB w="9525" cap="flat" cmpd="sng" algn="ctr">
                      <a:no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405</a:t>
                      </a:r>
                    </a:p>
                  </a:txBody>
                  <a:tcPr marL="46800" marR="46800" marT="0" marB="0" anchor="b">
                    <a:lnL>
                      <a:noFill/>
                    </a:lnL>
                    <a:lnR>
                      <a:noFill/>
                    </a:lnR>
                    <a:lnT w="6350" cap="flat" cmpd="sng" algn="ctr">
                      <a:solidFill>
                        <a:srgbClr val="AFBFDB"/>
                      </a:solidFill>
                      <a:prstDash val="sysDash"/>
                      <a:round/>
                      <a:headEnd type="none" w="med" len="med"/>
                      <a:tailEnd type="none" w="med" len="med"/>
                    </a:lnT>
                    <a:lnB w="9525" cap="flat" cmpd="sng" algn="ctr">
                      <a:no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145</a:t>
                      </a:r>
                    </a:p>
                  </a:txBody>
                  <a:tcPr marL="46800" marR="46800" marT="0" marB="0" anchor="b">
                    <a:lnL>
                      <a:noFill/>
                    </a:lnL>
                    <a:lnR>
                      <a:noFill/>
                    </a:lnR>
                    <a:lnT w="6350" cap="flat" cmpd="sng" algn="ctr">
                      <a:solidFill>
                        <a:srgbClr val="AFBFDB"/>
                      </a:solidFill>
                      <a:prstDash val="sysDash"/>
                      <a:round/>
                      <a:headEnd type="none" w="med" len="med"/>
                      <a:tailEnd type="none" w="med" len="med"/>
                    </a:lnT>
                    <a:lnB w="9525" cap="flat" cmpd="sng" algn="ctr">
                      <a:no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122</a:t>
                      </a:r>
                    </a:p>
                  </a:txBody>
                  <a:tcPr marL="46800" marR="46800" marT="0" marB="0" anchor="b">
                    <a:lnL>
                      <a:noFill/>
                    </a:lnL>
                    <a:lnR w="9525" cap="flat" cmpd="sng" algn="ctr">
                      <a:solidFill>
                        <a:schemeClr val="tx2"/>
                      </a:solidFill>
                      <a:prstDash val="solid"/>
                      <a:round/>
                      <a:headEnd type="none" w="med" len="med"/>
                      <a:tailEnd type="none" w="med" len="med"/>
                    </a:lnR>
                    <a:lnT w="6350" cap="flat" cmpd="sng" algn="ctr">
                      <a:solidFill>
                        <a:srgbClr val="AFBFDB"/>
                      </a:solidFill>
                      <a:prstDash val="sysDash"/>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2632902428"/>
                  </a:ext>
                </a:extLst>
              </a:tr>
              <a:tr h="144978">
                <a:tc>
                  <a:txBody>
                    <a:bodyPr/>
                    <a:lstStyle/>
                    <a:p>
                      <a:pPr algn="l" fontAlgn="b"/>
                      <a:endParaRPr lang="ko-KR" altLang="en-US" sz="900" b="0" i="0" u="none" strike="noStrike" dirty="0">
                        <a:effectLst/>
                        <a:latin typeface="맑은 고딕" panose="020B0503020000020004" pitchFamily="50" charset="-127"/>
                        <a:ea typeface="맑은 고딕" panose="020B0503020000020004" pitchFamily="50" charset="-127"/>
                      </a:endParaRPr>
                    </a:p>
                  </a:txBody>
                  <a:tcPr marL="46800" marR="46800" marT="0" marB="0" anchor="b">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ko-KR" altLang="en-US" sz="900" b="1" i="0" u="none" strike="noStrike" dirty="0">
                          <a:effectLst/>
                          <a:latin typeface="맑은 고딕" panose="020B0503020000020004" pitchFamily="50" charset="-127"/>
                          <a:ea typeface="+mn-ea"/>
                        </a:rPr>
                        <a:t>외주가공비</a:t>
                      </a:r>
                    </a:p>
                  </a:txBody>
                  <a:tcPr marL="46800" marR="46800" marT="0" marB="0" anchor="b">
                    <a:lnL w="6350" cap="flat" cmpd="sng" algn="ctr">
                      <a:solidFill>
                        <a:srgbClr val="00338D"/>
                      </a:solidFill>
                      <a:prstDash val="dot"/>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990</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946</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1,561</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992</a:t>
                      </a:r>
                    </a:p>
                  </a:txBody>
                  <a:tcPr marL="46800" marR="46800" marT="0"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effectLst/>
                          <a:latin typeface="맑은 고딕" panose="020B0503020000020004" pitchFamily="50" charset="-127"/>
                          <a:ea typeface="맑은 고딕" panose="020B0503020000020004" pitchFamily="50" charset="-127"/>
                        </a:rPr>
                        <a:t>314</a:t>
                      </a:r>
                    </a:p>
                  </a:txBody>
                  <a:tcPr marL="46800" marR="46800" marT="0" marB="0" anchor="b">
                    <a:lnL>
                      <a:noFill/>
                    </a:lnL>
                    <a:lnR w="9525" cap="flat" cmpd="sng" algn="ctr">
                      <a:solidFill>
                        <a:schemeClr val="tx2"/>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056743580"/>
                  </a:ext>
                </a:extLst>
              </a:tr>
            </a:tbl>
          </a:graphicData>
        </a:graphic>
      </p:graphicFrame>
      <p:sp>
        <p:nvSpPr>
          <p:cNvPr id="20" name="TextBox 19">
            <a:extLst>
              <a:ext uri="{FF2B5EF4-FFF2-40B4-BE49-F238E27FC236}">
                <a16:creationId xmlns:a16="http://schemas.microsoft.com/office/drawing/2014/main" id="{707FD34C-1EED-42AC-917E-3FDD20B4D000}"/>
              </a:ext>
            </a:extLst>
          </p:cNvPr>
          <p:cNvSpPr txBox="1"/>
          <p:nvPr/>
        </p:nvSpPr>
        <p:spPr>
          <a:xfrm>
            <a:off x="3997197" y="2862624"/>
            <a:ext cx="4570482" cy="215444"/>
          </a:xfrm>
          <a:prstGeom prst="rect">
            <a:avLst/>
          </a:prstGeom>
          <a:noFill/>
        </p:spPr>
        <p:txBody>
          <a:bodyPr wrap="non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스테인리스</a:t>
            </a:r>
            <a:r>
              <a:rPr lang="en-US" altLang="ko-KR" sz="800" dirty="0">
                <a:latin typeface="+mj-ea"/>
                <a:ea typeface="+mj-ea"/>
                <a:cs typeface="Univers for KPMG"/>
              </a:rPr>
              <a:t>, </a:t>
            </a:r>
            <a:r>
              <a:rPr lang="ko-KR" altLang="en-US" sz="800" dirty="0">
                <a:latin typeface="+mj-ea"/>
                <a:ea typeface="+mj-ea"/>
                <a:cs typeface="Univers for KPMG"/>
              </a:rPr>
              <a:t>알루미늄봉</a:t>
            </a:r>
            <a:r>
              <a:rPr lang="en-US" altLang="ko-KR" sz="800" dirty="0">
                <a:latin typeface="+mj-ea"/>
                <a:ea typeface="+mj-ea"/>
                <a:cs typeface="Univers for KPMG"/>
              </a:rPr>
              <a:t>, </a:t>
            </a:r>
            <a:r>
              <a:rPr lang="ko-KR" altLang="en-US" sz="800" dirty="0">
                <a:latin typeface="+mj-ea"/>
                <a:ea typeface="+mj-ea"/>
                <a:cs typeface="Univers for KPMG"/>
              </a:rPr>
              <a:t>이외 단가 및 수량이 추적 불가능한 알루미늄 등의 합계금액임</a:t>
            </a:r>
            <a:endParaRPr lang="en-US" altLang="ko-KR" sz="800" dirty="0">
              <a:latin typeface="+mj-ea"/>
              <a:ea typeface="+mj-ea"/>
              <a:cs typeface="Univers for KPMG"/>
            </a:endParaRPr>
          </a:p>
        </p:txBody>
      </p:sp>
    </p:spTree>
    <p:extLst>
      <p:ext uri="{BB962C8B-B14F-4D97-AF65-F5344CB8AC3E}">
        <p14:creationId xmlns:p14="http://schemas.microsoft.com/office/powerpoint/2010/main" val="2959860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차트 25">
            <a:extLst>
              <a:ext uri="{FF2B5EF4-FFF2-40B4-BE49-F238E27FC236}">
                <a16:creationId xmlns:a16="http://schemas.microsoft.com/office/drawing/2014/main" id="{150D5796-28D3-4986-A757-771596BDCE06}"/>
              </a:ext>
            </a:extLst>
          </p:cNvPr>
          <p:cNvGraphicFramePr>
            <a:graphicFrameLocks/>
          </p:cNvGraphicFramePr>
          <p:nvPr/>
        </p:nvGraphicFramePr>
        <p:xfrm>
          <a:off x="6728727" y="4099227"/>
          <a:ext cx="2514617" cy="2165523"/>
        </p:xfrm>
        <a:graphic>
          <a:graphicData uri="http://schemas.openxmlformats.org/drawingml/2006/chart">
            <c:chart xmlns:c="http://schemas.openxmlformats.org/drawingml/2006/chart" xmlns:r="http://schemas.openxmlformats.org/officeDocument/2006/relationships" r:id="rId2"/>
          </a:graphicData>
        </a:graphic>
      </p:graphicFrame>
      <p:sp>
        <p:nvSpPr>
          <p:cNvPr id="70" name="TextBox 69">
            <a:extLst>
              <a:ext uri="{FF2B5EF4-FFF2-40B4-BE49-F238E27FC236}">
                <a16:creationId xmlns:a16="http://schemas.microsoft.com/office/drawing/2014/main" id="{AFCE2F7C-6FCB-49EE-8AE0-3B7A4C7ED176}"/>
              </a:ext>
            </a:extLst>
          </p:cNvPr>
          <p:cNvSpPr txBox="1"/>
          <p:nvPr/>
        </p:nvSpPr>
        <p:spPr>
          <a:xfrm>
            <a:off x="6850494" y="4323872"/>
            <a:ext cx="478035" cy="215444"/>
          </a:xfrm>
          <a:prstGeom prst="rect">
            <a:avLst/>
          </a:prstGeom>
          <a:noFill/>
        </p:spPr>
        <p:txBody>
          <a:bodyPr wrap="square" rtlCol="0">
            <a:spAutoFit/>
          </a:bodyPr>
          <a:lstStyle/>
          <a:p>
            <a:r>
              <a:rPr lang="en-US" altLang="ko-KR" sz="800" b="1" dirty="0">
                <a:latin typeface="+mn-ea"/>
                <a:cs typeface="Univers for KPMG"/>
              </a:rPr>
              <a:t>100%</a:t>
            </a:r>
            <a:endParaRPr lang="ko-KR" altLang="en-US" sz="800" b="1" dirty="0">
              <a:latin typeface="+mn-ea"/>
              <a:cs typeface="Univers for KPMG"/>
            </a:endParaRPr>
          </a:p>
        </p:txBody>
      </p:sp>
      <p:graphicFrame>
        <p:nvGraphicFramePr>
          <p:cNvPr id="25" name="차트 24">
            <a:extLst>
              <a:ext uri="{FF2B5EF4-FFF2-40B4-BE49-F238E27FC236}">
                <a16:creationId xmlns:a16="http://schemas.microsoft.com/office/drawing/2014/main" id="{150D5796-28D3-4986-A757-771596BDCE06}"/>
              </a:ext>
            </a:extLst>
          </p:cNvPr>
          <p:cNvGraphicFramePr>
            <a:graphicFrameLocks/>
          </p:cNvGraphicFramePr>
          <p:nvPr/>
        </p:nvGraphicFramePr>
        <p:xfrm>
          <a:off x="4088857" y="4099431"/>
          <a:ext cx="2567777" cy="2165523"/>
        </p:xfrm>
        <a:graphic>
          <a:graphicData uri="http://schemas.openxmlformats.org/drawingml/2006/chart">
            <c:chart xmlns:c="http://schemas.openxmlformats.org/drawingml/2006/chart" xmlns:r="http://schemas.openxmlformats.org/officeDocument/2006/relationships" r:id="rId3"/>
          </a:graphicData>
        </a:graphic>
      </p:graphicFrame>
      <p:sp>
        <p:nvSpPr>
          <p:cNvPr id="9"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t>
            </a:r>
            <a:r>
              <a:rPr lang="en-US" altLang="ko-KR" sz="4800" b="1" dirty="0" err="1">
                <a:solidFill>
                  <a:srgbClr val="00338D"/>
                </a:solidFill>
                <a:latin typeface="KPMG Extralight" panose="020B0303030202040204" pitchFamily="34" charset="0"/>
              </a:rPr>
              <a:t>Structure_Payroll</a:t>
            </a:r>
            <a:r>
              <a:rPr lang="en-US" altLang="ko-KR" sz="4800" b="1" dirty="0">
                <a:solidFill>
                  <a:srgbClr val="00338D"/>
                </a:solidFill>
                <a:latin typeface="KPMG Extralight" panose="020B0303030202040204" pitchFamily="34" charset="0"/>
              </a:rPr>
              <a:t> (1/2)</a:t>
            </a:r>
          </a:p>
        </p:txBody>
      </p:sp>
      <p:sp>
        <p:nvSpPr>
          <p:cNvPr id="10" name="제목 2"/>
          <p:cNvSpPr txBox="1">
            <a:spLocks/>
          </p:cNvSpPr>
          <p:nvPr/>
        </p:nvSpPr>
        <p:spPr>
          <a:xfrm>
            <a:off x="849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sp>
        <p:nvSpPr>
          <p:cNvPr id="8" name="TextBox 7">
            <a:extLst>
              <a:ext uri="{FF2B5EF4-FFF2-40B4-BE49-F238E27FC236}">
                <a16:creationId xmlns:a16="http://schemas.microsoft.com/office/drawing/2014/main" id="{157A9128-1BA8-4873-8B3E-A5B5360633A8}"/>
              </a:ext>
            </a:extLst>
          </p:cNvPr>
          <p:cNvSpPr txBox="1">
            <a:spLocks/>
          </p:cNvSpPr>
          <p:nvPr/>
        </p:nvSpPr>
        <p:spPr>
          <a:xfrm>
            <a:off x="801281" y="1196792"/>
            <a:ext cx="3066398" cy="4858019"/>
          </a:xfrm>
          <a:prstGeom prst="rect">
            <a:avLst/>
          </a:prstGeom>
          <a:noFill/>
          <a:ln w="6350">
            <a:solidFill>
              <a:srgbClr val="00338D"/>
            </a:solidFill>
          </a:ln>
        </p:spPr>
        <p:txBody>
          <a:bodyPr wrap="square" lIns="54610" tIns="54610" rIns="54610" bIns="54610" rtlCol="0" anchor="t" anchorCtr="0">
            <a:noAutofit/>
          </a:bodyPr>
          <a:lstStyle/>
          <a:p>
            <a:pPr defTabSz="914395" fontAlgn="base">
              <a:lnSpc>
                <a:spcPct val="120000"/>
              </a:lnSpc>
              <a:spcBef>
                <a:spcPts val="600"/>
              </a:spcBef>
              <a:spcAft>
                <a:spcPct val="0"/>
              </a:spcAft>
            </a:pPr>
            <a:r>
              <a:rPr lang="en-US" altLang="ko-KR" sz="900" b="1" kern="0" dirty="0">
                <a:latin typeface="+mj-ea"/>
                <a:ea typeface="+mj-ea"/>
                <a:cs typeface="Arial" panose="020B0604020202020204" pitchFamily="34" charset="0"/>
              </a:rPr>
              <a:t>Overview</a:t>
            </a: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회사의 인건비는 제조원가</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직접노무비</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외주가공비</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판매관리비로 각각 집계됨</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인건비 총액 대비 </a:t>
            </a:r>
            <a:r>
              <a:rPr lang="ko-KR" altLang="en-US" sz="900" kern="0" dirty="0" err="1">
                <a:latin typeface="+mj-ea"/>
                <a:ea typeface="+mj-ea"/>
                <a:cs typeface="Arial" panose="020B0604020202020204" pitchFamily="34" charset="0"/>
              </a:rPr>
              <a:t>귀속별</a:t>
            </a:r>
            <a:r>
              <a:rPr lang="ko-KR" altLang="en-US" sz="900" kern="0" dirty="0">
                <a:latin typeface="+mj-ea"/>
                <a:ea typeface="+mj-ea"/>
                <a:cs typeface="Arial" panose="020B0604020202020204" pitchFamily="34" charset="0"/>
              </a:rPr>
              <a:t> 비율은 다음과 같으며</a:t>
            </a:r>
            <a:r>
              <a:rPr lang="en-US" altLang="ko-KR" sz="900" kern="0" dirty="0">
                <a:latin typeface="+mj-ea"/>
                <a:ea typeface="+mj-ea"/>
                <a:cs typeface="Arial" panose="020B0604020202020204" pitchFamily="34" charset="0"/>
              </a:rPr>
              <a:t>, FY17 </a:t>
            </a:r>
            <a:r>
              <a:rPr lang="ko-KR" altLang="en-US" sz="900" kern="0" dirty="0">
                <a:latin typeface="+mj-ea"/>
                <a:ea typeface="+mj-ea"/>
                <a:cs typeface="Arial" panose="020B0604020202020204" pitchFamily="34" charset="0"/>
              </a:rPr>
              <a:t>판매관리비 비중이 감소한 것은 대표이사가 급여 일부를 대표이사 소유 공장건물의 임차료를 증액하는 방식으로 수령한 것에 기인함</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en-US" altLang="ko-KR" sz="900" kern="0" dirty="0">
                <a:latin typeface="+mj-ea"/>
                <a:ea typeface="+mj-ea"/>
                <a:cs typeface="Arial" panose="020B0604020202020204" pitchFamily="34" charset="0"/>
              </a:rPr>
              <a:t>FY18</a:t>
            </a:r>
            <a:r>
              <a:rPr lang="ko-KR" altLang="en-US" sz="900" kern="0" dirty="0">
                <a:latin typeface="+mj-ea"/>
                <a:ea typeface="+mj-ea"/>
                <a:cs typeface="Arial" panose="020B0604020202020204" pitchFamily="34" charset="0"/>
              </a:rPr>
              <a:t>의 제조원가 귀속 노무비는 상여금</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외주가공비가 증가하여 전년대비 약 </a:t>
            </a:r>
            <a:r>
              <a:rPr lang="en-US" altLang="ko-KR" sz="900" kern="0" dirty="0">
                <a:latin typeface="+mj-ea"/>
                <a:ea typeface="+mj-ea"/>
                <a:cs typeface="Arial" panose="020B0604020202020204" pitchFamily="34" charset="0"/>
              </a:rPr>
              <a:t>20% </a:t>
            </a:r>
            <a:r>
              <a:rPr lang="ko-KR" altLang="en-US" sz="900" kern="0" dirty="0">
                <a:latin typeface="+mj-ea"/>
                <a:ea typeface="+mj-ea"/>
                <a:cs typeface="Arial" panose="020B0604020202020204" pitchFamily="34" charset="0"/>
              </a:rPr>
              <a:t>증가하였음</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회사는 직접노무비로 분류해야 할 일용직 급여</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일당 </a:t>
            </a:r>
            <a:r>
              <a:rPr lang="en-US" altLang="ko-KR" sz="900" kern="0" dirty="0">
                <a:latin typeface="+mj-ea"/>
                <a:ea typeface="+mj-ea"/>
                <a:cs typeface="Arial" panose="020B0604020202020204" pitchFamily="34" charset="0"/>
              </a:rPr>
              <a:t>15</a:t>
            </a:r>
            <a:r>
              <a:rPr lang="ko-KR" altLang="en-US" sz="900" kern="0" dirty="0">
                <a:latin typeface="+mj-ea"/>
                <a:ea typeface="+mj-ea"/>
                <a:cs typeface="Arial" panose="020B0604020202020204" pitchFamily="34" charset="0"/>
              </a:rPr>
              <a:t>만원</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를 외주가공비로 계상하고 있음 </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회사는 </a:t>
            </a:r>
            <a:r>
              <a:rPr lang="en-US" altLang="ko-KR" sz="900" kern="0" dirty="0">
                <a:latin typeface="+mj-ea"/>
                <a:ea typeface="+mj-ea"/>
                <a:cs typeface="Arial" panose="020B0604020202020204" pitchFamily="34" charset="0"/>
              </a:rPr>
              <a:t>DC</a:t>
            </a:r>
            <a:r>
              <a:rPr lang="ko-KR" altLang="en-US" sz="900" kern="0" dirty="0">
                <a:latin typeface="+mj-ea"/>
                <a:ea typeface="+mj-ea"/>
                <a:cs typeface="Arial" panose="020B0604020202020204" pitchFamily="34" charset="0"/>
              </a:rPr>
              <a:t>형을 채택하고 있으며</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퇴직급여충당부채는 계상하고 있지 않음</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대표이사 인터뷰 확인 결과 별도의 상여금 지급 정책은 존재하지 않으며 대표이사가 자의적으로 </a:t>
            </a:r>
            <a:r>
              <a:rPr lang="ko-KR" altLang="en-US" sz="900" kern="0" dirty="0" err="1">
                <a:latin typeface="+mj-ea"/>
                <a:ea typeface="+mj-ea"/>
                <a:cs typeface="Arial" panose="020B0604020202020204" pitchFamily="34" charset="0"/>
              </a:rPr>
              <a:t>비정기적인</a:t>
            </a:r>
            <a:r>
              <a:rPr lang="ko-KR" altLang="en-US" sz="900" kern="0" dirty="0">
                <a:latin typeface="+mj-ea"/>
                <a:ea typeface="+mj-ea"/>
                <a:cs typeface="Arial" panose="020B0604020202020204" pitchFamily="34" charset="0"/>
              </a:rPr>
              <a:t> 상여를 지급하고 있음</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직원들에게 별도의 연차휴가를 제공하고 있지 않으며</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회사는 상시 </a:t>
            </a:r>
            <a:r>
              <a:rPr lang="en-US" altLang="ko-KR" sz="900" kern="0" dirty="0">
                <a:latin typeface="+mj-ea"/>
                <a:ea typeface="+mj-ea"/>
                <a:cs typeface="Arial" panose="020B0604020202020204" pitchFamily="34" charset="0"/>
              </a:rPr>
              <a:t>5</a:t>
            </a:r>
            <a:r>
              <a:rPr lang="ko-KR" altLang="en-US" sz="900" kern="0" dirty="0" err="1">
                <a:latin typeface="+mj-ea"/>
                <a:ea typeface="+mj-ea"/>
                <a:cs typeface="Arial" panose="020B0604020202020204" pitchFamily="34" charset="0"/>
              </a:rPr>
              <a:t>인이상</a:t>
            </a:r>
            <a:r>
              <a:rPr lang="ko-KR" altLang="en-US" sz="900" kern="0" dirty="0">
                <a:latin typeface="+mj-ea"/>
                <a:ea typeface="+mj-ea"/>
                <a:cs typeface="Arial" panose="020B0604020202020204" pitchFamily="34" charset="0"/>
              </a:rPr>
              <a:t> 사업장에 해당하므로 연차유급휴가 부여의무 미이행에 따른 법률적 이슈에 대한 검토가 필요함</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p:txBody>
      </p:sp>
      <p:grpSp>
        <p:nvGrpSpPr>
          <p:cNvPr id="12" name="그룹 11">
            <a:extLst>
              <a:ext uri="{FF2B5EF4-FFF2-40B4-BE49-F238E27FC236}">
                <a16:creationId xmlns:a16="http://schemas.microsoft.com/office/drawing/2014/main" id="{464E2F34-F80F-4F6B-BD6D-6F1E24393AC5}"/>
              </a:ext>
            </a:extLst>
          </p:cNvPr>
          <p:cNvGrpSpPr/>
          <p:nvPr/>
        </p:nvGrpSpPr>
        <p:grpSpPr>
          <a:xfrm>
            <a:off x="4089127" y="1098740"/>
            <a:ext cx="5056933" cy="360000"/>
            <a:chOff x="494945" y="1434354"/>
            <a:chExt cx="4516755" cy="360000"/>
          </a:xfrm>
        </p:grpSpPr>
        <p:sp>
          <p:nvSpPr>
            <p:cNvPr id="14" name="Line 13">
              <a:extLst>
                <a:ext uri="{FF2B5EF4-FFF2-40B4-BE49-F238E27FC236}">
                  <a16:creationId xmlns:a16="http://schemas.microsoft.com/office/drawing/2014/main" id="{40E79297-B37C-4217-B021-1DF827D624AA}"/>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5" name="Rectangle 41">
              <a:extLst>
                <a:ext uri="{FF2B5EF4-FFF2-40B4-BE49-F238E27FC236}">
                  <a16:creationId xmlns:a16="http://schemas.microsoft.com/office/drawing/2014/main" id="{51B41658-B5FB-4221-B447-17881B406906}"/>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Payroll</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graphicFrame>
        <p:nvGraphicFramePr>
          <p:cNvPr id="5" name="표 4">
            <a:extLst>
              <a:ext uri="{FF2B5EF4-FFF2-40B4-BE49-F238E27FC236}">
                <a16:creationId xmlns:a16="http://schemas.microsoft.com/office/drawing/2014/main" id="{C67AFEFD-4DAE-4DAE-948A-17105AB18075}"/>
              </a:ext>
            </a:extLst>
          </p:cNvPr>
          <p:cNvGraphicFramePr>
            <a:graphicFrameLocks noGrp="1"/>
          </p:cNvGraphicFramePr>
          <p:nvPr/>
        </p:nvGraphicFramePr>
        <p:xfrm>
          <a:off x="858742" y="2451362"/>
          <a:ext cx="2951476" cy="432000"/>
        </p:xfrm>
        <a:graphic>
          <a:graphicData uri="http://schemas.openxmlformats.org/drawingml/2006/table">
            <a:tbl>
              <a:tblPr/>
              <a:tblGrid>
                <a:gridCol w="747808">
                  <a:extLst>
                    <a:ext uri="{9D8B030D-6E8A-4147-A177-3AD203B41FA5}">
                      <a16:colId xmlns:a16="http://schemas.microsoft.com/office/drawing/2014/main" val="2731586531"/>
                    </a:ext>
                  </a:extLst>
                </a:gridCol>
                <a:gridCol w="437352">
                  <a:extLst>
                    <a:ext uri="{9D8B030D-6E8A-4147-A177-3AD203B41FA5}">
                      <a16:colId xmlns:a16="http://schemas.microsoft.com/office/drawing/2014/main" val="2426621973"/>
                    </a:ext>
                  </a:extLst>
                </a:gridCol>
                <a:gridCol w="441579">
                  <a:extLst>
                    <a:ext uri="{9D8B030D-6E8A-4147-A177-3AD203B41FA5}">
                      <a16:colId xmlns:a16="http://schemas.microsoft.com/office/drawing/2014/main" val="1335658092"/>
                    </a:ext>
                  </a:extLst>
                </a:gridCol>
                <a:gridCol w="441579">
                  <a:extLst>
                    <a:ext uri="{9D8B030D-6E8A-4147-A177-3AD203B41FA5}">
                      <a16:colId xmlns:a16="http://schemas.microsoft.com/office/drawing/2014/main" val="2894608409"/>
                    </a:ext>
                  </a:extLst>
                </a:gridCol>
                <a:gridCol w="441579">
                  <a:extLst>
                    <a:ext uri="{9D8B030D-6E8A-4147-A177-3AD203B41FA5}">
                      <a16:colId xmlns:a16="http://schemas.microsoft.com/office/drawing/2014/main" val="793362868"/>
                    </a:ext>
                  </a:extLst>
                </a:gridCol>
                <a:gridCol w="441579">
                  <a:extLst>
                    <a:ext uri="{9D8B030D-6E8A-4147-A177-3AD203B41FA5}">
                      <a16:colId xmlns:a16="http://schemas.microsoft.com/office/drawing/2014/main" val="1728511099"/>
                    </a:ext>
                  </a:extLst>
                </a:gridCol>
              </a:tblGrid>
              <a:tr h="144000">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구분</a:t>
                      </a:r>
                      <a:endParaRPr lang="en-US" altLang="ko-KR"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9525" marR="108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9525" marR="1080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9525" marR="1080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9525" marR="1080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9525" marR="1080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9525" marR="108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414531707"/>
                  </a:ext>
                </a:extLst>
              </a:tr>
              <a:tr h="1440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제조원가노무비</a:t>
                      </a:r>
                    </a:p>
                  </a:txBody>
                  <a:tcPr marL="9525" marR="10800" marT="9525" marB="0" anchor="ctr">
                    <a:lnL w="635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84%</a:t>
                      </a:r>
                    </a:p>
                  </a:txBody>
                  <a:tcPr marL="46800" marR="46800" marT="9525" marB="0" anchor="b">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90%</a:t>
                      </a:r>
                    </a:p>
                  </a:txBody>
                  <a:tcPr marL="46800" marR="46800" marT="9525" marB="0" anchor="b">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88%</a:t>
                      </a:r>
                    </a:p>
                  </a:txBody>
                  <a:tcPr marL="46800" marR="46800" marT="9525" marB="0" anchor="b">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85%</a:t>
                      </a:r>
                    </a:p>
                  </a:txBody>
                  <a:tcPr marL="46800" marR="46800" marT="9525" marB="0" anchor="b">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86%</a:t>
                      </a:r>
                    </a:p>
                  </a:txBody>
                  <a:tcPr marL="46800" marR="46800" marT="9525" marB="0" anchor="b">
                    <a:lnL>
                      <a:noFill/>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9525"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42183385"/>
                  </a:ext>
                </a:extLst>
              </a:tr>
              <a:tr h="1440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판매관리비</a:t>
                      </a:r>
                    </a:p>
                  </a:txBody>
                  <a:tcPr marL="9525" marR="10800" marT="9525" marB="0" anchor="ctr">
                    <a:lnL w="6350" cap="flat" cmpd="sng" algn="ctr">
                      <a:solidFill>
                        <a:srgbClr val="00338D"/>
                      </a:solidFill>
                      <a:prstDash val="solid"/>
                      <a:round/>
                      <a:headEnd type="none" w="med" len="med"/>
                      <a:tailEnd type="none" w="med" len="med"/>
                    </a:lnL>
                    <a:lnR>
                      <a:noFill/>
                    </a:lnR>
                    <a:lnT w="9525"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a:t>
                      </a:r>
                    </a:p>
                  </a:txBody>
                  <a:tcPr marL="46800" marR="46800" marT="9525" marB="0" anchor="b">
                    <a:lnL>
                      <a:noFill/>
                    </a:lnL>
                    <a:lnR>
                      <a:noFill/>
                    </a:lnR>
                    <a:lnT w="9525"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46800" marR="46800" marT="9525" marB="0" anchor="b">
                    <a:lnL>
                      <a:noFill/>
                    </a:lnL>
                    <a:lnR>
                      <a:noFill/>
                    </a:lnR>
                    <a:lnT w="9525"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a:t>
                      </a:r>
                    </a:p>
                  </a:txBody>
                  <a:tcPr marL="46800" marR="46800" marT="9525" marB="0" anchor="b">
                    <a:lnL>
                      <a:noFill/>
                    </a:lnL>
                    <a:lnR>
                      <a:noFill/>
                    </a:lnR>
                    <a:lnT w="9525"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15%</a:t>
                      </a:r>
                    </a:p>
                  </a:txBody>
                  <a:tcPr marL="46800" marR="46800" marT="9525" marB="0" anchor="b">
                    <a:lnL>
                      <a:noFill/>
                    </a:lnL>
                    <a:lnR>
                      <a:noFill/>
                    </a:lnR>
                    <a:lnT w="9525"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14%</a:t>
                      </a:r>
                    </a:p>
                  </a:txBody>
                  <a:tcPr marL="46800" marR="46800" marT="9525" marB="0" anchor="b">
                    <a:lnL>
                      <a:noFill/>
                    </a:lnL>
                    <a:lnR w="6350" cap="flat" cmpd="sng" algn="ctr">
                      <a:solidFill>
                        <a:srgbClr val="00338D"/>
                      </a:solidFill>
                      <a:prstDash val="solid"/>
                      <a:round/>
                      <a:headEnd type="none" w="med" len="med"/>
                      <a:tailEnd type="none" w="med" len="med"/>
                    </a:lnR>
                    <a:lnT w="9525"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913022441"/>
                  </a:ext>
                </a:extLst>
              </a:tr>
            </a:tbl>
          </a:graphicData>
        </a:graphic>
      </p:graphicFrame>
      <p:sp>
        <p:nvSpPr>
          <p:cNvPr id="16" name="직사각형 15">
            <a:extLst>
              <a:ext uri="{FF2B5EF4-FFF2-40B4-BE49-F238E27FC236}">
                <a16:creationId xmlns:a16="http://schemas.microsoft.com/office/drawing/2014/main" id="{AC70C74E-8F0E-41AB-82CF-F00CBCFBEA5C}"/>
              </a:ext>
            </a:extLst>
          </p:cNvPr>
          <p:cNvSpPr/>
          <p:nvPr/>
        </p:nvSpPr>
        <p:spPr>
          <a:xfrm>
            <a:off x="2048854" y="2592198"/>
            <a:ext cx="442913" cy="295018"/>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4" name="TextBox 3">
            <a:extLst>
              <a:ext uri="{FF2B5EF4-FFF2-40B4-BE49-F238E27FC236}">
                <a16:creationId xmlns:a16="http://schemas.microsoft.com/office/drawing/2014/main" id="{38AF2A5C-3F32-42F9-9BAC-9E14A40A7814}"/>
              </a:ext>
            </a:extLst>
          </p:cNvPr>
          <p:cNvSpPr txBox="1"/>
          <p:nvPr/>
        </p:nvSpPr>
        <p:spPr>
          <a:xfrm>
            <a:off x="4213465" y="4521787"/>
            <a:ext cx="588654" cy="215444"/>
          </a:xfrm>
          <a:prstGeom prst="rect">
            <a:avLst/>
          </a:prstGeom>
          <a:noFill/>
        </p:spPr>
        <p:txBody>
          <a:bodyPr wrap="square" rtlCol="0">
            <a:spAutoFit/>
          </a:bodyPr>
          <a:lstStyle/>
          <a:p>
            <a:r>
              <a:rPr lang="en-US" altLang="ko-KR" sz="800" b="1" dirty="0">
                <a:latin typeface="+mn-ea"/>
                <a:cs typeface="Univers for KPMG"/>
              </a:rPr>
              <a:t>1,236</a:t>
            </a:r>
            <a:endParaRPr lang="ko-KR" altLang="en-US" sz="800" b="1" dirty="0">
              <a:latin typeface="+mn-ea"/>
              <a:cs typeface="Univers for KPMG"/>
            </a:endParaRPr>
          </a:p>
        </p:txBody>
      </p:sp>
      <p:sp>
        <p:nvSpPr>
          <p:cNvPr id="18" name="TextBox 17">
            <a:extLst>
              <a:ext uri="{FF2B5EF4-FFF2-40B4-BE49-F238E27FC236}">
                <a16:creationId xmlns:a16="http://schemas.microsoft.com/office/drawing/2014/main" id="{6522D994-C397-41DD-8EC0-E9E91465D32C}"/>
              </a:ext>
            </a:extLst>
          </p:cNvPr>
          <p:cNvSpPr txBox="1"/>
          <p:nvPr/>
        </p:nvSpPr>
        <p:spPr>
          <a:xfrm>
            <a:off x="4676182" y="4408791"/>
            <a:ext cx="501090" cy="215444"/>
          </a:xfrm>
          <a:prstGeom prst="rect">
            <a:avLst/>
          </a:prstGeom>
          <a:noFill/>
        </p:spPr>
        <p:txBody>
          <a:bodyPr wrap="square" rtlCol="0">
            <a:spAutoFit/>
          </a:bodyPr>
          <a:lstStyle/>
          <a:p>
            <a:r>
              <a:rPr lang="en-US" altLang="ko-KR" sz="800" b="1" dirty="0">
                <a:latin typeface="+mn-ea"/>
                <a:cs typeface="Univers for KPMG"/>
              </a:rPr>
              <a:t>1,373</a:t>
            </a:r>
            <a:endParaRPr lang="ko-KR" altLang="en-US" sz="800" b="1" dirty="0">
              <a:latin typeface="+mn-ea"/>
              <a:cs typeface="Univers for KPMG"/>
            </a:endParaRPr>
          </a:p>
        </p:txBody>
      </p:sp>
      <p:sp>
        <p:nvSpPr>
          <p:cNvPr id="19" name="TextBox 18">
            <a:extLst>
              <a:ext uri="{FF2B5EF4-FFF2-40B4-BE49-F238E27FC236}">
                <a16:creationId xmlns:a16="http://schemas.microsoft.com/office/drawing/2014/main" id="{FD1088BF-3A96-4886-82B8-A08C6854A33B}"/>
              </a:ext>
            </a:extLst>
          </p:cNvPr>
          <p:cNvSpPr txBox="1"/>
          <p:nvPr/>
        </p:nvSpPr>
        <p:spPr>
          <a:xfrm>
            <a:off x="5144725" y="4139024"/>
            <a:ext cx="528134" cy="215444"/>
          </a:xfrm>
          <a:prstGeom prst="rect">
            <a:avLst/>
          </a:prstGeom>
          <a:noFill/>
        </p:spPr>
        <p:txBody>
          <a:bodyPr wrap="square" rtlCol="0">
            <a:spAutoFit/>
          </a:bodyPr>
          <a:lstStyle/>
          <a:p>
            <a:r>
              <a:rPr lang="en-US" altLang="ko-KR" sz="800" b="1" dirty="0">
                <a:latin typeface="+mn-ea"/>
                <a:cs typeface="Univers for KPMG"/>
              </a:rPr>
              <a:t>1,695</a:t>
            </a:r>
            <a:endParaRPr lang="ko-KR" altLang="en-US" sz="800" b="1" dirty="0">
              <a:latin typeface="+mn-ea"/>
              <a:cs typeface="Univers for KPMG"/>
            </a:endParaRPr>
          </a:p>
        </p:txBody>
      </p:sp>
      <p:sp>
        <p:nvSpPr>
          <p:cNvPr id="20" name="TextBox 19">
            <a:extLst>
              <a:ext uri="{FF2B5EF4-FFF2-40B4-BE49-F238E27FC236}">
                <a16:creationId xmlns:a16="http://schemas.microsoft.com/office/drawing/2014/main" id="{E0DFB4B1-E43F-42C0-B408-C3695B743D68}"/>
              </a:ext>
            </a:extLst>
          </p:cNvPr>
          <p:cNvSpPr txBox="1"/>
          <p:nvPr/>
        </p:nvSpPr>
        <p:spPr>
          <a:xfrm>
            <a:off x="5609705" y="4467306"/>
            <a:ext cx="528134" cy="215444"/>
          </a:xfrm>
          <a:prstGeom prst="rect">
            <a:avLst/>
          </a:prstGeom>
          <a:noFill/>
        </p:spPr>
        <p:txBody>
          <a:bodyPr wrap="square" rtlCol="0">
            <a:spAutoFit/>
          </a:bodyPr>
          <a:lstStyle/>
          <a:p>
            <a:r>
              <a:rPr lang="en-US" altLang="ko-KR" sz="800" b="1" dirty="0">
                <a:latin typeface="+mn-ea"/>
                <a:cs typeface="Univers for KPMG"/>
              </a:rPr>
              <a:t>1,302</a:t>
            </a:r>
            <a:endParaRPr lang="ko-KR" altLang="en-US" sz="800" b="1" dirty="0">
              <a:latin typeface="+mn-ea"/>
              <a:cs typeface="Univers for KPMG"/>
            </a:endParaRPr>
          </a:p>
        </p:txBody>
      </p:sp>
      <p:sp>
        <p:nvSpPr>
          <p:cNvPr id="21" name="TextBox 20">
            <a:extLst>
              <a:ext uri="{FF2B5EF4-FFF2-40B4-BE49-F238E27FC236}">
                <a16:creationId xmlns:a16="http://schemas.microsoft.com/office/drawing/2014/main" id="{DE26B673-1D9A-435F-9B2E-ECC998452B27}"/>
              </a:ext>
            </a:extLst>
          </p:cNvPr>
          <p:cNvSpPr txBox="1"/>
          <p:nvPr/>
        </p:nvSpPr>
        <p:spPr>
          <a:xfrm>
            <a:off x="6112916" y="4973151"/>
            <a:ext cx="442595" cy="215444"/>
          </a:xfrm>
          <a:prstGeom prst="rect">
            <a:avLst/>
          </a:prstGeom>
          <a:noFill/>
        </p:spPr>
        <p:txBody>
          <a:bodyPr wrap="square" rtlCol="0">
            <a:spAutoFit/>
          </a:bodyPr>
          <a:lstStyle/>
          <a:p>
            <a:r>
              <a:rPr lang="en-US" altLang="ko-KR" sz="800" b="1" dirty="0">
                <a:latin typeface="+mn-ea"/>
                <a:cs typeface="Univers for KPMG"/>
              </a:rPr>
              <a:t>719</a:t>
            </a:r>
            <a:endParaRPr lang="ko-KR" altLang="en-US" sz="800" b="1" dirty="0">
              <a:latin typeface="+mn-ea"/>
              <a:cs typeface="Univers for KPMG"/>
            </a:endParaRPr>
          </a:p>
        </p:txBody>
      </p:sp>
      <p:grpSp>
        <p:nvGrpSpPr>
          <p:cNvPr id="22" name="그룹 21">
            <a:extLst>
              <a:ext uri="{FF2B5EF4-FFF2-40B4-BE49-F238E27FC236}">
                <a16:creationId xmlns:a16="http://schemas.microsoft.com/office/drawing/2014/main" id="{950BC995-7BAE-40FB-8A85-84D34BA9B10D}"/>
              </a:ext>
            </a:extLst>
          </p:cNvPr>
          <p:cNvGrpSpPr/>
          <p:nvPr/>
        </p:nvGrpSpPr>
        <p:grpSpPr>
          <a:xfrm>
            <a:off x="4088856" y="3767558"/>
            <a:ext cx="5056933" cy="360000"/>
            <a:chOff x="494945" y="1434354"/>
            <a:chExt cx="4516755" cy="360000"/>
          </a:xfrm>
        </p:grpSpPr>
        <p:sp>
          <p:nvSpPr>
            <p:cNvPr id="23" name="Line 13">
              <a:extLst>
                <a:ext uri="{FF2B5EF4-FFF2-40B4-BE49-F238E27FC236}">
                  <a16:creationId xmlns:a16="http://schemas.microsoft.com/office/drawing/2014/main" id="{327339AD-92DE-4E5C-8648-347F8B51718B}"/>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24" name="Rectangle 41">
              <a:extLst>
                <a:ext uri="{FF2B5EF4-FFF2-40B4-BE49-F238E27FC236}">
                  <a16:creationId xmlns:a16="http://schemas.microsoft.com/office/drawing/2014/main" id="{E2BDD7A5-FDC9-4380-9172-E1F90B942917}"/>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▌연도별 노무비 금액 및 비율 변화 추이</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cxnSp>
        <p:nvCxnSpPr>
          <p:cNvPr id="7" name="직선 연결선 6">
            <a:extLst>
              <a:ext uri="{FF2B5EF4-FFF2-40B4-BE49-F238E27FC236}">
                <a16:creationId xmlns:a16="http://schemas.microsoft.com/office/drawing/2014/main" id="{07B6D2DB-4475-49E5-911C-1251913ABFBF}"/>
              </a:ext>
            </a:extLst>
          </p:cNvPr>
          <p:cNvCxnSpPr>
            <a:cxnSpLocks/>
          </p:cNvCxnSpPr>
          <p:nvPr/>
        </p:nvCxnSpPr>
        <p:spPr>
          <a:xfrm flipV="1">
            <a:off x="7212806" y="4816209"/>
            <a:ext cx="156369" cy="53179"/>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F7ABA600-4697-426D-B6B4-97E092FA36DE}"/>
              </a:ext>
            </a:extLst>
          </p:cNvPr>
          <p:cNvCxnSpPr>
            <a:cxnSpLocks/>
          </p:cNvCxnSpPr>
          <p:nvPr/>
        </p:nvCxnSpPr>
        <p:spPr>
          <a:xfrm flipV="1">
            <a:off x="7212806" y="4638407"/>
            <a:ext cx="156369" cy="82920"/>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905111F7-B875-49E8-BABC-14F3E8806345}"/>
              </a:ext>
            </a:extLst>
          </p:cNvPr>
          <p:cNvCxnSpPr>
            <a:cxnSpLocks/>
          </p:cNvCxnSpPr>
          <p:nvPr/>
        </p:nvCxnSpPr>
        <p:spPr>
          <a:xfrm>
            <a:off x="7212806" y="4511452"/>
            <a:ext cx="156369" cy="0"/>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D5DA689B-A8BA-469C-B6F4-5D867F8ECCF5}"/>
              </a:ext>
            </a:extLst>
          </p:cNvPr>
          <p:cNvCxnSpPr>
            <a:cxnSpLocks/>
          </p:cNvCxnSpPr>
          <p:nvPr/>
        </p:nvCxnSpPr>
        <p:spPr>
          <a:xfrm>
            <a:off x="7662861" y="4511452"/>
            <a:ext cx="156369" cy="0"/>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직선 연결선 40">
            <a:extLst>
              <a:ext uri="{FF2B5EF4-FFF2-40B4-BE49-F238E27FC236}">
                <a16:creationId xmlns:a16="http://schemas.microsoft.com/office/drawing/2014/main" id="{9CA13843-B9E4-483D-A61C-F490A6B68E43}"/>
              </a:ext>
            </a:extLst>
          </p:cNvPr>
          <p:cNvCxnSpPr>
            <a:cxnSpLocks/>
          </p:cNvCxnSpPr>
          <p:nvPr/>
        </p:nvCxnSpPr>
        <p:spPr>
          <a:xfrm>
            <a:off x="8124823" y="4511452"/>
            <a:ext cx="156369" cy="0"/>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2" name="직선 연결선 41">
            <a:extLst>
              <a:ext uri="{FF2B5EF4-FFF2-40B4-BE49-F238E27FC236}">
                <a16:creationId xmlns:a16="http://schemas.microsoft.com/office/drawing/2014/main" id="{A2AB2D6A-9234-4A87-BB83-17B80E8EF328}"/>
              </a:ext>
            </a:extLst>
          </p:cNvPr>
          <p:cNvCxnSpPr>
            <a:cxnSpLocks/>
          </p:cNvCxnSpPr>
          <p:nvPr/>
        </p:nvCxnSpPr>
        <p:spPr>
          <a:xfrm>
            <a:off x="8582023" y="4511452"/>
            <a:ext cx="156369" cy="0"/>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3" name="직선 연결선 42">
            <a:extLst>
              <a:ext uri="{FF2B5EF4-FFF2-40B4-BE49-F238E27FC236}">
                <a16:creationId xmlns:a16="http://schemas.microsoft.com/office/drawing/2014/main" id="{C2E3A6DE-4B5A-4988-A3A5-37395E43898D}"/>
              </a:ext>
            </a:extLst>
          </p:cNvPr>
          <p:cNvCxnSpPr>
            <a:cxnSpLocks/>
          </p:cNvCxnSpPr>
          <p:nvPr/>
        </p:nvCxnSpPr>
        <p:spPr>
          <a:xfrm>
            <a:off x="7679531" y="4638407"/>
            <a:ext cx="139699" cy="29740"/>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8" name="직선 연결선 47">
            <a:extLst>
              <a:ext uri="{FF2B5EF4-FFF2-40B4-BE49-F238E27FC236}">
                <a16:creationId xmlns:a16="http://schemas.microsoft.com/office/drawing/2014/main" id="{6CC6D513-572A-47E9-9E85-C3B60AE5F080}"/>
              </a:ext>
            </a:extLst>
          </p:cNvPr>
          <p:cNvCxnSpPr>
            <a:cxnSpLocks/>
          </p:cNvCxnSpPr>
          <p:nvPr/>
        </p:nvCxnSpPr>
        <p:spPr>
          <a:xfrm>
            <a:off x="8124823" y="4667337"/>
            <a:ext cx="156369" cy="32983"/>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50" name="직선 연결선 49">
            <a:extLst>
              <a:ext uri="{FF2B5EF4-FFF2-40B4-BE49-F238E27FC236}">
                <a16:creationId xmlns:a16="http://schemas.microsoft.com/office/drawing/2014/main" id="{350FDF98-CD9E-4B9C-B460-0CEB1A955925}"/>
              </a:ext>
            </a:extLst>
          </p:cNvPr>
          <p:cNvCxnSpPr>
            <a:cxnSpLocks/>
          </p:cNvCxnSpPr>
          <p:nvPr/>
        </p:nvCxnSpPr>
        <p:spPr>
          <a:xfrm flipV="1">
            <a:off x="8582022" y="4679867"/>
            <a:ext cx="156370" cy="24968"/>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350D186-72C2-43EE-AC10-9CAB693BF603}"/>
              </a:ext>
            </a:extLst>
          </p:cNvPr>
          <p:cNvCxnSpPr>
            <a:cxnSpLocks/>
          </p:cNvCxnSpPr>
          <p:nvPr/>
        </p:nvCxnSpPr>
        <p:spPr>
          <a:xfrm>
            <a:off x="7671195" y="4825261"/>
            <a:ext cx="148035" cy="98932"/>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55" name="직선 연결선 54">
            <a:extLst>
              <a:ext uri="{FF2B5EF4-FFF2-40B4-BE49-F238E27FC236}">
                <a16:creationId xmlns:a16="http://schemas.microsoft.com/office/drawing/2014/main" id="{75198DD7-0259-4713-884D-79D2BAB94833}"/>
              </a:ext>
            </a:extLst>
          </p:cNvPr>
          <p:cNvCxnSpPr>
            <a:cxnSpLocks/>
          </p:cNvCxnSpPr>
          <p:nvPr/>
        </p:nvCxnSpPr>
        <p:spPr>
          <a:xfrm flipV="1">
            <a:off x="8131967" y="4825262"/>
            <a:ext cx="149225" cy="95926"/>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57" name="직선 연결선 56">
            <a:extLst>
              <a:ext uri="{FF2B5EF4-FFF2-40B4-BE49-F238E27FC236}">
                <a16:creationId xmlns:a16="http://schemas.microsoft.com/office/drawing/2014/main" id="{A9CF2154-61A0-4565-82CD-EE1054505D19}"/>
              </a:ext>
            </a:extLst>
          </p:cNvPr>
          <p:cNvCxnSpPr>
            <a:cxnSpLocks/>
          </p:cNvCxnSpPr>
          <p:nvPr/>
        </p:nvCxnSpPr>
        <p:spPr>
          <a:xfrm>
            <a:off x="8582022" y="4829513"/>
            <a:ext cx="156370" cy="48337"/>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FCD405B-576E-4054-9CDF-02477E7DE052}"/>
              </a:ext>
            </a:extLst>
          </p:cNvPr>
          <p:cNvSpPr txBox="1"/>
          <p:nvPr/>
        </p:nvSpPr>
        <p:spPr>
          <a:xfrm>
            <a:off x="7289401" y="4323872"/>
            <a:ext cx="501090" cy="215444"/>
          </a:xfrm>
          <a:prstGeom prst="rect">
            <a:avLst/>
          </a:prstGeom>
          <a:noFill/>
        </p:spPr>
        <p:txBody>
          <a:bodyPr wrap="square" rtlCol="0">
            <a:spAutoFit/>
          </a:bodyPr>
          <a:lstStyle/>
          <a:p>
            <a:r>
              <a:rPr lang="en-US" altLang="ko-KR" sz="800" b="1" dirty="0">
                <a:latin typeface="+mn-ea"/>
                <a:cs typeface="Univers for KPMG"/>
              </a:rPr>
              <a:t>100%</a:t>
            </a:r>
            <a:endParaRPr lang="ko-KR" altLang="en-US" sz="800" b="1" dirty="0">
              <a:latin typeface="+mn-ea"/>
              <a:cs typeface="Univers for KPMG"/>
            </a:endParaRPr>
          </a:p>
        </p:txBody>
      </p:sp>
      <p:sp>
        <p:nvSpPr>
          <p:cNvPr id="72" name="TextBox 71">
            <a:extLst>
              <a:ext uri="{FF2B5EF4-FFF2-40B4-BE49-F238E27FC236}">
                <a16:creationId xmlns:a16="http://schemas.microsoft.com/office/drawing/2014/main" id="{463C7396-5078-47EE-89F8-59931E804565}"/>
              </a:ext>
            </a:extLst>
          </p:cNvPr>
          <p:cNvSpPr txBox="1"/>
          <p:nvPr/>
        </p:nvSpPr>
        <p:spPr>
          <a:xfrm>
            <a:off x="8658875" y="4323872"/>
            <a:ext cx="501090" cy="215444"/>
          </a:xfrm>
          <a:prstGeom prst="rect">
            <a:avLst/>
          </a:prstGeom>
          <a:noFill/>
        </p:spPr>
        <p:txBody>
          <a:bodyPr wrap="square" rtlCol="0">
            <a:spAutoFit/>
          </a:bodyPr>
          <a:lstStyle/>
          <a:p>
            <a:r>
              <a:rPr lang="en-US" altLang="ko-KR" sz="800" b="1" dirty="0">
                <a:latin typeface="+mn-ea"/>
                <a:cs typeface="Univers for KPMG"/>
              </a:rPr>
              <a:t>100%</a:t>
            </a:r>
            <a:endParaRPr lang="ko-KR" altLang="en-US" sz="800" b="1" dirty="0">
              <a:latin typeface="+mn-ea"/>
              <a:cs typeface="Univers for KPMG"/>
            </a:endParaRPr>
          </a:p>
        </p:txBody>
      </p:sp>
      <p:sp>
        <p:nvSpPr>
          <p:cNvPr id="73" name="TextBox 72">
            <a:extLst>
              <a:ext uri="{FF2B5EF4-FFF2-40B4-BE49-F238E27FC236}">
                <a16:creationId xmlns:a16="http://schemas.microsoft.com/office/drawing/2014/main" id="{E617ADFA-9879-4F59-885A-F40800E3A3A2}"/>
              </a:ext>
            </a:extLst>
          </p:cNvPr>
          <p:cNvSpPr txBox="1"/>
          <p:nvPr/>
        </p:nvSpPr>
        <p:spPr>
          <a:xfrm>
            <a:off x="8206365" y="4323872"/>
            <a:ext cx="501090" cy="215444"/>
          </a:xfrm>
          <a:prstGeom prst="rect">
            <a:avLst/>
          </a:prstGeom>
          <a:noFill/>
        </p:spPr>
        <p:txBody>
          <a:bodyPr wrap="square" rtlCol="0">
            <a:spAutoFit/>
          </a:bodyPr>
          <a:lstStyle/>
          <a:p>
            <a:r>
              <a:rPr lang="en-US" altLang="ko-KR" sz="800" b="1" dirty="0">
                <a:latin typeface="+mn-ea"/>
                <a:cs typeface="Univers for KPMG"/>
              </a:rPr>
              <a:t>100%</a:t>
            </a:r>
            <a:endParaRPr lang="ko-KR" altLang="en-US" sz="800" b="1" dirty="0">
              <a:latin typeface="+mn-ea"/>
              <a:cs typeface="Univers for KPMG"/>
            </a:endParaRPr>
          </a:p>
        </p:txBody>
      </p:sp>
      <p:sp>
        <p:nvSpPr>
          <p:cNvPr id="74" name="TextBox 73">
            <a:extLst>
              <a:ext uri="{FF2B5EF4-FFF2-40B4-BE49-F238E27FC236}">
                <a16:creationId xmlns:a16="http://schemas.microsoft.com/office/drawing/2014/main" id="{9ECEFDE4-ADD6-4B0F-BCBF-659C5BA758B2}"/>
              </a:ext>
            </a:extLst>
          </p:cNvPr>
          <p:cNvSpPr txBox="1"/>
          <p:nvPr/>
        </p:nvSpPr>
        <p:spPr>
          <a:xfrm>
            <a:off x="7762253" y="4323872"/>
            <a:ext cx="501090" cy="215444"/>
          </a:xfrm>
          <a:prstGeom prst="rect">
            <a:avLst/>
          </a:prstGeom>
          <a:noFill/>
        </p:spPr>
        <p:txBody>
          <a:bodyPr wrap="square" rtlCol="0">
            <a:spAutoFit/>
          </a:bodyPr>
          <a:lstStyle/>
          <a:p>
            <a:r>
              <a:rPr lang="en-US" altLang="ko-KR" sz="800" b="1" dirty="0">
                <a:latin typeface="+mn-ea"/>
                <a:cs typeface="Univers for KPMG"/>
              </a:rPr>
              <a:t>100%</a:t>
            </a:r>
            <a:endParaRPr lang="ko-KR" altLang="en-US" sz="800" b="1" dirty="0">
              <a:latin typeface="+mn-ea"/>
              <a:cs typeface="Univers for KPMG"/>
            </a:endParaRPr>
          </a:p>
        </p:txBody>
      </p:sp>
      <p:graphicFrame>
        <p:nvGraphicFramePr>
          <p:cNvPr id="11" name="표 10">
            <a:extLst>
              <a:ext uri="{FF2B5EF4-FFF2-40B4-BE49-F238E27FC236}">
                <a16:creationId xmlns:a16="http://schemas.microsoft.com/office/drawing/2014/main" id="{5E7E1B6C-1BC0-435D-BDBA-41193DF0DD91}"/>
              </a:ext>
            </a:extLst>
          </p:cNvPr>
          <p:cNvGraphicFramePr>
            <a:graphicFrameLocks noGrp="1"/>
          </p:cNvGraphicFramePr>
          <p:nvPr/>
        </p:nvGraphicFramePr>
        <p:xfrm>
          <a:off x="4089600" y="1522800"/>
          <a:ext cx="5056188" cy="2277180"/>
        </p:xfrm>
        <a:graphic>
          <a:graphicData uri="http://schemas.openxmlformats.org/drawingml/2006/table">
            <a:tbl>
              <a:tblPr/>
              <a:tblGrid>
                <a:gridCol w="621505">
                  <a:extLst>
                    <a:ext uri="{9D8B030D-6E8A-4147-A177-3AD203B41FA5}">
                      <a16:colId xmlns:a16="http://schemas.microsoft.com/office/drawing/2014/main" val="3286939420"/>
                    </a:ext>
                  </a:extLst>
                </a:gridCol>
                <a:gridCol w="1083608">
                  <a:extLst>
                    <a:ext uri="{9D8B030D-6E8A-4147-A177-3AD203B41FA5}">
                      <a16:colId xmlns:a16="http://schemas.microsoft.com/office/drawing/2014/main" val="2053628443"/>
                    </a:ext>
                  </a:extLst>
                </a:gridCol>
                <a:gridCol w="670215">
                  <a:extLst>
                    <a:ext uri="{9D8B030D-6E8A-4147-A177-3AD203B41FA5}">
                      <a16:colId xmlns:a16="http://schemas.microsoft.com/office/drawing/2014/main" val="1208561803"/>
                    </a:ext>
                  </a:extLst>
                </a:gridCol>
                <a:gridCol w="670215">
                  <a:extLst>
                    <a:ext uri="{9D8B030D-6E8A-4147-A177-3AD203B41FA5}">
                      <a16:colId xmlns:a16="http://schemas.microsoft.com/office/drawing/2014/main" val="2041471008"/>
                    </a:ext>
                  </a:extLst>
                </a:gridCol>
                <a:gridCol w="670215">
                  <a:extLst>
                    <a:ext uri="{9D8B030D-6E8A-4147-A177-3AD203B41FA5}">
                      <a16:colId xmlns:a16="http://schemas.microsoft.com/office/drawing/2014/main" val="4218737214"/>
                    </a:ext>
                  </a:extLst>
                </a:gridCol>
                <a:gridCol w="670215">
                  <a:extLst>
                    <a:ext uri="{9D8B030D-6E8A-4147-A177-3AD203B41FA5}">
                      <a16:colId xmlns:a16="http://schemas.microsoft.com/office/drawing/2014/main" val="4260703923"/>
                    </a:ext>
                  </a:extLst>
                </a:gridCol>
                <a:gridCol w="670215">
                  <a:extLst>
                    <a:ext uri="{9D8B030D-6E8A-4147-A177-3AD203B41FA5}">
                      <a16:colId xmlns:a16="http://schemas.microsoft.com/office/drawing/2014/main" val="214638293"/>
                    </a:ext>
                  </a:extLst>
                </a:gridCol>
              </a:tblGrid>
              <a:tr h="180000">
                <a:tc gridSpan="2">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741640776"/>
                  </a:ext>
                </a:extLst>
              </a:tr>
              <a:tr h="174765">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총 인건비</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1,236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1,373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1,695</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1,302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719</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02833593"/>
                  </a:ext>
                </a:extLst>
              </a:tr>
              <a:tr h="174765">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직접노무비</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887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1,036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1,132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974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512</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334062505"/>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급여</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728</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881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919</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810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447</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735721989"/>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상여금</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168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41</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323824794"/>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잡급</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314048438"/>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퇴직급여</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56</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47</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61331829"/>
                  </a:ext>
                </a:extLst>
              </a:tr>
              <a:tr h="174765">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외주가공비 계정</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153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708DBF"/>
                      </a:solidFill>
                      <a:prstDash val="sysDash"/>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206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708DBF"/>
                      </a:solidFill>
                      <a:prstDash val="sysDash"/>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356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708DBF"/>
                      </a:solidFill>
                      <a:prstDash val="sysDash"/>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708DBF"/>
                      </a:solidFill>
                      <a:prstDash val="sysDash"/>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107</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708DBF"/>
                      </a:solidFill>
                      <a:prstDash val="sysDash"/>
                      <a:round/>
                      <a:headEnd type="none" w="med" len="med"/>
                      <a:tailEnd type="none" w="med" len="med"/>
                    </a:lnB>
                  </a:tcPr>
                </a:tc>
                <a:extLst>
                  <a:ext uri="{0D108BD9-81ED-4DB2-BD59-A6C34878D82A}">
                    <a16:rowId xmlns:a16="http://schemas.microsoft.com/office/drawing/2014/main" val="1755707457"/>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708DBF"/>
                      </a:solidFill>
                      <a:prstDash val="sysDash"/>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외주가공비</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_</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일용직</a:t>
                      </a:r>
                    </a:p>
                  </a:txBody>
                  <a:tcPr marL="46800" marR="46800" marT="0" marB="0" anchor="ctr">
                    <a:lnL w="6350" cap="flat" cmpd="sng" algn="ctr">
                      <a:solidFill>
                        <a:srgbClr val="708DBF"/>
                      </a:solidFill>
                      <a:prstDash val="sysDash"/>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708DBF"/>
                      </a:solidFill>
                      <a:prstDash val="sysDash"/>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153</a:t>
                      </a:r>
                    </a:p>
                  </a:txBody>
                  <a:tcPr marL="46800" marR="46800" marT="0" marB="0" anchor="ctr">
                    <a:lnL w="6350" cap="flat" cmpd="sng" algn="ctr">
                      <a:solidFill>
                        <a:schemeClr val="bg1"/>
                      </a:solidFill>
                      <a:prstDash val="solid"/>
                      <a:round/>
                      <a:headEnd type="none" w="med" len="med"/>
                      <a:tailEnd type="none" w="med" len="med"/>
                    </a:lnL>
                    <a:lnR>
                      <a:noFill/>
                    </a:lnR>
                    <a:lnT w="6350" cap="flat" cmpd="sng" algn="ctr">
                      <a:solidFill>
                        <a:srgbClr val="708DBF"/>
                      </a:solidFill>
                      <a:prstDash val="sysDash"/>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206</a:t>
                      </a:r>
                    </a:p>
                  </a:txBody>
                  <a:tcPr marL="46800" marR="46800" marT="0" marB="0" anchor="ctr">
                    <a:lnL>
                      <a:noFill/>
                    </a:lnL>
                    <a:lnR>
                      <a:noFill/>
                    </a:lnR>
                    <a:lnT w="6350" cap="flat" cmpd="sng" algn="ctr">
                      <a:solidFill>
                        <a:srgbClr val="708DBF"/>
                      </a:solidFill>
                      <a:prstDash val="sysDash"/>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356</a:t>
                      </a:r>
                    </a:p>
                  </a:txBody>
                  <a:tcPr marL="46800" marR="46800" marT="0" marB="0" anchor="ctr">
                    <a:lnL>
                      <a:noFill/>
                    </a:lnL>
                    <a:lnR>
                      <a:noFill/>
                    </a:lnR>
                    <a:lnT w="6350" cap="flat" cmpd="sng" algn="ctr">
                      <a:solidFill>
                        <a:srgbClr val="708DBF"/>
                      </a:solidFill>
                      <a:prstDash val="sysDash"/>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131</a:t>
                      </a:r>
                    </a:p>
                  </a:txBody>
                  <a:tcPr marL="46800" marR="46800" marT="0" marB="0" anchor="ctr">
                    <a:lnL>
                      <a:noFill/>
                    </a:lnL>
                    <a:lnR>
                      <a:noFill/>
                    </a:lnR>
                    <a:lnT w="6350" cap="flat" cmpd="sng" algn="ctr">
                      <a:solidFill>
                        <a:srgbClr val="708DBF"/>
                      </a:solidFill>
                      <a:prstDash val="sysDash"/>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107</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708DBF"/>
                      </a:solidFill>
                      <a:prstDash val="sysDash"/>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42834537"/>
                  </a:ext>
                </a:extLst>
              </a:tr>
              <a:tr h="174765">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판매관리비</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197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206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196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101</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4B8"/>
                      </a:solidFill>
                      <a:prstDash val="dot"/>
                      <a:round/>
                      <a:headEnd type="none" w="med" len="med"/>
                      <a:tailEnd type="none" w="med" len="med"/>
                    </a:lnB>
                  </a:tcPr>
                </a:tc>
                <a:extLst>
                  <a:ext uri="{0D108BD9-81ED-4DB2-BD59-A6C34878D82A}">
                    <a16:rowId xmlns:a16="http://schemas.microsoft.com/office/drawing/2014/main" val="990200300"/>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임원급여</a:t>
                      </a:r>
                    </a:p>
                  </a:txBody>
                  <a:tcPr marL="46800" marR="46800" marT="0" marB="0" anchor="ctr">
                    <a:lnL w="6350" cap="flat" cmpd="sng" algn="ctr">
                      <a:solidFill>
                        <a:srgbClr val="0054B8"/>
                      </a:solidFill>
                      <a:prstDash val="dot"/>
                      <a:round/>
                      <a:headEnd type="none" w="med" len="med"/>
                      <a:tailEnd type="none" w="med" len="med"/>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126</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121</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dot"/>
                      <a:round/>
                      <a:headEnd type="none" w="med" len="med"/>
                      <a:tailEnd type="none" w="med" len="med"/>
                    </a:lnT>
                    <a:lnB>
                      <a:noFill/>
                    </a:lnB>
                  </a:tcPr>
                </a:tc>
                <a:extLst>
                  <a:ext uri="{0D108BD9-81ED-4DB2-BD59-A6C34878D82A}">
                    <a16:rowId xmlns:a16="http://schemas.microsoft.com/office/drawing/2014/main" val="3082007098"/>
                  </a:ext>
                </a:extLst>
              </a:tr>
              <a:tr h="174765">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직원급여</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76</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61</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26</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855686837"/>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상여금</a:t>
                      </a:r>
                    </a:p>
                  </a:txBody>
                  <a:tcPr marL="46800" marR="46800" marT="0" marB="0" anchor="ctr">
                    <a:lnL w="6350" cap="flat" cmpd="sng" algn="ctr">
                      <a:solidFill>
                        <a:srgbClr val="0054B8"/>
                      </a:solidFill>
                      <a:prstDash val="dot"/>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w="9525" cap="flat" cmpd="sng" algn="ctr">
                      <a:solidFill>
                        <a:schemeClr val="tx2"/>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77957384"/>
                  </a:ext>
                </a:extLst>
              </a:tr>
            </a:tbl>
          </a:graphicData>
        </a:graphic>
      </p:graphicFrame>
    </p:spTree>
    <p:extLst>
      <p:ext uri="{BB962C8B-B14F-4D97-AF65-F5344CB8AC3E}">
        <p14:creationId xmlns:p14="http://schemas.microsoft.com/office/powerpoint/2010/main" val="3431642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t>
            </a:r>
            <a:r>
              <a:rPr lang="en-US" altLang="ko-KR" sz="4800" b="1" dirty="0" err="1">
                <a:solidFill>
                  <a:srgbClr val="00338D"/>
                </a:solidFill>
                <a:latin typeface="KPMG Extralight" panose="020B0303030202040204" pitchFamily="34" charset="0"/>
              </a:rPr>
              <a:t>Structure_Payroll</a:t>
            </a:r>
            <a:r>
              <a:rPr lang="en-US" altLang="ko-KR" sz="4800" b="1" dirty="0">
                <a:solidFill>
                  <a:srgbClr val="00338D"/>
                </a:solidFill>
                <a:latin typeface="KPMG Extralight" panose="020B0303030202040204" pitchFamily="34" charset="0"/>
              </a:rPr>
              <a:t> (2/2)</a:t>
            </a:r>
          </a:p>
        </p:txBody>
      </p:sp>
      <p:sp>
        <p:nvSpPr>
          <p:cNvPr id="10" name="제목 2"/>
          <p:cNvSpPr txBox="1">
            <a:spLocks/>
          </p:cNvSpPr>
          <p:nvPr/>
        </p:nvSpPr>
        <p:spPr>
          <a:xfrm>
            <a:off x="849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sp>
        <p:nvSpPr>
          <p:cNvPr id="8" name="TextBox 7">
            <a:extLst>
              <a:ext uri="{FF2B5EF4-FFF2-40B4-BE49-F238E27FC236}">
                <a16:creationId xmlns:a16="http://schemas.microsoft.com/office/drawing/2014/main" id="{157A9128-1BA8-4873-8B3E-A5B5360633A8}"/>
              </a:ext>
            </a:extLst>
          </p:cNvPr>
          <p:cNvSpPr txBox="1">
            <a:spLocks/>
          </p:cNvSpPr>
          <p:nvPr/>
        </p:nvSpPr>
        <p:spPr>
          <a:xfrm>
            <a:off x="801281" y="1196792"/>
            <a:ext cx="3066398" cy="4858019"/>
          </a:xfrm>
          <a:prstGeom prst="rect">
            <a:avLst/>
          </a:prstGeom>
          <a:noFill/>
          <a:ln w="6350">
            <a:solidFill>
              <a:srgbClr val="00338D"/>
            </a:solidFill>
          </a:ln>
        </p:spPr>
        <p:txBody>
          <a:bodyPr wrap="square" lIns="54610" tIns="54610" rIns="54610" bIns="54610" rtlCol="0" anchor="t" anchorCtr="0">
            <a:noAutofit/>
          </a:bodyPr>
          <a:lstStyle/>
          <a:p>
            <a:pPr defTabSz="914395" fontAlgn="base">
              <a:lnSpc>
                <a:spcPct val="120000"/>
              </a:lnSpc>
              <a:spcBef>
                <a:spcPts val="600"/>
              </a:spcBef>
              <a:spcAft>
                <a:spcPct val="0"/>
              </a:spcAft>
            </a:pPr>
            <a:r>
              <a:rPr lang="en-US" altLang="ko-KR" sz="900" b="1" kern="0" dirty="0">
                <a:latin typeface="+mj-ea"/>
                <a:ea typeface="+mj-ea"/>
                <a:cs typeface="Arial" panose="020B0604020202020204" pitchFamily="34" charset="0"/>
              </a:rPr>
              <a:t>Overview</a:t>
            </a: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회사의 연평균 임직원 수는 매년 </a:t>
            </a:r>
            <a:r>
              <a:rPr lang="en-US" altLang="ko-KR" sz="900" kern="0" dirty="0">
                <a:latin typeface="+mj-ea"/>
                <a:ea typeface="+mj-ea"/>
                <a:cs typeface="Arial" panose="020B0604020202020204" pitchFamily="34" charset="0"/>
              </a:rPr>
              <a:t>16~18</a:t>
            </a:r>
            <a:r>
              <a:rPr lang="ko-KR" altLang="en-US" sz="900" kern="0" dirty="0">
                <a:latin typeface="+mj-ea"/>
                <a:ea typeface="+mj-ea"/>
                <a:cs typeface="Arial" panose="020B0604020202020204" pitchFamily="34" charset="0"/>
              </a:rPr>
              <a:t>명 수준을 유지하고 있으며</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이 중 제조원가 귀속 인원은 </a:t>
            </a:r>
            <a:r>
              <a:rPr lang="en-US" altLang="ko-KR" sz="900" kern="0" dirty="0">
                <a:latin typeface="+mj-ea"/>
                <a:ea typeface="+mj-ea"/>
                <a:cs typeface="Arial" panose="020B0604020202020204" pitchFamily="34" charset="0"/>
              </a:rPr>
              <a:t>13~15</a:t>
            </a:r>
            <a:r>
              <a:rPr lang="ko-KR" altLang="en-US" sz="900" kern="0" dirty="0">
                <a:latin typeface="+mj-ea"/>
                <a:ea typeface="+mj-ea"/>
                <a:cs typeface="Arial" panose="020B0604020202020204" pitchFamily="34" charset="0"/>
              </a:rPr>
              <a:t>명</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판매관리비 귀속 인원은 </a:t>
            </a:r>
            <a:r>
              <a:rPr lang="en-US" altLang="ko-KR" sz="900" kern="0" dirty="0">
                <a:latin typeface="+mj-ea"/>
                <a:ea typeface="+mj-ea"/>
                <a:cs typeface="Arial" panose="020B0604020202020204" pitchFamily="34" charset="0"/>
              </a:rPr>
              <a:t>3</a:t>
            </a:r>
            <a:r>
              <a:rPr lang="ko-KR" altLang="en-US" sz="900" kern="0" dirty="0">
                <a:latin typeface="+mj-ea"/>
                <a:ea typeface="+mj-ea"/>
                <a:cs typeface="Arial" panose="020B0604020202020204" pitchFamily="34" charset="0"/>
              </a:rPr>
              <a:t>명</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대표이사</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대표이사 자녀</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관리직 직원 </a:t>
            </a:r>
            <a:r>
              <a:rPr lang="en-US" altLang="ko-KR" sz="900" kern="0" dirty="0">
                <a:latin typeface="+mj-ea"/>
                <a:ea typeface="+mj-ea"/>
                <a:cs typeface="Arial" panose="020B0604020202020204" pitchFamily="34" charset="0"/>
              </a:rPr>
              <a:t>1</a:t>
            </a:r>
            <a:r>
              <a:rPr lang="ko-KR" altLang="en-US" sz="900" kern="0" dirty="0">
                <a:latin typeface="+mj-ea"/>
                <a:ea typeface="+mj-ea"/>
                <a:cs typeface="Arial" panose="020B0604020202020204" pitchFamily="34" charset="0"/>
              </a:rPr>
              <a:t>명</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임</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회사 인터뷰에 따르면</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생산직 직원 </a:t>
            </a:r>
            <a:r>
              <a:rPr lang="en-US" altLang="ko-KR" sz="900" kern="0" dirty="0">
                <a:latin typeface="+mj-ea"/>
                <a:ea typeface="+mj-ea"/>
                <a:cs typeface="Arial" panose="020B0604020202020204" pitchFamily="34" charset="0"/>
              </a:rPr>
              <a:t>13</a:t>
            </a:r>
            <a:r>
              <a:rPr lang="ko-KR" altLang="en-US" sz="900" kern="0" dirty="0">
                <a:latin typeface="+mj-ea"/>
                <a:ea typeface="+mj-ea"/>
                <a:cs typeface="Arial" panose="020B0604020202020204" pitchFamily="34" charset="0"/>
              </a:rPr>
              <a:t>명이 근무하고 있으나</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특수관계 거래처 ㈜</a:t>
            </a:r>
            <a:r>
              <a:rPr lang="ko-KR" altLang="en-US" sz="900" kern="0" dirty="0" err="1">
                <a:latin typeface="+mj-ea"/>
                <a:ea typeface="+mj-ea"/>
                <a:cs typeface="Arial" panose="020B0604020202020204" pitchFamily="34" charset="0"/>
              </a:rPr>
              <a:t>티씨엘</a:t>
            </a:r>
            <a:r>
              <a:rPr lang="en-US" altLang="ko-KR" sz="900" kern="0" dirty="0">
                <a:latin typeface="+mj-ea"/>
                <a:ea typeface="+mj-ea"/>
                <a:cs typeface="Arial" panose="020B0604020202020204" pitchFamily="34" charset="0"/>
              </a:rPr>
              <a:t>(2</a:t>
            </a:r>
            <a:r>
              <a:rPr lang="ko-KR" altLang="en-US" sz="900" kern="0" dirty="0">
                <a:latin typeface="+mj-ea"/>
                <a:ea typeface="+mj-ea"/>
                <a:cs typeface="Arial" panose="020B0604020202020204" pitchFamily="34" charset="0"/>
              </a:rPr>
              <a:t>인</a:t>
            </a:r>
            <a:r>
              <a:rPr lang="en-US" altLang="ko-KR" sz="900" kern="0" dirty="0">
                <a:latin typeface="+mj-ea"/>
                <a:ea typeface="+mj-ea"/>
                <a:cs typeface="Arial" panose="020B0604020202020204" pitchFamily="34" charset="0"/>
              </a:rPr>
              <a:t>), </a:t>
            </a:r>
            <a:r>
              <a:rPr lang="ko-KR" altLang="en-US" sz="900" kern="0" dirty="0" err="1">
                <a:latin typeface="+mj-ea"/>
                <a:ea typeface="+mj-ea"/>
                <a:cs typeface="Arial" panose="020B0604020202020204" pitchFamily="34" charset="0"/>
              </a:rPr>
              <a:t>요한하이테크</a:t>
            </a:r>
            <a:r>
              <a:rPr lang="en-US" altLang="ko-KR" sz="900" kern="0" dirty="0">
                <a:latin typeface="+mj-ea"/>
                <a:ea typeface="+mj-ea"/>
                <a:cs typeface="Arial" panose="020B0604020202020204" pitchFamily="34" charset="0"/>
              </a:rPr>
              <a:t>(3</a:t>
            </a:r>
            <a:r>
              <a:rPr lang="ko-KR" altLang="en-US" sz="900" kern="0" dirty="0">
                <a:latin typeface="+mj-ea"/>
                <a:ea typeface="+mj-ea"/>
                <a:cs typeface="Arial" panose="020B0604020202020204" pitchFamily="34" charset="0"/>
              </a:rPr>
              <a:t>인</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 인력을 필요할 때마다 사용하고 있음</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인당 인건비는 </a:t>
            </a:r>
            <a:r>
              <a:rPr lang="en-US" altLang="ko-KR" sz="900" kern="0" dirty="0">
                <a:latin typeface="+mj-ea"/>
                <a:ea typeface="+mj-ea"/>
                <a:cs typeface="Arial" panose="020B0604020202020204" pitchFamily="34" charset="0"/>
              </a:rPr>
              <a:t>67~76</a:t>
            </a:r>
            <a:r>
              <a:rPr lang="ko-KR" altLang="en-US" sz="900" kern="0" dirty="0">
                <a:latin typeface="+mj-ea"/>
                <a:ea typeface="+mj-ea"/>
                <a:cs typeface="Arial" panose="020B0604020202020204" pitchFamily="34" charset="0"/>
              </a:rPr>
              <a:t>백만원 수준을 유지하고 있음</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회사는 투입인력의 </a:t>
            </a:r>
            <a:r>
              <a:rPr lang="en-US" altLang="ko-KR" sz="900" kern="0" dirty="0">
                <a:latin typeface="+mj-ea"/>
                <a:ea typeface="+mj-ea"/>
                <a:cs typeface="Arial" panose="020B0604020202020204" pitchFamily="34" charset="0"/>
              </a:rPr>
              <a:t>Time tracking</a:t>
            </a:r>
            <a:r>
              <a:rPr lang="ko-KR" altLang="en-US" sz="900" kern="0" dirty="0">
                <a:latin typeface="+mj-ea"/>
                <a:ea typeface="+mj-ea"/>
                <a:cs typeface="Arial" panose="020B0604020202020204" pitchFamily="34" charset="0"/>
              </a:rPr>
              <a:t>을 수행하고 있지 아니하여 </a:t>
            </a:r>
            <a:r>
              <a:rPr lang="en-US" altLang="ko-KR" sz="900" kern="0" dirty="0">
                <a:latin typeface="+mj-ea"/>
                <a:ea typeface="+mj-ea"/>
                <a:cs typeface="Arial" panose="020B0604020202020204" pitchFamily="34" charset="0"/>
              </a:rPr>
              <a:t>man/month </a:t>
            </a:r>
            <a:r>
              <a:rPr lang="ko-KR" altLang="en-US" sz="900" kern="0" dirty="0">
                <a:latin typeface="+mj-ea"/>
                <a:ea typeface="+mj-ea"/>
                <a:cs typeface="Arial" panose="020B0604020202020204" pitchFamily="34" charset="0"/>
              </a:rPr>
              <a:t>관리가 미비한 상황임</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따라서 회사의 인력 </a:t>
            </a:r>
            <a:r>
              <a:rPr lang="en-US" altLang="ko-KR" sz="900" kern="0" dirty="0" err="1">
                <a:latin typeface="+mj-ea"/>
                <a:ea typeface="+mj-ea"/>
                <a:cs typeface="Arial" panose="020B0604020202020204" pitchFamily="34" charset="0"/>
              </a:rPr>
              <a:t>capa</a:t>
            </a:r>
            <a:r>
              <a:rPr lang="en-US" altLang="ko-KR" sz="900" kern="0" dirty="0">
                <a:latin typeface="+mj-ea"/>
                <a:ea typeface="+mj-ea"/>
                <a:cs typeface="Arial" panose="020B0604020202020204" pitchFamily="34" charset="0"/>
              </a:rPr>
              <a:t>, </a:t>
            </a:r>
            <a:r>
              <a:rPr lang="en-US" altLang="ko-KR" sz="900" kern="0" dirty="0" err="1">
                <a:latin typeface="+mj-ea"/>
                <a:ea typeface="+mj-ea"/>
                <a:cs typeface="Arial" panose="020B0604020202020204" pitchFamily="34" charset="0"/>
              </a:rPr>
              <a:t>util</a:t>
            </a:r>
            <a:r>
              <a:rPr lang="ko-KR" altLang="en-US" sz="900" kern="0" dirty="0">
                <a:latin typeface="+mj-ea"/>
                <a:ea typeface="+mj-ea"/>
                <a:cs typeface="Arial" panose="020B0604020202020204" pitchFamily="34" charset="0"/>
              </a:rPr>
              <a:t>분석에 대한 제약이 존재</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특수관계자 인건비</a:t>
            </a:r>
            <a:r>
              <a:rPr lang="en-US" altLang="ko-KR" sz="900" kern="0" dirty="0">
                <a:latin typeface="+mj-ea"/>
                <a:ea typeface="+mj-ea"/>
                <a:cs typeface="Arial" panose="020B0604020202020204" pitchFamily="34" charset="0"/>
              </a:rPr>
              <a:t> Per Capita</a:t>
            </a:r>
            <a:r>
              <a:rPr lang="ko-KR" altLang="en-US" sz="900" kern="0" dirty="0">
                <a:latin typeface="+mj-ea"/>
                <a:ea typeface="+mj-ea"/>
                <a:cs typeface="Arial" panose="020B0604020202020204" pitchFamily="34" charset="0"/>
              </a:rPr>
              <a:t>는 다음과 같음</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95249" lvl="2" defTabSz="914395" fontAlgn="base">
              <a:spcBef>
                <a:spcPts val="600"/>
              </a:spcBef>
              <a:buClr>
                <a:srgbClr val="00338D"/>
              </a:buClr>
              <a:buSzPct val="100000"/>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p:txBody>
      </p:sp>
      <p:grpSp>
        <p:nvGrpSpPr>
          <p:cNvPr id="12" name="그룹 11">
            <a:extLst>
              <a:ext uri="{FF2B5EF4-FFF2-40B4-BE49-F238E27FC236}">
                <a16:creationId xmlns:a16="http://schemas.microsoft.com/office/drawing/2014/main" id="{464E2F34-F80F-4F6B-BD6D-6F1E24393AC5}"/>
              </a:ext>
            </a:extLst>
          </p:cNvPr>
          <p:cNvGrpSpPr/>
          <p:nvPr/>
        </p:nvGrpSpPr>
        <p:grpSpPr>
          <a:xfrm>
            <a:off x="4089127" y="1098740"/>
            <a:ext cx="5056933" cy="360000"/>
            <a:chOff x="494945" y="1434354"/>
            <a:chExt cx="4516755" cy="360000"/>
          </a:xfrm>
        </p:grpSpPr>
        <p:sp>
          <p:nvSpPr>
            <p:cNvPr id="14" name="Line 13">
              <a:extLst>
                <a:ext uri="{FF2B5EF4-FFF2-40B4-BE49-F238E27FC236}">
                  <a16:creationId xmlns:a16="http://schemas.microsoft.com/office/drawing/2014/main" id="{40E79297-B37C-4217-B021-1DF827D624AA}"/>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5" name="Rectangle 41">
              <a:extLst>
                <a:ext uri="{FF2B5EF4-FFF2-40B4-BE49-F238E27FC236}">
                  <a16:creationId xmlns:a16="http://schemas.microsoft.com/office/drawing/2014/main" id="{51B41658-B5FB-4221-B447-17881B406906}"/>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Payroll</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graphicFrame>
        <p:nvGraphicFramePr>
          <p:cNvPr id="6" name="표 5">
            <a:extLst>
              <a:ext uri="{FF2B5EF4-FFF2-40B4-BE49-F238E27FC236}">
                <a16:creationId xmlns:a16="http://schemas.microsoft.com/office/drawing/2014/main" id="{41EEC401-5C1A-4D54-A073-0C2F6B0CF784}"/>
              </a:ext>
            </a:extLst>
          </p:cNvPr>
          <p:cNvGraphicFramePr>
            <a:graphicFrameLocks noGrp="1"/>
          </p:cNvGraphicFramePr>
          <p:nvPr>
            <p:extLst>
              <p:ext uri="{D42A27DB-BD31-4B8C-83A1-F6EECF244321}">
                <p14:modId xmlns:p14="http://schemas.microsoft.com/office/powerpoint/2010/main" val="616549607"/>
              </p:ext>
            </p:extLst>
          </p:nvPr>
        </p:nvGraphicFramePr>
        <p:xfrm>
          <a:off x="4089128" y="1522799"/>
          <a:ext cx="5056188" cy="4723890"/>
        </p:xfrm>
        <a:graphic>
          <a:graphicData uri="http://schemas.openxmlformats.org/drawingml/2006/table">
            <a:tbl>
              <a:tblPr/>
              <a:tblGrid>
                <a:gridCol w="621505">
                  <a:extLst>
                    <a:ext uri="{9D8B030D-6E8A-4147-A177-3AD203B41FA5}">
                      <a16:colId xmlns:a16="http://schemas.microsoft.com/office/drawing/2014/main" val="1850059239"/>
                    </a:ext>
                  </a:extLst>
                </a:gridCol>
                <a:gridCol w="1083608">
                  <a:extLst>
                    <a:ext uri="{9D8B030D-6E8A-4147-A177-3AD203B41FA5}">
                      <a16:colId xmlns:a16="http://schemas.microsoft.com/office/drawing/2014/main" val="1626797371"/>
                    </a:ext>
                  </a:extLst>
                </a:gridCol>
                <a:gridCol w="670215">
                  <a:extLst>
                    <a:ext uri="{9D8B030D-6E8A-4147-A177-3AD203B41FA5}">
                      <a16:colId xmlns:a16="http://schemas.microsoft.com/office/drawing/2014/main" val="3281920496"/>
                    </a:ext>
                  </a:extLst>
                </a:gridCol>
                <a:gridCol w="670215">
                  <a:extLst>
                    <a:ext uri="{9D8B030D-6E8A-4147-A177-3AD203B41FA5}">
                      <a16:colId xmlns:a16="http://schemas.microsoft.com/office/drawing/2014/main" val="2391616476"/>
                    </a:ext>
                  </a:extLst>
                </a:gridCol>
                <a:gridCol w="670215">
                  <a:extLst>
                    <a:ext uri="{9D8B030D-6E8A-4147-A177-3AD203B41FA5}">
                      <a16:colId xmlns:a16="http://schemas.microsoft.com/office/drawing/2014/main" val="990621658"/>
                    </a:ext>
                  </a:extLst>
                </a:gridCol>
                <a:gridCol w="670215">
                  <a:extLst>
                    <a:ext uri="{9D8B030D-6E8A-4147-A177-3AD203B41FA5}">
                      <a16:colId xmlns:a16="http://schemas.microsoft.com/office/drawing/2014/main" val="2983157467"/>
                    </a:ext>
                  </a:extLst>
                </a:gridCol>
                <a:gridCol w="670215">
                  <a:extLst>
                    <a:ext uri="{9D8B030D-6E8A-4147-A177-3AD203B41FA5}">
                      <a16:colId xmlns:a16="http://schemas.microsoft.com/office/drawing/2014/main" val="1773071230"/>
                    </a:ext>
                  </a:extLst>
                </a:gridCol>
              </a:tblGrid>
              <a:tr h="180000">
                <a:tc gridSpan="2">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FY20 1H</a:t>
                      </a:r>
                      <a:r>
                        <a:rPr lang="en-US" sz="900" b="1" i="0" u="none" strike="noStrike" baseline="30000" dirty="0">
                          <a:solidFill>
                            <a:srgbClr val="FFFFFF"/>
                          </a:solidFill>
                          <a:effectLst/>
                          <a:latin typeface="맑은 고딕" panose="020B0503020000020004" pitchFamily="50" charset="-127"/>
                          <a:ea typeface="맑은 고딕" panose="020B0503020000020004" pitchFamily="50" charset="-127"/>
                        </a:rPr>
                        <a:t>1</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097975669"/>
                  </a:ext>
                </a:extLst>
              </a:tr>
              <a:tr h="174765">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총 인건비</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1,236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1,373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1,695</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1,302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719</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05608334"/>
                  </a:ext>
                </a:extLst>
              </a:tr>
              <a:tr h="174765">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직접노무비</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887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1,036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1,132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974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512</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47204543"/>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급여</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728</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881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919</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810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447</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671560159"/>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상여금</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168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41</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25617338"/>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잡급</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44879781"/>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퇴직급여</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56</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47</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11860402"/>
                  </a:ext>
                </a:extLst>
              </a:tr>
              <a:tr h="174765">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외주가공비 계정</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153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708DBF"/>
                      </a:solidFill>
                      <a:prstDash val="sysDash"/>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206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708DBF"/>
                      </a:solidFill>
                      <a:prstDash val="sysDash"/>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356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708DBF"/>
                      </a:solidFill>
                      <a:prstDash val="sysDash"/>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708DBF"/>
                      </a:solidFill>
                      <a:prstDash val="sysDash"/>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107</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708DBF"/>
                      </a:solidFill>
                      <a:prstDash val="sysDash"/>
                      <a:round/>
                      <a:headEnd type="none" w="med" len="med"/>
                      <a:tailEnd type="none" w="med" len="med"/>
                    </a:lnB>
                  </a:tcPr>
                </a:tc>
                <a:extLst>
                  <a:ext uri="{0D108BD9-81ED-4DB2-BD59-A6C34878D82A}">
                    <a16:rowId xmlns:a16="http://schemas.microsoft.com/office/drawing/2014/main" val="1830954321"/>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708DBF"/>
                      </a:solidFill>
                      <a:prstDash val="sysDash"/>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외주가공비</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_</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일용직</a:t>
                      </a:r>
                    </a:p>
                  </a:txBody>
                  <a:tcPr marL="46800" marR="46800" marT="0" marB="0" anchor="ctr">
                    <a:lnL w="6350" cap="flat" cmpd="sng" algn="ctr">
                      <a:solidFill>
                        <a:srgbClr val="708DBF"/>
                      </a:solidFill>
                      <a:prstDash val="sysDash"/>
                      <a:round/>
                      <a:headEnd type="none" w="med" len="med"/>
                      <a:tailEnd type="none" w="med" len="med"/>
                    </a:lnL>
                    <a:lnR w="12700" cmpd="sng">
                      <a:noFill/>
                      <a:prstDash val="solid"/>
                    </a:lnR>
                    <a:lnT w="6350" cap="flat" cmpd="sng" algn="ctr">
                      <a:solidFill>
                        <a:srgbClr val="708DBF"/>
                      </a:solidFill>
                      <a:prstDash val="sysDash"/>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153</a:t>
                      </a:r>
                    </a:p>
                  </a:txBody>
                  <a:tcPr marL="46800" marR="46800" marT="0" marB="0" anchor="ctr">
                    <a:lnL w="12700" cmpd="sng">
                      <a:noFill/>
                      <a:prstDash val="solid"/>
                    </a:lnL>
                    <a:lnR>
                      <a:noFill/>
                    </a:lnR>
                    <a:lnT w="6350" cap="flat" cmpd="sng" algn="ctr">
                      <a:solidFill>
                        <a:srgbClr val="708DBF"/>
                      </a:solidFill>
                      <a:prstDash val="sysDash"/>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206</a:t>
                      </a:r>
                    </a:p>
                  </a:txBody>
                  <a:tcPr marL="46800" marR="46800" marT="0" marB="0" anchor="ctr">
                    <a:lnL>
                      <a:noFill/>
                    </a:lnL>
                    <a:lnR>
                      <a:noFill/>
                    </a:lnR>
                    <a:lnT w="6350" cap="flat" cmpd="sng" algn="ctr">
                      <a:solidFill>
                        <a:srgbClr val="708DBF"/>
                      </a:solidFill>
                      <a:prstDash val="sysDash"/>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356</a:t>
                      </a:r>
                    </a:p>
                  </a:txBody>
                  <a:tcPr marL="46800" marR="46800" marT="0" marB="0" anchor="ctr">
                    <a:lnL>
                      <a:noFill/>
                    </a:lnL>
                    <a:lnR>
                      <a:noFill/>
                    </a:lnR>
                    <a:lnT w="6350" cap="flat" cmpd="sng" algn="ctr">
                      <a:solidFill>
                        <a:srgbClr val="708DBF"/>
                      </a:solidFill>
                      <a:prstDash val="sysDash"/>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131</a:t>
                      </a:r>
                    </a:p>
                  </a:txBody>
                  <a:tcPr marL="46800" marR="46800" marT="0" marB="0" anchor="ctr">
                    <a:lnL>
                      <a:noFill/>
                    </a:lnL>
                    <a:lnR>
                      <a:noFill/>
                    </a:lnR>
                    <a:lnT w="6350" cap="flat" cmpd="sng" algn="ctr">
                      <a:solidFill>
                        <a:srgbClr val="708DBF"/>
                      </a:solidFill>
                      <a:prstDash val="sysDash"/>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107</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708DBF"/>
                      </a:solidFill>
                      <a:prstDash val="sysDash"/>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63419754"/>
                  </a:ext>
                </a:extLst>
              </a:tr>
              <a:tr h="174765">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판매관리비</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197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206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196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101</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4B8"/>
                      </a:solidFill>
                      <a:prstDash val="dot"/>
                      <a:round/>
                      <a:headEnd type="none" w="med" len="med"/>
                      <a:tailEnd type="none" w="med" len="med"/>
                    </a:lnB>
                  </a:tcPr>
                </a:tc>
                <a:extLst>
                  <a:ext uri="{0D108BD9-81ED-4DB2-BD59-A6C34878D82A}">
                    <a16:rowId xmlns:a16="http://schemas.microsoft.com/office/drawing/2014/main" val="3097467006"/>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임원급여</a:t>
                      </a:r>
                    </a:p>
                  </a:txBody>
                  <a:tcPr marL="46800" marR="46800" marT="0" marB="0" anchor="ctr">
                    <a:lnL w="6350" cap="flat" cmpd="sng" algn="ctr">
                      <a:solidFill>
                        <a:srgbClr val="0054B8"/>
                      </a:solidFill>
                      <a:prstDash val="dot"/>
                      <a:round/>
                      <a:headEnd type="none" w="med" len="med"/>
                      <a:tailEnd type="none" w="med" len="med"/>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126</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121</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dot"/>
                      <a:round/>
                      <a:headEnd type="none" w="med" len="med"/>
                      <a:tailEnd type="none" w="med" len="med"/>
                    </a:lnT>
                    <a:lnB>
                      <a:noFill/>
                    </a:lnB>
                  </a:tcPr>
                </a:tc>
                <a:extLst>
                  <a:ext uri="{0D108BD9-81ED-4DB2-BD59-A6C34878D82A}">
                    <a16:rowId xmlns:a16="http://schemas.microsoft.com/office/drawing/2014/main" val="2427737230"/>
                  </a:ext>
                </a:extLst>
              </a:tr>
              <a:tr h="174765">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직원급여</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76</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61</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26</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741468094"/>
                  </a:ext>
                </a:extLst>
              </a:tr>
              <a:tr h="174765">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54B8"/>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상여금</a:t>
                      </a:r>
                    </a:p>
                  </a:txBody>
                  <a:tcPr marL="46800" marR="46800" marT="0" marB="0" anchor="ctr">
                    <a:lnL w="6350" cap="flat" cmpd="sng" algn="ctr">
                      <a:solidFill>
                        <a:srgbClr val="0054B8"/>
                      </a:solidFill>
                      <a:prstDash val="dot"/>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w="9525" cap="flat" cmpd="sng" algn="ctr">
                      <a:solidFill>
                        <a:schemeClr val="tx2"/>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14660693"/>
                  </a:ext>
                </a:extLst>
              </a:tr>
              <a:tr h="174765">
                <a:tc gridSpan="2">
                  <a:txBody>
                    <a:bodyPr/>
                    <a:lstStyle/>
                    <a:p>
                      <a:pPr algn="l" fontAlgn="ctr"/>
                      <a:r>
                        <a:rPr lang="ko-KR" altLang="en-US" sz="900" b="1" i="1" u="none" strike="noStrike" dirty="0">
                          <a:solidFill>
                            <a:srgbClr val="000000"/>
                          </a:solidFill>
                          <a:effectLst/>
                          <a:latin typeface="맑은 고딕" panose="020B0503020000020004" pitchFamily="50" charset="-127"/>
                          <a:ea typeface="맑은 고딕" panose="020B0503020000020004" pitchFamily="50" charset="-127"/>
                        </a:rPr>
                        <a:t>연평균임직원수</a:t>
                      </a:r>
                    </a:p>
                  </a:txBody>
                  <a:tcPr marL="46800" marR="46800" marT="0" marB="0" anchor="ctr">
                    <a:lnL w="9525" cap="flat" cmpd="sng" algn="ctr">
                      <a:solidFill>
                        <a:schemeClr val="tx2"/>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16</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17</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16</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16</a:t>
                      </a:r>
                    </a:p>
                  </a:txBody>
                  <a:tcPr marL="46800" marR="46800" marT="0" marB="0" anchor="ctr">
                    <a:lnL>
                      <a:noFill/>
                    </a:lnL>
                    <a:lnR w="9525" cap="flat" cmpd="sng" algn="ctr">
                      <a:solidFill>
                        <a:schemeClr val="tx2"/>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30179912"/>
                  </a:ext>
                </a:extLst>
              </a:tr>
              <a:tr h="174765">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제조원가노무비 귀속인원</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8378" marR="8378" marT="8378"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820457718"/>
                  </a:ext>
                </a:extLst>
              </a:tr>
              <a:tr h="174765">
                <a:tc>
                  <a:txBody>
                    <a:bodyPr/>
                    <a:lstStyle/>
                    <a:p>
                      <a:pPr algn="l" fontAlgn="ctr"/>
                      <a:endParaRPr lang="ko-KR" alt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직원</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985777850"/>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외주인력</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n/a</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n/a</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n/a</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n/a</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n/a</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907926523"/>
                  </a:ext>
                </a:extLst>
              </a:tr>
              <a:tr h="174765">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판매관리비 귀속인원</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8378" marR="8378" marT="8378"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915429452"/>
                  </a:ext>
                </a:extLst>
              </a:tr>
              <a:tr h="174765">
                <a:tc>
                  <a:txBody>
                    <a:bodyPr/>
                    <a:lstStyle/>
                    <a:p>
                      <a:pPr algn="l" fontAlgn="ctr"/>
                      <a:endParaRPr lang="ko-KR" alt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임원</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703326638"/>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직원</a:t>
                      </a:r>
                    </a:p>
                  </a:txBody>
                  <a:tcPr marL="46800" marR="46800" marT="0" marB="0" anchor="ctr">
                    <a:lnL w="6350" cap="flat" cmpd="sng" algn="ctr">
                      <a:solidFill>
                        <a:srgbClr val="00338D"/>
                      </a:solidFill>
                      <a:prstDash val="dot"/>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w="9525" cap="flat" cmpd="sng" algn="ctr">
                      <a:solidFill>
                        <a:schemeClr val="tx2"/>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99790008"/>
                  </a:ext>
                </a:extLst>
              </a:tr>
              <a:tr h="174765">
                <a:tc gridSpan="2">
                  <a:txBody>
                    <a:bodyPr/>
                    <a:lstStyle/>
                    <a:p>
                      <a:pPr algn="l" fontAlgn="ctr"/>
                      <a:r>
                        <a:rPr lang="en-US" sz="900" b="1" i="1" u="none" strike="noStrike" dirty="0">
                          <a:solidFill>
                            <a:srgbClr val="000000"/>
                          </a:solidFill>
                          <a:effectLst/>
                          <a:latin typeface="맑은 고딕" panose="020B0503020000020004" pitchFamily="50" charset="-127"/>
                          <a:ea typeface="맑은 고딕" panose="020B0503020000020004" pitchFamily="50" charset="-127"/>
                        </a:rPr>
                        <a:t>Per Capita</a:t>
                      </a:r>
                    </a:p>
                  </a:txBody>
                  <a:tcPr marL="46800" marR="46800" marT="0" marB="0" anchor="ctr">
                    <a:lnL w="9525" cap="flat" cmpd="sng" algn="ctr">
                      <a:solidFill>
                        <a:schemeClr val="tx2"/>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67</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67</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76</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71</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39</a:t>
                      </a:r>
                    </a:p>
                  </a:txBody>
                  <a:tcPr marL="46800" marR="46800" marT="0" marB="0" anchor="ctr">
                    <a:lnL>
                      <a:noFill/>
                    </a:lnL>
                    <a:lnR w="9525" cap="flat" cmpd="sng" algn="ctr">
                      <a:solidFill>
                        <a:schemeClr val="tx2"/>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19625078"/>
                  </a:ext>
                </a:extLst>
              </a:tr>
              <a:tr h="174765">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제조원가노무비</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8378" marR="8378" marT="8378"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71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77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73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134725228"/>
                  </a:ext>
                </a:extLst>
              </a:tr>
              <a:tr h="174765">
                <a:tc>
                  <a:txBody>
                    <a:bodyPr/>
                    <a:lstStyle/>
                    <a:p>
                      <a:pPr algn="l" fontAlgn="ctr"/>
                      <a:endParaRPr lang="ko-KR" alt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직원</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66</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77</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73</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073216168"/>
                  </a:ext>
                </a:extLst>
              </a:tr>
              <a:tr h="174765">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외주인력</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n/a</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n/a</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n/a</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n/a</a:t>
                      </a:r>
                    </a:p>
                  </a:txBody>
                  <a:tcPr marL="46800" marR="46800" marT="0" marB="0" anchor="ctr">
                    <a:lnL>
                      <a:noFill/>
                    </a:lnL>
                    <a:lnR>
                      <a:noFill/>
                    </a:lnR>
                    <a:lnT>
                      <a:noFill/>
                    </a:lnT>
                    <a:lnB w="6350" cap="flat" cmpd="sng" algn="ctr">
                      <a:solidFill>
                        <a:srgbClr val="0054B8"/>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n/a</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1009161772"/>
                  </a:ext>
                </a:extLst>
              </a:tr>
              <a:tr h="174765">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판매관리비　</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8378" marR="8378" marT="8378"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66</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44</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69</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65</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34</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106829357"/>
                  </a:ext>
                </a:extLst>
              </a:tr>
              <a:tr h="174765">
                <a:tc>
                  <a:txBody>
                    <a:bodyPr/>
                    <a:lstStyle/>
                    <a:p>
                      <a:pPr algn="l" fontAlgn="ctr"/>
                      <a:endParaRPr lang="ko-KR" alt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임원</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126</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121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588667582"/>
                  </a:ext>
                </a:extLst>
              </a:tr>
              <a:tr h="174765">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9525" cap="flat" cmpd="sng" algn="ctr">
                      <a:solidFill>
                        <a:schemeClr val="tx2"/>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직원</a:t>
                      </a:r>
                    </a:p>
                  </a:txBody>
                  <a:tcPr marL="46800" marR="46800" marT="0" marB="0" anchor="ctr">
                    <a:lnL w="6350" cap="flat" cmpd="sng" algn="ctr">
                      <a:solidFill>
                        <a:srgbClr val="00338D"/>
                      </a:solidFill>
                      <a:prstDash val="dot"/>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48</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40</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38</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20</a:t>
                      </a:r>
                    </a:p>
                  </a:txBody>
                  <a:tcPr marL="46800" marR="46800" marT="0" marB="0" anchor="ctr">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701013506"/>
                  </a:ext>
                </a:extLst>
              </a:tr>
            </a:tbl>
          </a:graphicData>
        </a:graphic>
      </p:graphicFrame>
      <p:graphicFrame>
        <p:nvGraphicFramePr>
          <p:cNvPr id="7" name="표 6">
            <a:extLst>
              <a:ext uri="{FF2B5EF4-FFF2-40B4-BE49-F238E27FC236}">
                <a16:creationId xmlns:a16="http://schemas.microsoft.com/office/drawing/2014/main" id="{9AA38080-7559-487D-B589-4382077C2679}"/>
              </a:ext>
            </a:extLst>
          </p:cNvPr>
          <p:cNvGraphicFramePr>
            <a:graphicFrameLocks noGrp="1"/>
          </p:cNvGraphicFramePr>
          <p:nvPr>
            <p:extLst>
              <p:ext uri="{D42A27DB-BD31-4B8C-83A1-F6EECF244321}">
                <p14:modId xmlns:p14="http://schemas.microsoft.com/office/powerpoint/2010/main" val="3324495212"/>
              </p:ext>
            </p:extLst>
          </p:nvPr>
        </p:nvGraphicFramePr>
        <p:xfrm>
          <a:off x="893030" y="3636258"/>
          <a:ext cx="2882900" cy="1653360"/>
        </p:xfrm>
        <a:graphic>
          <a:graphicData uri="http://schemas.openxmlformats.org/drawingml/2006/table">
            <a:tbl>
              <a:tblPr/>
              <a:tblGrid>
                <a:gridCol w="391294">
                  <a:extLst>
                    <a:ext uri="{9D8B030D-6E8A-4147-A177-3AD203B41FA5}">
                      <a16:colId xmlns:a16="http://schemas.microsoft.com/office/drawing/2014/main" val="2457007592"/>
                    </a:ext>
                  </a:extLst>
                </a:gridCol>
                <a:gridCol w="332606">
                  <a:extLst>
                    <a:ext uri="{9D8B030D-6E8A-4147-A177-3AD203B41FA5}">
                      <a16:colId xmlns:a16="http://schemas.microsoft.com/office/drawing/2014/main" val="219539264"/>
                    </a:ext>
                  </a:extLst>
                </a:gridCol>
                <a:gridCol w="431800">
                  <a:extLst>
                    <a:ext uri="{9D8B030D-6E8A-4147-A177-3AD203B41FA5}">
                      <a16:colId xmlns:a16="http://schemas.microsoft.com/office/drawing/2014/main" val="2756275428"/>
                    </a:ext>
                  </a:extLst>
                </a:gridCol>
                <a:gridCol w="431800">
                  <a:extLst>
                    <a:ext uri="{9D8B030D-6E8A-4147-A177-3AD203B41FA5}">
                      <a16:colId xmlns:a16="http://schemas.microsoft.com/office/drawing/2014/main" val="562073351"/>
                    </a:ext>
                  </a:extLst>
                </a:gridCol>
                <a:gridCol w="431800">
                  <a:extLst>
                    <a:ext uri="{9D8B030D-6E8A-4147-A177-3AD203B41FA5}">
                      <a16:colId xmlns:a16="http://schemas.microsoft.com/office/drawing/2014/main" val="3142835718"/>
                    </a:ext>
                  </a:extLst>
                </a:gridCol>
                <a:gridCol w="431800">
                  <a:extLst>
                    <a:ext uri="{9D8B030D-6E8A-4147-A177-3AD203B41FA5}">
                      <a16:colId xmlns:a16="http://schemas.microsoft.com/office/drawing/2014/main" val="3243355898"/>
                    </a:ext>
                  </a:extLst>
                </a:gridCol>
                <a:gridCol w="431800">
                  <a:extLst>
                    <a:ext uri="{9D8B030D-6E8A-4147-A177-3AD203B41FA5}">
                      <a16:colId xmlns:a16="http://schemas.microsoft.com/office/drawing/2014/main" val="1941340396"/>
                    </a:ext>
                  </a:extLst>
                </a:gridCol>
              </a:tblGrid>
              <a:tr h="144000">
                <a:tc gridSpan="2">
                  <a:txBody>
                    <a:bodyPr/>
                    <a:lstStyle/>
                    <a:p>
                      <a:pPr algn="l" fontAlgn="ct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FY20 1H</a:t>
                      </a:r>
                      <a:r>
                        <a:rPr lang="en-US" sz="700" b="1" i="0" u="none" strike="noStrike" baseline="30000" dirty="0">
                          <a:solidFill>
                            <a:srgbClr val="FFFFFF"/>
                          </a:solidFill>
                          <a:effectLst/>
                          <a:latin typeface="맑은 고딕" panose="020B0503020000020004" pitchFamily="50" charset="-127"/>
                          <a:ea typeface="맑은 고딕" panose="020B0503020000020004" pitchFamily="50" charset="-127"/>
                        </a:rPr>
                        <a:t>1</a:t>
                      </a:r>
                    </a:p>
                  </a:txBody>
                  <a:tcPr marL="46800" marR="4680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210395679"/>
                  </a:ext>
                </a:extLst>
              </a:tr>
              <a:tr h="144000">
                <a:tc gridSpan="2">
                  <a:txBody>
                    <a:bodyPr/>
                    <a:lstStyle/>
                    <a:p>
                      <a:pPr algn="l" fontAlgn="ctr"/>
                      <a:r>
                        <a:rPr lang="ko-KR" altLang="en-US" sz="700" b="1" i="1" u="none" strike="noStrike" dirty="0">
                          <a:solidFill>
                            <a:srgbClr val="000000"/>
                          </a:solidFill>
                          <a:effectLst/>
                          <a:latin typeface="맑은 고딕" panose="020B0503020000020004" pitchFamily="50" charset="-127"/>
                          <a:ea typeface="맑은 고딕" panose="020B0503020000020004" pitchFamily="50" charset="-127"/>
                        </a:rPr>
                        <a:t>연평균임직원수</a:t>
                      </a:r>
                    </a:p>
                  </a:txBody>
                  <a:tcPr marL="46800" marR="46800" marT="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69011285"/>
                  </a:ext>
                </a:extLst>
              </a:tr>
              <a:tr h="144000">
                <a:tc gridSpan="2">
                  <a:txBody>
                    <a:bodyPr/>
                    <a:lstStyle/>
                    <a:p>
                      <a:pPr algn="l"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제조원가노무비</a:t>
                      </a:r>
                    </a:p>
                  </a:txBody>
                  <a:tcPr marL="46800" marR="46800" marT="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8378" marR="8378" marT="8378"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95419377"/>
                  </a:ext>
                </a:extLst>
              </a:tr>
              <a:tr h="144000">
                <a:tc gridSpan="2">
                  <a:txBody>
                    <a:bodyPr/>
                    <a:lstStyle/>
                    <a:p>
                      <a:pPr algn="l"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판매관리비</a:t>
                      </a:r>
                    </a:p>
                  </a:txBody>
                  <a:tcPr marL="46800" marR="46800" marT="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8378" marR="8378" marT="8378"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258519880"/>
                  </a:ext>
                </a:extLst>
              </a:tr>
              <a:tr h="144000">
                <a:tc>
                  <a:txBody>
                    <a:bodyPr/>
                    <a:lstStyle/>
                    <a:p>
                      <a:pPr algn="l" fontAlgn="ctr"/>
                      <a:endParaRPr lang="ko-KR" altLang="en-US" sz="75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임원</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514523474"/>
                  </a:ext>
                </a:extLst>
              </a:tr>
              <a:tr h="144000">
                <a:tc>
                  <a:txBody>
                    <a:bodyPr/>
                    <a:lstStyle/>
                    <a:p>
                      <a:pPr algn="l" fontAlgn="ctr"/>
                      <a:r>
                        <a:rPr lang="ko-KR" altLang="en-US" sz="75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직원</a:t>
                      </a:r>
                    </a:p>
                  </a:txBody>
                  <a:tcPr marL="46800" marR="46800" marT="0" marB="0" anchor="ctr">
                    <a:lnL w="6350" cap="flat" cmpd="sng" algn="ctr">
                      <a:solidFill>
                        <a:srgbClr val="00338D"/>
                      </a:solidFill>
                      <a:prstDash val="dot"/>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1270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39685537"/>
                  </a:ext>
                </a:extLst>
              </a:tr>
              <a:tr h="144000">
                <a:tc gridSpan="2">
                  <a:txBody>
                    <a:bodyPr/>
                    <a:lstStyle/>
                    <a:p>
                      <a:pPr algn="l" fontAlgn="ctr"/>
                      <a:r>
                        <a:rPr lang="en-US" sz="700" b="1" i="1" u="none" strike="noStrike" dirty="0">
                          <a:solidFill>
                            <a:srgbClr val="000000"/>
                          </a:solidFill>
                          <a:effectLst/>
                          <a:latin typeface="맑은 고딕" panose="020B0503020000020004" pitchFamily="50" charset="-127"/>
                          <a:ea typeface="맑은 고딕" panose="020B0503020000020004" pitchFamily="50" charset="-127"/>
                        </a:rPr>
                        <a:t>Per Capita</a:t>
                      </a:r>
                    </a:p>
                  </a:txBody>
                  <a:tcPr marL="46800" marR="46800" marT="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73</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50</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91</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81</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44</a:t>
                      </a:r>
                    </a:p>
                  </a:txBody>
                  <a:tcPr marL="46800" marR="4680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49666851"/>
                  </a:ext>
                </a:extLst>
              </a:tr>
              <a:tr h="144000">
                <a:tc gridSpan="2">
                  <a:txBody>
                    <a:bodyPr/>
                    <a:lstStyle/>
                    <a:p>
                      <a:pPr algn="l"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제조원가노무비</a:t>
                      </a:r>
                    </a:p>
                  </a:txBody>
                  <a:tcPr marL="46800" marR="46800" marT="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8378" marR="8378" marT="8378"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58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47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68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64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37</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5165410"/>
                  </a:ext>
                </a:extLst>
              </a:tr>
              <a:tr h="144000">
                <a:tc gridSpan="2">
                  <a:txBody>
                    <a:bodyPr/>
                    <a:lstStyle/>
                    <a:p>
                      <a:pPr algn="l"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판매관리비　</a:t>
                      </a:r>
                    </a:p>
                  </a:txBody>
                  <a:tcPr marL="46800" marR="46800" marT="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8378" marR="8378" marT="8378"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76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56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98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87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44</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288203914"/>
                  </a:ext>
                </a:extLst>
              </a:tr>
              <a:tr h="144000">
                <a:tc>
                  <a:txBody>
                    <a:bodyPr/>
                    <a:lstStyle/>
                    <a:p>
                      <a:pPr algn="l" fontAlgn="ctr"/>
                      <a:endParaRPr lang="ko-KR" altLang="en-US" sz="75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임원</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126</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121</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60</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658411581"/>
                  </a:ext>
                </a:extLst>
              </a:tr>
              <a:tr h="144000">
                <a:tc>
                  <a:txBody>
                    <a:bodyPr/>
                    <a:lstStyle/>
                    <a:p>
                      <a:pPr algn="l" fontAlgn="ctr"/>
                      <a:r>
                        <a:rPr lang="ko-KR" altLang="en-US" sz="75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직원</a:t>
                      </a:r>
                    </a:p>
                  </a:txBody>
                  <a:tcPr marL="46800" marR="46800" marT="0" marB="0" anchor="ctr">
                    <a:lnL w="6350" cap="flat" cmpd="sng" algn="ctr">
                      <a:solidFill>
                        <a:srgbClr val="00338D"/>
                      </a:solidFill>
                      <a:prstDash val="dot"/>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52</a:t>
                      </a:r>
                    </a:p>
                  </a:txBody>
                  <a:tcPr marL="46800" marR="46800" marT="0" marB="0" anchor="ctr">
                    <a:lnL>
                      <a:noFill/>
                    </a:lnL>
                    <a:lnR>
                      <a:noFill/>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50</a:t>
                      </a:r>
                    </a:p>
                  </a:txBody>
                  <a:tcPr marL="46800" marR="46800" marT="0" marB="0" anchor="ctr">
                    <a:lnL>
                      <a:noFill/>
                    </a:lnL>
                    <a:lnR>
                      <a:noFill/>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70</a:t>
                      </a:r>
                    </a:p>
                  </a:txBody>
                  <a:tcPr marL="46800" marR="46800" marT="0" marB="0" anchor="ctr">
                    <a:lnL>
                      <a:noFill/>
                    </a:lnL>
                    <a:lnR>
                      <a:noFill/>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54</a:t>
                      </a:r>
                    </a:p>
                  </a:txBody>
                  <a:tcPr marL="46800" marR="46800" marT="0" marB="0" anchor="ctr">
                    <a:lnL>
                      <a:noFill/>
                    </a:lnL>
                    <a:lnR>
                      <a:noFill/>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28</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20366027"/>
                  </a:ext>
                </a:extLst>
              </a:tr>
            </a:tbl>
          </a:graphicData>
        </a:graphic>
      </p:graphicFrame>
      <p:sp>
        <p:nvSpPr>
          <p:cNvPr id="11" name="TextBox 10">
            <a:extLst>
              <a:ext uri="{FF2B5EF4-FFF2-40B4-BE49-F238E27FC236}">
                <a16:creationId xmlns:a16="http://schemas.microsoft.com/office/drawing/2014/main" id="{BAF3B692-2C3E-4EBC-8583-4353608A075A}"/>
              </a:ext>
            </a:extLst>
          </p:cNvPr>
          <p:cNvSpPr txBox="1"/>
          <p:nvPr/>
        </p:nvSpPr>
        <p:spPr>
          <a:xfrm>
            <a:off x="901181" y="5338806"/>
            <a:ext cx="2874750" cy="92333"/>
          </a:xfrm>
          <a:prstGeom prst="rect">
            <a:avLst/>
          </a:prstGeom>
          <a:noFill/>
        </p:spPr>
        <p:txBody>
          <a:bodyPr wrap="square" lIns="0" tIns="0" rIns="0" bIns="0" rtlCol="0">
            <a:spAutoFit/>
          </a:bodyPr>
          <a:lstStyle/>
          <a:p>
            <a:pPr algn="just"/>
            <a:r>
              <a:rPr lang="en-US" altLang="ko-KR" sz="600" dirty="0">
                <a:latin typeface="+mj-ea"/>
                <a:ea typeface="+mj-ea"/>
                <a:cs typeface="Univers for KPMG"/>
              </a:rPr>
              <a:t>Note 1: 6</a:t>
            </a:r>
            <a:r>
              <a:rPr lang="ko-KR" altLang="en-US" sz="600" dirty="0">
                <a:latin typeface="+mj-ea"/>
                <a:ea typeface="+mj-ea"/>
                <a:cs typeface="Univers for KPMG"/>
              </a:rPr>
              <a:t>개월 기준 </a:t>
            </a:r>
            <a:r>
              <a:rPr lang="en-US" altLang="ko-KR" sz="600" dirty="0">
                <a:latin typeface="+mj-ea"/>
                <a:ea typeface="+mj-ea"/>
                <a:cs typeface="Univers for KPMG"/>
              </a:rPr>
              <a:t>per capita </a:t>
            </a:r>
            <a:r>
              <a:rPr lang="ko-KR" altLang="en-US" sz="600" dirty="0">
                <a:latin typeface="+mj-ea"/>
                <a:ea typeface="+mj-ea"/>
                <a:cs typeface="Univers for KPMG"/>
              </a:rPr>
              <a:t>계산</a:t>
            </a:r>
            <a:endParaRPr lang="en-US" altLang="ko-KR" sz="600" dirty="0">
              <a:latin typeface="+mj-ea"/>
              <a:ea typeface="+mj-ea"/>
              <a:cs typeface="Univers for KPMG"/>
            </a:endParaRPr>
          </a:p>
        </p:txBody>
      </p:sp>
    </p:spTree>
    <p:extLst>
      <p:ext uri="{BB962C8B-B14F-4D97-AF65-F5344CB8AC3E}">
        <p14:creationId xmlns:p14="http://schemas.microsoft.com/office/powerpoint/2010/main" val="141289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7"/>
          <p:cNvGraphicFramePr>
            <a:graphicFrameLocks noGrp="1"/>
          </p:cNvGraphicFramePr>
          <p:nvPr>
            <p:extLst>
              <p:ext uri="{D42A27DB-BD31-4B8C-83A1-F6EECF244321}">
                <p14:modId xmlns:p14="http://schemas.microsoft.com/office/powerpoint/2010/main" val="345337960"/>
              </p:ext>
            </p:extLst>
          </p:nvPr>
        </p:nvGraphicFramePr>
        <p:xfrm>
          <a:off x="4326288" y="1784614"/>
          <a:ext cx="4483355" cy="2664152"/>
        </p:xfrm>
        <a:graphic>
          <a:graphicData uri="http://schemas.openxmlformats.org/drawingml/2006/table">
            <a:tbl>
              <a:tblPr firstRow="1" bandRow="1">
                <a:tableStyleId>{5C22544A-7EE6-4342-B048-85BDC9FD1C3A}</a:tableStyleId>
              </a:tblPr>
              <a:tblGrid>
                <a:gridCol w="473426">
                  <a:extLst>
                    <a:ext uri="{9D8B030D-6E8A-4147-A177-3AD203B41FA5}">
                      <a16:colId xmlns:a16="http://schemas.microsoft.com/office/drawing/2014/main" val="20000"/>
                    </a:ext>
                  </a:extLst>
                </a:gridCol>
                <a:gridCol w="3645748">
                  <a:extLst>
                    <a:ext uri="{9D8B030D-6E8A-4147-A177-3AD203B41FA5}">
                      <a16:colId xmlns:a16="http://schemas.microsoft.com/office/drawing/2014/main" val="20001"/>
                    </a:ext>
                  </a:extLst>
                </a:gridCol>
                <a:gridCol w="364181">
                  <a:extLst>
                    <a:ext uri="{9D8B030D-6E8A-4147-A177-3AD203B41FA5}">
                      <a16:colId xmlns:a16="http://schemas.microsoft.com/office/drawing/2014/main" val="20002"/>
                    </a:ext>
                  </a:extLst>
                </a:gridCol>
              </a:tblGrid>
              <a:tr h="666038">
                <a:tc>
                  <a:txBody>
                    <a:bodyPr/>
                    <a:lstStyle/>
                    <a:p>
                      <a:pPr algn="r"/>
                      <a:r>
                        <a:rPr lang="en-GB" sz="2200" b="0" dirty="0">
                          <a:solidFill>
                            <a:schemeClr val="accent3"/>
                          </a:solidFill>
                          <a:latin typeface="Arial" panose="020B0604020202020204" pitchFamily="34" charset="0"/>
                          <a:ea typeface="+mj-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kern="1200" dirty="0">
                          <a:solidFill>
                            <a:schemeClr val="tx1"/>
                          </a:solidFill>
                          <a:latin typeface="Arial" panose="020B0604020202020204" pitchFamily="34" charset="0"/>
                          <a:ea typeface="+mj-ea"/>
                          <a:cs typeface="Arial" panose="020B0604020202020204" pitchFamily="34" charset="0"/>
                        </a:rPr>
                        <a:t>Understanding of target</a:t>
                      </a:r>
                      <a:endParaRPr lang="en-GB" sz="1100" b="0" kern="1200" dirty="0">
                        <a:solidFill>
                          <a:schemeClr val="tx1"/>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sz="1100" b="0" kern="1200" dirty="0">
                          <a:solidFill>
                            <a:schemeClr val="tx1"/>
                          </a:solidFill>
                          <a:latin typeface="Arial" panose="020B0604020202020204" pitchFamily="34" charset="0"/>
                          <a:ea typeface="+mj-ea"/>
                          <a:cs typeface="Arial" panose="020B0604020202020204" pitchFamily="34" charset="0"/>
                        </a:rPr>
                        <a:t>4</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6038">
                <a:tc>
                  <a:txBody>
                    <a:bodyPr/>
                    <a:lstStyle/>
                    <a:p>
                      <a:pPr algn="r"/>
                      <a:r>
                        <a:rPr lang="en-GB" sz="2200" b="0" dirty="0">
                          <a:solidFill>
                            <a:schemeClr val="accent1">
                              <a:lumMod val="40000"/>
                              <a:lumOff val="60000"/>
                            </a:schemeClr>
                          </a:solidFill>
                          <a:latin typeface="Arial" panose="020B0604020202020204" pitchFamily="34" charset="0"/>
                          <a:ea typeface="+mj-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Executive Summary</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sz="1100" b="0" dirty="0">
                          <a:solidFill>
                            <a:schemeClr val="bg1">
                              <a:lumMod val="65000"/>
                            </a:schemeClr>
                          </a:solidFill>
                          <a:latin typeface="Arial" panose="020B0604020202020204" pitchFamily="34" charset="0"/>
                          <a:ea typeface="+mj-ea"/>
                          <a:cs typeface="Arial" panose="020B0604020202020204" pitchFamily="34" charset="0"/>
                        </a:rPr>
                        <a:t>12</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j-ea"/>
                          <a:cs typeface="Arial" panose="020B0604020202020204" pitchFamily="34" charset="0"/>
                        </a:rPr>
                        <a:t>3</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Supporting Analysis</a:t>
                      </a:r>
                      <a:endParaRPr lang="en-US"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altLang="ko-KR" sz="1100" b="0" dirty="0">
                          <a:solidFill>
                            <a:schemeClr val="bg1">
                              <a:lumMod val="65000"/>
                            </a:schemeClr>
                          </a:solidFill>
                          <a:latin typeface="Arial" panose="020B0604020202020204" pitchFamily="34" charset="0"/>
                          <a:ea typeface="+mj-ea"/>
                          <a:cs typeface="Arial" panose="020B0604020202020204" pitchFamily="34" charset="0"/>
                        </a:rPr>
                        <a:t>29</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j-ea"/>
                          <a:cs typeface="Arial" panose="020B0604020202020204" pitchFamily="34" charset="0"/>
                        </a:rPr>
                        <a:t>4</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Appendices</a:t>
                      </a:r>
                      <a:endParaRPr lang="en-US"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sz="1100" b="0" dirty="0">
                          <a:solidFill>
                            <a:schemeClr val="bg1">
                              <a:lumMod val="65000"/>
                            </a:schemeClr>
                          </a:solidFill>
                          <a:latin typeface="Arial" panose="020B0604020202020204" pitchFamily="34" charset="0"/>
                          <a:ea typeface="+mj-ea"/>
                          <a:cs typeface="Arial" panose="020B0604020202020204" pitchFamily="34" charset="0"/>
                        </a:rPr>
                        <a:t>50</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25008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90DC15F6-994C-404A-8BC6-25B6077B3466}"/>
              </a:ext>
            </a:extLst>
          </p:cNvPr>
          <p:cNvGraphicFramePr>
            <a:graphicFrameLocks noGrp="1"/>
          </p:cNvGraphicFramePr>
          <p:nvPr/>
        </p:nvGraphicFramePr>
        <p:xfrm>
          <a:off x="4089000" y="1522802"/>
          <a:ext cx="5057058" cy="4466250"/>
        </p:xfrm>
        <a:graphic>
          <a:graphicData uri="http://schemas.openxmlformats.org/drawingml/2006/table">
            <a:tbl>
              <a:tblPr/>
              <a:tblGrid>
                <a:gridCol w="821043">
                  <a:extLst>
                    <a:ext uri="{9D8B030D-6E8A-4147-A177-3AD203B41FA5}">
                      <a16:colId xmlns:a16="http://schemas.microsoft.com/office/drawing/2014/main" val="1992603179"/>
                    </a:ext>
                  </a:extLst>
                </a:gridCol>
                <a:gridCol w="435680">
                  <a:extLst>
                    <a:ext uri="{9D8B030D-6E8A-4147-A177-3AD203B41FA5}">
                      <a16:colId xmlns:a16="http://schemas.microsoft.com/office/drawing/2014/main" val="1644907662"/>
                    </a:ext>
                  </a:extLst>
                </a:gridCol>
                <a:gridCol w="186139">
                  <a:extLst>
                    <a:ext uri="{9D8B030D-6E8A-4147-A177-3AD203B41FA5}">
                      <a16:colId xmlns:a16="http://schemas.microsoft.com/office/drawing/2014/main" val="84592530"/>
                    </a:ext>
                  </a:extLst>
                </a:gridCol>
                <a:gridCol w="621819">
                  <a:extLst>
                    <a:ext uri="{9D8B030D-6E8A-4147-A177-3AD203B41FA5}">
                      <a16:colId xmlns:a16="http://schemas.microsoft.com/office/drawing/2014/main" val="3439592969"/>
                    </a:ext>
                  </a:extLst>
                </a:gridCol>
                <a:gridCol w="621819">
                  <a:extLst>
                    <a:ext uri="{9D8B030D-6E8A-4147-A177-3AD203B41FA5}">
                      <a16:colId xmlns:a16="http://schemas.microsoft.com/office/drawing/2014/main" val="924844295"/>
                    </a:ext>
                  </a:extLst>
                </a:gridCol>
                <a:gridCol w="621819">
                  <a:extLst>
                    <a:ext uri="{9D8B030D-6E8A-4147-A177-3AD203B41FA5}">
                      <a16:colId xmlns:a16="http://schemas.microsoft.com/office/drawing/2014/main" val="2147961668"/>
                    </a:ext>
                  </a:extLst>
                </a:gridCol>
                <a:gridCol w="621819">
                  <a:extLst>
                    <a:ext uri="{9D8B030D-6E8A-4147-A177-3AD203B41FA5}">
                      <a16:colId xmlns:a16="http://schemas.microsoft.com/office/drawing/2014/main" val="3980834989"/>
                    </a:ext>
                  </a:extLst>
                </a:gridCol>
                <a:gridCol w="487299">
                  <a:extLst>
                    <a:ext uri="{9D8B030D-6E8A-4147-A177-3AD203B41FA5}">
                      <a16:colId xmlns:a16="http://schemas.microsoft.com/office/drawing/2014/main" val="2503735814"/>
                    </a:ext>
                  </a:extLst>
                </a:gridCol>
                <a:gridCol w="639621">
                  <a:extLst>
                    <a:ext uri="{9D8B030D-6E8A-4147-A177-3AD203B41FA5}">
                      <a16:colId xmlns:a16="http://schemas.microsoft.com/office/drawing/2014/main" val="1542447358"/>
                    </a:ext>
                  </a:extLst>
                </a:gridCol>
              </a:tblGrid>
              <a:tr h="180000">
                <a:tc gridSpan="3">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algn="l" fontAlgn="ctr"/>
                      <a:endParaRPr lang="en-US" altLang="ko-KR"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fontAlgn="ct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FY20 1H</a:t>
                      </a:r>
                      <a:r>
                        <a:rPr lang="en-US" sz="900" b="1" i="0" u="none" strike="noStrike" baseline="30000" dirty="0">
                          <a:solidFill>
                            <a:srgbClr val="FFFFFF"/>
                          </a:solidFill>
                          <a:effectLst/>
                          <a:latin typeface="맑은 고딕" panose="020B0503020000020004" pitchFamily="50" charset="-127"/>
                          <a:ea typeface="맑은 고딕" panose="020B0503020000020004" pitchFamily="50" charset="-127"/>
                        </a:rPr>
                        <a:t>1</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252856849"/>
                  </a:ext>
                </a:extLst>
              </a:tr>
              <a:tr h="171450">
                <a:tc gridSpan="3">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제품매출원가</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endParaRPr lang="ko-KR" alt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4,698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4,963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6,040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4,497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2,366</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04112443"/>
                  </a:ext>
                </a:extLst>
              </a:tr>
              <a:tr h="17145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기초제품재고액</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632053705"/>
                  </a:ext>
                </a:extLst>
              </a:tr>
              <a:tr h="17145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원재료비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2,185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1,963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2,853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1,839</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834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59080286"/>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직접노무비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887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1,036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1,132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974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512</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05236887"/>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변동제조간접원가</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809</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924</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1,096</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879</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768</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92980066"/>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외주가공비</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외주가공비</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532</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662</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753</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647</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548</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519873013"/>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소모품비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소모품비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166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161</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892518153"/>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전력비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전력비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115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04459226"/>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운반비</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운반비</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99218345"/>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고정제조간접원가</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816</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1,040</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959</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804</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252</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295895259"/>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복리후생비</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복리후생비</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59</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78</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709467299"/>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감가상각비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감가상각비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447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430</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312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77947915"/>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임차료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임차료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544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274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274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34934420"/>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세금과공과</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세금과공과</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56</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06668000"/>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보험료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보험료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59331313"/>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지급수수료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지급수수료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57726989"/>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여비교통비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여비교통비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6730199"/>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차량유지비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차량유지비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84614995"/>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수선비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수선비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03558120"/>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경상개발비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경상개발비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51805746"/>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도서인쇄비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도서인쇄비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29232220"/>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08527850"/>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3">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기말제품재고액</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11081535"/>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gridSpan="3">
                  <a:txBody>
                    <a:bodyPr/>
                    <a:lstStyle/>
                    <a:p>
                      <a:pPr algn="l" fontAlgn="ctr"/>
                      <a:r>
                        <a:rPr lang="en-US" sz="900" b="0" i="1" u="none" strike="noStrike">
                          <a:solidFill>
                            <a:srgbClr val="00338D"/>
                          </a:solidFill>
                          <a:effectLst/>
                          <a:latin typeface="맑은 고딕" panose="020B0503020000020004" pitchFamily="50" charset="-127"/>
                          <a:ea typeface="맑은 고딕" panose="020B0503020000020004" pitchFamily="50" charset="-127"/>
                        </a:rPr>
                        <a:t>Variable OverHead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50%</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47%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53%</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52%</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75%</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040886917"/>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gridSpan="3">
                  <a:txBody>
                    <a:bodyPr/>
                    <a:lstStyle/>
                    <a:p>
                      <a:pPr algn="l" fontAlgn="ctr"/>
                      <a:r>
                        <a:rPr lang="en-US" sz="900" b="0" i="1" u="none" strike="noStrike" dirty="0">
                          <a:solidFill>
                            <a:srgbClr val="00338D"/>
                          </a:solidFill>
                          <a:effectLst/>
                          <a:latin typeface="맑은 고딕" panose="020B0503020000020004" pitchFamily="50" charset="-127"/>
                          <a:ea typeface="맑은 고딕" panose="020B0503020000020004" pitchFamily="50" charset="-127"/>
                        </a:rPr>
                        <a:t>Fixed </a:t>
                      </a:r>
                      <a:r>
                        <a:rPr lang="en-US" sz="900" b="0" i="1" u="none" strike="noStrike" dirty="0" err="1">
                          <a:solidFill>
                            <a:srgbClr val="00338D"/>
                          </a:solidFill>
                          <a:effectLst/>
                          <a:latin typeface="맑은 고딕" panose="020B0503020000020004" pitchFamily="50" charset="-127"/>
                          <a:ea typeface="맑은 고딕" panose="020B0503020000020004" pitchFamily="50" charset="-127"/>
                        </a:rPr>
                        <a:t>OverHead</a:t>
                      </a:r>
                      <a:r>
                        <a:rPr lang="en-US" sz="900" b="0" i="1" u="none" strike="noStrike" dirty="0">
                          <a:solidFill>
                            <a:srgbClr val="00338D"/>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50%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53%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47%</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48%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25%</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13654733"/>
                  </a:ext>
                </a:extLst>
              </a:tr>
            </a:tbl>
          </a:graphicData>
        </a:graphic>
      </p:graphicFrame>
      <p:sp>
        <p:nvSpPr>
          <p:cNvPr id="9"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t>
            </a:r>
            <a:r>
              <a:rPr lang="en-US" altLang="ko-KR" sz="4800" b="1" dirty="0" err="1">
                <a:solidFill>
                  <a:srgbClr val="00338D"/>
                </a:solidFill>
                <a:latin typeface="KPMG Extralight" panose="020B0303030202040204" pitchFamily="34" charset="0"/>
              </a:rPr>
              <a:t>Structure_Overhead</a:t>
            </a:r>
            <a:r>
              <a:rPr lang="en-US" altLang="ko-KR" sz="4800" b="1" dirty="0">
                <a:solidFill>
                  <a:srgbClr val="00338D"/>
                </a:solidFill>
                <a:latin typeface="KPMG Extralight" panose="020B0303030202040204" pitchFamily="34" charset="0"/>
              </a:rPr>
              <a:t> (1/2)</a:t>
            </a:r>
          </a:p>
        </p:txBody>
      </p:sp>
      <p:sp>
        <p:nvSpPr>
          <p:cNvPr id="10" name="제목 2"/>
          <p:cNvSpPr txBox="1">
            <a:spLocks/>
          </p:cNvSpPr>
          <p:nvPr/>
        </p:nvSpPr>
        <p:spPr>
          <a:xfrm>
            <a:off x="849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sp>
        <p:nvSpPr>
          <p:cNvPr id="8" name="TextBox 7">
            <a:extLst>
              <a:ext uri="{FF2B5EF4-FFF2-40B4-BE49-F238E27FC236}">
                <a16:creationId xmlns:a16="http://schemas.microsoft.com/office/drawing/2014/main" id="{157A9128-1BA8-4873-8B3E-A5B5360633A8}"/>
              </a:ext>
            </a:extLst>
          </p:cNvPr>
          <p:cNvSpPr txBox="1">
            <a:spLocks/>
          </p:cNvSpPr>
          <p:nvPr/>
        </p:nvSpPr>
        <p:spPr>
          <a:xfrm>
            <a:off x="801281" y="1196792"/>
            <a:ext cx="3066398" cy="4858019"/>
          </a:xfrm>
          <a:prstGeom prst="rect">
            <a:avLst/>
          </a:prstGeom>
          <a:noFill/>
          <a:ln w="6350">
            <a:solidFill>
              <a:srgbClr val="00338D"/>
            </a:solidFill>
          </a:ln>
        </p:spPr>
        <p:txBody>
          <a:bodyPr wrap="square" lIns="54610" tIns="54610" rIns="54610" bIns="54610" rtlCol="0" anchor="t" anchorCtr="0">
            <a:noAutofit/>
          </a:bodyPr>
          <a:lstStyle/>
          <a:p>
            <a:pPr defTabSz="914395" fontAlgn="base">
              <a:lnSpc>
                <a:spcPct val="120000"/>
              </a:lnSpc>
              <a:spcBef>
                <a:spcPts val="600"/>
              </a:spcBef>
              <a:spcAft>
                <a:spcPct val="0"/>
              </a:spcAft>
            </a:pPr>
            <a:r>
              <a:rPr lang="en-US" altLang="ko-KR" sz="900" b="1" kern="0" dirty="0">
                <a:latin typeface="+mj-ea"/>
                <a:ea typeface="+mj-ea"/>
                <a:cs typeface="Arial" panose="020B0604020202020204" pitchFamily="34" charset="0"/>
              </a:rPr>
              <a:t>Overview</a:t>
            </a: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회사의 제조간접원가는 </a:t>
            </a:r>
            <a:r>
              <a:rPr lang="en-US" altLang="ko-KR" sz="900" kern="0" dirty="0">
                <a:latin typeface="+mj-ea"/>
                <a:ea typeface="+mj-ea"/>
                <a:cs typeface="Arial" panose="020B0604020202020204" pitchFamily="34" charset="0"/>
              </a:rPr>
              <a:t>‘19</a:t>
            </a:r>
            <a:r>
              <a:rPr lang="ko-KR" altLang="en-US" sz="900" kern="0" dirty="0">
                <a:latin typeface="+mj-ea"/>
                <a:ea typeface="+mj-ea"/>
                <a:cs typeface="Arial" panose="020B0604020202020204" pitchFamily="34" charset="0"/>
              </a:rPr>
              <a:t>년 기준 약 </a:t>
            </a:r>
            <a:r>
              <a:rPr lang="en-US" altLang="ko-KR" sz="900" kern="0" dirty="0">
                <a:latin typeface="+mj-ea"/>
                <a:ea typeface="+mj-ea"/>
                <a:cs typeface="Arial" panose="020B0604020202020204" pitchFamily="34" charset="0"/>
              </a:rPr>
              <a:t>16.8</a:t>
            </a:r>
            <a:r>
              <a:rPr lang="ko-KR" altLang="en-US" sz="900" kern="0" dirty="0">
                <a:latin typeface="+mj-ea"/>
                <a:ea typeface="+mj-ea"/>
                <a:cs typeface="Arial" panose="020B0604020202020204" pitchFamily="34" charset="0"/>
              </a:rPr>
              <a:t>억 수준이며 이는 매출원가 대비 약 </a:t>
            </a:r>
            <a:r>
              <a:rPr lang="en-US" altLang="ko-KR" sz="900" kern="0" dirty="0">
                <a:latin typeface="+mj-ea"/>
                <a:ea typeface="+mj-ea"/>
                <a:cs typeface="Arial" panose="020B0604020202020204" pitchFamily="34" charset="0"/>
              </a:rPr>
              <a:t>37%</a:t>
            </a:r>
            <a:r>
              <a:rPr lang="ko-KR" altLang="en-US" sz="900" kern="0" dirty="0">
                <a:latin typeface="+mj-ea"/>
                <a:ea typeface="+mj-ea"/>
                <a:cs typeface="Arial" panose="020B0604020202020204" pitchFamily="34" charset="0"/>
              </a:rPr>
              <a:t>에 달함 </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en-US" altLang="ko-KR" sz="900" kern="0" dirty="0">
                <a:latin typeface="+mj-ea"/>
                <a:ea typeface="+mj-ea"/>
                <a:cs typeface="Arial" panose="020B0604020202020204" pitchFamily="34" charset="0"/>
              </a:rPr>
              <a:t>’19</a:t>
            </a:r>
            <a:r>
              <a:rPr lang="ko-KR" altLang="en-US" sz="900" kern="0" dirty="0">
                <a:latin typeface="+mj-ea"/>
                <a:ea typeface="+mj-ea"/>
                <a:cs typeface="Arial" panose="020B0604020202020204" pitchFamily="34" charset="0"/>
              </a:rPr>
              <a:t>년 제조간접원가 중 변동제조간접원가는 약 </a:t>
            </a:r>
            <a:r>
              <a:rPr lang="en-US" altLang="ko-KR" sz="900" kern="0" dirty="0">
                <a:latin typeface="+mj-ea"/>
                <a:ea typeface="+mj-ea"/>
                <a:cs typeface="Arial" panose="020B0604020202020204" pitchFamily="34" charset="0"/>
              </a:rPr>
              <a:t>8.8</a:t>
            </a:r>
            <a:r>
              <a:rPr lang="ko-KR" altLang="en-US" sz="900" kern="0" dirty="0">
                <a:latin typeface="+mj-ea"/>
                <a:ea typeface="+mj-ea"/>
                <a:cs typeface="Arial" panose="020B0604020202020204" pitchFamily="34" charset="0"/>
              </a:rPr>
              <a:t>억</a:t>
            </a:r>
            <a:r>
              <a:rPr lang="en-US" altLang="ko-KR" sz="900" kern="0" dirty="0">
                <a:latin typeface="+mj-ea"/>
                <a:ea typeface="+mj-ea"/>
                <a:cs typeface="Arial" panose="020B0604020202020204" pitchFamily="34" charset="0"/>
              </a:rPr>
              <a:t>(52%), </a:t>
            </a:r>
            <a:r>
              <a:rPr lang="ko-KR" altLang="en-US" sz="900" kern="0" dirty="0">
                <a:latin typeface="+mj-ea"/>
                <a:ea typeface="+mj-ea"/>
                <a:cs typeface="Arial" panose="020B0604020202020204" pitchFamily="34" charset="0"/>
              </a:rPr>
              <a:t>고정제조간접원가는 약 </a:t>
            </a:r>
            <a:r>
              <a:rPr lang="en-US" altLang="ko-KR" sz="900" kern="0" dirty="0">
                <a:latin typeface="+mj-ea"/>
                <a:ea typeface="+mj-ea"/>
                <a:cs typeface="Arial" panose="020B0604020202020204" pitchFamily="34" charset="0"/>
              </a:rPr>
              <a:t>8</a:t>
            </a:r>
            <a:r>
              <a:rPr lang="ko-KR" altLang="en-US" sz="900" kern="0" dirty="0">
                <a:latin typeface="+mj-ea"/>
                <a:ea typeface="+mj-ea"/>
                <a:cs typeface="Arial" panose="020B0604020202020204" pitchFamily="34" charset="0"/>
              </a:rPr>
              <a:t>억</a:t>
            </a:r>
            <a:r>
              <a:rPr lang="en-US" altLang="ko-KR" sz="900" kern="0" dirty="0">
                <a:latin typeface="+mj-ea"/>
                <a:ea typeface="+mj-ea"/>
                <a:cs typeface="Arial" panose="020B0604020202020204" pitchFamily="34" charset="0"/>
              </a:rPr>
              <a:t>(48%)</a:t>
            </a:r>
            <a:r>
              <a:rPr lang="ko-KR" altLang="en-US" sz="900" kern="0" dirty="0">
                <a:latin typeface="+mj-ea"/>
                <a:ea typeface="+mj-ea"/>
                <a:cs typeface="Arial" panose="020B0604020202020204" pitchFamily="34" charset="0"/>
              </a:rPr>
              <a:t>임</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변동제조간접원가는 외주가공비</a:t>
            </a:r>
            <a:r>
              <a:rPr lang="en-US" altLang="ko-KR" sz="900" kern="0" dirty="0">
                <a:latin typeface="+mj-ea"/>
                <a:ea typeface="+mj-ea"/>
                <a:cs typeface="Arial" panose="020B0604020202020204" pitchFamily="34" charset="0"/>
              </a:rPr>
              <a:t>(73.6%), </a:t>
            </a:r>
            <a:r>
              <a:rPr lang="ko-KR" altLang="en-US" sz="900" kern="0" dirty="0">
                <a:latin typeface="+mj-ea"/>
                <a:ea typeface="+mj-ea"/>
                <a:cs typeface="Arial" panose="020B0604020202020204" pitchFamily="34" charset="0"/>
              </a:rPr>
              <a:t>소모품비</a:t>
            </a:r>
            <a:r>
              <a:rPr lang="en-US" altLang="ko-KR" sz="900" kern="0" dirty="0">
                <a:latin typeface="+mj-ea"/>
                <a:ea typeface="+mj-ea"/>
                <a:cs typeface="Arial" panose="020B0604020202020204" pitchFamily="34" charset="0"/>
              </a:rPr>
              <a:t>(12.9%), </a:t>
            </a:r>
            <a:r>
              <a:rPr lang="ko-KR" altLang="en-US" sz="900" kern="0" dirty="0">
                <a:latin typeface="+mj-ea"/>
                <a:ea typeface="+mj-ea"/>
                <a:cs typeface="Arial" panose="020B0604020202020204" pitchFamily="34" charset="0"/>
              </a:rPr>
              <a:t>전력비</a:t>
            </a:r>
            <a:r>
              <a:rPr lang="en-US" altLang="ko-KR" sz="900" kern="0" dirty="0">
                <a:latin typeface="+mj-ea"/>
                <a:ea typeface="+mj-ea"/>
                <a:cs typeface="Arial" panose="020B0604020202020204" pitchFamily="34" charset="0"/>
              </a:rPr>
              <a:t>(12.6%), </a:t>
            </a:r>
            <a:r>
              <a:rPr lang="ko-KR" altLang="en-US" sz="900" kern="0" dirty="0">
                <a:latin typeface="+mj-ea"/>
                <a:ea typeface="+mj-ea"/>
                <a:cs typeface="Arial" panose="020B0604020202020204" pitchFamily="34" charset="0"/>
              </a:rPr>
              <a:t>수선비</a:t>
            </a:r>
            <a:r>
              <a:rPr lang="en-US" altLang="ko-KR" sz="900" kern="0" dirty="0">
                <a:latin typeface="+mj-ea"/>
                <a:ea typeface="+mj-ea"/>
                <a:cs typeface="Arial" panose="020B0604020202020204" pitchFamily="34" charset="0"/>
              </a:rPr>
              <a:t>(1.1%), </a:t>
            </a:r>
            <a:r>
              <a:rPr lang="ko-KR" altLang="en-US" sz="900" kern="0" dirty="0">
                <a:latin typeface="+mj-ea"/>
                <a:ea typeface="+mj-ea"/>
                <a:cs typeface="Arial" panose="020B0604020202020204" pitchFamily="34" charset="0"/>
              </a:rPr>
              <a:t>운반비</a:t>
            </a:r>
            <a:r>
              <a:rPr lang="en-US" altLang="ko-KR" sz="900" kern="0" dirty="0">
                <a:latin typeface="+mj-ea"/>
                <a:ea typeface="+mj-ea"/>
                <a:cs typeface="Arial" panose="020B0604020202020204" pitchFamily="34" charset="0"/>
              </a:rPr>
              <a:t>(0.9%) </a:t>
            </a:r>
            <a:r>
              <a:rPr lang="ko-KR" altLang="en-US" sz="900" kern="0" dirty="0">
                <a:latin typeface="+mj-ea"/>
                <a:ea typeface="+mj-ea"/>
                <a:cs typeface="Arial" panose="020B0604020202020204" pitchFamily="34" charset="0"/>
              </a:rPr>
              <a:t>순으로 구성되어 있음</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고정제조간접원가는 감가상각비</a:t>
            </a:r>
            <a:r>
              <a:rPr lang="en-US" altLang="ko-KR" sz="900" kern="0" dirty="0">
                <a:latin typeface="+mj-ea"/>
                <a:ea typeface="+mj-ea"/>
                <a:cs typeface="Arial" panose="020B0604020202020204" pitchFamily="34" charset="0"/>
              </a:rPr>
              <a:t>(39.2%), </a:t>
            </a:r>
            <a:r>
              <a:rPr lang="ko-KR" altLang="en-US" sz="900" kern="0" dirty="0">
                <a:latin typeface="+mj-ea"/>
                <a:ea typeface="+mj-ea"/>
                <a:cs typeface="Arial" panose="020B0604020202020204" pitchFamily="34" charset="0"/>
              </a:rPr>
              <a:t>임차료</a:t>
            </a:r>
            <a:r>
              <a:rPr lang="en-US" altLang="ko-KR" sz="900" kern="0" dirty="0">
                <a:latin typeface="+mj-ea"/>
                <a:ea typeface="+mj-ea"/>
                <a:cs typeface="Arial" panose="020B0604020202020204" pitchFamily="34" charset="0"/>
              </a:rPr>
              <a:t>(34.5%), </a:t>
            </a:r>
            <a:r>
              <a:rPr lang="ko-KR" altLang="en-US" sz="900" kern="0" dirty="0" err="1">
                <a:latin typeface="+mj-ea"/>
                <a:ea typeface="+mj-ea"/>
                <a:cs typeface="Arial" panose="020B0604020202020204" pitchFamily="34" charset="0"/>
              </a:rPr>
              <a:t>세금과공과</a:t>
            </a:r>
            <a:r>
              <a:rPr lang="en-US" altLang="ko-KR" sz="900" kern="0" dirty="0">
                <a:latin typeface="+mj-ea"/>
                <a:ea typeface="+mj-ea"/>
                <a:cs typeface="Arial" panose="020B0604020202020204" pitchFamily="34" charset="0"/>
              </a:rPr>
              <a:t>(6.6%), </a:t>
            </a:r>
            <a:r>
              <a:rPr lang="ko-KR" altLang="en-US" sz="900" kern="0" dirty="0">
                <a:latin typeface="+mj-ea"/>
                <a:ea typeface="+mj-ea"/>
                <a:cs typeface="Arial" panose="020B0604020202020204" pitchFamily="34" charset="0"/>
              </a:rPr>
              <a:t>보험료</a:t>
            </a:r>
            <a:r>
              <a:rPr lang="en-US" altLang="ko-KR" sz="900" kern="0" dirty="0">
                <a:latin typeface="+mj-ea"/>
                <a:ea typeface="+mj-ea"/>
                <a:cs typeface="Arial" panose="020B0604020202020204" pitchFamily="34" charset="0"/>
              </a:rPr>
              <a:t>(4.8%) </a:t>
            </a:r>
            <a:r>
              <a:rPr lang="ko-KR" altLang="en-US" sz="900" kern="0" dirty="0">
                <a:latin typeface="+mj-ea"/>
                <a:ea typeface="+mj-ea"/>
                <a:cs typeface="Arial" panose="020B0604020202020204" pitchFamily="34" charset="0"/>
              </a:rPr>
              <a:t>등으로 구성되어 있음</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u="sng" kern="0" dirty="0">
                <a:latin typeface="+mj-ea"/>
                <a:ea typeface="+mj-ea"/>
                <a:cs typeface="Arial" panose="020B0604020202020204" pitchFamily="34" charset="0"/>
              </a:rPr>
              <a:t>변동제조간접원가</a:t>
            </a:r>
            <a:r>
              <a:rPr lang="ko-KR" altLang="en-US" sz="900" kern="0" dirty="0">
                <a:latin typeface="+mj-ea"/>
                <a:ea typeface="+mj-ea"/>
                <a:cs typeface="Arial" panose="020B0604020202020204" pitchFamily="34" charset="0"/>
              </a:rPr>
              <a:t> </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 외주가공비가 약 </a:t>
            </a:r>
            <a:r>
              <a:rPr lang="en-US" altLang="ko-KR" sz="900" kern="0" dirty="0">
                <a:latin typeface="+mj-ea"/>
                <a:ea typeface="+mj-ea"/>
                <a:cs typeface="Arial" panose="020B0604020202020204" pitchFamily="34" charset="0"/>
              </a:rPr>
              <a:t>73%</a:t>
            </a:r>
            <a:r>
              <a:rPr lang="ko-KR" altLang="en-US" sz="900" kern="0" dirty="0">
                <a:latin typeface="+mj-ea"/>
                <a:ea typeface="+mj-ea"/>
                <a:cs typeface="Arial" panose="020B0604020202020204" pitchFamily="34" charset="0"/>
              </a:rPr>
              <a:t>이상을 차지하고 있으며</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 </a:t>
            </a:r>
            <a:r>
              <a:rPr lang="ko-KR" altLang="en-US" sz="900" u="sng" kern="0" dirty="0">
                <a:latin typeface="+mj-ea"/>
                <a:ea typeface="+mj-ea"/>
                <a:cs typeface="Arial" panose="020B0604020202020204" pitchFamily="34" charset="0"/>
              </a:rPr>
              <a:t>①회사가 장부상 외주가공비로 분류하였으나 실제는 원재료 또는</a:t>
            </a:r>
            <a:r>
              <a:rPr lang="en-US" altLang="ko-KR" sz="900" u="sng" kern="0" dirty="0">
                <a:latin typeface="+mj-ea"/>
                <a:ea typeface="+mj-ea"/>
                <a:cs typeface="Arial" panose="020B0604020202020204" pitchFamily="34" charset="0"/>
              </a:rPr>
              <a:t> </a:t>
            </a:r>
            <a:r>
              <a:rPr lang="ko-KR" altLang="en-US" sz="900" u="sng" kern="0" dirty="0">
                <a:latin typeface="+mj-ea"/>
                <a:ea typeface="+mj-ea"/>
                <a:cs typeface="Arial" panose="020B0604020202020204" pitchFamily="34" charset="0"/>
              </a:rPr>
              <a:t>노무비에 해당</a:t>
            </a:r>
            <a:r>
              <a:rPr lang="en-US" altLang="ko-KR" sz="900" kern="0" dirty="0">
                <a:latin typeface="+mj-ea"/>
                <a:ea typeface="+mj-ea"/>
                <a:cs typeface="Arial" panose="020B0604020202020204" pitchFamily="34" charset="0"/>
              </a:rPr>
              <a:t>, </a:t>
            </a:r>
            <a:r>
              <a:rPr lang="ko-KR" altLang="en-US" sz="900" u="sng" kern="0" dirty="0">
                <a:latin typeface="+mj-ea"/>
                <a:cs typeface="Arial" panose="020B0604020202020204" pitchFamily="34" charset="0"/>
              </a:rPr>
              <a:t>②</a:t>
            </a:r>
            <a:r>
              <a:rPr lang="ko-KR" altLang="en-US" sz="900" u="sng" kern="0" dirty="0">
                <a:latin typeface="+mj-ea"/>
                <a:ea typeface="+mj-ea"/>
                <a:cs typeface="Arial" panose="020B0604020202020204" pitchFamily="34" charset="0"/>
              </a:rPr>
              <a:t>원재료로 분류하였으나 실제는 외주가공비에 해당</a:t>
            </a:r>
            <a:r>
              <a:rPr lang="ko-KR" altLang="en-US" sz="900" kern="0" dirty="0">
                <a:latin typeface="+mj-ea"/>
                <a:ea typeface="+mj-ea"/>
                <a:cs typeface="Arial" panose="020B0604020202020204" pitchFamily="34" charset="0"/>
              </a:rPr>
              <a:t>되는 금액이 존재하며 이를 조정하는 경우 외주가공비 실제 금액은 다음과 같음</a:t>
            </a:r>
            <a:endParaRPr lang="en-US" altLang="ko-KR" sz="900" kern="0" dirty="0">
              <a:latin typeface="+mj-ea"/>
              <a:ea typeface="+mj-ea"/>
              <a:cs typeface="Arial" panose="020B0604020202020204" pitchFamily="34" charset="0"/>
            </a:endParaRPr>
          </a:p>
          <a:p>
            <a:pPr marL="95249" lvl="2" defTabSz="914395" fontAlgn="base">
              <a:spcBef>
                <a:spcPts val="600"/>
              </a:spcBef>
              <a:buClr>
                <a:srgbClr val="00338D"/>
              </a:buClr>
              <a:buSzPct val="100000"/>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p:txBody>
      </p:sp>
      <p:grpSp>
        <p:nvGrpSpPr>
          <p:cNvPr id="12" name="그룹 11">
            <a:extLst>
              <a:ext uri="{FF2B5EF4-FFF2-40B4-BE49-F238E27FC236}">
                <a16:creationId xmlns:a16="http://schemas.microsoft.com/office/drawing/2014/main" id="{ADFE9CF5-3633-4F2D-9529-43CB60D6301F}"/>
              </a:ext>
            </a:extLst>
          </p:cNvPr>
          <p:cNvGrpSpPr/>
          <p:nvPr/>
        </p:nvGrpSpPr>
        <p:grpSpPr>
          <a:xfrm>
            <a:off x="4089127" y="1098740"/>
            <a:ext cx="5056933" cy="360000"/>
            <a:chOff x="494945" y="1434354"/>
            <a:chExt cx="4516755" cy="360000"/>
          </a:xfrm>
        </p:grpSpPr>
        <p:sp>
          <p:nvSpPr>
            <p:cNvPr id="14" name="Line 13">
              <a:extLst>
                <a:ext uri="{FF2B5EF4-FFF2-40B4-BE49-F238E27FC236}">
                  <a16:creationId xmlns:a16="http://schemas.microsoft.com/office/drawing/2014/main" id="{68176B00-9EC2-4DAB-9037-51FA3581A312}"/>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5" name="Rectangle 41">
              <a:extLst>
                <a:ext uri="{FF2B5EF4-FFF2-40B4-BE49-F238E27FC236}">
                  <a16:creationId xmlns:a16="http://schemas.microsoft.com/office/drawing/2014/main" id="{401B427B-B0C9-48D4-A564-7547EAF092C6}"/>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err="1">
                  <a:solidFill>
                    <a:srgbClr val="00338D"/>
                  </a:solidFill>
                  <a:latin typeface="Arial" panose="020B0604020202020204" pitchFamily="34" charset="0"/>
                  <a:ea typeface="+mj-ea"/>
                  <a:cs typeface="Arial" panose="020B0604020202020204" pitchFamily="34" charset="0"/>
                </a:rPr>
                <a:t>OverHead</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11" name="TextBox 10">
            <a:extLst>
              <a:ext uri="{FF2B5EF4-FFF2-40B4-BE49-F238E27FC236}">
                <a16:creationId xmlns:a16="http://schemas.microsoft.com/office/drawing/2014/main" id="{25571712-EDCC-47B7-A24F-A688DC939B55}"/>
              </a:ext>
            </a:extLst>
          </p:cNvPr>
          <p:cNvSpPr txBox="1"/>
          <p:nvPr/>
        </p:nvSpPr>
        <p:spPr>
          <a:xfrm>
            <a:off x="3997197" y="5978623"/>
            <a:ext cx="5126724" cy="338554"/>
          </a:xfrm>
          <a:prstGeom prst="rect">
            <a:avLst/>
          </a:prstGeom>
          <a:noFill/>
        </p:spPr>
        <p:txBody>
          <a:bodyPr wrap="non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회사로부터 </a:t>
            </a:r>
            <a:r>
              <a:rPr lang="en-US" altLang="ko-KR" sz="800" dirty="0">
                <a:latin typeface="+mj-ea"/>
                <a:ea typeface="+mj-ea"/>
                <a:cs typeface="Univers for KPMG"/>
              </a:rPr>
              <a:t>‘20 1H</a:t>
            </a:r>
            <a:r>
              <a:rPr lang="ko-KR" altLang="en-US" sz="800" dirty="0">
                <a:latin typeface="+mj-ea"/>
                <a:ea typeface="+mj-ea"/>
                <a:cs typeface="Univers for KPMG"/>
              </a:rPr>
              <a:t> 결산 재무제표 수령하지 못하여 </a:t>
            </a:r>
            <a:r>
              <a:rPr lang="en-US" altLang="ko-KR" sz="800" dirty="0">
                <a:latin typeface="+mj-ea"/>
                <a:ea typeface="+mj-ea"/>
                <a:cs typeface="Univers for KPMG"/>
              </a:rPr>
              <a:t>’20</a:t>
            </a:r>
            <a:r>
              <a:rPr lang="ko-KR" altLang="en-US" sz="800" dirty="0">
                <a:latin typeface="+mj-ea"/>
                <a:ea typeface="+mj-ea"/>
                <a:cs typeface="Univers for KPMG"/>
              </a:rPr>
              <a:t>년 반기 </a:t>
            </a:r>
            <a:r>
              <a:rPr lang="ko-KR" altLang="en-US" sz="800" dirty="0" err="1">
                <a:latin typeface="+mj-ea"/>
                <a:ea typeface="+mj-ea"/>
                <a:cs typeface="Univers for KPMG"/>
              </a:rPr>
              <a:t>계정별원장</a:t>
            </a:r>
            <a:r>
              <a:rPr lang="ko-KR" altLang="en-US" sz="800" dirty="0">
                <a:latin typeface="+mj-ea"/>
                <a:ea typeface="+mj-ea"/>
                <a:cs typeface="Univers for KPMG"/>
              </a:rPr>
              <a:t> 기준으로 작성하였으며</a:t>
            </a:r>
            <a:r>
              <a:rPr lang="en-US" altLang="ko-KR" sz="800" dirty="0">
                <a:latin typeface="+mj-ea"/>
                <a:ea typeface="+mj-ea"/>
                <a:cs typeface="Univers for KPMG"/>
              </a:rPr>
              <a:t>, </a:t>
            </a:r>
          </a:p>
          <a:p>
            <a:r>
              <a:rPr lang="ko-KR" altLang="en-US" sz="800" dirty="0">
                <a:latin typeface="+mj-ea"/>
                <a:ea typeface="+mj-ea"/>
                <a:cs typeface="Univers for KPMG"/>
              </a:rPr>
              <a:t>          결산조정항목인</a:t>
            </a:r>
            <a:r>
              <a:rPr lang="en-US" altLang="ko-KR" sz="800" dirty="0">
                <a:latin typeface="+mj-ea"/>
                <a:ea typeface="+mj-ea"/>
                <a:cs typeface="Univers for KPMG"/>
              </a:rPr>
              <a:t> </a:t>
            </a:r>
            <a:r>
              <a:rPr lang="ko-KR" altLang="en-US" sz="800" dirty="0" err="1">
                <a:latin typeface="+mj-ea"/>
                <a:ea typeface="+mj-ea"/>
                <a:cs typeface="Univers for KPMG"/>
              </a:rPr>
              <a:t>유무형자산상각비</a:t>
            </a:r>
            <a:r>
              <a:rPr lang="en-US" altLang="ko-KR" sz="800" dirty="0">
                <a:latin typeface="+mj-ea"/>
                <a:ea typeface="+mj-ea"/>
                <a:cs typeface="Univers for KPMG"/>
              </a:rPr>
              <a:t>, </a:t>
            </a:r>
            <a:r>
              <a:rPr lang="ko-KR" altLang="en-US" sz="800" dirty="0" err="1">
                <a:latin typeface="+mj-ea"/>
                <a:ea typeface="+mj-ea"/>
                <a:cs typeface="Univers for KPMG"/>
              </a:rPr>
              <a:t>대손상각비</a:t>
            </a:r>
            <a:r>
              <a:rPr lang="ko-KR" altLang="en-US" sz="800" dirty="0">
                <a:latin typeface="+mj-ea"/>
                <a:ea typeface="+mj-ea"/>
                <a:cs typeface="Univers for KPMG"/>
              </a:rPr>
              <a:t> </a:t>
            </a:r>
            <a:r>
              <a:rPr lang="ko-KR" altLang="en-US" sz="800" dirty="0" err="1">
                <a:latin typeface="+mj-ea"/>
                <a:ea typeface="+mj-ea"/>
                <a:cs typeface="Univers for KPMG"/>
              </a:rPr>
              <a:t>미반영</a:t>
            </a:r>
            <a:r>
              <a:rPr lang="ko-KR" altLang="en-US" sz="800" dirty="0">
                <a:latin typeface="+mj-ea"/>
                <a:ea typeface="+mj-ea"/>
                <a:cs typeface="Univers for KPMG"/>
              </a:rPr>
              <a:t>  </a:t>
            </a:r>
          </a:p>
        </p:txBody>
      </p:sp>
      <p:sp>
        <p:nvSpPr>
          <p:cNvPr id="18" name="순서도: 연결자 17">
            <a:extLst>
              <a:ext uri="{FF2B5EF4-FFF2-40B4-BE49-F238E27FC236}">
                <a16:creationId xmlns:a16="http://schemas.microsoft.com/office/drawing/2014/main" id="{3710F9D2-B772-4362-98F5-551A3458A746}"/>
              </a:ext>
            </a:extLst>
          </p:cNvPr>
          <p:cNvSpPr/>
          <p:nvPr/>
        </p:nvSpPr>
        <p:spPr bwMode="auto">
          <a:xfrm>
            <a:off x="917026" y="3185677"/>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A</a:t>
            </a:r>
            <a:endParaRPr lang="ko-KR" altLang="en-US" sz="900" kern="0" dirty="0">
              <a:solidFill>
                <a:srgbClr val="FFFFFF"/>
              </a:solidFill>
              <a:latin typeface="+mn-ea"/>
              <a:cs typeface="Arial" panose="020B0604020202020204" pitchFamily="34" charset="0"/>
            </a:endParaRPr>
          </a:p>
        </p:txBody>
      </p:sp>
      <p:graphicFrame>
        <p:nvGraphicFramePr>
          <p:cNvPr id="2" name="표 1">
            <a:extLst>
              <a:ext uri="{FF2B5EF4-FFF2-40B4-BE49-F238E27FC236}">
                <a16:creationId xmlns:a16="http://schemas.microsoft.com/office/drawing/2014/main" id="{025A2A96-6268-4CFD-9A3F-9521314AD741}"/>
              </a:ext>
            </a:extLst>
          </p:cNvPr>
          <p:cNvGraphicFramePr>
            <a:graphicFrameLocks noGrp="1"/>
          </p:cNvGraphicFramePr>
          <p:nvPr/>
        </p:nvGraphicFramePr>
        <p:xfrm>
          <a:off x="922325" y="4048487"/>
          <a:ext cx="2824310" cy="1872000"/>
        </p:xfrm>
        <a:graphic>
          <a:graphicData uri="http://schemas.openxmlformats.org/drawingml/2006/table">
            <a:tbl>
              <a:tblPr/>
              <a:tblGrid>
                <a:gridCol w="949338">
                  <a:extLst>
                    <a:ext uri="{9D8B030D-6E8A-4147-A177-3AD203B41FA5}">
                      <a16:colId xmlns:a16="http://schemas.microsoft.com/office/drawing/2014/main" val="1795427174"/>
                    </a:ext>
                  </a:extLst>
                </a:gridCol>
                <a:gridCol w="363537">
                  <a:extLst>
                    <a:ext uri="{9D8B030D-6E8A-4147-A177-3AD203B41FA5}">
                      <a16:colId xmlns:a16="http://schemas.microsoft.com/office/drawing/2014/main" val="3670901721"/>
                    </a:ext>
                  </a:extLst>
                </a:gridCol>
                <a:gridCol w="361950">
                  <a:extLst>
                    <a:ext uri="{9D8B030D-6E8A-4147-A177-3AD203B41FA5}">
                      <a16:colId xmlns:a16="http://schemas.microsoft.com/office/drawing/2014/main" val="4015048068"/>
                    </a:ext>
                  </a:extLst>
                </a:gridCol>
                <a:gridCol w="355600">
                  <a:extLst>
                    <a:ext uri="{9D8B030D-6E8A-4147-A177-3AD203B41FA5}">
                      <a16:colId xmlns:a16="http://schemas.microsoft.com/office/drawing/2014/main" val="722836200"/>
                    </a:ext>
                  </a:extLst>
                </a:gridCol>
                <a:gridCol w="361950">
                  <a:extLst>
                    <a:ext uri="{9D8B030D-6E8A-4147-A177-3AD203B41FA5}">
                      <a16:colId xmlns:a16="http://schemas.microsoft.com/office/drawing/2014/main" val="814164273"/>
                    </a:ext>
                  </a:extLst>
                </a:gridCol>
                <a:gridCol w="431935">
                  <a:extLst>
                    <a:ext uri="{9D8B030D-6E8A-4147-A177-3AD203B41FA5}">
                      <a16:colId xmlns:a16="http://schemas.microsoft.com/office/drawing/2014/main" val="786641738"/>
                    </a:ext>
                  </a:extLst>
                </a:gridCol>
              </a:tblGrid>
              <a:tr h="144000">
                <a:tc>
                  <a:txBody>
                    <a:bodyPr/>
                    <a:lstStyle/>
                    <a:p>
                      <a:pPr algn="l" fontAlgn="ctr"/>
                      <a:r>
                        <a:rPr lang="en-US" altLang="ko-KR" sz="75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75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75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75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75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en-US" sz="75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0" marR="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en-US" sz="75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0" marR="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en-US" sz="75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0" marR="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en-US" sz="75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0" marR="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en-US" sz="75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0" marR="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extLst>
                  <a:ext uri="{0D108BD9-81ED-4DB2-BD59-A6C34878D82A}">
                    <a16:rowId xmlns:a16="http://schemas.microsoft.com/office/drawing/2014/main" val="3914123306"/>
                  </a:ext>
                </a:extLst>
              </a:tr>
              <a:tr h="144000">
                <a:tc>
                  <a:txBody>
                    <a:bodyPr/>
                    <a:lstStyle/>
                    <a:p>
                      <a:pPr algn="l" fontAlgn="ctr"/>
                      <a:r>
                        <a:rPr lang="ko-KR" altLang="en-US" sz="750" b="1" i="0" u="none" strike="noStrike" dirty="0">
                          <a:effectLst/>
                          <a:latin typeface="+mn-ea"/>
                          <a:ea typeface="+mn-ea"/>
                        </a:rPr>
                        <a:t>장부상 외주가공비</a:t>
                      </a:r>
                      <a:endParaRPr lang="en-US" altLang="ko-KR" sz="750" b="1" i="0" u="none" strike="noStrike" dirty="0">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1" i="0" u="none" strike="noStrike" dirty="0">
                          <a:effectLst/>
                          <a:latin typeface="+mn-ea"/>
                          <a:ea typeface="+mn-ea"/>
                        </a:rPr>
                        <a:t>532</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1" i="0" u="none" strike="noStrike" dirty="0">
                          <a:effectLst/>
                          <a:latin typeface="+mn-ea"/>
                          <a:ea typeface="+mn-ea"/>
                        </a:rPr>
                        <a:t>662</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1" i="0" u="none" strike="noStrike" dirty="0">
                          <a:effectLst/>
                          <a:latin typeface="+mn-ea"/>
                          <a:ea typeface="+mn-ea"/>
                        </a:rPr>
                        <a:t>753</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1" i="0" u="none" strike="noStrike" dirty="0">
                          <a:effectLst/>
                          <a:latin typeface="+mn-ea"/>
                          <a:ea typeface="+mn-ea"/>
                        </a:rPr>
                        <a:t>647</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1" i="0" u="none" strike="noStrike" dirty="0">
                          <a:effectLst/>
                          <a:latin typeface="+mn-ea"/>
                          <a:ea typeface="+mn-ea"/>
                        </a:rPr>
                        <a:t>548</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3900524470"/>
                  </a:ext>
                </a:extLst>
              </a:tr>
              <a:tr h="144000">
                <a:tc>
                  <a:txBody>
                    <a:bodyPr/>
                    <a:lstStyle/>
                    <a:p>
                      <a:pPr algn="l" fontAlgn="ctr"/>
                      <a:r>
                        <a:rPr lang="ko-KR" altLang="en-US" sz="750" b="1" i="0" u="none" strike="noStrike" dirty="0">
                          <a:effectLst/>
                          <a:latin typeface="+mn-ea"/>
                          <a:ea typeface="+mn-ea"/>
                        </a:rPr>
                        <a:t>차감</a:t>
                      </a:r>
                      <a:r>
                        <a:rPr lang="en-US" altLang="ko-KR" sz="750" b="1" i="0" u="none" strike="noStrike" dirty="0">
                          <a:effectLst/>
                          <a:latin typeface="+mn-ea"/>
                          <a:ea typeface="+mn-ea"/>
                        </a:rPr>
                        <a:t>(</a:t>
                      </a:r>
                      <a:r>
                        <a:rPr lang="ko-KR" altLang="en-US" sz="750" b="1" u="none" kern="0" dirty="0">
                          <a:solidFill>
                            <a:schemeClr val="tx1"/>
                          </a:solidFill>
                          <a:latin typeface="+mn-ea"/>
                          <a:ea typeface="+mn-ea"/>
                          <a:cs typeface="Arial" panose="020B0604020202020204" pitchFamily="34" charset="0"/>
                        </a:rPr>
                        <a:t>①</a:t>
                      </a:r>
                      <a:r>
                        <a:rPr lang="en-US" altLang="ko-KR" sz="750" b="1" u="none" kern="0" dirty="0">
                          <a:solidFill>
                            <a:schemeClr val="tx1"/>
                          </a:solidFill>
                          <a:latin typeface="+mn-ea"/>
                          <a:ea typeface="+mn-ea"/>
                          <a:cs typeface="Arial" panose="020B0604020202020204" pitchFamily="34" charset="0"/>
                        </a:rPr>
                        <a:t>)</a:t>
                      </a:r>
                      <a:endParaRPr lang="ko-KR" altLang="en-US" sz="750" b="1" i="0" u="none" strike="noStrike" dirty="0">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kumimoji="0" lang="en-US" altLang="ko-KR" sz="750" b="1"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153</a:t>
                      </a:r>
                      <a:endParaRPr lang="en-US" altLang="ko-KR" sz="750" b="1" i="0" u="none" strike="noStrike" baseline="30000" dirty="0">
                        <a:effectLst/>
                        <a:latin typeface="+mn-ea"/>
                        <a:ea typeface="+mn-ea"/>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kumimoji="0" lang="en-US" altLang="ko-KR" sz="750" b="1"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206</a:t>
                      </a:r>
                      <a:endParaRPr lang="en-US" altLang="ko-KR" sz="750" b="1" i="0" u="none" strike="noStrike" dirty="0">
                        <a:effectLst/>
                        <a:latin typeface="+mn-ea"/>
                        <a:ea typeface="+mn-ea"/>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1" i="0" u="none" strike="noStrike" dirty="0">
                          <a:effectLst/>
                          <a:latin typeface="+mn-ea"/>
                          <a:ea typeface="+mn-ea"/>
                        </a:rPr>
                        <a:t>369</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1" i="0" u="none" strike="noStrike" dirty="0">
                          <a:effectLst/>
                          <a:latin typeface="+mn-ea"/>
                          <a:ea typeface="+mn-ea"/>
                        </a:rPr>
                        <a:t>147</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1" i="0" u="none" strike="noStrike" dirty="0">
                          <a:effectLst/>
                          <a:latin typeface="+mn-ea"/>
                          <a:ea typeface="+mn-ea"/>
                        </a:rPr>
                        <a:t>107</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2371643567"/>
                  </a:ext>
                </a:extLst>
              </a:tr>
              <a:tr h="144000">
                <a:tc>
                  <a:txBody>
                    <a:bodyPr/>
                    <a:lstStyle/>
                    <a:p>
                      <a:pPr algn="l" fontAlgn="ctr"/>
                      <a:r>
                        <a:rPr lang="ko-KR" altLang="en-US" sz="750" b="0" i="1" u="none" strike="noStrike" dirty="0">
                          <a:effectLst/>
                          <a:latin typeface="+mn-ea"/>
                          <a:ea typeface="+mn-ea"/>
                        </a:rPr>
                        <a:t> 성신정밀</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kumimoji="0" lang="en-US" altLang="ko-KR" sz="750" b="0" i="1"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altLang="ko-KR" sz="750" b="0" i="1" u="none" strike="noStrike" dirty="0">
                        <a:effectLst/>
                        <a:latin typeface="+mn-ea"/>
                        <a:ea typeface="+mn-ea"/>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kumimoji="0" lang="en-US" altLang="ko-KR" sz="750" b="0" i="1"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altLang="ko-KR" sz="750" b="0" i="1" u="none" strike="noStrike" dirty="0">
                        <a:effectLst/>
                        <a:latin typeface="+mn-ea"/>
                        <a:ea typeface="+mn-ea"/>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13</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16</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1631666890"/>
                  </a:ext>
                </a:extLst>
              </a:tr>
              <a:tr h="144000">
                <a:tc>
                  <a:txBody>
                    <a:bodyPr/>
                    <a:lstStyle/>
                    <a:p>
                      <a:pPr algn="l" fontAlgn="ctr"/>
                      <a:r>
                        <a:rPr lang="en-US" altLang="ko-KR" sz="750" b="0" i="1" u="none" strike="noStrike" dirty="0">
                          <a:effectLst/>
                          <a:latin typeface="+mn-ea"/>
                          <a:ea typeface="+mn-ea"/>
                        </a:rPr>
                        <a:t> </a:t>
                      </a:r>
                      <a:r>
                        <a:rPr lang="ko-KR" altLang="en-US" sz="750" b="0" i="1" u="none" strike="noStrike" dirty="0">
                          <a:effectLst/>
                          <a:latin typeface="+mn-ea"/>
                          <a:ea typeface="+mn-ea"/>
                        </a:rPr>
                        <a:t>일용직 노무비</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153</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206</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356</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131</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107</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48892186"/>
                  </a:ext>
                </a:extLst>
              </a:tr>
              <a:tr h="144000">
                <a:tc>
                  <a:txBody>
                    <a:bodyPr/>
                    <a:lstStyle/>
                    <a:p>
                      <a:pPr algn="l" fontAlgn="ctr"/>
                      <a:r>
                        <a:rPr lang="ko-KR" altLang="en-US" sz="750" b="1" i="0" u="none" strike="noStrike" dirty="0">
                          <a:effectLst/>
                          <a:latin typeface="+mn-ea"/>
                          <a:ea typeface="+mn-ea"/>
                        </a:rPr>
                        <a:t>가산</a:t>
                      </a:r>
                      <a:r>
                        <a:rPr lang="en-US" altLang="ko-KR" sz="750" b="1" i="0" u="none" strike="noStrike" dirty="0">
                          <a:effectLst/>
                          <a:latin typeface="+mn-ea"/>
                          <a:ea typeface="+mn-ea"/>
                        </a:rPr>
                        <a:t>(</a:t>
                      </a:r>
                      <a:r>
                        <a:rPr lang="ko-KR" altLang="en-US" sz="750" b="1" u="none" kern="0" dirty="0">
                          <a:latin typeface="+mn-ea"/>
                          <a:ea typeface="+mn-ea"/>
                          <a:cs typeface="Arial" panose="020B0604020202020204" pitchFamily="34" charset="0"/>
                        </a:rPr>
                        <a:t>②</a:t>
                      </a:r>
                      <a:r>
                        <a:rPr lang="en-US" altLang="ko-KR" sz="750" b="1" u="none" kern="0" dirty="0">
                          <a:latin typeface="+mn-ea"/>
                          <a:ea typeface="+mn-ea"/>
                          <a:cs typeface="Arial" panose="020B0604020202020204" pitchFamily="34" charset="0"/>
                        </a:rPr>
                        <a:t>)</a:t>
                      </a:r>
                      <a:endParaRPr lang="ko-KR" altLang="en-US" sz="750" b="1" i="0" u="none" strike="noStrike" dirty="0">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1" i="0" u="none" strike="noStrike" dirty="0">
                          <a:effectLst/>
                          <a:latin typeface="+mn-ea"/>
                          <a:ea typeface="+mn-ea"/>
                        </a:rPr>
                        <a:t>990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1" i="0" u="none" strike="noStrike" dirty="0">
                          <a:effectLst/>
                          <a:latin typeface="+mn-ea"/>
                          <a:ea typeface="+mn-ea"/>
                        </a:rPr>
                        <a:t>946</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1" i="0" u="none" strike="noStrike" dirty="0">
                          <a:effectLst/>
                          <a:latin typeface="+mn-ea"/>
                          <a:ea typeface="+mn-ea"/>
                        </a:rPr>
                        <a:t>1,561</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1" i="0" u="none" strike="noStrike" dirty="0">
                          <a:effectLst/>
                          <a:latin typeface="+mn-ea"/>
                          <a:ea typeface="+mn-ea"/>
                        </a:rPr>
                        <a:t>992</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1" i="0" u="none" strike="noStrike" dirty="0">
                          <a:effectLst/>
                          <a:latin typeface="+mn-ea"/>
                          <a:ea typeface="+mn-ea"/>
                        </a:rPr>
                        <a:t>314</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3876307114"/>
                  </a:ext>
                </a:extLst>
              </a:tr>
              <a:tr h="144000">
                <a:tc>
                  <a:txBody>
                    <a:bodyPr/>
                    <a:lstStyle/>
                    <a:p>
                      <a:pPr algn="l" fontAlgn="ctr"/>
                      <a:r>
                        <a:rPr lang="ko-KR" altLang="en-US" sz="750" b="0" i="1" u="none" strike="noStrike" dirty="0">
                          <a:effectLst/>
                          <a:latin typeface="+mn-ea"/>
                          <a:ea typeface="+mn-ea"/>
                        </a:rPr>
                        <a:t> </a:t>
                      </a:r>
                      <a:r>
                        <a:rPr lang="ko-KR" altLang="en-US" sz="750" b="0" i="1" u="none" strike="noStrike" dirty="0" err="1">
                          <a:effectLst/>
                          <a:latin typeface="+mn-ea"/>
                          <a:ea typeface="+mn-ea"/>
                        </a:rPr>
                        <a:t>엘씨엠에스티</a:t>
                      </a:r>
                      <a:endParaRPr lang="ko-KR" altLang="en-US" sz="750" b="0" i="1" u="none" strike="noStrike" dirty="0">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685</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641</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958</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261</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104</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1367199053"/>
                  </a:ext>
                </a:extLst>
              </a:tr>
              <a:tr h="144000">
                <a:tc>
                  <a:txBody>
                    <a:bodyPr/>
                    <a:lstStyle/>
                    <a:p>
                      <a:pPr algn="l" fontAlgn="ctr"/>
                      <a:r>
                        <a:rPr lang="ko-KR" altLang="en-US" sz="750" b="0" i="1" u="none" strike="noStrike" dirty="0">
                          <a:effectLst/>
                          <a:latin typeface="+mn-ea"/>
                          <a:ea typeface="+mn-ea"/>
                        </a:rPr>
                        <a:t> </a:t>
                      </a:r>
                      <a:r>
                        <a:rPr lang="ko-KR" altLang="en-US" sz="750" b="0" i="1" u="none" strike="noStrike" dirty="0" err="1">
                          <a:effectLst/>
                          <a:latin typeface="+mn-ea"/>
                          <a:ea typeface="+mn-ea"/>
                        </a:rPr>
                        <a:t>요한하이테크</a:t>
                      </a:r>
                      <a:endParaRPr lang="ko-KR" altLang="en-US" sz="750" b="0" i="1" u="none" strike="noStrike" baseline="30000" dirty="0">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98</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594</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543</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210</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2218405056"/>
                  </a:ext>
                </a:extLst>
              </a:tr>
              <a:tr h="144000">
                <a:tc>
                  <a:txBody>
                    <a:bodyPr/>
                    <a:lstStyle/>
                    <a:p>
                      <a:pPr algn="l" fontAlgn="ctr"/>
                      <a:r>
                        <a:rPr lang="ko-KR" altLang="en-US" sz="750" b="0" i="1" u="none" strike="noStrike" dirty="0">
                          <a:effectLst/>
                          <a:latin typeface="+mn-ea"/>
                          <a:ea typeface="+mn-ea"/>
                        </a:rPr>
                        <a:t> </a:t>
                      </a:r>
                      <a:r>
                        <a:rPr lang="ko-KR" altLang="en-US" sz="750" b="0" i="1" u="none" strike="noStrike" dirty="0" err="1">
                          <a:effectLst/>
                          <a:latin typeface="+mn-ea"/>
                          <a:ea typeface="+mn-ea"/>
                        </a:rPr>
                        <a:t>에스디엠</a:t>
                      </a:r>
                      <a:endParaRPr lang="ko-KR" altLang="en-US" sz="750" b="0" i="1" u="none" strike="noStrike" dirty="0">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143</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173</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1233682619"/>
                  </a:ext>
                </a:extLst>
              </a:tr>
              <a:tr h="144000">
                <a:tc>
                  <a:txBody>
                    <a:bodyPr/>
                    <a:lstStyle/>
                    <a:p>
                      <a:pPr algn="l" fontAlgn="ctr"/>
                      <a:r>
                        <a:rPr lang="ko-KR" altLang="en-US" sz="750" b="0" i="1" u="none" strike="noStrike" dirty="0">
                          <a:effectLst/>
                          <a:latin typeface="+mn-ea"/>
                          <a:ea typeface="+mn-ea"/>
                        </a:rPr>
                        <a:t> </a:t>
                      </a:r>
                      <a:r>
                        <a:rPr lang="ko-KR" altLang="en-US" sz="750" b="0" i="1" u="none" strike="noStrike" dirty="0" err="1">
                          <a:effectLst/>
                          <a:latin typeface="+mn-ea"/>
                          <a:ea typeface="+mn-ea"/>
                        </a:rPr>
                        <a:t>디에스엔지니어링</a:t>
                      </a:r>
                      <a:endParaRPr lang="ko-KR" altLang="en-US" sz="750" b="0" i="1" u="none" strike="noStrike" dirty="0">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174</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2128484069"/>
                  </a:ext>
                </a:extLst>
              </a:tr>
              <a:tr h="144000">
                <a:tc>
                  <a:txBody>
                    <a:bodyPr/>
                    <a:lstStyle/>
                    <a:p>
                      <a:pPr algn="l" fontAlgn="ctr"/>
                      <a:r>
                        <a:rPr lang="ko-KR" altLang="en-US" sz="750" b="0" i="1" u="none" strike="noStrike" dirty="0">
                          <a:effectLst/>
                          <a:latin typeface="+mn-ea"/>
                          <a:ea typeface="+mn-ea"/>
                        </a:rPr>
                        <a:t> </a:t>
                      </a:r>
                      <a:r>
                        <a:rPr lang="ko-KR" altLang="en-US" sz="750" b="0" i="1" u="none" strike="noStrike" dirty="0" err="1">
                          <a:effectLst/>
                          <a:latin typeface="+mn-ea"/>
                          <a:ea typeface="+mn-ea"/>
                        </a:rPr>
                        <a:t>케이엠씨</a:t>
                      </a:r>
                      <a:endParaRPr lang="ko-KR" altLang="en-US" sz="750" b="0" i="1" u="none" strike="noStrike" dirty="0">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99</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4240997146"/>
                  </a:ext>
                </a:extLst>
              </a:tr>
              <a:tr h="144000">
                <a:tc>
                  <a:txBody>
                    <a:bodyPr/>
                    <a:lstStyle/>
                    <a:p>
                      <a:pPr algn="l" fontAlgn="ctr"/>
                      <a:r>
                        <a:rPr lang="en-US" altLang="ko-KR" sz="750" b="0" i="1" u="none" strike="noStrike" dirty="0">
                          <a:effectLst/>
                          <a:latin typeface="+mn-ea"/>
                          <a:ea typeface="+mn-ea"/>
                        </a:rPr>
                        <a:t> </a:t>
                      </a:r>
                      <a:r>
                        <a:rPr lang="ko-KR" altLang="en-US" sz="750" b="0" i="1" u="none" strike="noStrike" dirty="0">
                          <a:effectLst/>
                          <a:latin typeface="+mn-ea"/>
                          <a:ea typeface="+mn-ea"/>
                        </a:rPr>
                        <a:t>기타</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50" b="0" i="1" u="none" strike="noStrike" dirty="0">
                          <a:effectLst/>
                          <a:latin typeface="+mn-ea"/>
                          <a:ea typeface="+mn-ea"/>
                        </a:rPr>
                        <a:t>63</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50" b="0" i="1" u="none" strike="noStrike" dirty="0">
                          <a:effectLst/>
                          <a:latin typeface="+mn-ea"/>
                          <a:ea typeface="+mn-ea"/>
                        </a:rPr>
                        <a:t>34</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50" b="0" i="1" u="none" strike="noStrike" dirty="0">
                          <a:effectLst/>
                          <a:latin typeface="+mn-ea"/>
                          <a:ea typeface="+mn-ea"/>
                        </a:rPr>
                        <a:t>14</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50" b="0" i="1"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27751895"/>
                  </a:ext>
                </a:extLst>
              </a:tr>
              <a:tr h="144000">
                <a:tc>
                  <a:txBody>
                    <a:bodyPr/>
                    <a:lstStyle/>
                    <a:p>
                      <a:pPr algn="l" fontAlgn="ctr"/>
                      <a:r>
                        <a:rPr lang="ko-KR" altLang="en-US" sz="750" b="1" i="0" u="none" strike="noStrike" dirty="0" err="1">
                          <a:effectLst/>
                          <a:latin typeface="+mn-ea"/>
                          <a:ea typeface="+mn-ea"/>
                        </a:rPr>
                        <a:t>실제외주가공비</a:t>
                      </a:r>
                      <a:endParaRPr lang="ko-KR" altLang="en-US" sz="750" b="1" i="0" u="none" strike="noStrike" dirty="0">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54B8"/>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50" b="1" i="0" u="none" strike="noStrike" dirty="0">
                          <a:effectLst/>
                          <a:latin typeface="+mn-ea"/>
                          <a:ea typeface="+mn-ea"/>
                        </a:rPr>
                        <a:t>1,357</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50" b="1" i="0" u="none" strike="noStrike" dirty="0">
                          <a:effectLst/>
                          <a:latin typeface="+mn-ea"/>
                          <a:ea typeface="+mn-ea"/>
                        </a:rPr>
                        <a:t>1,386</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50" b="1" i="0" u="none" strike="noStrike" dirty="0">
                          <a:effectLst/>
                          <a:latin typeface="+mn-ea"/>
                          <a:ea typeface="+mn-ea"/>
                        </a:rPr>
                        <a:t>1,958</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50" b="1" i="0" u="none" strike="noStrike" dirty="0">
                          <a:effectLst/>
                          <a:latin typeface="+mn-ea"/>
                          <a:ea typeface="+mn-ea"/>
                        </a:rPr>
                        <a:t>1,508</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50" b="1" i="0" u="none" strike="noStrike" dirty="0">
                          <a:effectLst/>
                          <a:latin typeface="+mn-ea"/>
                          <a:ea typeface="+mn-ea"/>
                        </a:rPr>
                        <a:t>755</a:t>
                      </a:r>
                    </a:p>
                  </a:txBody>
                  <a:tcPr marL="46800" marR="46800" marT="0" marB="0" anchor="ctr">
                    <a:lnL w="6350" cap="flat" cmpd="sng" algn="ctr">
                      <a:solidFill>
                        <a:srgbClr val="0054B8"/>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526207243"/>
                  </a:ext>
                </a:extLst>
              </a:tr>
            </a:tbl>
          </a:graphicData>
        </a:graphic>
      </p:graphicFrame>
      <p:sp>
        <p:nvSpPr>
          <p:cNvPr id="22" name="직사각형 21">
            <a:extLst>
              <a:ext uri="{FF2B5EF4-FFF2-40B4-BE49-F238E27FC236}">
                <a16:creationId xmlns:a16="http://schemas.microsoft.com/office/drawing/2014/main" id="{89BDF0D8-71F3-49FB-921A-2A07D7A1D9BD}"/>
              </a:ext>
            </a:extLst>
          </p:cNvPr>
          <p:cNvSpPr/>
          <p:nvPr/>
        </p:nvSpPr>
        <p:spPr>
          <a:xfrm>
            <a:off x="5348288" y="2565400"/>
            <a:ext cx="3797020" cy="152384"/>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23" name="순서도: 연결자 22">
            <a:extLst>
              <a:ext uri="{FF2B5EF4-FFF2-40B4-BE49-F238E27FC236}">
                <a16:creationId xmlns:a16="http://schemas.microsoft.com/office/drawing/2014/main" id="{E3363254-48BA-4AA7-8BC5-B6CACAE49ED5}"/>
              </a:ext>
            </a:extLst>
          </p:cNvPr>
          <p:cNvSpPr/>
          <p:nvPr/>
        </p:nvSpPr>
        <p:spPr bwMode="auto">
          <a:xfrm>
            <a:off x="5250354" y="2579245"/>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A</a:t>
            </a:r>
            <a:endParaRPr lang="ko-KR" altLang="en-US" sz="900" kern="0" dirty="0">
              <a:solidFill>
                <a:srgbClr val="FFFFFF"/>
              </a:solidFill>
              <a:latin typeface="+mn-ea"/>
              <a:cs typeface="Arial" panose="020B0604020202020204" pitchFamily="34" charset="0"/>
            </a:endParaRPr>
          </a:p>
        </p:txBody>
      </p:sp>
    </p:spTree>
    <p:extLst>
      <p:ext uri="{BB962C8B-B14F-4D97-AF65-F5344CB8AC3E}">
        <p14:creationId xmlns:p14="http://schemas.microsoft.com/office/powerpoint/2010/main" val="1838254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90DC15F6-994C-404A-8BC6-25B6077B3466}"/>
              </a:ext>
            </a:extLst>
          </p:cNvPr>
          <p:cNvGraphicFramePr>
            <a:graphicFrameLocks noGrp="1"/>
          </p:cNvGraphicFramePr>
          <p:nvPr/>
        </p:nvGraphicFramePr>
        <p:xfrm>
          <a:off x="4089000" y="1522802"/>
          <a:ext cx="5057058" cy="4466250"/>
        </p:xfrm>
        <a:graphic>
          <a:graphicData uri="http://schemas.openxmlformats.org/drawingml/2006/table">
            <a:tbl>
              <a:tblPr/>
              <a:tblGrid>
                <a:gridCol w="821043">
                  <a:extLst>
                    <a:ext uri="{9D8B030D-6E8A-4147-A177-3AD203B41FA5}">
                      <a16:colId xmlns:a16="http://schemas.microsoft.com/office/drawing/2014/main" val="1992603179"/>
                    </a:ext>
                  </a:extLst>
                </a:gridCol>
                <a:gridCol w="435680">
                  <a:extLst>
                    <a:ext uri="{9D8B030D-6E8A-4147-A177-3AD203B41FA5}">
                      <a16:colId xmlns:a16="http://schemas.microsoft.com/office/drawing/2014/main" val="1644907662"/>
                    </a:ext>
                  </a:extLst>
                </a:gridCol>
                <a:gridCol w="186139">
                  <a:extLst>
                    <a:ext uri="{9D8B030D-6E8A-4147-A177-3AD203B41FA5}">
                      <a16:colId xmlns:a16="http://schemas.microsoft.com/office/drawing/2014/main" val="84592530"/>
                    </a:ext>
                  </a:extLst>
                </a:gridCol>
                <a:gridCol w="621819">
                  <a:extLst>
                    <a:ext uri="{9D8B030D-6E8A-4147-A177-3AD203B41FA5}">
                      <a16:colId xmlns:a16="http://schemas.microsoft.com/office/drawing/2014/main" val="3439592969"/>
                    </a:ext>
                  </a:extLst>
                </a:gridCol>
                <a:gridCol w="621819">
                  <a:extLst>
                    <a:ext uri="{9D8B030D-6E8A-4147-A177-3AD203B41FA5}">
                      <a16:colId xmlns:a16="http://schemas.microsoft.com/office/drawing/2014/main" val="924844295"/>
                    </a:ext>
                  </a:extLst>
                </a:gridCol>
                <a:gridCol w="621819">
                  <a:extLst>
                    <a:ext uri="{9D8B030D-6E8A-4147-A177-3AD203B41FA5}">
                      <a16:colId xmlns:a16="http://schemas.microsoft.com/office/drawing/2014/main" val="2147961668"/>
                    </a:ext>
                  </a:extLst>
                </a:gridCol>
                <a:gridCol w="621819">
                  <a:extLst>
                    <a:ext uri="{9D8B030D-6E8A-4147-A177-3AD203B41FA5}">
                      <a16:colId xmlns:a16="http://schemas.microsoft.com/office/drawing/2014/main" val="3980834989"/>
                    </a:ext>
                  </a:extLst>
                </a:gridCol>
                <a:gridCol w="487299">
                  <a:extLst>
                    <a:ext uri="{9D8B030D-6E8A-4147-A177-3AD203B41FA5}">
                      <a16:colId xmlns:a16="http://schemas.microsoft.com/office/drawing/2014/main" val="2503735814"/>
                    </a:ext>
                  </a:extLst>
                </a:gridCol>
                <a:gridCol w="639621">
                  <a:extLst>
                    <a:ext uri="{9D8B030D-6E8A-4147-A177-3AD203B41FA5}">
                      <a16:colId xmlns:a16="http://schemas.microsoft.com/office/drawing/2014/main" val="1542447358"/>
                    </a:ext>
                  </a:extLst>
                </a:gridCol>
              </a:tblGrid>
              <a:tr h="180000">
                <a:tc gridSpan="3">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algn="l" fontAlgn="ctr"/>
                      <a:endParaRPr lang="en-US" altLang="ko-KR"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fontAlgn="ct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FY20 1H</a:t>
                      </a:r>
                      <a:r>
                        <a:rPr lang="en-US" sz="900" b="1" i="0" u="none" strike="noStrike" baseline="30000" dirty="0">
                          <a:solidFill>
                            <a:srgbClr val="FFFFFF"/>
                          </a:solidFill>
                          <a:effectLst/>
                          <a:latin typeface="맑은 고딕" panose="020B0503020000020004" pitchFamily="50" charset="-127"/>
                          <a:ea typeface="맑은 고딕" panose="020B0503020000020004" pitchFamily="50" charset="-127"/>
                        </a:rPr>
                        <a:t>1</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252856849"/>
                  </a:ext>
                </a:extLst>
              </a:tr>
              <a:tr h="171450">
                <a:tc gridSpan="3">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제품매출원가</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endParaRPr lang="ko-KR" alt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4,698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4,963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6,040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4,497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2,366</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04112443"/>
                  </a:ext>
                </a:extLst>
              </a:tr>
              <a:tr h="17145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기초제품재고액</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632053705"/>
                  </a:ext>
                </a:extLst>
              </a:tr>
              <a:tr h="17145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원재료비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2,185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1,963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2,853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1,839</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834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59080286"/>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직접노무비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887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1,036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1,132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974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512</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05236887"/>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변동제조간접원가</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809</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924</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1,096</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879</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768</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92980066"/>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외주가공비</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외주가공비</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532</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662</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753</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647</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548</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519873013"/>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소모품비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소모품비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161</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892518153"/>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전력비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전력비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04459226"/>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운반비</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운반비</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99218345"/>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고정제조간접원가</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816</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1,040</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959</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804</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252</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295895259"/>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복리후생비</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복리후생비</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59</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78</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709467299"/>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감가상각비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감가상각비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447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312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77947915"/>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임차료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임차료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544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274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274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34934420"/>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세금과공과</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세금과공과</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06668000"/>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보험료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보험료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59331313"/>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지급수수료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지급수수료</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57726989"/>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여비교통비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여비교통비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6730199"/>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차량유지비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차량유지비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84614995"/>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수선비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수선비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03558120"/>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경상개발비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경상개발비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51805746"/>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도서인쇄비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도서인쇄비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29232220"/>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08527850"/>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3">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기말제품재고액</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11081535"/>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gridSpan="3">
                  <a:txBody>
                    <a:bodyPr/>
                    <a:lstStyle/>
                    <a:p>
                      <a:pPr algn="l" fontAlgn="ctr"/>
                      <a:r>
                        <a:rPr lang="en-US" sz="900" b="0" i="1" u="none" strike="noStrike">
                          <a:solidFill>
                            <a:srgbClr val="00338D"/>
                          </a:solidFill>
                          <a:effectLst/>
                          <a:latin typeface="맑은 고딕" panose="020B0503020000020004" pitchFamily="50" charset="-127"/>
                          <a:ea typeface="맑은 고딕" panose="020B0503020000020004" pitchFamily="50" charset="-127"/>
                        </a:rPr>
                        <a:t>Variable OverHead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50%</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47%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53%</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52%</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75%</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040886917"/>
                  </a:ext>
                </a:extLst>
              </a:tr>
              <a:tr h="17145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gridSpan="3">
                  <a:txBody>
                    <a:bodyPr/>
                    <a:lstStyle/>
                    <a:p>
                      <a:pPr algn="l" fontAlgn="ctr"/>
                      <a:r>
                        <a:rPr lang="en-US" sz="900" b="0" i="1" u="none" strike="noStrike" dirty="0">
                          <a:solidFill>
                            <a:srgbClr val="00338D"/>
                          </a:solidFill>
                          <a:effectLst/>
                          <a:latin typeface="맑은 고딕" panose="020B0503020000020004" pitchFamily="50" charset="-127"/>
                          <a:ea typeface="맑은 고딕" panose="020B0503020000020004" pitchFamily="50" charset="-127"/>
                        </a:rPr>
                        <a:t>Fixed </a:t>
                      </a:r>
                      <a:r>
                        <a:rPr lang="en-US" sz="900" b="0" i="1" u="none" strike="noStrike" dirty="0" err="1">
                          <a:solidFill>
                            <a:srgbClr val="00338D"/>
                          </a:solidFill>
                          <a:effectLst/>
                          <a:latin typeface="맑은 고딕" panose="020B0503020000020004" pitchFamily="50" charset="-127"/>
                          <a:ea typeface="맑은 고딕" panose="020B0503020000020004" pitchFamily="50" charset="-127"/>
                        </a:rPr>
                        <a:t>OverHead</a:t>
                      </a:r>
                      <a:r>
                        <a:rPr lang="en-US" sz="900" b="0" i="1" u="none" strike="noStrike" dirty="0">
                          <a:solidFill>
                            <a:srgbClr val="00338D"/>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50%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53%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47%</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rgbClr val="00338D"/>
                          </a:solidFill>
                          <a:effectLst/>
                          <a:latin typeface="맑은 고딕" panose="020B0503020000020004" pitchFamily="50" charset="-127"/>
                          <a:ea typeface="맑은 고딕" panose="020B0503020000020004" pitchFamily="50" charset="-127"/>
                        </a:rPr>
                        <a:t>48%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25%</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13654733"/>
                  </a:ext>
                </a:extLst>
              </a:tr>
            </a:tbl>
          </a:graphicData>
        </a:graphic>
      </p:graphicFrame>
      <p:sp>
        <p:nvSpPr>
          <p:cNvPr id="9"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t>
            </a:r>
            <a:r>
              <a:rPr lang="en-US" altLang="ko-KR" sz="4800" b="1" dirty="0" err="1">
                <a:solidFill>
                  <a:srgbClr val="00338D"/>
                </a:solidFill>
                <a:latin typeface="KPMG Extralight" panose="020B0303030202040204" pitchFamily="34" charset="0"/>
              </a:rPr>
              <a:t>Structure_Overhead</a:t>
            </a:r>
            <a:r>
              <a:rPr lang="en-US" altLang="ko-KR" sz="4800" b="1" dirty="0">
                <a:solidFill>
                  <a:srgbClr val="00338D"/>
                </a:solidFill>
                <a:latin typeface="KPMG Extralight" panose="020B0303030202040204" pitchFamily="34" charset="0"/>
              </a:rPr>
              <a:t> (2/2)</a:t>
            </a:r>
          </a:p>
        </p:txBody>
      </p:sp>
      <p:sp>
        <p:nvSpPr>
          <p:cNvPr id="10" name="제목 2"/>
          <p:cNvSpPr txBox="1">
            <a:spLocks/>
          </p:cNvSpPr>
          <p:nvPr/>
        </p:nvSpPr>
        <p:spPr>
          <a:xfrm>
            <a:off x="849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sp>
        <p:nvSpPr>
          <p:cNvPr id="8" name="TextBox 7">
            <a:extLst>
              <a:ext uri="{FF2B5EF4-FFF2-40B4-BE49-F238E27FC236}">
                <a16:creationId xmlns:a16="http://schemas.microsoft.com/office/drawing/2014/main" id="{157A9128-1BA8-4873-8B3E-A5B5360633A8}"/>
              </a:ext>
            </a:extLst>
          </p:cNvPr>
          <p:cNvSpPr txBox="1">
            <a:spLocks/>
          </p:cNvSpPr>
          <p:nvPr/>
        </p:nvSpPr>
        <p:spPr>
          <a:xfrm>
            <a:off x="801281" y="1196792"/>
            <a:ext cx="3066398" cy="4858019"/>
          </a:xfrm>
          <a:prstGeom prst="rect">
            <a:avLst/>
          </a:prstGeom>
          <a:noFill/>
          <a:ln w="6350">
            <a:solidFill>
              <a:srgbClr val="00338D"/>
            </a:solidFill>
          </a:ln>
        </p:spPr>
        <p:txBody>
          <a:bodyPr wrap="square" lIns="54610" tIns="54610" rIns="54610" bIns="54610" rtlCol="0" anchor="t" anchorCtr="0">
            <a:noAutofit/>
          </a:bodyPr>
          <a:lstStyle/>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u="sng" kern="0" dirty="0">
                <a:latin typeface="+mj-ea"/>
                <a:ea typeface="+mj-ea"/>
                <a:cs typeface="Arial" panose="020B0604020202020204" pitchFamily="34" charset="0"/>
              </a:rPr>
              <a:t>감가상각비</a:t>
            </a:r>
            <a:r>
              <a:rPr lang="ko-KR" altLang="en-US" sz="900" kern="0" dirty="0">
                <a:latin typeface="+mj-ea"/>
                <a:ea typeface="+mj-ea"/>
                <a:cs typeface="Arial" panose="020B0604020202020204" pitchFamily="34" charset="0"/>
              </a:rPr>
              <a:t> </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 회사는 </a:t>
            </a:r>
            <a:r>
              <a:rPr lang="en-US" altLang="ko-KR" sz="900" kern="0" dirty="0">
                <a:latin typeface="+mj-ea"/>
                <a:ea typeface="+mj-ea"/>
                <a:cs typeface="Arial" panose="020B0604020202020204" pitchFamily="34" charset="0"/>
              </a:rPr>
              <a:t>’16</a:t>
            </a:r>
            <a:r>
              <a:rPr lang="ko-KR" altLang="en-US" sz="900" kern="0" dirty="0">
                <a:latin typeface="+mj-ea"/>
                <a:ea typeface="+mj-ea"/>
                <a:cs typeface="Arial" panose="020B0604020202020204" pitchFamily="34" charset="0"/>
              </a:rPr>
              <a:t>년 </a:t>
            </a:r>
            <a:r>
              <a:rPr lang="en-US" altLang="ko-KR" sz="900" kern="0" dirty="0">
                <a:latin typeface="+mj-ea"/>
                <a:ea typeface="+mj-ea"/>
                <a:cs typeface="Arial" panose="020B0604020202020204" pitchFamily="34" charset="0"/>
              </a:rPr>
              <a:t>8</a:t>
            </a:r>
            <a:r>
              <a:rPr lang="ko-KR" altLang="en-US" sz="900" kern="0" dirty="0">
                <a:latin typeface="+mj-ea"/>
                <a:ea typeface="+mj-ea"/>
                <a:cs typeface="Arial" panose="020B0604020202020204" pitchFamily="34" charset="0"/>
              </a:rPr>
              <a:t>월 대표이사로부터 기계장치를 양수하여 타연도대비 </a:t>
            </a:r>
            <a:r>
              <a:rPr lang="en-US" altLang="ko-KR" sz="900" kern="0" dirty="0">
                <a:latin typeface="+mj-ea"/>
                <a:ea typeface="+mj-ea"/>
                <a:cs typeface="Arial" panose="020B0604020202020204" pitchFamily="34" charset="0"/>
              </a:rPr>
              <a:t>’16</a:t>
            </a:r>
            <a:r>
              <a:rPr lang="ko-KR" altLang="en-US" sz="900" kern="0" dirty="0">
                <a:latin typeface="+mj-ea"/>
                <a:ea typeface="+mj-ea"/>
                <a:cs typeface="Arial" panose="020B0604020202020204" pitchFamily="34" charset="0"/>
              </a:rPr>
              <a:t>년 감가상각비 금액이 적게 발생하였으며</a:t>
            </a:r>
            <a:r>
              <a:rPr lang="en-US" altLang="ko-KR" sz="900" kern="0" dirty="0">
                <a:latin typeface="+mj-ea"/>
                <a:ea typeface="+mj-ea"/>
                <a:cs typeface="Arial" panose="020B0604020202020204" pitchFamily="34" charset="0"/>
              </a:rPr>
              <a:t>, ’17</a:t>
            </a:r>
            <a:r>
              <a:rPr lang="ko-KR" altLang="en-US" sz="900" kern="0" dirty="0">
                <a:latin typeface="+mj-ea"/>
                <a:ea typeface="+mj-ea"/>
                <a:cs typeface="Arial" panose="020B0604020202020204" pitchFamily="34" charset="0"/>
              </a:rPr>
              <a:t>년 이후 유형자산의 신규 취득이 감소하여 감소하고 있는 추세임</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원가로 집계한 감가상각비는 기계장치</a:t>
            </a:r>
            <a:r>
              <a:rPr lang="en-US" altLang="ko-KR" sz="900" kern="0" dirty="0">
                <a:latin typeface="+mj-ea"/>
                <a:ea typeface="+mj-ea"/>
                <a:cs typeface="Arial" panose="020B0604020202020204" pitchFamily="34" charset="0"/>
              </a:rPr>
              <a:t>, </a:t>
            </a:r>
            <a:r>
              <a:rPr lang="ko-KR" altLang="en-US" sz="900" kern="0" dirty="0" err="1">
                <a:latin typeface="+mj-ea"/>
                <a:ea typeface="+mj-ea"/>
                <a:cs typeface="Arial" panose="020B0604020202020204" pitchFamily="34" charset="0"/>
              </a:rPr>
              <a:t>공구와기구</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시설장치</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대표자 차량을 제외한 차량운반구에 대한 감가상각비가 포함됨 </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u="sng" kern="0" dirty="0">
                <a:latin typeface="+mj-ea"/>
                <a:ea typeface="+mj-ea"/>
                <a:cs typeface="Arial" panose="020B0604020202020204" pitchFamily="34" charset="0"/>
              </a:rPr>
              <a:t>임차료</a:t>
            </a:r>
            <a:r>
              <a:rPr lang="ko-KR" altLang="en-US" sz="900" kern="0" dirty="0">
                <a:latin typeface="+mj-ea"/>
                <a:ea typeface="+mj-ea"/>
                <a:cs typeface="Arial" panose="020B0604020202020204" pitchFamily="34" charset="0"/>
              </a:rPr>
              <a:t> </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거래처별 임차료는 다음과 같으며</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본사공장의 </a:t>
            </a:r>
            <a:r>
              <a:rPr lang="en-US" altLang="ko-KR" sz="900" kern="0" dirty="0">
                <a:latin typeface="+mj-ea"/>
                <a:ea typeface="+mj-ea"/>
                <a:cs typeface="Arial" panose="020B0604020202020204" pitchFamily="34" charset="0"/>
              </a:rPr>
              <a:t>‘18</a:t>
            </a:r>
            <a:r>
              <a:rPr lang="ko-KR" altLang="en-US" sz="900" kern="0" dirty="0">
                <a:latin typeface="+mj-ea"/>
                <a:ea typeface="+mj-ea"/>
                <a:cs typeface="Arial" panose="020B0604020202020204" pitchFamily="34" charset="0"/>
              </a:rPr>
              <a:t>년</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이후 임차료는 연 </a:t>
            </a:r>
            <a:r>
              <a:rPr lang="en-US" altLang="ko-KR" sz="900" kern="0" dirty="0">
                <a:latin typeface="+mj-ea"/>
                <a:ea typeface="+mj-ea"/>
                <a:cs typeface="Arial" panose="020B0604020202020204" pitchFamily="34" charset="0"/>
              </a:rPr>
              <a:t>192</a:t>
            </a:r>
            <a:r>
              <a:rPr lang="ko-KR" altLang="en-US" sz="900" kern="0" dirty="0">
                <a:latin typeface="+mj-ea"/>
                <a:ea typeface="+mj-ea"/>
                <a:cs typeface="Arial" panose="020B0604020202020204" pitchFamily="34" charset="0"/>
              </a:rPr>
              <a:t>백만원 수준이나 </a:t>
            </a:r>
            <a:r>
              <a:rPr lang="en-US" altLang="ko-KR" sz="900" kern="0" dirty="0">
                <a:latin typeface="+mj-ea"/>
                <a:ea typeface="+mj-ea"/>
                <a:cs typeface="Arial" panose="020B0604020202020204" pitchFamily="34" charset="0"/>
              </a:rPr>
              <a:t>’17</a:t>
            </a:r>
            <a:r>
              <a:rPr lang="ko-KR" altLang="en-US" sz="900" kern="0" dirty="0">
                <a:latin typeface="+mj-ea"/>
                <a:ea typeface="+mj-ea"/>
                <a:cs typeface="Arial" panose="020B0604020202020204" pitchFamily="34" charset="0"/>
              </a:rPr>
              <a:t>년까지 대표이사가 보유한 특허권에 대한  특허권사용료를 임차료에 포함하여 지급하였음</a:t>
            </a:r>
            <a:endParaRPr lang="en-US" altLang="ko-KR" sz="900" u="sng" kern="0" dirty="0">
              <a:latin typeface="+mj-ea"/>
              <a:ea typeface="+mj-ea"/>
              <a:cs typeface="Arial" panose="020B0604020202020204" pitchFamily="34" charset="0"/>
            </a:endParaRPr>
          </a:p>
          <a:p>
            <a:pPr marL="95249" lvl="2" defTabSz="914395" fontAlgn="base">
              <a:spcBef>
                <a:spcPts val="600"/>
              </a:spcBef>
              <a:buClr>
                <a:srgbClr val="00338D"/>
              </a:buClr>
              <a:buSzPct val="100000"/>
              <a:defRPr/>
            </a:pPr>
            <a:endParaRPr lang="en-US" altLang="ko-KR" sz="900" u="sng"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u="sng"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u="sng"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u="sng"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u="sng"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u="sng" kern="0" dirty="0">
                <a:latin typeface="+mj-ea"/>
                <a:ea typeface="+mj-ea"/>
                <a:cs typeface="Arial" panose="020B0604020202020204" pitchFamily="34" charset="0"/>
              </a:rPr>
              <a:t>경상개발비</a:t>
            </a:r>
            <a:r>
              <a:rPr lang="ko-KR" altLang="en-US" sz="900" kern="0" dirty="0">
                <a:latin typeface="+mj-ea"/>
                <a:ea typeface="+mj-ea"/>
                <a:cs typeface="Arial" panose="020B0604020202020204" pitchFamily="34" charset="0"/>
              </a:rPr>
              <a:t> </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연구개발활동으로 소요된 금액이며 </a:t>
            </a:r>
            <a:r>
              <a:rPr lang="ko-KR" altLang="en-US" sz="900" kern="0" dirty="0" err="1">
                <a:latin typeface="+mj-ea"/>
                <a:ea typeface="+mj-ea"/>
                <a:cs typeface="Arial" panose="020B0604020202020204" pitchFamily="34" charset="0"/>
              </a:rPr>
              <a:t>흡착탑제작</a:t>
            </a:r>
            <a:r>
              <a:rPr lang="ko-KR" altLang="en-US" sz="900" kern="0" dirty="0">
                <a:latin typeface="+mj-ea"/>
                <a:ea typeface="+mj-ea"/>
                <a:cs typeface="Arial" panose="020B0604020202020204" pitchFamily="34" charset="0"/>
              </a:rPr>
              <a:t> 등</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약 </a:t>
            </a:r>
            <a:r>
              <a:rPr lang="en-US" altLang="ko-KR" sz="900" kern="0" dirty="0">
                <a:latin typeface="+mj-ea"/>
                <a:ea typeface="+mj-ea"/>
                <a:cs typeface="Arial" panose="020B0604020202020204" pitchFamily="34" charset="0"/>
              </a:rPr>
              <a:t>21</a:t>
            </a:r>
            <a:r>
              <a:rPr lang="ko-KR" altLang="en-US" sz="900" kern="0" dirty="0">
                <a:latin typeface="+mj-ea"/>
                <a:ea typeface="+mj-ea"/>
                <a:cs typeface="Arial" panose="020B0604020202020204" pitchFamily="34" charset="0"/>
              </a:rPr>
              <a:t>백만원</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으로 인해 </a:t>
            </a:r>
            <a:r>
              <a:rPr lang="en-US" altLang="ko-KR" sz="900" kern="0" dirty="0">
                <a:latin typeface="+mj-ea"/>
                <a:ea typeface="+mj-ea"/>
                <a:cs typeface="Arial" panose="020B0604020202020204" pitchFamily="34" charset="0"/>
              </a:rPr>
              <a:t>‘20</a:t>
            </a:r>
            <a:r>
              <a:rPr lang="ko-KR" altLang="en-US" sz="900" kern="0" dirty="0">
                <a:latin typeface="+mj-ea"/>
                <a:ea typeface="+mj-ea"/>
                <a:cs typeface="Arial" panose="020B0604020202020204" pitchFamily="34" charset="0"/>
              </a:rPr>
              <a:t>년도 경상개발비 금액이 전기 대비 증가하였음 </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cs typeface="Arial" panose="020B0604020202020204" pitchFamily="34" charset="0"/>
              </a:rPr>
              <a:t>외주가공비를 </a:t>
            </a:r>
            <a:r>
              <a:rPr lang="ko-KR" altLang="en-US" sz="900" kern="0" dirty="0" err="1">
                <a:latin typeface="+mj-ea"/>
                <a:cs typeface="Arial" panose="020B0604020202020204" pitchFamily="34" charset="0"/>
              </a:rPr>
              <a:t>재분류할</a:t>
            </a:r>
            <a:r>
              <a:rPr lang="ko-KR" altLang="en-US" sz="900" kern="0" dirty="0">
                <a:latin typeface="+mj-ea"/>
                <a:cs typeface="Arial" panose="020B0604020202020204" pitchFamily="34" charset="0"/>
              </a:rPr>
              <a:t> 경우</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회사 제조경비의 변고정비 비율은 다음과 같음</a:t>
            </a:r>
            <a:r>
              <a:rPr lang="en-US" altLang="ko-KR" sz="900" kern="0" dirty="0">
                <a:latin typeface="+mj-ea"/>
                <a:cs typeface="Arial" panose="020B0604020202020204" pitchFamily="34" charset="0"/>
              </a:rPr>
              <a:t> </a:t>
            </a: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u="sng"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en-US" altLang="ko-KR" sz="900" kern="0" dirty="0">
                <a:latin typeface="+mj-ea"/>
                <a:ea typeface="+mj-ea"/>
                <a:cs typeface="Arial" panose="020B0604020202020204" pitchFamily="34" charset="0"/>
              </a:rPr>
              <a:t>(‘20</a:t>
            </a:r>
            <a:r>
              <a:rPr lang="ko-KR" altLang="en-US" sz="900" kern="0" dirty="0">
                <a:latin typeface="+mj-ea"/>
                <a:ea typeface="+mj-ea"/>
                <a:cs typeface="Arial" panose="020B0604020202020204" pitchFamily="34" charset="0"/>
              </a:rPr>
              <a:t>년 </a:t>
            </a:r>
            <a:r>
              <a:rPr lang="ko-KR" altLang="en-US" sz="900" kern="0" dirty="0" err="1">
                <a:latin typeface="+mj-ea"/>
                <a:ea typeface="+mj-ea"/>
                <a:cs typeface="Arial" panose="020B0604020202020204" pitchFamily="34" charset="0"/>
              </a:rPr>
              <a:t>반기말</a:t>
            </a:r>
            <a:r>
              <a:rPr lang="ko-KR" altLang="en-US" sz="900" kern="0" dirty="0">
                <a:latin typeface="+mj-ea"/>
                <a:ea typeface="+mj-ea"/>
                <a:cs typeface="Arial" panose="020B0604020202020204" pitchFamily="34" charset="0"/>
              </a:rPr>
              <a:t> 결산조정사항이 반영되지 않은 것을 고려 시</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 회사의 제조경비 중 고정비는 </a:t>
            </a:r>
            <a:r>
              <a:rPr lang="en-US" altLang="ko-KR" sz="900" kern="0" dirty="0">
                <a:latin typeface="+mj-ea"/>
                <a:ea typeface="+mj-ea"/>
                <a:cs typeface="Arial" panose="020B0604020202020204" pitchFamily="34" charset="0"/>
              </a:rPr>
              <a:t>30% </a:t>
            </a:r>
            <a:r>
              <a:rPr lang="ko-KR" altLang="en-US" sz="900" kern="0" dirty="0">
                <a:latin typeface="+mj-ea"/>
                <a:ea typeface="+mj-ea"/>
                <a:cs typeface="Arial" panose="020B0604020202020204" pitchFamily="34" charset="0"/>
              </a:rPr>
              <a:t>전후에서 유지되는 것으로 나타남</a:t>
            </a:r>
            <a:endParaRPr lang="en-US" altLang="ko-KR" sz="900" kern="0" dirty="0">
              <a:latin typeface="+mj-ea"/>
              <a:ea typeface="+mj-ea"/>
              <a:cs typeface="Arial" panose="020B0604020202020204" pitchFamily="34" charset="0"/>
            </a:endParaRPr>
          </a:p>
        </p:txBody>
      </p:sp>
      <p:grpSp>
        <p:nvGrpSpPr>
          <p:cNvPr id="12" name="그룹 11">
            <a:extLst>
              <a:ext uri="{FF2B5EF4-FFF2-40B4-BE49-F238E27FC236}">
                <a16:creationId xmlns:a16="http://schemas.microsoft.com/office/drawing/2014/main" id="{ADFE9CF5-3633-4F2D-9529-43CB60D6301F}"/>
              </a:ext>
            </a:extLst>
          </p:cNvPr>
          <p:cNvGrpSpPr/>
          <p:nvPr/>
        </p:nvGrpSpPr>
        <p:grpSpPr>
          <a:xfrm>
            <a:off x="4089127" y="1098740"/>
            <a:ext cx="5056933" cy="360000"/>
            <a:chOff x="494945" y="1434354"/>
            <a:chExt cx="4516755" cy="360000"/>
          </a:xfrm>
        </p:grpSpPr>
        <p:sp>
          <p:nvSpPr>
            <p:cNvPr id="14" name="Line 13">
              <a:extLst>
                <a:ext uri="{FF2B5EF4-FFF2-40B4-BE49-F238E27FC236}">
                  <a16:creationId xmlns:a16="http://schemas.microsoft.com/office/drawing/2014/main" id="{68176B00-9EC2-4DAB-9037-51FA3581A312}"/>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5" name="Rectangle 41">
              <a:extLst>
                <a:ext uri="{FF2B5EF4-FFF2-40B4-BE49-F238E27FC236}">
                  <a16:creationId xmlns:a16="http://schemas.microsoft.com/office/drawing/2014/main" id="{401B427B-B0C9-48D4-A564-7547EAF092C6}"/>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err="1">
                  <a:solidFill>
                    <a:srgbClr val="00338D"/>
                  </a:solidFill>
                  <a:latin typeface="Arial" panose="020B0604020202020204" pitchFamily="34" charset="0"/>
                  <a:ea typeface="+mj-ea"/>
                  <a:cs typeface="Arial" panose="020B0604020202020204" pitchFamily="34" charset="0"/>
                </a:rPr>
                <a:t>OverHead</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11" name="TextBox 10">
            <a:extLst>
              <a:ext uri="{FF2B5EF4-FFF2-40B4-BE49-F238E27FC236}">
                <a16:creationId xmlns:a16="http://schemas.microsoft.com/office/drawing/2014/main" id="{25571712-EDCC-47B7-A24F-A688DC939B55}"/>
              </a:ext>
            </a:extLst>
          </p:cNvPr>
          <p:cNvSpPr txBox="1"/>
          <p:nvPr/>
        </p:nvSpPr>
        <p:spPr>
          <a:xfrm>
            <a:off x="3997197" y="5978623"/>
            <a:ext cx="5126724" cy="338554"/>
          </a:xfrm>
          <a:prstGeom prst="rect">
            <a:avLst/>
          </a:prstGeom>
          <a:noFill/>
        </p:spPr>
        <p:txBody>
          <a:bodyPr wrap="non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회사로부터 </a:t>
            </a:r>
            <a:r>
              <a:rPr lang="en-US" altLang="ko-KR" sz="800" dirty="0">
                <a:latin typeface="+mj-ea"/>
                <a:ea typeface="+mj-ea"/>
                <a:cs typeface="Univers for KPMG"/>
              </a:rPr>
              <a:t>‘20 1H</a:t>
            </a:r>
            <a:r>
              <a:rPr lang="ko-KR" altLang="en-US" sz="800" dirty="0">
                <a:latin typeface="+mj-ea"/>
                <a:ea typeface="+mj-ea"/>
                <a:cs typeface="Univers for KPMG"/>
              </a:rPr>
              <a:t> 결산 재무제표 수령하지 못하여 </a:t>
            </a:r>
            <a:r>
              <a:rPr lang="en-US" altLang="ko-KR" sz="800" dirty="0">
                <a:latin typeface="+mj-ea"/>
                <a:ea typeface="+mj-ea"/>
                <a:cs typeface="Univers for KPMG"/>
              </a:rPr>
              <a:t>’20</a:t>
            </a:r>
            <a:r>
              <a:rPr lang="ko-KR" altLang="en-US" sz="800" dirty="0">
                <a:latin typeface="+mj-ea"/>
                <a:ea typeface="+mj-ea"/>
                <a:cs typeface="Univers for KPMG"/>
              </a:rPr>
              <a:t>년 반기 </a:t>
            </a:r>
            <a:r>
              <a:rPr lang="ko-KR" altLang="en-US" sz="800" dirty="0" err="1">
                <a:latin typeface="+mj-ea"/>
                <a:ea typeface="+mj-ea"/>
                <a:cs typeface="Univers for KPMG"/>
              </a:rPr>
              <a:t>계정별원장</a:t>
            </a:r>
            <a:r>
              <a:rPr lang="ko-KR" altLang="en-US" sz="800" dirty="0">
                <a:latin typeface="+mj-ea"/>
                <a:ea typeface="+mj-ea"/>
                <a:cs typeface="Univers for KPMG"/>
              </a:rPr>
              <a:t> 기준으로 작성하였으며</a:t>
            </a:r>
            <a:r>
              <a:rPr lang="en-US" altLang="ko-KR" sz="800" dirty="0">
                <a:latin typeface="+mj-ea"/>
                <a:ea typeface="+mj-ea"/>
                <a:cs typeface="Univers for KPMG"/>
              </a:rPr>
              <a:t>, </a:t>
            </a:r>
          </a:p>
          <a:p>
            <a:r>
              <a:rPr lang="ko-KR" altLang="en-US" sz="800" dirty="0">
                <a:latin typeface="+mj-ea"/>
                <a:ea typeface="+mj-ea"/>
                <a:cs typeface="Univers for KPMG"/>
              </a:rPr>
              <a:t>          결산조정항목인</a:t>
            </a:r>
            <a:r>
              <a:rPr lang="en-US" altLang="ko-KR" sz="800" dirty="0">
                <a:latin typeface="+mj-ea"/>
                <a:ea typeface="+mj-ea"/>
                <a:cs typeface="Univers for KPMG"/>
              </a:rPr>
              <a:t> </a:t>
            </a:r>
            <a:r>
              <a:rPr lang="ko-KR" altLang="en-US" sz="800" dirty="0" err="1">
                <a:latin typeface="+mj-ea"/>
                <a:ea typeface="+mj-ea"/>
                <a:cs typeface="Univers for KPMG"/>
              </a:rPr>
              <a:t>유무형자산상각비</a:t>
            </a:r>
            <a:r>
              <a:rPr lang="en-US" altLang="ko-KR" sz="800" dirty="0">
                <a:latin typeface="+mj-ea"/>
                <a:ea typeface="+mj-ea"/>
                <a:cs typeface="Univers for KPMG"/>
              </a:rPr>
              <a:t>, </a:t>
            </a:r>
            <a:r>
              <a:rPr lang="ko-KR" altLang="en-US" sz="800" dirty="0" err="1">
                <a:latin typeface="+mj-ea"/>
                <a:ea typeface="+mj-ea"/>
                <a:cs typeface="Univers for KPMG"/>
              </a:rPr>
              <a:t>대손상각비</a:t>
            </a:r>
            <a:r>
              <a:rPr lang="ko-KR" altLang="en-US" sz="800" dirty="0">
                <a:latin typeface="+mj-ea"/>
                <a:ea typeface="+mj-ea"/>
                <a:cs typeface="Univers for KPMG"/>
              </a:rPr>
              <a:t> </a:t>
            </a:r>
            <a:r>
              <a:rPr lang="ko-KR" altLang="en-US" sz="800" dirty="0" err="1">
                <a:latin typeface="+mj-ea"/>
                <a:ea typeface="+mj-ea"/>
                <a:cs typeface="Univers for KPMG"/>
              </a:rPr>
              <a:t>미반영</a:t>
            </a:r>
            <a:r>
              <a:rPr lang="ko-KR" altLang="en-US" sz="800" dirty="0">
                <a:latin typeface="+mj-ea"/>
                <a:ea typeface="+mj-ea"/>
                <a:cs typeface="Univers for KPMG"/>
              </a:rPr>
              <a:t>  </a:t>
            </a:r>
          </a:p>
        </p:txBody>
      </p:sp>
      <p:sp>
        <p:nvSpPr>
          <p:cNvPr id="24" name="직사각형 23">
            <a:extLst>
              <a:ext uri="{FF2B5EF4-FFF2-40B4-BE49-F238E27FC236}">
                <a16:creationId xmlns:a16="http://schemas.microsoft.com/office/drawing/2014/main" id="{6F147064-CB8B-4C90-9596-BECEC82A8504}"/>
              </a:ext>
            </a:extLst>
          </p:cNvPr>
          <p:cNvSpPr/>
          <p:nvPr/>
        </p:nvSpPr>
        <p:spPr>
          <a:xfrm>
            <a:off x="5348288" y="3607998"/>
            <a:ext cx="3797020" cy="152384"/>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25" name="순서도: 연결자 24">
            <a:extLst>
              <a:ext uri="{FF2B5EF4-FFF2-40B4-BE49-F238E27FC236}">
                <a16:creationId xmlns:a16="http://schemas.microsoft.com/office/drawing/2014/main" id="{6C9D36AD-39FF-42BC-892A-48F05EFE0FDE}"/>
              </a:ext>
            </a:extLst>
          </p:cNvPr>
          <p:cNvSpPr/>
          <p:nvPr/>
        </p:nvSpPr>
        <p:spPr bwMode="auto">
          <a:xfrm>
            <a:off x="5250354" y="362184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B</a:t>
            </a:r>
            <a:endParaRPr lang="ko-KR" altLang="en-US" sz="900" kern="0" dirty="0">
              <a:solidFill>
                <a:srgbClr val="FFFFFF"/>
              </a:solidFill>
              <a:latin typeface="+mn-ea"/>
              <a:cs typeface="Arial" panose="020B0604020202020204" pitchFamily="34" charset="0"/>
            </a:endParaRPr>
          </a:p>
        </p:txBody>
      </p:sp>
      <p:sp>
        <p:nvSpPr>
          <p:cNvPr id="26" name="직사각형 25">
            <a:extLst>
              <a:ext uri="{FF2B5EF4-FFF2-40B4-BE49-F238E27FC236}">
                <a16:creationId xmlns:a16="http://schemas.microsoft.com/office/drawing/2014/main" id="{4C902D6D-0554-4DAB-A7B3-570D162F98A1}"/>
              </a:ext>
            </a:extLst>
          </p:cNvPr>
          <p:cNvSpPr/>
          <p:nvPr/>
        </p:nvSpPr>
        <p:spPr>
          <a:xfrm>
            <a:off x="5348288" y="3760398"/>
            <a:ext cx="3797020" cy="152384"/>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27" name="순서도: 연결자 26">
            <a:extLst>
              <a:ext uri="{FF2B5EF4-FFF2-40B4-BE49-F238E27FC236}">
                <a16:creationId xmlns:a16="http://schemas.microsoft.com/office/drawing/2014/main" id="{55802AD6-5179-469B-B1DE-3BAD5F527B22}"/>
              </a:ext>
            </a:extLst>
          </p:cNvPr>
          <p:cNvSpPr/>
          <p:nvPr/>
        </p:nvSpPr>
        <p:spPr bwMode="auto">
          <a:xfrm>
            <a:off x="5250354" y="377424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C</a:t>
            </a:r>
            <a:endParaRPr lang="ko-KR" altLang="en-US" sz="900" kern="0" dirty="0">
              <a:solidFill>
                <a:srgbClr val="FFFFFF"/>
              </a:solidFill>
              <a:latin typeface="+mn-ea"/>
              <a:cs typeface="Arial" panose="020B0604020202020204" pitchFamily="34" charset="0"/>
            </a:endParaRPr>
          </a:p>
        </p:txBody>
      </p:sp>
      <p:sp>
        <p:nvSpPr>
          <p:cNvPr id="28" name="직사각형 27">
            <a:extLst>
              <a:ext uri="{FF2B5EF4-FFF2-40B4-BE49-F238E27FC236}">
                <a16:creationId xmlns:a16="http://schemas.microsoft.com/office/drawing/2014/main" id="{FAE06B43-8E45-4F5D-B312-47CB07BBFFED}"/>
              </a:ext>
            </a:extLst>
          </p:cNvPr>
          <p:cNvSpPr/>
          <p:nvPr/>
        </p:nvSpPr>
        <p:spPr>
          <a:xfrm>
            <a:off x="5348288" y="4978559"/>
            <a:ext cx="3797020" cy="152384"/>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29" name="순서도: 연결자 28">
            <a:extLst>
              <a:ext uri="{FF2B5EF4-FFF2-40B4-BE49-F238E27FC236}">
                <a16:creationId xmlns:a16="http://schemas.microsoft.com/office/drawing/2014/main" id="{E0DF9AEB-33CB-4066-ADB9-B1BBB3F244BB}"/>
              </a:ext>
            </a:extLst>
          </p:cNvPr>
          <p:cNvSpPr/>
          <p:nvPr/>
        </p:nvSpPr>
        <p:spPr bwMode="auto">
          <a:xfrm>
            <a:off x="5250354" y="4992404"/>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D</a:t>
            </a:r>
            <a:endParaRPr lang="ko-KR" altLang="en-US" sz="900" kern="0" dirty="0">
              <a:solidFill>
                <a:srgbClr val="FFFFFF"/>
              </a:solidFill>
              <a:latin typeface="+mn-ea"/>
              <a:cs typeface="Arial" panose="020B0604020202020204" pitchFamily="34" charset="0"/>
            </a:endParaRPr>
          </a:p>
        </p:txBody>
      </p:sp>
      <p:sp>
        <p:nvSpPr>
          <p:cNvPr id="21" name="순서도: 연결자 20">
            <a:extLst>
              <a:ext uri="{FF2B5EF4-FFF2-40B4-BE49-F238E27FC236}">
                <a16:creationId xmlns:a16="http://schemas.microsoft.com/office/drawing/2014/main" id="{ACDB71A5-13EA-4CAA-9FBC-FCE0BF632691}"/>
              </a:ext>
            </a:extLst>
          </p:cNvPr>
          <p:cNvSpPr/>
          <p:nvPr/>
        </p:nvSpPr>
        <p:spPr bwMode="auto">
          <a:xfrm>
            <a:off x="919069" y="2303485"/>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C</a:t>
            </a:r>
            <a:endParaRPr lang="ko-KR" altLang="en-US" sz="900" kern="0" dirty="0">
              <a:solidFill>
                <a:srgbClr val="FFFFFF"/>
              </a:solidFill>
              <a:latin typeface="+mn-ea"/>
              <a:cs typeface="Arial" panose="020B0604020202020204" pitchFamily="34" charset="0"/>
            </a:endParaRPr>
          </a:p>
        </p:txBody>
      </p:sp>
      <p:sp>
        <p:nvSpPr>
          <p:cNvPr id="30" name="순서도: 연결자 29">
            <a:extLst>
              <a:ext uri="{FF2B5EF4-FFF2-40B4-BE49-F238E27FC236}">
                <a16:creationId xmlns:a16="http://schemas.microsoft.com/office/drawing/2014/main" id="{7A184578-341D-44CF-8237-BDC04BAFD9DF}"/>
              </a:ext>
            </a:extLst>
          </p:cNvPr>
          <p:cNvSpPr/>
          <p:nvPr/>
        </p:nvSpPr>
        <p:spPr bwMode="auto">
          <a:xfrm>
            <a:off x="919069" y="412767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D</a:t>
            </a:r>
            <a:endParaRPr lang="ko-KR" altLang="en-US" sz="900" kern="0" dirty="0">
              <a:solidFill>
                <a:srgbClr val="FFFFFF"/>
              </a:solidFill>
              <a:latin typeface="+mn-ea"/>
              <a:cs typeface="Arial" panose="020B0604020202020204" pitchFamily="34" charset="0"/>
            </a:endParaRPr>
          </a:p>
        </p:txBody>
      </p:sp>
      <p:sp>
        <p:nvSpPr>
          <p:cNvPr id="31" name="순서도: 연결자 30">
            <a:extLst>
              <a:ext uri="{FF2B5EF4-FFF2-40B4-BE49-F238E27FC236}">
                <a16:creationId xmlns:a16="http://schemas.microsoft.com/office/drawing/2014/main" id="{12739402-6E65-4659-B6BC-C4860244572D}"/>
              </a:ext>
            </a:extLst>
          </p:cNvPr>
          <p:cNvSpPr/>
          <p:nvPr/>
        </p:nvSpPr>
        <p:spPr bwMode="auto">
          <a:xfrm>
            <a:off x="917026" y="1264596"/>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B</a:t>
            </a:r>
            <a:endParaRPr lang="ko-KR" altLang="en-US" sz="900" kern="0" dirty="0">
              <a:solidFill>
                <a:srgbClr val="FFFFFF"/>
              </a:solidFill>
              <a:latin typeface="+mn-ea"/>
              <a:cs typeface="Arial" panose="020B0604020202020204" pitchFamily="34" charset="0"/>
            </a:endParaRPr>
          </a:p>
        </p:txBody>
      </p:sp>
      <p:graphicFrame>
        <p:nvGraphicFramePr>
          <p:cNvPr id="4" name="표 3">
            <a:extLst>
              <a:ext uri="{FF2B5EF4-FFF2-40B4-BE49-F238E27FC236}">
                <a16:creationId xmlns:a16="http://schemas.microsoft.com/office/drawing/2014/main" id="{8D6405E7-C442-4ACE-9DF7-76EAD3367C9B}"/>
              </a:ext>
            </a:extLst>
          </p:cNvPr>
          <p:cNvGraphicFramePr>
            <a:graphicFrameLocks noGrp="1"/>
          </p:cNvGraphicFramePr>
          <p:nvPr/>
        </p:nvGraphicFramePr>
        <p:xfrm>
          <a:off x="986336" y="3020980"/>
          <a:ext cx="2787612" cy="864000"/>
        </p:xfrm>
        <a:graphic>
          <a:graphicData uri="http://schemas.openxmlformats.org/drawingml/2006/table">
            <a:tbl>
              <a:tblPr/>
              <a:tblGrid>
                <a:gridCol w="961982">
                  <a:extLst>
                    <a:ext uri="{9D8B030D-6E8A-4147-A177-3AD203B41FA5}">
                      <a16:colId xmlns:a16="http://schemas.microsoft.com/office/drawing/2014/main" val="172467896"/>
                    </a:ext>
                  </a:extLst>
                </a:gridCol>
                <a:gridCol w="381296">
                  <a:extLst>
                    <a:ext uri="{9D8B030D-6E8A-4147-A177-3AD203B41FA5}">
                      <a16:colId xmlns:a16="http://schemas.microsoft.com/office/drawing/2014/main" val="2902656716"/>
                    </a:ext>
                  </a:extLst>
                </a:gridCol>
                <a:gridCol w="351133">
                  <a:extLst>
                    <a:ext uri="{9D8B030D-6E8A-4147-A177-3AD203B41FA5}">
                      <a16:colId xmlns:a16="http://schemas.microsoft.com/office/drawing/2014/main" val="3572872972"/>
                    </a:ext>
                  </a:extLst>
                </a:gridCol>
                <a:gridCol w="351133">
                  <a:extLst>
                    <a:ext uri="{9D8B030D-6E8A-4147-A177-3AD203B41FA5}">
                      <a16:colId xmlns:a16="http://schemas.microsoft.com/office/drawing/2014/main" val="2897104984"/>
                    </a:ext>
                  </a:extLst>
                </a:gridCol>
                <a:gridCol w="351133">
                  <a:extLst>
                    <a:ext uri="{9D8B030D-6E8A-4147-A177-3AD203B41FA5}">
                      <a16:colId xmlns:a16="http://schemas.microsoft.com/office/drawing/2014/main" val="2222347923"/>
                    </a:ext>
                  </a:extLst>
                </a:gridCol>
                <a:gridCol w="390935">
                  <a:extLst>
                    <a:ext uri="{9D8B030D-6E8A-4147-A177-3AD203B41FA5}">
                      <a16:colId xmlns:a16="http://schemas.microsoft.com/office/drawing/2014/main" val="2683187898"/>
                    </a:ext>
                  </a:extLst>
                </a:gridCol>
              </a:tblGrid>
              <a:tr h="144000">
                <a:tc>
                  <a:txBody>
                    <a:bodyPr/>
                    <a:lstStyle/>
                    <a:p>
                      <a:pPr algn="l" fontAlgn="ct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단위 </a:t>
                      </a: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0" marR="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0" marR="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0" marR="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0" marR="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0" marR="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extLst>
                  <a:ext uri="{0D108BD9-81ED-4DB2-BD59-A6C34878D82A}">
                    <a16:rowId xmlns:a16="http://schemas.microsoft.com/office/drawing/2014/main" val="892192153"/>
                  </a:ext>
                </a:extLst>
              </a:tr>
              <a:tr h="144000">
                <a:tc>
                  <a:txBody>
                    <a:bodyPr/>
                    <a:lstStyle/>
                    <a:p>
                      <a:pPr algn="l" fontAlgn="ctr"/>
                      <a:r>
                        <a:rPr lang="ko-KR" altLang="en-US" sz="700" b="0" i="0" u="none" strike="noStrike" dirty="0">
                          <a:effectLst/>
                          <a:latin typeface="+mn-ea"/>
                          <a:ea typeface="+mn-ea"/>
                        </a:rPr>
                        <a:t>이재성 소유 본사공장</a:t>
                      </a:r>
                      <a:endParaRPr lang="en-US" altLang="ko-KR" sz="700" b="0" i="0" u="none" strike="noStrike" dirty="0">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493</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304</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192</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192</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96</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3086465041"/>
                  </a:ext>
                </a:extLst>
              </a:tr>
              <a:tr h="144000">
                <a:tc>
                  <a:txBody>
                    <a:bodyPr/>
                    <a:lstStyle/>
                    <a:p>
                      <a:pPr algn="l" fontAlgn="ctr"/>
                      <a:r>
                        <a:rPr lang="ko-KR" altLang="en-US" sz="700" b="0" i="0" u="none" strike="noStrike" dirty="0">
                          <a:effectLst/>
                          <a:latin typeface="+mn-ea"/>
                          <a:ea typeface="+mn-ea"/>
                        </a:rPr>
                        <a:t>이재성 소유 평택공장</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a:t>
                      </a:r>
                      <a:endParaRPr lang="en-US" altLang="ko-KR" sz="700" b="0" i="0" u="none" strike="noStrike" baseline="30000" dirty="0">
                        <a:effectLst/>
                        <a:latin typeface="+mn-ea"/>
                        <a:ea typeface="+mn-ea"/>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30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30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15</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2964884382"/>
                  </a:ext>
                </a:extLst>
              </a:tr>
              <a:tr h="144000">
                <a:tc>
                  <a:txBody>
                    <a:bodyPr/>
                    <a:lstStyle/>
                    <a:p>
                      <a:pPr algn="l" fontAlgn="ctr"/>
                      <a:r>
                        <a:rPr lang="ko-KR" altLang="en-US" sz="700" b="0" i="0" u="none" strike="noStrike" dirty="0" err="1">
                          <a:effectLst/>
                          <a:latin typeface="+mn-ea"/>
                          <a:ea typeface="+mn-ea"/>
                        </a:rPr>
                        <a:t>조립동</a:t>
                      </a:r>
                      <a:r>
                        <a:rPr lang="ko-KR" altLang="en-US" sz="700" b="0" i="0" u="none" strike="noStrike" dirty="0">
                          <a:effectLst/>
                          <a:latin typeface="+mn-ea"/>
                          <a:ea typeface="+mn-ea"/>
                        </a:rPr>
                        <a:t> </a:t>
                      </a:r>
                      <a:r>
                        <a:rPr lang="en-US" altLang="ko-KR" sz="700" b="0" i="0" u="none" strike="noStrike" dirty="0">
                          <a:effectLst/>
                          <a:latin typeface="+mn-ea"/>
                          <a:ea typeface="+mn-ea"/>
                        </a:rPr>
                        <a:t>(</a:t>
                      </a:r>
                      <a:r>
                        <a:rPr lang="ko-KR" altLang="en-US" sz="700" b="0" i="0" u="none" strike="noStrike" dirty="0">
                          <a:effectLst/>
                          <a:latin typeface="+mn-ea"/>
                          <a:ea typeface="+mn-ea"/>
                        </a:rPr>
                        <a:t>㈜</a:t>
                      </a:r>
                      <a:r>
                        <a:rPr lang="ko-KR" altLang="en-US" sz="700" b="0" i="0" u="none" strike="noStrike" dirty="0" err="1">
                          <a:effectLst/>
                          <a:latin typeface="+mn-ea"/>
                          <a:ea typeface="+mn-ea"/>
                        </a:rPr>
                        <a:t>이피스퀘어</a:t>
                      </a:r>
                      <a:r>
                        <a:rPr lang="en-US" altLang="ko-KR" sz="700" b="0" i="0" u="none" strike="noStrike" dirty="0">
                          <a:effectLst/>
                          <a:latin typeface="+mn-ea"/>
                          <a:ea typeface="+mn-ea"/>
                        </a:rPr>
                        <a:t>)</a:t>
                      </a:r>
                      <a:endParaRPr lang="ko-KR" altLang="en-US" sz="700" b="0" i="0" u="none" strike="noStrike" dirty="0">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46</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46</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46</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46</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r" fontAlgn="ctr"/>
                      <a:r>
                        <a:rPr lang="en-US" altLang="ko-KR" sz="700" b="0" i="0" u="none" strike="noStrike" dirty="0">
                          <a:effectLst/>
                          <a:latin typeface="+mn-ea"/>
                          <a:ea typeface="+mn-ea"/>
                        </a:rPr>
                        <a:t>23</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3614667045"/>
                  </a:ext>
                </a:extLst>
              </a:tr>
              <a:tr h="144000">
                <a:tc>
                  <a:txBody>
                    <a:bodyPr/>
                    <a:lstStyle/>
                    <a:p>
                      <a:pPr algn="l" fontAlgn="ctr"/>
                      <a:r>
                        <a:rPr lang="ko-KR" altLang="en-US" sz="700" b="0" i="0" u="none" strike="noStrike" dirty="0" err="1">
                          <a:effectLst/>
                          <a:latin typeface="+mn-ea"/>
                          <a:ea typeface="+mn-ea"/>
                        </a:rPr>
                        <a:t>직원기숙사비</a:t>
                      </a:r>
                      <a:endParaRPr lang="ko-KR" altLang="en-US" sz="700" b="0" i="0" u="none" strike="noStrike" dirty="0">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effectLst/>
                          <a:latin typeface="+mn-ea"/>
                          <a:ea typeface="+mn-ea"/>
                        </a:rPr>
                        <a:t>6</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effectLst/>
                          <a:latin typeface="+mn-ea"/>
                          <a:ea typeface="+mn-ea"/>
                        </a:rPr>
                        <a:t>6</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effectLst/>
                          <a:latin typeface="+mn-ea"/>
                          <a:ea typeface="+mn-ea"/>
                        </a:rPr>
                        <a:t>6</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effectLst/>
                          <a:latin typeface="+mn-ea"/>
                          <a:ea typeface="+mn-ea"/>
                        </a:rPr>
                        <a:t>6</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dirty="0">
                          <a:effectLst/>
                          <a:latin typeface="+mn-ea"/>
                          <a:ea typeface="+mn-ea"/>
                        </a:rPr>
                        <a:t>-</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79069835"/>
                  </a:ext>
                </a:extLst>
              </a:tr>
              <a:tr h="144000">
                <a:tc>
                  <a:txBody>
                    <a:bodyPr/>
                    <a:lstStyle/>
                    <a:p>
                      <a:pPr algn="ctr" fontAlgn="ctr"/>
                      <a:r>
                        <a:rPr lang="ko-KR" altLang="en-US" sz="700" b="1" i="0" u="none" strike="noStrike" dirty="0">
                          <a:effectLst/>
                          <a:latin typeface="+mn-ea"/>
                          <a:ea typeface="+mn-ea"/>
                        </a:rPr>
                        <a:t>합계</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effectLst/>
                          <a:latin typeface="+mn-ea"/>
                          <a:ea typeface="+mn-ea"/>
                        </a:rPr>
                        <a:t>544</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effectLst/>
                          <a:latin typeface="+mn-ea"/>
                          <a:ea typeface="+mn-ea"/>
                        </a:rPr>
                        <a:t>356</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effectLst/>
                          <a:latin typeface="+mn-ea"/>
                          <a:ea typeface="+mn-ea"/>
                        </a:rPr>
                        <a:t>274</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effectLst/>
                          <a:latin typeface="+mn-ea"/>
                          <a:ea typeface="+mn-ea"/>
                        </a:rPr>
                        <a:t>274</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dirty="0">
                          <a:effectLst/>
                          <a:latin typeface="+mn-ea"/>
                          <a:ea typeface="+mn-ea"/>
                        </a:rPr>
                        <a:t>134</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77076586"/>
                  </a:ext>
                </a:extLst>
              </a:tr>
            </a:tbl>
          </a:graphicData>
        </a:graphic>
      </p:graphicFrame>
      <p:graphicFrame>
        <p:nvGraphicFramePr>
          <p:cNvPr id="5" name="표 4">
            <a:extLst>
              <a:ext uri="{FF2B5EF4-FFF2-40B4-BE49-F238E27FC236}">
                <a16:creationId xmlns:a16="http://schemas.microsoft.com/office/drawing/2014/main" id="{D09BAA59-ECD1-4EA7-BADF-73A598CCC89D}"/>
              </a:ext>
            </a:extLst>
          </p:cNvPr>
          <p:cNvGraphicFramePr>
            <a:graphicFrameLocks noGrp="1"/>
          </p:cNvGraphicFramePr>
          <p:nvPr/>
        </p:nvGraphicFramePr>
        <p:xfrm>
          <a:off x="984293" y="4914943"/>
          <a:ext cx="2787614" cy="432000"/>
        </p:xfrm>
        <a:graphic>
          <a:graphicData uri="http://schemas.openxmlformats.org/drawingml/2006/table">
            <a:tbl>
              <a:tblPr/>
              <a:tblGrid>
                <a:gridCol w="1000681">
                  <a:extLst>
                    <a:ext uri="{9D8B030D-6E8A-4147-A177-3AD203B41FA5}">
                      <a16:colId xmlns:a16="http://schemas.microsoft.com/office/drawing/2014/main" val="548071655"/>
                    </a:ext>
                  </a:extLst>
                </a:gridCol>
                <a:gridCol w="321648">
                  <a:extLst>
                    <a:ext uri="{9D8B030D-6E8A-4147-A177-3AD203B41FA5}">
                      <a16:colId xmlns:a16="http://schemas.microsoft.com/office/drawing/2014/main" val="3200573781"/>
                    </a:ext>
                  </a:extLst>
                </a:gridCol>
                <a:gridCol w="321648">
                  <a:extLst>
                    <a:ext uri="{9D8B030D-6E8A-4147-A177-3AD203B41FA5}">
                      <a16:colId xmlns:a16="http://schemas.microsoft.com/office/drawing/2014/main" val="4110695629"/>
                    </a:ext>
                  </a:extLst>
                </a:gridCol>
                <a:gridCol w="321648">
                  <a:extLst>
                    <a:ext uri="{9D8B030D-6E8A-4147-A177-3AD203B41FA5}">
                      <a16:colId xmlns:a16="http://schemas.microsoft.com/office/drawing/2014/main" val="2628487831"/>
                    </a:ext>
                  </a:extLst>
                </a:gridCol>
                <a:gridCol w="321648">
                  <a:extLst>
                    <a:ext uri="{9D8B030D-6E8A-4147-A177-3AD203B41FA5}">
                      <a16:colId xmlns:a16="http://schemas.microsoft.com/office/drawing/2014/main" val="515861264"/>
                    </a:ext>
                  </a:extLst>
                </a:gridCol>
                <a:gridCol w="500341">
                  <a:extLst>
                    <a:ext uri="{9D8B030D-6E8A-4147-A177-3AD203B41FA5}">
                      <a16:colId xmlns:a16="http://schemas.microsoft.com/office/drawing/2014/main" val="1347276027"/>
                    </a:ext>
                  </a:extLst>
                </a:gridCol>
              </a:tblGrid>
              <a:tr h="144000">
                <a:tc>
                  <a:txBody>
                    <a:bodyPr/>
                    <a:lstStyle/>
                    <a:p>
                      <a:pPr algn="l" fontAlgn="ct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411571791"/>
                  </a:ext>
                </a:extLst>
              </a:tr>
              <a:tr h="144000">
                <a:tc>
                  <a:txBody>
                    <a:bodyPr/>
                    <a:lstStyle/>
                    <a:p>
                      <a:pPr algn="l" fontAlgn="ctr"/>
                      <a:r>
                        <a:rPr lang="en-US" sz="700" b="0" i="1" u="none" strike="noStrike" dirty="0">
                          <a:solidFill>
                            <a:srgbClr val="00338D"/>
                          </a:solidFill>
                          <a:effectLst/>
                          <a:latin typeface="맑은 고딕" panose="020B0503020000020004" pitchFamily="50" charset="-127"/>
                          <a:ea typeface="맑은 고딕" panose="020B0503020000020004" pitchFamily="50" charset="-127"/>
                        </a:rPr>
                        <a:t>Variable </a:t>
                      </a:r>
                      <a:r>
                        <a:rPr lang="en-US" sz="700" b="0" i="1" u="none" strike="noStrike" dirty="0" err="1">
                          <a:solidFill>
                            <a:srgbClr val="00338D"/>
                          </a:solidFill>
                          <a:effectLst/>
                          <a:latin typeface="맑은 고딕" panose="020B0503020000020004" pitchFamily="50" charset="-127"/>
                          <a:ea typeface="맑은 고딕" panose="020B0503020000020004" pitchFamily="50" charset="-127"/>
                        </a:rPr>
                        <a:t>OverHead</a:t>
                      </a:r>
                      <a:r>
                        <a:rPr lang="en-US" sz="700" b="0" i="1" u="none" strike="noStrike" dirty="0">
                          <a:solidFill>
                            <a:srgbClr val="00338D"/>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1" u="none" strike="noStrike" dirty="0">
                          <a:solidFill>
                            <a:srgbClr val="00338D"/>
                          </a:solidFill>
                          <a:effectLst/>
                          <a:latin typeface="맑은 고딕" panose="020B0503020000020004" pitchFamily="50" charset="-127"/>
                          <a:ea typeface="맑은 고딕" panose="020B0503020000020004" pitchFamily="50" charset="-127"/>
                        </a:rPr>
                        <a:t>67%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1" u="none" strike="noStrike" dirty="0">
                          <a:solidFill>
                            <a:srgbClr val="00338D"/>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1" u="none" strike="noStrike" dirty="0">
                          <a:solidFill>
                            <a:srgbClr val="00338D"/>
                          </a:solidFill>
                          <a:effectLst/>
                          <a:latin typeface="맑은 고딕" panose="020B0503020000020004" pitchFamily="50" charset="-127"/>
                          <a:ea typeface="맑은 고딕" panose="020B0503020000020004" pitchFamily="50" charset="-127"/>
                        </a:rPr>
                        <a:t>71%</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1" u="none" strike="noStrike" dirty="0">
                          <a:solidFill>
                            <a:srgbClr val="00338D"/>
                          </a:solidFill>
                          <a:effectLst/>
                          <a:latin typeface="맑은 고딕" panose="020B0503020000020004" pitchFamily="50" charset="-127"/>
                          <a:ea typeface="맑은 고딕" panose="020B0503020000020004" pitchFamily="50" charset="-127"/>
                        </a:rPr>
                        <a:t>69%</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1" u="none" strike="noStrike" dirty="0">
                          <a:solidFill>
                            <a:srgbClr val="00338D"/>
                          </a:solidFill>
                          <a:effectLst/>
                          <a:latin typeface="맑은 고딕" panose="020B0503020000020004" pitchFamily="50" charset="-127"/>
                          <a:ea typeface="맑은 고딕" panose="020B0503020000020004" pitchFamily="50" charset="-127"/>
                        </a:rPr>
                        <a:t>80%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580144322"/>
                  </a:ext>
                </a:extLst>
              </a:tr>
              <a:tr h="144000">
                <a:tc>
                  <a:txBody>
                    <a:bodyPr/>
                    <a:lstStyle/>
                    <a:p>
                      <a:pPr algn="l" fontAlgn="ctr"/>
                      <a:r>
                        <a:rPr lang="en-US" sz="700" b="0" i="1" u="none" strike="noStrike">
                          <a:solidFill>
                            <a:srgbClr val="00338D"/>
                          </a:solidFill>
                          <a:effectLst/>
                          <a:latin typeface="맑은 고딕" panose="020B0503020000020004" pitchFamily="50" charset="-127"/>
                          <a:ea typeface="맑은 고딕" panose="020B0503020000020004" pitchFamily="50" charset="-127"/>
                        </a:rPr>
                        <a:t>Fixed OverHead %</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1" u="none" strike="noStrike" dirty="0">
                          <a:solidFill>
                            <a:srgbClr val="00338D"/>
                          </a:solidFill>
                          <a:effectLst/>
                          <a:latin typeface="맑은 고딕" panose="020B0503020000020004" pitchFamily="50" charset="-127"/>
                          <a:ea typeface="맑은 고딕" panose="020B0503020000020004" pitchFamily="50" charset="-127"/>
                        </a:rPr>
                        <a:t>33%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1" u="none" strike="noStrike" dirty="0">
                          <a:solidFill>
                            <a:srgbClr val="00338D"/>
                          </a:solidFill>
                          <a:effectLst/>
                          <a:latin typeface="맑은 고딕" panose="020B0503020000020004" pitchFamily="50" charset="-127"/>
                          <a:ea typeface="맑은 고딕" panose="020B0503020000020004" pitchFamily="50" charset="-127"/>
                        </a:rPr>
                        <a:t>38%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1" u="none" strike="noStrike" dirty="0">
                          <a:solidFill>
                            <a:srgbClr val="00338D"/>
                          </a:solidFill>
                          <a:effectLst/>
                          <a:latin typeface="맑은 고딕" panose="020B0503020000020004" pitchFamily="50" charset="-127"/>
                          <a:ea typeface="맑은 고딕" panose="020B0503020000020004" pitchFamily="50" charset="-127"/>
                        </a:rPr>
                        <a:t>29%</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1" u="none" strike="noStrike" dirty="0">
                          <a:solidFill>
                            <a:srgbClr val="00338D"/>
                          </a:solidFill>
                          <a:effectLst/>
                          <a:latin typeface="맑은 고딕" panose="020B0503020000020004" pitchFamily="50" charset="-127"/>
                          <a:ea typeface="맑은 고딕" panose="020B0503020000020004" pitchFamily="50" charset="-127"/>
                        </a:rPr>
                        <a:t>31%</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1" u="none" strike="noStrike" dirty="0">
                          <a:solidFill>
                            <a:srgbClr val="00338D"/>
                          </a:solidFill>
                          <a:effectLst/>
                          <a:latin typeface="맑은 고딕" panose="020B0503020000020004" pitchFamily="50" charset="-127"/>
                          <a:ea typeface="맑은 고딕" panose="020B0503020000020004" pitchFamily="50" charset="-127"/>
                        </a:rPr>
                        <a:t>20%</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71843885"/>
                  </a:ext>
                </a:extLst>
              </a:tr>
            </a:tbl>
          </a:graphicData>
        </a:graphic>
      </p:graphicFrame>
    </p:spTree>
    <p:extLst>
      <p:ext uri="{BB962C8B-B14F-4D97-AF65-F5344CB8AC3E}">
        <p14:creationId xmlns:p14="http://schemas.microsoft.com/office/powerpoint/2010/main" val="2521263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표 38">
            <a:extLst>
              <a:ext uri="{FF2B5EF4-FFF2-40B4-BE49-F238E27FC236}">
                <a16:creationId xmlns:a16="http://schemas.microsoft.com/office/drawing/2014/main" id="{75C053AC-A2D0-41AF-B921-930FE204875C}"/>
              </a:ext>
            </a:extLst>
          </p:cNvPr>
          <p:cNvGraphicFramePr>
            <a:graphicFrameLocks noGrp="1"/>
          </p:cNvGraphicFramePr>
          <p:nvPr/>
        </p:nvGraphicFramePr>
        <p:xfrm>
          <a:off x="4089124" y="1522802"/>
          <a:ext cx="5057998" cy="3808800"/>
        </p:xfrm>
        <a:graphic>
          <a:graphicData uri="http://schemas.openxmlformats.org/drawingml/2006/table">
            <a:tbl>
              <a:tblPr/>
              <a:tblGrid>
                <a:gridCol w="588593">
                  <a:extLst>
                    <a:ext uri="{9D8B030D-6E8A-4147-A177-3AD203B41FA5}">
                      <a16:colId xmlns:a16="http://schemas.microsoft.com/office/drawing/2014/main" val="4017971383"/>
                    </a:ext>
                  </a:extLst>
                </a:gridCol>
                <a:gridCol w="424538">
                  <a:extLst>
                    <a:ext uri="{9D8B030D-6E8A-4147-A177-3AD203B41FA5}">
                      <a16:colId xmlns:a16="http://schemas.microsoft.com/office/drawing/2014/main" val="216661864"/>
                    </a:ext>
                  </a:extLst>
                </a:gridCol>
                <a:gridCol w="1051933">
                  <a:extLst>
                    <a:ext uri="{9D8B030D-6E8A-4147-A177-3AD203B41FA5}">
                      <a16:colId xmlns:a16="http://schemas.microsoft.com/office/drawing/2014/main" val="2053959064"/>
                    </a:ext>
                  </a:extLst>
                </a:gridCol>
                <a:gridCol w="621935">
                  <a:extLst>
                    <a:ext uri="{9D8B030D-6E8A-4147-A177-3AD203B41FA5}">
                      <a16:colId xmlns:a16="http://schemas.microsoft.com/office/drawing/2014/main" val="2778523230"/>
                    </a:ext>
                  </a:extLst>
                </a:gridCol>
                <a:gridCol w="621935">
                  <a:extLst>
                    <a:ext uri="{9D8B030D-6E8A-4147-A177-3AD203B41FA5}">
                      <a16:colId xmlns:a16="http://schemas.microsoft.com/office/drawing/2014/main" val="2277017541"/>
                    </a:ext>
                  </a:extLst>
                </a:gridCol>
                <a:gridCol w="621935">
                  <a:extLst>
                    <a:ext uri="{9D8B030D-6E8A-4147-A177-3AD203B41FA5}">
                      <a16:colId xmlns:a16="http://schemas.microsoft.com/office/drawing/2014/main" val="382962182"/>
                    </a:ext>
                  </a:extLst>
                </a:gridCol>
                <a:gridCol w="494833">
                  <a:extLst>
                    <a:ext uri="{9D8B030D-6E8A-4147-A177-3AD203B41FA5}">
                      <a16:colId xmlns:a16="http://schemas.microsoft.com/office/drawing/2014/main" val="542709464"/>
                    </a:ext>
                  </a:extLst>
                </a:gridCol>
                <a:gridCol w="632296">
                  <a:extLst>
                    <a:ext uri="{9D8B030D-6E8A-4147-A177-3AD203B41FA5}">
                      <a16:colId xmlns:a16="http://schemas.microsoft.com/office/drawing/2014/main" val="1564796976"/>
                    </a:ext>
                  </a:extLst>
                </a:gridCol>
              </a:tblGrid>
              <a:tr h="180000">
                <a:tc gridSpan="3">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F</a:t>
                      </a:r>
                      <a:r>
                        <a:rPr lang="en-US" sz="900" b="1" i="0" u="none" strike="noStrike" dirty="0">
                          <a:solidFill>
                            <a:srgbClr val="FFFFFF"/>
                          </a:solidFill>
                          <a:effectLst/>
                          <a:latin typeface="맑은 고딕" panose="020B0503020000020004" pitchFamily="50" charset="-127"/>
                          <a:ea typeface="맑은 고딕" panose="020B0503020000020004" pitchFamily="50" charset="-127"/>
                        </a:rPr>
                        <a:t>Y16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FY20 1H</a:t>
                      </a:r>
                      <a:r>
                        <a:rPr lang="en-US" sz="900" b="1" i="0" u="none" strike="noStrike" baseline="30000" dirty="0">
                          <a:solidFill>
                            <a:srgbClr val="FFFFFF"/>
                          </a:solidFill>
                          <a:effectLst/>
                          <a:latin typeface="맑은 고딕" panose="020B0503020000020004" pitchFamily="50" charset="-127"/>
                          <a:ea typeface="맑은 고딕" panose="020B0503020000020004" pitchFamily="50" charset="-127"/>
                        </a:rPr>
                        <a:t>1</a:t>
                      </a:r>
                      <a:endParaRPr 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extLst>
                  <a:ext uri="{0D108BD9-81ED-4DB2-BD59-A6C34878D82A}">
                    <a16:rowId xmlns:a16="http://schemas.microsoft.com/office/drawing/2014/main" val="3230895219"/>
                  </a:ext>
                </a:extLst>
              </a:tr>
              <a:tr h="151200">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판매관리비</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54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314</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423</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904</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1,114</a:t>
                      </a:r>
                    </a:p>
                  </a:txBody>
                  <a:tcPr marL="46800" marR="46800" marT="0" marB="0" anchor="ctr">
                    <a:lnL>
                      <a:noFill/>
                    </a:lnL>
                    <a:lnR>
                      <a:noFill/>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240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dot"/>
                      <a:round/>
                      <a:headEnd type="none" w="med" len="med"/>
                      <a:tailEnd type="none" w="med" len="med"/>
                    </a:lnB>
                  </a:tcPr>
                </a:tc>
                <a:extLst>
                  <a:ext uri="{0D108BD9-81ED-4DB2-BD59-A6C34878D82A}">
                    <a16:rowId xmlns:a16="http://schemas.microsoft.com/office/drawing/2014/main" val="2802935365"/>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급여 등</a:t>
                      </a:r>
                    </a:p>
                  </a:txBody>
                  <a:tcPr marL="46800" marR="46800" marT="0" marB="0" anchor="ctr">
                    <a:lnL w="6350" cap="flat" cmpd="sng" algn="ctr">
                      <a:solidFill>
                        <a:srgbClr val="0054B8"/>
                      </a:solidFill>
                      <a:prstDash val="dot"/>
                      <a:round/>
                      <a:headEnd type="none" w="med" len="med"/>
                      <a:tailEnd type="none" w="med" len="med"/>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197</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131</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206</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196</a:t>
                      </a:r>
                    </a:p>
                  </a:txBody>
                  <a:tcPr marL="46800" marR="46800" marT="0" marB="0" anchor="ctr">
                    <a:lnL>
                      <a:noFill/>
                    </a:lnL>
                    <a:lnR>
                      <a:noFill/>
                    </a:lnR>
                    <a:lnT w="6350" cap="flat" cmpd="sng" algn="ctr">
                      <a:solidFill>
                        <a:srgbClr val="0054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101</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54B8"/>
                      </a:solidFill>
                      <a:prstDash val="dot"/>
                      <a:round/>
                      <a:headEnd type="none" w="med" len="med"/>
                      <a:tailEnd type="none" w="med" len="med"/>
                    </a:lnT>
                    <a:lnB>
                      <a:noFill/>
                    </a:lnB>
                  </a:tcPr>
                </a:tc>
                <a:extLst>
                  <a:ext uri="{0D108BD9-81ED-4DB2-BD59-A6C34878D82A}">
                    <a16:rowId xmlns:a16="http://schemas.microsoft.com/office/drawing/2014/main" val="19702763"/>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복리후생비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62348134"/>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대손상각비</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20266339"/>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무형자산상각비</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467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667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484160440"/>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보험료</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54263255"/>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접대비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766108584"/>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지급수수료</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2</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38530800"/>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세금과공과</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46</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8245963"/>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감가상각비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3932249"/>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소모품비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44758814"/>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여비교통비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28365361"/>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통신비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481319101"/>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광고선전비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50249463"/>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수선비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125250754"/>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사무용품비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842136922"/>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도서인쇄비</a:t>
                      </a:r>
                    </a:p>
                  </a:txBody>
                  <a:tcPr marL="46800" marR="46800" marT="0" marB="0" anchor="ctr">
                    <a:lnL w="6350" cap="flat" cmpd="sng" algn="ctr">
                      <a:solidFill>
                        <a:srgbClr val="0054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34954426"/>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54B8"/>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54B8"/>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80405659"/>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VC</a:t>
                      </a:r>
                    </a:p>
                  </a:txBody>
                  <a:tcPr marL="46800" marR="468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변동판매관리비</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853207714"/>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900" b="0" i="1" u="none" strike="noStrike" dirty="0">
                          <a:solidFill>
                            <a:srgbClr val="00338D"/>
                          </a:solidFill>
                          <a:effectLst/>
                          <a:latin typeface="맑은 고딕" panose="020B0503020000020004" pitchFamily="50" charset="-127"/>
                          <a:ea typeface="맑은 고딕" panose="020B0503020000020004" pitchFamily="50" charset="-127"/>
                        </a:rPr>
                        <a:t>Variable SG&amp;A %</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56393209"/>
                  </a:ext>
                </a:extLst>
              </a:tr>
              <a:tr h="1512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FC</a:t>
                      </a:r>
                    </a:p>
                  </a:txBody>
                  <a:tcPr marL="46800" marR="468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고정판매관리비</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314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423</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904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1,114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240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16913409"/>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en-US" sz="900" b="0" i="1" u="none" strike="noStrike" dirty="0">
                          <a:solidFill>
                            <a:srgbClr val="00338D"/>
                          </a:solidFill>
                          <a:effectLst/>
                          <a:latin typeface="맑은 고딕" panose="020B0503020000020004" pitchFamily="50" charset="-127"/>
                          <a:ea typeface="맑은 고딕" panose="020B0503020000020004" pitchFamily="50" charset="-127"/>
                        </a:rPr>
                        <a:t>Fixed SG&amp;A %</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100%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mn-ea"/>
                        </a:rPr>
                        <a:t>100%</a:t>
                      </a:r>
                      <a:endParaRPr lang="en-US" altLang="ko-KR" sz="900" b="0" i="1" u="none" strike="noStrike" dirty="0">
                        <a:solidFill>
                          <a:srgbClr val="00338D"/>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mn-ea"/>
                        </a:rPr>
                        <a:t>100%</a:t>
                      </a:r>
                      <a:endParaRPr lang="en-US" altLang="ko-KR" sz="900" b="0" i="1" u="none" strike="noStrike" dirty="0">
                        <a:solidFill>
                          <a:srgbClr val="00338D"/>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mn-ea"/>
                        </a:rPr>
                        <a:t>100%</a:t>
                      </a:r>
                      <a:endParaRPr lang="en-US" altLang="ko-KR" sz="900" b="0" i="1" u="none" strike="noStrike" dirty="0">
                        <a:solidFill>
                          <a:srgbClr val="00338D"/>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mn-ea"/>
                        </a:rPr>
                        <a:t>100%</a:t>
                      </a:r>
                      <a:endParaRPr lang="en-US" altLang="ko-KR" sz="900" b="0" i="1" u="none" strike="noStrike" dirty="0">
                        <a:solidFill>
                          <a:srgbClr val="00338D"/>
                        </a:solidFill>
                        <a:effectLst/>
                        <a:latin typeface="맑은 고딕" panose="020B0503020000020004" pitchFamily="50" charset="-127"/>
                        <a:ea typeface="맑은 고딕" panose="020B0503020000020004" pitchFamily="50" charset="-127"/>
                      </a:endParaRP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98972899"/>
                  </a:ext>
                </a:extLst>
              </a:tr>
              <a:tr h="1512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매출</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6,799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7,900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9,396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8,130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4,374 </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644013564"/>
                  </a:ext>
                </a:extLst>
              </a:tr>
              <a:tr h="1512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1" u="none" strike="noStrike" dirty="0">
                          <a:solidFill>
                            <a:srgbClr val="00338D"/>
                          </a:solidFill>
                          <a:effectLst/>
                          <a:latin typeface="맑은 고딕" panose="020B0503020000020004" pitchFamily="50" charset="-127"/>
                          <a:ea typeface="맑은 고딕" panose="020B0503020000020004" pitchFamily="50" charset="-127"/>
                        </a:rPr>
                        <a:t>매출대비</a:t>
                      </a:r>
                      <a:r>
                        <a:rPr lang="en-US" sz="900" b="0" i="1" u="none" strike="noStrike" dirty="0">
                          <a:solidFill>
                            <a:srgbClr val="00338D"/>
                          </a:solidFill>
                          <a:effectLst/>
                          <a:latin typeface="맑은 고딕" panose="020B0503020000020004" pitchFamily="50" charset="-127"/>
                          <a:ea typeface="맑은 고딕" panose="020B0503020000020004" pitchFamily="50" charset="-127"/>
                        </a:rPr>
                        <a:t>SG&amp;A %</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10%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14%</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338D"/>
                          </a:solidFill>
                          <a:effectLst/>
                          <a:latin typeface="맑은 고딕" panose="020B0503020000020004" pitchFamily="50" charset="-127"/>
                          <a:ea typeface="맑은 고딕" panose="020B0503020000020004" pitchFamily="50" charset="-127"/>
                        </a:rPr>
                        <a:t>5%</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54683825"/>
                  </a:ext>
                </a:extLst>
              </a:tr>
            </a:tbl>
          </a:graphicData>
        </a:graphic>
      </p:graphicFrame>
      <p:sp>
        <p:nvSpPr>
          <p:cNvPr id="9"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t>
            </a:r>
            <a:r>
              <a:rPr lang="en-US" altLang="ko-KR" sz="4800" b="1" dirty="0" err="1">
                <a:solidFill>
                  <a:srgbClr val="00338D"/>
                </a:solidFill>
                <a:latin typeface="KPMG Extralight" panose="020B0303030202040204" pitchFamily="34" charset="0"/>
              </a:rPr>
              <a:t>Structure_SG&amp;A</a:t>
            </a:r>
            <a:endParaRPr lang="en-US" altLang="ko-KR" sz="4800" b="1" dirty="0">
              <a:solidFill>
                <a:srgbClr val="00338D"/>
              </a:solidFill>
              <a:latin typeface="KPMG Extralight" panose="020B0303030202040204" pitchFamily="34" charset="0"/>
            </a:endParaRPr>
          </a:p>
        </p:txBody>
      </p:sp>
      <p:sp>
        <p:nvSpPr>
          <p:cNvPr id="10" name="제목 2"/>
          <p:cNvSpPr txBox="1">
            <a:spLocks/>
          </p:cNvSpPr>
          <p:nvPr/>
        </p:nvSpPr>
        <p:spPr>
          <a:xfrm>
            <a:off x="849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sp>
        <p:nvSpPr>
          <p:cNvPr id="8" name="TextBox 7">
            <a:extLst>
              <a:ext uri="{FF2B5EF4-FFF2-40B4-BE49-F238E27FC236}">
                <a16:creationId xmlns:a16="http://schemas.microsoft.com/office/drawing/2014/main" id="{157A9128-1BA8-4873-8B3E-A5B5360633A8}"/>
              </a:ext>
            </a:extLst>
          </p:cNvPr>
          <p:cNvSpPr txBox="1">
            <a:spLocks/>
          </p:cNvSpPr>
          <p:nvPr/>
        </p:nvSpPr>
        <p:spPr>
          <a:xfrm>
            <a:off x="801281" y="1196792"/>
            <a:ext cx="3066398" cy="4858019"/>
          </a:xfrm>
          <a:prstGeom prst="rect">
            <a:avLst/>
          </a:prstGeom>
          <a:noFill/>
          <a:ln w="6350">
            <a:solidFill>
              <a:srgbClr val="00338D"/>
            </a:solidFill>
          </a:ln>
        </p:spPr>
        <p:txBody>
          <a:bodyPr wrap="square" lIns="54610" tIns="54610" rIns="54610" bIns="54610" rtlCol="0" anchor="t" anchorCtr="0">
            <a:noAutofit/>
          </a:bodyPr>
          <a:lstStyle/>
          <a:p>
            <a:pPr defTabSz="914395" fontAlgn="base">
              <a:lnSpc>
                <a:spcPct val="120000"/>
              </a:lnSpc>
              <a:spcBef>
                <a:spcPts val="600"/>
              </a:spcBef>
              <a:spcAft>
                <a:spcPct val="0"/>
              </a:spcAft>
            </a:pPr>
            <a:r>
              <a:rPr lang="en-US" altLang="ko-KR" sz="900" b="1" kern="0" dirty="0">
                <a:latin typeface="+mj-ea"/>
                <a:ea typeface="+mj-ea"/>
                <a:cs typeface="Arial" panose="020B0604020202020204" pitchFamily="34" charset="0"/>
              </a:rPr>
              <a:t>Overview</a:t>
            </a:r>
          </a:p>
          <a:p>
            <a:pPr marL="266698" lvl="2" indent="-171449" defTabSz="914395" fontAlgn="base">
              <a:spcBef>
                <a:spcPts val="600"/>
              </a:spcBef>
              <a:buClr>
                <a:srgbClr val="00338D"/>
              </a:buClr>
              <a:buSzPct val="100000"/>
              <a:buFont typeface="Wingdings" panose="05000000000000000000" pitchFamily="2" charset="2"/>
              <a:buChar char="§"/>
              <a:defRPr/>
            </a:pPr>
            <a:r>
              <a:rPr lang="en-US" altLang="ko-KR" sz="900" kern="0" dirty="0">
                <a:latin typeface="+mj-ea"/>
                <a:ea typeface="+mj-ea"/>
                <a:cs typeface="Arial" panose="020B0604020202020204" pitchFamily="34" charset="0"/>
              </a:rPr>
              <a:t>’19</a:t>
            </a:r>
            <a:r>
              <a:rPr lang="ko-KR" altLang="en-US" sz="900" kern="0" dirty="0">
                <a:latin typeface="+mj-ea"/>
                <a:ea typeface="+mj-ea"/>
                <a:cs typeface="Arial" panose="020B0604020202020204" pitchFamily="34" charset="0"/>
              </a:rPr>
              <a:t>년</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기준 판매관리비는 약 </a:t>
            </a:r>
            <a:r>
              <a:rPr lang="en-US" altLang="ko-KR" sz="900" kern="0" dirty="0">
                <a:latin typeface="+mj-ea"/>
                <a:ea typeface="+mj-ea"/>
                <a:cs typeface="Arial" panose="020B0604020202020204" pitchFamily="34" charset="0"/>
              </a:rPr>
              <a:t>11</a:t>
            </a:r>
            <a:r>
              <a:rPr lang="ko-KR" altLang="en-US" sz="900" kern="0" dirty="0">
                <a:latin typeface="+mj-ea"/>
                <a:ea typeface="+mj-ea"/>
                <a:cs typeface="Arial" panose="020B0604020202020204" pitchFamily="34" charset="0"/>
              </a:rPr>
              <a:t>억원 수준이며</a:t>
            </a:r>
            <a:r>
              <a:rPr lang="en-US" altLang="ko-KR" sz="900" kern="0" dirty="0">
                <a:latin typeface="+mj-ea"/>
                <a:ea typeface="+mj-ea"/>
                <a:cs typeface="Arial" panose="020B0604020202020204" pitchFamily="34" charset="0"/>
              </a:rPr>
              <a:t>, </a:t>
            </a:r>
            <a:r>
              <a:rPr lang="ko-KR" altLang="en-US" sz="900" kern="0" dirty="0" err="1">
                <a:latin typeface="+mj-ea"/>
                <a:ea typeface="+mj-ea"/>
                <a:cs typeface="Arial" panose="020B0604020202020204" pitchFamily="34" charset="0"/>
              </a:rPr>
              <a:t>무형자산상각비</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약 </a:t>
            </a:r>
            <a:r>
              <a:rPr lang="en-US" altLang="ko-KR" sz="900" kern="0" dirty="0">
                <a:latin typeface="+mj-ea"/>
                <a:ea typeface="+mj-ea"/>
                <a:cs typeface="Arial" panose="020B0604020202020204" pitchFamily="34" charset="0"/>
              </a:rPr>
              <a:t>60%), </a:t>
            </a:r>
            <a:r>
              <a:rPr lang="ko-KR" altLang="en-US" sz="900" kern="0" dirty="0">
                <a:latin typeface="+mj-ea"/>
                <a:ea typeface="+mj-ea"/>
                <a:cs typeface="Arial" panose="020B0604020202020204" pitchFamily="34" charset="0"/>
              </a:rPr>
              <a:t>급여 등</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약 </a:t>
            </a:r>
            <a:r>
              <a:rPr lang="en-US" altLang="ko-KR" sz="900" kern="0" dirty="0">
                <a:latin typeface="+mj-ea"/>
                <a:ea typeface="+mj-ea"/>
                <a:cs typeface="Arial" panose="020B0604020202020204" pitchFamily="34" charset="0"/>
              </a:rPr>
              <a:t>18%), </a:t>
            </a:r>
            <a:r>
              <a:rPr lang="ko-KR" altLang="en-US" sz="900" kern="0" dirty="0">
                <a:latin typeface="+mj-ea"/>
                <a:ea typeface="+mj-ea"/>
                <a:cs typeface="Arial" panose="020B0604020202020204" pitchFamily="34" charset="0"/>
              </a:rPr>
              <a:t>보험료</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약 </a:t>
            </a:r>
            <a:r>
              <a:rPr lang="en-US" altLang="ko-KR" sz="900" kern="0" dirty="0">
                <a:latin typeface="+mj-ea"/>
                <a:ea typeface="+mj-ea"/>
                <a:cs typeface="Arial" panose="020B0604020202020204" pitchFamily="34" charset="0"/>
              </a:rPr>
              <a:t>7%) </a:t>
            </a:r>
            <a:r>
              <a:rPr lang="ko-KR" altLang="en-US" sz="900" kern="0" dirty="0">
                <a:latin typeface="+mj-ea"/>
                <a:ea typeface="+mj-ea"/>
                <a:cs typeface="Arial" panose="020B0604020202020204" pitchFamily="34" charset="0"/>
              </a:rPr>
              <a:t>등이 대부분을 차지함</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kern="0" dirty="0">
                <a:latin typeface="+mj-ea"/>
                <a:ea typeface="+mj-ea"/>
                <a:cs typeface="Arial" panose="020B0604020202020204" pitchFamily="34" charset="0"/>
              </a:rPr>
              <a:t>전체 판매관리비가 고정비 성 비용으로 파악된 바</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매출 물량 증가에 따른 고정비 </a:t>
            </a:r>
            <a:r>
              <a:rPr lang="en-US" altLang="ko-KR" sz="900" kern="0" dirty="0">
                <a:latin typeface="+mj-ea"/>
                <a:ea typeface="+mj-ea"/>
                <a:cs typeface="Arial" panose="020B0604020202020204" pitchFamily="34" charset="0"/>
              </a:rPr>
              <a:t>Leverage </a:t>
            </a:r>
            <a:r>
              <a:rPr lang="ko-KR" altLang="en-US" sz="900" kern="0" dirty="0">
                <a:latin typeface="+mj-ea"/>
                <a:ea typeface="+mj-ea"/>
                <a:cs typeface="Arial" panose="020B0604020202020204" pitchFamily="34" charset="0"/>
              </a:rPr>
              <a:t>효과가 크게 나타나는 구조임</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en-US" altLang="ko-KR" sz="900" kern="0" dirty="0">
                <a:latin typeface="+mj-ea"/>
                <a:ea typeface="+mj-ea"/>
                <a:cs typeface="Arial" panose="020B0604020202020204" pitchFamily="34" charset="0"/>
              </a:rPr>
              <a:t>’19</a:t>
            </a:r>
            <a:r>
              <a:rPr lang="ko-KR" altLang="en-US" sz="900" kern="0" dirty="0">
                <a:latin typeface="+mj-ea"/>
                <a:ea typeface="+mj-ea"/>
                <a:cs typeface="Arial" panose="020B0604020202020204" pitchFamily="34" charset="0"/>
              </a:rPr>
              <a:t>년까지 매출대비 판관비는 </a:t>
            </a:r>
            <a:r>
              <a:rPr lang="en-US" altLang="ko-KR" sz="900" kern="0" dirty="0">
                <a:latin typeface="+mj-ea"/>
                <a:ea typeface="+mj-ea"/>
                <a:cs typeface="Arial" panose="020B0604020202020204" pitchFamily="34" charset="0"/>
              </a:rPr>
              <a:t>5~14%</a:t>
            </a:r>
            <a:r>
              <a:rPr lang="ko-KR" altLang="en-US" sz="900" kern="0" dirty="0">
                <a:latin typeface="+mj-ea"/>
                <a:ea typeface="+mj-ea"/>
                <a:cs typeface="Arial" panose="020B0604020202020204" pitchFamily="34" charset="0"/>
              </a:rPr>
              <a:t>를 기록하였으며</a:t>
            </a:r>
            <a:r>
              <a:rPr lang="en-US" altLang="ko-KR" sz="900" kern="0" dirty="0">
                <a:latin typeface="+mj-ea"/>
                <a:ea typeface="+mj-ea"/>
                <a:cs typeface="Arial" panose="020B0604020202020204" pitchFamily="34" charset="0"/>
              </a:rPr>
              <a:t>, ’18</a:t>
            </a:r>
            <a:r>
              <a:rPr lang="ko-KR" altLang="en-US" sz="900" kern="0" dirty="0">
                <a:latin typeface="+mj-ea"/>
                <a:ea typeface="+mj-ea"/>
                <a:cs typeface="Arial" panose="020B0604020202020204" pitchFamily="34" charset="0"/>
              </a:rPr>
              <a:t>년부터 판관비 비율이 증가한 것은 </a:t>
            </a:r>
            <a:r>
              <a:rPr lang="ko-KR" altLang="en-US" sz="900" kern="0" dirty="0" err="1">
                <a:latin typeface="+mj-ea"/>
                <a:ea typeface="+mj-ea"/>
                <a:cs typeface="Arial" panose="020B0604020202020204" pitchFamily="34" charset="0"/>
              </a:rPr>
              <a:t>무형자산상각비가</a:t>
            </a:r>
            <a:r>
              <a:rPr lang="ko-KR" altLang="en-US" sz="900" kern="0" dirty="0">
                <a:latin typeface="+mj-ea"/>
                <a:ea typeface="+mj-ea"/>
                <a:cs typeface="Arial" panose="020B0604020202020204" pitchFamily="34" charset="0"/>
              </a:rPr>
              <a:t> 크게 증가한 것에 기인함 </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u="sng" kern="0" dirty="0">
                <a:latin typeface="+mj-ea"/>
                <a:ea typeface="+mj-ea"/>
                <a:cs typeface="Arial" panose="020B0604020202020204" pitchFamily="34" charset="0"/>
              </a:rPr>
              <a:t>급여 등</a:t>
            </a:r>
            <a:r>
              <a:rPr lang="ko-KR" altLang="en-US" sz="900" kern="0" dirty="0">
                <a:latin typeface="+mj-ea"/>
                <a:ea typeface="+mj-ea"/>
                <a:cs typeface="Arial" panose="020B0604020202020204" pitchFamily="34" charset="0"/>
              </a:rPr>
              <a:t> </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상세구분은 다음과 같음</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u="sng" kern="0" dirty="0" err="1">
                <a:latin typeface="+mj-ea"/>
                <a:ea typeface="+mj-ea"/>
                <a:cs typeface="Arial" panose="020B0604020202020204" pitchFamily="34" charset="0"/>
              </a:rPr>
              <a:t>무형자산상각비</a:t>
            </a:r>
            <a:r>
              <a:rPr lang="en-US" altLang="ko-KR" sz="900" u="sng"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 대표이사로부터 다음과 같이 특허권</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실용신안권</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의장권을 차례로 인수하였고</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 </a:t>
            </a:r>
            <a:r>
              <a:rPr lang="ko-KR" altLang="en-US" sz="900" kern="0" dirty="0" err="1">
                <a:latin typeface="+mj-ea"/>
                <a:ea typeface="+mj-ea"/>
                <a:cs typeface="Arial" panose="020B0604020202020204" pitchFamily="34" charset="0"/>
              </a:rPr>
              <a:t>무형자산상각비</a:t>
            </a:r>
            <a:r>
              <a:rPr lang="ko-KR" altLang="en-US" sz="900" kern="0" dirty="0">
                <a:latin typeface="+mj-ea"/>
                <a:ea typeface="+mj-ea"/>
                <a:cs typeface="Arial" panose="020B0604020202020204" pitchFamily="34" charset="0"/>
              </a:rPr>
              <a:t> 증가로 인해 매출액 대비 판관비 </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가 증가하였음</a:t>
            </a: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u="sng"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u="sng"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u="sng"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u="sng" kern="0" dirty="0">
                <a:latin typeface="+mj-ea"/>
                <a:ea typeface="+mj-ea"/>
                <a:cs typeface="Arial" panose="020B0604020202020204" pitchFamily="34" charset="0"/>
              </a:rPr>
              <a:t>보험료</a:t>
            </a:r>
            <a:r>
              <a:rPr lang="en-US" altLang="ko-KR" sz="900" u="sng"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보험료는 고용</a:t>
            </a:r>
            <a:r>
              <a:rPr lang="en-US" altLang="ko-KR" sz="900" kern="0" dirty="0">
                <a:latin typeface="+mj-ea"/>
                <a:ea typeface="+mj-ea"/>
                <a:cs typeface="Arial" panose="020B0604020202020204" pitchFamily="34" charset="0"/>
              </a:rPr>
              <a:t>, </a:t>
            </a:r>
            <a:r>
              <a:rPr lang="ko-KR" altLang="en-US" sz="900" kern="0" dirty="0">
                <a:latin typeface="+mj-ea"/>
                <a:ea typeface="+mj-ea"/>
                <a:cs typeface="Arial" panose="020B0604020202020204" pitchFamily="34" charset="0"/>
              </a:rPr>
              <a:t>산재보험료 등으로 </a:t>
            </a:r>
            <a:r>
              <a:rPr lang="en-US" altLang="ko-KR" sz="900" kern="0" dirty="0">
                <a:latin typeface="+mj-ea"/>
                <a:ea typeface="+mj-ea"/>
                <a:cs typeface="Arial" panose="020B0604020202020204" pitchFamily="34" charset="0"/>
              </a:rPr>
              <a:t>’19</a:t>
            </a:r>
            <a:r>
              <a:rPr lang="ko-KR" altLang="en-US" sz="900" kern="0" dirty="0">
                <a:latin typeface="+mj-ea"/>
                <a:ea typeface="+mj-ea"/>
                <a:cs typeface="Arial" panose="020B0604020202020204" pitchFamily="34" charset="0"/>
              </a:rPr>
              <a:t>년은 대표이사 개인 종신보험료 납입으로 인해 보험료가 크게 증가하였음 </a:t>
            </a:r>
            <a:r>
              <a:rPr lang="en-US" altLang="ko-KR" sz="900" kern="0" dirty="0">
                <a:latin typeface="+mj-ea"/>
                <a:ea typeface="+mj-ea"/>
                <a:cs typeface="Arial" panose="020B0604020202020204" pitchFamily="34" charset="0"/>
              </a:rPr>
              <a:t>(’19</a:t>
            </a:r>
            <a:r>
              <a:rPr lang="ko-KR" altLang="en-US" sz="900" kern="0" dirty="0">
                <a:latin typeface="+mj-ea"/>
                <a:ea typeface="+mj-ea"/>
                <a:cs typeface="Arial" panose="020B0604020202020204" pitchFamily="34" charset="0"/>
              </a:rPr>
              <a:t>년 </a:t>
            </a:r>
            <a:r>
              <a:rPr lang="en-US" altLang="ko-KR" sz="900" kern="0" dirty="0">
                <a:latin typeface="+mj-ea"/>
                <a:ea typeface="+mj-ea"/>
                <a:cs typeface="Arial" panose="020B0604020202020204" pitchFamily="34" charset="0"/>
              </a:rPr>
              <a:t>11</a:t>
            </a:r>
            <a:r>
              <a:rPr lang="ko-KR" altLang="en-US" sz="900" kern="0" dirty="0">
                <a:latin typeface="+mj-ea"/>
                <a:ea typeface="+mj-ea"/>
                <a:cs typeface="Arial" panose="020B0604020202020204" pitchFamily="34" charset="0"/>
              </a:rPr>
              <a:t>월 해당보험을 해지함</a:t>
            </a:r>
            <a:r>
              <a:rPr lang="en-US" altLang="ko-KR" sz="900" kern="0" dirty="0">
                <a:latin typeface="+mj-ea"/>
                <a:ea typeface="+mj-ea"/>
                <a:cs typeface="Arial" panose="020B0604020202020204" pitchFamily="34" charset="0"/>
              </a:rPr>
              <a:t>)</a:t>
            </a:r>
            <a:r>
              <a:rPr lang="ko-KR" altLang="en-US" sz="900" kern="0" dirty="0">
                <a:latin typeface="+mj-ea"/>
                <a:ea typeface="+mj-ea"/>
                <a:cs typeface="Arial" panose="020B0604020202020204" pitchFamily="34" charset="0"/>
              </a:rPr>
              <a:t> </a:t>
            </a:r>
            <a:endParaRPr lang="en-US" altLang="ko-KR" sz="900" u="sng" kern="0" dirty="0">
              <a:latin typeface="+mj-ea"/>
              <a:ea typeface="+mj-ea"/>
              <a:cs typeface="Arial" panose="020B0604020202020204" pitchFamily="34" charset="0"/>
            </a:endParaRPr>
          </a:p>
          <a:p>
            <a:pPr marL="95249" lvl="2" defTabSz="914395" fontAlgn="base">
              <a:spcBef>
                <a:spcPts val="600"/>
              </a:spcBef>
              <a:buClr>
                <a:srgbClr val="00338D"/>
              </a:buClr>
              <a:buSzPct val="100000"/>
              <a:defRPr/>
            </a:pPr>
            <a:endParaRPr lang="en-US" altLang="ko-KR" sz="900" kern="0" dirty="0">
              <a:latin typeface="+mj-ea"/>
              <a:ea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kern="0" dirty="0">
              <a:latin typeface="+mj-ea"/>
              <a:ea typeface="+mj-ea"/>
              <a:cs typeface="Arial" panose="020B0604020202020204" pitchFamily="34" charset="0"/>
            </a:endParaRPr>
          </a:p>
        </p:txBody>
      </p:sp>
      <p:grpSp>
        <p:nvGrpSpPr>
          <p:cNvPr id="12" name="그룹 11">
            <a:extLst>
              <a:ext uri="{FF2B5EF4-FFF2-40B4-BE49-F238E27FC236}">
                <a16:creationId xmlns:a16="http://schemas.microsoft.com/office/drawing/2014/main" id="{506C157E-4968-45E4-86A1-2556781EF296}"/>
              </a:ext>
            </a:extLst>
          </p:cNvPr>
          <p:cNvGrpSpPr/>
          <p:nvPr/>
        </p:nvGrpSpPr>
        <p:grpSpPr>
          <a:xfrm>
            <a:off x="4089127" y="1098740"/>
            <a:ext cx="5056933" cy="360000"/>
            <a:chOff x="494945" y="1434354"/>
            <a:chExt cx="4516755" cy="360000"/>
          </a:xfrm>
        </p:grpSpPr>
        <p:sp>
          <p:nvSpPr>
            <p:cNvPr id="14" name="Line 13">
              <a:extLst>
                <a:ext uri="{FF2B5EF4-FFF2-40B4-BE49-F238E27FC236}">
                  <a16:creationId xmlns:a16="http://schemas.microsoft.com/office/drawing/2014/main" id="{2DE517B8-E55D-4111-A5F6-DF0F8310F694}"/>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5" name="Rectangle 41">
              <a:extLst>
                <a:ext uri="{FF2B5EF4-FFF2-40B4-BE49-F238E27FC236}">
                  <a16:creationId xmlns:a16="http://schemas.microsoft.com/office/drawing/2014/main" id="{2663DEF3-0F70-4B71-89F4-5E5EC9040730}"/>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SG&amp;A</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11" name="TextBox 10">
            <a:extLst>
              <a:ext uri="{FF2B5EF4-FFF2-40B4-BE49-F238E27FC236}">
                <a16:creationId xmlns:a16="http://schemas.microsoft.com/office/drawing/2014/main" id="{DCEFD53D-1BEA-44C5-9CDA-9D602B7C9E2A}"/>
              </a:ext>
            </a:extLst>
          </p:cNvPr>
          <p:cNvSpPr txBox="1"/>
          <p:nvPr/>
        </p:nvSpPr>
        <p:spPr>
          <a:xfrm>
            <a:off x="3997197" y="5314725"/>
            <a:ext cx="5186035" cy="623248"/>
          </a:xfrm>
          <a:prstGeom prst="rect">
            <a:avLst/>
          </a:prstGeom>
          <a:noFill/>
        </p:spPr>
        <p:txBody>
          <a:bodyPr wrap="non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회사로부터 </a:t>
            </a:r>
            <a:r>
              <a:rPr lang="en-US" altLang="ko-KR" sz="800" dirty="0">
                <a:latin typeface="+mj-ea"/>
                <a:ea typeface="+mj-ea"/>
                <a:cs typeface="Univers for KPMG"/>
              </a:rPr>
              <a:t>‘20 1H</a:t>
            </a:r>
            <a:r>
              <a:rPr lang="ko-KR" altLang="en-US" sz="800" dirty="0">
                <a:latin typeface="+mj-ea"/>
                <a:ea typeface="+mj-ea"/>
                <a:cs typeface="Univers for KPMG"/>
              </a:rPr>
              <a:t> 결산 재무제표 수령하지 못하여 </a:t>
            </a:r>
            <a:r>
              <a:rPr lang="en-US" altLang="ko-KR" sz="800" dirty="0">
                <a:latin typeface="+mj-ea"/>
                <a:ea typeface="+mj-ea"/>
                <a:cs typeface="Univers for KPMG"/>
              </a:rPr>
              <a:t>’20</a:t>
            </a:r>
            <a:r>
              <a:rPr lang="ko-KR" altLang="en-US" sz="800" dirty="0">
                <a:latin typeface="+mj-ea"/>
                <a:ea typeface="+mj-ea"/>
                <a:cs typeface="Univers for KPMG"/>
              </a:rPr>
              <a:t>년 반기 </a:t>
            </a:r>
            <a:r>
              <a:rPr lang="ko-KR" altLang="en-US" sz="800" dirty="0" err="1">
                <a:latin typeface="+mj-ea"/>
                <a:ea typeface="+mj-ea"/>
                <a:cs typeface="Univers for KPMG"/>
              </a:rPr>
              <a:t>계정별원장</a:t>
            </a:r>
            <a:r>
              <a:rPr lang="ko-KR" altLang="en-US" sz="800" dirty="0">
                <a:latin typeface="+mj-ea"/>
                <a:ea typeface="+mj-ea"/>
                <a:cs typeface="Univers for KPMG"/>
              </a:rPr>
              <a:t> 기준으로 작성하였으며</a:t>
            </a:r>
            <a:r>
              <a:rPr lang="en-US" altLang="ko-KR" sz="800" dirty="0">
                <a:latin typeface="+mj-ea"/>
                <a:ea typeface="+mj-ea"/>
                <a:cs typeface="Univers for KPMG"/>
              </a:rPr>
              <a:t>, </a:t>
            </a:r>
          </a:p>
          <a:p>
            <a:r>
              <a:rPr lang="ko-KR" altLang="en-US" sz="800" dirty="0">
                <a:latin typeface="+mj-ea"/>
                <a:ea typeface="+mj-ea"/>
                <a:cs typeface="Univers for KPMG"/>
              </a:rPr>
              <a:t>          결산조정항목인</a:t>
            </a:r>
            <a:r>
              <a:rPr lang="en-US" altLang="ko-KR" sz="800" dirty="0">
                <a:latin typeface="+mj-ea"/>
                <a:ea typeface="+mj-ea"/>
                <a:cs typeface="Univers for KPMG"/>
              </a:rPr>
              <a:t> </a:t>
            </a:r>
            <a:r>
              <a:rPr lang="ko-KR" altLang="en-US" sz="800" dirty="0" err="1">
                <a:latin typeface="+mj-ea"/>
                <a:ea typeface="+mj-ea"/>
                <a:cs typeface="Univers for KPMG"/>
              </a:rPr>
              <a:t>유무형자산상각비</a:t>
            </a:r>
            <a:r>
              <a:rPr lang="en-US" altLang="ko-KR" sz="800" dirty="0">
                <a:latin typeface="+mj-ea"/>
                <a:ea typeface="+mj-ea"/>
                <a:cs typeface="Univers for KPMG"/>
              </a:rPr>
              <a:t>, </a:t>
            </a:r>
            <a:r>
              <a:rPr lang="ko-KR" altLang="en-US" sz="800" dirty="0" err="1">
                <a:latin typeface="+mj-ea"/>
                <a:ea typeface="+mj-ea"/>
                <a:cs typeface="Univers for KPMG"/>
              </a:rPr>
              <a:t>대손상각비</a:t>
            </a:r>
            <a:r>
              <a:rPr lang="ko-KR" altLang="en-US" sz="800" dirty="0">
                <a:latin typeface="+mj-ea"/>
                <a:ea typeface="+mj-ea"/>
                <a:cs typeface="Univers for KPMG"/>
              </a:rPr>
              <a:t> </a:t>
            </a:r>
            <a:r>
              <a:rPr lang="ko-KR" altLang="en-US" sz="800" dirty="0" err="1">
                <a:latin typeface="+mj-ea"/>
                <a:ea typeface="+mj-ea"/>
                <a:cs typeface="Univers for KPMG"/>
              </a:rPr>
              <a:t>미반영</a:t>
            </a:r>
            <a:endParaRPr lang="en-US" altLang="ko-KR" sz="800" dirty="0">
              <a:latin typeface="+mj-ea"/>
              <a:ea typeface="+mj-ea"/>
              <a:cs typeface="Univers for KPMG"/>
            </a:endParaRPr>
          </a:p>
          <a:p>
            <a:pPr>
              <a:spcBef>
                <a:spcPts val="300"/>
              </a:spcBef>
            </a:pPr>
            <a:r>
              <a:rPr lang="en-US" altLang="ko-KR" sz="800" dirty="0">
                <a:latin typeface="+mj-ea"/>
                <a:ea typeface="+mj-ea"/>
                <a:cs typeface="Univers for KPMG"/>
              </a:rPr>
              <a:t>Note 2: </a:t>
            </a:r>
            <a:r>
              <a:rPr lang="ko-KR" altLang="en-US" sz="800" dirty="0">
                <a:latin typeface="+mj-ea"/>
                <a:ea typeface="+mj-ea"/>
                <a:cs typeface="Univers for KPMG"/>
              </a:rPr>
              <a:t>외부 공인회계사사무소에 대한 </a:t>
            </a:r>
            <a:r>
              <a:rPr lang="ko-KR" altLang="en-US" sz="800" dirty="0" err="1">
                <a:latin typeface="+mj-ea"/>
                <a:ea typeface="+mj-ea"/>
                <a:cs typeface="Univers for KPMG"/>
              </a:rPr>
              <a:t>기장료</a:t>
            </a:r>
            <a:r>
              <a:rPr lang="en-US" altLang="ko-KR" sz="800" dirty="0">
                <a:latin typeface="+mj-ea"/>
                <a:ea typeface="+mj-ea"/>
                <a:cs typeface="Univers for KPMG"/>
              </a:rPr>
              <a:t>, </a:t>
            </a:r>
            <a:r>
              <a:rPr lang="ko-KR" altLang="en-US" sz="800" dirty="0" err="1">
                <a:latin typeface="+mj-ea"/>
                <a:ea typeface="+mj-ea"/>
                <a:cs typeface="Univers for KPMG"/>
              </a:rPr>
              <a:t>결산조정료</a:t>
            </a:r>
            <a:r>
              <a:rPr lang="en-US" altLang="ko-KR" sz="800" dirty="0">
                <a:latin typeface="+mj-ea"/>
                <a:ea typeface="+mj-ea"/>
                <a:cs typeface="Univers for KPMG"/>
              </a:rPr>
              <a:t>, </a:t>
            </a:r>
            <a:r>
              <a:rPr lang="ko-KR" altLang="en-US" sz="800" dirty="0">
                <a:latin typeface="+mj-ea"/>
                <a:ea typeface="+mj-ea"/>
                <a:cs typeface="Univers for KPMG"/>
              </a:rPr>
              <a:t>기술보증기금에 대한 </a:t>
            </a:r>
            <a:r>
              <a:rPr lang="ko-KR" altLang="en-US" sz="800" dirty="0" err="1">
                <a:latin typeface="+mj-ea"/>
                <a:ea typeface="+mj-ea"/>
                <a:cs typeface="Univers for KPMG"/>
              </a:rPr>
              <a:t>대출보증료</a:t>
            </a:r>
            <a:r>
              <a:rPr lang="ko-KR" altLang="en-US" sz="800" dirty="0">
                <a:latin typeface="+mj-ea"/>
                <a:ea typeface="+mj-ea"/>
                <a:cs typeface="Univers for KPMG"/>
              </a:rPr>
              <a:t> 등이 대부분을 </a:t>
            </a:r>
            <a:endParaRPr lang="en-US" altLang="ko-KR" sz="800" dirty="0">
              <a:latin typeface="+mj-ea"/>
              <a:ea typeface="+mj-ea"/>
              <a:cs typeface="Univers for KPMG"/>
            </a:endParaRPr>
          </a:p>
          <a:p>
            <a:r>
              <a:rPr lang="en-US" altLang="ko-KR" sz="800" dirty="0">
                <a:latin typeface="+mj-ea"/>
                <a:ea typeface="+mj-ea"/>
                <a:cs typeface="Univers for KPMG"/>
              </a:rPr>
              <a:t>          </a:t>
            </a:r>
            <a:r>
              <a:rPr lang="ko-KR" altLang="en-US" sz="800" dirty="0">
                <a:latin typeface="+mj-ea"/>
                <a:ea typeface="+mj-ea"/>
                <a:cs typeface="Univers for KPMG"/>
              </a:rPr>
              <a:t>차지하며</a:t>
            </a:r>
            <a:r>
              <a:rPr lang="en-US" altLang="ko-KR" sz="800" dirty="0">
                <a:latin typeface="+mj-ea"/>
                <a:ea typeface="+mj-ea"/>
                <a:cs typeface="Univers for KPMG"/>
              </a:rPr>
              <a:t>, </a:t>
            </a:r>
            <a:r>
              <a:rPr lang="ko-KR" altLang="en-US" sz="800" dirty="0">
                <a:latin typeface="+mj-ea"/>
                <a:ea typeface="+mj-ea"/>
                <a:cs typeface="Univers for KPMG"/>
              </a:rPr>
              <a:t>고정비 성격에 해당함</a:t>
            </a:r>
          </a:p>
        </p:txBody>
      </p:sp>
      <p:sp>
        <p:nvSpPr>
          <p:cNvPr id="16" name="직사각형 15">
            <a:extLst>
              <a:ext uri="{FF2B5EF4-FFF2-40B4-BE49-F238E27FC236}">
                <a16:creationId xmlns:a16="http://schemas.microsoft.com/office/drawing/2014/main" id="{ABB03808-1907-4E83-B877-2FB04C191F45}"/>
              </a:ext>
            </a:extLst>
          </p:cNvPr>
          <p:cNvSpPr/>
          <p:nvPr/>
        </p:nvSpPr>
        <p:spPr>
          <a:xfrm>
            <a:off x="4089126" y="2312119"/>
            <a:ext cx="5056184" cy="15536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17" name="순서도: 연결자 16">
            <a:extLst>
              <a:ext uri="{FF2B5EF4-FFF2-40B4-BE49-F238E27FC236}">
                <a16:creationId xmlns:a16="http://schemas.microsoft.com/office/drawing/2014/main" id="{E20EF86D-A82F-411B-BEA3-0C23890929F0}"/>
              </a:ext>
            </a:extLst>
          </p:cNvPr>
          <p:cNvSpPr/>
          <p:nvPr/>
        </p:nvSpPr>
        <p:spPr bwMode="auto">
          <a:xfrm>
            <a:off x="4021859" y="227834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B</a:t>
            </a:r>
            <a:endParaRPr lang="ko-KR" altLang="en-US" sz="900" kern="0" dirty="0">
              <a:solidFill>
                <a:srgbClr val="FFFFFF"/>
              </a:solidFill>
              <a:latin typeface="+mn-ea"/>
              <a:cs typeface="Arial" panose="020B0604020202020204" pitchFamily="34" charset="0"/>
            </a:endParaRPr>
          </a:p>
        </p:txBody>
      </p:sp>
      <p:sp>
        <p:nvSpPr>
          <p:cNvPr id="18" name="직사각형 17">
            <a:extLst>
              <a:ext uri="{FF2B5EF4-FFF2-40B4-BE49-F238E27FC236}">
                <a16:creationId xmlns:a16="http://schemas.microsoft.com/office/drawing/2014/main" id="{00321A46-589A-49C4-9C5A-C308E7526402}"/>
              </a:ext>
            </a:extLst>
          </p:cNvPr>
          <p:cNvSpPr/>
          <p:nvPr/>
        </p:nvSpPr>
        <p:spPr>
          <a:xfrm>
            <a:off x="4089124" y="1846010"/>
            <a:ext cx="5056184" cy="15536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19" name="순서도: 연결자 18">
            <a:extLst>
              <a:ext uri="{FF2B5EF4-FFF2-40B4-BE49-F238E27FC236}">
                <a16:creationId xmlns:a16="http://schemas.microsoft.com/office/drawing/2014/main" id="{7D90E456-C071-4CA4-BC7C-2A3422CD3EA9}"/>
              </a:ext>
            </a:extLst>
          </p:cNvPr>
          <p:cNvSpPr/>
          <p:nvPr/>
        </p:nvSpPr>
        <p:spPr bwMode="auto">
          <a:xfrm>
            <a:off x="4021857" y="1812234"/>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A</a:t>
            </a:r>
            <a:endParaRPr lang="ko-KR" altLang="en-US" sz="900" kern="0" dirty="0">
              <a:solidFill>
                <a:srgbClr val="FFFFFF"/>
              </a:solidFill>
              <a:latin typeface="+mn-ea"/>
              <a:cs typeface="Arial" panose="020B0604020202020204" pitchFamily="34" charset="0"/>
            </a:endParaRPr>
          </a:p>
        </p:txBody>
      </p:sp>
      <p:sp>
        <p:nvSpPr>
          <p:cNvPr id="20" name="직사각형 19">
            <a:extLst>
              <a:ext uri="{FF2B5EF4-FFF2-40B4-BE49-F238E27FC236}">
                <a16:creationId xmlns:a16="http://schemas.microsoft.com/office/drawing/2014/main" id="{AE5D4F01-985D-4C9E-8CF2-42671F7F1BCD}"/>
              </a:ext>
            </a:extLst>
          </p:cNvPr>
          <p:cNvSpPr/>
          <p:nvPr/>
        </p:nvSpPr>
        <p:spPr>
          <a:xfrm>
            <a:off x="4087314" y="2464519"/>
            <a:ext cx="5056184" cy="15536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21" name="순서도: 연결자 20">
            <a:extLst>
              <a:ext uri="{FF2B5EF4-FFF2-40B4-BE49-F238E27FC236}">
                <a16:creationId xmlns:a16="http://schemas.microsoft.com/office/drawing/2014/main" id="{7D7F5AEA-1AEC-40A0-B87B-CAE586A4AC96}"/>
              </a:ext>
            </a:extLst>
          </p:cNvPr>
          <p:cNvSpPr/>
          <p:nvPr/>
        </p:nvSpPr>
        <p:spPr bwMode="auto">
          <a:xfrm>
            <a:off x="4020047" y="243074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C</a:t>
            </a:r>
            <a:endParaRPr lang="ko-KR" altLang="en-US" sz="900" kern="0" dirty="0">
              <a:solidFill>
                <a:srgbClr val="FFFFFF"/>
              </a:solidFill>
              <a:latin typeface="+mn-ea"/>
              <a:cs typeface="Arial" panose="020B0604020202020204" pitchFamily="34" charset="0"/>
            </a:endParaRPr>
          </a:p>
        </p:txBody>
      </p:sp>
      <p:sp>
        <p:nvSpPr>
          <p:cNvPr id="22" name="순서도: 연결자 21">
            <a:extLst>
              <a:ext uri="{FF2B5EF4-FFF2-40B4-BE49-F238E27FC236}">
                <a16:creationId xmlns:a16="http://schemas.microsoft.com/office/drawing/2014/main" id="{0CFC17CB-70ED-452C-AB0B-5C47D244819A}"/>
              </a:ext>
            </a:extLst>
          </p:cNvPr>
          <p:cNvSpPr/>
          <p:nvPr/>
        </p:nvSpPr>
        <p:spPr bwMode="auto">
          <a:xfrm>
            <a:off x="910357" y="2960710"/>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A</a:t>
            </a:r>
            <a:endParaRPr lang="ko-KR" altLang="en-US" sz="900" kern="0" dirty="0">
              <a:solidFill>
                <a:srgbClr val="FFFFFF"/>
              </a:solidFill>
              <a:latin typeface="+mn-ea"/>
              <a:cs typeface="Arial" panose="020B0604020202020204" pitchFamily="34" charset="0"/>
            </a:endParaRPr>
          </a:p>
        </p:txBody>
      </p:sp>
      <p:graphicFrame>
        <p:nvGraphicFramePr>
          <p:cNvPr id="2" name="표 1">
            <a:extLst>
              <a:ext uri="{FF2B5EF4-FFF2-40B4-BE49-F238E27FC236}">
                <a16:creationId xmlns:a16="http://schemas.microsoft.com/office/drawing/2014/main" id="{6293011B-AAD9-4706-91EB-D20361022E89}"/>
              </a:ext>
            </a:extLst>
          </p:cNvPr>
          <p:cNvGraphicFramePr>
            <a:graphicFrameLocks noGrp="1"/>
          </p:cNvGraphicFramePr>
          <p:nvPr/>
        </p:nvGraphicFramePr>
        <p:xfrm>
          <a:off x="1044891" y="3126596"/>
          <a:ext cx="2700000" cy="576000"/>
        </p:xfrm>
        <a:graphic>
          <a:graphicData uri="http://schemas.openxmlformats.org/drawingml/2006/table">
            <a:tbl>
              <a:tblPr/>
              <a:tblGrid>
                <a:gridCol w="828000">
                  <a:extLst>
                    <a:ext uri="{9D8B030D-6E8A-4147-A177-3AD203B41FA5}">
                      <a16:colId xmlns:a16="http://schemas.microsoft.com/office/drawing/2014/main" val="476579765"/>
                    </a:ext>
                  </a:extLst>
                </a:gridCol>
                <a:gridCol w="360000">
                  <a:extLst>
                    <a:ext uri="{9D8B030D-6E8A-4147-A177-3AD203B41FA5}">
                      <a16:colId xmlns:a16="http://schemas.microsoft.com/office/drawing/2014/main" val="2846608205"/>
                    </a:ext>
                  </a:extLst>
                </a:gridCol>
                <a:gridCol w="360000">
                  <a:extLst>
                    <a:ext uri="{9D8B030D-6E8A-4147-A177-3AD203B41FA5}">
                      <a16:colId xmlns:a16="http://schemas.microsoft.com/office/drawing/2014/main" val="1894657675"/>
                    </a:ext>
                  </a:extLst>
                </a:gridCol>
                <a:gridCol w="360000">
                  <a:extLst>
                    <a:ext uri="{9D8B030D-6E8A-4147-A177-3AD203B41FA5}">
                      <a16:colId xmlns:a16="http://schemas.microsoft.com/office/drawing/2014/main" val="3700981167"/>
                    </a:ext>
                  </a:extLst>
                </a:gridCol>
                <a:gridCol w="360000">
                  <a:extLst>
                    <a:ext uri="{9D8B030D-6E8A-4147-A177-3AD203B41FA5}">
                      <a16:colId xmlns:a16="http://schemas.microsoft.com/office/drawing/2014/main" val="2653010893"/>
                    </a:ext>
                  </a:extLst>
                </a:gridCol>
                <a:gridCol w="432000">
                  <a:extLst>
                    <a:ext uri="{9D8B030D-6E8A-4147-A177-3AD203B41FA5}">
                      <a16:colId xmlns:a16="http://schemas.microsoft.com/office/drawing/2014/main" val="335550032"/>
                    </a:ext>
                  </a:extLst>
                </a:gridCol>
              </a:tblGrid>
              <a:tr h="144000">
                <a:tc>
                  <a:txBody>
                    <a:bodyPr/>
                    <a:lstStyle/>
                    <a:p>
                      <a:pPr algn="l"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0" marR="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0" marR="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0" marR="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0" marR="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 1H</a:t>
                      </a:r>
                    </a:p>
                  </a:txBody>
                  <a:tcPr marL="0" marR="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extLst>
                  <a:ext uri="{0D108BD9-81ED-4DB2-BD59-A6C34878D82A}">
                    <a16:rowId xmlns:a16="http://schemas.microsoft.com/office/drawing/2014/main" val="1315689154"/>
                  </a:ext>
                </a:extLst>
              </a:tr>
              <a:tr h="144000">
                <a:tc>
                  <a:txBody>
                    <a:bodyPr/>
                    <a:lstStyle/>
                    <a:p>
                      <a:pPr algn="l" fontAlgn="ctr"/>
                      <a:r>
                        <a:rPr lang="ko-KR" altLang="en-US" sz="800" b="0" i="0" u="none" strike="noStrike" dirty="0">
                          <a:effectLst/>
                          <a:latin typeface="맑은 고딕" panose="020B0503020000020004" pitchFamily="50" charset="-127"/>
                          <a:ea typeface="맑은 고딕" panose="020B0503020000020004" pitchFamily="50" charset="-127"/>
                        </a:rPr>
                        <a:t>임원급여</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100</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62</a:t>
                      </a:r>
                      <a:r>
                        <a:rPr lang="en-US" altLang="ko-KR" sz="800" b="0" i="0" u="none" strike="noStrike" baseline="30000" dirty="0">
                          <a:effectLst/>
                          <a:latin typeface="맑은 고딕" panose="020B0503020000020004" pitchFamily="50" charset="-127"/>
                          <a:ea typeface="맑은 고딕" panose="020B0503020000020004" pitchFamily="50" charset="-127"/>
                        </a:rPr>
                        <a:t>1</a:t>
                      </a:r>
                      <a:endParaRPr lang="en-US" altLang="ko-KR" sz="800" b="0" i="0" u="none" strike="noStrike" dirty="0">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126</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121</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60</a:t>
                      </a:r>
                    </a:p>
                  </a:txBody>
                  <a:tcPr marL="46800" marR="46800" marT="0" marB="0" anchor="ctr">
                    <a:lnL w="6350" cap="flat" cmpd="sng" algn="ctr">
                      <a:solidFill>
                        <a:srgbClr val="0054B8"/>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3193901435"/>
                  </a:ext>
                </a:extLst>
              </a:tr>
              <a:tr h="144000">
                <a:tc>
                  <a:txBody>
                    <a:bodyPr/>
                    <a:lstStyle/>
                    <a:p>
                      <a:pPr algn="l" fontAlgn="ctr"/>
                      <a:r>
                        <a:rPr lang="ko-KR" altLang="en-US" sz="800" b="0" i="0" u="none" strike="noStrike" dirty="0">
                          <a:effectLst/>
                          <a:latin typeface="맑은 고딕" panose="020B0503020000020004" pitchFamily="50" charset="-127"/>
                          <a:ea typeface="맑은 고딕" panose="020B0503020000020004" pitchFamily="50" charset="-127"/>
                        </a:rPr>
                        <a:t>직원급여</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76</a:t>
                      </a:r>
                      <a:endParaRPr lang="en-US" altLang="ko-KR" sz="800" b="0" i="0" u="none" strike="noStrike" baseline="30000" dirty="0">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59</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61</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62</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26</a:t>
                      </a:r>
                    </a:p>
                  </a:txBody>
                  <a:tcPr marL="46800" marR="46800" marT="0" marB="0" anchor="ctr">
                    <a:lnL w="6350" cap="flat" cmpd="sng" algn="ctr">
                      <a:solidFill>
                        <a:srgbClr val="0054B8"/>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2004602506"/>
                  </a:ext>
                </a:extLst>
              </a:tr>
              <a:tr h="144000">
                <a:tc>
                  <a:txBody>
                    <a:bodyPr/>
                    <a:lstStyle/>
                    <a:p>
                      <a:pPr algn="l" fontAlgn="ctr"/>
                      <a:r>
                        <a:rPr lang="ko-KR" altLang="en-US" sz="800" b="0" i="0" u="none" strike="noStrike" dirty="0">
                          <a:effectLst/>
                          <a:latin typeface="맑은 고딕" panose="020B0503020000020004" pitchFamily="50" charset="-127"/>
                          <a:ea typeface="맑은 고딕" panose="020B0503020000020004" pitchFamily="50" charset="-127"/>
                        </a:rPr>
                        <a:t>상여금</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21</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10</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19</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13</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14</a:t>
                      </a:r>
                    </a:p>
                  </a:txBody>
                  <a:tcPr marL="46800" marR="46800" marT="0" marB="0" anchor="ctr">
                    <a:lnL w="6350" cap="flat" cmpd="sng" algn="ctr">
                      <a:solidFill>
                        <a:srgbClr val="0054B8"/>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46163177"/>
                  </a:ext>
                </a:extLst>
              </a:tr>
            </a:tbl>
          </a:graphicData>
        </a:graphic>
      </p:graphicFrame>
      <p:sp>
        <p:nvSpPr>
          <p:cNvPr id="23" name="TextBox 22">
            <a:extLst>
              <a:ext uri="{FF2B5EF4-FFF2-40B4-BE49-F238E27FC236}">
                <a16:creationId xmlns:a16="http://schemas.microsoft.com/office/drawing/2014/main" id="{C9B4BB47-3C13-46FD-AB39-EB2BCE9025BA}"/>
              </a:ext>
            </a:extLst>
          </p:cNvPr>
          <p:cNvSpPr txBox="1"/>
          <p:nvPr/>
        </p:nvSpPr>
        <p:spPr>
          <a:xfrm>
            <a:off x="1044891" y="3743788"/>
            <a:ext cx="2772690" cy="215444"/>
          </a:xfrm>
          <a:prstGeom prst="rect">
            <a:avLst/>
          </a:prstGeom>
          <a:noFill/>
        </p:spPr>
        <p:txBody>
          <a:bodyPr wrap="square" lIns="0" tIns="0" rIns="0" bIns="0" rtlCol="0">
            <a:spAutoFit/>
          </a:bodyPr>
          <a:lstStyle/>
          <a:p>
            <a:pPr algn="just"/>
            <a:r>
              <a:rPr lang="en-US" altLang="ko-KR" sz="700" dirty="0">
                <a:latin typeface="+mj-ea"/>
                <a:ea typeface="+mj-ea"/>
                <a:cs typeface="Univers for KPMG"/>
              </a:rPr>
              <a:t>Note 1: </a:t>
            </a:r>
            <a:r>
              <a:rPr lang="ko-KR" altLang="en-US" sz="700" dirty="0">
                <a:latin typeface="+mj-ea"/>
                <a:ea typeface="+mj-ea"/>
                <a:cs typeface="Univers for KPMG"/>
              </a:rPr>
              <a:t>임원급여는 전액 대표이사 급여이며</a:t>
            </a:r>
            <a:r>
              <a:rPr lang="en-US" altLang="ko-KR" sz="700" dirty="0">
                <a:latin typeface="+mj-ea"/>
                <a:ea typeface="+mj-ea"/>
                <a:cs typeface="Univers for KPMG"/>
              </a:rPr>
              <a:t>, ’17</a:t>
            </a:r>
            <a:r>
              <a:rPr lang="ko-KR" altLang="en-US" sz="700" dirty="0">
                <a:latin typeface="+mj-ea"/>
                <a:ea typeface="+mj-ea"/>
                <a:cs typeface="Univers for KPMG"/>
              </a:rPr>
              <a:t>년 급여 일부를 대표이사 소유 공장 임차료로 대신 수령하여 임원급여가 감소하였음</a:t>
            </a:r>
            <a:endParaRPr lang="en-US" altLang="ko-KR" sz="700" dirty="0">
              <a:latin typeface="+mj-ea"/>
              <a:ea typeface="+mj-ea"/>
              <a:cs typeface="Univers for KPMG"/>
            </a:endParaRPr>
          </a:p>
        </p:txBody>
      </p:sp>
      <p:sp>
        <p:nvSpPr>
          <p:cNvPr id="24" name="순서도: 연결자 23">
            <a:extLst>
              <a:ext uri="{FF2B5EF4-FFF2-40B4-BE49-F238E27FC236}">
                <a16:creationId xmlns:a16="http://schemas.microsoft.com/office/drawing/2014/main" id="{115275F1-D566-4988-925E-24E44B3E9A90}"/>
              </a:ext>
            </a:extLst>
          </p:cNvPr>
          <p:cNvSpPr/>
          <p:nvPr/>
        </p:nvSpPr>
        <p:spPr bwMode="auto">
          <a:xfrm>
            <a:off x="910357" y="4025388"/>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B</a:t>
            </a:r>
            <a:endParaRPr lang="ko-KR" altLang="en-US" sz="900" kern="0" dirty="0">
              <a:solidFill>
                <a:srgbClr val="FFFFFF"/>
              </a:solidFill>
              <a:latin typeface="+mn-ea"/>
              <a:cs typeface="Arial" panose="020B0604020202020204" pitchFamily="34" charset="0"/>
            </a:endParaRPr>
          </a:p>
        </p:txBody>
      </p:sp>
      <p:graphicFrame>
        <p:nvGraphicFramePr>
          <p:cNvPr id="3" name="표 2">
            <a:extLst>
              <a:ext uri="{FF2B5EF4-FFF2-40B4-BE49-F238E27FC236}">
                <a16:creationId xmlns:a16="http://schemas.microsoft.com/office/drawing/2014/main" id="{946A7159-99BA-4860-A4DF-773F88B0565E}"/>
              </a:ext>
            </a:extLst>
          </p:cNvPr>
          <p:cNvGraphicFramePr>
            <a:graphicFrameLocks noGrp="1"/>
          </p:cNvGraphicFramePr>
          <p:nvPr/>
        </p:nvGraphicFramePr>
        <p:xfrm>
          <a:off x="1044891" y="4598599"/>
          <a:ext cx="2700000" cy="576000"/>
        </p:xfrm>
        <a:graphic>
          <a:graphicData uri="http://schemas.openxmlformats.org/drawingml/2006/table">
            <a:tbl>
              <a:tblPr/>
              <a:tblGrid>
                <a:gridCol w="825856">
                  <a:extLst>
                    <a:ext uri="{9D8B030D-6E8A-4147-A177-3AD203B41FA5}">
                      <a16:colId xmlns:a16="http://schemas.microsoft.com/office/drawing/2014/main" val="620584350"/>
                    </a:ext>
                  </a:extLst>
                </a:gridCol>
                <a:gridCol w="937072">
                  <a:extLst>
                    <a:ext uri="{9D8B030D-6E8A-4147-A177-3AD203B41FA5}">
                      <a16:colId xmlns:a16="http://schemas.microsoft.com/office/drawing/2014/main" val="1563064802"/>
                    </a:ext>
                  </a:extLst>
                </a:gridCol>
                <a:gridCol w="937072">
                  <a:extLst>
                    <a:ext uri="{9D8B030D-6E8A-4147-A177-3AD203B41FA5}">
                      <a16:colId xmlns:a16="http://schemas.microsoft.com/office/drawing/2014/main" val="4252987453"/>
                    </a:ext>
                  </a:extLst>
                </a:gridCol>
              </a:tblGrid>
              <a:tr h="144000">
                <a:tc>
                  <a:txBody>
                    <a:bodyPr/>
                    <a:lstStyle/>
                    <a:p>
                      <a:pPr algn="l"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취득일</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0" marR="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취득원가</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0" marR="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54B8"/>
                      </a:solidFill>
                      <a:prstDash val="solid"/>
                      <a:round/>
                      <a:headEnd type="none" w="med" len="med"/>
                      <a:tailEnd type="none" w="med" len="med"/>
                    </a:lnB>
                    <a:solidFill>
                      <a:srgbClr val="00338D"/>
                    </a:solidFill>
                  </a:tcPr>
                </a:tc>
                <a:extLst>
                  <a:ext uri="{0D108BD9-81ED-4DB2-BD59-A6C34878D82A}">
                    <a16:rowId xmlns:a16="http://schemas.microsoft.com/office/drawing/2014/main" val="3021711044"/>
                  </a:ext>
                </a:extLst>
              </a:tr>
              <a:tr h="144000">
                <a:tc>
                  <a:txBody>
                    <a:bodyPr/>
                    <a:lstStyle/>
                    <a:p>
                      <a:pPr algn="l" fontAlgn="ctr"/>
                      <a:r>
                        <a:rPr lang="ko-KR" altLang="en-US" sz="800" b="0" i="0" u="none" strike="noStrike" dirty="0">
                          <a:effectLst/>
                          <a:latin typeface="맑은 고딕" panose="020B0503020000020004" pitchFamily="50" charset="-127"/>
                          <a:ea typeface="맑은 고딕" panose="020B0503020000020004" pitchFamily="50" charset="-127"/>
                        </a:rPr>
                        <a:t>특허권</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2017-09-05</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3,011</a:t>
                      </a:r>
                      <a:r>
                        <a:rPr lang="ko-KR" altLang="en-US" sz="800" b="0" i="0" u="none" strike="noStrike" dirty="0">
                          <a:effectLst/>
                          <a:latin typeface="맑은 고딕" panose="020B0503020000020004" pitchFamily="50" charset="-127"/>
                          <a:ea typeface="맑은 고딕" panose="020B0503020000020004" pitchFamily="50" charset="-127"/>
                        </a:rPr>
                        <a:t>백만원</a:t>
                      </a:r>
                      <a:endParaRPr lang="en-US" altLang="ko-KR" sz="800" b="0" i="0" u="none" strike="noStrike" dirty="0">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54B8"/>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1833916602"/>
                  </a:ext>
                </a:extLst>
              </a:tr>
              <a:tr h="144000">
                <a:tc>
                  <a:txBody>
                    <a:bodyPr/>
                    <a:lstStyle/>
                    <a:p>
                      <a:pPr algn="l" fontAlgn="ctr"/>
                      <a:r>
                        <a:rPr lang="ko-KR" altLang="en-US" sz="800" b="0" i="0" u="none" strike="noStrike" dirty="0">
                          <a:effectLst/>
                          <a:latin typeface="맑은 고딕" panose="020B0503020000020004" pitchFamily="50" charset="-127"/>
                          <a:ea typeface="맑은 고딕" panose="020B0503020000020004" pitchFamily="50" charset="-127"/>
                        </a:rPr>
                        <a:t>실용신안권</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2018-11-08</a:t>
                      </a:r>
                      <a:endParaRPr lang="en-US" altLang="ko-KR" sz="800" b="0" i="0" u="none" strike="noStrike" baseline="30000" dirty="0">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950</a:t>
                      </a:r>
                      <a:r>
                        <a:rPr lang="ko-KR" altLang="en-US" sz="800" b="0" i="0" u="none" strike="noStrike" dirty="0">
                          <a:effectLst/>
                          <a:latin typeface="맑은 고딕" panose="020B0503020000020004" pitchFamily="50" charset="-127"/>
                          <a:ea typeface="맑은 고딕" panose="020B0503020000020004" pitchFamily="50" charset="-127"/>
                        </a:rPr>
                        <a:t>백만원</a:t>
                      </a:r>
                      <a:endParaRPr lang="en-US" altLang="ko-KR" sz="800" b="0" i="0" u="none" strike="noStrike" dirty="0">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54B8"/>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54B8"/>
                      </a:solidFill>
                      <a:prstDash val="solid"/>
                      <a:round/>
                      <a:headEnd type="none" w="med" len="med"/>
                      <a:tailEnd type="none" w="med" len="med"/>
                    </a:lnT>
                    <a:lnB w="6350" cap="flat" cmpd="sng" algn="ctr">
                      <a:solidFill>
                        <a:srgbClr val="0054B8"/>
                      </a:solidFill>
                      <a:prstDash val="solid"/>
                      <a:round/>
                      <a:headEnd type="none" w="med" len="med"/>
                      <a:tailEnd type="none" w="med" len="med"/>
                    </a:lnB>
                  </a:tcPr>
                </a:tc>
                <a:extLst>
                  <a:ext uri="{0D108BD9-81ED-4DB2-BD59-A6C34878D82A}">
                    <a16:rowId xmlns:a16="http://schemas.microsoft.com/office/drawing/2014/main" val="4122319634"/>
                  </a:ext>
                </a:extLst>
              </a:tr>
              <a:tr h="144000">
                <a:tc>
                  <a:txBody>
                    <a:bodyPr/>
                    <a:lstStyle/>
                    <a:p>
                      <a:pPr algn="l" fontAlgn="ctr"/>
                      <a:r>
                        <a:rPr lang="ko-KR" altLang="en-US" sz="800" b="0" i="0" u="none" strike="noStrike" dirty="0">
                          <a:effectLst/>
                          <a:latin typeface="맑은 고딕" panose="020B0503020000020004" pitchFamily="50" charset="-127"/>
                          <a:ea typeface="맑은 고딕" panose="020B0503020000020004" pitchFamily="50" charset="-127"/>
                        </a:rPr>
                        <a:t>의장권</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2018-11-08</a:t>
                      </a:r>
                    </a:p>
                  </a:txBody>
                  <a:tcPr marL="46800" marR="46800" marT="0" marB="0" anchor="ctr">
                    <a:lnL w="6350" cap="flat" cmpd="sng" algn="ctr">
                      <a:solidFill>
                        <a:srgbClr val="0054B8"/>
                      </a:solidFill>
                      <a:prstDash val="solid"/>
                      <a:round/>
                      <a:headEnd type="none" w="med" len="med"/>
                      <a:tailEnd type="none" w="med" len="med"/>
                    </a:lnL>
                    <a:lnR w="6350" cap="flat" cmpd="sng" algn="ctr">
                      <a:solidFill>
                        <a:srgbClr val="0054B8"/>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effectLst/>
                          <a:latin typeface="맑은 고딕" panose="020B0503020000020004" pitchFamily="50" charset="-127"/>
                          <a:ea typeface="맑은 고딕" panose="020B0503020000020004" pitchFamily="50" charset="-127"/>
                        </a:rPr>
                        <a:t>245</a:t>
                      </a:r>
                      <a:r>
                        <a:rPr lang="ko-KR" altLang="en-US" sz="800" b="0" i="0" u="none" strike="noStrike" dirty="0">
                          <a:effectLst/>
                          <a:latin typeface="맑은 고딕" panose="020B0503020000020004" pitchFamily="50" charset="-127"/>
                          <a:ea typeface="맑은 고딕" panose="020B0503020000020004" pitchFamily="50" charset="-127"/>
                        </a:rPr>
                        <a:t>백만원</a:t>
                      </a:r>
                      <a:endParaRPr lang="en-US" altLang="ko-KR" sz="800" b="0" i="0" u="none" strike="noStrike" dirty="0">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54B8"/>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54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26641069"/>
                  </a:ext>
                </a:extLst>
              </a:tr>
            </a:tbl>
          </a:graphicData>
        </a:graphic>
      </p:graphicFrame>
      <p:sp>
        <p:nvSpPr>
          <p:cNvPr id="25" name="순서도: 연결자 24">
            <a:extLst>
              <a:ext uri="{FF2B5EF4-FFF2-40B4-BE49-F238E27FC236}">
                <a16:creationId xmlns:a16="http://schemas.microsoft.com/office/drawing/2014/main" id="{D9A3CCC9-C8B6-4D97-B41C-92707A8B324A}"/>
              </a:ext>
            </a:extLst>
          </p:cNvPr>
          <p:cNvSpPr/>
          <p:nvPr/>
        </p:nvSpPr>
        <p:spPr bwMode="auto">
          <a:xfrm>
            <a:off x="910357" y="5293090"/>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C</a:t>
            </a:r>
            <a:endParaRPr lang="ko-KR" altLang="en-US" sz="900" kern="0" dirty="0">
              <a:solidFill>
                <a:srgbClr val="FFFFFF"/>
              </a:solidFill>
              <a:latin typeface="+mn-ea"/>
              <a:cs typeface="Arial" panose="020B0604020202020204" pitchFamily="34" charset="0"/>
            </a:endParaRPr>
          </a:p>
        </p:txBody>
      </p:sp>
    </p:spTree>
    <p:extLst>
      <p:ext uri="{BB962C8B-B14F-4D97-AF65-F5344CB8AC3E}">
        <p14:creationId xmlns:p14="http://schemas.microsoft.com/office/powerpoint/2010/main" val="1444207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2200" b="1" dirty="0">
                <a:solidFill>
                  <a:srgbClr val="00338D"/>
                </a:solidFill>
                <a:latin typeface="KPMG Extralight" panose="020B0303030202040204" pitchFamily="34" charset="0"/>
              </a:rPr>
              <a:t>Supporting Analysis</a:t>
            </a:r>
            <a:endParaRPr lang="en-US" altLang="ko-KR" sz="2200" b="1" dirty="0">
              <a:solidFill>
                <a:srgbClr val="00338D"/>
              </a:solidFill>
              <a:latin typeface="KPMG Extralight" panose="020B0303030202040204" pitchFamily="34" charset="0"/>
              <a:ea typeface="맑은 고딕" panose="020B0503020000020004" pitchFamily="50" charset="-127"/>
            </a:endParaRPr>
          </a:p>
        </p:txBody>
      </p:sp>
      <p:grpSp>
        <p:nvGrpSpPr>
          <p:cNvPr id="10" name="그룹 9">
            <a:extLst>
              <a:ext uri="{FF2B5EF4-FFF2-40B4-BE49-F238E27FC236}">
                <a16:creationId xmlns:a16="http://schemas.microsoft.com/office/drawing/2014/main" id="{0AED24CC-2FEE-45D7-ADF0-CCF78B8FBFE2}"/>
              </a:ext>
            </a:extLst>
          </p:cNvPr>
          <p:cNvGrpSpPr/>
          <p:nvPr/>
        </p:nvGrpSpPr>
        <p:grpSpPr>
          <a:xfrm>
            <a:off x="4089127" y="1098740"/>
            <a:ext cx="5056933" cy="360000"/>
            <a:chOff x="494945" y="1434354"/>
            <a:chExt cx="4516755" cy="360000"/>
          </a:xfrm>
        </p:grpSpPr>
        <p:sp>
          <p:nvSpPr>
            <p:cNvPr id="12" name="Line 13">
              <a:extLst>
                <a:ext uri="{FF2B5EF4-FFF2-40B4-BE49-F238E27FC236}">
                  <a16:creationId xmlns:a16="http://schemas.microsoft.com/office/drawing/2014/main" id="{B9E37EE3-ACB7-444D-8D45-CFA96EE18F41}"/>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4" name="Rectangle 41">
              <a:extLst>
                <a:ext uri="{FF2B5EF4-FFF2-40B4-BE49-F238E27FC236}">
                  <a16:creationId xmlns:a16="http://schemas.microsoft.com/office/drawing/2014/main" id="{FE9D8EAD-22A5-4FAC-979A-EA1E5374E185}"/>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NAV</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15" name="TextBox 14">
            <a:extLst>
              <a:ext uri="{FF2B5EF4-FFF2-40B4-BE49-F238E27FC236}">
                <a16:creationId xmlns:a16="http://schemas.microsoft.com/office/drawing/2014/main" id="{71FD611C-3CE5-437C-A15F-088BFFEF16B3}"/>
              </a:ext>
            </a:extLst>
          </p:cNvPr>
          <p:cNvSpPr txBox="1">
            <a:spLocks/>
          </p:cNvSpPr>
          <p:nvPr/>
        </p:nvSpPr>
        <p:spPr>
          <a:xfrm>
            <a:off x="792892" y="1196792"/>
            <a:ext cx="3066398" cy="5059228"/>
          </a:xfrm>
          <a:prstGeom prst="rect">
            <a:avLst/>
          </a:prstGeom>
          <a:noFill/>
          <a:ln w="6350">
            <a:solidFill>
              <a:srgbClr val="00338D"/>
            </a:solidFill>
          </a:ln>
        </p:spPr>
        <p:txBody>
          <a:bodyPr wrap="square" lIns="54610" tIns="54610" rIns="54610" bIns="54610" rtlCol="0" anchor="t" anchorCtr="0">
            <a:noAutofit/>
          </a:bodyPr>
          <a:lstStyle/>
          <a:p>
            <a:pPr marL="95249" lvl="2" defTabSz="914395" fontAlgn="base">
              <a:spcBef>
                <a:spcPts val="600"/>
              </a:spcBef>
              <a:buClr>
                <a:srgbClr val="00338D"/>
              </a:buClr>
              <a:buSzPct val="100000"/>
              <a:defRPr/>
            </a:pPr>
            <a:r>
              <a:rPr lang="en-US" altLang="ko-KR" sz="800" b="1" dirty="0">
                <a:solidFill>
                  <a:srgbClr val="000000"/>
                </a:solidFill>
                <a:latin typeface="+mj-ea"/>
                <a:cs typeface="Arial" panose="020B0604020202020204" pitchFamily="34" charset="0"/>
              </a:rPr>
              <a:t>Overview</a:t>
            </a:r>
          </a:p>
          <a:p>
            <a:pPr marL="266400" lvl="2" defTabSz="914400" fontAlgn="base">
              <a:lnSpc>
                <a:spcPct val="120000"/>
              </a:lnSpc>
              <a:spcBef>
                <a:spcPts val="600"/>
              </a:spcBef>
              <a:buClr>
                <a:srgbClr val="00338D"/>
              </a:buClr>
              <a:buSzPct val="100000"/>
              <a:defRPr/>
            </a:pPr>
            <a:r>
              <a:rPr lang="ko-KR" altLang="en-US" sz="800" b="1" kern="0" dirty="0">
                <a:solidFill>
                  <a:srgbClr val="000000"/>
                </a:solidFill>
                <a:latin typeface="맑은 고딕" panose="020B0503020000020004" pitchFamily="50" charset="-127"/>
                <a:cs typeface="Arial" panose="020B0604020202020204" pitchFamily="34" charset="0"/>
              </a:rPr>
              <a:t>매출채권</a:t>
            </a:r>
            <a:endParaRPr lang="en-US" altLang="ko-KR" sz="800" kern="0" baseline="30000" dirty="0">
              <a:solidFill>
                <a:srgbClr val="000000"/>
              </a:solidFill>
              <a:latin typeface="맑은 고딕" panose="020B0503020000020004" pitchFamily="50" charset="-127"/>
              <a:cs typeface="Arial" panose="020B0604020202020204" pitchFamily="34" charset="0"/>
            </a:endParaRPr>
          </a:p>
          <a:p>
            <a:pPr marL="266400" lvl="2" indent="-171450" defTabSz="914400" fontAlgn="base">
              <a:spcBef>
                <a:spcPts val="600"/>
              </a:spcBef>
              <a:buClr>
                <a:srgbClr val="00338D"/>
              </a:buClr>
              <a:buSzPct val="100000"/>
              <a:buFont typeface="맑은 고딕" panose="020B0503020000020004" pitchFamily="50" charset="-127"/>
              <a:buChar char="–"/>
              <a:defRPr/>
            </a:pPr>
            <a:r>
              <a:rPr lang="ko-KR" altLang="en-US" sz="800" kern="0" dirty="0">
                <a:solidFill>
                  <a:srgbClr val="000000"/>
                </a:solidFill>
                <a:latin typeface="맑은 고딕" panose="020B0503020000020004" pitchFamily="50" charset="-127"/>
                <a:cs typeface="Arial" panose="020B0604020202020204" pitchFamily="34" charset="0"/>
              </a:rPr>
              <a:t>회사는 매출채권에 대하여 일괄적으로 세법상 대손충당금 </a:t>
            </a:r>
            <a:r>
              <a:rPr lang="en-US" altLang="ko-KR" sz="800" kern="0" dirty="0">
                <a:solidFill>
                  <a:srgbClr val="000000"/>
                </a:solidFill>
                <a:latin typeface="맑은 고딕" panose="020B0503020000020004" pitchFamily="50" charset="-127"/>
                <a:cs typeface="Arial" panose="020B0604020202020204" pitchFamily="34" charset="0"/>
              </a:rPr>
              <a:t>1%</a:t>
            </a:r>
            <a:r>
              <a:rPr lang="ko-KR" altLang="en-US" sz="800" kern="0" dirty="0">
                <a:solidFill>
                  <a:srgbClr val="000000"/>
                </a:solidFill>
                <a:latin typeface="맑은 고딕" panose="020B0503020000020004" pitchFamily="50" charset="-127"/>
                <a:cs typeface="Arial" panose="020B0604020202020204" pitchFamily="34" charset="0"/>
              </a:rPr>
              <a:t>만을 설정하고 있으며</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cs typeface="Arial" panose="020B0604020202020204" pitchFamily="34" charset="0"/>
              </a:rPr>
              <a:t>매출채권 </a:t>
            </a:r>
            <a:r>
              <a:rPr lang="en-US" altLang="ko-KR" sz="800" kern="0" dirty="0">
                <a:solidFill>
                  <a:srgbClr val="000000"/>
                </a:solidFill>
                <a:latin typeface="맑은 고딕" panose="020B0503020000020004" pitchFamily="50" charset="-127"/>
                <a:cs typeface="Arial" panose="020B0604020202020204" pitchFamily="34" charset="0"/>
              </a:rPr>
              <a:t>aging</a:t>
            </a:r>
            <a:r>
              <a:rPr lang="ko-KR" altLang="en-US" sz="800" kern="0" dirty="0">
                <a:solidFill>
                  <a:srgbClr val="000000"/>
                </a:solidFill>
                <a:latin typeface="맑은 고딕" panose="020B0503020000020004" pitchFamily="50" charset="-127"/>
                <a:cs typeface="Arial" panose="020B0604020202020204" pitchFamily="34" charset="0"/>
              </a:rPr>
              <a:t> 자료를 수령하지 못하였으나 인터뷰에 따르면 법인 설립 이후 </a:t>
            </a:r>
            <a:r>
              <a:rPr lang="ko-KR" altLang="en-US" sz="800" kern="0" dirty="0" err="1">
                <a:solidFill>
                  <a:srgbClr val="000000"/>
                </a:solidFill>
                <a:latin typeface="맑은 고딕" panose="020B0503020000020004" pitchFamily="50" charset="-127"/>
                <a:cs typeface="Arial" panose="020B0604020202020204" pitchFamily="34" charset="0"/>
              </a:rPr>
              <a:t>장기미회수채권은</a:t>
            </a:r>
            <a:r>
              <a:rPr lang="ko-KR" altLang="en-US" sz="800" kern="0" dirty="0">
                <a:solidFill>
                  <a:srgbClr val="000000"/>
                </a:solidFill>
                <a:latin typeface="맑은 고딕" panose="020B0503020000020004" pitchFamily="50" charset="-127"/>
                <a:cs typeface="Arial" panose="020B0604020202020204" pitchFamily="34" charset="0"/>
              </a:rPr>
              <a:t> 없는 것으로 확인됨</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1" defTabSz="914400" fontAlgn="base">
              <a:spcBef>
                <a:spcPts val="600"/>
              </a:spcBef>
              <a:buClr>
                <a:srgbClr val="00338D"/>
              </a:buClr>
              <a:buSzPct val="100000"/>
              <a:defRPr/>
            </a:pPr>
            <a:r>
              <a:rPr lang="ko-KR" altLang="en-US" sz="800" b="1" kern="0" dirty="0">
                <a:solidFill>
                  <a:srgbClr val="000000"/>
                </a:solidFill>
                <a:latin typeface="맑은 고딕" panose="020B0503020000020004" pitchFamily="50" charset="-127"/>
                <a:cs typeface="Arial" panose="020B0604020202020204" pitchFamily="34" charset="0"/>
              </a:rPr>
              <a:t>유형자산</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2" indent="-171450" defTabSz="914400" fontAlgn="base">
              <a:spcBef>
                <a:spcPts val="600"/>
              </a:spcBef>
              <a:buClr>
                <a:srgbClr val="00338D"/>
              </a:buClr>
              <a:buSzPct val="100000"/>
              <a:buFont typeface="맑은 고딕" panose="020B0503020000020004" pitchFamily="50" charset="-127"/>
              <a:buChar char="–"/>
              <a:defRPr/>
            </a:pPr>
            <a:r>
              <a:rPr lang="ko-KR" altLang="en-US" sz="800" kern="0" dirty="0">
                <a:solidFill>
                  <a:srgbClr val="000000"/>
                </a:solidFill>
                <a:latin typeface="맑은 고딕" panose="020B0503020000020004" pitchFamily="50" charset="-127"/>
                <a:cs typeface="Arial" panose="020B0604020202020204" pitchFamily="34" charset="0"/>
              </a:rPr>
              <a:t>회사는 유형자산에 대하여 정률법으로 </a:t>
            </a:r>
            <a:r>
              <a:rPr lang="ko-KR" altLang="en-US" sz="800" kern="0" dirty="0" err="1">
                <a:solidFill>
                  <a:srgbClr val="000000"/>
                </a:solidFill>
                <a:latin typeface="맑은 고딕" panose="020B0503020000020004" pitchFamily="50" charset="-127"/>
                <a:cs typeface="Arial" panose="020B0604020202020204" pitchFamily="34" charset="0"/>
              </a:rPr>
              <a:t>상각하고</a:t>
            </a:r>
            <a:r>
              <a:rPr lang="ko-KR" altLang="en-US" sz="800" kern="0" dirty="0">
                <a:solidFill>
                  <a:srgbClr val="000000"/>
                </a:solidFill>
                <a:latin typeface="맑은 고딕" panose="020B0503020000020004" pitchFamily="50" charset="-127"/>
                <a:cs typeface="Arial" panose="020B0604020202020204" pitchFamily="34" charset="0"/>
              </a:rPr>
              <a:t> 있으며</a:t>
            </a:r>
            <a:r>
              <a:rPr lang="en-US" altLang="ko-KR" sz="800" kern="0" dirty="0">
                <a:solidFill>
                  <a:srgbClr val="000000"/>
                </a:solidFill>
                <a:latin typeface="맑은 고딕" panose="020B0503020000020004" pitchFamily="50" charset="-127"/>
                <a:cs typeface="Arial" panose="020B0604020202020204" pitchFamily="34" charset="0"/>
              </a:rPr>
              <a:t>,</a:t>
            </a:r>
            <a:r>
              <a:rPr lang="ko-KR" altLang="en-US" sz="800" kern="0" dirty="0">
                <a:solidFill>
                  <a:srgbClr val="000000"/>
                </a:solidFill>
                <a:latin typeface="맑은 고딕" panose="020B0503020000020004" pitchFamily="50" charset="-127"/>
                <a:cs typeface="Arial" panose="020B0604020202020204" pitchFamily="34" charset="0"/>
              </a:rPr>
              <a:t> 유형자산의 대부분은 기계장치임</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2" indent="-171450" defTabSz="914400" fontAlgn="base">
              <a:spcBef>
                <a:spcPts val="600"/>
              </a:spcBef>
              <a:buClr>
                <a:srgbClr val="00338D"/>
              </a:buClr>
              <a:buSzPct val="100000"/>
              <a:buFont typeface="맑은 고딕" panose="020B0503020000020004" pitchFamily="50" charset="-127"/>
              <a:buChar char="–"/>
              <a:defRPr/>
            </a:pPr>
            <a:r>
              <a:rPr lang="en-US" altLang="ko-KR" sz="800" kern="0" dirty="0">
                <a:solidFill>
                  <a:srgbClr val="000000"/>
                </a:solidFill>
                <a:latin typeface="맑은 고딕" panose="020B0503020000020004" pitchFamily="50" charset="-127"/>
                <a:cs typeface="Arial" panose="020B0604020202020204" pitchFamily="34" charset="0"/>
              </a:rPr>
              <a:t>’16</a:t>
            </a:r>
            <a:r>
              <a:rPr lang="ko-KR" altLang="en-US" sz="800" kern="0" dirty="0">
                <a:solidFill>
                  <a:srgbClr val="000000"/>
                </a:solidFill>
                <a:latin typeface="맑은 고딕" panose="020B0503020000020004" pitchFamily="50" charset="-127"/>
                <a:cs typeface="Arial" panose="020B0604020202020204" pitchFamily="34" charset="0"/>
              </a:rPr>
              <a:t>년 법인 전환 시 자산양수도 계약을 통해 기계장치 약 </a:t>
            </a:r>
            <a:r>
              <a:rPr lang="en-US" altLang="ko-KR" sz="800" kern="0" dirty="0">
                <a:solidFill>
                  <a:srgbClr val="000000"/>
                </a:solidFill>
                <a:latin typeface="맑은 고딕" panose="020B0503020000020004" pitchFamily="50" charset="-127"/>
                <a:cs typeface="Arial" panose="020B0604020202020204" pitchFamily="34" charset="0"/>
              </a:rPr>
              <a:t>15</a:t>
            </a:r>
            <a:r>
              <a:rPr lang="ko-KR" altLang="en-US" sz="800" kern="0" dirty="0">
                <a:solidFill>
                  <a:srgbClr val="000000"/>
                </a:solidFill>
                <a:latin typeface="맑은 고딕" panose="020B0503020000020004" pitchFamily="50" charset="-127"/>
                <a:cs typeface="Arial" panose="020B0604020202020204" pitchFamily="34" charset="0"/>
              </a:rPr>
              <a:t>억원을 양수하였음</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1" defTabSz="914400" fontAlgn="base">
              <a:spcBef>
                <a:spcPts val="600"/>
              </a:spcBef>
              <a:buClr>
                <a:srgbClr val="00338D"/>
              </a:buClr>
              <a:buSzPct val="100000"/>
              <a:defRPr/>
            </a:pPr>
            <a:r>
              <a:rPr lang="ko-KR" altLang="en-US" sz="800" b="1" kern="0" dirty="0">
                <a:solidFill>
                  <a:srgbClr val="000000"/>
                </a:solidFill>
                <a:latin typeface="맑은 고딕" panose="020B0503020000020004" pitchFamily="50" charset="-127"/>
                <a:cs typeface="Arial" panose="020B0604020202020204" pitchFamily="34" charset="0"/>
              </a:rPr>
              <a:t>무형자산</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2" indent="-171450" defTabSz="914400" fontAlgn="base">
              <a:spcBef>
                <a:spcPts val="600"/>
              </a:spcBef>
              <a:buClr>
                <a:srgbClr val="00338D"/>
              </a:buClr>
              <a:buSzPct val="100000"/>
              <a:buFont typeface="맑은 고딕" panose="020B0503020000020004" pitchFamily="50" charset="-127"/>
              <a:buChar char="–"/>
              <a:defRPr/>
            </a:pPr>
            <a:r>
              <a:rPr lang="ko-KR" altLang="en-US" sz="800" kern="0" dirty="0">
                <a:solidFill>
                  <a:srgbClr val="000000"/>
                </a:solidFill>
                <a:latin typeface="맑은 고딕" panose="020B0503020000020004" pitchFamily="50" charset="-127"/>
                <a:cs typeface="Arial" panose="020B0604020202020204" pitchFamily="34" charset="0"/>
              </a:rPr>
              <a:t>무형자산은 특허권</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cs typeface="Arial" panose="020B0604020202020204" pitchFamily="34" charset="0"/>
              </a:rPr>
              <a:t>실용신안권</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err="1">
                <a:solidFill>
                  <a:srgbClr val="000000"/>
                </a:solidFill>
                <a:latin typeface="맑은 고딕" panose="020B0503020000020004" pitchFamily="50" charset="-127"/>
                <a:cs typeface="Arial" panose="020B0604020202020204" pitchFamily="34" charset="0"/>
              </a:rPr>
              <a:t>의장권등</a:t>
            </a:r>
            <a:r>
              <a:rPr lang="ko-KR" altLang="en-US" sz="800" kern="0" dirty="0">
                <a:solidFill>
                  <a:srgbClr val="000000"/>
                </a:solidFill>
                <a:latin typeface="맑은 고딕" panose="020B0503020000020004" pitchFamily="50" charset="-127"/>
                <a:cs typeface="Arial" panose="020B0604020202020204" pitchFamily="34" charset="0"/>
              </a:rPr>
              <a:t> 산업재산권으로</a:t>
            </a:r>
            <a:r>
              <a:rPr lang="en-US" altLang="ko-KR" sz="800" kern="0" dirty="0">
                <a:solidFill>
                  <a:srgbClr val="000000"/>
                </a:solidFill>
                <a:latin typeface="맑은 고딕" panose="020B0503020000020004" pitchFamily="50" charset="-127"/>
                <a:cs typeface="Arial" panose="020B0604020202020204" pitchFamily="34" charset="0"/>
              </a:rPr>
              <a:t>,</a:t>
            </a:r>
            <a:r>
              <a:rPr lang="ko-KR" altLang="en-US" sz="800" kern="0" dirty="0">
                <a:solidFill>
                  <a:srgbClr val="000000"/>
                </a:solidFill>
                <a:latin typeface="맑은 고딕" panose="020B0503020000020004" pitchFamily="50" charset="-127"/>
                <a:cs typeface="Arial" panose="020B0604020202020204" pitchFamily="34" charset="0"/>
              </a:rPr>
              <a:t> 회사가 법인 전환하면서 대표이사 개인이 보유한 산업재산권을 </a:t>
            </a:r>
            <a:r>
              <a:rPr lang="en-US" altLang="ko-KR" sz="800" kern="0" dirty="0">
                <a:solidFill>
                  <a:srgbClr val="000000"/>
                </a:solidFill>
                <a:latin typeface="맑은 고딕" panose="020B0503020000020004" pitchFamily="50" charset="-127"/>
                <a:cs typeface="Arial" panose="020B0604020202020204" pitchFamily="34" charset="0"/>
              </a:rPr>
              <a:t>‘17</a:t>
            </a:r>
            <a:r>
              <a:rPr lang="ko-KR" altLang="en-US" sz="800" kern="0" dirty="0">
                <a:solidFill>
                  <a:srgbClr val="000000"/>
                </a:solidFill>
                <a:latin typeface="맑은 고딕" panose="020B0503020000020004" pitchFamily="50" charset="-127"/>
                <a:cs typeface="Arial" panose="020B0604020202020204" pitchFamily="34" charset="0"/>
              </a:rPr>
              <a:t>년</a:t>
            </a:r>
            <a:r>
              <a:rPr lang="en-US" altLang="ko-KR" sz="800" kern="0" dirty="0">
                <a:solidFill>
                  <a:srgbClr val="000000"/>
                </a:solidFill>
                <a:latin typeface="맑은 고딕" panose="020B0503020000020004" pitchFamily="50" charset="-127"/>
                <a:cs typeface="Arial" panose="020B0604020202020204" pitchFamily="34" charset="0"/>
              </a:rPr>
              <a:t>~’18</a:t>
            </a:r>
            <a:r>
              <a:rPr lang="ko-KR" altLang="en-US" sz="800" kern="0" dirty="0">
                <a:solidFill>
                  <a:srgbClr val="000000"/>
                </a:solidFill>
                <a:latin typeface="맑은 고딕" panose="020B0503020000020004" pitchFamily="50" charset="-127"/>
                <a:cs typeface="Arial" panose="020B0604020202020204" pitchFamily="34" charset="0"/>
              </a:rPr>
              <a:t>년에 걸쳐 양수하였음</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2" indent="-171450" defTabSz="914400" fontAlgn="base">
              <a:spcBef>
                <a:spcPts val="600"/>
              </a:spcBef>
              <a:buClr>
                <a:srgbClr val="00338D"/>
              </a:buClr>
              <a:buSzPct val="100000"/>
              <a:buFont typeface="맑은 고딕" panose="020B0503020000020004" pitchFamily="50" charset="-127"/>
              <a:buChar char="–"/>
              <a:defRPr/>
            </a:pPr>
            <a:r>
              <a:rPr lang="ko-KR" altLang="en-US" sz="800" kern="0" dirty="0" err="1">
                <a:solidFill>
                  <a:srgbClr val="000000"/>
                </a:solidFill>
                <a:latin typeface="맑은 고딕" panose="020B0503020000020004" pitchFamily="50" charset="-127"/>
                <a:cs typeface="Arial" panose="020B0604020202020204" pitchFamily="34" charset="0"/>
              </a:rPr>
              <a:t>상각내용연수는</a:t>
            </a:r>
            <a:r>
              <a:rPr lang="ko-KR" altLang="en-US" sz="800" kern="0" dirty="0">
                <a:solidFill>
                  <a:srgbClr val="000000"/>
                </a:solidFill>
                <a:latin typeface="맑은 고딕" panose="020B0503020000020004" pitchFamily="50" charset="-127"/>
                <a:cs typeface="Arial" panose="020B0604020202020204" pitchFamily="34" charset="0"/>
              </a:rPr>
              <a:t> 각각 특허권 </a:t>
            </a:r>
            <a:r>
              <a:rPr lang="en-US" altLang="ko-KR" sz="800" kern="0" dirty="0">
                <a:solidFill>
                  <a:srgbClr val="000000"/>
                </a:solidFill>
                <a:latin typeface="맑은 고딕" panose="020B0503020000020004" pitchFamily="50" charset="-127"/>
                <a:cs typeface="Arial" panose="020B0604020202020204" pitchFamily="34" charset="0"/>
              </a:rPr>
              <a:t>7</a:t>
            </a:r>
            <a:r>
              <a:rPr lang="ko-KR" altLang="en-US" sz="800" kern="0" dirty="0">
                <a:solidFill>
                  <a:srgbClr val="000000"/>
                </a:solidFill>
                <a:latin typeface="맑은 고딕" panose="020B0503020000020004" pitchFamily="50" charset="-127"/>
                <a:cs typeface="Arial" panose="020B0604020202020204" pitchFamily="34" charset="0"/>
              </a:rPr>
              <a:t>년</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cs typeface="Arial" panose="020B0604020202020204" pitchFamily="34" charset="0"/>
              </a:rPr>
              <a:t>실용신안권</a:t>
            </a:r>
            <a:r>
              <a:rPr lang="en-US" altLang="ko-KR" sz="800" kern="0" dirty="0">
                <a:solidFill>
                  <a:srgbClr val="000000"/>
                </a:solidFill>
                <a:latin typeface="맑은 고딕" panose="020B0503020000020004" pitchFamily="50" charset="-127"/>
                <a:cs typeface="Arial" panose="020B0604020202020204" pitchFamily="34" charset="0"/>
              </a:rPr>
              <a:t> </a:t>
            </a:r>
            <a:r>
              <a:rPr lang="ko-KR" altLang="en-US" sz="800" kern="0" dirty="0">
                <a:solidFill>
                  <a:srgbClr val="000000"/>
                </a:solidFill>
                <a:latin typeface="맑은 고딕" panose="020B0503020000020004" pitchFamily="50" charset="-127"/>
                <a:cs typeface="Arial" panose="020B0604020202020204" pitchFamily="34" charset="0"/>
              </a:rPr>
              <a:t>및 의장권 </a:t>
            </a:r>
            <a:r>
              <a:rPr lang="en-US" altLang="ko-KR" sz="800" kern="0" dirty="0">
                <a:solidFill>
                  <a:srgbClr val="000000"/>
                </a:solidFill>
                <a:latin typeface="맑은 고딕" panose="020B0503020000020004" pitchFamily="50" charset="-127"/>
                <a:cs typeface="Arial" panose="020B0604020202020204" pitchFamily="34" charset="0"/>
              </a:rPr>
              <a:t>5</a:t>
            </a:r>
            <a:r>
              <a:rPr lang="ko-KR" altLang="en-US" sz="800" kern="0" dirty="0">
                <a:solidFill>
                  <a:srgbClr val="000000"/>
                </a:solidFill>
                <a:latin typeface="맑은 고딕" panose="020B0503020000020004" pitchFamily="50" charset="-127"/>
                <a:cs typeface="Arial" panose="020B0604020202020204" pitchFamily="34" charset="0"/>
              </a:rPr>
              <a:t>년으로 세법상 내용연수를 준용하고 있음 </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1" defTabSz="914400" fontAlgn="base">
              <a:spcBef>
                <a:spcPts val="600"/>
              </a:spcBef>
              <a:buClr>
                <a:srgbClr val="00338D"/>
              </a:buClr>
              <a:buSzPct val="100000"/>
              <a:defRPr/>
            </a:pPr>
            <a:r>
              <a:rPr lang="ko-KR" altLang="en-US" sz="800" b="1" kern="0" dirty="0">
                <a:solidFill>
                  <a:srgbClr val="000000"/>
                </a:solidFill>
                <a:latin typeface="맑은 고딕" panose="020B0503020000020004" pitchFamily="50" charset="-127"/>
                <a:cs typeface="Arial" panose="020B0604020202020204" pitchFamily="34" charset="0"/>
              </a:rPr>
              <a:t>기타자산</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2" indent="-171450" defTabSz="914400" fontAlgn="base">
              <a:spcBef>
                <a:spcPts val="600"/>
              </a:spcBef>
              <a:buClr>
                <a:srgbClr val="00338D"/>
              </a:buClr>
              <a:buSzPct val="100000"/>
              <a:buFont typeface="맑은 고딕" panose="020B0503020000020004" pitchFamily="50" charset="-127"/>
              <a:buChar char="–"/>
              <a:defRPr/>
            </a:pPr>
            <a:r>
              <a:rPr lang="ko-KR" altLang="en-US" sz="800" dirty="0">
                <a:solidFill>
                  <a:srgbClr val="000000"/>
                </a:solidFill>
                <a:latin typeface="+mj-ea"/>
                <a:cs typeface="Arial" panose="020B0604020202020204" pitchFamily="34" charset="0"/>
              </a:rPr>
              <a:t>가지급금은 전액 대표이사 가지급금으로 회사 원장 및 명세서를 통해</a:t>
            </a:r>
            <a:r>
              <a:rPr lang="en-US" altLang="ko-KR" sz="800" dirty="0">
                <a:solidFill>
                  <a:srgbClr val="000000"/>
                </a:solidFill>
                <a:latin typeface="+mj-ea"/>
                <a:cs typeface="Arial" panose="020B0604020202020204" pitchFamily="34" charset="0"/>
              </a:rPr>
              <a:t> </a:t>
            </a:r>
            <a:r>
              <a:rPr lang="ko-KR" altLang="en-US" sz="800" dirty="0">
                <a:solidFill>
                  <a:srgbClr val="000000"/>
                </a:solidFill>
                <a:latin typeface="+mj-ea"/>
                <a:cs typeface="Arial" panose="020B0604020202020204" pitchFamily="34" charset="0"/>
              </a:rPr>
              <a:t>가지급금의 성격 및 내용을 확인할 수 없으며 매년 수차례 거래가 발생하고 있음</a:t>
            </a:r>
            <a:endParaRPr lang="en-US" altLang="ko-KR" sz="800" dirty="0">
              <a:solidFill>
                <a:srgbClr val="000000"/>
              </a:solidFill>
              <a:latin typeface="+mj-ea"/>
              <a:cs typeface="Arial" panose="020B0604020202020204" pitchFamily="34" charset="0"/>
            </a:endParaRPr>
          </a:p>
          <a:p>
            <a:pPr marL="266400" lvl="2" indent="-171450" defTabSz="914400" fontAlgn="base">
              <a:spcBef>
                <a:spcPts val="600"/>
              </a:spcBef>
              <a:buClr>
                <a:srgbClr val="00338D"/>
              </a:buClr>
              <a:buSzPct val="100000"/>
              <a:buFont typeface="맑은 고딕" panose="020B0503020000020004" pitchFamily="50" charset="-127"/>
              <a:buChar char="–"/>
              <a:defRPr/>
            </a:pPr>
            <a:r>
              <a:rPr lang="ko-KR" altLang="en-US" sz="800" dirty="0">
                <a:solidFill>
                  <a:srgbClr val="000000"/>
                </a:solidFill>
                <a:latin typeface="+mj-ea"/>
                <a:cs typeface="Arial" panose="020B0604020202020204" pitchFamily="34" charset="0"/>
              </a:rPr>
              <a:t>투자자산은 기업 보장성 보험 및 종신보험 등의 보험상품으로 구성되어 있음</a:t>
            </a:r>
            <a:endParaRPr lang="en-US" altLang="ko-KR" sz="800" dirty="0">
              <a:solidFill>
                <a:srgbClr val="000000"/>
              </a:solidFill>
              <a:latin typeface="+mj-ea"/>
              <a:cs typeface="Arial" panose="020B0604020202020204" pitchFamily="34" charset="0"/>
            </a:endParaRPr>
          </a:p>
          <a:p>
            <a:pPr marL="266400" lvl="1" defTabSz="914400" fontAlgn="base">
              <a:spcBef>
                <a:spcPts val="600"/>
              </a:spcBef>
              <a:buClr>
                <a:srgbClr val="00338D"/>
              </a:buClr>
              <a:buSzPct val="100000"/>
              <a:defRPr/>
            </a:pPr>
            <a:r>
              <a:rPr lang="ko-KR" altLang="en-US" sz="800" b="1" kern="0" dirty="0">
                <a:solidFill>
                  <a:srgbClr val="000000"/>
                </a:solidFill>
                <a:latin typeface="맑은 고딕" panose="020B0503020000020004" pitchFamily="50" charset="-127"/>
                <a:cs typeface="Arial" panose="020B0604020202020204" pitchFamily="34" charset="0"/>
              </a:rPr>
              <a:t>기타부채</a:t>
            </a:r>
            <a:endParaRPr lang="en-US" altLang="ko-KR" sz="800" kern="0" dirty="0">
              <a:solidFill>
                <a:srgbClr val="000000"/>
              </a:solidFill>
              <a:latin typeface="맑은 고딕" panose="020B0503020000020004" pitchFamily="50" charset="-127"/>
              <a:cs typeface="Arial" panose="020B0604020202020204" pitchFamily="34" charset="0"/>
            </a:endParaRPr>
          </a:p>
          <a:p>
            <a:pPr marL="266400" lvl="2" indent="-171450" defTabSz="914400" fontAlgn="base">
              <a:spcBef>
                <a:spcPts val="600"/>
              </a:spcBef>
              <a:buClr>
                <a:srgbClr val="00338D"/>
              </a:buClr>
              <a:buSzPct val="100000"/>
              <a:buFont typeface="맑은 고딕" panose="020B0503020000020004" pitchFamily="50" charset="-127"/>
              <a:buChar char="–"/>
              <a:defRPr/>
            </a:pPr>
            <a:r>
              <a:rPr lang="ko-KR" altLang="en-US" sz="800" dirty="0">
                <a:solidFill>
                  <a:srgbClr val="000000"/>
                </a:solidFill>
                <a:latin typeface="+mj-ea"/>
                <a:cs typeface="Arial" panose="020B0604020202020204" pitchFamily="34" charset="0"/>
              </a:rPr>
              <a:t>가수금은 전액 대표이사 가수금이며</a:t>
            </a:r>
            <a:r>
              <a:rPr lang="en-US" altLang="ko-KR" sz="800" dirty="0">
                <a:solidFill>
                  <a:srgbClr val="000000"/>
                </a:solidFill>
                <a:latin typeface="+mj-ea"/>
                <a:cs typeface="Arial" panose="020B0604020202020204" pitchFamily="34" charset="0"/>
              </a:rPr>
              <a:t>, </a:t>
            </a:r>
            <a:r>
              <a:rPr lang="ko-KR" altLang="en-US" sz="800" dirty="0">
                <a:solidFill>
                  <a:srgbClr val="000000"/>
                </a:solidFill>
                <a:latin typeface="+mj-ea"/>
                <a:cs typeface="Arial" panose="020B0604020202020204" pitchFamily="34" charset="0"/>
              </a:rPr>
              <a:t>회사 원장 및 명세서를 통해 가수금의 성격 및 내용을 확인할 수 없으며 매년 수차례 거래가 발생하고 있음</a:t>
            </a:r>
            <a:endParaRPr lang="en-US" altLang="ko-KR" sz="800" dirty="0">
              <a:solidFill>
                <a:srgbClr val="000000"/>
              </a:solidFill>
              <a:latin typeface="+mj-ea"/>
              <a:cs typeface="Arial" panose="020B0604020202020204" pitchFamily="34" charset="0"/>
            </a:endParaRPr>
          </a:p>
          <a:p>
            <a:pPr marL="266400" lvl="2" indent="-171450" defTabSz="914400" fontAlgn="base">
              <a:spcBef>
                <a:spcPts val="600"/>
              </a:spcBef>
              <a:buClr>
                <a:srgbClr val="00338D"/>
              </a:buClr>
              <a:buSzPct val="100000"/>
              <a:buFont typeface="맑은 고딕" panose="020B0503020000020004" pitchFamily="50" charset="-127"/>
              <a:buChar char="–"/>
              <a:defRPr/>
            </a:pPr>
            <a:r>
              <a:rPr lang="ko-KR" altLang="en-US" sz="800" dirty="0">
                <a:solidFill>
                  <a:srgbClr val="000000"/>
                </a:solidFill>
                <a:latin typeface="+mj-ea"/>
                <a:cs typeface="Arial" panose="020B0604020202020204" pitchFamily="34" charset="0"/>
              </a:rPr>
              <a:t>미지급비용은 전액 직원 급여 미지급금으로 회사 </a:t>
            </a:r>
            <a:r>
              <a:rPr lang="ko-KR" altLang="en-US" sz="800" dirty="0" err="1">
                <a:solidFill>
                  <a:srgbClr val="000000"/>
                </a:solidFill>
                <a:latin typeface="+mj-ea"/>
                <a:cs typeface="Arial" panose="020B0604020202020204" pitchFamily="34" charset="0"/>
              </a:rPr>
              <a:t>계정별원장</a:t>
            </a:r>
            <a:r>
              <a:rPr lang="ko-KR" altLang="en-US" sz="800" dirty="0">
                <a:solidFill>
                  <a:srgbClr val="000000"/>
                </a:solidFill>
                <a:latin typeface="+mj-ea"/>
                <a:cs typeface="Arial" panose="020B0604020202020204" pitchFamily="34" charset="0"/>
              </a:rPr>
              <a:t> 확인 결과</a:t>
            </a:r>
            <a:r>
              <a:rPr lang="en-US" altLang="ko-KR" sz="800" dirty="0">
                <a:solidFill>
                  <a:srgbClr val="000000"/>
                </a:solidFill>
                <a:latin typeface="+mj-ea"/>
                <a:cs typeface="Arial" panose="020B0604020202020204" pitchFamily="34" charset="0"/>
              </a:rPr>
              <a:t>,</a:t>
            </a:r>
            <a:r>
              <a:rPr lang="ko-KR" altLang="en-US" sz="800" dirty="0">
                <a:solidFill>
                  <a:srgbClr val="000000"/>
                </a:solidFill>
                <a:latin typeface="+mj-ea"/>
                <a:cs typeface="Arial" panose="020B0604020202020204" pitchFamily="34" charset="0"/>
              </a:rPr>
              <a:t> 회사는 당월 발생한 급여에 대하여 다음달 초에 실제 지급하며</a:t>
            </a:r>
            <a:r>
              <a:rPr lang="en-US" altLang="ko-KR" sz="800" dirty="0">
                <a:solidFill>
                  <a:srgbClr val="000000"/>
                </a:solidFill>
                <a:latin typeface="+mj-ea"/>
                <a:cs typeface="Arial" panose="020B0604020202020204" pitchFamily="34" charset="0"/>
              </a:rPr>
              <a:t>, </a:t>
            </a:r>
            <a:r>
              <a:rPr lang="ko-KR" altLang="en-US" sz="800" dirty="0">
                <a:solidFill>
                  <a:srgbClr val="000000"/>
                </a:solidFill>
                <a:latin typeface="+mj-ea"/>
                <a:cs typeface="Arial" panose="020B0604020202020204" pitchFamily="34" charset="0"/>
              </a:rPr>
              <a:t>월말 미지급비용을 계상하고 있음</a:t>
            </a:r>
            <a:endParaRPr lang="en-US" altLang="ko-KR" sz="800" dirty="0">
              <a:solidFill>
                <a:srgbClr val="000000"/>
              </a:solidFill>
              <a:latin typeface="+mj-ea"/>
              <a:cs typeface="Arial" panose="020B0604020202020204" pitchFamily="34" charset="0"/>
            </a:endParaRPr>
          </a:p>
          <a:p>
            <a:pPr marL="266400" lvl="1" defTabSz="914400" fontAlgn="base">
              <a:spcBef>
                <a:spcPts val="600"/>
              </a:spcBef>
              <a:buClr>
                <a:srgbClr val="00338D"/>
              </a:buClr>
              <a:buSzPct val="100000"/>
              <a:defRPr/>
            </a:pPr>
            <a:endParaRPr lang="en-US" altLang="ko-KR" sz="800" b="1" kern="0" dirty="0">
              <a:solidFill>
                <a:srgbClr val="000000"/>
              </a:solidFill>
              <a:latin typeface="맑은 고딕" panose="020B0503020000020004" pitchFamily="50" charset="-127"/>
              <a:cs typeface="Arial" panose="020B0604020202020204" pitchFamily="34" charset="0"/>
            </a:endParaRPr>
          </a:p>
          <a:p>
            <a:pPr marL="266400" lvl="1" defTabSz="914400" fontAlgn="base">
              <a:spcBef>
                <a:spcPts val="600"/>
              </a:spcBef>
              <a:buClr>
                <a:srgbClr val="00338D"/>
              </a:buClr>
              <a:buSzPct val="100000"/>
              <a:defRPr/>
            </a:pPr>
            <a:endParaRPr lang="en-US" altLang="ko-KR" sz="800" b="1" kern="0" dirty="0">
              <a:solidFill>
                <a:srgbClr val="000000"/>
              </a:solidFill>
              <a:latin typeface="맑은 고딕" panose="020B0503020000020004" pitchFamily="50" charset="-127"/>
              <a:cs typeface="Arial" panose="020B0604020202020204" pitchFamily="34" charset="0"/>
            </a:endParaRPr>
          </a:p>
          <a:p>
            <a:pPr marL="266400" lvl="1" defTabSz="914400" fontAlgn="base">
              <a:spcBef>
                <a:spcPts val="600"/>
              </a:spcBef>
              <a:buClr>
                <a:srgbClr val="00338D"/>
              </a:buClr>
              <a:buSzPct val="100000"/>
              <a:defRPr/>
            </a:pPr>
            <a:endParaRPr lang="en-US" altLang="ko-KR" sz="800" b="1" kern="0" dirty="0">
              <a:solidFill>
                <a:srgbClr val="000000"/>
              </a:solidFill>
              <a:latin typeface="맑은 고딕" panose="020B0503020000020004" pitchFamily="50" charset="-127"/>
              <a:cs typeface="Arial" panose="020B0604020202020204" pitchFamily="34" charset="0"/>
            </a:endParaRPr>
          </a:p>
          <a:p>
            <a:pPr marL="266400" lvl="1" defTabSz="914400" fontAlgn="base">
              <a:spcBef>
                <a:spcPts val="600"/>
              </a:spcBef>
              <a:buClr>
                <a:srgbClr val="00338D"/>
              </a:buClr>
              <a:buSzPct val="100000"/>
              <a:defRPr/>
            </a:pPr>
            <a:endParaRPr lang="en-US" altLang="ko-KR" sz="800" b="1" kern="0" dirty="0">
              <a:solidFill>
                <a:srgbClr val="000000"/>
              </a:solidFill>
              <a:latin typeface="맑은 고딕" panose="020B0503020000020004" pitchFamily="50" charset="-127"/>
              <a:cs typeface="Arial" panose="020B0604020202020204" pitchFamily="34" charset="0"/>
            </a:endParaRPr>
          </a:p>
          <a:p>
            <a:pPr marL="266400" lvl="2" indent="-171450" defTabSz="914400" fontAlgn="base">
              <a:spcBef>
                <a:spcPts val="600"/>
              </a:spcBef>
              <a:buClr>
                <a:srgbClr val="00338D"/>
              </a:buClr>
              <a:buSzPct val="100000"/>
              <a:buFont typeface="맑은 고딕" panose="020B0503020000020004" pitchFamily="50" charset="-127"/>
              <a:buChar char="–"/>
              <a:defRPr/>
            </a:pPr>
            <a:endParaRPr lang="en-US" altLang="ko-KR" sz="800" dirty="0">
              <a:solidFill>
                <a:srgbClr val="000000"/>
              </a:solidFill>
              <a:latin typeface="+mj-ea"/>
              <a:cs typeface="Arial" panose="020B0604020202020204" pitchFamily="34" charset="0"/>
            </a:endParaRPr>
          </a:p>
          <a:p>
            <a:pPr marL="266400" lvl="2" indent="-171450" defTabSz="914400" fontAlgn="base">
              <a:spcBef>
                <a:spcPts val="600"/>
              </a:spcBef>
              <a:buClr>
                <a:srgbClr val="00338D"/>
              </a:buClr>
              <a:buSzPct val="100000"/>
              <a:buFont typeface="맑은 고딕" panose="020B0503020000020004" pitchFamily="50" charset="-127"/>
              <a:buChar char="–"/>
              <a:defRPr/>
            </a:pPr>
            <a:endParaRPr lang="en-US" altLang="ko-KR" sz="8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 typeface="Wingdings" panose="05000000000000000000" pitchFamily="2" charset="2"/>
              <a:buChar char="ü"/>
              <a:defRPr/>
            </a:pPr>
            <a:endParaRPr lang="en-US" altLang="ko-KR" sz="900" dirty="0">
              <a:solidFill>
                <a:srgbClr val="000000"/>
              </a:solidFill>
              <a:latin typeface="+mj-ea"/>
              <a:cs typeface="Arial" panose="020B0604020202020204" pitchFamily="34" charset="0"/>
            </a:endParaRPr>
          </a:p>
        </p:txBody>
      </p:sp>
      <p:sp>
        <p:nvSpPr>
          <p:cNvPr id="9" name="제목 2">
            <a:extLst>
              <a:ext uri="{FF2B5EF4-FFF2-40B4-BE49-F238E27FC236}">
                <a16:creationId xmlns:a16="http://schemas.microsoft.com/office/drawing/2014/main" id="{775C14AE-FB81-44D4-B1B7-ABACC9E95E4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NAV Statement </a:t>
            </a:r>
          </a:p>
        </p:txBody>
      </p:sp>
      <p:graphicFrame>
        <p:nvGraphicFramePr>
          <p:cNvPr id="11" name="표 10">
            <a:extLst>
              <a:ext uri="{FF2B5EF4-FFF2-40B4-BE49-F238E27FC236}">
                <a16:creationId xmlns:a16="http://schemas.microsoft.com/office/drawing/2014/main" id="{7BBBAD5A-232A-4681-917E-67A96872611A}"/>
              </a:ext>
            </a:extLst>
          </p:cNvPr>
          <p:cNvGraphicFramePr>
            <a:graphicFrameLocks noGrp="1"/>
          </p:cNvGraphicFramePr>
          <p:nvPr>
            <p:extLst>
              <p:ext uri="{D42A27DB-BD31-4B8C-83A1-F6EECF244321}">
                <p14:modId xmlns:p14="http://schemas.microsoft.com/office/powerpoint/2010/main" val="501409962"/>
              </p:ext>
            </p:extLst>
          </p:nvPr>
        </p:nvGraphicFramePr>
        <p:xfrm>
          <a:off x="4089126" y="1537200"/>
          <a:ext cx="5068800" cy="4730283"/>
        </p:xfrm>
        <a:graphic>
          <a:graphicData uri="http://schemas.openxmlformats.org/drawingml/2006/table">
            <a:tbl>
              <a:tblPr/>
              <a:tblGrid>
                <a:gridCol w="1638000">
                  <a:extLst>
                    <a:ext uri="{9D8B030D-6E8A-4147-A177-3AD203B41FA5}">
                      <a16:colId xmlns:a16="http://schemas.microsoft.com/office/drawing/2014/main" val="2110180977"/>
                    </a:ext>
                  </a:extLst>
                </a:gridCol>
                <a:gridCol w="709200">
                  <a:extLst>
                    <a:ext uri="{9D8B030D-6E8A-4147-A177-3AD203B41FA5}">
                      <a16:colId xmlns:a16="http://schemas.microsoft.com/office/drawing/2014/main" val="1924730076"/>
                    </a:ext>
                  </a:extLst>
                </a:gridCol>
                <a:gridCol w="680400">
                  <a:extLst>
                    <a:ext uri="{9D8B030D-6E8A-4147-A177-3AD203B41FA5}">
                      <a16:colId xmlns:a16="http://schemas.microsoft.com/office/drawing/2014/main" val="1389581610"/>
                    </a:ext>
                  </a:extLst>
                </a:gridCol>
                <a:gridCol w="680400">
                  <a:extLst>
                    <a:ext uri="{9D8B030D-6E8A-4147-A177-3AD203B41FA5}">
                      <a16:colId xmlns:a16="http://schemas.microsoft.com/office/drawing/2014/main" val="1402253484"/>
                    </a:ext>
                  </a:extLst>
                </a:gridCol>
                <a:gridCol w="680400">
                  <a:extLst>
                    <a:ext uri="{9D8B030D-6E8A-4147-A177-3AD203B41FA5}">
                      <a16:colId xmlns:a16="http://schemas.microsoft.com/office/drawing/2014/main" val="3959744278"/>
                    </a:ext>
                  </a:extLst>
                </a:gridCol>
                <a:gridCol w="680400">
                  <a:extLst>
                    <a:ext uri="{9D8B030D-6E8A-4147-A177-3AD203B41FA5}">
                      <a16:colId xmlns:a16="http://schemas.microsoft.com/office/drawing/2014/main" val="3413487028"/>
                    </a:ext>
                  </a:extLst>
                </a:gridCol>
              </a:tblGrid>
              <a:tr h="180000">
                <a:tc>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Jun-20</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829832091"/>
                  </a:ext>
                </a:extLst>
              </a:tr>
              <a:tr h="168529">
                <a:tc>
                  <a:txBody>
                    <a:bodyPr/>
                    <a:lstStyle/>
                    <a:p>
                      <a:pPr algn="l" fontAlgn="ctr"/>
                      <a:r>
                        <a:rPr lang="en-US" sz="900" b="1" i="0" u="none" strike="noStrike" dirty="0">
                          <a:solidFill>
                            <a:srgbClr val="000000"/>
                          </a:solidFill>
                          <a:effectLst/>
                          <a:latin typeface="맑은 고딕" panose="020B0503020000020004" pitchFamily="50" charset="-127"/>
                          <a:ea typeface="맑은 고딕" panose="020B0503020000020004" pitchFamily="50" charset="-127"/>
                        </a:rPr>
                        <a:t>Net Cash/Debt</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204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(523)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(295)</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597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1,900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898533300"/>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현금및현금성자산</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204</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777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2,005</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2,897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3,200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655821359"/>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차입금</a:t>
                      </a:r>
                    </a:p>
                  </a:txBody>
                  <a:tcPr marL="46800" marR="46800" marT="0" marB="0" anchor="ctr">
                    <a:lnL w="9525" cap="flat" cmpd="sng" algn="ctr">
                      <a:solidFill>
                        <a:schemeClr val="tx2"/>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(1,300)</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3081268837"/>
                  </a:ext>
                </a:extLst>
              </a:tr>
              <a:tr h="168529">
                <a:tc>
                  <a:txBody>
                    <a:bodyPr/>
                    <a:lstStyle/>
                    <a:p>
                      <a:pPr algn="l" fontAlgn="ctr"/>
                      <a:r>
                        <a:rPr lang="en-US" sz="900" b="1" i="0" u="none" strike="noStrike" dirty="0">
                          <a:solidFill>
                            <a:srgbClr val="000000"/>
                          </a:solidFill>
                          <a:effectLst/>
                          <a:latin typeface="맑은 고딕" panose="020B0503020000020004" pitchFamily="50" charset="-127"/>
                          <a:ea typeface="맑은 고딕" panose="020B0503020000020004" pitchFamily="50" charset="-127"/>
                        </a:rPr>
                        <a:t>NWC</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1,451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649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1,947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1,819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1,772</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3977253683"/>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매출채권</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1,899</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801</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2,300</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1,825</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1,905</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888721934"/>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매입채무</a:t>
                      </a:r>
                    </a:p>
                  </a:txBody>
                  <a:tcPr marL="46800" marR="46800" marT="0" marB="0" anchor="ctr">
                    <a:lnL w="9525" cap="flat" cmpd="sng" algn="ctr">
                      <a:solidFill>
                        <a:schemeClr val="tx2"/>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(448)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(152)</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(133)</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2883702712"/>
                  </a:ext>
                </a:extLst>
              </a:tr>
              <a:tr h="168529">
                <a:tc>
                  <a:txBody>
                    <a:bodyPr/>
                    <a:lstStyle/>
                    <a:p>
                      <a:pPr algn="l" fontAlgn="ctr"/>
                      <a:r>
                        <a:rPr lang="en-US" sz="900" b="1" i="0" u="none" strike="noStrike" dirty="0">
                          <a:solidFill>
                            <a:srgbClr val="000000"/>
                          </a:solidFill>
                          <a:effectLst/>
                          <a:latin typeface="맑은 고딕" panose="020B0503020000020004" pitchFamily="50" charset="-127"/>
                          <a:ea typeface="맑은 고딕" panose="020B0503020000020004" pitchFamily="50" charset="-127"/>
                        </a:rPr>
                        <a:t>PP&amp;E</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1,338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4,073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4,620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3,760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3,763</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1979827118"/>
                  </a:ext>
                </a:extLst>
              </a:tr>
              <a:tr h="168529">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유형자산</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1,338</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1,205</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1,024</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831</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834</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469456666"/>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기계장치</a:t>
                      </a: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1,318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1,166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981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681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681</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1980401303"/>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153</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2819022782"/>
                  </a:ext>
                </a:extLst>
              </a:tr>
              <a:tr h="168529">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무형자산</a:t>
                      </a: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2,868</a:t>
                      </a:r>
                    </a:p>
                  </a:txBody>
                  <a:tcPr marL="46800" marR="468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3,596</a:t>
                      </a:r>
                    </a:p>
                  </a:txBody>
                  <a:tcPr marL="46800" marR="468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2,930</a:t>
                      </a:r>
                    </a:p>
                  </a:txBody>
                  <a:tcPr marL="46800" marR="468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2,930</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2196896491"/>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특허권</a:t>
                      </a: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2,868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2,441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2,013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2,013</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2071704017"/>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실용신안권</a:t>
                      </a: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918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728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728</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2950690581"/>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의장권</a:t>
                      </a:r>
                    </a:p>
                  </a:txBody>
                  <a:tcPr marL="46800" marR="46800" marT="0" marB="0" anchor="ctr">
                    <a:lnL w="9525" cap="flat" cmpd="sng" algn="ctr">
                      <a:solidFill>
                        <a:schemeClr val="tx2"/>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237</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188</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661447131"/>
                  </a:ext>
                </a:extLst>
              </a:tr>
              <a:tr h="168529">
                <a:tc>
                  <a:txBody>
                    <a:bodyPr/>
                    <a:lstStyle/>
                    <a:p>
                      <a:pPr algn="l" fontAlgn="ctr"/>
                      <a:r>
                        <a:rPr lang="en-US" sz="900" b="1" i="0" u="none" strike="noStrike" dirty="0">
                          <a:solidFill>
                            <a:srgbClr val="000000"/>
                          </a:solidFill>
                          <a:effectLst/>
                          <a:latin typeface="맑은 고딕" panose="020B0503020000020004" pitchFamily="50" charset="-127"/>
                          <a:ea typeface="맑은 고딕" panose="020B0503020000020004" pitchFamily="50" charset="-127"/>
                        </a:rPr>
                        <a:t>Other Assets</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307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462</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2405426795"/>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가지급금</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175</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344245662"/>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투자자산</a:t>
                      </a: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22</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57</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130</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136</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071780635"/>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9525" cap="flat" cmpd="sng" algn="ctr">
                      <a:solidFill>
                        <a:schemeClr val="tx2"/>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49</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62</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1532612073"/>
                  </a:ext>
                </a:extLst>
              </a:tr>
              <a:tr h="168529">
                <a:tc>
                  <a:txBody>
                    <a:bodyPr/>
                    <a:lstStyle/>
                    <a:p>
                      <a:pPr algn="l" fontAlgn="ctr"/>
                      <a:r>
                        <a:rPr lang="en-US" sz="900" b="1" i="0" u="none" strike="noStrike" dirty="0">
                          <a:solidFill>
                            <a:srgbClr val="000000"/>
                          </a:solidFill>
                          <a:effectLst/>
                          <a:latin typeface="맑은 고딕" panose="020B0503020000020004" pitchFamily="50" charset="-127"/>
                          <a:ea typeface="맑은 고딕" panose="020B0503020000020004" pitchFamily="50" charset="-127"/>
                        </a:rPr>
                        <a:t>Other Liabilities</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(1,489)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(576)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(696)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(700)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(1,353)</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2963055259"/>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가수금</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942</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120049064"/>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예수금</a:t>
                      </a: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70</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177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907293623"/>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미지급금</a:t>
                      </a: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66</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63</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277470675"/>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미지급세금</a:t>
                      </a: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297</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461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448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186</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544942255"/>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미지급비용</a:t>
                      </a: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71</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378477716"/>
                  </a:ext>
                </a:extLst>
              </a:tr>
              <a:tr h="16852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9525" cap="flat" cmpd="sng" algn="ctr">
                      <a:solidFill>
                        <a:schemeClr val="tx2"/>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69</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846</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655383389"/>
                  </a:ext>
                </a:extLst>
              </a:tr>
              <a:tr h="168529">
                <a:tc>
                  <a:txBody>
                    <a:bodyPr/>
                    <a:lstStyle/>
                    <a:p>
                      <a:pPr algn="l" fontAlgn="ctr"/>
                      <a:r>
                        <a:rPr lang="en-US" sz="900" b="1" i="0" u="none" strike="noStrike" dirty="0">
                          <a:solidFill>
                            <a:srgbClr val="000000"/>
                          </a:solidFill>
                          <a:effectLst/>
                          <a:latin typeface="맑은 고딕" panose="020B0503020000020004" pitchFamily="50" charset="-127"/>
                          <a:ea typeface="맑은 고딕" panose="020B0503020000020004" pitchFamily="50" charset="-127"/>
                        </a:rPr>
                        <a:t>NAV</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1,562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3,684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5,696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5,784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6,544</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1811799197"/>
                  </a:ext>
                </a:extLst>
              </a:tr>
              <a:tr h="168529">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부채비율</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124%</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55%</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59%</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52%</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43%</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308698533"/>
                  </a:ext>
                </a:extLst>
              </a:tr>
            </a:tbl>
          </a:graphicData>
        </a:graphic>
      </p:graphicFrame>
      <p:sp>
        <p:nvSpPr>
          <p:cNvPr id="22" name="직사각형 21">
            <a:extLst>
              <a:ext uri="{FF2B5EF4-FFF2-40B4-BE49-F238E27FC236}">
                <a16:creationId xmlns:a16="http://schemas.microsoft.com/office/drawing/2014/main" id="{DA449884-25E4-46CB-9EEB-83D513506179}"/>
              </a:ext>
            </a:extLst>
          </p:cNvPr>
          <p:cNvSpPr/>
          <p:nvPr/>
        </p:nvSpPr>
        <p:spPr>
          <a:xfrm>
            <a:off x="4089126" y="2396009"/>
            <a:ext cx="5056184" cy="15536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16" name="순서도: 연결자 15">
            <a:extLst>
              <a:ext uri="{FF2B5EF4-FFF2-40B4-BE49-F238E27FC236}">
                <a16:creationId xmlns:a16="http://schemas.microsoft.com/office/drawing/2014/main" id="{09E078C1-1BA7-43FD-9F7D-8A02EA7C7667}"/>
              </a:ext>
            </a:extLst>
          </p:cNvPr>
          <p:cNvSpPr/>
          <p:nvPr/>
        </p:nvSpPr>
        <p:spPr bwMode="auto">
          <a:xfrm>
            <a:off x="4021859" y="2362233"/>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A</a:t>
            </a:r>
            <a:endParaRPr lang="ko-KR" altLang="en-US" sz="900" kern="0" dirty="0">
              <a:solidFill>
                <a:srgbClr val="FFFFFF"/>
              </a:solidFill>
              <a:latin typeface="+mn-ea"/>
              <a:cs typeface="Arial" panose="020B0604020202020204" pitchFamily="34" charset="0"/>
            </a:endParaRPr>
          </a:p>
        </p:txBody>
      </p:sp>
      <p:sp>
        <p:nvSpPr>
          <p:cNvPr id="23" name="직사각형 22">
            <a:extLst>
              <a:ext uri="{FF2B5EF4-FFF2-40B4-BE49-F238E27FC236}">
                <a16:creationId xmlns:a16="http://schemas.microsoft.com/office/drawing/2014/main" id="{62EE60C5-5082-4FC5-9459-B55B18221B00}"/>
              </a:ext>
            </a:extLst>
          </p:cNvPr>
          <p:cNvSpPr/>
          <p:nvPr/>
        </p:nvSpPr>
        <p:spPr>
          <a:xfrm>
            <a:off x="4089126" y="2899975"/>
            <a:ext cx="5056184" cy="15536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24" name="순서도: 연결자 23">
            <a:extLst>
              <a:ext uri="{FF2B5EF4-FFF2-40B4-BE49-F238E27FC236}">
                <a16:creationId xmlns:a16="http://schemas.microsoft.com/office/drawing/2014/main" id="{42B9768B-A71E-4201-AD20-E630B70C79EC}"/>
              </a:ext>
            </a:extLst>
          </p:cNvPr>
          <p:cNvSpPr/>
          <p:nvPr/>
        </p:nvSpPr>
        <p:spPr bwMode="auto">
          <a:xfrm>
            <a:off x="4021859" y="2866199"/>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B</a:t>
            </a:r>
            <a:endParaRPr lang="ko-KR" altLang="en-US" sz="900" kern="0" dirty="0">
              <a:solidFill>
                <a:srgbClr val="FFFFFF"/>
              </a:solidFill>
              <a:latin typeface="+mn-ea"/>
              <a:cs typeface="Arial" panose="020B0604020202020204" pitchFamily="34" charset="0"/>
            </a:endParaRPr>
          </a:p>
        </p:txBody>
      </p:sp>
      <p:sp>
        <p:nvSpPr>
          <p:cNvPr id="25" name="직사각형 24">
            <a:extLst>
              <a:ext uri="{FF2B5EF4-FFF2-40B4-BE49-F238E27FC236}">
                <a16:creationId xmlns:a16="http://schemas.microsoft.com/office/drawing/2014/main" id="{CEF91C6A-9EDC-44E9-AB40-D3DC83531AFD}"/>
              </a:ext>
            </a:extLst>
          </p:cNvPr>
          <p:cNvSpPr/>
          <p:nvPr/>
        </p:nvSpPr>
        <p:spPr>
          <a:xfrm>
            <a:off x="4089126" y="3390710"/>
            <a:ext cx="5056184" cy="15536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26" name="순서도: 연결자 25">
            <a:extLst>
              <a:ext uri="{FF2B5EF4-FFF2-40B4-BE49-F238E27FC236}">
                <a16:creationId xmlns:a16="http://schemas.microsoft.com/office/drawing/2014/main" id="{6ACD4C05-77CE-4A00-86B7-8F5E42E461AD}"/>
              </a:ext>
            </a:extLst>
          </p:cNvPr>
          <p:cNvSpPr/>
          <p:nvPr/>
        </p:nvSpPr>
        <p:spPr bwMode="auto">
          <a:xfrm>
            <a:off x="4021859" y="3356934"/>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C</a:t>
            </a:r>
            <a:endParaRPr lang="ko-KR" altLang="en-US" sz="900" kern="0" dirty="0">
              <a:solidFill>
                <a:srgbClr val="FFFFFF"/>
              </a:solidFill>
              <a:latin typeface="+mn-ea"/>
              <a:cs typeface="Arial" panose="020B0604020202020204" pitchFamily="34" charset="0"/>
            </a:endParaRPr>
          </a:p>
        </p:txBody>
      </p:sp>
      <p:sp>
        <p:nvSpPr>
          <p:cNvPr id="27" name="직사각형 26">
            <a:extLst>
              <a:ext uri="{FF2B5EF4-FFF2-40B4-BE49-F238E27FC236}">
                <a16:creationId xmlns:a16="http://schemas.microsoft.com/office/drawing/2014/main" id="{0DA2A2BE-C36A-4F45-B807-C6E8EF5476DE}"/>
              </a:ext>
            </a:extLst>
          </p:cNvPr>
          <p:cNvSpPr/>
          <p:nvPr/>
        </p:nvSpPr>
        <p:spPr>
          <a:xfrm>
            <a:off x="4089126" y="4084760"/>
            <a:ext cx="5056184" cy="15536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28" name="순서도: 연결자 27">
            <a:extLst>
              <a:ext uri="{FF2B5EF4-FFF2-40B4-BE49-F238E27FC236}">
                <a16:creationId xmlns:a16="http://schemas.microsoft.com/office/drawing/2014/main" id="{034F0257-45D8-4B7C-9BBE-D7AF7B6DA3CD}"/>
              </a:ext>
            </a:extLst>
          </p:cNvPr>
          <p:cNvSpPr/>
          <p:nvPr/>
        </p:nvSpPr>
        <p:spPr bwMode="auto">
          <a:xfrm>
            <a:off x="4021859" y="4050984"/>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D</a:t>
            </a:r>
            <a:endParaRPr lang="ko-KR" altLang="en-US" sz="900" kern="0" dirty="0">
              <a:solidFill>
                <a:srgbClr val="FFFFFF"/>
              </a:solidFill>
              <a:latin typeface="+mn-ea"/>
              <a:cs typeface="Arial" panose="020B0604020202020204" pitchFamily="34" charset="0"/>
            </a:endParaRPr>
          </a:p>
        </p:txBody>
      </p:sp>
      <p:sp>
        <p:nvSpPr>
          <p:cNvPr id="29" name="직사각형 28">
            <a:extLst>
              <a:ext uri="{FF2B5EF4-FFF2-40B4-BE49-F238E27FC236}">
                <a16:creationId xmlns:a16="http://schemas.microsoft.com/office/drawing/2014/main" id="{B3C86870-A644-4631-B909-DDD56B2AC1DB}"/>
              </a:ext>
            </a:extLst>
          </p:cNvPr>
          <p:cNvSpPr/>
          <p:nvPr/>
        </p:nvSpPr>
        <p:spPr>
          <a:xfrm>
            <a:off x="4089126" y="4762032"/>
            <a:ext cx="5056184" cy="155362"/>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457198"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Univers for KPMG"/>
              <a:ea typeface="맑은 고딕" panose="020B0503020000020004" pitchFamily="50" charset="-127"/>
              <a:cs typeface="+mn-cs"/>
            </a:endParaRPr>
          </a:p>
        </p:txBody>
      </p:sp>
      <p:sp>
        <p:nvSpPr>
          <p:cNvPr id="30" name="순서도: 연결자 29">
            <a:extLst>
              <a:ext uri="{FF2B5EF4-FFF2-40B4-BE49-F238E27FC236}">
                <a16:creationId xmlns:a16="http://schemas.microsoft.com/office/drawing/2014/main" id="{9A6ADA23-3C63-4348-9346-AE6B3C1B4B7D}"/>
              </a:ext>
            </a:extLst>
          </p:cNvPr>
          <p:cNvSpPr/>
          <p:nvPr/>
        </p:nvSpPr>
        <p:spPr bwMode="auto">
          <a:xfrm>
            <a:off x="4021859" y="4728256"/>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900" kern="0" dirty="0">
                <a:solidFill>
                  <a:srgbClr val="FFFFFF"/>
                </a:solidFill>
                <a:latin typeface="+mn-ea"/>
                <a:cs typeface="Arial" panose="020B0604020202020204" pitchFamily="34" charset="0"/>
              </a:rPr>
              <a:t>E</a:t>
            </a:r>
            <a:endParaRPr lang="ko-KR" altLang="en-US" sz="900" kern="0" dirty="0">
              <a:solidFill>
                <a:srgbClr val="FFFFFF"/>
              </a:solidFill>
              <a:latin typeface="+mn-ea"/>
              <a:cs typeface="Arial" panose="020B0604020202020204" pitchFamily="34" charset="0"/>
            </a:endParaRPr>
          </a:p>
        </p:txBody>
      </p:sp>
      <p:sp>
        <p:nvSpPr>
          <p:cNvPr id="31" name="순서도: 연결자 30">
            <a:extLst>
              <a:ext uri="{FF2B5EF4-FFF2-40B4-BE49-F238E27FC236}">
                <a16:creationId xmlns:a16="http://schemas.microsoft.com/office/drawing/2014/main" id="{3BAA2634-B1A2-4756-AC7B-F9872F45C20D}"/>
              </a:ext>
            </a:extLst>
          </p:cNvPr>
          <p:cNvSpPr/>
          <p:nvPr/>
        </p:nvSpPr>
        <p:spPr bwMode="auto">
          <a:xfrm>
            <a:off x="904009" y="1458740"/>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mn-ea"/>
                <a:cs typeface="Arial" panose="020B0604020202020204" pitchFamily="34" charset="0"/>
              </a:rPr>
              <a:t>A</a:t>
            </a:r>
            <a:endParaRPr lang="ko-KR" altLang="en-US" sz="800" kern="0" dirty="0">
              <a:solidFill>
                <a:srgbClr val="FFFFFF"/>
              </a:solidFill>
              <a:latin typeface="+mn-ea"/>
              <a:cs typeface="Arial" panose="020B0604020202020204" pitchFamily="34" charset="0"/>
            </a:endParaRPr>
          </a:p>
        </p:txBody>
      </p:sp>
      <p:sp>
        <p:nvSpPr>
          <p:cNvPr id="32" name="순서도: 연결자 31">
            <a:extLst>
              <a:ext uri="{FF2B5EF4-FFF2-40B4-BE49-F238E27FC236}">
                <a16:creationId xmlns:a16="http://schemas.microsoft.com/office/drawing/2014/main" id="{0363F9FA-B0F7-42B1-BED0-E9E66A214B52}"/>
              </a:ext>
            </a:extLst>
          </p:cNvPr>
          <p:cNvSpPr/>
          <p:nvPr/>
        </p:nvSpPr>
        <p:spPr bwMode="auto">
          <a:xfrm>
            <a:off x="904009" y="2237539"/>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mn-ea"/>
                <a:cs typeface="Arial" panose="020B0604020202020204" pitchFamily="34" charset="0"/>
              </a:rPr>
              <a:t>B</a:t>
            </a:r>
            <a:endParaRPr lang="ko-KR" altLang="en-US" sz="800" kern="0" dirty="0">
              <a:solidFill>
                <a:srgbClr val="FFFFFF"/>
              </a:solidFill>
              <a:latin typeface="+mn-ea"/>
              <a:cs typeface="Arial" panose="020B0604020202020204" pitchFamily="34" charset="0"/>
            </a:endParaRPr>
          </a:p>
        </p:txBody>
      </p:sp>
      <p:sp>
        <p:nvSpPr>
          <p:cNvPr id="33" name="순서도: 연결자 32">
            <a:extLst>
              <a:ext uri="{FF2B5EF4-FFF2-40B4-BE49-F238E27FC236}">
                <a16:creationId xmlns:a16="http://schemas.microsoft.com/office/drawing/2014/main" id="{2E083520-E194-48C2-B660-E9A51571A1F3}"/>
              </a:ext>
            </a:extLst>
          </p:cNvPr>
          <p:cNvSpPr/>
          <p:nvPr/>
        </p:nvSpPr>
        <p:spPr bwMode="auto">
          <a:xfrm>
            <a:off x="904009" y="3055337"/>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mn-ea"/>
                <a:cs typeface="Arial" panose="020B0604020202020204" pitchFamily="34" charset="0"/>
              </a:rPr>
              <a:t>C</a:t>
            </a:r>
            <a:endParaRPr lang="ko-KR" altLang="en-US" sz="800" kern="0" dirty="0">
              <a:solidFill>
                <a:srgbClr val="FFFFFF"/>
              </a:solidFill>
              <a:latin typeface="+mn-ea"/>
              <a:cs typeface="Arial" panose="020B0604020202020204" pitchFamily="34" charset="0"/>
            </a:endParaRPr>
          </a:p>
        </p:txBody>
      </p:sp>
      <p:sp>
        <p:nvSpPr>
          <p:cNvPr id="34" name="순서도: 연결자 33">
            <a:extLst>
              <a:ext uri="{FF2B5EF4-FFF2-40B4-BE49-F238E27FC236}">
                <a16:creationId xmlns:a16="http://schemas.microsoft.com/office/drawing/2014/main" id="{3EB3F1CD-D434-4B56-A027-86A9226C796A}"/>
              </a:ext>
            </a:extLst>
          </p:cNvPr>
          <p:cNvSpPr/>
          <p:nvPr/>
        </p:nvSpPr>
        <p:spPr bwMode="auto">
          <a:xfrm>
            <a:off x="904009" y="4029358"/>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mn-ea"/>
                <a:cs typeface="Arial" panose="020B0604020202020204" pitchFamily="34" charset="0"/>
              </a:rPr>
              <a:t>D</a:t>
            </a:r>
            <a:endParaRPr lang="ko-KR" altLang="en-US" sz="800" kern="0" dirty="0">
              <a:solidFill>
                <a:srgbClr val="FFFFFF"/>
              </a:solidFill>
              <a:latin typeface="+mn-ea"/>
              <a:cs typeface="Arial" panose="020B0604020202020204" pitchFamily="34" charset="0"/>
            </a:endParaRPr>
          </a:p>
        </p:txBody>
      </p:sp>
      <p:sp>
        <p:nvSpPr>
          <p:cNvPr id="35" name="순서도: 연결자 34">
            <a:extLst>
              <a:ext uri="{FF2B5EF4-FFF2-40B4-BE49-F238E27FC236}">
                <a16:creationId xmlns:a16="http://schemas.microsoft.com/office/drawing/2014/main" id="{54BB3632-8035-4CC6-8A1E-B7610631265D}"/>
              </a:ext>
            </a:extLst>
          </p:cNvPr>
          <p:cNvSpPr/>
          <p:nvPr/>
        </p:nvSpPr>
        <p:spPr bwMode="auto">
          <a:xfrm>
            <a:off x="904009" y="4989744"/>
            <a:ext cx="134534" cy="124694"/>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kern="0" dirty="0">
                <a:solidFill>
                  <a:srgbClr val="FFFFFF"/>
                </a:solidFill>
                <a:latin typeface="+mn-ea"/>
                <a:cs typeface="Arial" panose="020B0604020202020204" pitchFamily="34" charset="0"/>
              </a:rPr>
              <a:t>E</a:t>
            </a:r>
            <a:endParaRPr lang="ko-KR" altLang="en-US" sz="800" kern="0" dirty="0">
              <a:solidFill>
                <a:srgbClr val="FFFFFF"/>
              </a:solidFill>
              <a:latin typeface="+mn-ea"/>
              <a:cs typeface="Arial" panose="020B0604020202020204" pitchFamily="34" charset="0"/>
            </a:endParaRPr>
          </a:p>
        </p:txBody>
      </p:sp>
    </p:spTree>
    <p:extLst>
      <p:ext uri="{BB962C8B-B14F-4D97-AF65-F5344CB8AC3E}">
        <p14:creationId xmlns:p14="http://schemas.microsoft.com/office/powerpoint/2010/main" val="22538000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8A39B896-6326-4515-8EEB-E0F07C0F927F}"/>
              </a:ext>
            </a:extLst>
          </p:cNvPr>
          <p:cNvGraphicFramePr>
            <a:graphicFrameLocks noGrp="1"/>
          </p:cNvGraphicFramePr>
          <p:nvPr>
            <p:extLst>
              <p:ext uri="{D42A27DB-BD31-4B8C-83A1-F6EECF244321}">
                <p14:modId xmlns:p14="http://schemas.microsoft.com/office/powerpoint/2010/main" val="298539394"/>
              </p:ext>
            </p:extLst>
          </p:nvPr>
        </p:nvGraphicFramePr>
        <p:xfrm>
          <a:off x="4089127" y="1537200"/>
          <a:ext cx="5052472" cy="694350"/>
        </p:xfrm>
        <a:graphic>
          <a:graphicData uri="http://schemas.openxmlformats.org/drawingml/2006/table">
            <a:tbl>
              <a:tblPr/>
              <a:tblGrid>
                <a:gridCol w="1624346">
                  <a:extLst>
                    <a:ext uri="{9D8B030D-6E8A-4147-A177-3AD203B41FA5}">
                      <a16:colId xmlns:a16="http://schemas.microsoft.com/office/drawing/2014/main" val="1039272601"/>
                    </a:ext>
                  </a:extLst>
                </a:gridCol>
                <a:gridCol w="708290">
                  <a:extLst>
                    <a:ext uri="{9D8B030D-6E8A-4147-A177-3AD203B41FA5}">
                      <a16:colId xmlns:a16="http://schemas.microsoft.com/office/drawing/2014/main" val="4033175125"/>
                    </a:ext>
                  </a:extLst>
                </a:gridCol>
                <a:gridCol w="679959">
                  <a:extLst>
                    <a:ext uri="{9D8B030D-6E8A-4147-A177-3AD203B41FA5}">
                      <a16:colId xmlns:a16="http://schemas.microsoft.com/office/drawing/2014/main" val="1438830730"/>
                    </a:ext>
                  </a:extLst>
                </a:gridCol>
                <a:gridCol w="679959">
                  <a:extLst>
                    <a:ext uri="{9D8B030D-6E8A-4147-A177-3AD203B41FA5}">
                      <a16:colId xmlns:a16="http://schemas.microsoft.com/office/drawing/2014/main" val="969921049"/>
                    </a:ext>
                  </a:extLst>
                </a:gridCol>
                <a:gridCol w="679959">
                  <a:extLst>
                    <a:ext uri="{9D8B030D-6E8A-4147-A177-3AD203B41FA5}">
                      <a16:colId xmlns:a16="http://schemas.microsoft.com/office/drawing/2014/main" val="821506492"/>
                    </a:ext>
                  </a:extLst>
                </a:gridCol>
                <a:gridCol w="679959">
                  <a:extLst>
                    <a:ext uri="{9D8B030D-6E8A-4147-A177-3AD203B41FA5}">
                      <a16:colId xmlns:a16="http://schemas.microsoft.com/office/drawing/2014/main" val="4110065771"/>
                    </a:ext>
                  </a:extLst>
                </a:gridCol>
              </a:tblGrid>
              <a:tr h="180000">
                <a:tc>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Jun-20</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072595993"/>
                  </a:ext>
                </a:extLst>
              </a:tr>
              <a:tr h="171450">
                <a:tc>
                  <a:txBody>
                    <a:bodyPr/>
                    <a:lstStyle/>
                    <a:p>
                      <a:pPr algn="l" fontAlgn="ctr"/>
                      <a:r>
                        <a:rPr lang="en-US" sz="900" b="1" i="0" u="none" strike="noStrike" dirty="0">
                          <a:solidFill>
                            <a:srgbClr val="000000"/>
                          </a:solidFill>
                          <a:effectLst/>
                          <a:latin typeface="맑은 고딕" panose="020B0503020000020004" pitchFamily="50" charset="-127"/>
                          <a:ea typeface="맑은 고딕" panose="020B0503020000020004" pitchFamily="50" charset="-127"/>
                        </a:rPr>
                        <a:t>Net Debt</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204</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(523)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(295)</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597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1,900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3209372978"/>
                  </a:ext>
                </a:extLst>
              </a:tr>
              <a:tr h="17145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현금및현금성자산</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204</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2,005</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2,897</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3,200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132057995"/>
                  </a:ext>
                </a:extLst>
              </a:tr>
              <a:tr h="171450">
                <a:tc>
                  <a:txBody>
                    <a:bodyPr/>
                    <a:lstStyle/>
                    <a:p>
                      <a:pPr algn="l"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차입금</a:t>
                      </a:r>
                    </a:p>
                  </a:txBody>
                  <a:tcPr marL="46800" marR="46800" marT="0" marB="0" anchor="ctr">
                    <a:lnL w="9525" cap="flat" cmpd="sng" algn="ctr">
                      <a:solidFill>
                        <a:schemeClr val="tx2"/>
                      </a:solidFill>
                      <a:prstDash val="solid"/>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1,300</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2,300</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2,300</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1,300</a:t>
                      </a:r>
                    </a:p>
                  </a:txBody>
                  <a:tcPr marL="46800" marR="46800" marT="0" marB="0" anchor="ctr">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976486688"/>
                  </a:ext>
                </a:extLst>
              </a:tr>
            </a:tbl>
          </a:graphicData>
        </a:graphic>
      </p:graphicFrame>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Net Debt</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2200" b="1" dirty="0">
                <a:solidFill>
                  <a:srgbClr val="00338D"/>
                </a:solidFill>
                <a:latin typeface="KPMG Extralight" panose="020B0303030202040204" pitchFamily="34" charset="0"/>
              </a:rPr>
              <a:t>Supporting Analysis</a:t>
            </a:r>
            <a:endParaRPr lang="en-US" altLang="ko-KR" sz="2200" b="1" dirty="0">
              <a:solidFill>
                <a:srgbClr val="00338D"/>
              </a:solidFill>
              <a:latin typeface="KPMG Extralight" panose="020B0303030202040204" pitchFamily="34" charset="0"/>
              <a:ea typeface="맑은 고딕" panose="020B0503020000020004" pitchFamily="50" charset="-127"/>
            </a:endParaRPr>
          </a:p>
        </p:txBody>
      </p:sp>
      <p:grpSp>
        <p:nvGrpSpPr>
          <p:cNvPr id="10" name="그룹 9">
            <a:extLst>
              <a:ext uri="{FF2B5EF4-FFF2-40B4-BE49-F238E27FC236}">
                <a16:creationId xmlns:a16="http://schemas.microsoft.com/office/drawing/2014/main" id="{0AED24CC-2FEE-45D7-ADF0-CCF78B8FBFE2}"/>
              </a:ext>
            </a:extLst>
          </p:cNvPr>
          <p:cNvGrpSpPr/>
          <p:nvPr/>
        </p:nvGrpSpPr>
        <p:grpSpPr>
          <a:xfrm>
            <a:off x="4089127" y="1098740"/>
            <a:ext cx="5056933" cy="360000"/>
            <a:chOff x="494945" y="1434354"/>
            <a:chExt cx="4516755" cy="360000"/>
          </a:xfrm>
        </p:grpSpPr>
        <p:sp>
          <p:nvSpPr>
            <p:cNvPr id="12" name="Line 13">
              <a:extLst>
                <a:ext uri="{FF2B5EF4-FFF2-40B4-BE49-F238E27FC236}">
                  <a16:creationId xmlns:a16="http://schemas.microsoft.com/office/drawing/2014/main" id="{B9E37EE3-ACB7-444D-8D45-CFA96EE18F41}"/>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4" name="Rectangle 41">
              <a:extLst>
                <a:ext uri="{FF2B5EF4-FFF2-40B4-BE49-F238E27FC236}">
                  <a16:creationId xmlns:a16="http://schemas.microsoft.com/office/drawing/2014/main" id="{FE9D8EAD-22A5-4FAC-979A-EA1E5374E185}"/>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Net</a:t>
              </a:r>
              <a:r>
                <a:rPr lang="ko-KR" altLang="en-US" sz="1000" b="1" dirty="0">
                  <a:solidFill>
                    <a:srgbClr val="00338D"/>
                  </a:solidFill>
                  <a:latin typeface="Arial" panose="020B0604020202020204" pitchFamily="34" charset="0"/>
                  <a:ea typeface="+mj-ea"/>
                  <a:cs typeface="Arial" panose="020B0604020202020204" pitchFamily="34" charset="0"/>
                </a:rPr>
                <a:t> </a:t>
              </a:r>
              <a:r>
                <a:rPr lang="en-US" altLang="ko-KR" sz="1000" b="1" dirty="0">
                  <a:solidFill>
                    <a:srgbClr val="00338D"/>
                  </a:solidFill>
                  <a:latin typeface="Arial" panose="020B0604020202020204" pitchFamily="34" charset="0"/>
                  <a:ea typeface="+mj-ea"/>
                  <a:cs typeface="Arial" panose="020B0604020202020204" pitchFamily="34" charset="0"/>
                </a:rPr>
                <a:t>Debt</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15" name="TextBox 14">
            <a:extLst>
              <a:ext uri="{FF2B5EF4-FFF2-40B4-BE49-F238E27FC236}">
                <a16:creationId xmlns:a16="http://schemas.microsoft.com/office/drawing/2014/main" id="{71FD611C-3CE5-437C-A15F-088BFFEF16B3}"/>
              </a:ext>
            </a:extLst>
          </p:cNvPr>
          <p:cNvSpPr txBox="1">
            <a:spLocks/>
          </p:cNvSpPr>
          <p:nvPr/>
        </p:nvSpPr>
        <p:spPr>
          <a:xfrm>
            <a:off x="792892" y="1196792"/>
            <a:ext cx="3066398" cy="4858019"/>
          </a:xfrm>
          <a:prstGeom prst="rect">
            <a:avLst/>
          </a:prstGeom>
          <a:noFill/>
          <a:ln w="6350">
            <a:solidFill>
              <a:srgbClr val="00338D"/>
            </a:solidFill>
          </a:ln>
        </p:spPr>
        <p:txBody>
          <a:bodyPr wrap="square" lIns="54610" tIns="54610" rIns="54610" bIns="54610" rtlCol="0" anchor="t" anchorCtr="0">
            <a:noAutofit/>
          </a:bodyPr>
          <a:lstStyle/>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b="1" kern="0" dirty="0" err="1">
                <a:solidFill>
                  <a:srgbClr val="000000"/>
                </a:solidFill>
                <a:latin typeface="+mj-ea"/>
                <a:cs typeface="Arial" panose="020B0604020202020204" pitchFamily="34" charset="0"/>
              </a:rPr>
              <a:t>현금및현금성자산</a:t>
            </a:r>
            <a:endParaRPr lang="en-US" altLang="ko-KR" sz="900" b="1" kern="0" dirty="0">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err="1">
                <a:solidFill>
                  <a:srgbClr val="000000"/>
                </a:solidFill>
                <a:latin typeface="+mj-ea"/>
                <a:cs typeface="Arial" panose="020B0604020202020204" pitchFamily="34" charset="0"/>
              </a:rPr>
              <a:t>현금및현금성자산은</a:t>
            </a:r>
            <a:r>
              <a:rPr lang="ko-KR" altLang="en-US" sz="900" dirty="0">
                <a:solidFill>
                  <a:srgbClr val="000000"/>
                </a:solidFill>
                <a:latin typeface="+mj-ea"/>
                <a:cs typeface="Arial" panose="020B0604020202020204" pitchFamily="34" charset="0"/>
              </a:rPr>
              <a:t> 현금</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보통예금</a:t>
            </a:r>
            <a:r>
              <a:rPr lang="en-US" altLang="ko-KR" sz="900" dirty="0">
                <a:solidFill>
                  <a:srgbClr val="000000"/>
                </a:solidFill>
                <a:latin typeface="+mj-ea"/>
                <a:cs typeface="Arial" panose="020B0604020202020204" pitchFamily="34" charset="0"/>
              </a:rPr>
              <a:t>,</a:t>
            </a:r>
            <a:r>
              <a:rPr lang="ko-KR" altLang="en-US" sz="900" kern="0" dirty="0">
                <a:latin typeface="+mj-ea"/>
                <a:cs typeface="Arial" panose="020B0604020202020204" pitchFamily="34" charset="0"/>
              </a:rPr>
              <a:t> 정기 예</a:t>
            </a:r>
            <a:r>
              <a:rPr lang="en-US" altLang="ko-KR" sz="900" kern="0" dirty="0">
                <a:latin typeface="+mj-ea"/>
                <a:cs typeface="Arial" panose="020B0604020202020204" pitchFamily="34" charset="0"/>
              </a:rPr>
              <a:t>〮</a:t>
            </a:r>
            <a:r>
              <a:rPr lang="ko-KR" altLang="en-US" sz="900" kern="0" dirty="0">
                <a:latin typeface="+mj-ea"/>
                <a:cs typeface="Arial" panose="020B0604020202020204" pitchFamily="34" charset="0"/>
              </a:rPr>
              <a:t>적금으로 구성되며</a:t>
            </a:r>
            <a:r>
              <a:rPr lang="en-US" altLang="ko-KR" sz="900" kern="0" dirty="0">
                <a:latin typeface="+mj-ea"/>
                <a:cs typeface="Arial" panose="020B0604020202020204" pitchFamily="34" charset="0"/>
              </a:rPr>
              <a:t>,</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회사는 설립이후</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연간 </a:t>
            </a:r>
            <a:r>
              <a:rPr lang="en-US" altLang="ko-KR" sz="900" dirty="0">
                <a:solidFill>
                  <a:srgbClr val="000000"/>
                </a:solidFill>
                <a:latin typeface="+mj-ea"/>
                <a:cs typeface="Arial" panose="020B0604020202020204" pitchFamily="34" charset="0"/>
              </a:rPr>
              <a:t>15~20</a:t>
            </a:r>
            <a:r>
              <a:rPr lang="ko-KR" altLang="en-US" sz="900" dirty="0">
                <a:solidFill>
                  <a:srgbClr val="000000"/>
                </a:solidFill>
                <a:latin typeface="+mj-ea"/>
                <a:cs typeface="Arial" panose="020B0604020202020204" pitchFamily="34" charset="0"/>
              </a:rPr>
              <a:t>억원의 당기순이익을 기록하여 </a:t>
            </a:r>
            <a:r>
              <a:rPr lang="ko-KR" altLang="en-US" sz="900" dirty="0" err="1">
                <a:solidFill>
                  <a:srgbClr val="000000"/>
                </a:solidFill>
                <a:latin typeface="+mj-ea"/>
                <a:cs typeface="Arial" panose="020B0604020202020204" pitchFamily="34" charset="0"/>
              </a:rPr>
              <a:t>현금및현금성자산이</a:t>
            </a:r>
            <a:r>
              <a:rPr lang="ko-KR" altLang="en-US" sz="900" dirty="0">
                <a:solidFill>
                  <a:srgbClr val="000000"/>
                </a:solidFill>
                <a:latin typeface="+mj-ea"/>
                <a:cs typeface="Arial" panose="020B0604020202020204" pitchFamily="34" charset="0"/>
              </a:rPr>
              <a:t> 지속적으로 증가하였음 </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대표이사와의 인터뷰 결과 실사기준일 현재 사용제한이 존재하거나</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질권 설정된 </a:t>
            </a:r>
            <a:r>
              <a:rPr lang="ko-KR" altLang="en-US" sz="900" dirty="0" err="1">
                <a:solidFill>
                  <a:srgbClr val="000000"/>
                </a:solidFill>
                <a:latin typeface="+mj-ea"/>
                <a:cs typeface="Arial" panose="020B0604020202020204" pitchFamily="34" charset="0"/>
              </a:rPr>
              <a:t>현금및현금성자산</a:t>
            </a:r>
            <a:r>
              <a:rPr lang="ko-KR" altLang="en-US" sz="900" dirty="0">
                <a:solidFill>
                  <a:srgbClr val="000000"/>
                </a:solidFill>
                <a:latin typeface="+mj-ea"/>
                <a:cs typeface="Arial" panose="020B0604020202020204" pitchFamily="34" charset="0"/>
              </a:rPr>
              <a:t> 금액은 없는 것으로 확인됨</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 typeface="Wingdings" panose="05000000000000000000" pitchFamily="2" charset="2"/>
              <a:buChar char="ü"/>
              <a:defRPr/>
            </a:pPr>
            <a:endParaRPr lang="en-US" altLang="ko-KR" sz="900" dirty="0">
              <a:solidFill>
                <a:srgbClr val="000000"/>
              </a:solidFill>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b="1" kern="0" dirty="0">
                <a:solidFill>
                  <a:srgbClr val="000000"/>
                </a:solidFill>
                <a:latin typeface="+mj-ea"/>
                <a:cs typeface="Arial" panose="020B0604020202020204" pitchFamily="34" charset="0"/>
              </a:rPr>
              <a:t>차입금</a:t>
            </a:r>
            <a:endParaRPr lang="en-US" altLang="ko-KR" sz="900" b="1" kern="0" dirty="0">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en-US" altLang="ko-KR" sz="900" dirty="0">
                <a:solidFill>
                  <a:srgbClr val="000000"/>
                </a:solidFill>
                <a:latin typeface="+mj-ea"/>
                <a:cs typeface="Arial" panose="020B0604020202020204" pitchFamily="34" charset="0"/>
              </a:rPr>
              <a:t>’20</a:t>
            </a:r>
            <a:r>
              <a:rPr lang="ko-KR" altLang="en-US" sz="900" dirty="0">
                <a:solidFill>
                  <a:srgbClr val="000000"/>
                </a:solidFill>
                <a:latin typeface="+mj-ea"/>
                <a:cs typeface="Arial" panose="020B0604020202020204" pitchFamily="34" charset="0"/>
              </a:rPr>
              <a:t>년 </a:t>
            </a:r>
            <a:r>
              <a:rPr lang="en-US" altLang="ko-KR" sz="900" dirty="0">
                <a:solidFill>
                  <a:srgbClr val="000000"/>
                </a:solidFill>
                <a:latin typeface="+mj-ea"/>
                <a:cs typeface="Arial" panose="020B0604020202020204" pitchFamily="34" charset="0"/>
              </a:rPr>
              <a:t>6</a:t>
            </a:r>
            <a:r>
              <a:rPr lang="ko-KR" altLang="en-US" sz="900" dirty="0">
                <a:solidFill>
                  <a:srgbClr val="000000"/>
                </a:solidFill>
                <a:latin typeface="+mj-ea"/>
                <a:cs typeface="Arial" panose="020B0604020202020204" pitchFamily="34" charset="0"/>
              </a:rPr>
              <a:t>월 말 기준 단기차입금 </a:t>
            </a:r>
            <a:r>
              <a:rPr lang="en-US" altLang="ko-KR" sz="900" dirty="0">
                <a:solidFill>
                  <a:srgbClr val="000000"/>
                </a:solidFill>
                <a:latin typeface="+mj-ea"/>
                <a:cs typeface="Arial" panose="020B0604020202020204" pitchFamily="34" charset="0"/>
              </a:rPr>
              <a:t>13</a:t>
            </a:r>
            <a:r>
              <a:rPr lang="ko-KR" altLang="en-US" sz="900" dirty="0">
                <a:solidFill>
                  <a:srgbClr val="000000"/>
                </a:solidFill>
                <a:latin typeface="+mj-ea"/>
                <a:cs typeface="Arial" panose="020B0604020202020204" pitchFamily="34" charset="0"/>
              </a:rPr>
              <a:t>억원이 존재하며</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전액 하나은행 차입금임</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en-US" altLang="ko-KR" sz="900" kern="0" dirty="0">
                <a:latin typeface="+mj-ea"/>
                <a:cs typeface="Arial" panose="020B0604020202020204" pitchFamily="34" charset="0"/>
              </a:rPr>
              <a:t>‘20</a:t>
            </a:r>
            <a:r>
              <a:rPr lang="ko-KR" altLang="en-US" sz="900" kern="0" dirty="0">
                <a:latin typeface="+mj-ea"/>
                <a:cs typeface="Arial" panose="020B0604020202020204" pitchFamily="34" charset="0"/>
              </a:rPr>
              <a:t>년 </a:t>
            </a:r>
            <a:r>
              <a:rPr lang="en-US" altLang="ko-KR" sz="900" kern="0" dirty="0">
                <a:latin typeface="+mj-ea"/>
                <a:cs typeface="Arial" panose="020B0604020202020204" pitchFamily="34" charset="0"/>
              </a:rPr>
              <a:t>6</a:t>
            </a:r>
            <a:r>
              <a:rPr lang="ko-KR" altLang="en-US" sz="900" kern="0" dirty="0">
                <a:latin typeface="+mj-ea"/>
                <a:cs typeface="Arial" panose="020B0604020202020204" pitchFamily="34" charset="0"/>
              </a:rPr>
              <a:t>월 기준 총 차입금 </a:t>
            </a:r>
            <a:r>
              <a:rPr lang="en-US" altLang="ko-KR" sz="900" kern="0" dirty="0">
                <a:latin typeface="+mj-ea"/>
                <a:cs typeface="Arial" panose="020B0604020202020204" pitchFamily="34" charset="0"/>
              </a:rPr>
              <a:t>13</a:t>
            </a:r>
            <a:r>
              <a:rPr lang="ko-KR" altLang="en-US" sz="900" kern="0" dirty="0">
                <a:latin typeface="+mj-ea"/>
                <a:cs typeface="Arial" panose="020B0604020202020204" pitchFamily="34" charset="0"/>
              </a:rPr>
              <a:t>억원의 만기일은 </a:t>
            </a:r>
            <a:r>
              <a:rPr lang="en-US" altLang="ko-KR" sz="900" kern="0" dirty="0">
                <a:latin typeface="+mj-ea"/>
                <a:cs typeface="Arial" panose="020B0604020202020204" pitchFamily="34" charset="0"/>
              </a:rPr>
              <a:t>21</a:t>
            </a:r>
            <a:r>
              <a:rPr lang="ko-KR" altLang="en-US" sz="900" kern="0" dirty="0">
                <a:latin typeface="+mj-ea"/>
                <a:cs typeface="Arial" panose="020B0604020202020204" pitchFamily="34" charset="0"/>
              </a:rPr>
              <a:t>년 </a:t>
            </a:r>
            <a:r>
              <a:rPr lang="en-US" altLang="ko-KR" sz="900" kern="0" dirty="0">
                <a:latin typeface="+mj-ea"/>
                <a:cs typeface="Arial" panose="020B0604020202020204" pitchFamily="34" charset="0"/>
              </a:rPr>
              <a:t>5</a:t>
            </a:r>
            <a:r>
              <a:rPr lang="ko-KR" altLang="en-US" sz="900" kern="0" dirty="0">
                <a:latin typeface="+mj-ea"/>
                <a:cs typeface="Arial" panose="020B0604020202020204" pitchFamily="34" charset="0"/>
              </a:rPr>
              <a:t>월에 도래함</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kern="0" dirty="0">
                <a:latin typeface="+mj-ea"/>
                <a:cs typeface="Arial" panose="020B0604020202020204" pitchFamily="34" charset="0"/>
              </a:rPr>
              <a:t>해당 차입금에 대하여</a:t>
            </a:r>
            <a:r>
              <a:rPr lang="en-US" altLang="ko-KR" sz="900" kern="0" dirty="0">
                <a:latin typeface="+mj-ea"/>
                <a:cs typeface="Arial" panose="020B0604020202020204" pitchFamily="34" charset="0"/>
              </a:rPr>
              <a:t>, </a:t>
            </a:r>
            <a:r>
              <a:rPr lang="ko-KR" altLang="en-US" sz="900" kern="0" dirty="0">
                <a:latin typeface="+mj-ea"/>
                <a:cs typeface="Arial" panose="020B0604020202020204" pitchFamily="34" charset="0"/>
              </a:rPr>
              <a:t>회사는 특허권 </a:t>
            </a:r>
            <a:r>
              <a:rPr lang="en-US" altLang="ko-KR" sz="900" kern="0" dirty="0">
                <a:latin typeface="+mj-ea"/>
                <a:cs typeface="Arial" panose="020B0604020202020204" pitchFamily="34" charset="0"/>
              </a:rPr>
              <a:t>1</a:t>
            </a:r>
            <a:r>
              <a:rPr lang="ko-KR" altLang="en-US" sz="900" kern="0" dirty="0">
                <a:latin typeface="+mj-ea"/>
                <a:cs typeface="Arial" panose="020B0604020202020204" pitchFamily="34" charset="0"/>
              </a:rPr>
              <a:t>건</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등록번호 </a:t>
            </a:r>
            <a:r>
              <a:rPr lang="en-US" altLang="ko-KR" sz="900" dirty="0">
                <a:solidFill>
                  <a:srgbClr val="000000"/>
                </a:solidFill>
                <a:latin typeface="+mj-ea"/>
                <a:cs typeface="Arial" panose="020B0604020202020204" pitchFamily="34" charset="0"/>
              </a:rPr>
              <a:t>: 10-1187006)</a:t>
            </a:r>
            <a:r>
              <a:rPr lang="ko-KR" altLang="en-US" sz="900" dirty="0">
                <a:solidFill>
                  <a:srgbClr val="000000"/>
                </a:solidFill>
                <a:latin typeface="+mj-ea"/>
                <a:cs typeface="Arial" panose="020B0604020202020204" pitchFamily="34" charset="0"/>
              </a:rPr>
              <a:t>을 담보로 제공하고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 typeface="Wingdings" panose="05000000000000000000" pitchFamily="2" charset="2"/>
              <a:buChar char="ü"/>
              <a:defRPr/>
            </a:pPr>
            <a:endParaRPr lang="en-US" altLang="ko-KR" sz="900" kern="0" dirty="0">
              <a:latin typeface="+mj-ea"/>
              <a:cs typeface="Arial" panose="020B0604020202020204" pitchFamily="34" charset="0"/>
            </a:endParaRPr>
          </a:p>
          <a:p>
            <a:pPr marL="432000" lvl="2" indent="-171450" defTabSz="914395" fontAlgn="base">
              <a:spcBef>
                <a:spcPts val="600"/>
              </a:spcBef>
              <a:buClr>
                <a:srgbClr val="00338D"/>
              </a:buClr>
              <a:buSzPct val="100000"/>
              <a:buFont typeface="Wingdings" panose="05000000000000000000" pitchFamily="2" charset="2"/>
              <a:buChar char="ü"/>
              <a:defRPr/>
            </a:pPr>
            <a:endParaRPr lang="en-US" altLang="ko-KR" sz="900" dirty="0">
              <a:solidFill>
                <a:srgbClr val="000000"/>
              </a:solidFill>
              <a:latin typeface="+mj-ea"/>
              <a:cs typeface="Arial" panose="020B0604020202020204" pitchFamily="34" charset="0"/>
            </a:endParaRPr>
          </a:p>
        </p:txBody>
      </p:sp>
      <p:grpSp>
        <p:nvGrpSpPr>
          <p:cNvPr id="26" name="그룹 25">
            <a:extLst>
              <a:ext uri="{FF2B5EF4-FFF2-40B4-BE49-F238E27FC236}">
                <a16:creationId xmlns:a16="http://schemas.microsoft.com/office/drawing/2014/main" id="{8BDA4B09-0FC2-4354-BB49-4AAA6852DB53}"/>
              </a:ext>
            </a:extLst>
          </p:cNvPr>
          <p:cNvGrpSpPr/>
          <p:nvPr/>
        </p:nvGrpSpPr>
        <p:grpSpPr>
          <a:xfrm>
            <a:off x="4089126" y="2798037"/>
            <a:ext cx="5056933" cy="360000"/>
            <a:chOff x="494945" y="1434354"/>
            <a:chExt cx="4516755" cy="360000"/>
          </a:xfrm>
        </p:grpSpPr>
        <p:sp>
          <p:nvSpPr>
            <p:cNvPr id="27" name="Line 13">
              <a:extLst>
                <a:ext uri="{FF2B5EF4-FFF2-40B4-BE49-F238E27FC236}">
                  <a16:creationId xmlns:a16="http://schemas.microsoft.com/office/drawing/2014/main" id="{AB7807B7-8704-4C6D-8649-6BE82F323273}"/>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28" name="Rectangle 41">
              <a:extLst>
                <a:ext uri="{FF2B5EF4-FFF2-40B4-BE49-F238E27FC236}">
                  <a16:creationId xmlns:a16="http://schemas.microsoft.com/office/drawing/2014/main" id="{D19A038C-B763-4379-9F89-A6C0975A87C3}"/>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400"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cs typeface="Arial" panose="020B0604020202020204" pitchFamily="34" charset="0"/>
                </a:rPr>
                <a:t>Debt Profile (‘20</a:t>
              </a:r>
              <a:r>
                <a:rPr lang="ko-KR" altLang="en-US" sz="1000" b="1" dirty="0">
                  <a:solidFill>
                    <a:srgbClr val="00338D"/>
                  </a:solidFill>
                  <a:latin typeface="Arial" panose="020B0604020202020204" pitchFamily="34" charset="0"/>
                  <a:cs typeface="Arial" panose="020B0604020202020204" pitchFamily="34" charset="0"/>
                </a:rPr>
                <a:t>년 </a:t>
              </a:r>
              <a:r>
                <a:rPr lang="en-US" altLang="ko-KR" sz="1000" b="1" dirty="0">
                  <a:solidFill>
                    <a:srgbClr val="00338D"/>
                  </a:solidFill>
                  <a:latin typeface="Arial" panose="020B0604020202020204" pitchFamily="34" charset="0"/>
                  <a:cs typeface="Arial" panose="020B0604020202020204" pitchFamily="34" charset="0"/>
                </a:rPr>
                <a:t>6</a:t>
              </a:r>
              <a:r>
                <a:rPr lang="ko-KR" altLang="en-US" sz="1000" b="1" dirty="0">
                  <a:solidFill>
                    <a:srgbClr val="00338D"/>
                  </a:solidFill>
                  <a:latin typeface="Arial" panose="020B0604020202020204" pitchFamily="34" charset="0"/>
                  <a:cs typeface="Arial" panose="020B0604020202020204" pitchFamily="34" charset="0"/>
                </a:rPr>
                <a:t>월 말 기준</a:t>
              </a:r>
              <a:r>
                <a:rPr lang="en-US" altLang="ko-KR" sz="1000" b="1" dirty="0">
                  <a:solidFill>
                    <a:srgbClr val="00338D"/>
                  </a:solidFill>
                  <a:latin typeface="Arial" panose="020B0604020202020204" pitchFamily="34" charset="0"/>
                  <a:cs typeface="Arial" panose="020B0604020202020204" pitchFamily="34" charset="0"/>
                </a:rPr>
                <a:t>)</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graphicFrame>
        <p:nvGraphicFramePr>
          <p:cNvPr id="29" name="표 28">
            <a:extLst>
              <a:ext uri="{FF2B5EF4-FFF2-40B4-BE49-F238E27FC236}">
                <a16:creationId xmlns:a16="http://schemas.microsoft.com/office/drawing/2014/main" id="{194A2129-B7C1-4209-895C-2E72A82CA83B}"/>
              </a:ext>
            </a:extLst>
          </p:cNvPr>
          <p:cNvGraphicFramePr>
            <a:graphicFrameLocks noGrp="1"/>
          </p:cNvGraphicFramePr>
          <p:nvPr>
            <p:extLst>
              <p:ext uri="{D42A27DB-BD31-4B8C-83A1-F6EECF244321}">
                <p14:modId xmlns:p14="http://schemas.microsoft.com/office/powerpoint/2010/main" val="4120658884"/>
              </p:ext>
            </p:extLst>
          </p:nvPr>
        </p:nvGraphicFramePr>
        <p:xfrm>
          <a:off x="4089126" y="3220690"/>
          <a:ext cx="5056186" cy="468000"/>
        </p:xfrm>
        <a:graphic>
          <a:graphicData uri="http://schemas.openxmlformats.org/drawingml/2006/table">
            <a:tbl>
              <a:tblPr/>
              <a:tblGrid>
                <a:gridCol w="939780">
                  <a:extLst>
                    <a:ext uri="{9D8B030D-6E8A-4147-A177-3AD203B41FA5}">
                      <a16:colId xmlns:a16="http://schemas.microsoft.com/office/drawing/2014/main" val="1092084823"/>
                    </a:ext>
                  </a:extLst>
                </a:gridCol>
                <a:gridCol w="148204">
                  <a:extLst>
                    <a:ext uri="{9D8B030D-6E8A-4147-A177-3AD203B41FA5}">
                      <a16:colId xmlns:a16="http://schemas.microsoft.com/office/drawing/2014/main" val="3250994691"/>
                    </a:ext>
                  </a:extLst>
                </a:gridCol>
                <a:gridCol w="661367">
                  <a:extLst>
                    <a:ext uri="{9D8B030D-6E8A-4147-A177-3AD203B41FA5}">
                      <a16:colId xmlns:a16="http://schemas.microsoft.com/office/drawing/2014/main" val="1031565681"/>
                    </a:ext>
                  </a:extLst>
                </a:gridCol>
                <a:gridCol w="661367">
                  <a:extLst>
                    <a:ext uri="{9D8B030D-6E8A-4147-A177-3AD203B41FA5}">
                      <a16:colId xmlns:a16="http://schemas.microsoft.com/office/drawing/2014/main" val="611697285"/>
                    </a:ext>
                  </a:extLst>
                </a:gridCol>
                <a:gridCol w="661367">
                  <a:extLst>
                    <a:ext uri="{9D8B030D-6E8A-4147-A177-3AD203B41FA5}">
                      <a16:colId xmlns:a16="http://schemas.microsoft.com/office/drawing/2014/main" val="983520799"/>
                    </a:ext>
                  </a:extLst>
                </a:gridCol>
                <a:gridCol w="661367">
                  <a:extLst>
                    <a:ext uri="{9D8B030D-6E8A-4147-A177-3AD203B41FA5}">
                      <a16:colId xmlns:a16="http://schemas.microsoft.com/office/drawing/2014/main" val="3960415298"/>
                    </a:ext>
                  </a:extLst>
                </a:gridCol>
                <a:gridCol w="661367">
                  <a:extLst>
                    <a:ext uri="{9D8B030D-6E8A-4147-A177-3AD203B41FA5}">
                      <a16:colId xmlns:a16="http://schemas.microsoft.com/office/drawing/2014/main" val="4043446879"/>
                    </a:ext>
                  </a:extLst>
                </a:gridCol>
                <a:gridCol w="661367">
                  <a:extLst>
                    <a:ext uri="{9D8B030D-6E8A-4147-A177-3AD203B41FA5}">
                      <a16:colId xmlns:a16="http://schemas.microsoft.com/office/drawing/2014/main" val="2480446733"/>
                    </a:ext>
                  </a:extLst>
                </a:gridCol>
              </a:tblGrid>
              <a:tr h="180000">
                <a:tc gridSpan="2">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비고</a:t>
                      </a:r>
                    </a:p>
                  </a:txBody>
                  <a:tcPr marL="46800" marR="46800" marT="0" marB="0" anchor="ctr">
                    <a:lnL>
                      <a:noFill/>
                    </a:lnL>
                    <a:lnR>
                      <a:noFill/>
                    </a:lnR>
                    <a:lnT w="6350" cap="flat" cmpd="sng" algn="ctr">
                      <a:solidFill>
                        <a:schemeClr val="bg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구분</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차입일</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만기일</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이자율</a:t>
                      </a:r>
                      <a:endParaRPr lang="en-US" altLang="ko-KR"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a:noFill/>
                    </a:lnL>
                    <a:lnR w="635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Jun-20</a:t>
                      </a:r>
                    </a:p>
                  </a:txBody>
                  <a:tcPr marL="46800" marR="46800" marT="0" marB="0" anchor="ctr">
                    <a:lnL w="6350" cap="flat" cmpd="sng" algn="ctr">
                      <a:no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FY21</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922999244"/>
                  </a:ext>
                </a:extLst>
              </a:tr>
              <a:tr h="144000">
                <a:tc gridSpan="3">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단기차입금</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FFFFFF"/>
                    </a:solidFill>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1,300</a:t>
                      </a:r>
                      <a:endParaRPr lang="ko-KR" alt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(1,300)</a:t>
                      </a:r>
                      <a:endParaRPr lang="ko-KR" alt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82464036"/>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하나은행</a:t>
                      </a:r>
                    </a:p>
                  </a:txBody>
                  <a:tcPr marL="46800" marR="46800" marT="0" marB="0" anchor="ctr">
                    <a:lnL w="9525"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FFFFFF"/>
                    </a:solidFill>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특허권담보</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no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20-05-25</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21-05-25</a:t>
                      </a:r>
                    </a:p>
                  </a:txBody>
                  <a:tcPr marL="46800" marR="46800" marT="0" marB="0" anchor="ctr">
                    <a:lnL>
                      <a:noFill/>
                    </a:lnL>
                    <a:lnR>
                      <a:noFill/>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1.98%</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2</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1,300</a:t>
                      </a:r>
                    </a:p>
                  </a:txBody>
                  <a:tcPr marL="46800" marR="468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(1,300)</a:t>
                      </a:r>
                    </a:p>
                  </a:txBody>
                  <a:tcPr marL="46800" marR="46800" marT="0" marB="0" anchor="ctr">
                    <a:lnL w="6350" cap="flat" cmpd="sng" algn="ctr">
                      <a:solidFill>
                        <a:srgbClr val="00338D"/>
                      </a:solidFill>
                      <a:prstDash val="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174826261"/>
                  </a:ext>
                </a:extLst>
              </a:tr>
            </a:tbl>
          </a:graphicData>
        </a:graphic>
      </p:graphicFrame>
      <p:sp>
        <p:nvSpPr>
          <p:cNvPr id="2" name="직사각형 1">
            <a:extLst>
              <a:ext uri="{FF2B5EF4-FFF2-40B4-BE49-F238E27FC236}">
                <a16:creationId xmlns:a16="http://schemas.microsoft.com/office/drawing/2014/main" id="{96DBC9AB-3B9D-4942-9A3C-CC5647F8C064}"/>
              </a:ext>
            </a:extLst>
          </p:cNvPr>
          <p:cNvSpPr/>
          <p:nvPr/>
        </p:nvSpPr>
        <p:spPr>
          <a:xfrm>
            <a:off x="4003122" y="3731120"/>
            <a:ext cx="5138476" cy="1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latin typeface="맑은 고딕 (본문)"/>
              </a:rPr>
              <a:t>Note 1: </a:t>
            </a:r>
            <a:r>
              <a:rPr lang="ko-KR" altLang="en-US" sz="800" dirty="0">
                <a:solidFill>
                  <a:schemeClr val="tx1"/>
                </a:solidFill>
                <a:latin typeface="맑은 고딕 (본문)"/>
              </a:rPr>
              <a:t>해당 특허권 상세내역은 다음과 같음</a:t>
            </a:r>
          </a:p>
        </p:txBody>
      </p:sp>
      <p:sp>
        <p:nvSpPr>
          <p:cNvPr id="16" name="직사각형 15">
            <a:extLst>
              <a:ext uri="{FF2B5EF4-FFF2-40B4-BE49-F238E27FC236}">
                <a16:creationId xmlns:a16="http://schemas.microsoft.com/office/drawing/2014/main" id="{060C4ADC-FD77-4077-8070-D964FB2B6EB4}"/>
              </a:ext>
            </a:extLst>
          </p:cNvPr>
          <p:cNvSpPr/>
          <p:nvPr/>
        </p:nvSpPr>
        <p:spPr>
          <a:xfrm>
            <a:off x="4005094" y="4287748"/>
            <a:ext cx="5138476" cy="1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latin typeface="맑은 고딕 (본문)"/>
              </a:rPr>
              <a:t>Note 2: 6</a:t>
            </a:r>
            <a:r>
              <a:rPr lang="ko-KR" altLang="en-US" sz="800" dirty="0" err="1">
                <a:solidFill>
                  <a:schemeClr val="tx1"/>
                </a:solidFill>
                <a:latin typeface="맑은 고딕 (본문)"/>
              </a:rPr>
              <a:t>개월물</a:t>
            </a:r>
            <a:r>
              <a:rPr lang="ko-KR" altLang="en-US" sz="800" dirty="0">
                <a:solidFill>
                  <a:schemeClr val="tx1"/>
                </a:solidFill>
                <a:latin typeface="맑은 고딕 (본문)"/>
              </a:rPr>
              <a:t> 변동금리이며 실사보고서일 현재 이자율은 </a:t>
            </a:r>
            <a:r>
              <a:rPr lang="en-US" altLang="ko-KR" sz="800" dirty="0">
                <a:solidFill>
                  <a:schemeClr val="tx1"/>
                </a:solidFill>
                <a:latin typeface="맑은 고딕 (본문)"/>
              </a:rPr>
              <a:t>1.95%</a:t>
            </a:r>
            <a:r>
              <a:rPr lang="ko-KR" altLang="en-US" sz="800" dirty="0">
                <a:solidFill>
                  <a:schemeClr val="tx1"/>
                </a:solidFill>
                <a:latin typeface="맑은 고딕 (본문)"/>
              </a:rPr>
              <a:t>임  </a:t>
            </a:r>
            <a:r>
              <a:rPr lang="en-US" altLang="ko-KR" sz="800" dirty="0">
                <a:solidFill>
                  <a:schemeClr val="tx1"/>
                </a:solidFill>
                <a:latin typeface="맑은 고딕 (본문)"/>
              </a:rPr>
              <a:t> </a:t>
            </a:r>
            <a:endParaRPr lang="ko-KR" altLang="en-US" sz="800" dirty="0">
              <a:solidFill>
                <a:schemeClr val="tx1"/>
              </a:solidFill>
              <a:latin typeface="맑은 고딕 (본문)"/>
            </a:endParaRPr>
          </a:p>
        </p:txBody>
      </p:sp>
      <p:graphicFrame>
        <p:nvGraphicFramePr>
          <p:cNvPr id="5" name="표 4">
            <a:extLst>
              <a:ext uri="{FF2B5EF4-FFF2-40B4-BE49-F238E27FC236}">
                <a16:creationId xmlns:a16="http://schemas.microsoft.com/office/drawing/2014/main" id="{09898F5F-D0E4-44E5-B292-38C0D307FB79}"/>
              </a:ext>
            </a:extLst>
          </p:cNvPr>
          <p:cNvGraphicFramePr>
            <a:graphicFrameLocks noGrp="1"/>
          </p:cNvGraphicFramePr>
          <p:nvPr/>
        </p:nvGraphicFramePr>
        <p:xfrm>
          <a:off x="4089126" y="3890586"/>
          <a:ext cx="5052472" cy="365760"/>
        </p:xfrm>
        <a:graphic>
          <a:graphicData uri="http://schemas.openxmlformats.org/drawingml/2006/table">
            <a:tbl>
              <a:tblPr/>
              <a:tblGrid>
                <a:gridCol w="917372">
                  <a:extLst>
                    <a:ext uri="{9D8B030D-6E8A-4147-A177-3AD203B41FA5}">
                      <a16:colId xmlns:a16="http://schemas.microsoft.com/office/drawing/2014/main" val="2328581636"/>
                    </a:ext>
                  </a:extLst>
                </a:gridCol>
                <a:gridCol w="824604">
                  <a:extLst>
                    <a:ext uri="{9D8B030D-6E8A-4147-A177-3AD203B41FA5}">
                      <a16:colId xmlns:a16="http://schemas.microsoft.com/office/drawing/2014/main" val="1684578748"/>
                    </a:ext>
                  </a:extLst>
                </a:gridCol>
                <a:gridCol w="1071985">
                  <a:extLst>
                    <a:ext uri="{9D8B030D-6E8A-4147-A177-3AD203B41FA5}">
                      <a16:colId xmlns:a16="http://schemas.microsoft.com/office/drawing/2014/main" val="3928323505"/>
                    </a:ext>
                  </a:extLst>
                </a:gridCol>
                <a:gridCol w="1170539">
                  <a:extLst>
                    <a:ext uri="{9D8B030D-6E8A-4147-A177-3AD203B41FA5}">
                      <a16:colId xmlns:a16="http://schemas.microsoft.com/office/drawing/2014/main" val="2196195838"/>
                    </a:ext>
                  </a:extLst>
                </a:gridCol>
                <a:gridCol w="1067972">
                  <a:extLst>
                    <a:ext uri="{9D8B030D-6E8A-4147-A177-3AD203B41FA5}">
                      <a16:colId xmlns:a16="http://schemas.microsoft.com/office/drawing/2014/main" val="2102766579"/>
                    </a:ext>
                  </a:extLst>
                </a:gridCol>
              </a:tblGrid>
              <a:tr h="119015">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등록번호</a:t>
                      </a:r>
                    </a:p>
                  </a:txBody>
                  <a:tcPr marL="36000" marR="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등록일</a:t>
                      </a: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등록권리자</a:t>
                      </a: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가치평가보고서</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I</a:t>
                      </a:r>
                      <a:endParaRPr lang="ko-KR" alt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가치평가보고서</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II</a:t>
                      </a:r>
                      <a:endParaRPr lang="ko-KR" alt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92433012"/>
                  </a:ext>
                </a:extLst>
              </a:tr>
              <a:tr h="215241">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10-1187006</a:t>
                      </a:r>
                    </a:p>
                  </a:txBody>
                  <a:tcPr marL="9525" marR="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‘18-03-05</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1,579</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백만원</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p>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(15-07-03)</a:t>
                      </a: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1,530~2,720</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백만원</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(17-08-01)</a:t>
                      </a:r>
                    </a:p>
                  </a:txBody>
                  <a:tcPr marL="36000" marR="0" marT="0" marB="0" anchor="ctr">
                    <a:lnL w="6350" cap="flat" cmpd="sng" algn="ctr">
                      <a:solidFill>
                        <a:srgbClr val="00338D"/>
                      </a:solidFill>
                      <a:prstDash val="sysDot"/>
                      <a:round/>
                      <a:headEnd type="none" w="med" len="med"/>
                      <a:tailEnd type="none" w="med" len="med"/>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3293499"/>
                  </a:ext>
                </a:extLst>
              </a:tr>
            </a:tbl>
          </a:graphicData>
        </a:graphic>
      </p:graphicFrame>
    </p:spTree>
    <p:extLst>
      <p:ext uri="{BB962C8B-B14F-4D97-AF65-F5344CB8AC3E}">
        <p14:creationId xmlns:p14="http://schemas.microsoft.com/office/powerpoint/2010/main" val="3369058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C5F7E20F-3033-482E-A022-F21A1213AD95}"/>
              </a:ext>
            </a:extLst>
          </p:cNvPr>
          <p:cNvGraphicFramePr>
            <a:graphicFrameLocks noGrp="1"/>
          </p:cNvGraphicFramePr>
          <p:nvPr>
            <p:extLst>
              <p:ext uri="{D42A27DB-BD31-4B8C-83A1-F6EECF244321}">
                <p14:modId xmlns:p14="http://schemas.microsoft.com/office/powerpoint/2010/main" val="2591818989"/>
              </p:ext>
            </p:extLst>
          </p:nvPr>
        </p:nvGraphicFramePr>
        <p:xfrm>
          <a:off x="4089127" y="1537200"/>
          <a:ext cx="5056186" cy="2880000"/>
        </p:xfrm>
        <a:graphic>
          <a:graphicData uri="http://schemas.openxmlformats.org/drawingml/2006/table">
            <a:tbl>
              <a:tblPr/>
              <a:tblGrid>
                <a:gridCol w="1625539">
                  <a:extLst>
                    <a:ext uri="{9D8B030D-6E8A-4147-A177-3AD203B41FA5}">
                      <a16:colId xmlns:a16="http://schemas.microsoft.com/office/drawing/2014/main" val="3359762147"/>
                    </a:ext>
                  </a:extLst>
                </a:gridCol>
                <a:gridCol w="708811">
                  <a:extLst>
                    <a:ext uri="{9D8B030D-6E8A-4147-A177-3AD203B41FA5}">
                      <a16:colId xmlns:a16="http://schemas.microsoft.com/office/drawing/2014/main" val="125758221"/>
                    </a:ext>
                  </a:extLst>
                </a:gridCol>
                <a:gridCol w="680459">
                  <a:extLst>
                    <a:ext uri="{9D8B030D-6E8A-4147-A177-3AD203B41FA5}">
                      <a16:colId xmlns:a16="http://schemas.microsoft.com/office/drawing/2014/main" val="718502247"/>
                    </a:ext>
                  </a:extLst>
                </a:gridCol>
                <a:gridCol w="680459">
                  <a:extLst>
                    <a:ext uri="{9D8B030D-6E8A-4147-A177-3AD203B41FA5}">
                      <a16:colId xmlns:a16="http://schemas.microsoft.com/office/drawing/2014/main" val="1348064192"/>
                    </a:ext>
                  </a:extLst>
                </a:gridCol>
                <a:gridCol w="680459">
                  <a:extLst>
                    <a:ext uri="{9D8B030D-6E8A-4147-A177-3AD203B41FA5}">
                      <a16:colId xmlns:a16="http://schemas.microsoft.com/office/drawing/2014/main" val="1225559859"/>
                    </a:ext>
                  </a:extLst>
                </a:gridCol>
                <a:gridCol w="680459">
                  <a:extLst>
                    <a:ext uri="{9D8B030D-6E8A-4147-A177-3AD203B41FA5}">
                      <a16:colId xmlns:a16="http://schemas.microsoft.com/office/drawing/2014/main" val="1075565358"/>
                    </a:ext>
                  </a:extLst>
                </a:gridCol>
              </a:tblGrid>
              <a:tr h="180000">
                <a:tc>
                  <a:txBody>
                    <a:bodyPr/>
                    <a:lstStyle/>
                    <a:p>
                      <a:pPr algn="l" fontAlgn="ctr"/>
                      <a:r>
                        <a:rPr lang="en-US" altLang="ko-KR" sz="900" b="1" i="0" u="none" strike="noStrike" dirty="0">
                          <a:solidFill>
                            <a:srgbClr val="FFFFFF"/>
                          </a:solidFill>
                          <a:effectLst/>
                          <a:latin typeface="+mn-ea"/>
                          <a:ea typeface="+mn-ea"/>
                        </a:rPr>
                        <a:t>(</a:t>
                      </a:r>
                      <a:r>
                        <a:rPr lang="ko-KR" altLang="en-US" sz="900" b="1" i="0" u="none" strike="noStrike" dirty="0">
                          <a:solidFill>
                            <a:srgbClr val="FFFFFF"/>
                          </a:solidFill>
                          <a:effectLst/>
                          <a:latin typeface="+mn-ea"/>
                          <a:ea typeface="+mn-ea"/>
                        </a:rPr>
                        <a:t>단위</a:t>
                      </a:r>
                      <a:r>
                        <a:rPr lang="en-US" altLang="ko-KR" sz="900" b="1" i="0" u="none" strike="noStrike" dirty="0">
                          <a:solidFill>
                            <a:srgbClr val="FFFFFF"/>
                          </a:solidFill>
                          <a:effectLst/>
                          <a:latin typeface="+mn-ea"/>
                          <a:ea typeface="+mn-ea"/>
                        </a:rPr>
                        <a:t>: </a:t>
                      </a:r>
                      <a:r>
                        <a:rPr lang="ko-KR" altLang="en-US" sz="900" b="1" i="0" u="none" strike="noStrike" dirty="0">
                          <a:solidFill>
                            <a:srgbClr val="FFFFFF"/>
                          </a:solidFill>
                          <a:effectLst/>
                          <a:latin typeface="+mn-ea"/>
                          <a:ea typeface="+mn-ea"/>
                        </a:rPr>
                        <a:t>백만원</a:t>
                      </a:r>
                      <a:r>
                        <a:rPr lang="en-US" altLang="ko-KR" sz="900" b="1" i="0" u="none" strike="noStrike" dirty="0">
                          <a:solidFill>
                            <a:srgbClr val="FFFFFF"/>
                          </a:solidFill>
                          <a:effectLst/>
                          <a:latin typeface="+mn-ea"/>
                          <a:ea typeface="+mn-ea"/>
                        </a:rPr>
                        <a:t>)</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Jun-20</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692041964"/>
                  </a:ext>
                </a:extLst>
              </a:tr>
              <a:tr h="180000">
                <a:tc>
                  <a:txBody>
                    <a:bodyPr/>
                    <a:lstStyle/>
                    <a:p>
                      <a:pPr algn="l" fontAlgn="ctr"/>
                      <a:r>
                        <a:rPr lang="en-US" sz="900" b="1" i="0" u="none" strike="noStrike" dirty="0">
                          <a:solidFill>
                            <a:srgbClr val="000000"/>
                          </a:solidFill>
                          <a:effectLst/>
                          <a:latin typeface="+mn-ea"/>
                          <a:ea typeface="+mn-ea"/>
                        </a:rPr>
                        <a:t>NWC</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mn-ea"/>
                          <a:ea typeface="+mn-ea"/>
                        </a:rPr>
                        <a:t>1,451</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mn-ea"/>
                          <a:ea typeface="+mn-ea"/>
                        </a:rPr>
                        <a:t>649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mn-ea"/>
                          <a:ea typeface="+mn-ea"/>
                        </a:rPr>
                        <a:t>1,947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mn-ea"/>
                          <a:ea typeface="+mn-ea"/>
                        </a:rPr>
                        <a:t>1,819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mn-ea"/>
                          <a:ea typeface="+mn-ea"/>
                        </a:rPr>
                        <a:t>1,789</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631204917"/>
                  </a:ext>
                </a:extLst>
              </a:tr>
              <a:tr h="180000">
                <a:tc>
                  <a:txBody>
                    <a:bodyPr/>
                    <a:lstStyle/>
                    <a:p>
                      <a:pPr algn="l" fontAlgn="ctr"/>
                      <a:r>
                        <a:rPr lang="ko-KR" altLang="en-US" sz="900" b="1" i="0" u="none" strike="noStrike" dirty="0">
                          <a:solidFill>
                            <a:srgbClr val="000000"/>
                          </a:solidFill>
                          <a:effectLst/>
                          <a:latin typeface="+mn-ea"/>
                          <a:ea typeface="+mn-ea"/>
                        </a:rPr>
                        <a:t>매출채권</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mn-ea"/>
                          <a:ea typeface="+mn-ea"/>
                        </a:rPr>
                        <a:t>1,899</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mn-ea"/>
                          <a:ea typeface="+mn-ea"/>
                        </a:rPr>
                        <a:t>801</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mn-ea"/>
                          <a:ea typeface="+mn-ea"/>
                        </a:rPr>
                        <a:t>2,300</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mn-ea"/>
                          <a:ea typeface="+mn-ea"/>
                        </a:rPr>
                        <a:t>1,825</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mn-ea"/>
                          <a:ea typeface="+mn-ea"/>
                        </a:rPr>
                        <a:t>1,924</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1676349925"/>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에이치비테크놀로지</a:t>
                      </a:r>
                      <a:endParaRPr lang="ko-KR" altLang="en-US" sz="900" b="0"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873</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139</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459</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1,056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489</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922791358"/>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디아이티</a:t>
                      </a:r>
                      <a:endParaRPr lang="ko-KR" altLang="en-US" sz="900" b="0"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87</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224</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957</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142</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897</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715930756"/>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케이맥</a:t>
                      </a:r>
                      <a:endParaRPr lang="ko-KR" altLang="en-US" sz="900" b="0"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319</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303</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456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140</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364</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911628392"/>
                  </a:ext>
                </a:extLst>
              </a:tr>
              <a:tr h="180000">
                <a:tc>
                  <a:txBody>
                    <a:bodyPr/>
                    <a:lstStyle/>
                    <a:p>
                      <a:pPr algn="l" fontAlgn="b"/>
                      <a:r>
                        <a:rPr lang="en-US" altLang="ko-KR" sz="900" b="0" i="0" u="none" strike="noStrike" dirty="0">
                          <a:solidFill>
                            <a:srgbClr val="000000"/>
                          </a:solidFill>
                          <a:effectLst/>
                          <a:latin typeface="+mn-ea"/>
                          <a:ea typeface="+mn-ea"/>
                        </a:rPr>
                        <a:t> </a:t>
                      </a:r>
                      <a:r>
                        <a:rPr lang="ko-KR" altLang="en-US" sz="900" b="0" i="0" u="none" strike="noStrike" dirty="0">
                          <a:solidFill>
                            <a:srgbClr val="000000"/>
                          </a:solidFill>
                          <a:effectLst/>
                          <a:latin typeface="+mn-ea"/>
                          <a:ea typeface="+mn-ea"/>
                        </a:rPr>
                        <a:t>㈜탑엔지니어링</a:t>
                      </a: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451</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14</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371</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300</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58</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039856511"/>
                  </a:ext>
                </a:extLst>
              </a:tr>
              <a:tr h="180000">
                <a:tc>
                  <a:txBody>
                    <a:bodyPr/>
                    <a:lstStyle/>
                    <a:p>
                      <a:pPr algn="l" fontAlgn="b"/>
                      <a:r>
                        <a:rPr lang="ko-KR" altLang="en-US" sz="900" b="0" i="0" u="none" strike="noStrike">
                          <a:solidFill>
                            <a:srgbClr val="000000"/>
                          </a:solidFill>
                          <a:effectLst/>
                          <a:latin typeface="+mn-ea"/>
                          <a:ea typeface="+mn-ea"/>
                        </a:rPr>
                        <a:t>기타</a:t>
                      </a: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189</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129</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80</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205</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115</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490417247"/>
                  </a:ext>
                </a:extLst>
              </a:tr>
              <a:tr h="180000">
                <a:tc>
                  <a:txBody>
                    <a:bodyPr/>
                    <a:lstStyle/>
                    <a:p>
                      <a:pPr algn="l" fontAlgn="b"/>
                      <a:r>
                        <a:rPr lang="ko-KR" altLang="en-US" sz="900" b="0" i="0" u="none" strike="noStrike">
                          <a:solidFill>
                            <a:srgbClr val="000000"/>
                          </a:solidFill>
                          <a:effectLst/>
                          <a:latin typeface="+mn-ea"/>
                          <a:ea typeface="+mn-ea"/>
                        </a:rPr>
                        <a:t>대손충당금</a:t>
                      </a:r>
                      <a:r>
                        <a:rPr lang="en-US" altLang="ko-KR" sz="900" b="0" i="0" u="none" strike="noStrike">
                          <a:solidFill>
                            <a:srgbClr val="000000"/>
                          </a:solidFill>
                          <a:effectLst/>
                          <a:latin typeface="+mn-ea"/>
                          <a:ea typeface="+mn-ea"/>
                        </a:rPr>
                        <a:t>(1%)</a:t>
                      </a: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(19)</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(8)</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(23)</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(18)</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(19)</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169670851"/>
                  </a:ext>
                </a:extLst>
              </a:tr>
              <a:tr h="180000">
                <a:tc>
                  <a:txBody>
                    <a:bodyPr/>
                    <a:lstStyle/>
                    <a:p>
                      <a:pPr algn="l" fontAlgn="b"/>
                      <a:r>
                        <a:rPr lang="ko-KR" altLang="en-US" sz="900" b="1" i="0" u="none" strike="noStrike">
                          <a:solidFill>
                            <a:srgbClr val="000000"/>
                          </a:solidFill>
                          <a:effectLst/>
                          <a:latin typeface="+mn-ea"/>
                          <a:ea typeface="+mn-ea"/>
                        </a:rPr>
                        <a:t>매입채무</a:t>
                      </a: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1" i="0" u="none" strike="noStrike">
                          <a:solidFill>
                            <a:srgbClr val="000000"/>
                          </a:solidFill>
                          <a:effectLst/>
                          <a:latin typeface="+mn-ea"/>
                          <a:ea typeface="+mn-ea"/>
                        </a:rPr>
                        <a:t>448</a:t>
                      </a:r>
                    </a:p>
                  </a:txBody>
                  <a:tcPr marL="46800" marR="46800" marT="0" marB="0" anchor="b">
                    <a:lnL>
                      <a:noFill/>
                    </a:lnL>
                    <a:lnR>
                      <a:noFill/>
                    </a:lnR>
                    <a:lnT>
                      <a:noFill/>
                    </a:lnT>
                    <a:lnB>
                      <a:noFill/>
                    </a:lnB>
                  </a:tcPr>
                </a:tc>
                <a:tc>
                  <a:txBody>
                    <a:bodyPr/>
                    <a:lstStyle/>
                    <a:p>
                      <a:pPr algn="r" fontAlgn="b"/>
                      <a:r>
                        <a:rPr lang="en-US" altLang="ko-KR" sz="900" b="1" i="0" u="none" strike="noStrike" dirty="0">
                          <a:solidFill>
                            <a:srgbClr val="000000"/>
                          </a:solidFill>
                          <a:effectLst/>
                          <a:latin typeface="+mn-ea"/>
                          <a:ea typeface="+mn-ea"/>
                        </a:rPr>
                        <a:t>152</a:t>
                      </a:r>
                    </a:p>
                  </a:txBody>
                  <a:tcPr marL="46800" marR="46800" marT="0" marB="0" anchor="b">
                    <a:lnL>
                      <a:noFill/>
                    </a:lnL>
                    <a:lnR>
                      <a:noFill/>
                    </a:lnR>
                    <a:lnT>
                      <a:noFill/>
                    </a:lnT>
                    <a:lnB>
                      <a:noFill/>
                    </a:lnB>
                  </a:tcPr>
                </a:tc>
                <a:tc>
                  <a:txBody>
                    <a:bodyPr/>
                    <a:lstStyle/>
                    <a:p>
                      <a:pPr algn="r" fontAlgn="b"/>
                      <a:r>
                        <a:rPr lang="en-US" altLang="ko-KR" sz="900" b="1" i="0" u="none" strike="noStrike" dirty="0">
                          <a:solidFill>
                            <a:srgbClr val="000000"/>
                          </a:solidFill>
                          <a:effectLst/>
                          <a:latin typeface="+mn-ea"/>
                          <a:ea typeface="+mn-ea"/>
                        </a:rPr>
                        <a:t>353</a:t>
                      </a:r>
                    </a:p>
                  </a:txBody>
                  <a:tcPr marL="46800" marR="46800" marT="0" marB="0" anchor="b">
                    <a:lnL>
                      <a:noFill/>
                    </a:lnL>
                    <a:lnR>
                      <a:noFill/>
                    </a:lnR>
                    <a:lnT>
                      <a:noFill/>
                    </a:lnT>
                    <a:lnB>
                      <a:noFill/>
                    </a:lnB>
                  </a:tcPr>
                </a:tc>
                <a:tc>
                  <a:txBody>
                    <a:bodyPr/>
                    <a:lstStyle/>
                    <a:p>
                      <a:pPr algn="r" fontAlgn="b"/>
                      <a:r>
                        <a:rPr lang="en-US" altLang="ko-KR" sz="900" b="1" i="0" u="none" strike="noStrike">
                          <a:solidFill>
                            <a:srgbClr val="000000"/>
                          </a:solidFill>
                          <a:effectLst/>
                          <a:latin typeface="+mn-ea"/>
                          <a:ea typeface="+mn-ea"/>
                        </a:rPr>
                        <a:t>6</a:t>
                      </a:r>
                    </a:p>
                  </a:txBody>
                  <a:tcPr marL="46800" marR="46800" marT="0" marB="0" anchor="b">
                    <a:lnL>
                      <a:noFill/>
                    </a:lnL>
                    <a:lnR>
                      <a:noFill/>
                    </a:lnR>
                    <a:lnT>
                      <a:noFill/>
                    </a:lnT>
                    <a:lnB>
                      <a:noFill/>
                    </a:lnB>
                  </a:tcPr>
                </a:tc>
                <a:tc>
                  <a:txBody>
                    <a:bodyPr/>
                    <a:lstStyle/>
                    <a:p>
                      <a:pPr algn="r" fontAlgn="b"/>
                      <a:r>
                        <a:rPr lang="en-US" altLang="ko-KR" sz="900" b="1" i="0" u="none" strike="noStrike">
                          <a:solidFill>
                            <a:srgbClr val="000000"/>
                          </a:solidFill>
                          <a:effectLst/>
                          <a:latin typeface="+mn-ea"/>
                          <a:ea typeface="+mn-ea"/>
                        </a:rPr>
                        <a:t>134</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247950677"/>
                  </a:ext>
                </a:extLst>
              </a:tr>
              <a:tr h="180000">
                <a:tc>
                  <a:txBody>
                    <a:bodyPr/>
                    <a:lstStyle/>
                    <a:p>
                      <a:pPr algn="l" fontAlgn="b"/>
                      <a:r>
                        <a:rPr lang="ko-KR" altLang="en-US" sz="900" b="0" i="0" u="none" strike="noStrike" dirty="0" err="1">
                          <a:solidFill>
                            <a:srgbClr val="000000"/>
                          </a:solidFill>
                          <a:effectLst/>
                          <a:latin typeface="+mn-ea"/>
                          <a:ea typeface="+mn-ea"/>
                        </a:rPr>
                        <a:t>주식회사엘씨엠에스티</a:t>
                      </a:r>
                      <a:endParaRPr lang="en-US" altLang="ko-KR" sz="900" b="0" i="0" u="none" strike="noStrike" dirty="0">
                        <a:solidFill>
                          <a:srgbClr val="000000"/>
                        </a:solidFill>
                        <a:effectLst/>
                        <a:latin typeface="+mn-ea"/>
                        <a:ea typeface="+mn-ea"/>
                      </a:endParaRP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127</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69</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246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976042093"/>
                  </a:ext>
                </a:extLst>
              </a:tr>
              <a:tr h="180000">
                <a:tc>
                  <a:txBody>
                    <a:bodyPr/>
                    <a:lstStyle/>
                    <a:p>
                      <a:pPr algn="l" fontAlgn="b"/>
                      <a:r>
                        <a:rPr lang="ko-KR" altLang="en-US" sz="900" b="0" i="0" u="none" strike="noStrike" dirty="0" err="1">
                          <a:solidFill>
                            <a:srgbClr val="000000"/>
                          </a:solidFill>
                          <a:effectLst/>
                          <a:latin typeface="+mn-ea"/>
                          <a:ea typeface="+mn-ea"/>
                        </a:rPr>
                        <a:t>진흥알미늄</a:t>
                      </a:r>
                      <a:r>
                        <a:rPr lang="ko-KR" altLang="en-US" sz="900" b="0" i="0" u="none" strike="noStrike" dirty="0">
                          <a:solidFill>
                            <a:srgbClr val="000000"/>
                          </a:solidFill>
                          <a:effectLst/>
                          <a:latin typeface="+mn-ea"/>
                          <a:ea typeface="+mn-ea"/>
                        </a:rPr>
                        <a:t>㈜</a:t>
                      </a:r>
                      <a:endParaRPr lang="en-US" altLang="ko-KR" sz="900" b="0" i="0" u="none" strike="noStrike" dirty="0">
                        <a:solidFill>
                          <a:srgbClr val="000000"/>
                        </a:solidFill>
                        <a:effectLst/>
                        <a:latin typeface="+mn-ea"/>
                        <a:ea typeface="+mn-ea"/>
                      </a:endParaRP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157</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18</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579174094"/>
                  </a:ext>
                </a:extLst>
              </a:tr>
              <a:tr h="180000">
                <a:tc>
                  <a:txBody>
                    <a:bodyPr/>
                    <a:lstStyle/>
                    <a:p>
                      <a:pPr algn="l" fontAlgn="b"/>
                      <a:r>
                        <a:rPr lang="ko-KR" altLang="en-US" sz="900" b="0" i="0" u="none" strike="noStrike" dirty="0" err="1">
                          <a:solidFill>
                            <a:srgbClr val="000000"/>
                          </a:solidFill>
                          <a:effectLst/>
                          <a:latin typeface="+mn-ea"/>
                          <a:ea typeface="+mn-ea"/>
                        </a:rPr>
                        <a:t>주식회사티씨엘</a:t>
                      </a:r>
                      <a:r>
                        <a:rPr lang="en-US" altLang="ko-KR" sz="900" b="0" i="0" u="none" strike="noStrike" baseline="30000" dirty="0">
                          <a:solidFill>
                            <a:srgbClr val="000000"/>
                          </a:solidFill>
                          <a:effectLst/>
                          <a:latin typeface="+mn-ea"/>
                          <a:ea typeface="+mn-ea"/>
                        </a:rPr>
                        <a:t>1</a:t>
                      </a:r>
                      <a:endParaRPr lang="ko-KR" altLang="en-US" sz="900" b="0" i="0" u="none" strike="noStrike" dirty="0">
                        <a:solidFill>
                          <a:srgbClr val="000000"/>
                        </a:solidFill>
                        <a:effectLst/>
                        <a:latin typeface="+mn-ea"/>
                        <a:ea typeface="+mn-ea"/>
                      </a:endParaRP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25</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31</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30</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237344743"/>
                  </a:ext>
                </a:extLst>
              </a:tr>
              <a:tr h="180000">
                <a:tc>
                  <a:txBody>
                    <a:bodyPr/>
                    <a:lstStyle/>
                    <a:p>
                      <a:pPr algn="l" fontAlgn="b"/>
                      <a:r>
                        <a:rPr lang="ko-KR" altLang="en-US" sz="900" b="0" i="0" u="none" strike="noStrike" dirty="0" err="1">
                          <a:solidFill>
                            <a:srgbClr val="000000"/>
                          </a:solidFill>
                          <a:effectLst/>
                          <a:latin typeface="+mn-ea"/>
                          <a:ea typeface="+mn-ea"/>
                        </a:rPr>
                        <a:t>하이메탈</a:t>
                      </a:r>
                      <a:endParaRPr lang="ko-KR" altLang="en-US" sz="900" b="0" i="0" u="none" strike="noStrike" dirty="0">
                        <a:solidFill>
                          <a:srgbClr val="000000"/>
                        </a:solidFill>
                        <a:effectLst/>
                        <a:latin typeface="+mn-ea"/>
                        <a:ea typeface="+mn-ea"/>
                      </a:endParaRP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36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26</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426795110"/>
                  </a:ext>
                </a:extLst>
              </a:tr>
              <a:tr h="180000">
                <a:tc>
                  <a:txBody>
                    <a:bodyPr/>
                    <a:lstStyle/>
                    <a:p>
                      <a:pPr algn="l" fontAlgn="b"/>
                      <a:r>
                        <a:rPr lang="ko-KR" altLang="en-US" sz="900" b="0" i="0" u="none" strike="noStrike" dirty="0" err="1">
                          <a:solidFill>
                            <a:srgbClr val="000000"/>
                          </a:solidFill>
                          <a:effectLst/>
                          <a:latin typeface="+mn-ea"/>
                          <a:ea typeface="+mn-ea"/>
                        </a:rPr>
                        <a:t>요한하이테크</a:t>
                      </a:r>
                      <a:r>
                        <a:rPr lang="en-US" altLang="ko-KR" sz="900" b="0" i="0" u="none" strike="noStrike" baseline="30000" dirty="0">
                          <a:solidFill>
                            <a:srgbClr val="000000"/>
                          </a:solidFill>
                          <a:effectLst/>
                          <a:latin typeface="+mn-ea"/>
                          <a:ea typeface="+mn-ea"/>
                        </a:rPr>
                        <a:t>2</a:t>
                      </a:r>
                      <a:endParaRPr lang="ko-KR" altLang="en-US" sz="900" b="0" i="0" u="none" strike="noStrike" dirty="0">
                        <a:solidFill>
                          <a:srgbClr val="000000"/>
                        </a:solidFill>
                        <a:effectLst/>
                        <a:latin typeface="+mn-ea"/>
                        <a:ea typeface="+mn-ea"/>
                      </a:endParaRP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n-ea"/>
                          <a:ea typeface="+mn-ea"/>
                        </a:rPr>
                        <a:t>56</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n-ea"/>
                          <a:ea typeface="+mn-ea"/>
                        </a:rPr>
                        <a:t>43</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032391128"/>
                  </a:ext>
                </a:extLst>
              </a:tr>
              <a:tr h="180000">
                <a:tc>
                  <a:txBody>
                    <a:bodyPr/>
                    <a:lstStyle/>
                    <a:p>
                      <a:pPr algn="l" fontAlgn="b"/>
                      <a:r>
                        <a:rPr lang="ko-KR" altLang="en-US" sz="900" b="0" i="0" u="none" strike="noStrike" dirty="0">
                          <a:solidFill>
                            <a:srgbClr val="000000"/>
                          </a:solidFill>
                          <a:effectLst/>
                          <a:latin typeface="+mn-ea"/>
                          <a:ea typeface="+mn-ea"/>
                        </a:rPr>
                        <a:t>기타</a:t>
                      </a:r>
                    </a:p>
                  </a:txBody>
                  <a:tcPr marL="46800" marR="46800" marT="0" marB="0" anchor="b">
                    <a:lnL w="9525" cap="flat" cmpd="sng" algn="ctr">
                      <a:solidFill>
                        <a:schemeClr val="tx2"/>
                      </a:solidFill>
                      <a:prstDash val="solid"/>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mn-ea"/>
                          <a:ea typeface="+mn-ea"/>
                        </a:rPr>
                        <a:t>104</a:t>
                      </a:r>
                    </a:p>
                  </a:txBody>
                  <a:tcPr marL="46800" marR="46800" marT="0"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mn-ea"/>
                          <a:ea typeface="+mn-ea"/>
                        </a:rPr>
                        <a:t>27</a:t>
                      </a:r>
                    </a:p>
                  </a:txBody>
                  <a:tcPr marL="46800" marR="46800" marT="0"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mn-ea"/>
                          <a:ea typeface="+mn-ea"/>
                        </a:rPr>
                        <a:t>20</a:t>
                      </a:r>
                    </a:p>
                  </a:txBody>
                  <a:tcPr marL="46800" marR="46800" marT="0"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mn-ea"/>
                          <a:ea typeface="+mn-ea"/>
                        </a:rPr>
                        <a:t>6</a:t>
                      </a:r>
                    </a:p>
                  </a:txBody>
                  <a:tcPr marL="46800" marR="46800" marT="0"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mn-ea"/>
                          <a:ea typeface="+mn-ea"/>
                        </a:rPr>
                        <a:t>73</a:t>
                      </a:r>
                    </a:p>
                  </a:txBody>
                  <a:tcPr marL="46800" marR="46800" marT="0" marB="0" anchor="b">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599974608"/>
                  </a:ext>
                </a:extLst>
              </a:tr>
            </a:tbl>
          </a:graphicData>
        </a:graphic>
      </p:graphicFrame>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NWC Overview</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2200" b="1" dirty="0">
                <a:solidFill>
                  <a:srgbClr val="00338D"/>
                </a:solidFill>
                <a:latin typeface="KPMG Extralight" panose="020B0303030202040204" pitchFamily="34" charset="0"/>
              </a:rPr>
              <a:t>Supporting Analysis</a:t>
            </a:r>
            <a:endParaRPr lang="en-US" altLang="ko-KR" sz="2200" b="1" dirty="0">
              <a:solidFill>
                <a:srgbClr val="00338D"/>
              </a:solidFill>
              <a:latin typeface="KPMG Extralight" panose="020B0303030202040204" pitchFamily="34" charset="0"/>
              <a:ea typeface="맑은 고딕" panose="020B0503020000020004" pitchFamily="50" charset="-127"/>
            </a:endParaRPr>
          </a:p>
        </p:txBody>
      </p:sp>
      <p:grpSp>
        <p:nvGrpSpPr>
          <p:cNvPr id="10" name="그룹 9">
            <a:extLst>
              <a:ext uri="{FF2B5EF4-FFF2-40B4-BE49-F238E27FC236}">
                <a16:creationId xmlns:a16="http://schemas.microsoft.com/office/drawing/2014/main" id="{0AED24CC-2FEE-45D7-ADF0-CCF78B8FBFE2}"/>
              </a:ext>
            </a:extLst>
          </p:cNvPr>
          <p:cNvGrpSpPr/>
          <p:nvPr/>
        </p:nvGrpSpPr>
        <p:grpSpPr>
          <a:xfrm>
            <a:off x="4089127" y="1098740"/>
            <a:ext cx="5056933" cy="360000"/>
            <a:chOff x="494945" y="1434354"/>
            <a:chExt cx="4516755" cy="360000"/>
          </a:xfrm>
        </p:grpSpPr>
        <p:sp>
          <p:nvSpPr>
            <p:cNvPr id="12" name="Line 13">
              <a:extLst>
                <a:ext uri="{FF2B5EF4-FFF2-40B4-BE49-F238E27FC236}">
                  <a16:creationId xmlns:a16="http://schemas.microsoft.com/office/drawing/2014/main" id="{B9E37EE3-ACB7-444D-8D45-CFA96EE18F41}"/>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4" name="Rectangle 41">
              <a:extLst>
                <a:ext uri="{FF2B5EF4-FFF2-40B4-BE49-F238E27FC236}">
                  <a16:creationId xmlns:a16="http://schemas.microsoft.com/office/drawing/2014/main" id="{FE9D8EAD-22A5-4FAC-979A-EA1E5374E185}"/>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NWC</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15" name="TextBox 14">
            <a:extLst>
              <a:ext uri="{FF2B5EF4-FFF2-40B4-BE49-F238E27FC236}">
                <a16:creationId xmlns:a16="http://schemas.microsoft.com/office/drawing/2014/main" id="{71FD611C-3CE5-437C-A15F-088BFFEF16B3}"/>
              </a:ext>
            </a:extLst>
          </p:cNvPr>
          <p:cNvSpPr txBox="1">
            <a:spLocks/>
          </p:cNvSpPr>
          <p:nvPr/>
        </p:nvSpPr>
        <p:spPr>
          <a:xfrm>
            <a:off x="792892" y="1196792"/>
            <a:ext cx="3066398" cy="4858019"/>
          </a:xfrm>
          <a:prstGeom prst="rect">
            <a:avLst/>
          </a:prstGeom>
          <a:noFill/>
          <a:ln w="6350">
            <a:solidFill>
              <a:srgbClr val="00338D"/>
            </a:solidFill>
          </a:ln>
        </p:spPr>
        <p:txBody>
          <a:bodyPr wrap="square" lIns="54610" tIns="54610" rIns="54610" bIns="54610" rtlCol="0" anchor="t" anchorCtr="0">
            <a:noAutofit/>
          </a:bodyPr>
          <a:lstStyle/>
          <a:p>
            <a:pPr marL="95249" lvl="2" defTabSz="914395" fontAlgn="base">
              <a:spcBef>
                <a:spcPts val="600"/>
              </a:spcBef>
              <a:buClr>
                <a:srgbClr val="00338D"/>
              </a:buClr>
              <a:buSzPct val="100000"/>
              <a:defRPr/>
            </a:pPr>
            <a:r>
              <a:rPr lang="en-US" altLang="ko-KR" sz="900" b="1" kern="0" dirty="0">
                <a:solidFill>
                  <a:srgbClr val="000000"/>
                </a:solidFill>
                <a:latin typeface="+mj-ea"/>
                <a:cs typeface="Arial" panose="020B0604020202020204" pitchFamily="34" charset="0"/>
              </a:rPr>
              <a:t>Overview</a:t>
            </a:r>
            <a:endParaRPr lang="en-US" altLang="ko-KR" sz="900" b="1" kern="0" dirty="0">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회사의 순운전자본은 </a:t>
            </a:r>
            <a:r>
              <a:rPr lang="en-US" altLang="ko-KR" sz="900" dirty="0">
                <a:solidFill>
                  <a:srgbClr val="000000"/>
                </a:solidFill>
                <a:latin typeface="+mj-ea"/>
                <a:cs typeface="Arial" panose="020B0604020202020204" pitchFamily="34" charset="0"/>
              </a:rPr>
              <a:t>‘18</a:t>
            </a:r>
            <a:r>
              <a:rPr lang="ko-KR" altLang="en-US" sz="900" dirty="0">
                <a:solidFill>
                  <a:srgbClr val="000000"/>
                </a:solidFill>
                <a:latin typeface="+mj-ea"/>
                <a:cs typeface="Arial" panose="020B0604020202020204" pitchFamily="34" charset="0"/>
              </a:rPr>
              <a:t>년 이후 약 </a:t>
            </a:r>
            <a:r>
              <a:rPr lang="en-US" altLang="ko-KR" sz="900" dirty="0">
                <a:solidFill>
                  <a:srgbClr val="000000"/>
                </a:solidFill>
                <a:latin typeface="+mj-ea"/>
                <a:cs typeface="Arial" panose="020B0604020202020204" pitchFamily="34" charset="0"/>
              </a:rPr>
              <a:t>18</a:t>
            </a:r>
            <a:r>
              <a:rPr lang="ko-KR" altLang="en-US" sz="900" dirty="0">
                <a:solidFill>
                  <a:srgbClr val="000000"/>
                </a:solidFill>
                <a:latin typeface="+mj-ea"/>
                <a:cs typeface="Arial" panose="020B0604020202020204" pitchFamily="34" charset="0"/>
              </a:rPr>
              <a:t>억 전후의 수준을 유지하고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kern="0" dirty="0">
                <a:solidFill>
                  <a:srgbClr val="000000"/>
                </a:solidFill>
                <a:latin typeface="+mj-ea"/>
                <a:cs typeface="Arial" panose="020B0604020202020204" pitchFamily="34" charset="0"/>
              </a:rPr>
              <a:t>순운전자본은 매출채권</a:t>
            </a:r>
            <a:r>
              <a:rPr lang="en-US" altLang="ko-KR" sz="900" kern="0" dirty="0">
                <a:solidFill>
                  <a:srgbClr val="000000"/>
                </a:solidFill>
                <a:latin typeface="+mj-ea"/>
                <a:cs typeface="Arial" panose="020B0604020202020204" pitchFamily="34" charset="0"/>
              </a:rPr>
              <a:t>, </a:t>
            </a:r>
            <a:r>
              <a:rPr lang="ko-KR" altLang="en-US" sz="900" kern="0" dirty="0">
                <a:solidFill>
                  <a:srgbClr val="000000"/>
                </a:solidFill>
                <a:latin typeface="+mj-ea"/>
                <a:cs typeface="Arial" panose="020B0604020202020204" pitchFamily="34" charset="0"/>
              </a:rPr>
              <a:t>매입채무로 구성되며</a:t>
            </a:r>
            <a:r>
              <a:rPr lang="en-US" altLang="ko-KR" sz="900" kern="0" dirty="0">
                <a:solidFill>
                  <a:srgbClr val="000000"/>
                </a:solidFill>
                <a:latin typeface="+mj-ea"/>
                <a:cs typeface="Arial" panose="020B0604020202020204" pitchFamily="34" charset="0"/>
              </a:rPr>
              <a:t>, </a:t>
            </a:r>
            <a:r>
              <a:rPr lang="ko-KR" altLang="en-US" sz="900" kern="0" dirty="0">
                <a:solidFill>
                  <a:srgbClr val="000000"/>
                </a:solidFill>
                <a:latin typeface="+mj-ea"/>
                <a:cs typeface="Arial" panose="020B0604020202020204" pitchFamily="34" charset="0"/>
              </a:rPr>
              <a:t>주로 매출채권 변동에 따라 회사의 운전자본 잔액도 크게 변동하였음</a:t>
            </a:r>
            <a:r>
              <a:rPr lang="ko-KR" altLang="en-US" sz="900" dirty="0">
                <a:solidFill>
                  <a:srgbClr val="000000"/>
                </a:solidFill>
                <a:latin typeface="+mj-ea"/>
                <a:cs typeface="Arial" panose="020B0604020202020204" pitchFamily="34" charset="0"/>
              </a:rPr>
              <a:t> </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회사는 발주가 들어오면 원재료를 구입하여 제작을 진행한 후 납품하며</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원재료를 매입하면 바로 원가로 인식하여 원재료</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재공품</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제품 재고를 계상하고 있지 않음</a:t>
            </a:r>
            <a:endParaRPr lang="en-US" altLang="ko-KR" sz="900" dirty="0">
              <a:solidFill>
                <a:srgbClr val="000000"/>
              </a:solidFill>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b="1" kern="0" dirty="0">
                <a:solidFill>
                  <a:srgbClr val="000000"/>
                </a:solidFill>
                <a:latin typeface="+mj-ea"/>
                <a:cs typeface="Arial" panose="020B0604020202020204" pitchFamily="34" charset="0"/>
              </a:rPr>
              <a:t>매출채권</a:t>
            </a:r>
            <a:endParaRPr lang="en-US" altLang="ko-KR" sz="900" b="1" kern="0" dirty="0">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매출채권은 상위 </a:t>
            </a:r>
            <a:r>
              <a:rPr lang="en-US" altLang="ko-KR" sz="900" dirty="0">
                <a:solidFill>
                  <a:srgbClr val="000000"/>
                </a:solidFill>
                <a:latin typeface="+mj-ea"/>
                <a:cs typeface="Arial" panose="020B0604020202020204" pitchFamily="34" charset="0"/>
              </a:rPr>
              <a:t>4</a:t>
            </a:r>
            <a:r>
              <a:rPr lang="ko-KR" altLang="en-US" sz="900" dirty="0">
                <a:solidFill>
                  <a:srgbClr val="000000"/>
                </a:solidFill>
                <a:latin typeface="+mj-ea"/>
                <a:cs typeface="Arial" panose="020B0604020202020204" pitchFamily="34" charset="0"/>
              </a:rPr>
              <a:t>개의 거래처가 전체 매출채권 금액의 약 </a:t>
            </a:r>
            <a:r>
              <a:rPr lang="en-US" altLang="ko-KR" sz="900" dirty="0">
                <a:solidFill>
                  <a:srgbClr val="000000"/>
                </a:solidFill>
                <a:latin typeface="+mj-ea"/>
                <a:cs typeface="Arial" panose="020B0604020202020204" pitchFamily="34" charset="0"/>
              </a:rPr>
              <a:t>90%</a:t>
            </a:r>
            <a:r>
              <a:rPr lang="ko-KR" altLang="en-US" sz="900" dirty="0">
                <a:solidFill>
                  <a:srgbClr val="000000"/>
                </a:solidFill>
                <a:latin typeface="+mj-ea"/>
                <a:cs typeface="Arial" panose="020B0604020202020204" pitchFamily="34" charset="0"/>
              </a:rPr>
              <a:t>를 차지하고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kern="0" dirty="0">
                <a:solidFill>
                  <a:srgbClr val="000000"/>
                </a:solidFill>
                <a:latin typeface="맑은 고딕" panose="020B0503020000020004" pitchFamily="50" charset="-127"/>
                <a:cs typeface="Arial" panose="020B0604020202020204" pitchFamily="34" charset="0"/>
              </a:rPr>
              <a:t>회사의 대금회수정책은 거래처에 따라 상품 납품 후 </a:t>
            </a:r>
            <a:r>
              <a:rPr lang="en-US" altLang="ko-KR" sz="900" kern="0" dirty="0">
                <a:solidFill>
                  <a:srgbClr val="000000"/>
                </a:solidFill>
                <a:latin typeface="맑은 고딕" panose="020B0503020000020004" pitchFamily="50" charset="-127"/>
                <a:cs typeface="Arial" panose="020B0604020202020204" pitchFamily="34" charset="0"/>
              </a:rPr>
              <a:t>60</a:t>
            </a:r>
            <a:r>
              <a:rPr lang="ko-KR" altLang="en-US" sz="900" kern="0" dirty="0">
                <a:solidFill>
                  <a:srgbClr val="000000"/>
                </a:solidFill>
                <a:latin typeface="맑은 고딕" panose="020B0503020000020004" pitchFamily="50" charset="-127"/>
                <a:cs typeface="Arial" panose="020B0604020202020204" pitchFamily="34" charset="0"/>
              </a:rPr>
              <a:t>일 이내 </a:t>
            </a:r>
            <a:r>
              <a:rPr lang="en-US" altLang="ko-KR" sz="900" kern="0" dirty="0">
                <a:solidFill>
                  <a:srgbClr val="000000"/>
                </a:solidFill>
                <a:latin typeface="맑은 고딕" panose="020B0503020000020004" pitchFamily="50" charset="-127"/>
                <a:cs typeface="Arial" panose="020B0604020202020204" pitchFamily="34" charset="0"/>
              </a:rPr>
              <a:t>/ </a:t>
            </a:r>
            <a:r>
              <a:rPr lang="ko-KR" altLang="en-US" sz="900" kern="0" dirty="0">
                <a:solidFill>
                  <a:srgbClr val="000000"/>
                </a:solidFill>
                <a:latin typeface="맑은 고딕" panose="020B0503020000020004" pitchFamily="50" charset="-127"/>
                <a:cs typeface="Arial" panose="020B0604020202020204" pitchFamily="34" charset="0"/>
              </a:rPr>
              <a:t>익월 말일 </a:t>
            </a:r>
            <a:r>
              <a:rPr lang="en-US" altLang="ko-KR" sz="900" kern="0" dirty="0">
                <a:solidFill>
                  <a:srgbClr val="000000"/>
                </a:solidFill>
                <a:latin typeface="맑은 고딕" panose="020B0503020000020004" pitchFamily="50" charset="-127"/>
                <a:cs typeface="Arial" panose="020B0604020202020204" pitchFamily="34" charset="0"/>
              </a:rPr>
              <a:t>/ </a:t>
            </a:r>
            <a:r>
              <a:rPr lang="ko-KR" altLang="en-US" sz="900" kern="0" dirty="0">
                <a:solidFill>
                  <a:srgbClr val="000000"/>
                </a:solidFill>
                <a:latin typeface="맑은 고딕" panose="020B0503020000020004" pitchFamily="50" charset="-127"/>
                <a:cs typeface="Arial" panose="020B0604020202020204" pitchFamily="34" charset="0"/>
              </a:rPr>
              <a:t>세금계산서 발행 후 </a:t>
            </a:r>
            <a:r>
              <a:rPr lang="en-US" altLang="ko-KR" sz="900" kern="0" dirty="0">
                <a:solidFill>
                  <a:srgbClr val="000000"/>
                </a:solidFill>
                <a:latin typeface="맑은 고딕" panose="020B0503020000020004" pitchFamily="50" charset="-127"/>
                <a:cs typeface="Arial" panose="020B0604020202020204" pitchFamily="34" charset="0"/>
              </a:rPr>
              <a:t>15</a:t>
            </a:r>
            <a:r>
              <a:rPr lang="ko-KR" altLang="en-US" sz="900" kern="0" dirty="0">
                <a:solidFill>
                  <a:srgbClr val="000000"/>
                </a:solidFill>
                <a:latin typeface="맑은 고딕" panose="020B0503020000020004" pitchFamily="50" charset="-127"/>
                <a:cs typeface="Arial" panose="020B0604020202020204" pitchFamily="34" charset="0"/>
              </a:rPr>
              <a:t>일 이내까지 현금회수 등에 해당함</a:t>
            </a:r>
            <a:endParaRPr lang="en-US" altLang="ko-KR" sz="900" kern="0" dirty="0">
              <a:solidFill>
                <a:srgbClr val="000000"/>
              </a:solidFill>
              <a:latin typeface="맑은 고딕" panose="020B0503020000020004" pitchFamily="50" charset="-127"/>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매출액 상위 </a:t>
            </a:r>
            <a:r>
              <a:rPr lang="en-US" altLang="ko-KR" sz="900" dirty="0">
                <a:solidFill>
                  <a:srgbClr val="000000"/>
                </a:solidFill>
                <a:latin typeface="+mj-ea"/>
                <a:cs typeface="Arial" panose="020B0604020202020204" pitchFamily="34" charset="0"/>
              </a:rPr>
              <a:t>3</a:t>
            </a:r>
            <a:r>
              <a:rPr lang="ko-KR" altLang="en-US" sz="900" dirty="0">
                <a:solidFill>
                  <a:srgbClr val="000000"/>
                </a:solidFill>
                <a:latin typeface="+mj-ea"/>
                <a:cs typeface="Arial" panose="020B0604020202020204" pitchFamily="34" charset="0"/>
              </a:rPr>
              <a:t>개 거래처의 평균매출채권 회전기간은 </a:t>
            </a:r>
            <a:r>
              <a:rPr lang="en-US" altLang="ko-KR" sz="900" dirty="0">
                <a:solidFill>
                  <a:srgbClr val="000000"/>
                </a:solidFill>
                <a:latin typeface="+mj-ea"/>
                <a:cs typeface="Arial" panose="020B0604020202020204" pitchFamily="34" charset="0"/>
              </a:rPr>
              <a:t>62.0~70.1</a:t>
            </a:r>
            <a:r>
              <a:rPr lang="ko-KR" altLang="en-US" sz="900" dirty="0">
                <a:solidFill>
                  <a:srgbClr val="000000"/>
                </a:solidFill>
                <a:latin typeface="+mj-ea"/>
                <a:cs typeface="Arial" panose="020B0604020202020204" pitchFamily="34" charset="0"/>
              </a:rPr>
              <a:t>일 수준이며 이는 회사의 대금회수정책상 회수기일과 유사하거나 다소 높은 수준임  </a:t>
            </a:r>
            <a:endParaRPr lang="en-US" altLang="ko-KR" sz="900" dirty="0">
              <a:solidFill>
                <a:srgbClr val="000000"/>
              </a:solidFill>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b="1" kern="0" dirty="0">
                <a:solidFill>
                  <a:srgbClr val="000000"/>
                </a:solidFill>
                <a:latin typeface="+mj-ea"/>
                <a:cs typeface="Arial" panose="020B0604020202020204" pitchFamily="34" charset="0"/>
              </a:rPr>
              <a:t>매입채무</a:t>
            </a:r>
            <a:endParaRPr lang="en-US" altLang="ko-KR" sz="900" b="1" kern="0" dirty="0">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알루미늄</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일부 부자재 등 원재료 </a:t>
            </a:r>
            <a:r>
              <a:rPr lang="ko-KR" altLang="en-US" sz="900" dirty="0" err="1">
                <a:solidFill>
                  <a:srgbClr val="000000"/>
                </a:solidFill>
                <a:latin typeface="+mj-ea"/>
                <a:cs typeface="Arial" panose="020B0604020202020204" pitchFamily="34" charset="0"/>
              </a:rPr>
              <a:t>매입채무이며</a:t>
            </a:r>
            <a:r>
              <a:rPr lang="en-US" altLang="ko-KR" sz="900" dirty="0">
                <a:solidFill>
                  <a:srgbClr val="000000"/>
                </a:solidFill>
                <a:latin typeface="+mj-ea"/>
                <a:cs typeface="Arial" panose="020B0604020202020204" pitchFamily="34" charset="0"/>
              </a:rPr>
              <a:t>,</a:t>
            </a:r>
            <a:r>
              <a:rPr lang="ko-KR" altLang="en-US" sz="900" dirty="0">
                <a:solidFill>
                  <a:srgbClr val="000000"/>
                </a:solidFill>
                <a:latin typeface="+mj-ea"/>
                <a:cs typeface="Arial" panose="020B0604020202020204" pitchFamily="34" charset="0"/>
              </a:rPr>
              <a:t> 매입채무 평균지급기간은 </a:t>
            </a:r>
            <a:r>
              <a:rPr lang="en-US" altLang="ko-KR" sz="900" dirty="0">
                <a:solidFill>
                  <a:srgbClr val="000000"/>
                </a:solidFill>
                <a:latin typeface="+mj-ea"/>
                <a:cs typeface="Arial" panose="020B0604020202020204" pitchFamily="34" charset="0"/>
              </a:rPr>
              <a:t>’18</a:t>
            </a:r>
            <a:r>
              <a:rPr lang="ko-KR" altLang="en-US" sz="900" dirty="0">
                <a:solidFill>
                  <a:srgbClr val="000000"/>
                </a:solidFill>
                <a:latin typeface="+mj-ea"/>
                <a:cs typeface="Arial" panose="020B0604020202020204" pitchFamily="34" charset="0"/>
              </a:rPr>
              <a:t>년 </a:t>
            </a:r>
            <a:r>
              <a:rPr lang="en-US" altLang="ko-KR" sz="900" dirty="0">
                <a:solidFill>
                  <a:srgbClr val="000000"/>
                </a:solidFill>
                <a:latin typeface="+mj-ea"/>
                <a:cs typeface="Arial" panose="020B0604020202020204" pitchFamily="34" charset="0"/>
              </a:rPr>
              <a:t>34.5</a:t>
            </a:r>
            <a:r>
              <a:rPr lang="ko-KR" altLang="en-US" sz="900" dirty="0">
                <a:solidFill>
                  <a:srgbClr val="000000"/>
                </a:solidFill>
                <a:latin typeface="+mj-ea"/>
                <a:cs typeface="Arial" panose="020B0604020202020204" pitchFamily="34" charset="0"/>
              </a:rPr>
              <a:t>일에서 </a:t>
            </a:r>
            <a:r>
              <a:rPr lang="en-US" altLang="ko-KR" sz="900" dirty="0">
                <a:solidFill>
                  <a:srgbClr val="000000"/>
                </a:solidFill>
                <a:latin typeface="+mj-ea"/>
                <a:cs typeface="Arial" panose="020B0604020202020204" pitchFamily="34" charset="0"/>
              </a:rPr>
              <a:t>’19</a:t>
            </a:r>
            <a:r>
              <a:rPr lang="ko-KR" altLang="en-US" sz="900" dirty="0">
                <a:solidFill>
                  <a:srgbClr val="000000"/>
                </a:solidFill>
                <a:latin typeface="+mj-ea"/>
                <a:cs typeface="Arial" panose="020B0604020202020204" pitchFamily="34" charset="0"/>
              </a:rPr>
              <a:t>년 </a:t>
            </a:r>
            <a:r>
              <a:rPr lang="en-US" altLang="ko-KR" sz="900" dirty="0">
                <a:solidFill>
                  <a:srgbClr val="000000"/>
                </a:solidFill>
                <a:latin typeface="+mj-ea"/>
                <a:cs typeface="Arial" panose="020B0604020202020204" pitchFamily="34" charset="0"/>
              </a:rPr>
              <a:t>30.3</a:t>
            </a:r>
            <a:r>
              <a:rPr lang="ko-KR" altLang="en-US" sz="900" dirty="0">
                <a:solidFill>
                  <a:srgbClr val="000000"/>
                </a:solidFill>
                <a:latin typeface="+mj-ea"/>
                <a:cs typeface="Arial" panose="020B0604020202020204" pitchFamily="34" charset="0"/>
              </a:rPr>
              <a:t>일로 감소하였으며</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이는 회사의 지급 정책과 유사한 수준에 해당함</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endParaRPr lang="en-US" altLang="ko-KR" sz="900" dirty="0">
              <a:solidFill>
                <a:srgbClr val="000000"/>
              </a:solidFill>
              <a:latin typeface="+mj-ea"/>
              <a:cs typeface="Arial" panose="020B0604020202020204" pitchFamily="34" charset="0"/>
            </a:endParaRPr>
          </a:p>
          <a:p>
            <a:pPr marL="95249" lvl="2" defTabSz="914395" fontAlgn="base">
              <a:spcBef>
                <a:spcPts val="600"/>
              </a:spcBef>
              <a:buClr>
                <a:srgbClr val="00338D"/>
              </a:buClr>
              <a:buSzPct val="100000"/>
              <a:defRPr/>
            </a:pPr>
            <a:endParaRPr lang="en-US" altLang="ko-KR" sz="900" dirty="0">
              <a:solidFill>
                <a:srgbClr val="000000"/>
              </a:solidFill>
              <a:latin typeface="+mj-ea"/>
              <a:cs typeface="Arial" panose="020B0604020202020204" pitchFamily="34" charset="0"/>
            </a:endParaRPr>
          </a:p>
          <a:p>
            <a:pPr marL="260550" lvl="2" defTabSz="914395" fontAlgn="base">
              <a:spcBef>
                <a:spcPts val="600"/>
              </a:spcBef>
              <a:buClr>
                <a:srgbClr val="00338D"/>
              </a:buClr>
              <a:buSzPct val="100000"/>
              <a:defRPr/>
            </a:pPr>
            <a:endParaRPr lang="en-US" altLang="ko-KR" sz="900" dirty="0">
              <a:solidFill>
                <a:srgbClr val="000000"/>
              </a:solidFill>
              <a:latin typeface="+mj-ea"/>
              <a:cs typeface="Arial" panose="020B0604020202020204" pitchFamily="34" charset="0"/>
            </a:endParaRPr>
          </a:p>
        </p:txBody>
      </p:sp>
      <p:sp>
        <p:nvSpPr>
          <p:cNvPr id="9" name="직사각형 8">
            <a:extLst>
              <a:ext uri="{FF2B5EF4-FFF2-40B4-BE49-F238E27FC236}">
                <a16:creationId xmlns:a16="http://schemas.microsoft.com/office/drawing/2014/main" id="{1A2E0E3B-7B06-4F29-BE2A-ACC8F18B76A0}"/>
              </a:ext>
            </a:extLst>
          </p:cNvPr>
          <p:cNvSpPr/>
          <p:nvPr/>
        </p:nvSpPr>
        <p:spPr>
          <a:xfrm>
            <a:off x="4005094" y="4430040"/>
            <a:ext cx="5138476" cy="1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latin typeface="맑은 고딕 (본문)"/>
              </a:rPr>
              <a:t>Note 1: </a:t>
            </a:r>
            <a:r>
              <a:rPr lang="ko-KR" altLang="en-US" sz="800" dirty="0">
                <a:solidFill>
                  <a:schemeClr val="tx1"/>
                </a:solidFill>
                <a:latin typeface="맑은 고딕 (본문)"/>
              </a:rPr>
              <a:t>특수관계자</a:t>
            </a:r>
            <a:r>
              <a:rPr lang="en-US" altLang="ko-KR" sz="800" dirty="0">
                <a:solidFill>
                  <a:schemeClr val="tx1"/>
                </a:solidFill>
                <a:latin typeface="맑은 고딕 (본문)"/>
              </a:rPr>
              <a:t>(</a:t>
            </a:r>
            <a:r>
              <a:rPr lang="ko-KR" altLang="en-US" sz="800" dirty="0">
                <a:solidFill>
                  <a:schemeClr val="tx1"/>
                </a:solidFill>
                <a:latin typeface="맑은 고딕 (본문)"/>
              </a:rPr>
              <a:t>대표이사 배우자 소유의 회사</a:t>
            </a:r>
            <a:r>
              <a:rPr lang="en-US" altLang="ko-KR" sz="800" dirty="0">
                <a:solidFill>
                  <a:schemeClr val="tx1"/>
                </a:solidFill>
                <a:latin typeface="맑은 고딕 (본문)"/>
              </a:rPr>
              <a:t>)</a:t>
            </a:r>
            <a:r>
              <a:rPr lang="ko-KR" altLang="en-US" sz="800" dirty="0">
                <a:solidFill>
                  <a:schemeClr val="tx1"/>
                </a:solidFill>
                <a:latin typeface="맑은 고딕 (본문)"/>
              </a:rPr>
              <a:t>이며 실질적으로 원재료매입업체가 아닌 외주가공업체임  </a:t>
            </a:r>
            <a:r>
              <a:rPr lang="en-US" altLang="ko-KR" sz="800" dirty="0">
                <a:solidFill>
                  <a:schemeClr val="tx1"/>
                </a:solidFill>
                <a:latin typeface="맑은 고딕 (본문)"/>
              </a:rPr>
              <a:t> </a:t>
            </a:r>
            <a:endParaRPr lang="ko-KR" altLang="en-US" sz="800" dirty="0">
              <a:solidFill>
                <a:schemeClr val="tx1"/>
              </a:solidFill>
              <a:latin typeface="맑은 고딕 (본문)"/>
            </a:endParaRPr>
          </a:p>
        </p:txBody>
      </p:sp>
      <p:sp>
        <p:nvSpPr>
          <p:cNvPr id="11" name="직사각형 10">
            <a:extLst>
              <a:ext uri="{FF2B5EF4-FFF2-40B4-BE49-F238E27FC236}">
                <a16:creationId xmlns:a16="http://schemas.microsoft.com/office/drawing/2014/main" id="{F84CD7AA-9691-497D-A690-09798049A17A}"/>
              </a:ext>
            </a:extLst>
          </p:cNvPr>
          <p:cNvSpPr/>
          <p:nvPr/>
        </p:nvSpPr>
        <p:spPr>
          <a:xfrm>
            <a:off x="4005094" y="4582440"/>
            <a:ext cx="5138476" cy="1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latin typeface="맑은 고딕 (본문)"/>
              </a:rPr>
              <a:t>Note 2: </a:t>
            </a:r>
            <a:r>
              <a:rPr lang="ko-KR" altLang="en-US" sz="800" dirty="0">
                <a:solidFill>
                  <a:schemeClr val="tx1"/>
                </a:solidFill>
                <a:latin typeface="맑은 고딕 (본문)"/>
              </a:rPr>
              <a:t>특수관계자</a:t>
            </a:r>
            <a:r>
              <a:rPr lang="en-US" altLang="ko-KR" sz="800" dirty="0">
                <a:solidFill>
                  <a:schemeClr val="tx1"/>
                </a:solidFill>
                <a:latin typeface="맑은 고딕 (본문)"/>
              </a:rPr>
              <a:t>(</a:t>
            </a:r>
            <a:r>
              <a:rPr lang="ko-KR" altLang="en-US" sz="800" dirty="0">
                <a:solidFill>
                  <a:schemeClr val="tx1"/>
                </a:solidFill>
                <a:latin typeface="맑은 고딕 (본문)"/>
              </a:rPr>
              <a:t>대표이사 사위 소유의 회사</a:t>
            </a:r>
            <a:r>
              <a:rPr lang="en-US" altLang="ko-KR" sz="800" dirty="0">
                <a:solidFill>
                  <a:schemeClr val="tx1"/>
                </a:solidFill>
                <a:latin typeface="맑은 고딕 (본문)"/>
              </a:rPr>
              <a:t>)</a:t>
            </a:r>
            <a:r>
              <a:rPr lang="ko-KR" altLang="en-US" sz="800" dirty="0">
                <a:solidFill>
                  <a:schemeClr val="tx1"/>
                </a:solidFill>
                <a:latin typeface="맑은 고딕 (본문)"/>
              </a:rPr>
              <a:t>이며 실질적으로 원재료매입업체가 아닌 외주가공업체임</a:t>
            </a:r>
          </a:p>
        </p:txBody>
      </p:sp>
    </p:spTree>
    <p:extLst>
      <p:ext uri="{BB962C8B-B14F-4D97-AF65-F5344CB8AC3E}">
        <p14:creationId xmlns:p14="http://schemas.microsoft.com/office/powerpoint/2010/main" val="3228593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D799B4E3-BC7A-4C79-A737-201F7FD72DBB}"/>
              </a:ext>
            </a:extLst>
          </p:cNvPr>
          <p:cNvGraphicFramePr>
            <a:graphicFrameLocks noGrp="1"/>
          </p:cNvGraphicFramePr>
          <p:nvPr>
            <p:extLst>
              <p:ext uri="{D42A27DB-BD31-4B8C-83A1-F6EECF244321}">
                <p14:modId xmlns:p14="http://schemas.microsoft.com/office/powerpoint/2010/main" val="3638467677"/>
              </p:ext>
            </p:extLst>
          </p:nvPr>
        </p:nvGraphicFramePr>
        <p:xfrm>
          <a:off x="4089127" y="1537198"/>
          <a:ext cx="5057999" cy="2690520"/>
        </p:xfrm>
        <a:graphic>
          <a:graphicData uri="http://schemas.openxmlformats.org/drawingml/2006/table">
            <a:tbl>
              <a:tblPr/>
              <a:tblGrid>
                <a:gridCol w="1634510">
                  <a:extLst>
                    <a:ext uri="{9D8B030D-6E8A-4147-A177-3AD203B41FA5}">
                      <a16:colId xmlns:a16="http://schemas.microsoft.com/office/drawing/2014/main" val="3624459321"/>
                    </a:ext>
                  </a:extLst>
                </a:gridCol>
                <a:gridCol w="707689">
                  <a:extLst>
                    <a:ext uri="{9D8B030D-6E8A-4147-A177-3AD203B41FA5}">
                      <a16:colId xmlns:a16="http://schemas.microsoft.com/office/drawing/2014/main" val="2678737610"/>
                    </a:ext>
                  </a:extLst>
                </a:gridCol>
                <a:gridCol w="678950">
                  <a:extLst>
                    <a:ext uri="{9D8B030D-6E8A-4147-A177-3AD203B41FA5}">
                      <a16:colId xmlns:a16="http://schemas.microsoft.com/office/drawing/2014/main" val="1683605593"/>
                    </a:ext>
                  </a:extLst>
                </a:gridCol>
                <a:gridCol w="678950">
                  <a:extLst>
                    <a:ext uri="{9D8B030D-6E8A-4147-A177-3AD203B41FA5}">
                      <a16:colId xmlns:a16="http://schemas.microsoft.com/office/drawing/2014/main" val="2252057956"/>
                    </a:ext>
                  </a:extLst>
                </a:gridCol>
                <a:gridCol w="678950">
                  <a:extLst>
                    <a:ext uri="{9D8B030D-6E8A-4147-A177-3AD203B41FA5}">
                      <a16:colId xmlns:a16="http://schemas.microsoft.com/office/drawing/2014/main" val="2119417874"/>
                    </a:ext>
                  </a:extLst>
                </a:gridCol>
                <a:gridCol w="678950">
                  <a:extLst>
                    <a:ext uri="{9D8B030D-6E8A-4147-A177-3AD203B41FA5}">
                      <a16:colId xmlns:a16="http://schemas.microsoft.com/office/drawing/2014/main" val="880132447"/>
                    </a:ext>
                  </a:extLst>
                </a:gridCol>
              </a:tblGrid>
              <a:tr h="179368">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900" b="1" i="0" u="none" strike="noStrike" dirty="0">
                          <a:solidFill>
                            <a:srgbClr val="FFFFFF"/>
                          </a:solidFill>
                          <a:effectLst/>
                          <a:latin typeface="+mn-ea"/>
                          <a:ea typeface="+mn-ea"/>
                        </a:rPr>
                        <a:t>(</a:t>
                      </a:r>
                      <a:r>
                        <a:rPr lang="ko-KR" altLang="en-US" sz="900" b="1" i="0" u="none" strike="noStrike" dirty="0">
                          <a:solidFill>
                            <a:srgbClr val="FFFFFF"/>
                          </a:solidFill>
                          <a:effectLst/>
                          <a:latin typeface="+mn-ea"/>
                          <a:ea typeface="+mn-ea"/>
                        </a:rPr>
                        <a:t>단위</a:t>
                      </a:r>
                      <a:r>
                        <a:rPr lang="en-US" altLang="ko-KR" sz="900" b="1" i="0" u="none" strike="noStrike" dirty="0">
                          <a:solidFill>
                            <a:srgbClr val="FFFFFF"/>
                          </a:solidFill>
                          <a:effectLst/>
                          <a:latin typeface="+mn-ea"/>
                          <a:ea typeface="+mn-ea"/>
                        </a:rPr>
                        <a:t>: </a:t>
                      </a:r>
                      <a:r>
                        <a:rPr lang="ko-KR" altLang="en-US" sz="900" b="1" i="0" u="none" strike="noStrike" dirty="0">
                          <a:solidFill>
                            <a:srgbClr val="FFFFFF"/>
                          </a:solidFill>
                          <a:effectLst/>
                          <a:latin typeface="+mn-ea"/>
                          <a:ea typeface="+mn-ea"/>
                        </a:rPr>
                        <a:t>백만원</a:t>
                      </a:r>
                      <a:r>
                        <a:rPr lang="en-US" altLang="ko-KR" sz="900" b="1" i="0" u="none" strike="noStrike" dirty="0">
                          <a:solidFill>
                            <a:srgbClr val="FFFFFF"/>
                          </a:solidFill>
                          <a:effectLst/>
                          <a:latin typeface="+mn-ea"/>
                          <a:ea typeface="+mn-ea"/>
                        </a:rPr>
                        <a:t>)</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Jun-20</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79269704"/>
                  </a:ext>
                </a:extLst>
              </a:tr>
              <a:tr h="179368">
                <a:tc>
                  <a:txBody>
                    <a:bodyPr/>
                    <a:lstStyle/>
                    <a:p>
                      <a:pPr algn="l" fontAlgn="ctr"/>
                      <a:r>
                        <a:rPr lang="ko-KR" altLang="en-US" sz="900" b="1" i="0" u="none" strike="noStrike" dirty="0">
                          <a:solidFill>
                            <a:srgbClr val="000000"/>
                          </a:solidFill>
                          <a:effectLst/>
                          <a:latin typeface="+mn-ea"/>
                          <a:ea typeface="+mn-ea"/>
                        </a:rPr>
                        <a:t>매출채권</a:t>
                      </a: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1,899</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mn-ea"/>
                          <a:ea typeface="+mn-ea"/>
                        </a:rPr>
                        <a:t>801</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mn-ea"/>
                          <a:ea typeface="+mn-ea"/>
                        </a:rPr>
                        <a:t>2,300</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mn-ea"/>
                          <a:ea typeface="+mn-ea"/>
                        </a:rPr>
                        <a:t>1,826</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mn-ea"/>
                          <a:ea typeface="+mn-ea"/>
                        </a:rPr>
                        <a:t>1,905</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3597819487"/>
                  </a:ext>
                </a:extLst>
              </a:tr>
              <a:tr h="179368">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에이치비테크놀로지</a:t>
                      </a:r>
                      <a:endParaRPr lang="ko-KR" altLang="en-US" sz="900" b="0"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873</a:t>
                      </a:r>
                    </a:p>
                  </a:txBody>
                  <a:tcPr marL="46800" marR="46800" marT="0"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139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459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1,056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489</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945836449"/>
                  </a:ext>
                </a:extLst>
              </a:tr>
              <a:tr h="179368">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디아이티</a:t>
                      </a:r>
                      <a:endParaRPr lang="ko-KR" altLang="en-US" sz="900" b="0"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87</a:t>
                      </a:r>
                    </a:p>
                  </a:txBody>
                  <a:tcPr marL="46800" marR="46800" marT="0"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224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957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142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897</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376707186"/>
                  </a:ext>
                </a:extLst>
              </a:tr>
              <a:tr h="179368">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케이맥</a:t>
                      </a:r>
                      <a:endParaRPr lang="ko-KR" altLang="en-US" sz="900" b="0"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319</a:t>
                      </a:r>
                    </a:p>
                  </a:txBody>
                  <a:tcPr marL="46800" marR="46800" marT="0"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303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456</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140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364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797248363"/>
                  </a:ext>
                </a:extLst>
              </a:tr>
              <a:tr h="179368">
                <a:tc>
                  <a:txBody>
                    <a:bodyPr/>
                    <a:lstStyle/>
                    <a:p>
                      <a:pPr algn="l" fontAlgn="ctr"/>
                      <a:r>
                        <a:rPr lang="ko-KR" altLang="en-US" sz="900" b="0" i="0" u="none" strike="noStrike" dirty="0">
                          <a:solidFill>
                            <a:srgbClr val="000000"/>
                          </a:solidFill>
                          <a:effectLst/>
                          <a:latin typeface="+mn-ea"/>
                          <a:ea typeface="+mn-ea"/>
                        </a:rPr>
                        <a:t> 기타</a:t>
                      </a: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640</a:t>
                      </a:r>
                    </a:p>
                  </a:txBody>
                  <a:tcPr marL="46800" marR="46800" marT="0"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143</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451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505</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173</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1784634626"/>
                  </a:ext>
                </a:extLst>
              </a:tr>
              <a:tr h="179368">
                <a:tc>
                  <a:txBody>
                    <a:bodyPr/>
                    <a:lstStyle/>
                    <a:p>
                      <a:pPr algn="l" fontAlgn="ctr"/>
                      <a:r>
                        <a:rPr lang="ko-KR" altLang="en-US" sz="900" b="0" i="0" u="none" strike="noStrike" dirty="0">
                          <a:solidFill>
                            <a:srgbClr val="000000"/>
                          </a:solidFill>
                          <a:effectLst/>
                          <a:latin typeface="+mn-ea"/>
                          <a:ea typeface="+mn-ea"/>
                        </a:rPr>
                        <a:t> 대손충당금</a:t>
                      </a:r>
                      <a:r>
                        <a:rPr lang="en-US" altLang="ko-KR" sz="900" b="0" i="0" u="none" strike="noStrike" dirty="0">
                          <a:solidFill>
                            <a:srgbClr val="000000"/>
                          </a:solidFill>
                          <a:effectLst/>
                          <a:latin typeface="+mn-ea"/>
                          <a:ea typeface="+mn-ea"/>
                        </a:rPr>
                        <a:t>(1%)</a:t>
                      </a:r>
                    </a:p>
                  </a:txBody>
                  <a:tcPr marL="46800" marR="46800" marT="0" marB="0" anchor="ctr">
                    <a:lnL w="9525" cap="flat" cmpd="sng" algn="ctr">
                      <a:solidFill>
                        <a:schemeClr val="tx2"/>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(19)</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(23)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(18)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(19)</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89575683"/>
                  </a:ext>
                </a:extLst>
              </a:tr>
              <a:tr h="179368">
                <a:tc>
                  <a:txBody>
                    <a:bodyPr/>
                    <a:lstStyle/>
                    <a:p>
                      <a:pPr algn="l" fontAlgn="ctr"/>
                      <a:r>
                        <a:rPr lang="en-US" altLang="ko-KR" sz="900" b="1" i="0" u="none" strike="noStrike" dirty="0">
                          <a:solidFill>
                            <a:srgbClr val="000000"/>
                          </a:solidFill>
                          <a:effectLst/>
                          <a:latin typeface="+mn-ea"/>
                          <a:ea typeface="+mn-ea"/>
                        </a:rPr>
                        <a:t>Driver (</a:t>
                      </a:r>
                      <a:r>
                        <a:rPr lang="ko-KR" altLang="en-US" sz="900" b="1" i="0" u="none" strike="noStrike" dirty="0">
                          <a:solidFill>
                            <a:srgbClr val="000000"/>
                          </a:solidFill>
                          <a:effectLst/>
                          <a:latin typeface="+mn-ea"/>
                          <a:ea typeface="+mn-ea"/>
                        </a:rPr>
                        <a:t>매출액</a:t>
                      </a:r>
                      <a:r>
                        <a:rPr lang="en-US" altLang="ko-KR" sz="900" b="1" i="0" u="none" strike="noStrike" dirty="0">
                          <a:solidFill>
                            <a:srgbClr val="000000"/>
                          </a:solidFill>
                          <a:effectLst/>
                          <a:latin typeface="+mn-ea"/>
                          <a:ea typeface="+mn-ea"/>
                        </a:rPr>
                        <a:t>)</a:t>
                      </a:r>
                      <a:endParaRPr lang="ko-KR" altLang="en-US" sz="900" b="1"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endParaRPr lang="ko-KR" altLang="en-US" sz="900" b="1" i="0" u="none" strike="noStrike">
                        <a:solidFill>
                          <a:srgbClr val="000000"/>
                        </a:solidFill>
                        <a:effectLst/>
                        <a:latin typeface="+mn-ea"/>
                        <a:ea typeface="+mn-ea"/>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900" b="1" i="0" u="none" strike="noStrike">
                          <a:solidFill>
                            <a:srgbClr val="000000"/>
                          </a:solidFill>
                          <a:effectLst/>
                          <a:latin typeface="+mn-ea"/>
                          <a:ea typeface="+mn-ea"/>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900" b="1" i="0" u="none" strike="noStrike" dirty="0">
                          <a:solidFill>
                            <a:srgbClr val="000000"/>
                          </a:solidFill>
                          <a:effectLst/>
                          <a:latin typeface="+mn-ea"/>
                          <a:ea typeface="+mn-ea"/>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900" b="1" i="0" u="none" strike="noStrike">
                          <a:solidFill>
                            <a:srgbClr val="000000"/>
                          </a:solidFill>
                          <a:effectLst/>
                          <a:latin typeface="+mn-ea"/>
                          <a:ea typeface="+mn-ea"/>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900" b="1" i="0" u="none" strike="noStrike">
                          <a:solidFill>
                            <a:srgbClr val="000000"/>
                          </a:solidFill>
                          <a:effectLst/>
                          <a:latin typeface="+mn-ea"/>
                          <a:ea typeface="+mn-ea"/>
                        </a:rPr>
                        <a:t>　</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3428483766"/>
                  </a:ext>
                </a:extLst>
              </a:tr>
              <a:tr h="179368">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에이치비테크놀로지</a:t>
                      </a:r>
                      <a:endParaRPr lang="ko-KR" altLang="en-US" sz="900" b="0"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2,526</a:t>
                      </a:r>
                    </a:p>
                  </a:txBody>
                  <a:tcPr marL="46800" marR="46800" marT="0" marB="0" anchor="b">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3,256</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2,602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2,217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1,356</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2622898616"/>
                  </a:ext>
                </a:extLst>
              </a:tr>
              <a:tr h="179368">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디아이티</a:t>
                      </a:r>
                      <a:endParaRPr lang="ko-KR" altLang="en-US" sz="900" b="0"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648</a:t>
                      </a:r>
                    </a:p>
                  </a:txBody>
                  <a:tcPr marL="46800" marR="46800" marT="0"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1,173</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2,302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2,079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1,110</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1371289221"/>
                  </a:ext>
                </a:extLst>
              </a:tr>
              <a:tr h="179368">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케이맥</a:t>
                      </a:r>
                      <a:endParaRPr lang="ko-KR" altLang="en-US" sz="900" b="0"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1,937</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1,892</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2,023</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1,400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1,059</a:t>
                      </a:r>
                    </a:p>
                  </a:txBody>
                  <a:tcPr marL="46800" marR="46800" marT="0" marB="0" anchor="ctr">
                    <a:lnL>
                      <a:noFill/>
                    </a:lnL>
                    <a:lnR w="9525"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134842256"/>
                  </a:ext>
                </a:extLst>
              </a:tr>
              <a:tr h="179368">
                <a:tc>
                  <a:txBody>
                    <a:bodyPr/>
                    <a:lstStyle/>
                    <a:p>
                      <a:pPr algn="l" fontAlgn="ctr"/>
                      <a:r>
                        <a:rPr lang="en-US" sz="900" b="1" i="0" u="none" strike="noStrike" dirty="0">
                          <a:solidFill>
                            <a:srgbClr val="000000"/>
                          </a:solidFill>
                          <a:effectLst/>
                          <a:latin typeface="+mn-ea"/>
                          <a:ea typeface="+mn-ea"/>
                        </a:rPr>
                        <a:t>Turnover Days</a:t>
                      </a:r>
                      <a:r>
                        <a:rPr lang="en-US" sz="900" b="1" i="0" u="none" strike="noStrike" baseline="30000" dirty="0">
                          <a:solidFill>
                            <a:srgbClr val="000000"/>
                          </a:solidFill>
                          <a:effectLst/>
                          <a:latin typeface="+mn-ea"/>
                          <a:ea typeface="+mn-ea"/>
                        </a:rPr>
                        <a:t>1</a:t>
                      </a:r>
                      <a:endParaRPr lang="en-US" sz="900" b="1"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endParaRPr lang="en-US" altLang="ko-KR" sz="900" b="1" i="0" u="none" strike="noStrike">
                        <a:solidFill>
                          <a:srgbClr val="000000"/>
                        </a:solidFill>
                        <a:effectLst/>
                        <a:latin typeface="+mn-ea"/>
                        <a:ea typeface="+mn-ea"/>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mn-ea"/>
                          <a:ea typeface="+mn-ea"/>
                        </a:rPr>
                        <a:t>68.6</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mn-ea"/>
                          <a:ea typeface="+mn-ea"/>
                        </a:rPr>
                        <a:t>62.4</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mn-ea"/>
                          <a:ea typeface="+mn-ea"/>
                        </a:rPr>
                        <a:t>70.1</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mn-ea"/>
                          <a:ea typeface="+mn-ea"/>
                        </a:rPr>
                        <a:t>62.0</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1949695581"/>
                  </a:ext>
                </a:extLst>
              </a:tr>
              <a:tr h="179368">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에이치비테크놀로지</a:t>
                      </a:r>
                      <a:endParaRPr lang="ko-KR" altLang="en-US" sz="900" b="0"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endParaRPr lang="en-US" altLang="ko-KR" sz="900" b="0" i="0" u="none" strike="noStrike">
                        <a:solidFill>
                          <a:srgbClr val="000000"/>
                        </a:solidFill>
                        <a:effectLst/>
                        <a:latin typeface="+mn-ea"/>
                        <a:ea typeface="+mn-ea"/>
                      </a:endParaRP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67.9</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70.2</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58.8</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61.7</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3029825527"/>
                  </a:ext>
                </a:extLst>
              </a:tr>
              <a:tr h="179368">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디아이티</a:t>
                      </a:r>
                      <a:endParaRPr lang="ko-KR" altLang="en-US" sz="900" b="0"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ctr"/>
                      <a:endParaRPr lang="en-US" altLang="ko-KR" sz="900" b="0" i="0" u="none" strike="noStrike">
                        <a:solidFill>
                          <a:srgbClr val="000000"/>
                        </a:solidFill>
                        <a:effectLst/>
                        <a:latin typeface="+mn-ea"/>
                        <a:ea typeface="+mn-ea"/>
                      </a:endParaRP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92.1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73.7</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103.4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78.8</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2079743897"/>
                  </a:ext>
                </a:extLst>
              </a:tr>
              <a:tr h="179368">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케이맥</a:t>
                      </a:r>
                      <a:endParaRPr lang="ko-KR" altLang="en-US" sz="900" b="0" i="0" u="none" strike="noStrike" dirty="0">
                        <a:solidFill>
                          <a:srgbClr val="000000"/>
                        </a:solidFill>
                        <a:effectLst/>
                        <a:latin typeface="+mn-ea"/>
                        <a:ea typeface="+mn-ea"/>
                      </a:endParaRPr>
                    </a:p>
                  </a:txBody>
                  <a:tcPr marL="46800" marR="46800" marT="0" marB="0" anchor="ctr">
                    <a:lnL w="9525" cap="flat" cmpd="sng" algn="ctr">
                      <a:solidFill>
                        <a:schemeClr val="tx2"/>
                      </a:solidFill>
                      <a:prstDash val="solid"/>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ctr"/>
                      <a:endParaRPr lang="en-US" altLang="ko-KR" sz="900" b="0" i="0" u="none" strike="noStrike" dirty="0">
                        <a:solidFill>
                          <a:srgbClr val="000000"/>
                        </a:solidFill>
                        <a:effectLst/>
                        <a:latin typeface="+mn-ea"/>
                        <a:ea typeface="+mn-ea"/>
                      </a:endParaRP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mn-ea"/>
                          <a:ea typeface="+mn-ea"/>
                        </a:rPr>
                        <a:t>66.8</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mn-ea"/>
                          <a:ea typeface="+mn-ea"/>
                        </a:rPr>
                        <a:t>65.7</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mn-ea"/>
                          <a:ea typeface="+mn-ea"/>
                        </a:rPr>
                        <a:t>82.8</a:t>
                      </a:r>
                    </a:p>
                  </a:txBody>
                  <a:tcPr marL="46800" marR="46800" marT="0" marB="0" anchor="ctr">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71.4</a:t>
                      </a:r>
                    </a:p>
                  </a:txBody>
                  <a:tcPr marL="46800" marR="46800" marT="0" marB="0" anchor="ctr">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70334142"/>
                  </a:ext>
                </a:extLst>
              </a:tr>
            </a:tbl>
          </a:graphicData>
        </a:graphic>
      </p:graphicFrame>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NWC (1/2)</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2200" b="1" dirty="0">
                <a:solidFill>
                  <a:srgbClr val="00338D"/>
                </a:solidFill>
                <a:latin typeface="KPMG Extralight" panose="020B0303030202040204" pitchFamily="34" charset="0"/>
              </a:rPr>
              <a:t>Supporting Analysis</a:t>
            </a:r>
            <a:endParaRPr lang="en-US" altLang="ko-KR" sz="2200" b="1" dirty="0">
              <a:solidFill>
                <a:srgbClr val="00338D"/>
              </a:solidFill>
              <a:latin typeface="KPMG Extralight" panose="020B0303030202040204" pitchFamily="34" charset="0"/>
              <a:ea typeface="맑은 고딕" panose="020B0503020000020004" pitchFamily="50" charset="-127"/>
            </a:endParaRPr>
          </a:p>
        </p:txBody>
      </p:sp>
      <p:grpSp>
        <p:nvGrpSpPr>
          <p:cNvPr id="10" name="그룹 9">
            <a:extLst>
              <a:ext uri="{FF2B5EF4-FFF2-40B4-BE49-F238E27FC236}">
                <a16:creationId xmlns:a16="http://schemas.microsoft.com/office/drawing/2014/main" id="{0AED24CC-2FEE-45D7-ADF0-CCF78B8FBFE2}"/>
              </a:ext>
            </a:extLst>
          </p:cNvPr>
          <p:cNvGrpSpPr/>
          <p:nvPr/>
        </p:nvGrpSpPr>
        <p:grpSpPr>
          <a:xfrm>
            <a:off x="4089127" y="1098740"/>
            <a:ext cx="5056933" cy="360000"/>
            <a:chOff x="494945" y="1434354"/>
            <a:chExt cx="4516755" cy="360000"/>
          </a:xfrm>
        </p:grpSpPr>
        <p:sp>
          <p:nvSpPr>
            <p:cNvPr id="12" name="Line 13">
              <a:extLst>
                <a:ext uri="{FF2B5EF4-FFF2-40B4-BE49-F238E27FC236}">
                  <a16:creationId xmlns:a16="http://schemas.microsoft.com/office/drawing/2014/main" id="{B9E37EE3-ACB7-444D-8D45-CFA96EE18F41}"/>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4" name="Rectangle 41">
              <a:extLst>
                <a:ext uri="{FF2B5EF4-FFF2-40B4-BE49-F238E27FC236}">
                  <a16:creationId xmlns:a16="http://schemas.microsoft.com/office/drawing/2014/main" id="{FE9D8EAD-22A5-4FAC-979A-EA1E5374E185}"/>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▌매출채권</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15" name="TextBox 14">
            <a:extLst>
              <a:ext uri="{FF2B5EF4-FFF2-40B4-BE49-F238E27FC236}">
                <a16:creationId xmlns:a16="http://schemas.microsoft.com/office/drawing/2014/main" id="{71FD611C-3CE5-437C-A15F-088BFFEF16B3}"/>
              </a:ext>
            </a:extLst>
          </p:cNvPr>
          <p:cNvSpPr txBox="1">
            <a:spLocks/>
          </p:cNvSpPr>
          <p:nvPr/>
        </p:nvSpPr>
        <p:spPr>
          <a:xfrm>
            <a:off x="792892" y="1196792"/>
            <a:ext cx="3066398" cy="5003983"/>
          </a:xfrm>
          <a:prstGeom prst="rect">
            <a:avLst/>
          </a:prstGeom>
          <a:noFill/>
          <a:ln w="6350">
            <a:solidFill>
              <a:srgbClr val="00338D"/>
            </a:solidFill>
          </a:ln>
        </p:spPr>
        <p:txBody>
          <a:bodyPr wrap="square" lIns="54610" tIns="54610" rIns="54610" bIns="54610" rtlCol="0" anchor="t" anchorCtr="0">
            <a:noAutofit/>
          </a:bodyPr>
          <a:lstStyle/>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b="1" kern="0" dirty="0">
                <a:solidFill>
                  <a:srgbClr val="000000"/>
                </a:solidFill>
                <a:latin typeface="+mj-ea"/>
                <a:cs typeface="Arial" panose="020B0604020202020204" pitchFamily="34" charset="0"/>
              </a:rPr>
              <a:t>매출채권</a:t>
            </a:r>
            <a:endParaRPr lang="en-US" altLang="ko-KR" sz="900" b="1" kern="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전체 매출채권에 대하여 일괄적으로 대손충당금 금액을 세법상 </a:t>
            </a:r>
            <a:r>
              <a:rPr lang="en-US" altLang="ko-KR" sz="900" dirty="0">
                <a:solidFill>
                  <a:srgbClr val="000000"/>
                </a:solidFill>
                <a:latin typeface="+mj-ea"/>
                <a:cs typeface="Arial" panose="020B0604020202020204" pitchFamily="34" charset="0"/>
              </a:rPr>
              <a:t>1%</a:t>
            </a:r>
            <a:r>
              <a:rPr lang="ko-KR" altLang="en-US" sz="900" dirty="0">
                <a:solidFill>
                  <a:srgbClr val="000000"/>
                </a:solidFill>
                <a:latin typeface="+mj-ea"/>
                <a:cs typeface="Arial" panose="020B0604020202020204" pitchFamily="34" charset="0"/>
              </a:rPr>
              <a:t>로 명목적으로 계상하고 있으며</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인터뷰 결과 과거 실제 대손 등의 이벤트가 발생한 사례는 없는 것으로 파악됨</a:t>
            </a:r>
            <a:endParaRPr lang="en-US" altLang="ko-KR" sz="900" dirty="0">
              <a:solidFill>
                <a:srgbClr val="000000"/>
              </a:solidFill>
              <a:latin typeface="+mj-ea"/>
              <a:cs typeface="Arial" panose="020B0604020202020204" pitchFamily="34" charset="0"/>
            </a:endParaRPr>
          </a:p>
          <a:p>
            <a:pPr marL="260550" lvl="2" defTabSz="914395" fontAlgn="base">
              <a:spcBef>
                <a:spcPts val="600"/>
              </a:spcBef>
              <a:buClr>
                <a:srgbClr val="00338D"/>
              </a:buClr>
              <a:buSzPct val="100000"/>
              <a:defRPr/>
            </a:pPr>
            <a:endParaRPr lang="en-US" altLang="ko-KR" sz="900" kern="0" dirty="0">
              <a:solidFill>
                <a:srgbClr val="000000"/>
              </a:solidFill>
              <a:latin typeface="맑은 고딕" panose="020B0503020000020004" pitchFamily="50" charset="-127"/>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en-US" altLang="ko-KR" sz="900" kern="0" dirty="0">
                <a:solidFill>
                  <a:srgbClr val="000000"/>
                </a:solidFill>
                <a:latin typeface="맑은 고딕" panose="020B0503020000020004" pitchFamily="50" charset="-127"/>
                <a:cs typeface="Arial" panose="020B0604020202020204" pitchFamily="34" charset="0"/>
              </a:rPr>
              <a:t>’17</a:t>
            </a:r>
            <a:r>
              <a:rPr lang="ko-KR" altLang="en-US" sz="900" kern="0" dirty="0">
                <a:solidFill>
                  <a:srgbClr val="000000"/>
                </a:solidFill>
                <a:latin typeface="맑은 고딕" panose="020B0503020000020004" pitchFamily="50" charset="-127"/>
                <a:cs typeface="Arial" panose="020B0604020202020204" pitchFamily="34" charset="0"/>
              </a:rPr>
              <a:t>년 매출채권 금액이 크게 감소한 것은 타 연도 대비 </a:t>
            </a:r>
            <a:r>
              <a:rPr lang="en-US" altLang="ko-KR" sz="900" kern="0" dirty="0">
                <a:solidFill>
                  <a:srgbClr val="000000"/>
                </a:solidFill>
                <a:latin typeface="맑은 고딕" panose="020B0503020000020004" pitchFamily="50" charset="-127"/>
                <a:cs typeface="Arial" panose="020B0604020202020204" pitchFamily="34" charset="0"/>
              </a:rPr>
              <a:t>’17</a:t>
            </a:r>
            <a:r>
              <a:rPr lang="ko-KR" altLang="en-US" sz="900" kern="0" dirty="0">
                <a:solidFill>
                  <a:srgbClr val="000000"/>
                </a:solidFill>
                <a:latin typeface="맑은 고딕" panose="020B0503020000020004" pitchFamily="50" charset="-127"/>
                <a:cs typeface="Arial" panose="020B0604020202020204" pitchFamily="34" charset="0"/>
              </a:rPr>
              <a:t>년의 매출이 </a:t>
            </a:r>
            <a:r>
              <a:rPr lang="en-US" altLang="ko-KR" sz="900" kern="0" dirty="0">
                <a:solidFill>
                  <a:srgbClr val="000000"/>
                </a:solidFill>
                <a:latin typeface="맑은 고딕" panose="020B0503020000020004" pitchFamily="50" charset="-127"/>
                <a:cs typeface="Arial" panose="020B0604020202020204" pitchFamily="34" charset="0"/>
              </a:rPr>
              <a:t>1~3</a:t>
            </a:r>
            <a:r>
              <a:rPr lang="ko-KR" altLang="en-US" sz="900" kern="0" dirty="0">
                <a:solidFill>
                  <a:srgbClr val="000000"/>
                </a:solidFill>
                <a:latin typeface="맑은 고딕" panose="020B0503020000020004" pitchFamily="50" charset="-127"/>
                <a:cs typeface="Arial" panose="020B0604020202020204" pitchFamily="34" charset="0"/>
              </a:rPr>
              <a:t>분기에 집중되어</a:t>
            </a:r>
            <a:r>
              <a:rPr lang="en-US" altLang="ko-KR" sz="900" kern="0" dirty="0">
                <a:solidFill>
                  <a:srgbClr val="000000"/>
                </a:solidFill>
                <a:latin typeface="맑은 고딕" panose="020B0503020000020004" pitchFamily="50" charset="-127"/>
                <a:cs typeface="Arial" panose="020B0604020202020204" pitchFamily="34" charset="0"/>
              </a:rPr>
              <a:t>(1~3</a:t>
            </a:r>
            <a:r>
              <a:rPr lang="ko-KR" altLang="en-US" sz="900" kern="0" dirty="0">
                <a:solidFill>
                  <a:srgbClr val="000000"/>
                </a:solidFill>
                <a:latin typeface="맑은 고딕" panose="020B0503020000020004" pitchFamily="50" charset="-127"/>
                <a:cs typeface="Arial" panose="020B0604020202020204" pitchFamily="34" charset="0"/>
              </a:rPr>
              <a:t>분기 매출 </a:t>
            </a:r>
            <a:r>
              <a:rPr lang="en-US" altLang="ko-KR" sz="900" kern="0" dirty="0">
                <a:solidFill>
                  <a:srgbClr val="000000"/>
                </a:solidFill>
                <a:latin typeface="맑은 고딕" panose="020B0503020000020004" pitchFamily="50" charset="-127"/>
                <a:cs typeface="Arial" panose="020B0604020202020204" pitchFamily="34" charset="0"/>
              </a:rPr>
              <a:t>: 6,783</a:t>
            </a:r>
            <a:r>
              <a:rPr lang="ko-KR" altLang="en-US" sz="900" kern="0" dirty="0">
                <a:solidFill>
                  <a:srgbClr val="000000"/>
                </a:solidFill>
                <a:latin typeface="맑은 고딕" panose="020B0503020000020004" pitchFamily="50" charset="-127"/>
                <a:cs typeface="Arial" panose="020B0604020202020204" pitchFamily="34" charset="0"/>
              </a:rPr>
              <a:t>백만원</a:t>
            </a:r>
            <a:r>
              <a:rPr lang="en-US" altLang="ko-KR" sz="900" kern="0" dirty="0">
                <a:solidFill>
                  <a:srgbClr val="000000"/>
                </a:solidFill>
                <a:latin typeface="맑은 고딕" panose="020B0503020000020004" pitchFamily="50" charset="-127"/>
                <a:cs typeface="Arial" panose="020B0604020202020204" pitchFamily="34" charset="0"/>
              </a:rPr>
              <a:t>, 4</a:t>
            </a:r>
            <a:r>
              <a:rPr lang="ko-KR" altLang="en-US" sz="900" kern="0" dirty="0">
                <a:solidFill>
                  <a:srgbClr val="000000"/>
                </a:solidFill>
                <a:latin typeface="맑은 고딕" panose="020B0503020000020004" pitchFamily="50" charset="-127"/>
                <a:cs typeface="Arial" panose="020B0604020202020204" pitchFamily="34" charset="0"/>
              </a:rPr>
              <a:t>분기 매출 </a:t>
            </a:r>
            <a:r>
              <a:rPr lang="en-US" altLang="ko-KR" sz="900" kern="0" dirty="0">
                <a:solidFill>
                  <a:srgbClr val="000000"/>
                </a:solidFill>
                <a:latin typeface="맑은 고딕" panose="020B0503020000020004" pitchFamily="50" charset="-127"/>
                <a:cs typeface="Arial" panose="020B0604020202020204" pitchFamily="34" charset="0"/>
              </a:rPr>
              <a:t>: 1,117</a:t>
            </a:r>
            <a:r>
              <a:rPr lang="ko-KR" altLang="en-US" sz="900" kern="0" dirty="0">
                <a:solidFill>
                  <a:srgbClr val="000000"/>
                </a:solidFill>
                <a:latin typeface="맑은 고딕" panose="020B0503020000020004" pitchFamily="50" charset="-127"/>
                <a:cs typeface="Arial" panose="020B0604020202020204" pitchFamily="34" charset="0"/>
              </a:rPr>
              <a:t>백만원</a:t>
            </a:r>
            <a:r>
              <a:rPr lang="en-US" altLang="ko-KR" sz="900" kern="0" dirty="0">
                <a:solidFill>
                  <a:srgbClr val="000000"/>
                </a:solidFill>
                <a:latin typeface="맑은 고딕" panose="020B0503020000020004" pitchFamily="50" charset="-127"/>
                <a:cs typeface="Arial" panose="020B0604020202020204" pitchFamily="34" charset="0"/>
              </a:rPr>
              <a:t>) </a:t>
            </a:r>
            <a:r>
              <a:rPr lang="ko-KR" altLang="en-US" sz="900" kern="0" dirty="0">
                <a:solidFill>
                  <a:srgbClr val="000000"/>
                </a:solidFill>
                <a:latin typeface="맑은 고딕" panose="020B0503020000020004" pitchFamily="50" charset="-127"/>
                <a:cs typeface="Arial" panose="020B0604020202020204" pitchFamily="34" charset="0"/>
              </a:rPr>
              <a:t>기말 매출채권 잔액이 감소한 것에 기인함</a:t>
            </a:r>
            <a:endParaRPr lang="en-US" altLang="ko-KR" sz="900" kern="0" dirty="0">
              <a:solidFill>
                <a:srgbClr val="000000"/>
              </a:solidFill>
              <a:latin typeface="맑은 고딕" panose="020B0503020000020004" pitchFamily="50" charset="-127"/>
              <a:cs typeface="Arial" panose="020B0604020202020204" pitchFamily="34" charset="0"/>
            </a:endParaRPr>
          </a:p>
          <a:p>
            <a:pPr marL="432000" lvl="2" indent="-171450" defTabSz="914395" fontAlgn="base">
              <a:spcBef>
                <a:spcPts val="600"/>
              </a:spcBef>
              <a:buClr>
                <a:srgbClr val="00338D"/>
              </a:buClr>
              <a:buSzPct val="100000"/>
              <a:buFontTx/>
              <a:buChar char="‒"/>
              <a:defRPr/>
            </a:pPr>
            <a:endParaRPr lang="en-US" altLang="ko-KR" sz="900" kern="0" dirty="0">
              <a:solidFill>
                <a:srgbClr val="000000"/>
              </a:solidFill>
              <a:latin typeface="맑은 고딕" panose="020B0503020000020004" pitchFamily="50" charset="-127"/>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kern="0" dirty="0">
                <a:solidFill>
                  <a:srgbClr val="000000"/>
                </a:solidFill>
                <a:latin typeface="맑은 고딕" panose="020B0503020000020004" pitchFamily="50" charset="-127"/>
                <a:cs typeface="Arial" panose="020B0604020202020204" pitchFamily="34" charset="0"/>
              </a:rPr>
              <a:t>회사의 대금회수정책은 상품 납품 후 </a:t>
            </a:r>
            <a:r>
              <a:rPr lang="en-US" altLang="ko-KR" sz="900" kern="0" dirty="0">
                <a:solidFill>
                  <a:srgbClr val="000000"/>
                </a:solidFill>
                <a:latin typeface="맑은 고딕" panose="020B0503020000020004" pitchFamily="50" charset="-127"/>
                <a:cs typeface="Arial" panose="020B0604020202020204" pitchFamily="34" charset="0"/>
              </a:rPr>
              <a:t>60</a:t>
            </a:r>
            <a:r>
              <a:rPr lang="ko-KR" altLang="en-US" sz="900" kern="0" dirty="0">
                <a:solidFill>
                  <a:srgbClr val="000000"/>
                </a:solidFill>
                <a:latin typeface="맑은 고딕" panose="020B0503020000020004" pitchFamily="50" charset="-127"/>
                <a:cs typeface="Arial" panose="020B0604020202020204" pitchFamily="34" charset="0"/>
              </a:rPr>
              <a:t>일 이내 </a:t>
            </a:r>
            <a:r>
              <a:rPr lang="en-US" altLang="ko-KR" sz="900" kern="0" dirty="0">
                <a:solidFill>
                  <a:srgbClr val="000000"/>
                </a:solidFill>
                <a:latin typeface="맑은 고딕" panose="020B0503020000020004" pitchFamily="50" charset="-127"/>
                <a:cs typeface="Arial" panose="020B0604020202020204" pitchFamily="34" charset="0"/>
              </a:rPr>
              <a:t>/ </a:t>
            </a:r>
            <a:r>
              <a:rPr lang="ko-KR" altLang="en-US" sz="900" kern="0" dirty="0">
                <a:solidFill>
                  <a:srgbClr val="000000"/>
                </a:solidFill>
                <a:latin typeface="맑은 고딕" panose="020B0503020000020004" pitchFamily="50" charset="-127"/>
                <a:cs typeface="Arial" panose="020B0604020202020204" pitchFamily="34" charset="0"/>
              </a:rPr>
              <a:t>익월 말일 </a:t>
            </a:r>
            <a:r>
              <a:rPr lang="en-US" altLang="ko-KR" sz="900" kern="0" dirty="0">
                <a:solidFill>
                  <a:srgbClr val="000000"/>
                </a:solidFill>
                <a:latin typeface="맑은 고딕" panose="020B0503020000020004" pitchFamily="50" charset="-127"/>
                <a:cs typeface="Arial" panose="020B0604020202020204" pitchFamily="34" charset="0"/>
              </a:rPr>
              <a:t>/ </a:t>
            </a:r>
            <a:r>
              <a:rPr lang="ko-KR" altLang="en-US" sz="900" kern="0" dirty="0">
                <a:solidFill>
                  <a:srgbClr val="000000"/>
                </a:solidFill>
                <a:latin typeface="맑은 고딕" panose="020B0503020000020004" pitchFamily="50" charset="-127"/>
                <a:cs typeface="Arial" panose="020B0604020202020204" pitchFamily="34" charset="0"/>
              </a:rPr>
              <a:t>세금계산서 </a:t>
            </a:r>
            <a:r>
              <a:rPr lang="ko-KR" altLang="en-US" sz="900" kern="0" dirty="0" err="1">
                <a:solidFill>
                  <a:srgbClr val="000000"/>
                </a:solidFill>
                <a:latin typeface="맑은 고딕" panose="020B0503020000020004" pitchFamily="50" charset="-127"/>
                <a:cs typeface="Arial" panose="020B0604020202020204" pitchFamily="34" charset="0"/>
              </a:rPr>
              <a:t>발행후</a:t>
            </a:r>
            <a:r>
              <a:rPr lang="ko-KR" altLang="en-US" sz="900" kern="0" dirty="0">
                <a:solidFill>
                  <a:srgbClr val="000000"/>
                </a:solidFill>
                <a:latin typeface="맑은 고딕" panose="020B0503020000020004" pitchFamily="50" charset="-127"/>
                <a:cs typeface="Arial" panose="020B0604020202020204" pitchFamily="34" charset="0"/>
              </a:rPr>
              <a:t> </a:t>
            </a:r>
            <a:r>
              <a:rPr lang="en-US" altLang="ko-KR" sz="900" kern="0" dirty="0">
                <a:solidFill>
                  <a:srgbClr val="000000"/>
                </a:solidFill>
                <a:latin typeface="맑은 고딕" panose="020B0503020000020004" pitchFamily="50" charset="-127"/>
                <a:cs typeface="Arial" panose="020B0604020202020204" pitchFamily="34" charset="0"/>
              </a:rPr>
              <a:t>15</a:t>
            </a:r>
            <a:r>
              <a:rPr lang="ko-KR" altLang="en-US" sz="900" kern="0" dirty="0">
                <a:solidFill>
                  <a:srgbClr val="000000"/>
                </a:solidFill>
                <a:latin typeface="맑은 고딕" panose="020B0503020000020004" pitchFamily="50" charset="-127"/>
                <a:cs typeface="Arial" panose="020B0604020202020204" pitchFamily="34" charset="0"/>
              </a:rPr>
              <a:t>일 이내까지 현금 회수하고 있음</a:t>
            </a:r>
            <a:endParaRPr lang="en-US" altLang="ko-KR" sz="900" kern="0" dirty="0">
              <a:solidFill>
                <a:srgbClr val="000000"/>
              </a:solidFill>
              <a:latin typeface="맑은 고딕" panose="020B0503020000020004" pitchFamily="50" charset="-127"/>
              <a:cs typeface="Arial" panose="020B0604020202020204" pitchFamily="34" charset="0"/>
            </a:endParaRPr>
          </a:p>
          <a:p>
            <a:pPr marL="432000" lvl="2" indent="-171450" defTabSz="914395" fontAlgn="base">
              <a:spcBef>
                <a:spcPts val="600"/>
              </a:spcBef>
              <a:buClr>
                <a:srgbClr val="00338D"/>
              </a:buClr>
              <a:buSzPct val="100000"/>
              <a:buFontTx/>
              <a:buChar char="‒"/>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매출액 상위 </a:t>
            </a:r>
            <a:r>
              <a:rPr lang="en-US" altLang="ko-KR" sz="900" dirty="0">
                <a:solidFill>
                  <a:srgbClr val="000000"/>
                </a:solidFill>
                <a:latin typeface="+mj-ea"/>
                <a:cs typeface="Arial" panose="020B0604020202020204" pitchFamily="34" charset="0"/>
              </a:rPr>
              <a:t>3</a:t>
            </a:r>
            <a:r>
              <a:rPr lang="ko-KR" altLang="en-US" sz="900" dirty="0">
                <a:solidFill>
                  <a:srgbClr val="000000"/>
                </a:solidFill>
                <a:latin typeface="+mj-ea"/>
                <a:cs typeface="Arial" panose="020B0604020202020204" pitchFamily="34" charset="0"/>
              </a:rPr>
              <a:t>개 거래처의 평균매출채권 회전기간은 </a:t>
            </a:r>
            <a:r>
              <a:rPr lang="en-US" altLang="ko-KR" sz="900" dirty="0">
                <a:solidFill>
                  <a:srgbClr val="000000"/>
                </a:solidFill>
                <a:latin typeface="+mj-ea"/>
                <a:cs typeface="Arial" panose="020B0604020202020204" pitchFamily="34" charset="0"/>
              </a:rPr>
              <a:t>62.0~70.1</a:t>
            </a:r>
            <a:r>
              <a:rPr lang="ko-KR" altLang="en-US" sz="900" dirty="0">
                <a:solidFill>
                  <a:srgbClr val="000000"/>
                </a:solidFill>
                <a:latin typeface="+mj-ea"/>
                <a:cs typeface="Arial" panose="020B0604020202020204" pitchFamily="34" charset="0"/>
              </a:rPr>
              <a:t>일 수준이며</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주 거래처 중 중국수출을 주로 하는 ㈜</a:t>
            </a:r>
            <a:r>
              <a:rPr lang="ko-KR" altLang="en-US" sz="900" dirty="0" err="1">
                <a:solidFill>
                  <a:srgbClr val="000000"/>
                </a:solidFill>
                <a:latin typeface="+mj-ea"/>
                <a:cs typeface="Arial" panose="020B0604020202020204" pitchFamily="34" charset="0"/>
              </a:rPr>
              <a:t>디아이티의</a:t>
            </a:r>
            <a:r>
              <a:rPr lang="ko-KR" altLang="en-US" sz="900" dirty="0">
                <a:solidFill>
                  <a:srgbClr val="000000"/>
                </a:solidFill>
                <a:latin typeface="+mj-ea"/>
                <a:cs typeface="Arial" panose="020B0604020202020204" pitchFamily="34" charset="0"/>
              </a:rPr>
              <a:t> 대금 지급이 다소 지연될 때 주로 회전기간이 증가하였음 </a:t>
            </a:r>
            <a:r>
              <a:rPr lang="ko-KR" altLang="en-US" sz="900" kern="0" dirty="0">
                <a:solidFill>
                  <a:srgbClr val="000000"/>
                </a:solidFill>
                <a:latin typeface="맑은 고딕" panose="020B0503020000020004" pitchFamily="50" charset="-127"/>
                <a:cs typeface="Arial" panose="020B0604020202020204" pitchFamily="34" charset="0"/>
              </a:rPr>
              <a:t> </a:t>
            </a:r>
            <a:endParaRPr lang="en-US" altLang="ko-KR" sz="900" dirty="0">
              <a:solidFill>
                <a:srgbClr val="000000"/>
              </a:solidFill>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b="1" kern="0" dirty="0">
              <a:latin typeface="+mj-ea"/>
              <a:cs typeface="Arial" panose="020B0604020202020204" pitchFamily="34" charset="0"/>
            </a:endParaRPr>
          </a:p>
          <a:p>
            <a:pPr marL="260550" lvl="2" defTabSz="914395" fontAlgn="base">
              <a:spcBef>
                <a:spcPts val="600"/>
              </a:spcBef>
              <a:buClr>
                <a:srgbClr val="00338D"/>
              </a:buClr>
              <a:buSzPct val="100000"/>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 typeface="Wingdings" panose="05000000000000000000" pitchFamily="2" charset="2"/>
              <a:buChar char="ü"/>
              <a:defRPr/>
            </a:pPr>
            <a:endParaRPr lang="en-US" altLang="ko-KR" sz="900" dirty="0">
              <a:solidFill>
                <a:srgbClr val="000000"/>
              </a:solidFill>
              <a:latin typeface="+mj-ea"/>
              <a:cs typeface="Arial" panose="020B0604020202020204" pitchFamily="34" charset="0"/>
            </a:endParaRPr>
          </a:p>
        </p:txBody>
      </p:sp>
      <p:sp>
        <p:nvSpPr>
          <p:cNvPr id="16" name="TextBox 15">
            <a:extLst>
              <a:ext uri="{FF2B5EF4-FFF2-40B4-BE49-F238E27FC236}">
                <a16:creationId xmlns:a16="http://schemas.microsoft.com/office/drawing/2014/main" id="{F62C9DC4-5762-4DF0-B9BB-BBF4F465DFF8}"/>
              </a:ext>
            </a:extLst>
          </p:cNvPr>
          <p:cNvSpPr txBox="1"/>
          <p:nvPr/>
        </p:nvSpPr>
        <p:spPr>
          <a:xfrm>
            <a:off x="3997197" y="4227718"/>
            <a:ext cx="5223003" cy="707886"/>
          </a:xfrm>
          <a:prstGeom prst="rect">
            <a:avLst/>
          </a:prstGeom>
          <a:noFill/>
        </p:spPr>
        <p:txBody>
          <a:bodyPr wrap="squar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다음과 같은 방식으로 상위 </a:t>
            </a:r>
            <a:r>
              <a:rPr lang="en-US" altLang="ko-KR" sz="800" dirty="0">
                <a:latin typeface="+mj-ea"/>
                <a:ea typeface="+mj-ea"/>
                <a:cs typeface="Univers for KPMG"/>
              </a:rPr>
              <a:t>3</a:t>
            </a:r>
            <a:r>
              <a:rPr lang="ko-KR" altLang="en-US" sz="800" dirty="0">
                <a:latin typeface="+mj-ea"/>
                <a:ea typeface="+mj-ea"/>
                <a:cs typeface="Univers for KPMG"/>
              </a:rPr>
              <a:t>개 거래처의 </a:t>
            </a:r>
            <a:r>
              <a:rPr lang="en-US" altLang="ko-KR" sz="800" dirty="0">
                <a:latin typeface="+mj-ea"/>
                <a:ea typeface="+mj-ea"/>
                <a:cs typeface="Univers for KPMG"/>
              </a:rPr>
              <a:t>Turnover Days</a:t>
            </a:r>
            <a:r>
              <a:rPr lang="ko-KR" altLang="en-US" sz="800" dirty="0">
                <a:latin typeface="+mj-ea"/>
                <a:ea typeface="+mj-ea"/>
                <a:cs typeface="Univers for KPMG"/>
              </a:rPr>
              <a:t>를 구하였음</a:t>
            </a:r>
            <a:endParaRPr lang="en-US" altLang="ko-KR" sz="800" dirty="0">
              <a:latin typeface="+mj-ea"/>
              <a:ea typeface="+mj-ea"/>
              <a:cs typeface="Univers for KPMG"/>
            </a:endParaRPr>
          </a:p>
          <a:p>
            <a:r>
              <a:rPr lang="ko-KR" altLang="en-US" sz="800" dirty="0">
                <a:latin typeface="+mj-ea"/>
                <a:ea typeface="+mj-ea"/>
                <a:cs typeface="Univers for KPMG"/>
              </a:rPr>
              <a:t>  ① 각 연도를 </a:t>
            </a:r>
            <a:r>
              <a:rPr lang="en-US" altLang="ko-KR" sz="800" dirty="0">
                <a:latin typeface="+mj-ea"/>
                <a:ea typeface="+mj-ea"/>
                <a:cs typeface="Univers for KPMG"/>
              </a:rPr>
              <a:t>2</a:t>
            </a:r>
            <a:r>
              <a:rPr lang="ko-KR" altLang="en-US" sz="800" dirty="0" err="1">
                <a:latin typeface="+mj-ea"/>
                <a:ea typeface="+mj-ea"/>
                <a:cs typeface="Univers for KPMG"/>
              </a:rPr>
              <a:t>달씩</a:t>
            </a:r>
            <a:r>
              <a:rPr lang="ko-KR" altLang="en-US" sz="800" dirty="0">
                <a:latin typeface="+mj-ea"/>
                <a:ea typeface="+mj-ea"/>
                <a:cs typeface="Univers for KPMG"/>
              </a:rPr>
              <a:t> </a:t>
            </a:r>
            <a:r>
              <a:rPr lang="en-US" altLang="ko-KR" sz="800" dirty="0">
                <a:latin typeface="+mj-ea"/>
                <a:ea typeface="+mj-ea"/>
                <a:cs typeface="Univers for KPMG"/>
              </a:rPr>
              <a:t>6</a:t>
            </a:r>
            <a:r>
              <a:rPr lang="ko-KR" altLang="en-US" sz="800" dirty="0">
                <a:latin typeface="+mj-ea"/>
                <a:ea typeface="+mj-ea"/>
                <a:cs typeface="Univers for KPMG"/>
              </a:rPr>
              <a:t>개의 기간으로 나눈 뒤</a:t>
            </a:r>
            <a:r>
              <a:rPr lang="en-US" altLang="ko-KR" sz="800" dirty="0">
                <a:latin typeface="+mj-ea"/>
                <a:ea typeface="+mj-ea"/>
                <a:cs typeface="Univers for KPMG"/>
              </a:rPr>
              <a:t>, </a:t>
            </a:r>
            <a:r>
              <a:rPr lang="ko-KR" altLang="en-US" sz="800" dirty="0">
                <a:latin typeface="+mj-ea"/>
                <a:ea typeface="+mj-ea"/>
                <a:cs typeface="Univers for KPMG"/>
              </a:rPr>
              <a:t>각 기간 별로 </a:t>
            </a:r>
            <a:r>
              <a:rPr lang="en-US" altLang="ko-KR" sz="800" dirty="0">
                <a:latin typeface="+mj-ea"/>
                <a:ea typeface="+mj-ea"/>
                <a:cs typeface="Univers for KPMG"/>
              </a:rPr>
              <a:t>Turnover Days</a:t>
            </a:r>
            <a:r>
              <a:rPr lang="ko-KR" altLang="en-US" sz="800" dirty="0">
                <a:latin typeface="+mj-ea"/>
                <a:ea typeface="+mj-ea"/>
                <a:cs typeface="Univers for KPMG"/>
              </a:rPr>
              <a:t>를 구함</a:t>
            </a:r>
            <a:r>
              <a:rPr lang="en-US" altLang="ko-KR" sz="800" dirty="0">
                <a:latin typeface="+mj-ea"/>
                <a:ea typeface="+mj-ea"/>
                <a:cs typeface="Univers for KPMG"/>
              </a:rPr>
              <a:t> </a:t>
            </a:r>
          </a:p>
          <a:p>
            <a:r>
              <a:rPr lang="ko-KR" altLang="en-US" sz="800" dirty="0">
                <a:latin typeface="+mj-ea"/>
                <a:cs typeface="Univers for KPMG"/>
              </a:rPr>
              <a:t>  ② </a:t>
            </a:r>
            <a:r>
              <a:rPr lang="en-US" altLang="ko-KR" sz="800" dirty="0">
                <a:latin typeface="+mj-ea"/>
                <a:cs typeface="Univers for KPMG"/>
              </a:rPr>
              <a:t>Turnovers = (2</a:t>
            </a:r>
            <a:r>
              <a:rPr lang="ko-KR" altLang="en-US" sz="800" dirty="0">
                <a:latin typeface="+mj-ea"/>
                <a:cs typeface="Univers for KPMG"/>
              </a:rPr>
              <a:t>개월 매출액</a:t>
            </a:r>
            <a:r>
              <a:rPr lang="en-US" altLang="ko-KR" sz="800" dirty="0">
                <a:latin typeface="+mj-ea"/>
                <a:cs typeface="Univers for KPMG"/>
              </a:rPr>
              <a:t>÷2</a:t>
            </a:r>
            <a:r>
              <a:rPr lang="ko-KR" altLang="en-US" sz="800" dirty="0">
                <a:latin typeface="+mj-ea"/>
                <a:cs typeface="Univers for KPMG"/>
              </a:rPr>
              <a:t>개월 평균매출채권금액</a:t>
            </a:r>
            <a:r>
              <a:rPr lang="en-US" altLang="ko-KR" sz="800" dirty="0">
                <a:latin typeface="+mj-ea"/>
                <a:cs typeface="Univers for KPMG"/>
              </a:rPr>
              <a:t>), Turnover Days = (60÷Turnovers)</a:t>
            </a:r>
          </a:p>
          <a:p>
            <a:r>
              <a:rPr lang="ko-KR" altLang="en-US" sz="800" dirty="0">
                <a:latin typeface="맑은 고딕" panose="020B0503020000020004" pitchFamily="50" charset="-127"/>
                <a:cs typeface="Univers for KPMG"/>
              </a:rPr>
              <a:t>  ③ </a:t>
            </a:r>
            <a:r>
              <a:rPr lang="ko-KR" altLang="en-US" sz="800" dirty="0">
                <a:latin typeface="+mj-ea"/>
                <a:cs typeface="Univers for KPMG"/>
              </a:rPr>
              <a:t>②에서 구한 각 기간별 </a:t>
            </a:r>
            <a:r>
              <a:rPr lang="en-US" altLang="ko-KR" sz="800" dirty="0">
                <a:latin typeface="+mj-ea"/>
                <a:cs typeface="Univers for KPMG"/>
              </a:rPr>
              <a:t>Turnover Days(2</a:t>
            </a:r>
            <a:r>
              <a:rPr lang="ko-KR" altLang="en-US" sz="800" dirty="0">
                <a:latin typeface="+mj-ea"/>
                <a:cs typeface="Univers for KPMG"/>
              </a:rPr>
              <a:t>개월</a:t>
            </a:r>
            <a:r>
              <a:rPr lang="en-US" altLang="ko-KR" sz="800" dirty="0">
                <a:latin typeface="+mj-ea"/>
                <a:cs typeface="Univers for KPMG"/>
              </a:rPr>
              <a:t>)</a:t>
            </a:r>
            <a:r>
              <a:rPr lang="ko-KR" altLang="en-US" sz="800" dirty="0">
                <a:latin typeface="+mj-ea"/>
                <a:cs typeface="Univers for KPMG"/>
              </a:rPr>
              <a:t>를 평균하여 </a:t>
            </a:r>
            <a:r>
              <a:rPr lang="en-US" altLang="ko-KR" sz="800" dirty="0">
                <a:latin typeface="+mj-ea"/>
                <a:cs typeface="Univers for KPMG"/>
              </a:rPr>
              <a:t>Turnover</a:t>
            </a:r>
            <a:r>
              <a:rPr lang="ko-KR" altLang="en-US" sz="800" dirty="0">
                <a:latin typeface="+mj-ea"/>
                <a:cs typeface="Univers for KPMG"/>
              </a:rPr>
              <a:t> </a:t>
            </a:r>
            <a:r>
              <a:rPr lang="en-US" altLang="ko-KR" sz="800" dirty="0">
                <a:latin typeface="+mj-ea"/>
                <a:cs typeface="Univers for KPMG"/>
              </a:rPr>
              <a:t>Days(Full year)</a:t>
            </a:r>
            <a:r>
              <a:rPr lang="ko-KR" altLang="en-US" sz="800" dirty="0">
                <a:latin typeface="+mj-ea"/>
                <a:cs typeface="Univers for KPMG"/>
              </a:rPr>
              <a:t>를 산출함</a:t>
            </a:r>
            <a:endParaRPr lang="en-US" altLang="ko-KR" sz="800" dirty="0">
              <a:latin typeface="+mj-ea"/>
              <a:ea typeface="+mj-ea"/>
              <a:cs typeface="Univers for KPMG"/>
            </a:endParaRPr>
          </a:p>
          <a:p>
            <a:r>
              <a:rPr lang="en-US" altLang="ko-KR" sz="800" dirty="0">
                <a:latin typeface="+mj-ea"/>
                <a:ea typeface="+mj-ea"/>
                <a:cs typeface="Univers for KPMG"/>
              </a:rPr>
              <a:t>          </a:t>
            </a:r>
            <a:endParaRPr lang="ko-KR" altLang="en-US" sz="800" dirty="0">
              <a:latin typeface="+mj-ea"/>
              <a:ea typeface="+mj-ea"/>
              <a:cs typeface="Univers for KPMG"/>
            </a:endParaRPr>
          </a:p>
        </p:txBody>
      </p:sp>
    </p:spTree>
    <p:extLst>
      <p:ext uri="{BB962C8B-B14F-4D97-AF65-F5344CB8AC3E}">
        <p14:creationId xmlns:p14="http://schemas.microsoft.com/office/powerpoint/2010/main" val="3739472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NWC (2/2)</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2200" b="1" dirty="0">
                <a:solidFill>
                  <a:srgbClr val="00338D"/>
                </a:solidFill>
                <a:latin typeface="KPMG Extralight" panose="020B0303030202040204" pitchFamily="34" charset="0"/>
              </a:rPr>
              <a:t>Supporting Analysis</a:t>
            </a:r>
            <a:endParaRPr lang="en-US" altLang="ko-KR" sz="2200" b="1" dirty="0">
              <a:solidFill>
                <a:srgbClr val="00338D"/>
              </a:solidFill>
              <a:latin typeface="KPMG Extralight" panose="020B0303030202040204" pitchFamily="34" charset="0"/>
              <a:ea typeface="맑은 고딕" panose="020B0503020000020004" pitchFamily="50" charset="-127"/>
            </a:endParaRPr>
          </a:p>
        </p:txBody>
      </p:sp>
      <p:grpSp>
        <p:nvGrpSpPr>
          <p:cNvPr id="10" name="그룹 9">
            <a:extLst>
              <a:ext uri="{FF2B5EF4-FFF2-40B4-BE49-F238E27FC236}">
                <a16:creationId xmlns:a16="http://schemas.microsoft.com/office/drawing/2014/main" id="{0AED24CC-2FEE-45D7-ADF0-CCF78B8FBFE2}"/>
              </a:ext>
            </a:extLst>
          </p:cNvPr>
          <p:cNvGrpSpPr/>
          <p:nvPr/>
        </p:nvGrpSpPr>
        <p:grpSpPr>
          <a:xfrm>
            <a:off x="4089127" y="1098740"/>
            <a:ext cx="5056933" cy="360000"/>
            <a:chOff x="494945" y="1434354"/>
            <a:chExt cx="4516755" cy="360000"/>
          </a:xfrm>
        </p:grpSpPr>
        <p:sp>
          <p:nvSpPr>
            <p:cNvPr id="12" name="Line 13">
              <a:extLst>
                <a:ext uri="{FF2B5EF4-FFF2-40B4-BE49-F238E27FC236}">
                  <a16:creationId xmlns:a16="http://schemas.microsoft.com/office/drawing/2014/main" id="{B9E37EE3-ACB7-444D-8D45-CFA96EE18F41}"/>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4" name="Rectangle 41">
              <a:extLst>
                <a:ext uri="{FF2B5EF4-FFF2-40B4-BE49-F238E27FC236}">
                  <a16:creationId xmlns:a16="http://schemas.microsoft.com/office/drawing/2014/main" id="{FE9D8EAD-22A5-4FAC-979A-EA1E5374E185}"/>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▌매입채무</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graphicFrame>
        <p:nvGraphicFramePr>
          <p:cNvPr id="11" name="표 10">
            <a:extLst>
              <a:ext uri="{FF2B5EF4-FFF2-40B4-BE49-F238E27FC236}">
                <a16:creationId xmlns:a16="http://schemas.microsoft.com/office/drawing/2014/main" id="{BD526294-ABBA-4569-9757-F16982022E97}"/>
              </a:ext>
            </a:extLst>
          </p:cNvPr>
          <p:cNvGraphicFramePr>
            <a:graphicFrameLocks noGrp="1"/>
          </p:cNvGraphicFramePr>
          <p:nvPr/>
        </p:nvGraphicFramePr>
        <p:xfrm>
          <a:off x="4089126" y="1537200"/>
          <a:ext cx="5065200" cy="3060000"/>
        </p:xfrm>
        <a:graphic>
          <a:graphicData uri="http://schemas.openxmlformats.org/drawingml/2006/table">
            <a:tbl>
              <a:tblPr/>
              <a:tblGrid>
                <a:gridCol w="1634400">
                  <a:extLst>
                    <a:ext uri="{9D8B030D-6E8A-4147-A177-3AD203B41FA5}">
                      <a16:colId xmlns:a16="http://schemas.microsoft.com/office/drawing/2014/main" val="3624459321"/>
                    </a:ext>
                  </a:extLst>
                </a:gridCol>
                <a:gridCol w="709200">
                  <a:extLst>
                    <a:ext uri="{9D8B030D-6E8A-4147-A177-3AD203B41FA5}">
                      <a16:colId xmlns:a16="http://schemas.microsoft.com/office/drawing/2014/main" val="2837607681"/>
                    </a:ext>
                  </a:extLst>
                </a:gridCol>
                <a:gridCol w="680400">
                  <a:extLst>
                    <a:ext uri="{9D8B030D-6E8A-4147-A177-3AD203B41FA5}">
                      <a16:colId xmlns:a16="http://schemas.microsoft.com/office/drawing/2014/main" val="1683605593"/>
                    </a:ext>
                  </a:extLst>
                </a:gridCol>
                <a:gridCol w="680400">
                  <a:extLst>
                    <a:ext uri="{9D8B030D-6E8A-4147-A177-3AD203B41FA5}">
                      <a16:colId xmlns:a16="http://schemas.microsoft.com/office/drawing/2014/main" val="2252057956"/>
                    </a:ext>
                  </a:extLst>
                </a:gridCol>
                <a:gridCol w="680400">
                  <a:extLst>
                    <a:ext uri="{9D8B030D-6E8A-4147-A177-3AD203B41FA5}">
                      <a16:colId xmlns:a16="http://schemas.microsoft.com/office/drawing/2014/main" val="2119417874"/>
                    </a:ext>
                  </a:extLst>
                </a:gridCol>
                <a:gridCol w="680400">
                  <a:extLst>
                    <a:ext uri="{9D8B030D-6E8A-4147-A177-3AD203B41FA5}">
                      <a16:colId xmlns:a16="http://schemas.microsoft.com/office/drawing/2014/main" val="880132447"/>
                    </a:ext>
                  </a:extLst>
                </a:gridCol>
              </a:tblGrid>
              <a:tr h="180000">
                <a:tc>
                  <a:txBody>
                    <a:bodyPr/>
                    <a:lstStyle/>
                    <a:p>
                      <a:pPr algn="l" fontAlgn="ctr"/>
                      <a:r>
                        <a:rPr lang="en-US" altLang="ko-KR" sz="900" b="1" i="0" u="none" strike="noStrike" dirty="0">
                          <a:solidFill>
                            <a:srgbClr val="FFFFFF"/>
                          </a:solidFill>
                          <a:effectLst/>
                          <a:latin typeface="+mn-ea"/>
                          <a:ea typeface="+mn-ea"/>
                        </a:rPr>
                        <a:t>(</a:t>
                      </a:r>
                      <a:r>
                        <a:rPr lang="ko-KR" altLang="en-US" sz="900" b="1" i="0" u="none" strike="noStrike" dirty="0">
                          <a:solidFill>
                            <a:srgbClr val="FFFFFF"/>
                          </a:solidFill>
                          <a:effectLst/>
                          <a:latin typeface="+mn-ea"/>
                          <a:ea typeface="+mn-ea"/>
                        </a:rPr>
                        <a:t>단위</a:t>
                      </a:r>
                      <a:r>
                        <a:rPr lang="en-US" altLang="ko-KR" sz="900" b="1" i="0" u="none" strike="noStrike" dirty="0">
                          <a:solidFill>
                            <a:srgbClr val="FFFFFF"/>
                          </a:solidFill>
                          <a:effectLst/>
                          <a:latin typeface="+mn-ea"/>
                          <a:ea typeface="+mn-ea"/>
                        </a:rPr>
                        <a:t>: </a:t>
                      </a:r>
                      <a:r>
                        <a:rPr lang="ko-KR" altLang="en-US" sz="900" b="1" i="0" u="none" strike="noStrike" dirty="0">
                          <a:solidFill>
                            <a:srgbClr val="FFFFFF"/>
                          </a:solidFill>
                          <a:effectLst/>
                          <a:latin typeface="+mn-ea"/>
                          <a:ea typeface="+mn-ea"/>
                        </a:rPr>
                        <a:t>백만원</a:t>
                      </a:r>
                      <a:r>
                        <a:rPr lang="en-US" altLang="ko-KR" sz="900" b="1" i="0" u="none" strike="noStrike" dirty="0">
                          <a:solidFill>
                            <a:srgbClr val="FFFFFF"/>
                          </a:solidFill>
                          <a:effectLst/>
                          <a:latin typeface="+mn-ea"/>
                          <a:ea typeface="+mn-ea"/>
                        </a:rPr>
                        <a:t>)</a:t>
                      </a:r>
                    </a:p>
                  </a:txBody>
                  <a:tcPr marL="46800" marR="46800" marT="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Dec-16</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Dec-17</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Dec-18</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Dec-19</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Jun-20</a:t>
                      </a:r>
                    </a:p>
                  </a:txBody>
                  <a:tcPr marL="46800" marR="4680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79269704"/>
                  </a:ext>
                </a:extLst>
              </a:tr>
              <a:tr h="180000">
                <a:tc>
                  <a:txBody>
                    <a:bodyPr/>
                    <a:lstStyle/>
                    <a:p>
                      <a:pPr algn="l" fontAlgn="ctr"/>
                      <a:r>
                        <a:rPr lang="ko-KR" altLang="en-US" sz="900" b="1" i="0" u="none" strike="noStrike" dirty="0">
                          <a:solidFill>
                            <a:srgbClr val="000000"/>
                          </a:solidFill>
                          <a:effectLst/>
                          <a:latin typeface="+mn-ea"/>
                          <a:ea typeface="+mn-ea"/>
                        </a:rPr>
                        <a:t>매입채무</a:t>
                      </a:r>
                    </a:p>
                  </a:txBody>
                  <a:tcPr marL="46800" marR="46800" marT="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endParaRPr lang="en-US" altLang="ko-KR" sz="900" b="1" i="0" u="none" strike="noStrike" dirty="0">
                        <a:solidFill>
                          <a:srgbClr val="000000"/>
                        </a:solidFill>
                        <a:effectLst/>
                        <a:latin typeface="+mn-ea"/>
                        <a:ea typeface="+mn-ea"/>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mn-ea"/>
                          <a:ea typeface="+mn-ea"/>
                        </a:rPr>
                        <a:t>152</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mn-ea"/>
                          <a:ea typeface="+mn-ea"/>
                        </a:rPr>
                        <a:t>353</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mn-ea"/>
                          <a:ea typeface="+mn-ea"/>
                        </a:rPr>
                        <a:t>6</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mn-ea"/>
                          <a:ea typeface="+mn-ea"/>
                        </a:rPr>
                        <a:t>134</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3597819487"/>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요한하이테크</a:t>
                      </a:r>
                      <a:r>
                        <a:rPr lang="en-US" altLang="ko-KR" sz="900" b="0" i="0" u="none" strike="noStrike" baseline="30000" dirty="0">
                          <a:solidFill>
                            <a:srgbClr val="000000"/>
                          </a:solidFill>
                          <a:effectLst/>
                          <a:latin typeface="+mn-ea"/>
                          <a:ea typeface="+mn-ea"/>
                        </a:rPr>
                        <a:t>1</a:t>
                      </a:r>
                      <a:endParaRPr lang="ko-KR" altLang="en-US" sz="900" b="0" i="0" u="none" strike="noStrike" dirty="0">
                        <a:solidFill>
                          <a:srgbClr val="000000"/>
                        </a:solidFill>
                        <a:effectLst/>
                        <a:latin typeface="+mn-ea"/>
                        <a:ea typeface="+mn-ea"/>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endParaRPr lang="en-US" altLang="ko-KR" sz="900" b="0" i="0" u="none" strike="noStrike" dirty="0">
                        <a:solidFill>
                          <a:srgbClr val="000000"/>
                        </a:solidFill>
                        <a:effectLst/>
                        <a:latin typeface="+mn-ea"/>
                        <a:ea typeface="+mn-ea"/>
                      </a:endParaRP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56</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43</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945836449"/>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진흥알미늄</a:t>
                      </a:r>
                      <a:r>
                        <a:rPr lang="ko-KR" altLang="en-US" sz="900" b="0" i="0" u="none" strike="noStrike" dirty="0">
                          <a:solidFill>
                            <a:srgbClr val="000000"/>
                          </a:solidFill>
                          <a:effectLst/>
                          <a:latin typeface="+mn-ea"/>
                          <a:ea typeface="+mn-ea"/>
                        </a:rPr>
                        <a:t>㈜</a:t>
                      </a:r>
                      <a:endParaRPr lang="en-US" altLang="ko-KR" sz="900" b="0" i="0" u="none" strike="noStrike" dirty="0">
                        <a:solidFill>
                          <a:srgbClr val="000000"/>
                        </a:solidFill>
                        <a:effectLst/>
                        <a:latin typeface="+mn-ea"/>
                        <a:ea typeface="+mn-ea"/>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endParaRPr lang="en-US" altLang="ko-KR" sz="900" b="0" i="0" u="none" strike="noStrike" dirty="0">
                        <a:solidFill>
                          <a:srgbClr val="000000"/>
                        </a:solidFill>
                        <a:effectLst/>
                        <a:latin typeface="+mn-ea"/>
                        <a:ea typeface="+mn-ea"/>
                      </a:endParaRP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18</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376707186"/>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하이메탈</a:t>
                      </a:r>
                      <a:endParaRPr lang="ko-KR" altLang="en-US" sz="900" b="0" i="0" u="none" strike="noStrike" dirty="0">
                        <a:solidFill>
                          <a:srgbClr val="000000"/>
                        </a:solidFill>
                        <a:effectLst/>
                        <a:latin typeface="+mn-ea"/>
                        <a:ea typeface="+mn-ea"/>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endParaRPr lang="en-US" altLang="ko-KR" sz="900" b="0" i="0" u="none" strike="noStrike" dirty="0">
                        <a:solidFill>
                          <a:srgbClr val="000000"/>
                        </a:solidFill>
                        <a:effectLst/>
                        <a:latin typeface="+mn-ea"/>
                        <a:ea typeface="+mn-ea"/>
                      </a:endParaRP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26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2459343988"/>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주식회사엘씨엠에스티</a:t>
                      </a:r>
                      <a:endParaRPr lang="en-US" altLang="ko-KR" sz="900" b="0" i="0" u="none" strike="noStrike" dirty="0">
                        <a:solidFill>
                          <a:srgbClr val="000000"/>
                        </a:solidFill>
                        <a:effectLst/>
                        <a:latin typeface="+mn-ea"/>
                        <a:ea typeface="+mn-ea"/>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endParaRPr lang="en-US" altLang="ko-KR" sz="900" b="0" i="0" u="none" strike="noStrike" dirty="0">
                        <a:solidFill>
                          <a:srgbClr val="000000"/>
                        </a:solidFill>
                        <a:effectLst/>
                        <a:latin typeface="+mn-ea"/>
                        <a:ea typeface="+mn-ea"/>
                      </a:endParaRP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69</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246</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1784634626"/>
                  </a:ext>
                </a:extLst>
              </a:tr>
              <a:tr h="180000">
                <a:tc>
                  <a:txBody>
                    <a:bodyPr/>
                    <a:lstStyle/>
                    <a:p>
                      <a:pPr algn="l" fontAlgn="ctr"/>
                      <a:r>
                        <a:rPr lang="ko-KR" altLang="en-US" sz="900" b="0" i="0" u="none" strike="noStrike" dirty="0">
                          <a:solidFill>
                            <a:srgbClr val="000000"/>
                          </a:solidFill>
                          <a:effectLst/>
                          <a:latin typeface="+mn-ea"/>
                          <a:ea typeface="+mn-ea"/>
                        </a:rPr>
                        <a:t> 기타</a:t>
                      </a:r>
                    </a:p>
                  </a:txBody>
                  <a:tcPr marL="46800" marR="46800" marT="9525" marB="0" anchor="ctr">
                    <a:lnL w="1270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900" b="0" i="0" u="none" strike="noStrike" dirty="0">
                        <a:solidFill>
                          <a:srgbClr val="000000"/>
                        </a:solidFill>
                        <a:effectLst/>
                        <a:latin typeface="+mn-ea"/>
                        <a:ea typeface="+mn-ea"/>
                      </a:endParaRP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58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50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mn-ea"/>
                          <a:ea typeface="+mn-ea"/>
                        </a:rPr>
                        <a:t>6</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mn-ea"/>
                          <a:ea typeface="+mn-ea"/>
                        </a:rPr>
                        <a:t>73</a:t>
                      </a:r>
                    </a:p>
                  </a:txBody>
                  <a:tcPr marL="46800" marR="46800" marT="0" marB="0" anchor="ctr">
                    <a:lnL>
                      <a:noFill/>
                    </a:lnL>
                    <a:lnR w="1270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89575683"/>
                  </a:ext>
                </a:extLst>
              </a:tr>
              <a:tr h="180000">
                <a:tc>
                  <a:txBody>
                    <a:bodyPr/>
                    <a:lstStyle/>
                    <a:p>
                      <a:pPr algn="l" fontAlgn="ctr"/>
                      <a:r>
                        <a:rPr lang="en-US" altLang="ko-KR" sz="900" b="1" i="0" u="none" strike="noStrike" dirty="0">
                          <a:solidFill>
                            <a:srgbClr val="000000"/>
                          </a:solidFill>
                          <a:effectLst/>
                          <a:latin typeface="+mn-ea"/>
                          <a:ea typeface="+mn-ea"/>
                        </a:rPr>
                        <a:t>Driver (</a:t>
                      </a:r>
                      <a:r>
                        <a:rPr lang="ko-KR" altLang="en-US" sz="900" b="1" i="0" u="none" strike="noStrike" dirty="0">
                          <a:solidFill>
                            <a:srgbClr val="000000"/>
                          </a:solidFill>
                          <a:effectLst/>
                          <a:latin typeface="+mn-ea"/>
                          <a:ea typeface="+mn-ea"/>
                        </a:rPr>
                        <a:t>원재료매입액</a:t>
                      </a:r>
                      <a:r>
                        <a:rPr lang="en-US" altLang="ko-KR" sz="900" b="1" i="0" u="none" strike="noStrike" dirty="0">
                          <a:solidFill>
                            <a:srgbClr val="000000"/>
                          </a:solidFill>
                          <a:effectLst/>
                          <a:latin typeface="+mn-ea"/>
                          <a:ea typeface="+mn-ea"/>
                        </a:rPr>
                        <a:t>)</a:t>
                      </a:r>
                      <a:endParaRPr lang="ko-KR" altLang="en-US" sz="900" b="1" i="0" u="none" strike="noStrike" dirty="0">
                        <a:solidFill>
                          <a:srgbClr val="000000"/>
                        </a:solidFill>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endParaRPr lang="ko-KR" altLang="en-US" sz="900" b="1" i="0" u="none" strike="noStrike" dirty="0">
                        <a:solidFill>
                          <a:srgbClr val="000000"/>
                        </a:solidFill>
                        <a:effectLst/>
                        <a:latin typeface="+mn-ea"/>
                        <a:ea typeface="+mn-ea"/>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900" b="1" i="0" u="none" strike="noStrike" dirty="0">
                          <a:solidFill>
                            <a:srgbClr val="000000"/>
                          </a:solidFill>
                          <a:effectLst/>
                          <a:latin typeface="+mn-ea"/>
                          <a:ea typeface="+mn-ea"/>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900" b="1" i="0" u="none" strike="noStrike" dirty="0">
                          <a:solidFill>
                            <a:srgbClr val="000000"/>
                          </a:solidFill>
                          <a:effectLst/>
                          <a:latin typeface="+mn-ea"/>
                          <a:ea typeface="+mn-ea"/>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900" b="1" i="0" u="none" strike="noStrike">
                          <a:solidFill>
                            <a:srgbClr val="000000"/>
                          </a:solidFill>
                          <a:effectLst/>
                          <a:latin typeface="+mn-ea"/>
                          <a:ea typeface="+mn-ea"/>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900" b="1" i="0" u="none" strike="noStrike">
                          <a:solidFill>
                            <a:srgbClr val="000000"/>
                          </a:solidFill>
                          <a:effectLst/>
                          <a:latin typeface="+mn-ea"/>
                          <a:ea typeface="+mn-ea"/>
                        </a:rPr>
                        <a:t>　</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3428483766"/>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요한하이테크</a:t>
                      </a:r>
                      <a:r>
                        <a:rPr lang="en-US" altLang="ko-KR" sz="900" b="0" i="0" u="none" strike="noStrike" baseline="30000" dirty="0">
                          <a:solidFill>
                            <a:srgbClr val="000000"/>
                          </a:solidFill>
                          <a:effectLst/>
                          <a:latin typeface="+mn-ea"/>
                          <a:ea typeface="+mn-ea"/>
                        </a:rPr>
                        <a:t>1</a:t>
                      </a:r>
                      <a:endParaRPr lang="ko-KR" altLang="en-US" sz="900" b="0" i="0" u="none" strike="noStrike" dirty="0">
                        <a:solidFill>
                          <a:srgbClr val="000000"/>
                        </a:solidFill>
                        <a:effectLst/>
                        <a:latin typeface="+mn-ea"/>
                        <a:ea typeface="+mn-ea"/>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98</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594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543</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305</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2622898616"/>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진흥알미늄</a:t>
                      </a:r>
                      <a:r>
                        <a:rPr lang="ko-KR" altLang="en-US" sz="900" b="0" i="0" u="none" strike="noStrike" dirty="0">
                          <a:solidFill>
                            <a:srgbClr val="000000"/>
                          </a:solidFill>
                          <a:effectLst/>
                          <a:latin typeface="+mn-ea"/>
                          <a:ea typeface="+mn-ea"/>
                        </a:rPr>
                        <a:t>㈜</a:t>
                      </a:r>
                      <a:endParaRPr lang="en-US" altLang="ko-KR" sz="900" b="0" i="0" u="none" strike="noStrike" dirty="0">
                        <a:solidFill>
                          <a:srgbClr val="000000"/>
                        </a:solidFill>
                        <a:effectLst/>
                        <a:latin typeface="+mn-ea"/>
                        <a:ea typeface="+mn-ea"/>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372</a:t>
                      </a:r>
                    </a:p>
                  </a:txBody>
                  <a:tcPr marL="46800" marR="46800" marT="0" marB="0" anchor="b">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199</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213</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52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123</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2360509812"/>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하이메탈</a:t>
                      </a:r>
                      <a:endParaRPr lang="ko-KR" altLang="en-US" sz="900" b="0" i="0" u="none" strike="noStrike" dirty="0">
                        <a:solidFill>
                          <a:srgbClr val="000000"/>
                        </a:solidFill>
                        <a:effectLst/>
                        <a:latin typeface="+mn-ea"/>
                        <a:ea typeface="+mn-ea"/>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289</a:t>
                      </a:r>
                    </a:p>
                  </a:txBody>
                  <a:tcPr marL="46800" marR="46800" marT="0" marB="0" anchor="b">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464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504</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322</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444687837"/>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주식회사엘씨엠에스티</a:t>
                      </a:r>
                      <a:endParaRPr lang="en-US" altLang="ko-KR" sz="900" b="0" i="0" u="none" strike="noStrike" dirty="0">
                        <a:solidFill>
                          <a:srgbClr val="000000"/>
                        </a:solidFill>
                        <a:effectLst/>
                        <a:latin typeface="+mn-ea"/>
                        <a:ea typeface="+mn-ea"/>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430</a:t>
                      </a:r>
                    </a:p>
                  </a:txBody>
                  <a:tcPr marL="46800" marR="468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641</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958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261</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159</a:t>
                      </a:r>
                    </a:p>
                  </a:txBody>
                  <a:tcPr marL="46800" marR="46800" marT="0" marB="0" anchor="ctr">
                    <a:lnL>
                      <a:noFill/>
                    </a:lnL>
                    <a:lnR w="1270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134842256"/>
                  </a:ext>
                </a:extLst>
              </a:tr>
              <a:tr h="180000">
                <a:tc>
                  <a:txBody>
                    <a:bodyPr/>
                    <a:lstStyle/>
                    <a:p>
                      <a:pPr algn="l" fontAlgn="ctr"/>
                      <a:r>
                        <a:rPr lang="en-US" sz="900" b="1" i="0" u="none" strike="noStrike" dirty="0">
                          <a:solidFill>
                            <a:srgbClr val="000000"/>
                          </a:solidFill>
                          <a:effectLst/>
                          <a:latin typeface="+mn-ea"/>
                          <a:ea typeface="+mn-ea"/>
                        </a:rPr>
                        <a:t>Turnover Days</a:t>
                      </a:r>
                      <a:r>
                        <a:rPr lang="en-US" sz="900" b="1" i="0" u="none" strike="noStrike" baseline="30000" dirty="0">
                          <a:solidFill>
                            <a:srgbClr val="000000"/>
                          </a:solidFill>
                          <a:effectLst/>
                          <a:latin typeface="+mn-ea"/>
                          <a:ea typeface="+mn-ea"/>
                        </a:rPr>
                        <a:t>2</a:t>
                      </a:r>
                      <a:endParaRPr lang="en-US" sz="900" b="1" i="0" u="none" strike="noStrike" dirty="0">
                        <a:solidFill>
                          <a:srgbClr val="000000"/>
                        </a:solidFill>
                        <a:effectLst/>
                        <a:latin typeface="+mn-ea"/>
                        <a:ea typeface="+mn-ea"/>
                      </a:endParaRPr>
                    </a:p>
                  </a:txBody>
                  <a:tcPr marL="46800" marR="46800" marT="0" marB="0" anchor="ctr">
                    <a:lnL w="1270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endParaRPr lang="en-US" altLang="ko-KR" sz="900" b="1" i="0" u="none" strike="noStrike">
                        <a:solidFill>
                          <a:srgbClr val="000000"/>
                        </a:solidFill>
                        <a:effectLst/>
                        <a:latin typeface="+mn-ea"/>
                        <a:ea typeface="+mn-ea"/>
                      </a:endParaRP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mn-ea"/>
                          <a:ea typeface="+mn-ea"/>
                        </a:rPr>
                        <a:t>33.6</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mn-ea"/>
                          <a:ea typeface="+mn-ea"/>
                        </a:rPr>
                        <a:t>34.5</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mn-ea"/>
                          <a:ea typeface="+mn-ea"/>
                        </a:rPr>
                        <a:t>30.3</a:t>
                      </a:r>
                    </a:p>
                  </a:txBody>
                  <a:tcPr marL="46800" marR="468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28.2</a:t>
                      </a:r>
                    </a:p>
                  </a:txBody>
                  <a:tcPr marL="46800" marR="46800" marT="0" marB="0" anchor="b">
                    <a:lnL>
                      <a:noFill/>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1949695581"/>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요한하이테크</a:t>
                      </a:r>
                      <a:r>
                        <a:rPr lang="en-US" altLang="ko-KR" sz="900" b="0" i="0" u="none" strike="noStrike" baseline="30000" dirty="0">
                          <a:solidFill>
                            <a:srgbClr val="000000"/>
                          </a:solidFill>
                          <a:effectLst/>
                          <a:latin typeface="+mn-ea"/>
                          <a:ea typeface="+mn-ea"/>
                        </a:rPr>
                        <a:t>1</a:t>
                      </a:r>
                      <a:endParaRPr lang="ko-KR" altLang="en-US" sz="900" b="0" i="0" u="none" strike="noStrike" dirty="0">
                        <a:solidFill>
                          <a:srgbClr val="000000"/>
                        </a:solidFill>
                        <a:effectLst/>
                        <a:latin typeface="+mn-ea"/>
                        <a:ea typeface="+mn-ea"/>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endParaRPr lang="en-US" altLang="ko-KR" sz="900" b="0" i="0" u="none" strike="noStrike" dirty="0">
                        <a:solidFill>
                          <a:srgbClr val="000000"/>
                        </a:solidFill>
                        <a:effectLst/>
                        <a:latin typeface="+mn-ea"/>
                        <a:ea typeface="+mn-ea"/>
                      </a:endParaRP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13.2</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36.2</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25.4</a:t>
                      </a:r>
                    </a:p>
                  </a:txBody>
                  <a:tcPr marL="46800" marR="46800" marT="0" marB="0" anchor="ctr">
                    <a:lnL>
                      <a:noFill/>
                    </a:lnL>
                    <a:lnR>
                      <a:noFill/>
                    </a:lnR>
                    <a:lnT>
                      <a:noFill/>
                    </a:lnT>
                    <a:lnB>
                      <a:noFill/>
                    </a:lnB>
                  </a:tcPr>
                </a:tc>
                <a:tc>
                  <a:txBody>
                    <a:bodyPr/>
                    <a:lstStyle/>
                    <a:p>
                      <a:pPr algn="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n/a</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3029825527"/>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진흥알미늄</a:t>
                      </a:r>
                      <a:r>
                        <a:rPr lang="ko-KR" altLang="en-US" sz="900" b="0" i="0" u="none" strike="noStrike" dirty="0">
                          <a:solidFill>
                            <a:srgbClr val="000000"/>
                          </a:solidFill>
                          <a:effectLst/>
                          <a:latin typeface="+mn-ea"/>
                          <a:ea typeface="+mn-ea"/>
                        </a:rPr>
                        <a:t>㈜</a:t>
                      </a:r>
                      <a:endParaRPr lang="en-US" altLang="ko-KR" sz="900" b="0" i="0" u="none" strike="noStrike" dirty="0">
                        <a:solidFill>
                          <a:srgbClr val="000000"/>
                        </a:solidFill>
                        <a:effectLst/>
                        <a:latin typeface="+mn-ea"/>
                        <a:ea typeface="+mn-ea"/>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endParaRPr lang="en-US" altLang="ko-KR" sz="900" b="0" i="0" u="none" strike="noStrike">
                        <a:solidFill>
                          <a:srgbClr val="000000"/>
                        </a:solidFill>
                        <a:effectLst/>
                        <a:latin typeface="+mn-ea"/>
                        <a:ea typeface="+mn-ea"/>
                      </a:endParaRP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49.7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65.5</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mn-ea"/>
                          <a:ea typeface="+mn-ea"/>
                        </a:rPr>
                        <a:t>30.5</a:t>
                      </a:r>
                    </a:p>
                  </a:txBody>
                  <a:tcPr marL="46800" marR="468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31.0</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2079743897"/>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하이메탈</a:t>
                      </a:r>
                      <a:endParaRPr lang="ko-KR" altLang="en-US" sz="900" b="0" i="0" u="none" strike="noStrike" dirty="0">
                        <a:solidFill>
                          <a:srgbClr val="000000"/>
                        </a:solidFill>
                        <a:effectLst/>
                        <a:latin typeface="+mn-ea"/>
                        <a:ea typeface="+mn-ea"/>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tcPr>
                </a:tc>
                <a:tc>
                  <a:txBody>
                    <a:bodyPr/>
                    <a:lstStyle/>
                    <a:p>
                      <a:pPr algn="r" fontAlgn="ctr"/>
                      <a:endParaRPr lang="en-US" altLang="ko-KR" sz="900" b="0" i="0" u="none" strike="noStrike">
                        <a:solidFill>
                          <a:srgbClr val="000000"/>
                        </a:solidFill>
                        <a:effectLst/>
                        <a:latin typeface="+mn-ea"/>
                        <a:ea typeface="+mn-ea"/>
                      </a:endParaRP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21.0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47.1</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mn-ea"/>
                          <a:ea typeface="+mn-ea"/>
                        </a:rPr>
                        <a:t>59.1</a:t>
                      </a:r>
                    </a:p>
                  </a:txBody>
                  <a:tcPr marL="46800" marR="46800" marT="0" marB="0" anchor="ctr">
                    <a:lnL>
                      <a:noFill/>
                    </a:lnL>
                    <a:lnR>
                      <a:noFill/>
                    </a:lnR>
                    <a:lnT>
                      <a:noFill/>
                    </a:lnT>
                    <a:lnB>
                      <a:noFill/>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52.2</a:t>
                      </a:r>
                    </a:p>
                  </a:txBody>
                  <a:tcPr marL="46800" marR="46800" marT="0" marB="0" anchor="b">
                    <a:lnL>
                      <a:noFill/>
                    </a:lnL>
                    <a:lnR w="1270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572921096"/>
                  </a:ext>
                </a:extLst>
              </a:tr>
              <a:tr h="180000">
                <a:tc>
                  <a:txBody>
                    <a:bodyPr/>
                    <a:lstStyle/>
                    <a:p>
                      <a:pPr algn="l" fontAlgn="ctr"/>
                      <a:r>
                        <a:rPr lang="ko-KR" altLang="en-US" sz="900" b="0" i="0" u="none" strike="noStrike" dirty="0">
                          <a:solidFill>
                            <a:srgbClr val="000000"/>
                          </a:solidFill>
                          <a:effectLst/>
                          <a:latin typeface="+mn-ea"/>
                          <a:ea typeface="+mn-ea"/>
                        </a:rPr>
                        <a:t> </a:t>
                      </a:r>
                      <a:r>
                        <a:rPr lang="ko-KR" altLang="en-US" sz="900" b="0" i="0" u="none" strike="noStrike" dirty="0" err="1">
                          <a:solidFill>
                            <a:srgbClr val="000000"/>
                          </a:solidFill>
                          <a:effectLst/>
                          <a:latin typeface="+mn-ea"/>
                          <a:ea typeface="+mn-ea"/>
                        </a:rPr>
                        <a:t>주식회사엘씨엠에스티</a:t>
                      </a:r>
                      <a:endParaRPr lang="en-US" altLang="ko-KR" sz="900" b="0" i="0" u="none" strike="noStrike" dirty="0">
                        <a:solidFill>
                          <a:srgbClr val="000000"/>
                        </a:solidFill>
                        <a:effectLst/>
                        <a:latin typeface="+mn-ea"/>
                        <a:ea typeface="+mn-ea"/>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r" fontAlgn="ctr"/>
                      <a:endParaRPr lang="en-US" altLang="ko-KR" sz="900" b="0" i="0" u="none" strike="noStrike" dirty="0">
                        <a:solidFill>
                          <a:srgbClr val="000000"/>
                        </a:solidFill>
                        <a:effectLst/>
                        <a:latin typeface="+mn-ea"/>
                        <a:ea typeface="+mn-ea"/>
                      </a:endParaRP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37.4</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37.6</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n-ea"/>
                          <a:ea typeface="+mn-ea"/>
                        </a:rPr>
                        <a:t>14.5</a:t>
                      </a:r>
                    </a:p>
                  </a:txBody>
                  <a:tcPr marL="46800" marR="468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27.7</a:t>
                      </a:r>
                    </a:p>
                  </a:txBody>
                  <a:tcPr marL="46800" marR="46800" marT="0" marB="0" anchor="b">
                    <a:lnL>
                      <a:noFill/>
                    </a:lnL>
                    <a:lnR w="1270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870334142"/>
                  </a:ext>
                </a:extLst>
              </a:tr>
            </a:tbl>
          </a:graphicData>
        </a:graphic>
      </p:graphicFrame>
      <p:sp>
        <p:nvSpPr>
          <p:cNvPr id="13" name="TextBox 12">
            <a:extLst>
              <a:ext uri="{FF2B5EF4-FFF2-40B4-BE49-F238E27FC236}">
                <a16:creationId xmlns:a16="http://schemas.microsoft.com/office/drawing/2014/main" id="{B1F0F0C3-A2A2-4FAF-BCB3-7C7A605DC799}"/>
              </a:ext>
            </a:extLst>
          </p:cNvPr>
          <p:cNvSpPr txBox="1">
            <a:spLocks/>
          </p:cNvSpPr>
          <p:nvPr/>
        </p:nvSpPr>
        <p:spPr>
          <a:xfrm>
            <a:off x="792892" y="1196792"/>
            <a:ext cx="3066398" cy="4858019"/>
          </a:xfrm>
          <a:prstGeom prst="rect">
            <a:avLst/>
          </a:prstGeom>
          <a:noFill/>
          <a:ln w="6350">
            <a:solidFill>
              <a:srgbClr val="00338D"/>
            </a:solidFill>
          </a:ln>
        </p:spPr>
        <p:txBody>
          <a:bodyPr wrap="square" lIns="54610" tIns="54610" rIns="54610" bIns="54610" rtlCol="0" anchor="t" anchorCtr="0">
            <a:noAutofit/>
          </a:bodyPr>
          <a:lstStyle/>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b="1" kern="0" dirty="0">
                <a:solidFill>
                  <a:srgbClr val="000000"/>
                </a:solidFill>
                <a:latin typeface="+mj-ea"/>
                <a:cs typeface="Arial" panose="020B0604020202020204" pitchFamily="34" charset="0"/>
              </a:rPr>
              <a:t>매입채무</a:t>
            </a:r>
            <a:endParaRPr lang="en-US" altLang="ko-KR" sz="900" b="1" kern="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회사의 매입채무는 알루미늄</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부자재 등의 원재료 관련된 채무이며 </a:t>
            </a:r>
            <a:r>
              <a:rPr lang="ko-KR" altLang="en-US" sz="900" dirty="0" err="1">
                <a:solidFill>
                  <a:srgbClr val="000000"/>
                </a:solidFill>
                <a:latin typeface="+mj-ea"/>
                <a:cs typeface="Arial" panose="020B0604020202020204" pitchFamily="34" charset="0"/>
              </a:rPr>
              <a:t>조달리스크</a:t>
            </a:r>
            <a:r>
              <a:rPr lang="ko-KR" altLang="en-US" sz="900" dirty="0">
                <a:solidFill>
                  <a:srgbClr val="000000"/>
                </a:solidFill>
                <a:latin typeface="+mj-ea"/>
                <a:cs typeface="Arial" panose="020B0604020202020204" pitchFamily="34" charset="0"/>
              </a:rPr>
              <a:t> 방지를 위해 </a:t>
            </a:r>
            <a:r>
              <a:rPr lang="en-US" altLang="ko-KR" sz="900" dirty="0">
                <a:solidFill>
                  <a:srgbClr val="000000"/>
                </a:solidFill>
                <a:latin typeface="+mj-ea"/>
                <a:cs typeface="Arial" panose="020B0604020202020204" pitchFamily="34" charset="0"/>
              </a:rPr>
              <a:t>5</a:t>
            </a:r>
            <a:r>
              <a:rPr lang="ko-KR" altLang="en-US" sz="900" dirty="0">
                <a:solidFill>
                  <a:srgbClr val="000000"/>
                </a:solidFill>
                <a:latin typeface="+mj-ea"/>
                <a:cs typeface="Arial" panose="020B0604020202020204" pitchFamily="34" charset="0"/>
              </a:rPr>
              <a:t>개 거래처를 유지하고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회사의 매입채무 지급기간은 </a:t>
            </a:r>
            <a:r>
              <a:rPr lang="en-US" altLang="ko-KR" sz="900" dirty="0">
                <a:solidFill>
                  <a:srgbClr val="000000"/>
                </a:solidFill>
                <a:latin typeface="+mj-ea"/>
                <a:cs typeface="Arial" panose="020B0604020202020204" pitchFamily="34" charset="0"/>
              </a:rPr>
              <a:t>18.1</a:t>
            </a:r>
            <a:r>
              <a:rPr lang="ko-KR" altLang="en-US" sz="900" dirty="0">
                <a:solidFill>
                  <a:srgbClr val="000000"/>
                </a:solidFill>
                <a:latin typeface="+mj-ea"/>
                <a:cs typeface="Arial" panose="020B0604020202020204" pitchFamily="34" charset="0"/>
              </a:rPr>
              <a:t>일</a:t>
            </a:r>
            <a:r>
              <a:rPr lang="en-US" altLang="ko-KR" sz="900" dirty="0">
                <a:solidFill>
                  <a:srgbClr val="000000"/>
                </a:solidFill>
                <a:latin typeface="+mj-ea"/>
                <a:cs typeface="Arial" panose="020B0604020202020204" pitchFamily="34" charset="0"/>
              </a:rPr>
              <a:t>~34.5</a:t>
            </a:r>
            <a:r>
              <a:rPr lang="ko-KR" altLang="en-US" sz="900" dirty="0">
                <a:solidFill>
                  <a:srgbClr val="000000"/>
                </a:solidFill>
                <a:latin typeface="+mj-ea"/>
                <a:cs typeface="Arial" panose="020B0604020202020204" pitchFamily="34" charset="0"/>
              </a:rPr>
              <a:t>일 수준을 유지하고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회사 정책상 매입채무 지급정책은 </a:t>
            </a:r>
            <a:r>
              <a:rPr lang="en-US" altLang="ko-KR" sz="900" dirty="0">
                <a:solidFill>
                  <a:srgbClr val="000000"/>
                </a:solidFill>
                <a:latin typeface="+mj-ea"/>
                <a:cs typeface="Arial" panose="020B0604020202020204" pitchFamily="34" charset="0"/>
              </a:rPr>
              <a:t>’19</a:t>
            </a:r>
            <a:r>
              <a:rPr lang="ko-KR" altLang="en-US" sz="900" dirty="0">
                <a:solidFill>
                  <a:srgbClr val="000000"/>
                </a:solidFill>
                <a:latin typeface="+mj-ea"/>
                <a:cs typeface="Arial" panose="020B0604020202020204" pitchFamily="34" charset="0"/>
              </a:rPr>
              <a:t>년부터 </a:t>
            </a:r>
            <a:r>
              <a:rPr lang="en-US" altLang="ko-KR" sz="900" dirty="0">
                <a:solidFill>
                  <a:srgbClr val="000000"/>
                </a:solidFill>
                <a:latin typeface="+mj-ea"/>
                <a:cs typeface="Arial" panose="020B0604020202020204" pitchFamily="34" charset="0"/>
              </a:rPr>
              <a:t>1</a:t>
            </a:r>
            <a:r>
              <a:rPr lang="ko-KR" altLang="en-US" sz="900" dirty="0">
                <a:solidFill>
                  <a:srgbClr val="000000"/>
                </a:solidFill>
                <a:latin typeface="+mj-ea"/>
                <a:cs typeface="Arial" panose="020B0604020202020204" pitchFamily="34" charset="0"/>
              </a:rPr>
              <a:t>개월 이내 현금결재를 하고 있으며</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평균 매입채무 지급기일이 </a:t>
            </a:r>
            <a:r>
              <a:rPr lang="en-US" altLang="ko-KR" sz="900" dirty="0">
                <a:solidFill>
                  <a:srgbClr val="000000"/>
                </a:solidFill>
                <a:latin typeface="+mj-ea"/>
                <a:cs typeface="Arial" panose="020B0604020202020204" pitchFamily="34" charset="0"/>
              </a:rPr>
              <a:t>’18</a:t>
            </a:r>
            <a:r>
              <a:rPr lang="ko-KR" altLang="en-US" sz="900" dirty="0">
                <a:solidFill>
                  <a:srgbClr val="000000"/>
                </a:solidFill>
                <a:latin typeface="+mj-ea"/>
                <a:cs typeface="Arial" panose="020B0604020202020204" pitchFamily="34" charset="0"/>
              </a:rPr>
              <a:t>년 </a:t>
            </a:r>
            <a:r>
              <a:rPr lang="en-US" altLang="ko-KR" sz="900" dirty="0">
                <a:solidFill>
                  <a:srgbClr val="000000"/>
                </a:solidFill>
                <a:latin typeface="+mj-ea"/>
                <a:cs typeface="Arial" panose="020B0604020202020204" pitchFamily="34" charset="0"/>
              </a:rPr>
              <a:t>34.5</a:t>
            </a:r>
            <a:r>
              <a:rPr lang="ko-KR" altLang="en-US" sz="900" dirty="0">
                <a:solidFill>
                  <a:srgbClr val="000000"/>
                </a:solidFill>
                <a:latin typeface="+mj-ea"/>
                <a:cs typeface="Arial" panose="020B0604020202020204" pitchFamily="34" charset="0"/>
              </a:rPr>
              <a:t>일에서 </a:t>
            </a:r>
            <a:r>
              <a:rPr lang="en-US" altLang="ko-KR" sz="900" dirty="0">
                <a:solidFill>
                  <a:srgbClr val="000000"/>
                </a:solidFill>
                <a:latin typeface="+mj-ea"/>
                <a:cs typeface="Arial" panose="020B0604020202020204" pitchFamily="34" charset="0"/>
              </a:rPr>
              <a:t>’19</a:t>
            </a:r>
            <a:r>
              <a:rPr lang="ko-KR" altLang="en-US" sz="900" dirty="0">
                <a:solidFill>
                  <a:srgbClr val="000000"/>
                </a:solidFill>
                <a:latin typeface="+mj-ea"/>
                <a:cs typeface="Arial" panose="020B0604020202020204" pitchFamily="34" charset="0"/>
              </a:rPr>
              <a:t>년 </a:t>
            </a:r>
            <a:r>
              <a:rPr lang="en-US" altLang="ko-KR" sz="900" dirty="0">
                <a:solidFill>
                  <a:srgbClr val="000000"/>
                </a:solidFill>
                <a:latin typeface="+mj-ea"/>
                <a:cs typeface="Arial" panose="020B0604020202020204" pitchFamily="34" charset="0"/>
              </a:rPr>
              <a:t>30.3</a:t>
            </a:r>
            <a:r>
              <a:rPr lang="ko-KR" altLang="en-US" sz="900" dirty="0">
                <a:solidFill>
                  <a:srgbClr val="000000"/>
                </a:solidFill>
                <a:latin typeface="+mj-ea"/>
                <a:cs typeface="Arial" panose="020B0604020202020204" pitchFamily="34" charset="0"/>
              </a:rPr>
              <a:t>일로 감소하여 회사의 대금지급정책과 유사한 모습을 보이고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endParaRPr lang="en-US" altLang="ko-KR" sz="900" dirty="0">
              <a:solidFill>
                <a:srgbClr val="000000"/>
              </a:solidFill>
              <a:highlight>
                <a:srgbClr val="FFFF00"/>
              </a:highlight>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회사의 매입 거래처 중 </a:t>
            </a:r>
            <a:r>
              <a:rPr lang="en-US" altLang="ko-KR" sz="900" dirty="0">
                <a:solidFill>
                  <a:srgbClr val="000000"/>
                </a:solidFill>
                <a:latin typeface="+mj-ea"/>
                <a:cs typeface="Arial" panose="020B0604020202020204" pitchFamily="34" charset="0"/>
              </a:rPr>
              <a:t>‘</a:t>
            </a:r>
            <a:r>
              <a:rPr lang="ko-KR" altLang="en-US" sz="900" dirty="0" err="1">
                <a:solidFill>
                  <a:srgbClr val="000000"/>
                </a:solidFill>
                <a:latin typeface="+mj-ea"/>
                <a:cs typeface="Arial" panose="020B0604020202020204" pitchFamily="34" charset="0"/>
              </a:rPr>
              <a:t>요한하이테크</a:t>
            </a:r>
            <a:r>
              <a:rPr lang="en-US" altLang="ko-KR" sz="900" dirty="0">
                <a:solidFill>
                  <a:srgbClr val="000000"/>
                </a:solidFill>
                <a:latin typeface="+mj-ea"/>
                <a:cs typeface="Arial" panose="020B0604020202020204" pitchFamily="34" charset="0"/>
              </a:rPr>
              <a:t>’</a:t>
            </a:r>
            <a:r>
              <a:rPr lang="ko-KR" altLang="en-US" sz="900" dirty="0">
                <a:solidFill>
                  <a:srgbClr val="000000"/>
                </a:solidFill>
                <a:latin typeface="+mj-ea"/>
                <a:cs typeface="Arial" panose="020B0604020202020204" pitchFamily="34" charset="0"/>
              </a:rPr>
              <a:t>는 회사의 특수관계</a:t>
            </a:r>
            <a:r>
              <a:rPr lang="en-US" altLang="ko-KR" sz="900" dirty="0">
                <a:solidFill>
                  <a:srgbClr val="000000"/>
                </a:solidFill>
                <a:latin typeface="+mj-ea"/>
                <a:cs typeface="Arial" panose="020B0604020202020204" pitchFamily="34" charset="0"/>
              </a:rPr>
              <a:t>(</a:t>
            </a:r>
            <a:r>
              <a:rPr lang="ko-KR" altLang="en-US" sz="900" dirty="0">
                <a:solidFill>
                  <a:srgbClr val="000000"/>
                </a:solidFill>
                <a:latin typeface="+mj-ea"/>
                <a:cs typeface="Arial" panose="020B0604020202020204" pitchFamily="34" charset="0"/>
              </a:rPr>
              <a:t>대표이사의 사위가 최대주주 </a:t>
            </a:r>
            <a:r>
              <a:rPr lang="en-US" altLang="ko-KR" sz="900" dirty="0">
                <a:solidFill>
                  <a:srgbClr val="000000"/>
                </a:solidFill>
                <a:latin typeface="+mj-ea"/>
                <a:cs typeface="Arial" panose="020B0604020202020204" pitchFamily="34" charset="0"/>
              </a:rPr>
              <a:t>&amp; </a:t>
            </a:r>
            <a:r>
              <a:rPr lang="ko-KR" altLang="en-US" sz="900" dirty="0">
                <a:solidFill>
                  <a:srgbClr val="000000"/>
                </a:solidFill>
                <a:latin typeface="+mj-ea"/>
                <a:cs typeface="Arial" panose="020B0604020202020204" pitchFamily="34" charset="0"/>
              </a:rPr>
              <a:t>대표를 겸임</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거래처이며</a:t>
            </a:r>
            <a:r>
              <a:rPr lang="en-US" altLang="ko-KR" sz="900" dirty="0">
                <a:solidFill>
                  <a:srgbClr val="000000"/>
                </a:solidFill>
                <a:latin typeface="+mj-ea"/>
                <a:cs typeface="Arial" panose="020B0604020202020204" pitchFamily="34" charset="0"/>
              </a:rPr>
              <a:t>,</a:t>
            </a:r>
            <a:r>
              <a:rPr lang="ko-KR" altLang="en-US" sz="900" dirty="0">
                <a:solidFill>
                  <a:srgbClr val="000000"/>
                </a:solidFill>
                <a:latin typeface="+mj-ea"/>
                <a:cs typeface="Arial" panose="020B0604020202020204" pitchFamily="34" charset="0"/>
              </a:rPr>
              <a:t> 인터뷰 확인 결과 인건비</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관리비를 제외하고 </a:t>
            </a:r>
            <a:r>
              <a:rPr lang="en-US" altLang="ko-KR" sz="900" dirty="0">
                <a:solidFill>
                  <a:srgbClr val="000000"/>
                </a:solidFill>
                <a:latin typeface="+mj-ea"/>
                <a:cs typeface="Arial" panose="020B0604020202020204" pitchFamily="34" charset="0"/>
              </a:rPr>
              <a:t>margin% </a:t>
            </a:r>
            <a:r>
              <a:rPr lang="ko-KR" altLang="en-US" sz="900" dirty="0">
                <a:solidFill>
                  <a:srgbClr val="000000"/>
                </a:solidFill>
                <a:latin typeface="+mj-ea"/>
                <a:cs typeface="Arial" panose="020B0604020202020204" pitchFamily="34" charset="0"/>
              </a:rPr>
              <a:t>없이 연 </a:t>
            </a:r>
            <a:r>
              <a:rPr lang="en-US" altLang="ko-KR" sz="900" dirty="0">
                <a:solidFill>
                  <a:srgbClr val="000000"/>
                </a:solidFill>
                <a:latin typeface="+mj-ea"/>
                <a:cs typeface="Arial" panose="020B0604020202020204" pitchFamily="34" charset="0"/>
              </a:rPr>
              <a:t>5~6</a:t>
            </a:r>
            <a:r>
              <a:rPr lang="ko-KR" altLang="en-US" sz="900" dirty="0">
                <a:solidFill>
                  <a:srgbClr val="000000"/>
                </a:solidFill>
                <a:latin typeface="+mj-ea"/>
                <a:cs typeface="Arial" panose="020B0604020202020204" pitchFamily="34" charset="0"/>
              </a:rPr>
              <a:t>억 규모로 외주</a:t>
            </a:r>
            <a:r>
              <a:rPr lang="en-US" altLang="ko-KR" sz="900" dirty="0">
                <a:solidFill>
                  <a:srgbClr val="000000"/>
                </a:solidFill>
                <a:latin typeface="+mj-ea"/>
                <a:cs typeface="Arial" panose="020B0604020202020204" pitchFamily="34" charset="0"/>
              </a:rPr>
              <a:t>(plate</a:t>
            </a:r>
            <a:r>
              <a:rPr lang="ko-KR" altLang="en-US" sz="900" dirty="0">
                <a:solidFill>
                  <a:srgbClr val="000000"/>
                </a:solidFill>
                <a:latin typeface="+mj-ea"/>
                <a:cs typeface="Arial" panose="020B0604020202020204" pitchFamily="34" charset="0"/>
              </a:rPr>
              <a:t>가공</a:t>
            </a:r>
            <a:r>
              <a:rPr lang="en-US" altLang="ko-KR" sz="900" dirty="0">
                <a:solidFill>
                  <a:srgbClr val="000000"/>
                </a:solidFill>
                <a:latin typeface="+mj-ea"/>
                <a:cs typeface="Arial" panose="020B0604020202020204" pitchFamily="34" charset="0"/>
              </a:rPr>
              <a:t>)</a:t>
            </a:r>
            <a:r>
              <a:rPr lang="ko-KR" altLang="en-US" sz="900" dirty="0">
                <a:solidFill>
                  <a:srgbClr val="000000"/>
                </a:solidFill>
                <a:latin typeface="+mj-ea"/>
                <a:cs typeface="Arial" panose="020B0604020202020204" pitchFamily="34" charset="0"/>
              </a:rPr>
              <a:t>하고 있음 </a:t>
            </a:r>
            <a:endParaRPr lang="en-US" altLang="ko-KR" sz="900" dirty="0">
              <a:solidFill>
                <a:srgbClr val="000000"/>
              </a:solidFill>
              <a:latin typeface="+mj-ea"/>
              <a:cs typeface="Arial" panose="020B0604020202020204" pitchFamily="34" charset="0"/>
            </a:endParaRPr>
          </a:p>
          <a:p>
            <a:pPr marL="260550" lvl="2" defTabSz="914395" fontAlgn="base">
              <a:spcBef>
                <a:spcPts val="600"/>
              </a:spcBef>
              <a:buClr>
                <a:srgbClr val="00338D"/>
              </a:buClr>
              <a:buSzPct val="100000"/>
              <a:defRPr/>
            </a:pPr>
            <a:endParaRPr lang="en-US" altLang="ko-KR" sz="900" dirty="0">
              <a:solidFill>
                <a:srgbClr val="000000"/>
              </a:solidFill>
              <a:highlight>
                <a:srgbClr val="FFFF00"/>
              </a:highlight>
              <a:latin typeface="+mj-ea"/>
              <a:cs typeface="Arial" panose="020B0604020202020204" pitchFamily="34" charset="0"/>
            </a:endParaRPr>
          </a:p>
          <a:p>
            <a:pPr marL="432000" lvl="2" indent="-171450" defTabSz="914395" fontAlgn="base">
              <a:spcBef>
                <a:spcPts val="600"/>
              </a:spcBef>
              <a:buClr>
                <a:srgbClr val="00338D"/>
              </a:buClr>
              <a:buSzPct val="100000"/>
              <a:buFont typeface="Wingdings" panose="05000000000000000000" pitchFamily="2" charset="2"/>
              <a:buChar char="ü"/>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 typeface="Wingdings" panose="05000000000000000000" pitchFamily="2" charset="2"/>
              <a:buChar char="ü"/>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 typeface="Wingdings" panose="05000000000000000000" pitchFamily="2" charset="2"/>
              <a:buChar char="ü"/>
              <a:defRPr/>
            </a:pPr>
            <a:endParaRPr lang="en-US" altLang="ko-KR" sz="900" dirty="0">
              <a:solidFill>
                <a:srgbClr val="000000"/>
              </a:solidFill>
              <a:latin typeface="+mj-ea"/>
              <a:cs typeface="Arial" panose="020B0604020202020204" pitchFamily="34" charset="0"/>
            </a:endParaRPr>
          </a:p>
        </p:txBody>
      </p:sp>
      <p:sp>
        <p:nvSpPr>
          <p:cNvPr id="16" name="TextBox 15">
            <a:extLst>
              <a:ext uri="{FF2B5EF4-FFF2-40B4-BE49-F238E27FC236}">
                <a16:creationId xmlns:a16="http://schemas.microsoft.com/office/drawing/2014/main" id="{3D7A6ACB-8F93-4D8F-ACEB-147A4EFDBBF9}"/>
              </a:ext>
            </a:extLst>
          </p:cNvPr>
          <p:cNvSpPr txBox="1"/>
          <p:nvPr/>
        </p:nvSpPr>
        <p:spPr>
          <a:xfrm>
            <a:off x="3997197" y="4597199"/>
            <a:ext cx="5223003" cy="992579"/>
          </a:xfrm>
          <a:prstGeom prst="rect">
            <a:avLst/>
          </a:prstGeom>
          <a:noFill/>
        </p:spPr>
        <p:txBody>
          <a:bodyPr wrap="square" rtlCol="0">
            <a:spAutoFit/>
          </a:bodyPr>
          <a:lstStyle/>
          <a:p>
            <a:r>
              <a:rPr lang="en-US" altLang="ko-KR" sz="800" dirty="0">
                <a:latin typeface="+mj-ea"/>
                <a:ea typeface="+mj-ea"/>
                <a:cs typeface="Univers for KPMG"/>
              </a:rPr>
              <a:t>Note 1: </a:t>
            </a:r>
            <a:r>
              <a:rPr lang="ko-KR" altLang="en-US" sz="800" dirty="0">
                <a:latin typeface="+mj-ea"/>
                <a:ea typeface="+mj-ea"/>
                <a:cs typeface="Univers for KPMG"/>
              </a:rPr>
              <a:t>특수관계자</a:t>
            </a:r>
            <a:r>
              <a:rPr lang="en-US" altLang="ko-KR" sz="800" dirty="0">
                <a:latin typeface="+mj-ea"/>
                <a:ea typeface="+mj-ea"/>
                <a:cs typeface="Univers for KPMG"/>
              </a:rPr>
              <a:t>(</a:t>
            </a:r>
            <a:r>
              <a:rPr lang="ko-KR" altLang="en-US" sz="800" dirty="0">
                <a:latin typeface="+mj-ea"/>
                <a:ea typeface="+mj-ea"/>
                <a:cs typeface="Univers for KPMG"/>
              </a:rPr>
              <a:t>대표이사 사위 </a:t>
            </a:r>
            <a:r>
              <a:rPr lang="ko-KR" altLang="en-US" sz="800" dirty="0" err="1">
                <a:latin typeface="+mj-ea"/>
                <a:ea typeface="+mj-ea"/>
                <a:cs typeface="Univers for KPMG"/>
              </a:rPr>
              <a:t>임요한이</a:t>
            </a:r>
            <a:r>
              <a:rPr lang="ko-KR" altLang="en-US" sz="800" dirty="0">
                <a:latin typeface="+mj-ea"/>
                <a:ea typeface="+mj-ea"/>
                <a:cs typeface="Univers for KPMG"/>
              </a:rPr>
              <a:t> 요한하이테크의 대표이자 최대주주임</a:t>
            </a:r>
            <a:r>
              <a:rPr lang="en-US" altLang="ko-KR" sz="800" dirty="0">
                <a:latin typeface="+mj-ea"/>
                <a:ea typeface="+mj-ea"/>
                <a:cs typeface="Univers for KPMG"/>
              </a:rPr>
              <a:t>)</a:t>
            </a:r>
            <a:r>
              <a:rPr lang="ko-KR" altLang="en-US" sz="800" dirty="0">
                <a:latin typeface="+mj-ea"/>
                <a:ea typeface="+mj-ea"/>
                <a:cs typeface="Univers for KPMG"/>
              </a:rPr>
              <a:t>이며 실질적으로   원재료매입업체가 아닌 외주가공</a:t>
            </a:r>
            <a:r>
              <a:rPr lang="en-US" altLang="ko-KR" sz="800" dirty="0">
                <a:latin typeface="+mj-ea"/>
                <a:ea typeface="+mj-ea"/>
                <a:cs typeface="Univers for KPMG"/>
              </a:rPr>
              <a:t>(plate </a:t>
            </a:r>
            <a:r>
              <a:rPr lang="ko-KR" altLang="en-US" sz="800" dirty="0">
                <a:latin typeface="+mj-ea"/>
                <a:ea typeface="+mj-ea"/>
                <a:cs typeface="Univers for KPMG"/>
              </a:rPr>
              <a:t>가공</a:t>
            </a:r>
            <a:r>
              <a:rPr lang="en-US" altLang="ko-KR" sz="800" dirty="0">
                <a:latin typeface="+mj-ea"/>
                <a:ea typeface="+mj-ea"/>
                <a:cs typeface="Univers for KPMG"/>
              </a:rPr>
              <a:t>)</a:t>
            </a:r>
            <a:r>
              <a:rPr lang="ko-KR" altLang="en-US" sz="800" dirty="0">
                <a:latin typeface="+mj-ea"/>
                <a:ea typeface="+mj-ea"/>
                <a:cs typeface="Univers for KPMG"/>
              </a:rPr>
              <a:t>업체임</a:t>
            </a:r>
            <a:endParaRPr lang="en-US" altLang="ko-KR" sz="800" dirty="0">
              <a:latin typeface="+mj-ea"/>
              <a:ea typeface="+mj-ea"/>
              <a:cs typeface="Univers for KPMG"/>
            </a:endParaRPr>
          </a:p>
          <a:p>
            <a:pPr>
              <a:spcBef>
                <a:spcPts val="300"/>
              </a:spcBef>
            </a:pPr>
            <a:r>
              <a:rPr lang="en-US" altLang="ko-KR" sz="800" dirty="0">
                <a:latin typeface="+mj-ea"/>
                <a:ea typeface="+mj-ea"/>
                <a:cs typeface="Univers for KPMG"/>
              </a:rPr>
              <a:t>Note 2: </a:t>
            </a:r>
            <a:r>
              <a:rPr lang="ko-KR" altLang="en-US" sz="800" dirty="0">
                <a:latin typeface="+mj-ea"/>
                <a:ea typeface="+mj-ea"/>
                <a:cs typeface="Univers for KPMG"/>
              </a:rPr>
              <a:t>다음과 같은 방식으로 상위 </a:t>
            </a:r>
            <a:r>
              <a:rPr lang="en-US" altLang="ko-KR" sz="800" dirty="0">
                <a:latin typeface="+mj-ea"/>
                <a:ea typeface="+mj-ea"/>
                <a:cs typeface="Univers for KPMG"/>
              </a:rPr>
              <a:t>4</a:t>
            </a:r>
            <a:r>
              <a:rPr lang="ko-KR" altLang="en-US" sz="800" dirty="0">
                <a:latin typeface="+mj-ea"/>
                <a:ea typeface="+mj-ea"/>
                <a:cs typeface="Univers for KPMG"/>
              </a:rPr>
              <a:t>개 거래처의 </a:t>
            </a:r>
            <a:r>
              <a:rPr lang="en-US" altLang="ko-KR" sz="800" dirty="0">
                <a:latin typeface="+mj-ea"/>
                <a:ea typeface="+mj-ea"/>
                <a:cs typeface="Univers for KPMG"/>
              </a:rPr>
              <a:t>Turnover Days</a:t>
            </a:r>
            <a:r>
              <a:rPr lang="ko-KR" altLang="en-US" sz="800" dirty="0">
                <a:latin typeface="+mj-ea"/>
                <a:ea typeface="+mj-ea"/>
                <a:cs typeface="Univers for KPMG"/>
              </a:rPr>
              <a:t>를 구하였음</a:t>
            </a:r>
            <a:endParaRPr lang="en-US" altLang="ko-KR" sz="800" dirty="0">
              <a:latin typeface="+mj-ea"/>
              <a:ea typeface="+mj-ea"/>
              <a:cs typeface="Univers for KPMG"/>
            </a:endParaRPr>
          </a:p>
          <a:p>
            <a:r>
              <a:rPr lang="ko-KR" altLang="en-US" sz="800" dirty="0">
                <a:latin typeface="+mj-ea"/>
                <a:ea typeface="+mj-ea"/>
                <a:cs typeface="Univers for KPMG"/>
              </a:rPr>
              <a:t>  ① 각 연도를 </a:t>
            </a:r>
            <a:r>
              <a:rPr lang="en-US" altLang="ko-KR" sz="800" dirty="0">
                <a:latin typeface="+mj-ea"/>
                <a:ea typeface="+mj-ea"/>
                <a:cs typeface="Univers for KPMG"/>
              </a:rPr>
              <a:t>2</a:t>
            </a:r>
            <a:r>
              <a:rPr lang="ko-KR" altLang="en-US" sz="800" dirty="0" err="1">
                <a:latin typeface="+mj-ea"/>
                <a:ea typeface="+mj-ea"/>
                <a:cs typeface="Univers for KPMG"/>
              </a:rPr>
              <a:t>달씩</a:t>
            </a:r>
            <a:r>
              <a:rPr lang="ko-KR" altLang="en-US" sz="800" dirty="0">
                <a:latin typeface="+mj-ea"/>
                <a:ea typeface="+mj-ea"/>
                <a:cs typeface="Univers for KPMG"/>
              </a:rPr>
              <a:t> </a:t>
            </a:r>
            <a:r>
              <a:rPr lang="en-US" altLang="ko-KR" sz="800" dirty="0">
                <a:latin typeface="+mj-ea"/>
                <a:ea typeface="+mj-ea"/>
                <a:cs typeface="Univers for KPMG"/>
              </a:rPr>
              <a:t>6</a:t>
            </a:r>
            <a:r>
              <a:rPr lang="ko-KR" altLang="en-US" sz="800" dirty="0">
                <a:latin typeface="+mj-ea"/>
                <a:ea typeface="+mj-ea"/>
                <a:cs typeface="Univers for KPMG"/>
              </a:rPr>
              <a:t>개의 기간으로 나눈 뒤</a:t>
            </a:r>
            <a:r>
              <a:rPr lang="en-US" altLang="ko-KR" sz="800" dirty="0">
                <a:latin typeface="+mj-ea"/>
                <a:ea typeface="+mj-ea"/>
                <a:cs typeface="Univers for KPMG"/>
              </a:rPr>
              <a:t>, </a:t>
            </a:r>
            <a:r>
              <a:rPr lang="ko-KR" altLang="en-US" sz="800" dirty="0">
                <a:latin typeface="+mj-ea"/>
                <a:ea typeface="+mj-ea"/>
                <a:cs typeface="Univers for KPMG"/>
              </a:rPr>
              <a:t>각 기간 별로 </a:t>
            </a:r>
            <a:r>
              <a:rPr lang="en-US" altLang="ko-KR" sz="800" dirty="0">
                <a:latin typeface="+mj-ea"/>
                <a:ea typeface="+mj-ea"/>
                <a:cs typeface="Univers for KPMG"/>
              </a:rPr>
              <a:t>Turnover Days</a:t>
            </a:r>
            <a:r>
              <a:rPr lang="ko-KR" altLang="en-US" sz="800" dirty="0">
                <a:latin typeface="+mj-ea"/>
                <a:ea typeface="+mj-ea"/>
                <a:cs typeface="Univers for KPMG"/>
              </a:rPr>
              <a:t>를 구함</a:t>
            </a:r>
            <a:r>
              <a:rPr lang="en-US" altLang="ko-KR" sz="800" dirty="0">
                <a:latin typeface="+mj-ea"/>
                <a:ea typeface="+mj-ea"/>
                <a:cs typeface="Univers for KPMG"/>
              </a:rPr>
              <a:t> </a:t>
            </a:r>
          </a:p>
          <a:p>
            <a:r>
              <a:rPr lang="ko-KR" altLang="en-US" sz="800" dirty="0">
                <a:latin typeface="+mj-ea"/>
                <a:cs typeface="Univers for KPMG"/>
              </a:rPr>
              <a:t>  ② </a:t>
            </a:r>
            <a:r>
              <a:rPr lang="en-US" altLang="ko-KR" sz="800" dirty="0">
                <a:latin typeface="+mj-ea"/>
                <a:cs typeface="Univers for KPMG"/>
              </a:rPr>
              <a:t>Turnovers = (2</a:t>
            </a:r>
            <a:r>
              <a:rPr lang="ko-KR" altLang="en-US" sz="800" dirty="0">
                <a:latin typeface="+mj-ea"/>
                <a:cs typeface="Univers for KPMG"/>
              </a:rPr>
              <a:t>개월 원재료매입액</a:t>
            </a:r>
            <a:r>
              <a:rPr lang="en-US" altLang="ko-KR" sz="800" dirty="0">
                <a:latin typeface="+mj-ea"/>
                <a:cs typeface="Univers for KPMG"/>
              </a:rPr>
              <a:t>÷2</a:t>
            </a:r>
            <a:r>
              <a:rPr lang="ko-KR" altLang="en-US" sz="800" dirty="0">
                <a:latin typeface="+mj-ea"/>
                <a:cs typeface="Univers for KPMG"/>
              </a:rPr>
              <a:t>개월 평균매입채무금액</a:t>
            </a:r>
            <a:r>
              <a:rPr lang="en-US" altLang="ko-KR" sz="800" dirty="0">
                <a:latin typeface="+mj-ea"/>
                <a:cs typeface="Univers for KPMG"/>
              </a:rPr>
              <a:t>), Turnover Days = (60÷Turnovers)</a:t>
            </a:r>
          </a:p>
          <a:p>
            <a:r>
              <a:rPr lang="ko-KR" altLang="en-US" sz="800" dirty="0">
                <a:latin typeface="맑은 고딕" panose="020B0503020000020004" pitchFamily="50" charset="-127"/>
                <a:cs typeface="Univers for KPMG"/>
              </a:rPr>
              <a:t>  ③ </a:t>
            </a:r>
            <a:r>
              <a:rPr lang="ko-KR" altLang="en-US" sz="800" dirty="0">
                <a:latin typeface="+mj-ea"/>
                <a:cs typeface="Univers for KPMG"/>
              </a:rPr>
              <a:t>②에서 구한 각 기간별 </a:t>
            </a:r>
            <a:r>
              <a:rPr lang="en-US" altLang="ko-KR" sz="800" dirty="0">
                <a:latin typeface="+mj-ea"/>
                <a:cs typeface="Univers for KPMG"/>
              </a:rPr>
              <a:t>Turnover Days(2</a:t>
            </a:r>
            <a:r>
              <a:rPr lang="ko-KR" altLang="en-US" sz="800" dirty="0">
                <a:latin typeface="+mj-ea"/>
                <a:cs typeface="Univers for KPMG"/>
              </a:rPr>
              <a:t>개월</a:t>
            </a:r>
            <a:r>
              <a:rPr lang="en-US" altLang="ko-KR" sz="800" dirty="0">
                <a:latin typeface="+mj-ea"/>
                <a:cs typeface="Univers for KPMG"/>
              </a:rPr>
              <a:t>)</a:t>
            </a:r>
            <a:r>
              <a:rPr lang="ko-KR" altLang="en-US" sz="800" dirty="0">
                <a:latin typeface="+mj-ea"/>
                <a:cs typeface="Univers for KPMG"/>
              </a:rPr>
              <a:t>를 평균하여 </a:t>
            </a:r>
            <a:r>
              <a:rPr lang="en-US" altLang="ko-KR" sz="800" dirty="0">
                <a:latin typeface="+mj-ea"/>
                <a:cs typeface="Univers for KPMG"/>
              </a:rPr>
              <a:t>Turnover</a:t>
            </a:r>
            <a:r>
              <a:rPr lang="ko-KR" altLang="en-US" sz="800" dirty="0">
                <a:latin typeface="+mj-ea"/>
                <a:cs typeface="Univers for KPMG"/>
              </a:rPr>
              <a:t> </a:t>
            </a:r>
            <a:r>
              <a:rPr lang="en-US" altLang="ko-KR" sz="800" dirty="0">
                <a:latin typeface="+mj-ea"/>
                <a:cs typeface="Univers for KPMG"/>
              </a:rPr>
              <a:t>Days(Full year)</a:t>
            </a:r>
            <a:r>
              <a:rPr lang="ko-KR" altLang="en-US" sz="800" dirty="0">
                <a:latin typeface="+mj-ea"/>
                <a:cs typeface="Univers for KPMG"/>
              </a:rPr>
              <a:t>를 산출함</a:t>
            </a:r>
            <a:endParaRPr lang="en-US" altLang="ko-KR" sz="800" dirty="0">
              <a:latin typeface="+mj-ea"/>
              <a:ea typeface="+mj-ea"/>
              <a:cs typeface="Univers for KPMG"/>
            </a:endParaRPr>
          </a:p>
          <a:p>
            <a:r>
              <a:rPr lang="en-US" altLang="ko-KR" sz="800" dirty="0">
                <a:latin typeface="+mj-ea"/>
                <a:ea typeface="+mj-ea"/>
                <a:cs typeface="Univers for KPMG"/>
              </a:rPr>
              <a:t>          </a:t>
            </a:r>
            <a:endParaRPr lang="ko-KR" altLang="en-US" sz="800" dirty="0">
              <a:latin typeface="+mj-ea"/>
              <a:ea typeface="+mj-ea"/>
              <a:cs typeface="Univers for KPMG"/>
            </a:endParaRPr>
          </a:p>
        </p:txBody>
      </p:sp>
    </p:spTree>
    <p:extLst>
      <p:ext uri="{BB962C8B-B14F-4D97-AF65-F5344CB8AC3E}">
        <p14:creationId xmlns:p14="http://schemas.microsoft.com/office/powerpoint/2010/main" val="635582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PP&amp;E</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2200" b="1" dirty="0">
                <a:solidFill>
                  <a:srgbClr val="00338D"/>
                </a:solidFill>
                <a:latin typeface="KPMG Extralight" panose="020B0303030202040204" pitchFamily="34" charset="0"/>
              </a:rPr>
              <a:t>Supporting Analysis</a:t>
            </a:r>
            <a:endParaRPr lang="en-US" altLang="ko-KR" sz="2200" b="1" dirty="0">
              <a:solidFill>
                <a:srgbClr val="00338D"/>
              </a:solidFill>
              <a:latin typeface="KPMG Extralight" panose="020B0303030202040204" pitchFamily="34" charset="0"/>
              <a:ea typeface="맑은 고딕" panose="020B0503020000020004" pitchFamily="50" charset="-127"/>
            </a:endParaRPr>
          </a:p>
        </p:txBody>
      </p:sp>
      <p:grpSp>
        <p:nvGrpSpPr>
          <p:cNvPr id="10" name="그룹 9">
            <a:extLst>
              <a:ext uri="{FF2B5EF4-FFF2-40B4-BE49-F238E27FC236}">
                <a16:creationId xmlns:a16="http://schemas.microsoft.com/office/drawing/2014/main" id="{0AED24CC-2FEE-45D7-ADF0-CCF78B8FBFE2}"/>
              </a:ext>
            </a:extLst>
          </p:cNvPr>
          <p:cNvGrpSpPr/>
          <p:nvPr/>
        </p:nvGrpSpPr>
        <p:grpSpPr>
          <a:xfrm>
            <a:off x="4089127" y="1098740"/>
            <a:ext cx="5056933" cy="360000"/>
            <a:chOff x="494945" y="1434354"/>
            <a:chExt cx="4516755" cy="360000"/>
          </a:xfrm>
        </p:grpSpPr>
        <p:sp>
          <p:nvSpPr>
            <p:cNvPr id="12" name="Line 13">
              <a:extLst>
                <a:ext uri="{FF2B5EF4-FFF2-40B4-BE49-F238E27FC236}">
                  <a16:creationId xmlns:a16="http://schemas.microsoft.com/office/drawing/2014/main" id="{B9E37EE3-ACB7-444D-8D45-CFA96EE18F41}"/>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4" name="Rectangle 41">
              <a:extLst>
                <a:ext uri="{FF2B5EF4-FFF2-40B4-BE49-F238E27FC236}">
                  <a16:creationId xmlns:a16="http://schemas.microsoft.com/office/drawing/2014/main" id="{FE9D8EAD-22A5-4FAC-979A-EA1E5374E185}"/>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ko-KR" altLang="en-US" sz="1000" b="1" dirty="0" err="1">
                  <a:solidFill>
                    <a:srgbClr val="00338D"/>
                  </a:solidFill>
                  <a:latin typeface="Arial" panose="020B0604020202020204" pitchFamily="34" charset="0"/>
                  <a:ea typeface="+mj-ea"/>
                  <a:cs typeface="Arial" panose="020B0604020202020204" pitchFamily="34" charset="0"/>
                </a:rPr>
                <a:t>유</a:t>
              </a:r>
              <a:r>
                <a:rPr lang="ko-KR" altLang="en-US" sz="1000" b="1" dirty="0" err="1">
                  <a:solidFill>
                    <a:srgbClr val="00338D"/>
                  </a:solidFill>
                  <a:latin typeface="맑은 고딕" panose="020B0503020000020004" pitchFamily="50" charset="-127"/>
                  <a:ea typeface="맑은 고딕" panose="020B0503020000020004" pitchFamily="50" charset="-127"/>
                  <a:cs typeface="Arial" panose="020B0604020202020204" pitchFamily="34" charset="0"/>
                </a:rPr>
                <a:t>〮</a:t>
              </a:r>
              <a:r>
                <a:rPr lang="ko-KR" altLang="en-US" sz="1000" b="1" dirty="0" err="1">
                  <a:solidFill>
                    <a:srgbClr val="00338D"/>
                  </a:solidFill>
                  <a:latin typeface="Arial" panose="020B0604020202020204" pitchFamily="34" charset="0"/>
                  <a:ea typeface="+mj-ea"/>
                  <a:cs typeface="Arial" panose="020B0604020202020204" pitchFamily="34" charset="0"/>
                </a:rPr>
                <a:t>무형자산</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15" name="TextBox 14">
            <a:extLst>
              <a:ext uri="{FF2B5EF4-FFF2-40B4-BE49-F238E27FC236}">
                <a16:creationId xmlns:a16="http://schemas.microsoft.com/office/drawing/2014/main" id="{71FD611C-3CE5-437C-A15F-088BFFEF16B3}"/>
              </a:ext>
            </a:extLst>
          </p:cNvPr>
          <p:cNvSpPr txBox="1">
            <a:spLocks/>
          </p:cNvSpPr>
          <p:nvPr/>
        </p:nvSpPr>
        <p:spPr>
          <a:xfrm>
            <a:off x="792892" y="1196792"/>
            <a:ext cx="3066398" cy="4856400"/>
          </a:xfrm>
          <a:prstGeom prst="rect">
            <a:avLst/>
          </a:prstGeom>
          <a:noFill/>
          <a:ln w="6350">
            <a:solidFill>
              <a:srgbClr val="00338D"/>
            </a:solidFill>
          </a:ln>
        </p:spPr>
        <p:txBody>
          <a:bodyPr wrap="square" lIns="54610" tIns="54610" rIns="54610" bIns="54610" rtlCol="0" anchor="t" anchorCtr="0">
            <a:noAutofit/>
          </a:bodyPr>
          <a:lstStyle/>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b="1" kern="0" dirty="0">
                <a:solidFill>
                  <a:srgbClr val="000000"/>
                </a:solidFill>
                <a:latin typeface="+mj-ea"/>
                <a:cs typeface="Arial" panose="020B0604020202020204" pitchFamily="34" charset="0"/>
              </a:rPr>
              <a:t>유형자산</a:t>
            </a:r>
            <a:endParaRPr lang="en-US" altLang="ko-KR" sz="900" b="1" kern="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회사의 유형자산은 기계장치가 대부분을 차지하고 있으며</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투자가 감소함에 따라 </a:t>
            </a:r>
            <a:r>
              <a:rPr lang="en-US" altLang="ko-KR" sz="900" dirty="0">
                <a:solidFill>
                  <a:srgbClr val="000000"/>
                </a:solidFill>
                <a:latin typeface="+mj-ea"/>
                <a:cs typeface="Arial" panose="020B0604020202020204" pitchFamily="34" charset="0"/>
              </a:rPr>
              <a:t>’16</a:t>
            </a:r>
            <a:r>
              <a:rPr lang="ko-KR" altLang="en-US" sz="900" dirty="0">
                <a:solidFill>
                  <a:srgbClr val="000000"/>
                </a:solidFill>
                <a:latin typeface="+mj-ea"/>
                <a:cs typeface="Arial" panose="020B0604020202020204" pitchFamily="34" charset="0"/>
              </a:rPr>
              <a:t>년 </a:t>
            </a:r>
            <a:r>
              <a:rPr lang="en-US" altLang="ko-KR" sz="900" dirty="0">
                <a:solidFill>
                  <a:srgbClr val="000000"/>
                </a:solidFill>
                <a:latin typeface="+mj-ea"/>
                <a:cs typeface="Arial" panose="020B0604020202020204" pitchFamily="34" charset="0"/>
              </a:rPr>
              <a:t>1,338</a:t>
            </a:r>
            <a:r>
              <a:rPr lang="ko-KR" altLang="en-US" sz="900" dirty="0">
                <a:solidFill>
                  <a:srgbClr val="000000"/>
                </a:solidFill>
                <a:latin typeface="+mj-ea"/>
                <a:cs typeface="Arial" panose="020B0604020202020204" pitchFamily="34" charset="0"/>
              </a:rPr>
              <a:t>백만원에서 </a:t>
            </a:r>
            <a:r>
              <a:rPr lang="en-US" altLang="ko-KR" sz="900" dirty="0">
                <a:solidFill>
                  <a:srgbClr val="000000"/>
                </a:solidFill>
                <a:latin typeface="+mj-ea"/>
                <a:cs typeface="Arial" panose="020B0604020202020204" pitchFamily="34" charset="0"/>
              </a:rPr>
              <a:t>’19</a:t>
            </a:r>
            <a:r>
              <a:rPr lang="ko-KR" altLang="en-US" sz="900" dirty="0">
                <a:solidFill>
                  <a:srgbClr val="000000"/>
                </a:solidFill>
                <a:latin typeface="+mj-ea"/>
                <a:cs typeface="Arial" panose="020B0604020202020204" pitchFamily="34" charset="0"/>
              </a:rPr>
              <a:t>년 </a:t>
            </a:r>
            <a:r>
              <a:rPr lang="en-US" altLang="ko-KR" sz="900" dirty="0">
                <a:solidFill>
                  <a:srgbClr val="000000"/>
                </a:solidFill>
                <a:latin typeface="+mj-ea"/>
                <a:cs typeface="Arial" panose="020B0604020202020204" pitchFamily="34" charset="0"/>
              </a:rPr>
              <a:t>830</a:t>
            </a:r>
            <a:r>
              <a:rPr lang="ko-KR" altLang="en-US" sz="900" dirty="0">
                <a:solidFill>
                  <a:srgbClr val="000000"/>
                </a:solidFill>
                <a:latin typeface="+mj-ea"/>
                <a:cs typeface="Arial" panose="020B0604020202020204" pitchFamily="34" charset="0"/>
              </a:rPr>
              <a:t>만원으로 감소하는 추세임</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회사는 유형자산에 대하여 정률법으로 </a:t>
            </a:r>
            <a:r>
              <a:rPr lang="ko-KR" altLang="en-US" sz="900" dirty="0" err="1">
                <a:solidFill>
                  <a:srgbClr val="000000"/>
                </a:solidFill>
                <a:latin typeface="+mj-ea"/>
                <a:cs typeface="Arial" panose="020B0604020202020204" pitchFamily="34" charset="0"/>
              </a:rPr>
              <a:t>상각하고</a:t>
            </a:r>
            <a:r>
              <a:rPr lang="ko-KR" altLang="en-US" sz="900" dirty="0">
                <a:solidFill>
                  <a:srgbClr val="000000"/>
                </a:solidFill>
                <a:latin typeface="+mj-ea"/>
                <a:cs typeface="Arial" panose="020B0604020202020204" pitchFamily="34" charset="0"/>
              </a:rPr>
              <a:t>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유형자산투자는 </a:t>
            </a:r>
            <a:r>
              <a:rPr lang="en-US" altLang="ko-KR" sz="900" dirty="0">
                <a:solidFill>
                  <a:srgbClr val="000000"/>
                </a:solidFill>
                <a:latin typeface="+mj-ea"/>
                <a:cs typeface="Arial" panose="020B0604020202020204" pitchFamily="34" charset="0"/>
              </a:rPr>
              <a:t>’16</a:t>
            </a:r>
            <a:r>
              <a:rPr lang="ko-KR" altLang="en-US" sz="900" dirty="0">
                <a:solidFill>
                  <a:srgbClr val="000000"/>
                </a:solidFill>
                <a:latin typeface="+mj-ea"/>
                <a:cs typeface="Arial" panose="020B0604020202020204" pitchFamily="34" charset="0"/>
              </a:rPr>
              <a:t>년 </a:t>
            </a:r>
            <a:r>
              <a:rPr lang="en-US" altLang="ko-KR" sz="900" dirty="0">
                <a:solidFill>
                  <a:srgbClr val="000000"/>
                </a:solidFill>
                <a:latin typeface="+mj-ea"/>
                <a:cs typeface="Arial" panose="020B0604020202020204" pitchFamily="34" charset="0"/>
              </a:rPr>
              <a:t>1,499</a:t>
            </a:r>
            <a:r>
              <a:rPr lang="ko-KR" altLang="en-US" sz="900" dirty="0">
                <a:solidFill>
                  <a:srgbClr val="000000"/>
                </a:solidFill>
                <a:latin typeface="+mj-ea"/>
                <a:cs typeface="Arial" panose="020B0604020202020204" pitchFamily="34" charset="0"/>
              </a:rPr>
              <a:t>백만원에서 </a:t>
            </a:r>
            <a:r>
              <a:rPr lang="en-US" altLang="ko-KR" sz="900" dirty="0">
                <a:solidFill>
                  <a:srgbClr val="000000"/>
                </a:solidFill>
                <a:latin typeface="+mj-ea"/>
                <a:cs typeface="Arial" panose="020B0604020202020204" pitchFamily="34" charset="0"/>
              </a:rPr>
              <a:t>’17</a:t>
            </a:r>
            <a:r>
              <a:rPr lang="ko-KR" altLang="en-US" sz="900" dirty="0">
                <a:solidFill>
                  <a:srgbClr val="000000"/>
                </a:solidFill>
                <a:latin typeface="+mj-ea"/>
                <a:cs typeface="Arial" panose="020B0604020202020204" pitchFamily="34" charset="0"/>
              </a:rPr>
              <a:t>년 </a:t>
            </a:r>
            <a:r>
              <a:rPr lang="en-US" altLang="ko-KR" sz="900" dirty="0">
                <a:solidFill>
                  <a:srgbClr val="000000"/>
                </a:solidFill>
                <a:latin typeface="+mj-ea"/>
                <a:cs typeface="Arial" panose="020B0604020202020204" pitchFamily="34" charset="0"/>
              </a:rPr>
              <a:t>412</a:t>
            </a:r>
            <a:r>
              <a:rPr lang="ko-KR" altLang="en-US" sz="900" dirty="0">
                <a:solidFill>
                  <a:srgbClr val="000000"/>
                </a:solidFill>
                <a:latin typeface="+mj-ea"/>
                <a:cs typeface="Arial" panose="020B0604020202020204" pitchFamily="34" charset="0"/>
              </a:rPr>
              <a:t>백만원</a:t>
            </a:r>
            <a:r>
              <a:rPr lang="en-US" altLang="ko-KR" sz="900" dirty="0">
                <a:solidFill>
                  <a:srgbClr val="000000"/>
                </a:solidFill>
                <a:latin typeface="+mj-ea"/>
                <a:cs typeface="Arial" panose="020B0604020202020204" pitchFamily="34" charset="0"/>
              </a:rPr>
              <a:t>, ’18</a:t>
            </a:r>
            <a:r>
              <a:rPr lang="ko-KR" altLang="en-US" sz="900" dirty="0">
                <a:solidFill>
                  <a:srgbClr val="000000"/>
                </a:solidFill>
                <a:latin typeface="+mj-ea"/>
                <a:cs typeface="Arial" panose="020B0604020202020204" pitchFamily="34" charset="0"/>
              </a:rPr>
              <a:t>년 </a:t>
            </a:r>
            <a:r>
              <a:rPr lang="en-US" altLang="ko-KR" sz="900" dirty="0">
                <a:solidFill>
                  <a:srgbClr val="000000"/>
                </a:solidFill>
                <a:latin typeface="+mj-ea"/>
                <a:cs typeface="Arial" panose="020B0604020202020204" pitchFamily="34" charset="0"/>
              </a:rPr>
              <a:t>289</a:t>
            </a:r>
            <a:r>
              <a:rPr lang="ko-KR" altLang="en-US" sz="900" dirty="0">
                <a:solidFill>
                  <a:srgbClr val="000000"/>
                </a:solidFill>
                <a:latin typeface="+mj-ea"/>
                <a:cs typeface="Arial" panose="020B0604020202020204" pitchFamily="34" charset="0"/>
              </a:rPr>
              <a:t>백만원</a:t>
            </a:r>
            <a:r>
              <a:rPr lang="en-US" altLang="ko-KR" sz="900" dirty="0">
                <a:solidFill>
                  <a:srgbClr val="000000"/>
                </a:solidFill>
                <a:latin typeface="+mj-ea"/>
                <a:cs typeface="Arial" panose="020B0604020202020204" pitchFamily="34" charset="0"/>
              </a:rPr>
              <a:t>, ’19</a:t>
            </a:r>
            <a:r>
              <a:rPr lang="ko-KR" altLang="en-US" sz="900" dirty="0">
                <a:solidFill>
                  <a:srgbClr val="000000"/>
                </a:solidFill>
                <a:latin typeface="+mj-ea"/>
                <a:cs typeface="Arial" panose="020B0604020202020204" pitchFamily="34" charset="0"/>
              </a:rPr>
              <a:t>년 </a:t>
            </a:r>
            <a:r>
              <a:rPr lang="en-US" altLang="ko-KR" sz="900" dirty="0">
                <a:solidFill>
                  <a:srgbClr val="000000"/>
                </a:solidFill>
                <a:latin typeface="+mj-ea"/>
                <a:cs typeface="Arial" panose="020B0604020202020204" pitchFamily="34" charset="0"/>
              </a:rPr>
              <a:t>134</a:t>
            </a:r>
            <a:r>
              <a:rPr lang="ko-KR" altLang="en-US" sz="900" dirty="0">
                <a:solidFill>
                  <a:srgbClr val="000000"/>
                </a:solidFill>
                <a:latin typeface="+mj-ea"/>
                <a:cs typeface="Arial" panose="020B0604020202020204" pitchFamily="34" charset="0"/>
              </a:rPr>
              <a:t>백만원으로 점차 감소함 </a:t>
            </a:r>
            <a:endParaRPr lang="en-US" altLang="ko-KR" sz="900" dirty="0">
              <a:solidFill>
                <a:srgbClr val="000000"/>
              </a:solidFill>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b="1" kern="0" dirty="0">
                <a:solidFill>
                  <a:srgbClr val="000000"/>
                </a:solidFill>
                <a:latin typeface="+mj-ea"/>
                <a:cs typeface="Arial" panose="020B0604020202020204" pitchFamily="34" charset="0"/>
              </a:rPr>
              <a:t>무형자산</a:t>
            </a:r>
            <a:endParaRPr lang="en-US" altLang="ko-KR" sz="900" b="1" kern="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무형자산은 특허권</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실용신안권</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의장권으로 구성되어 있으며</a:t>
            </a:r>
            <a:r>
              <a:rPr lang="en-US" altLang="ko-KR" sz="900" dirty="0">
                <a:solidFill>
                  <a:srgbClr val="000000"/>
                </a:solidFill>
                <a:latin typeface="+mj-ea"/>
                <a:cs typeface="Arial" panose="020B0604020202020204" pitchFamily="34" charset="0"/>
              </a:rPr>
              <a:t>, ’20</a:t>
            </a:r>
            <a:r>
              <a:rPr lang="ko-KR" altLang="en-US" sz="900" dirty="0">
                <a:solidFill>
                  <a:srgbClr val="000000"/>
                </a:solidFill>
                <a:latin typeface="+mj-ea"/>
                <a:cs typeface="Arial" panose="020B0604020202020204" pitchFamily="34" charset="0"/>
              </a:rPr>
              <a:t>년 </a:t>
            </a:r>
            <a:r>
              <a:rPr lang="en-US" altLang="ko-KR" sz="900" dirty="0">
                <a:solidFill>
                  <a:srgbClr val="000000"/>
                </a:solidFill>
                <a:latin typeface="+mj-ea"/>
                <a:cs typeface="Arial" panose="020B0604020202020204" pitchFamily="34" charset="0"/>
              </a:rPr>
              <a:t>6</a:t>
            </a:r>
            <a:r>
              <a:rPr lang="ko-KR" altLang="en-US" sz="900" dirty="0">
                <a:solidFill>
                  <a:srgbClr val="000000"/>
                </a:solidFill>
                <a:latin typeface="+mj-ea"/>
                <a:cs typeface="Arial" panose="020B0604020202020204" pitchFamily="34" charset="0"/>
              </a:rPr>
              <a:t>월말 현재 잔액은 각각 특허권 </a:t>
            </a:r>
            <a:r>
              <a:rPr lang="en-US" altLang="ko-KR" sz="900" dirty="0">
                <a:solidFill>
                  <a:srgbClr val="000000"/>
                </a:solidFill>
                <a:latin typeface="+mj-ea"/>
                <a:cs typeface="Arial" panose="020B0604020202020204" pitchFamily="34" charset="0"/>
              </a:rPr>
              <a:t>1,798</a:t>
            </a:r>
            <a:r>
              <a:rPr lang="ko-KR" altLang="en-US" sz="900" dirty="0">
                <a:solidFill>
                  <a:srgbClr val="000000"/>
                </a:solidFill>
                <a:latin typeface="+mj-ea"/>
                <a:cs typeface="Arial" panose="020B0604020202020204" pitchFamily="34" charset="0"/>
              </a:rPr>
              <a:t>백만원</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실용신안권 </a:t>
            </a:r>
            <a:r>
              <a:rPr lang="en-US" altLang="ko-KR" sz="900" dirty="0">
                <a:solidFill>
                  <a:srgbClr val="000000"/>
                </a:solidFill>
                <a:latin typeface="+mj-ea"/>
                <a:cs typeface="Arial" panose="020B0604020202020204" pitchFamily="34" charset="0"/>
              </a:rPr>
              <a:t>633</a:t>
            </a:r>
            <a:r>
              <a:rPr lang="ko-KR" altLang="en-US" sz="900" dirty="0">
                <a:solidFill>
                  <a:srgbClr val="000000"/>
                </a:solidFill>
                <a:latin typeface="+mj-ea"/>
                <a:cs typeface="Arial" panose="020B0604020202020204" pitchFamily="34" charset="0"/>
              </a:rPr>
              <a:t>백만원</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의장권 </a:t>
            </a:r>
            <a:r>
              <a:rPr lang="en-US" altLang="ko-KR" sz="900" dirty="0">
                <a:solidFill>
                  <a:srgbClr val="000000"/>
                </a:solidFill>
                <a:latin typeface="+mj-ea"/>
                <a:cs typeface="Arial" panose="020B0604020202020204" pitchFamily="34" charset="0"/>
              </a:rPr>
              <a:t>163</a:t>
            </a:r>
            <a:r>
              <a:rPr lang="ko-KR" altLang="en-US" sz="900" dirty="0">
                <a:solidFill>
                  <a:srgbClr val="000000"/>
                </a:solidFill>
                <a:latin typeface="+mj-ea"/>
                <a:cs typeface="Arial" panose="020B0604020202020204" pitchFamily="34" charset="0"/>
              </a:rPr>
              <a:t>백만원임</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특허권</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실용신안권</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의장권 모두 회사 생산 제품 관련 산업재산권으로</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특허권 취득원가 </a:t>
            </a:r>
            <a:r>
              <a:rPr lang="en-US" altLang="ko-KR" sz="900" dirty="0">
                <a:solidFill>
                  <a:srgbClr val="000000"/>
                </a:solidFill>
                <a:latin typeface="+mj-ea"/>
                <a:cs typeface="Arial" panose="020B0604020202020204" pitchFamily="34" charset="0"/>
              </a:rPr>
              <a:t>3,011</a:t>
            </a:r>
            <a:r>
              <a:rPr lang="ko-KR" altLang="en-US" sz="900" dirty="0">
                <a:solidFill>
                  <a:srgbClr val="000000"/>
                </a:solidFill>
                <a:latin typeface="+mj-ea"/>
                <a:cs typeface="Arial" panose="020B0604020202020204" pitchFamily="34" charset="0"/>
              </a:rPr>
              <a:t>백만원은 특허권 가치평가보고서 평균금액과 유사함</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회사는 </a:t>
            </a:r>
            <a:r>
              <a:rPr lang="en-US" altLang="ko-KR" sz="900" dirty="0">
                <a:solidFill>
                  <a:srgbClr val="000000"/>
                </a:solidFill>
                <a:latin typeface="+mj-ea"/>
                <a:cs typeface="Arial" panose="020B0604020202020204" pitchFamily="34" charset="0"/>
              </a:rPr>
              <a:t>6</a:t>
            </a:r>
            <a:r>
              <a:rPr lang="ko-KR" altLang="en-US" sz="900" dirty="0">
                <a:solidFill>
                  <a:srgbClr val="000000"/>
                </a:solidFill>
                <a:latin typeface="+mj-ea"/>
                <a:cs typeface="Arial" panose="020B0604020202020204" pitchFamily="34" charset="0"/>
              </a:rPr>
              <a:t>월말 현재</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하나은행 차입금 </a:t>
            </a:r>
            <a:r>
              <a:rPr lang="en-US" altLang="ko-KR" sz="900" dirty="0">
                <a:solidFill>
                  <a:srgbClr val="000000"/>
                </a:solidFill>
                <a:latin typeface="+mj-ea"/>
                <a:cs typeface="Arial" panose="020B0604020202020204" pitchFamily="34" charset="0"/>
              </a:rPr>
              <a:t>13</a:t>
            </a:r>
            <a:r>
              <a:rPr lang="ko-KR" altLang="en-US" sz="900" dirty="0">
                <a:solidFill>
                  <a:srgbClr val="000000"/>
                </a:solidFill>
                <a:latin typeface="+mj-ea"/>
                <a:cs typeface="Arial" panose="020B0604020202020204" pitchFamily="34" charset="0"/>
              </a:rPr>
              <a:t>억원에 대하여 특허권 </a:t>
            </a:r>
            <a:r>
              <a:rPr lang="en-US" altLang="ko-KR" sz="900" dirty="0">
                <a:solidFill>
                  <a:srgbClr val="000000"/>
                </a:solidFill>
                <a:latin typeface="+mj-ea"/>
                <a:cs typeface="Arial" panose="020B0604020202020204" pitchFamily="34" charset="0"/>
              </a:rPr>
              <a:t>1</a:t>
            </a:r>
            <a:r>
              <a:rPr lang="ko-KR" altLang="en-US" sz="900" dirty="0">
                <a:solidFill>
                  <a:srgbClr val="000000"/>
                </a:solidFill>
                <a:latin typeface="+mj-ea"/>
                <a:cs typeface="Arial" panose="020B0604020202020204" pitchFamily="34" charset="0"/>
              </a:rPr>
              <a:t>건</a:t>
            </a:r>
            <a:r>
              <a:rPr lang="en-US" altLang="ko-KR" sz="900" dirty="0">
                <a:solidFill>
                  <a:srgbClr val="000000"/>
                </a:solidFill>
                <a:latin typeface="+mj-ea"/>
                <a:cs typeface="Arial" panose="020B0604020202020204" pitchFamily="34" charset="0"/>
              </a:rPr>
              <a:t>(</a:t>
            </a:r>
            <a:r>
              <a:rPr lang="ko-KR" altLang="en-US" sz="900" dirty="0">
                <a:solidFill>
                  <a:srgbClr val="000000"/>
                </a:solidFill>
                <a:latin typeface="+mj-ea"/>
                <a:cs typeface="Arial" panose="020B0604020202020204" pitchFamily="34" charset="0"/>
              </a:rPr>
              <a:t>등록번호 </a:t>
            </a:r>
            <a:r>
              <a:rPr lang="en-US" altLang="ko-KR" sz="900" dirty="0">
                <a:solidFill>
                  <a:srgbClr val="000000"/>
                </a:solidFill>
                <a:latin typeface="+mj-ea"/>
                <a:cs typeface="Arial" panose="020B0604020202020204" pitchFamily="34" charset="0"/>
              </a:rPr>
              <a:t>: 10-1187006)</a:t>
            </a:r>
            <a:r>
              <a:rPr lang="ko-KR" altLang="en-US" sz="900" dirty="0">
                <a:solidFill>
                  <a:srgbClr val="000000"/>
                </a:solidFill>
                <a:latin typeface="+mj-ea"/>
                <a:cs typeface="Arial" panose="020B0604020202020204" pitchFamily="34" charset="0"/>
              </a:rPr>
              <a:t>을 담보로 제공하고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kern="0" dirty="0">
                <a:solidFill>
                  <a:srgbClr val="000000"/>
                </a:solidFill>
                <a:latin typeface="맑은 고딕" panose="020B0503020000020004" pitchFamily="50" charset="-127"/>
                <a:cs typeface="Arial" panose="020B0604020202020204" pitchFamily="34" charset="0"/>
              </a:rPr>
              <a:t>무형자산은 특허권</a:t>
            </a:r>
            <a:r>
              <a:rPr lang="en-US" altLang="ko-KR" sz="900" kern="0" dirty="0">
                <a:solidFill>
                  <a:srgbClr val="000000"/>
                </a:solidFill>
                <a:latin typeface="맑은 고딕" panose="020B0503020000020004" pitchFamily="50" charset="-127"/>
                <a:cs typeface="Arial" panose="020B0604020202020204" pitchFamily="34" charset="0"/>
              </a:rPr>
              <a:t>, </a:t>
            </a:r>
            <a:r>
              <a:rPr lang="ko-KR" altLang="en-US" sz="900" kern="0" dirty="0">
                <a:solidFill>
                  <a:srgbClr val="000000"/>
                </a:solidFill>
                <a:latin typeface="맑은 고딕" panose="020B0503020000020004" pitchFamily="50" charset="-127"/>
                <a:cs typeface="Arial" panose="020B0604020202020204" pitchFamily="34" charset="0"/>
              </a:rPr>
              <a:t>실용신안권</a:t>
            </a:r>
            <a:r>
              <a:rPr lang="en-US" altLang="ko-KR" sz="900" kern="0" dirty="0">
                <a:solidFill>
                  <a:srgbClr val="000000"/>
                </a:solidFill>
                <a:latin typeface="맑은 고딕" panose="020B0503020000020004" pitchFamily="50" charset="-127"/>
                <a:cs typeface="Arial" panose="020B0604020202020204" pitchFamily="34" charset="0"/>
              </a:rPr>
              <a:t>, </a:t>
            </a:r>
            <a:r>
              <a:rPr lang="ko-KR" altLang="en-US" sz="900" kern="0" dirty="0" err="1">
                <a:solidFill>
                  <a:srgbClr val="000000"/>
                </a:solidFill>
                <a:latin typeface="맑은 고딕" panose="020B0503020000020004" pitchFamily="50" charset="-127"/>
                <a:cs typeface="Arial" panose="020B0604020202020204" pitchFamily="34" charset="0"/>
              </a:rPr>
              <a:t>의장권등</a:t>
            </a:r>
            <a:r>
              <a:rPr lang="ko-KR" altLang="en-US" sz="900" kern="0" dirty="0">
                <a:solidFill>
                  <a:srgbClr val="000000"/>
                </a:solidFill>
                <a:latin typeface="맑은 고딕" panose="020B0503020000020004" pitchFamily="50" charset="-127"/>
                <a:cs typeface="Arial" panose="020B0604020202020204" pitchFamily="34" charset="0"/>
              </a:rPr>
              <a:t> 산업재산권으로</a:t>
            </a:r>
            <a:r>
              <a:rPr lang="en-US" altLang="ko-KR" sz="900" kern="0" dirty="0">
                <a:solidFill>
                  <a:srgbClr val="000000"/>
                </a:solidFill>
                <a:latin typeface="맑은 고딕" panose="020B0503020000020004" pitchFamily="50" charset="-127"/>
                <a:cs typeface="Arial" panose="020B0604020202020204" pitchFamily="34" charset="0"/>
              </a:rPr>
              <a:t>,</a:t>
            </a:r>
            <a:r>
              <a:rPr lang="ko-KR" altLang="en-US" sz="900" kern="0" dirty="0">
                <a:solidFill>
                  <a:srgbClr val="000000"/>
                </a:solidFill>
                <a:latin typeface="맑은 고딕" panose="020B0503020000020004" pitchFamily="50" charset="-127"/>
                <a:cs typeface="Arial" panose="020B0604020202020204" pitchFamily="34" charset="0"/>
              </a:rPr>
              <a:t> 회사가 법인 전환하면서 대표이사 개인이 보유한 산업재산권을 양수하였음</a:t>
            </a:r>
            <a:endParaRPr lang="en-US" altLang="ko-KR" sz="900" kern="0" dirty="0">
              <a:solidFill>
                <a:srgbClr val="000000"/>
              </a:solidFill>
              <a:latin typeface="맑은 고딕" panose="020B0503020000020004" pitchFamily="50" charset="-127"/>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kern="0" dirty="0" err="1">
                <a:solidFill>
                  <a:srgbClr val="000000"/>
                </a:solidFill>
                <a:latin typeface="맑은 고딕" panose="020B0503020000020004" pitchFamily="50" charset="-127"/>
                <a:cs typeface="Arial" panose="020B0604020202020204" pitchFamily="34" charset="0"/>
              </a:rPr>
              <a:t>상각내용연수는</a:t>
            </a:r>
            <a:r>
              <a:rPr lang="ko-KR" altLang="en-US" sz="900" kern="0" dirty="0">
                <a:solidFill>
                  <a:srgbClr val="000000"/>
                </a:solidFill>
                <a:latin typeface="맑은 고딕" panose="020B0503020000020004" pitchFamily="50" charset="-127"/>
                <a:cs typeface="Arial" panose="020B0604020202020204" pitchFamily="34" charset="0"/>
              </a:rPr>
              <a:t> 각각 특허권 </a:t>
            </a:r>
            <a:r>
              <a:rPr lang="en-US" altLang="ko-KR" sz="900" kern="0" dirty="0">
                <a:solidFill>
                  <a:srgbClr val="000000"/>
                </a:solidFill>
                <a:latin typeface="맑은 고딕" panose="020B0503020000020004" pitchFamily="50" charset="-127"/>
                <a:cs typeface="Arial" panose="020B0604020202020204" pitchFamily="34" charset="0"/>
              </a:rPr>
              <a:t>7</a:t>
            </a:r>
            <a:r>
              <a:rPr lang="ko-KR" altLang="en-US" sz="900" kern="0" dirty="0">
                <a:solidFill>
                  <a:srgbClr val="000000"/>
                </a:solidFill>
                <a:latin typeface="맑은 고딕" panose="020B0503020000020004" pitchFamily="50" charset="-127"/>
                <a:cs typeface="Arial" panose="020B0604020202020204" pitchFamily="34" charset="0"/>
              </a:rPr>
              <a:t>년</a:t>
            </a:r>
            <a:r>
              <a:rPr lang="en-US" altLang="ko-KR" sz="900" kern="0" dirty="0">
                <a:solidFill>
                  <a:srgbClr val="000000"/>
                </a:solidFill>
                <a:latin typeface="맑은 고딕" panose="020B0503020000020004" pitchFamily="50" charset="-127"/>
                <a:cs typeface="Arial" panose="020B0604020202020204" pitchFamily="34" charset="0"/>
              </a:rPr>
              <a:t>, </a:t>
            </a:r>
            <a:r>
              <a:rPr lang="ko-KR" altLang="en-US" sz="900" kern="0" dirty="0">
                <a:solidFill>
                  <a:srgbClr val="000000"/>
                </a:solidFill>
                <a:latin typeface="맑은 고딕" panose="020B0503020000020004" pitchFamily="50" charset="-127"/>
                <a:cs typeface="Arial" panose="020B0604020202020204" pitchFamily="34" charset="0"/>
              </a:rPr>
              <a:t>실용신안권</a:t>
            </a:r>
            <a:r>
              <a:rPr lang="en-US" altLang="ko-KR" sz="900" kern="0" dirty="0">
                <a:solidFill>
                  <a:srgbClr val="000000"/>
                </a:solidFill>
                <a:latin typeface="맑은 고딕" panose="020B0503020000020004" pitchFamily="50" charset="-127"/>
                <a:cs typeface="Arial" panose="020B0604020202020204" pitchFamily="34" charset="0"/>
              </a:rPr>
              <a:t> </a:t>
            </a:r>
            <a:r>
              <a:rPr lang="ko-KR" altLang="en-US" sz="900" kern="0" dirty="0">
                <a:solidFill>
                  <a:srgbClr val="000000"/>
                </a:solidFill>
                <a:latin typeface="맑은 고딕" panose="020B0503020000020004" pitchFamily="50" charset="-127"/>
                <a:cs typeface="Arial" panose="020B0604020202020204" pitchFamily="34" charset="0"/>
              </a:rPr>
              <a:t>및 의장권 </a:t>
            </a:r>
            <a:r>
              <a:rPr lang="en-US" altLang="ko-KR" sz="900" kern="0" dirty="0">
                <a:solidFill>
                  <a:srgbClr val="000000"/>
                </a:solidFill>
                <a:latin typeface="맑은 고딕" panose="020B0503020000020004" pitchFamily="50" charset="-127"/>
                <a:cs typeface="Arial" panose="020B0604020202020204" pitchFamily="34" charset="0"/>
              </a:rPr>
              <a:t>5</a:t>
            </a:r>
            <a:r>
              <a:rPr lang="ko-KR" altLang="en-US" sz="900" kern="0" dirty="0">
                <a:solidFill>
                  <a:srgbClr val="000000"/>
                </a:solidFill>
                <a:latin typeface="맑은 고딕" panose="020B0503020000020004" pitchFamily="50" charset="-127"/>
                <a:cs typeface="Arial" panose="020B0604020202020204" pitchFamily="34" charset="0"/>
              </a:rPr>
              <a:t>년으로 세법상 내용연수를 준용함</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endParaRPr lang="en-US" altLang="ko-KR" sz="900" dirty="0">
              <a:solidFill>
                <a:srgbClr val="000000"/>
              </a:solidFill>
              <a:latin typeface="+mj-ea"/>
              <a:cs typeface="Arial" panose="020B0604020202020204" pitchFamily="34" charset="0"/>
            </a:endParaRPr>
          </a:p>
          <a:p>
            <a:pPr marL="260550" lvl="2" defTabSz="914395" fontAlgn="base">
              <a:spcBef>
                <a:spcPts val="300"/>
              </a:spcBef>
              <a:buClr>
                <a:srgbClr val="00338D"/>
              </a:buClr>
              <a:buSzPct val="100000"/>
              <a:defRPr/>
            </a:pPr>
            <a:endParaRPr lang="en-US" altLang="ko-KR" sz="900" kern="0" dirty="0">
              <a:solidFill>
                <a:srgbClr val="000000"/>
              </a:solidFill>
              <a:latin typeface="맑은 고딕" panose="020B0503020000020004" pitchFamily="50" charset="-127"/>
              <a:cs typeface="Arial" panose="020B0604020202020204" pitchFamily="34" charset="0"/>
            </a:endParaRPr>
          </a:p>
        </p:txBody>
      </p:sp>
      <p:graphicFrame>
        <p:nvGraphicFramePr>
          <p:cNvPr id="25" name="표 24">
            <a:extLst>
              <a:ext uri="{FF2B5EF4-FFF2-40B4-BE49-F238E27FC236}">
                <a16:creationId xmlns:a16="http://schemas.microsoft.com/office/drawing/2014/main" id="{A93EF9E0-3719-4436-863E-C6CA6A48DF07}"/>
              </a:ext>
            </a:extLst>
          </p:cNvPr>
          <p:cNvGraphicFramePr>
            <a:graphicFrameLocks noGrp="1"/>
          </p:cNvGraphicFramePr>
          <p:nvPr>
            <p:extLst>
              <p:ext uri="{D42A27DB-BD31-4B8C-83A1-F6EECF244321}">
                <p14:modId xmlns:p14="http://schemas.microsoft.com/office/powerpoint/2010/main" val="3736366084"/>
              </p:ext>
            </p:extLst>
          </p:nvPr>
        </p:nvGraphicFramePr>
        <p:xfrm>
          <a:off x="4089127" y="1537200"/>
          <a:ext cx="5068079" cy="1206795"/>
        </p:xfrm>
        <a:graphic>
          <a:graphicData uri="http://schemas.openxmlformats.org/drawingml/2006/table">
            <a:tbl>
              <a:tblPr/>
              <a:tblGrid>
                <a:gridCol w="1637279">
                  <a:extLst>
                    <a:ext uri="{9D8B030D-6E8A-4147-A177-3AD203B41FA5}">
                      <a16:colId xmlns:a16="http://schemas.microsoft.com/office/drawing/2014/main" val="657586397"/>
                    </a:ext>
                  </a:extLst>
                </a:gridCol>
                <a:gridCol w="709200">
                  <a:extLst>
                    <a:ext uri="{9D8B030D-6E8A-4147-A177-3AD203B41FA5}">
                      <a16:colId xmlns:a16="http://schemas.microsoft.com/office/drawing/2014/main" val="1676816766"/>
                    </a:ext>
                  </a:extLst>
                </a:gridCol>
                <a:gridCol w="680400">
                  <a:extLst>
                    <a:ext uri="{9D8B030D-6E8A-4147-A177-3AD203B41FA5}">
                      <a16:colId xmlns:a16="http://schemas.microsoft.com/office/drawing/2014/main" val="1060941633"/>
                    </a:ext>
                  </a:extLst>
                </a:gridCol>
                <a:gridCol w="680400">
                  <a:extLst>
                    <a:ext uri="{9D8B030D-6E8A-4147-A177-3AD203B41FA5}">
                      <a16:colId xmlns:a16="http://schemas.microsoft.com/office/drawing/2014/main" val="2956319939"/>
                    </a:ext>
                  </a:extLst>
                </a:gridCol>
                <a:gridCol w="680400">
                  <a:extLst>
                    <a:ext uri="{9D8B030D-6E8A-4147-A177-3AD203B41FA5}">
                      <a16:colId xmlns:a16="http://schemas.microsoft.com/office/drawing/2014/main" val="3789099884"/>
                    </a:ext>
                  </a:extLst>
                </a:gridCol>
                <a:gridCol w="680400">
                  <a:extLst>
                    <a:ext uri="{9D8B030D-6E8A-4147-A177-3AD203B41FA5}">
                      <a16:colId xmlns:a16="http://schemas.microsoft.com/office/drawing/2014/main" val="923126708"/>
                    </a:ext>
                  </a:extLst>
                </a:gridCol>
              </a:tblGrid>
              <a:tr h="180000">
                <a:tc>
                  <a:txBody>
                    <a:bodyPr/>
                    <a:lstStyle/>
                    <a:p>
                      <a:pPr algn="l" fontAlgn="ctr"/>
                      <a:r>
                        <a:rPr lang="en-US" altLang="ko-KR" sz="900" b="1" i="0" u="none" strike="noStrike" dirty="0">
                          <a:solidFill>
                            <a:srgbClr val="FFFFFF"/>
                          </a:solidFill>
                          <a:effectLst/>
                          <a:latin typeface="+mj-ea"/>
                          <a:ea typeface="+mj-ea"/>
                        </a:rPr>
                        <a:t>(</a:t>
                      </a:r>
                      <a:r>
                        <a:rPr lang="ko-KR" altLang="en-US" sz="900" b="1" i="0" u="none" strike="noStrike" dirty="0">
                          <a:solidFill>
                            <a:srgbClr val="FFFFFF"/>
                          </a:solidFill>
                          <a:effectLst/>
                          <a:latin typeface="+mj-ea"/>
                          <a:ea typeface="+mj-ea"/>
                        </a:rPr>
                        <a:t>단위</a:t>
                      </a:r>
                      <a:r>
                        <a:rPr lang="en-US" altLang="ko-KR" sz="900" b="1" i="0" u="none" strike="noStrike" dirty="0">
                          <a:solidFill>
                            <a:srgbClr val="FFFFFF"/>
                          </a:solidFill>
                          <a:effectLst/>
                          <a:latin typeface="+mj-ea"/>
                          <a:ea typeface="+mj-ea"/>
                        </a:rPr>
                        <a:t>: </a:t>
                      </a:r>
                      <a:r>
                        <a:rPr lang="ko-KR" altLang="en-US" sz="900" b="1" i="0" u="none" strike="noStrike" dirty="0">
                          <a:solidFill>
                            <a:srgbClr val="FFFFFF"/>
                          </a:solidFill>
                          <a:effectLst/>
                          <a:latin typeface="+mj-ea"/>
                          <a:ea typeface="+mj-ea"/>
                        </a:rPr>
                        <a:t>백만원</a:t>
                      </a:r>
                      <a:r>
                        <a:rPr lang="en-US" altLang="ko-KR" sz="900" b="1" i="0" u="none" strike="noStrike" dirty="0">
                          <a:solidFill>
                            <a:srgbClr val="FFFFFF"/>
                          </a:solidFill>
                          <a:effectLst/>
                          <a:latin typeface="+mj-ea"/>
                          <a:ea typeface="+mj-ea"/>
                        </a:rPr>
                        <a:t>)</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Jun-20</a:t>
                      </a:r>
                      <a:r>
                        <a:rPr lang="en-US" sz="900" b="1" i="0" u="none" strike="noStrike" baseline="30000" dirty="0">
                          <a:solidFill>
                            <a:srgbClr val="FFFFFF"/>
                          </a:solidFill>
                          <a:effectLst/>
                          <a:latin typeface="맑은 고딕" panose="020B0503020000020004" pitchFamily="50" charset="-127"/>
                          <a:ea typeface="맑은 고딕" panose="020B0503020000020004" pitchFamily="50" charset="-127"/>
                        </a:rPr>
                        <a:t>1</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407625832"/>
                  </a:ext>
                </a:extLst>
              </a:tr>
              <a:tr h="144000">
                <a:tc>
                  <a:txBody>
                    <a:bodyPr/>
                    <a:lstStyle/>
                    <a:p>
                      <a:pPr algn="l" fontAlgn="b"/>
                      <a:r>
                        <a:rPr lang="ko-KR" altLang="en-US" sz="900" b="1" i="0" u="none" strike="noStrike" dirty="0">
                          <a:solidFill>
                            <a:srgbClr val="000000"/>
                          </a:solidFill>
                          <a:effectLst/>
                          <a:latin typeface="+mj-ea"/>
                          <a:ea typeface="+mj-ea"/>
                        </a:rPr>
                        <a:t>유형자산</a:t>
                      </a:r>
                    </a:p>
                  </a:txBody>
                  <a:tcPr marL="46800" marR="46800" marT="9525" marB="0" anchor="b">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900" b="1" i="0" u="none" strike="noStrike" dirty="0">
                          <a:solidFill>
                            <a:srgbClr val="000000"/>
                          </a:solidFill>
                          <a:effectLst/>
                          <a:latin typeface="+mj-ea"/>
                          <a:ea typeface="+mj-ea"/>
                        </a:rPr>
                        <a:t>1,338</a:t>
                      </a:r>
                    </a:p>
                  </a:txBody>
                  <a:tcPr marL="46800" marR="468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900" b="1" i="0" u="none" strike="noStrike">
                          <a:solidFill>
                            <a:srgbClr val="000000"/>
                          </a:solidFill>
                          <a:effectLst/>
                          <a:latin typeface="+mj-ea"/>
                          <a:ea typeface="+mj-ea"/>
                        </a:rPr>
                        <a:t>1,205</a:t>
                      </a:r>
                    </a:p>
                  </a:txBody>
                  <a:tcPr marL="46800" marR="468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900" b="1" i="0" u="none" strike="noStrike">
                          <a:solidFill>
                            <a:srgbClr val="000000"/>
                          </a:solidFill>
                          <a:effectLst/>
                          <a:latin typeface="+mj-ea"/>
                          <a:ea typeface="+mj-ea"/>
                        </a:rPr>
                        <a:t>1,024</a:t>
                      </a:r>
                    </a:p>
                  </a:txBody>
                  <a:tcPr marL="46800" marR="468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900" b="1" i="0" u="none" strike="noStrike" dirty="0">
                          <a:solidFill>
                            <a:srgbClr val="000000"/>
                          </a:solidFill>
                          <a:effectLst/>
                          <a:latin typeface="+mj-ea"/>
                          <a:ea typeface="+mj-ea"/>
                        </a:rPr>
                        <a:t>831</a:t>
                      </a:r>
                    </a:p>
                  </a:txBody>
                  <a:tcPr marL="46800" marR="468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mj-ea"/>
                          <a:ea typeface="+mj-ea"/>
                        </a:rPr>
                        <a:t>834</a:t>
                      </a:r>
                    </a:p>
                  </a:txBody>
                  <a:tcPr marL="46800" marR="46800" marT="0" marB="0" anchor="ctr">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632949124"/>
                  </a:ext>
                </a:extLst>
              </a:tr>
              <a:tr h="144000">
                <a:tc>
                  <a:txBody>
                    <a:bodyPr/>
                    <a:lstStyle/>
                    <a:p>
                      <a:pPr algn="l" fontAlgn="b"/>
                      <a:r>
                        <a:rPr lang="ko-KR" altLang="en-US" sz="900" b="0" i="0" u="none" strike="noStrike" dirty="0">
                          <a:solidFill>
                            <a:srgbClr val="000000"/>
                          </a:solidFill>
                          <a:effectLst/>
                          <a:latin typeface="+mj-ea"/>
                          <a:ea typeface="+mj-ea"/>
                        </a:rPr>
                        <a:t> 기계장치</a:t>
                      </a:r>
                    </a:p>
                  </a:txBody>
                  <a:tcPr marL="46800" marR="46800" marT="9525"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1,318</a:t>
                      </a:r>
                    </a:p>
                  </a:txBody>
                  <a:tcPr marL="46800" marR="46800" marT="9525"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1,166</a:t>
                      </a:r>
                    </a:p>
                  </a:txBody>
                  <a:tcPr marL="46800" marR="46800" marT="9525"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j-ea"/>
                          <a:ea typeface="+mj-ea"/>
                        </a:rPr>
                        <a:t>981</a:t>
                      </a:r>
                    </a:p>
                  </a:txBody>
                  <a:tcPr marL="46800" marR="46800" marT="9525"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j-ea"/>
                          <a:ea typeface="+mj-ea"/>
                        </a:rPr>
                        <a:t>681</a:t>
                      </a:r>
                    </a:p>
                  </a:txBody>
                  <a:tcPr marL="46800" marR="46800" marT="9525"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j-ea"/>
                          <a:ea typeface="+mj-ea"/>
                        </a:rPr>
                        <a:t>681</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81938865"/>
                  </a:ext>
                </a:extLst>
              </a:tr>
              <a:tr h="144000">
                <a:tc>
                  <a:txBody>
                    <a:bodyPr/>
                    <a:lstStyle/>
                    <a:p>
                      <a:pPr algn="l" fontAlgn="b"/>
                      <a:r>
                        <a:rPr lang="ko-KR" altLang="en-US" sz="900" b="0" i="0" u="none" strike="noStrike" dirty="0">
                          <a:solidFill>
                            <a:srgbClr val="000000"/>
                          </a:solidFill>
                          <a:effectLst/>
                          <a:latin typeface="+mj-ea"/>
                          <a:ea typeface="+mj-ea"/>
                        </a:rPr>
                        <a:t> 기타</a:t>
                      </a:r>
                    </a:p>
                  </a:txBody>
                  <a:tcPr marL="46800" marR="46800" marT="9525"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20</a:t>
                      </a:r>
                    </a:p>
                  </a:txBody>
                  <a:tcPr marL="46800" marR="46800" marT="9525"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38</a:t>
                      </a:r>
                    </a:p>
                  </a:txBody>
                  <a:tcPr marL="46800" marR="46800" marT="9525"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42</a:t>
                      </a:r>
                    </a:p>
                  </a:txBody>
                  <a:tcPr marL="46800" marR="46800" marT="9525"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j-ea"/>
                          <a:ea typeface="+mj-ea"/>
                        </a:rPr>
                        <a:t>150</a:t>
                      </a:r>
                    </a:p>
                  </a:txBody>
                  <a:tcPr marL="46800" marR="46800" marT="9525"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j-ea"/>
                          <a:ea typeface="+mj-ea"/>
                        </a:rPr>
                        <a:t>153</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1402249060"/>
                  </a:ext>
                </a:extLst>
              </a:tr>
              <a:tr h="144000">
                <a:tc>
                  <a:txBody>
                    <a:bodyPr/>
                    <a:lstStyle/>
                    <a:p>
                      <a:pPr algn="l" fontAlgn="b"/>
                      <a:r>
                        <a:rPr lang="ko-KR" altLang="en-US" sz="900" b="1" i="0" u="none" strike="noStrike" dirty="0">
                          <a:solidFill>
                            <a:srgbClr val="000000"/>
                          </a:solidFill>
                          <a:effectLst/>
                          <a:latin typeface="+mj-ea"/>
                          <a:ea typeface="+mj-ea"/>
                        </a:rPr>
                        <a:t>무형자산</a:t>
                      </a:r>
                    </a:p>
                  </a:txBody>
                  <a:tcPr marL="46800" marR="46800" marT="9525"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1" i="0" u="none" strike="noStrike" dirty="0">
                          <a:solidFill>
                            <a:srgbClr val="000000"/>
                          </a:solidFill>
                          <a:effectLst/>
                          <a:latin typeface="+mj-ea"/>
                          <a:ea typeface="+mj-ea"/>
                        </a:rPr>
                        <a:t>-</a:t>
                      </a:r>
                    </a:p>
                  </a:txBody>
                  <a:tcPr marL="46800" marR="46800" marT="9525" marB="0" anchor="b">
                    <a:lnL>
                      <a:noFill/>
                    </a:lnL>
                    <a:lnR>
                      <a:noFill/>
                    </a:lnR>
                    <a:lnT>
                      <a:noFill/>
                    </a:lnT>
                    <a:lnB>
                      <a:noFill/>
                    </a:lnB>
                  </a:tcPr>
                </a:tc>
                <a:tc>
                  <a:txBody>
                    <a:bodyPr/>
                    <a:lstStyle/>
                    <a:p>
                      <a:pPr algn="r" fontAlgn="b"/>
                      <a:r>
                        <a:rPr lang="en-US" altLang="ko-KR" sz="900" b="1" i="0" u="none" strike="noStrike" dirty="0">
                          <a:solidFill>
                            <a:srgbClr val="000000"/>
                          </a:solidFill>
                          <a:effectLst/>
                          <a:latin typeface="+mj-ea"/>
                          <a:ea typeface="+mj-ea"/>
                        </a:rPr>
                        <a:t>2,868</a:t>
                      </a:r>
                    </a:p>
                  </a:txBody>
                  <a:tcPr marL="46800" marR="46800" marT="9525" marB="0" anchor="b">
                    <a:lnL>
                      <a:noFill/>
                    </a:lnL>
                    <a:lnR>
                      <a:noFill/>
                    </a:lnR>
                    <a:lnT>
                      <a:noFill/>
                    </a:lnT>
                    <a:lnB>
                      <a:noFill/>
                    </a:lnB>
                  </a:tcPr>
                </a:tc>
                <a:tc>
                  <a:txBody>
                    <a:bodyPr/>
                    <a:lstStyle/>
                    <a:p>
                      <a:pPr algn="r" fontAlgn="b"/>
                      <a:r>
                        <a:rPr lang="en-US" altLang="ko-KR" sz="900" b="1" i="0" u="none" strike="noStrike" dirty="0">
                          <a:solidFill>
                            <a:srgbClr val="000000"/>
                          </a:solidFill>
                          <a:effectLst/>
                          <a:latin typeface="+mj-ea"/>
                          <a:ea typeface="+mj-ea"/>
                        </a:rPr>
                        <a:t>3,596</a:t>
                      </a:r>
                    </a:p>
                  </a:txBody>
                  <a:tcPr marL="46800" marR="46800" marT="9525" marB="0" anchor="b">
                    <a:lnL>
                      <a:noFill/>
                    </a:lnL>
                    <a:lnR>
                      <a:noFill/>
                    </a:lnR>
                    <a:lnT>
                      <a:noFill/>
                    </a:lnT>
                    <a:lnB>
                      <a:noFill/>
                    </a:lnB>
                  </a:tcPr>
                </a:tc>
                <a:tc>
                  <a:txBody>
                    <a:bodyPr/>
                    <a:lstStyle/>
                    <a:p>
                      <a:pPr algn="r" fontAlgn="b"/>
                      <a:r>
                        <a:rPr lang="en-US" altLang="ko-KR" sz="900" b="1" i="0" u="none" strike="noStrike" dirty="0">
                          <a:solidFill>
                            <a:srgbClr val="000000"/>
                          </a:solidFill>
                          <a:effectLst/>
                          <a:latin typeface="+mj-ea"/>
                          <a:ea typeface="+mj-ea"/>
                        </a:rPr>
                        <a:t>2,930</a:t>
                      </a:r>
                    </a:p>
                  </a:txBody>
                  <a:tcPr marL="46800" marR="46800" marT="9525" marB="0" anchor="b">
                    <a:lnL>
                      <a:noFill/>
                    </a:lnL>
                    <a:lnR>
                      <a:noFill/>
                    </a:lnR>
                    <a:lnT>
                      <a:noFill/>
                    </a:lnT>
                    <a:lnB>
                      <a:noFill/>
                    </a:lnB>
                  </a:tcPr>
                </a:tc>
                <a:tc>
                  <a:txBody>
                    <a:bodyPr/>
                    <a:lstStyle/>
                    <a:p>
                      <a:pPr algn="r" fontAlgn="ctr"/>
                      <a:r>
                        <a:rPr lang="en-US" altLang="ko-KR" sz="900" b="1" i="0" u="none" strike="noStrike" dirty="0">
                          <a:solidFill>
                            <a:srgbClr val="000000"/>
                          </a:solidFill>
                          <a:effectLst/>
                          <a:latin typeface="+mj-ea"/>
                          <a:ea typeface="+mj-ea"/>
                        </a:rPr>
                        <a:t>2,595</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2494274244"/>
                  </a:ext>
                </a:extLst>
              </a:tr>
              <a:tr h="144000">
                <a:tc>
                  <a:txBody>
                    <a:bodyPr/>
                    <a:lstStyle/>
                    <a:p>
                      <a:pPr algn="l" fontAlgn="b"/>
                      <a:r>
                        <a:rPr lang="ko-KR" altLang="en-US" sz="900" b="0" i="0" u="none" strike="noStrike" dirty="0">
                          <a:solidFill>
                            <a:srgbClr val="000000"/>
                          </a:solidFill>
                          <a:effectLst/>
                          <a:latin typeface="+mj-ea"/>
                          <a:ea typeface="+mj-ea"/>
                        </a:rPr>
                        <a:t> 특허권</a:t>
                      </a:r>
                    </a:p>
                  </a:txBody>
                  <a:tcPr marL="46800" marR="46800" marT="9525"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mj-ea"/>
                          <a:ea typeface="+mj-ea"/>
                        </a:rPr>
                        <a:t>-</a:t>
                      </a:r>
                    </a:p>
                  </a:txBody>
                  <a:tcPr marL="46800" marR="46800" marT="9525"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2,868</a:t>
                      </a:r>
                    </a:p>
                  </a:txBody>
                  <a:tcPr marL="46800" marR="46800" marT="9525"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2,441</a:t>
                      </a:r>
                    </a:p>
                  </a:txBody>
                  <a:tcPr marL="46800" marR="46800" marT="9525"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2,013</a:t>
                      </a:r>
                    </a:p>
                  </a:txBody>
                  <a:tcPr marL="46800" marR="46800" marT="9525"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j-ea"/>
                          <a:ea typeface="+mj-ea"/>
                        </a:rPr>
                        <a:t>1,798</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3914497200"/>
                  </a:ext>
                </a:extLst>
              </a:tr>
              <a:tr h="144000">
                <a:tc>
                  <a:txBody>
                    <a:bodyPr/>
                    <a:lstStyle/>
                    <a:p>
                      <a:pPr algn="l" fontAlgn="b"/>
                      <a:r>
                        <a:rPr lang="ko-KR" altLang="en-US" sz="900" b="0" i="0" u="none" strike="noStrike" dirty="0">
                          <a:solidFill>
                            <a:srgbClr val="000000"/>
                          </a:solidFill>
                          <a:effectLst/>
                          <a:latin typeface="+mj-ea"/>
                          <a:ea typeface="+mj-ea"/>
                        </a:rPr>
                        <a:t> 실용신안권</a:t>
                      </a:r>
                    </a:p>
                  </a:txBody>
                  <a:tcPr marL="46800" marR="46800" marT="9525"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mj-ea"/>
                          <a:ea typeface="+mj-ea"/>
                        </a:rPr>
                        <a:t>-</a:t>
                      </a:r>
                    </a:p>
                  </a:txBody>
                  <a:tcPr marL="46800" marR="46800" marT="9525"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j-ea"/>
                          <a:ea typeface="+mj-ea"/>
                        </a:rPr>
                        <a:t>-</a:t>
                      </a:r>
                    </a:p>
                  </a:txBody>
                  <a:tcPr marL="46800" marR="46800" marT="9525"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918</a:t>
                      </a:r>
                    </a:p>
                  </a:txBody>
                  <a:tcPr marL="46800" marR="46800" marT="9525"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728</a:t>
                      </a:r>
                    </a:p>
                  </a:txBody>
                  <a:tcPr marL="46800" marR="46800" marT="9525"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j-ea"/>
                          <a:ea typeface="+mj-ea"/>
                        </a:rPr>
                        <a:t>633</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noFill/>
                  </a:tcPr>
                </a:tc>
                <a:extLst>
                  <a:ext uri="{0D108BD9-81ED-4DB2-BD59-A6C34878D82A}">
                    <a16:rowId xmlns:a16="http://schemas.microsoft.com/office/drawing/2014/main" val="683401733"/>
                  </a:ext>
                </a:extLst>
              </a:tr>
              <a:tr h="144000">
                <a:tc>
                  <a:txBody>
                    <a:bodyPr/>
                    <a:lstStyle/>
                    <a:p>
                      <a:pPr algn="l" fontAlgn="b"/>
                      <a:r>
                        <a:rPr lang="ko-KR" altLang="en-US" sz="900" b="0" i="0" u="none" strike="noStrike" dirty="0">
                          <a:solidFill>
                            <a:srgbClr val="000000"/>
                          </a:solidFill>
                          <a:effectLst/>
                          <a:latin typeface="+mj-ea"/>
                          <a:ea typeface="+mj-ea"/>
                        </a:rPr>
                        <a:t> 의장권</a:t>
                      </a:r>
                    </a:p>
                  </a:txBody>
                  <a:tcPr marL="46800" marR="46800" marT="9525" marB="0" anchor="b">
                    <a:lnL w="9525" cap="flat" cmpd="sng" algn="ctr">
                      <a:solidFill>
                        <a:schemeClr val="tx2"/>
                      </a:solidFill>
                      <a:prstDash val="solid"/>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mj-ea"/>
                          <a:ea typeface="+mj-ea"/>
                        </a:rPr>
                        <a:t>-</a:t>
                      </a:r>
                    </a:p>
                  </a:txBody>
                  <a:tcPr marL="46800" marR="46800" marT="9525"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mj-ea"/>
                          <a:ea typeface="+mj-ea"/>
                        </a:rPr>
                        <a:t>-</a:t>
                      </a:r>
                    </a:p>
                  </a:txBody>
                  <a:tcPr marL="46800" marR="46800" marT="9525"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mj-ea"/>
                          <a:ea typeface="+mj-ea"/>
                        </a:rPr>
                        <a:t>237</a:t>
                      </a:r>
                    </a:p>
                  </a:txBody>
                  <a:tcPr marL="46800" marR="46800" marT="9525"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mj-ea"/>
                          <a:ea typeface="+mj-ea"/>
                        </a:rPr>
                        <a:t>188</a:t>
                      </a:r>
                    </a:p>
                  </a:txBody>
                  <a:tcPr marL="46800" marR="46800" marT="9525"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j-ea"/>
                          <a:ea typeface="+mj-ea"/>
                        </a:rPr>
                        <a:t>163</a:t>
                      </a:r>
                    </a:p>
                  </a:txBody>
                  <a:tcPr marL="46800" marR="46800" marT="0" marB="0" anchor="ctr">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794382660"/>
                  </a:ext>
                </a:extLst>
              </a:tr>
            </a:tbl>
          </a:graphicData>
        </a:graphic>
      </p:graphicFrame>
      <p:graphicFrame>
        <p:nvGraphicFramePr>
          <p:cNvPr id="13" name="표 12">
            <a:extLst>
              <a:ext uri="{FF2B5EF4-FFF2-40B4-BE49-F238E27FC236}">
                <a16:creationId xmlns:a16="http://schemas.microsoft.com/office/drawing/2014/main" id="{DD5B01E6-9D7E-4D2D-8397-905FD845EF23}"/>
              </a:ext>
            </a:extLst>
          </p:cNvPr>
          <p:cNvGraphicFramePr>
            <a:graphicFrameLocks noGrp="1"/>
          </p:cNvGraphicFramePr>
          <p:nvPr>
            <p:extLst>
              <p:ext uri="{D42A27DB-BD31-4B8C-83A1-F6EECF244321}">
                <p14:modId xmlns:p14="http://schemas.microsoft.com/office/powerpoint/2010/main" val="3381411011"/>
              </p:ext>
            </p:extLst>
          </p:nvPr>
        </p:nvGraphicFramePr>
        <p:xfrm>
          <a:off x="4089127" y="3089595"/>
          <a:ext cx="5056184" cy="2994849"/>
        </p:xfrm>
        <a:graphic>
          <a:graphicData uri="http://schemas.openxmlformats.org/drawingml/2006/table">
            <a:tbl>
              <a:tblPr/>
              <a:tblGrid>
                <a:gridCol w="532922">
                  <a:extLst>
                    <a:ext uri="{9D8B030D-6E8A-4147-A177-3AD203B41FA5}">
                      <a16:colId xmlns:a16="http://schemas.microsoft.com/office/drawing/2014/main" val="1368641098"/>
                    </a:ext>
                  </a:extLst>
                </a:gridCol>
                <a:gridCol w="605212">
                  <a:extLst>
                    <a:ext uri="{9D8B030D-6E8A-4147-A177-3AD203B41FA5}">
                      <a16:colId xmlns:a16="http://schemas.microsoft.com/office/drawing/2014/main" val="169647939"/>
                    </a:ext>
                  </a:extLst>
                </a:gridCol>
                <a:gridCol w="544011">
                  <a:extLst>
                    <a:ext uri="{9D8B030D-6E8A-4147-A177-3AD203B41FA5}">
                      <a16:colId xmlns:a16="http://schemas.microsoft.com/office/drawing/2014/main" val="3282544461"/>
                    </a:ext>
                  </a:extLst>
                </a:gridCol>
                <a:gridCol w="737478">
                  <a:extLst>
                    <a:ext uri="{9D8B030D-6E8A-4147-A177-3AD203B41FA5}">
                      <a16:colId xmlns:a16="http://schemas.microsoft.com/office/drawing/2014/main" val="536408581"/>
                    </a:ext>
                  </a:extLst>
                </a:gridCol>
                <a:gridCol w="635000">
                  <a:extLst>
                    <a:ext uri="{9D8B030D-6E8A-4147-A177-3AD203B41FA5}">
                      <a16:colId xmlns:a16="http://schemas.microsoft.com/office/drawing/2014/main" val="3330602957"/>
                    </a:ext>
                  </a:extLst>
                </a:gridCol>
                <a:gridCol w="524761">
                  <a:extLst>
                    <a:ext uri="{9D8B030D-6E8A-4147-A177-3AD203B41FA5}">
                      <a16:colId xmlns:a16="http://schemas.microsoft.com/office/drawing/2014/main" val="2896280448"/>
                    </a:ext>
                  </a:extLst>
                </a:gridCol>
                <a:gridCol w="625613">
                  <a:extLst>
                    <a:ext uri="{9D8B030D-6E8A-4147-A177-3AD203B41FA5}">
                      <a16:colId xmlns:a16="http://schemas.microsoft.com/office/drawing/2014/main" val="2636971203"/>
                    </a:ext>
                  </a:extLst>
                </a:gridCol>
                <a:gridCol w="851187">
                  <a:extLst>
                    <a:ext uri="{9D8B030D-6E8A-4147-A177-3AD203B41FA5}">
                      <a16:colId xmlns:a16="http://schemas.microsoft.com/office/drawing/2014/main" val="3140701813"/>
                    </a:ext>
                  </a:extLst>
                </a:gridCol>
              </a:tblGrid>
              <a:tr h="107378">
                <a:tc>
                  <a:txBody>
                    <a:bodyPr/>
                    <a:lstStyle/>
                    <a:p>
                      <a:pPr algn="ctr" fontAlgn="ct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구분</a:t>
                      </a:r>
                    </a:p>
                  </a:txBody>
                  <a:tcPr marL="36000" marR="0" marT="0" marB="0" anchor="ctr">
                    <a:lnL w="9525" cap="flat" cmpd="sng" algn="ctr">
                      <a:solidFill>
                        <a:schemeClr val="tx2"/>
                      </a:solidFill>
                      <a:prstDash val="solid"/>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등록번호</a:t>
                      </a: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출원일</a:t>
                      </a: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권리등록</a:t>
                      </a: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이전일</a:t>
                      </a: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등록권리자</a:t>
                      </a: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평가기관</a:t>
                      </a: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1</a:t>
                      </a:r>
                      <a:endParaRPr lang="ko-KR" altLang="en-US" sz="7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평가기관</a:t>
                      </a: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2</a:t>
                      </a:r>
                      <a:endParaRPr lang="ko-KR" altLang="en-US" sz="7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평가기관</a:t>
                      </a: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3</a:t>
                      </a:r>
                      <a:endParaRPr lang="ko-KR" altLang="en-US" sz="7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2608043435"/>
                  </a:ext>
                </a:extLst>
              </a:tr>
              <a:tr h="108000">
                <a:tc rowSpan="15">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특허권</a:t>
                      </a:r>
                      <a:endParaRPr lang="en-US" altLang="ko-KR" sz="7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9525" cap="flat" cmpd="sng" algn="ctr">
                      <a:solidFill>
                        <a:schemeClr val="tx2"/>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10-0886968</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‘08-10-22</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rowSpan="10">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‘17-09-08</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rowSpan="10">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1,331</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백만원</a:t>
                      </a: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(15-10-01)</a:t>
                      </a: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rowSpan="10">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rowSpan="10">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655~1,139</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백만원</a:t>
                      </a: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(17-08-01)</a:t>
                      </a: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6982294"/>
                  </a:ext>
                </a:extLst>
              </a:tr>
              <a:tr h="1080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10-0902790</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‘08-11-25</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2718186"/>
                  </a:ext>
                </a:extLst>
              </a:tr>
              <a:tr h="1080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10-0916932</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‘09-02-24</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5304380"/>
                  </a:ext>
                </a:extLst>
              </a:tr>
              <a:tr h="1080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10-0928642</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‘09-03-03</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8160669"/>
                  </a:ext>
                </a:extLst>
              </a:tr>
              <a:tr h="1080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10-0916933</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rowSpan="2">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‘09-03-20</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8559190"/>
                  </a:ext>
                </a:extLst>
              </a:tr>
              <a:tr h="1080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10-0946634</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0293438"/>
                  </a:ext>
                </a:extLst>
              </a:tr>
              <a:tr h="1080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10-0913298</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‘09-04-01</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9365985"/>
                  </a:ext>
                </a:extLst>
              </a:tr>
              <a:tr h="1080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10-0904776</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‘09-04-24</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4963245"/>
                  </a:ext>
                </a:extLst>
              </a:tr>
              <a:tr h="1080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10-0938355</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‘09-10-23</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6204767"/>
                  </a:ext>
                </a:extLst>
              </a:tr>
              <a:tr h="1080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10-1091561</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’10-09-09</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9034126"/>
                  </a:ext>
                </a:extLst>
              </a:tr>
              <a:tr h="214756">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10-1187006</a:t>
                      </a:r>
                      <a:r>
                        <a:rPr lang="en-US" altLang="ko-KR" sz="700" b="1"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en-US" altLang="ko-KR" sz="7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‘12-04-24</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‘18-03-05</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1,579</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백만원</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(15-07-03)</a:t>
                      </a: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1,530~2,720</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백만원</a:t>
                      </a: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(17-08-01)</a:t>
                      </a: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658086"/>
                  </a:ext>
                </a:extLst>
              </a:tr>
              <a:tr h="1152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10-0876337</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‘08-06-25</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‘10-05-04</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코닝정밀소재</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2482921"/>
                  </a:ext>
                </a:extLst>
              </a:tr>
              <a:tr h="1152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10-0901709</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‘09-03-09</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‘09-06-02</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1076949"/>
                  </a:ext>
                </a:extLst>
              </a:tr>
              <a:tr h="1152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10-0939445</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‘09-04-01</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‘10-01-22</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362499"/>
                  </a:ext>
                </a:extLst>
              </a:tr>
              <a:tr h="1152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10-2160851</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‘17-09-08</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‘20-09-22</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1164858"/>
                  </a:ext>
                </a:extLst>
              </a:tr>
              <a:tr h="115200">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실용신안권</a:t>
                      </a:r>
                      <a:endParaRPr lang="en-US" altLang="ko-KR" sz="7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9525" cap="flat" cmpd="sng" algn="ctr">
                      <a:solidFill>
                        <a:schemeClr val="tx2"/>
                      </a:solidFill>
                      <a:prstDash val="solid"/>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20-0481430</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‘15-10-06</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‘18-11-22</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5097723"/>
                  </a:ext>
                </a:extLst>
              </a:tr>
              <a:tr h="115200">
                <a:tc rowSpan="8">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의장권</a:t>
                      </a:r>
                      <a:endParaRPr lang="en-US" altLang="ko-KR" sz="7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9525" cap="flat" cmpd="sng" algn="ctr">
                      <a:solidFill>
                        <a:schemeClr val="tx2"/>
                      </a:solidFill>
                      <a:prstDash val="solid"/>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30-0814554</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‘15-07-01</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‘18-11-22</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1129742"/>
                  </a:ext>
                </a:extLst>
              </a:tr>
              <a:tr h="1152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30-0860057</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‘15-09-16</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‘18-11-22</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3643673"/>
                  </a:ext>
                </a:extLst>
              </a:tr>
              <a:tr h="1152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30-0857939</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‘15-09-16</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‘18-11-22</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47821"/>
                  </a:ext>
                </a:extLst>
              </a:tr>
              <a:tr h="1152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30-0828681</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‘15-09-30</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‘18-11-22</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0200958"/>
                  </a:ext>
                </a:extLst>
              </a:tr>
              <a:tr h="1152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30-0813597</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‘15-06-25</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‘15-08-31</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5419320"/>
                  </a:ext>
                </a:extLst>
              </a:tr>
              <a:tr h="1152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30-0813596</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‘15-06-25</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‘15-08-31</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0128736"/>
                  </a:ext>
                </a:extLst>
              </a:tr>
              <a:tr h="1152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30-0813598</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‘15-06-25</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‘15-08-31</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6554073"/>
                  </a:ext>
                </a:extLst>
              </a:tr>
              <a:tr h="115200">
                <a:tc vMerge="1">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30-0970955</a:t>
                      </a:r>
                    </a:p>
                  </a:txBody>
                  <a:tcPr marL="9525"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‘17-12-08</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‘18-08-27</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9525" marR="0" marT="9525"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0" marT="0" marB="0" anchor="ctr">
                    <a:lnL w="6350" cap="flat" cmpd="sng" algn="ctr">
                      <a:solidFill>
                        <a:srgbClr val="00338D"/>
                      </a:solidFill>
                      <a:prstDash val="sysDot"/>
                      <a:round/>
                      <a:headEnd type="none" w="med" len="med"/>
                      <a:tailEnd type="none" w="med" len="med"/>
                    </a:lnL>
                    <a:lnR w="9525" cap="flat" cmpd="sng" algn="ctr">
                      <a:solidFill>
                        <a:schemeClr val="tx2"/>
                      </a:solidFill>
                      <a:prstDash val="solid"/>
                      <a:round/>
                      <a:headEnd type="none" w="med" len="med"/>
                      <a:tailEnd type="none" w="med" len="med"/>
                    </a:lnR>
                    <a:lnT w="6350" cap="flat" cmpd="sng" algn="ctr">
                      <a:solidFill>
                        <a:srgbClr val="00338D"/>
                      </a:solidFill>
                      <a:prstDash val="sysDot"/>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9271680"/>
                  </a:ext>
                </a:extLst>
              </a:tr>
            </a:tbl>
          </a:graphicData>
        </a:graphic>
      </p:graphicFrame>
      <p:grpSp>
        <p:nvGrpSpPr>
          <p:cNvPr id="16" name="그룹 15">
            <a:extLst>
              <a:ext uri="{FF2B5EF4-FFF2-40B4-BE49-F238E27FC236}">
                <a16:creationId xmlns:a16="http://schemas.microsoft.com/office/drawing/2014/main" id="{61060E61-08A6-4557-8109-44DB5F392C33}"/>
              </a:ext>
            </a:extLst>
          </p:cNvPr>
          <p:cNvGrpSpPr/>
          <p:nvPr/>
        </p:nvGrpSpPr>
        <p:grpSpPr>
          <a:xfrm>
            <a:off x="4089127" y="2707995"/>
            <a:ext cx="5056933" cy="360000"/>
            <a:chOff x="494945" y="1434354"/>
            <a:chExt cx="4516755" cy="360000"/>
          </a:xfrm>
        </p:grpSpPr>
        <p:sp>
          <p:nvSpPr>
            <p:cNvPr id="17" name="Line 13">
              <a:extLst>
                <a:ext uri="{FF2B5EF4-FFF2-40B4-BE49-F238E27FC236}">
                  <a16:creationId xmlns:a16="http://schemas.microsoft.com/office/drawing/2014/main" id="{87A69E72-9179-443C-AC32-AD1649D2F39B}"/>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20" name="Rectangle 41">
              <a:extLst>
                <a:ext uri="{FF2B5EF4-FFF2-40B4-BE49-F238E27FC236}">
                  <a16:creationId xmlns:a16="http://schemas.microsoft.com/office/drawing/2014/main" id="{8148AA1F-4D21-485B-BA7B-A208E2CE4728}"/>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▌산업재산권 내역</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23" name="TextBox 22">
            <a:extLst>
              <a:ext uri="{FF2B5EF4-FFF2-40B4-BE49-F238E27FC236}">
                <a16:creationId xmlns:a16="http://schemas.microsoft.com/office/drawing/2014/main" id="{7DA4BD1A-7A8B-42A1-AED1-4C8ADA116C38}"/>
              </a:ext>
            </a:extLst>
          </p:cNvPr>
          <p:cNvSpPr txBox="1"/>
          <p:nvPr/>
        </p:nvSpPr>
        <p:spPr>
          <a:xfrm>
            <a:off x="4005717" y="6164932"/>
            <a:ext cx="5223003" cy="200055"/>
          </a:xfrm>
          <a:prstGeom prst="rect">
            <a:avLst/>
          </a:prstGeom>
          <a:noFill/>
        </p:spPr>
        <p:txBody>
          <a:bodyPr wrap="square" rtlCol="0">
            <a:spAutoFit/>
          </a:bodyPr>
          <a:lstStyle/>
          <a:p>
            <a:r>
              <a:rPr lang="en-US" altLang="ko-KR" sz="700" dirty="0">
                <a:latin typeface="+mj-ea"/>
                <a:ea typeface="+mj-ea"/>
                <a:cs typeface="Univers for KPMG"/>
              </a:rPr>
              <a:t>Note 2: </a:t>
            </a:r>
            <a:r>
              <a:rPr lang="ko-KR" altLang="en-US" sz="700" dirty="0">
                <a:latin typeface="+mj-ea"/>
                <a:ea typeface="+mj-ea"/>
                <a:cs typeface="Univers for KPMG"/>
              </a:rPr>
              <a:t>하나은행 차입금 </a:t>
            </a:r>
            <a:r>
              <a:rPr lang="en-US" altLang="ko-KR" sz="700" dirty="0">
                <a:latin typeface="+mj-ea"/>
                <a:ea typeface="+mj-ea"/>
                <a:cs typeface="Univers for KPMG"/>
              </a:rPr>
              <a:t>13</a:t>
            </a:r>
            <a:r>
              <a:rPr lang="ko-KR" altLang="en-US" sz="700" dirty="0">
                <a:latin typeface="+mj-ea"/>
                <a:ea typeface="+mj-ea"/>
                <a:cs typeface="Univers for KPMG"/>
              </a:rPr>
              <a:t>억원에 대하여 해당 특허권을 담보로 제공하고 있음</a:t>
            </a:r>
            <a:endParaRPr lang="en-US" altLang="ko-KR" sz="700" dirty="0">
              <a:latin typeface="+mj-ea"/>
              <a:ea typeface="+mj-ea"/>
              <a:cs typeface="Univers for KPMG"/>
            </a:endParaRPr>
          </a:p>
        </p:txBody>
      </p:sp>
      <p:sp>
        <p:nvSpPr>
          <p:cNvPr id="26" name="TextBox 25">
            <a:extLst>
              <a:ext uri="{FF2B5EF4-FFF2-40B4-BE49-F238E27FC236}">
                <a16:creationId xmlns:a16="http://schemas.microsoft.com/office/drawing/2014/main" id="{41500AB5-802E-4DAC-93EB-5F2EA879CB85}"/>
              </a:ext>
            </a:extLst>
          </p:cNvPr>
          <p:cNvSpPr txBox="1"/>
          <p:nvPr/>
        </p:nvSpPr>
        <p:spPr>
          <a:xfrm>
            <a:off x="4005717" y="6049810"/>
            <a:ext cx="5151489" cy="200055"/>
          </a:xfrm>
          <a:prstGeom prst="rect">
            <a:avLst/>
          </a:prstGeom>
          <a:noFill/>
        </p:spPr>
        <p:txBody>
          <a:bodyPr wrap="square" rtlCol="0">
            <a:spAutoFit/>
          </a:bodyPr>
          <a:lstStyle/>
          <a:p>
            <a:r>
              <a:rPr lang="en-US" altLang="ko-KR" sz="700" dirty="0">
                <a:latin typeface="Univers for KPMG"/>
                <a:cs typeface="Univers for KPMG"/>
              </a:rPr>
              <a:t>Note 1: </a:t>
            </a:r>
            <a:r>
              <a:rPr lang="ko-KR" altLang="en-US" sz="700" dirty="0">
                <a:latin typeface="Univers for KPMG"/>
                <a:cs typeface="Univers for KPMG"/>
              </a:rPr>
              <a:t>회사 결산자료를 수령하지 못하여 유</a:t>
            </a:r>
            <a:r>
              <a:rPr lang="ko-KR" altLang="en-US" sz="700" dirty="0">
                <a:latin typeface="맑은 고딕" panose="020B0503020000020004" pitchFamily="50" charset="-127"/>
                <a:ea typeface="맑은 고딕" panose="020B0503020000020004" pitchFamily="50" charset="-127"/>
                <a:cs typeface="Univers for KPMG"/>
              </a:rPr>
              <a:t>무형자산 당기 </a:t>
            </a:r>
            <a:r>
              <a:rPr lang="ko-KR" altLang="en-US" sz="700" dirty="0" err="1">
                <a:latin typeface="맑은 고딕" panose="020B0503020000020004" pitchFamily="50" charset="-127"/>
                <a:ea typeface="맑은 고딕" panose="020B0503020000020004" pitchFamily="50" charset="-127"/>
                <a:cs typeface="Univers for KPMG"/>
              </a:rPr>
              <a:t>상각비</a:t>
            </a:r>
            <a:r>
              <a:rPr lang="en-US" altLang="ko-KR" sz="700" dirty="0">
                <a:latin typeface="Univers for KPMG"/>
                <a:cs typeface="Univers for KPMG"/>
              </a:rPr>
              <a:t> </a:t>
            </a:r>
            <a:r>
              <a:rPr lang="ko-KR" altLang="en-US" sz="700" dirty="0" err="1">
                <a:latin typeface="Univers for KPMG"/>
                <a:cs typeface="Univers for KPMG"/>
              </a:rPr>
              <a:t>미반영</a:t>
            </a:r>
            <a:r>
              <a:rPr lang="ko-KR" altLang="en-US" sz="700" dirty="0">
                <a:latin typeface="Univers for KPMG"/>
                <a:cs typeface="Univers for KPMG"/>
              </a:rPr>
              <a:t> 금액임 </a:t>
            </a:r>
          </a:p>
        </p:txBody>
      </p:sp>
    </p:spTree>
    <p:extLst>
      <p:ext uri="{BB962C8B-B14F-4D97-AF65-F5344CB8AC3E}">
        <p14:creationId xmlns:p14="http://schemas.microsoft.com/office/powerpoint/2010/main" val="2318088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2">
            <a:extLst>
              <a:ext uri="{FF2B5EF4-FFF2-40B4-BE49-F238E27FC236}">
                <a16:creationId xmlns:a16="http://schemas.microsoft.com/office/drawing/2014/main" id="{40AB3F58-939C-433C-9BFF-6D74A79F9AF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Other</a:t>
            </a:r>
            <a:r>
              <a:rPr lang="ko-KR" altLang="en-US" sz="4800" b="1" dirty="0">
                <a:solidFill>
                  <a:srgbClr val="00338D"/>
                </a:solidFill>
                <a:latin typeface="KPMG Extralight" panose="020B0303030202040204" pitchFamily="34" charset="0"/>
                <a:ea typeface="맑은 고딕" panose="020B0503020000020004" pitchFamily="50" charset="-127"/>
              </a:rPr>
              <a:t> </a:t>
            </a:r>
            <a:r>
              <a:rPr lang="en-US" altLang="ko-KR" sz="4800" b="1" dirty="0">
                <a:solidFill>
                  <a:srgbClr val="00338D"/>
                </a:solidFill>
                <a:latin typeface="KPMG Extralight" panose="020B0303030202040204" pitchFamily="34" charset="0"/>
                <a:ea typeface="맑은 고딕" panose="020B0503020000020004" pitchFamily="50" charset="-127"/>
              </a:rPr>
              <a:t>Assets</a:t>
            </a:r>
            <a:r>
              <a:rPr lang="ko-KR" altLang="en-US" sz="4800" b="1" dirty="0">
                <a:solidFill>
                  <a:srgbClr val="00338D"/>
                </a:solidFill>
                <a:latin typeface="KPMG Extralight" panose="020B0303030202040204" pitchFamily="34" charset="0"/>
                <a:ea typeface="맑은 고딕" panose="020B0503020000020004" pitchFamily="50" charset="-127"/>
              </a:rPr>
              <a:t> </a:t>
            </a:r>
            <a:r>
              <a:rPr lang="en-US" altLang="ko-KR" sz="4800" b="1" dirty="0">
                <a:solidFill>
                  <a:srgbClr val="00338D"/>
                </a:solidFill>
                <a:latin typeface="KPMG Extralight" panose="020B0303030202040204" pitchFamily="34" charset="0"/>
                <a:ea typeface="맑은 고딕" panose="020B0503020000020004" pitchFamily="50" charset="-127"/>
              </a:rPr>
              <a:t>&amp;</a:t>
            </a:r>
            <a:r>
              <a:rPr lang="ko-KR" altLang="en-US" sz="4800" b="1" dirty="0">
                <a:solidFill>
                  <a:srgbClr val="00338D"/>
                </a:solidFill>
                <a:latin typeface="KPMG Extralight" panose="020B0303030202040204" pitchFamily="34" charset="0"/>
                <a:ea typeface="맑은 고딕" panose="020B0503020000020004" pitchFamily="50" charset="-127"/>
              </a:rPr>
              <a:t> </a:t>
            </a:r>
            <a:r>
              <a:rPr lang="en-US" altLang="ko-KR" sz="4800" b="1" dirty="0">
                <a:solidFill>
                  <a:srgbClr val="00338D"/>
                </a:solidFill>
                <a:latin typeface="KPMG Extralight" panose="020B0303030202040204" pitchFamily="34" charset="0"/>
                <a:ea typeface="맑은 고딕" panose="020B0503020000020004" pitchFamily="50" charset="-127"/>
              </a:rPr>
              <a:t>Liabilities</a:t>
            </a:r>
          </a:p>
        </p:txBody>
      </p:sp>
      <p:sp>
        <p:nvSpPr>
          <p:cNvPr id="19" name="제목 2">
            <a:extLst>
              <a:ext uri="{FF2B5EF4-FFF2-40B4-BE49-F238E27FC236}">
                <a16:creationId xmlns:a16="http://schemas.microsoft.com/office/drawing/2014/main" id="{ED4B2EBB-1C6F-4DB9-AD46-3DB4DD65B538}"/>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2200" b="1" dirty="0">
                <a:solidFill>
                  <a:srgbClr val="00338D"/>
                </a:solidFill>
                <a:latin typeface="KPMG Extralight" panose="020B0303030202040204" pitchFamily="34" charset="0"/>
              </a:rPr>
              <a:t>Supporting Analysis</a:t>
            </a:r>
            <a:endParaRPr lang="en-US" altLang="ko-KR" sz="2200" b="1" dirty="0">
              <a:solidFill>
                <a:srgbClr val="00338D"/>
              </a:solidFill>
              <a:latin typeface="KPMG Extralight" panose="020B0303030202040204" pitchFamily="34" charset="0"/>
              <a:ea typeface="맑은 고딕" panose="020B0503020000020004" pitchFamily="50" charset="-127"/>
            </a:endParaRPr>
          </a:p>
        </p:txBody>
      </p:sp>
      <p:grpSp>
        <p:nvGrpSpPr>
          <p:cNvPr id="10" name="그룹 9">
            <a:extLst>
              <a:ext uri="{FF2B5EF4-FFF2-40B4-BE49-F238E27FC236}">
                <a16:creationId xmlns:a16="http://schemas.microsoft.com/office/drawing/2014/main" id="{0AED24CC-2FEE-45D7-ADF0-CCF78B8FBFE2}"/>
              </a:ext>
            </a:extLst>
          </p:cNvPr>
          <p:cNvGrpSpPr/>
          <p:nvPr/>
        </p:nvGrpSpPr>
        <p:grpSpPr>
          <a:xfrm>
            <a:off x="4089127" y="1098740"/>
            <a:ext cx="5056933" cy="360000"/>
            <a:chOff x="494945" y="1434354"/>
            <a:chExt cx="4516755" cy="360000"/>
          </a:xfrm>
        </p:grpSpPr>
        <p:sp>
          <p:nvSpPr>
            <p:cNvPr id="12" name="Line 13">
              <a:extLst>
                <a:ext uri="{FF2B5EF4-FFF2-40B4-BE49-F238E27FC236}">
                  <a16:creationId xmlns:a16="http://schemas.microsoft.com/office/drawing/2014/main" id="{B9E37EE3-ACB7-444D-8D45-CFA96EE18F41}"/>
                </a:ext>
              </a:extLst>
            </p:cNvPr>
            <p:cNvSpPr>
              <a:spLocks noChangeShapeType="1"/>
            </p:cNvSpPr>
            <p:nvPr/>
          </p:nvSpPr>
          <p:spPr bwMode="auto">
            <a:xfrm>
              <a:off x="495613" y="1768378"/>
              <a:ext cx="4516087" cy="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4" name="Rectangle 41">
              <a:extLst>
                <a:ext uri="{FF2B5EF4-FFF2-40B4-BE49-F238E27FC236}">
                  <a16:creationId xmlns:a16="http://schemas.microsoft.com/office/drawing/2014/main" id="{FE9D8EAD-22A5-4FAC-979A-EA1E5374E185}"/>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5"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ko-KR" altLang="en-US" sz="1000" b="1" dirty="0" err="1">
                  <a:solidFill>
                    <a:srgbClr val="00338D"/>
                  </a:solidFill>
                  <a:latin typeface="Arial" panose="020B0604020202020204" pitchFamily="34" charset="0"/>
                  <a:ea typeface="+mj-ea"/>
                  <a:cs typeface="Arial" panose="020B0604020202020204" pitchFamily="34" charset="0"/>
                </a:rPr>
                <a:t>기타자산</a:t>
              </a:r>
              <a:r>
                <a:rPr lang="ko-KR" altLang="en-US" sz="1000" b="1" dirty="0" err="1">
                  <a:solidFill>
                    <a:srgbClr val="00338D"/>
                  </a:solidFill>
                  <a:latin typeface="맑은 고딕" panose="020B0503020000020004" pitchFamily="50" charset="-127"/>
                  <a:ea typeface="맑은 고딕" panose="020B0503020000020004" pitchFamily="50" charset="-127"/>
                  <a:cs typeface="Arial" panose="020B0604020202020204" pitchFamily="34" charset="0"/>
                </a:rPr>
                <a:t>〮부채</a:t>
              </a:r>
              <a:endParaRPr lang="en-US" altLang="ko-KR" sz="1000" b="1" kern="0" dirty="0">
                <a:solidFill>
                  <a:srgbClr val="00338D"/>
                </a:solidFill>
                <a:latin typeface="Arial" panose="020B0604020202020204" pitchFamily="34" charset="0"/>
                <a:ea typeface="+mj-ea"/>
                <a:cs typeface="Arial" panose="020B0604020202020204" pitchFamily="34" charset="0"/>
              </a:endParaRPr>
            </a:p>
          </p:txBody>
        </p:sp>
      </p:grpSp>
      <p:sp>
        <p:nvSpPr>
          <p:cNvPr id="15" name="TextBox 14">
            <a:extLst>
              <a:ext uri="{FF2B5EF4-FFF2-40B4-BE49-F238E27FC236}">
                <a16:creationId xmlns:a16="http://schemas.microsoft.com/office/drawing/2014/main" id="{71FD611C-3CE5-437C-A15F-088BFFEF16B3}"/>
              </a:ext>
            </a:extLst>
          </p:cNvPr>
          <p:cNvSpPr txBox="1">
            <a:spLocks/>
          </p:cNvSpPr>
          <p:nvPr/>
        </p:nvSpPr>
        <p:spPr>
          <a:xfrm>
            <a:off x="792892" y="1196792"/>
            <a:ext cx="3066398" cy="4858019"/>
          </a:xfrm>
          <a:prstGeom prst="rect">
            <a:avLst/>
          </a:prstGeom>
          <a:noFill/>
          <a:ln w="6350">
            <a:solidFill>
              <a:srgbClr val="00338D"/>
            </a:solidFill>
          </a:ln>
        </p:spPr>
        <p:txBody>
          <a:bodyPr wrap="square" lIns="54610" tIns="54610" rIns="54610" bIns="54610" rtlCol="0" anchor="t" anchorCtr="0">
            <a:noAutofit/>
          </a:bodyPr>
          <a:lstStyle/>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b="1" kern="0" dirty="0">
                <a:solidFill>
                  <a:srgbClr val="000000"/>
                </a:solidFill>
                <a:latin typeface="+mj-ea"/>
                <a:cs typeface="Arial" panose="020B0604020202020204" pitchFamily="34" charset="0"/>
              </a:rPr>
              <a:t>기타자산</a:t>
            </a:r>
            <a:endParaRPr lang="en-US" altLang="ko-KR" sz="900" b="1" kern="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기타자산은 가지급금</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투자자산 등으로 구성되어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가지급금은 전액 대표이사 가지급금으로 회사 원장 및 명세서를 통해</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가지급금의 성격 및 내용을 확인할 수 없으며 매년 수차례 거래가 발생하고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투자자산은 기업 보장성 보험 및 종신보험 등으로 구성되어 있으며 </a:t>
            </a:r>
            <a:r>
              <a:rPr lang="en-US" altLang="ko-KR" sz="900" dirty="0">
                <a:solidFill>
                  <a:srgbClr val="000000"/>
                </a:solidFill>
                <a:latin typeface="+mj-ea"/>
                <a:cs typeface="Arial" panose="020B0604020202020204" pitchFamily="34" charset="0"/>
              </a:rPr>
              <a:t>‘20</a:t>
            </a:r>
            <a:r>
              <a:rPr lang="ko-KR" altLang="en-US" sz="900" dirty="0">
                <a:solidFill>
                  <a:srgbClr val="000000"/>
                </a:solidFill>
                <a:latin typeface="+mj-ea"/>
                <a:cs typeface="Arial" panose="020B0604020202020204" pitchFamily="34" charset="0"/>
              </a:rPr>
              <a:t>년 반기 기준 종신보험 잔액 </a:t>
            </a:r>
            <a:r>
              <a:rPr lang="en-US" altLang="ko-KR" sz="900" dirty="0">
                <a:solidFill>
                  <a:srgbClr val="000000"/>
                </a:solidFill>
                <a:latin typeface="+mj-ea"/>
                <a:cs typeface="Arial" panose="020B0604020202020204" pitchFamily="34" charset="0"/>
              </a:rPr>
              <a:t>31</a:t>
            </a:r>
            <a:r>
              <a:rPr lang="ko-KR" altLang="en-US" sz="900" dirty="0">
                <a:solidFill>
                  <a:srgbClr val="000000"/>
                </a:solidFill>
                <a:latin typeface="+mj-ea"/>
                <a:cs typeface="Arial" panose="020B0604020202020204" pitchFamily="34" charset="0"/>
              </a:rPr>
              <a:t>백만원은 </a:t>
            </a:r>
            <a:r>
              <a:rPr lang="en-US" altLang="ko-KR" sz="900" dirty="0">
                <a:solidFill>
                  <a:srgbClr val="000000"/>
                </a:solidFill>
                <a:latin typeface="+mj-ea"/>
                <a:cs typeface="Arial" panose="020B0604020202020204" pitchFamily="34" charset="0"/>
              </a:rPr>
              <a:t>‘19</a:t>
            </a:r>
            <a:r>
              <a:rPr lang="ko-KR" altLang="en-US" sz="900" dirty="0">
                <a:solidFill>
                  <a:srgbClr val="000000"/>
                </a:solidFill>
                <a:latin typeface="+mj-ea"/>
                <a:cs typeface="Arial" panose="020B0604020202020204" pitchFamily="34" charset="0"/>
              </a:rPr>
              <a:t>년 종신보험 해지에 따른 손실금액 약 </a:t>
            </a:r>
            <a:r>
              <a:rPr lang="en-US" altLang="ko-KR" sz="900" dirty="0">
                <a:solidFill>
                  <a:srgbClr val="000000"/>
                </a:solidFill>
                <a:latin typeface="+mj-ea"/>
                <a:cs typeface="Arial" panose="020B0604020202020204" pitchFamily="34" charset="0"/>
              </a:rPr>
              <a:t>66</a:t>
            </a:r>
            <a:r>
              <a:rPr lang="ko-KR" altLang="en-US" sz="900" dirty="0">
                <a:solidFill>
                  <a:srgbClr val="000000"/>
                </a:solidFill>
                <a:latin typeface="+mj-ea"/>
                <a:cs typeface="Arial" panose="020B0604020202020204" pitchFamily="34" charset="0"/>
              </a:rPr>
              <a:t>백만원을 보험료</a:t>
            </a:r>
            <a:r>
              <a:rPr lang="en-US" altLang="ko-KR" sz="900" dirty="0">
                <a:solidFill>
                  <a:srgbClr val="000000"/>
                </a:solidFill>
                <a:latin typeface="+mj-ea"/>
                <a:cs typeface="Arial" panose="020B0604020202020204" pitchFamily="34" charset="0"/>
              </a:rPr>
              <a:t>(</a:t>
            </a:r>
            <a:r>
              <a:rPr lang="ko-KR" altLang="en-US" sz="900" dirty="0">
                <a:solidFill>
                  <a:srgbClr val="000000"/>
                </a:solidFill>
                <a:latin typeface="+mj-ea"/>
                <a:cs typeface="Arial" panose="020B0604020202020204" pitchFamily="34" charset="0"/>
              </a:rPr>
              <a:t>비용</a:t>
            </a:r>
            <a:r>
              <a:rPr lang="en-US" altLang="ko-KR" sz="900" dirty="0">
                <a:solidFill>
                  <a:srgbClr val="000000"/>
                </a:solidFill>
                <a:latin typeface="+mj-ea"/>
                <a:cs typeface="Arial" panose="020B0604020202020204" pitchFamily="34" charset="0"/>
              </a:rPr>
              <a:t>)</a:t>
            </a:r>
            <a:r>
              <a:rPr lang="ko-KR" altLang="en-US" sz="900" dirty="0">
                <a:solidFill>
                  <a:srgbClr val="000000"/>
                </a:solidFill>
                <a:latin typeface="+mj-ea"/>
                <a:cs typeface="Arial" panose="020B0604020202020204" pitchFamily="34" charset="0"/>
              </a:rPr>
              <a:t>로 상계하고 남은 잔액임</a:t>
            </a:r>
            <a:endParaRPr lang="en-US" altLang="ko-KR" sz="900" dirty="0">
              <a:solidFill>
                <a:srgbClr val="000000"/>
              </a:solidFill>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b="1" kern="0" dirty="0">
              <a:solidFill>
                <a:srgbClr val="000000"/>
              </a:solidFill>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r>
              <a:rPr lang="ko-KR" altLang="en-US" sz="900" b="1" kern="0" dirty="0">
                <a:solidFill>
                  <a:srgbClr val="000000"/>
                </a:solidFill>
                <a:latin typeface="+mj-ea"/>
                <a:cs typeface="Arial" panose="020B0604020202020204" pitchFamily="34" charset="0"/>
              </a:rPr>
              <a:t>기타부채</a:t>
            </a:r>
            <a:endParaRPr lang="en-US" altLang="ko-KR" sz="900" b="1" kern="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기타부채는 가수금</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예수금</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미지급금</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미지급세금</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미지급비용 등으로 구성되어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가수금은 전액 대표이사 가수금으로 회사 원장 및 명세서를 통해</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가수금의 성격 및 내용을 확인할 수 없으며 매년 수차례 거래가 발생하고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미지급세금은 미지급법인세</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미지급부가세 등으로 구성되어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r>
              <a:rPr lang="ko-KR" altLang="en-US" sz="900" dirty="0">
                <a:solidFill>
                  <a:srgbClr val="000000"/>
                </a:solidFill>
                <a:latin typeface="+mj-ea"/>
                <a:cs typeface="Arial" panose="020B0604020202020204" pitchFamily="34" charset="0"/>
              </a:rPr>
              <a:t>미지급비용은 전액 직원 급여 미지급금으로 회사 </a:t>
            </a:r>
            <a:r>
              <a:rPr lang="ko-KR" altLang="en-US" sz="900" dirty="0" err="1">
                <a:solidFill>
                  <a:srgbClr val="000000"/>
                </a:solidFill>
                <a:latin typeface="+mj-ea"/>
                <a:cs typeface="Arial" panose="020B0604020202020204" pitchFamily="34" charset="0"/>
              </a:rPr>
              <a:t>계정별원장</a:t>
            </a:r>
            <a:r>
              <a:rPr lang="ko-KR" altLang="en-US" sz="900" dirty="0">
                <a:solidFill>
                  <a:srgbClr val="000000"/>
                </a:solidFill>
                <a:latin typeface="+mj-ea"/>
                <a:cs typeface="Arial" panose="020B0604020202020204" pitchFamily="34" charset="0"/>
              </a:rPr>
              <a:t> 확인 결과</a:t>
            </a:r>
            <a:r>
              <a:rPr lang="en-US" altLang="ko-KR" sz="900" dirty="0">
                <a:solidFill>
                  <a:srgbClr val="000000"/>
                </a:solidFill>
                <a:latin typeface="+mj-ea"/>
                <a:cs typeface="Arial" panose="020B0604020202020204" pitchFamily="34" charset="0"/>
              </a:rPr>
              <a:t>,</a:t>
            </a:r>
            <a:r>
              <a:rPr lang="ko-KR" altLang="en-US" sz="900" dirty="0">
                <a:solidFill>
                  <a:srgbClr val="000000"/>
                </a:solidFill>
                <a:latin typeface="+mj-ea"/>
                <a:cs typeface="Arial" panose="020B0604020202020204" pitchFamily="34" charset="0"/>
              </a:rPr>
              <a:t> 회사는 당월 발생한 급여에 대하여 다음달 초에 실제 지급하며</a:t>
            </a:r>
            <a:r>
              <a:rPr lang="en-US" altLang="ko-KR" sz="900" dirty="0">
                <a:solidFill>
                  <a:srgbClr val="000000"/>
                </a:solidFill>
                <a:latin typeface="+mj-ea"/>
                <a:cs typeface="Arial" panose="020B0604020202020204" pitchFamily="34" charset="0"/>
              </a:rPr>
              <a:t>, </a:t>
            </a:r>
            <a:r>
              <a:rPr lang="ko-KR" altLang="en-US" sz="900" dirty="0">
                <a:solidFill>
                  <a:srgbClr val="000000"/>
                </a:solidFill>
                <a:latin typeface="+mj-ea"/>
                <a:cs typeface="Arial" panose="020B0604020202020204" pitchFamily="34" charset="0"/>
              </a:rPr>
              <a:t>월말 미지급비용을 계상하고 있음</a:t>
            </a: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Tx/>
              <a:buChar char="‒"/>
              <a:defRPr/>
            </a:pPr>
            <a:endParaRPr lang="en-US" altLang="ko-KR" sz="900" dirty="0">
              <a:solidFill>
                <a:srgbClr val="000000"/>
              </a:solidFill>
              <a:latin typeface="+mj-ea"/>
              <a:cs typeface="Arial" panose="020B0604020202020204" pitchFamily="34" charset="0"/>
            </a:endParaRPr>
          </a:p>
          <a:p>
            <a:pPr marL="266698" lvl="2" indent="-171449" defTabSz="914395" fontAlgn="base">
              <a:spcBef>
                <a:spcPts val="600"/>
              </a:spcBef>
              <a:buClr>
                <a:srgbClr val="00338D"/>
              </a:buClr>
              <a:buSzPct val="100000"/>
              <a:buFont typeface="Wingdings" panose="05000000000000000000" pitchFamily="2" charset="2"/>
              <a:buChar char="§"/>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 typeface="Wingdings" panose="05000000000000000000" pitchFamily="2" charset="2"/>
              <a:buChar char="ü"/>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 typeface="Wingdings" panose="05000000000000000000" pitchFamily="2" charset="2"/>
              <a:buChar char="ü"/>
              <a:defRPr/>
            </a:pPr>
            <a:endParaRPr lang="en-US" altLang="ko-KR" sz="900" dirty="0">
              <a:solidFill>
                <a:srgbClr val="000000"/>
              </a:solidFill>
              <a:latin typeface="+mj-ea"/>
              <a:cs typeface="Arial" panose="020B0604020202020204" pitchFamily="34" charset="0"/>
            </a:endParaRPr>
          </a:p>
          <a:p>
            <a:pPr marL="432000" lvl="2" indent="-171450" defTabSz="914395" fontAlgn="base">
              <a:spcBef>
                <a:spcPts val="600"/>
              </a:spcBef>
              <a:buClr>
                <a:srgbClr val="00338D"/>
              </a:buClr>
              <a:buSzPct val="100000"/>
              <a:buFont typeface="Wingdings" panose="05000000000000000000" pitchFamily="2" charset="2"/>
              <a:buChar char="ü"/>
              <a:defRPr/>
            </a:pPr>
            <a:endParaRPr lang="en-US" altLang="ko-KR" sz="900" dirty="0">
              <a:solidFill>
                <a:srgbClr val="000000"/>
              </a:solidFill>
              <a:latin typeface="+mj-ea"/>
              <a:cs typeface="Arial" panose="020B0604020202020204" pitchFamily="34" charset="0"/>
            </a:endParaRPr>
          </a:p>
          <a:p>
            <a:pPr marL="260550" lvl="2" defTabSz="914395" fontAlgn="base">
              <a:spcBef>
                <a:spcPts val="600"/>
              </a:spcBef>
              <a:buClr>
                <a:srgbClr val="00338D"/>
              </a:buClr>
              <a:buSzPct val="100000"/>
              <a:defRPr/>
            </a:pPr>
            <a:endParaRPr lang="en-US" altLang="ko-KR" sz="900" dirty="0">
              <a:solidFill>
                <a:srgbClr val="000000"/>
              </a:solidFill>
              <a:latin typeface="+mj-ea"/>
              <a:cs typeface="Arial" panose="020B0604020202020204" pitchFamily="34" charset="0"/>
            </a:endParaRPr>
          </a:p>
        </p:txBody>
      </p:sp>
      <p:graphicFrame>
        <p:nvGraphicFramePr>
          <p:cNvPr id="25" name="표 24">
            <a:extLst>
              <a:ext uri="{FF2B5EF4-FFF2-40B4-BE49-F238E27FC236}">
                <a16:creationId xmlns:a16="http://schemas.microsoft.com/office/drawing/2014/main" id="{69B5ECB6-52C2-47E5-9295-8CF9797C8966}"/>
              </a:ext>
            </a:extLst>
          </p:cNvPr>
          <p:cNvGraphicFramePr>
            <a:graphicFrameLocks noGrp="1"/>
          </p:cNvGraphicFramePr>
          <p:nvPr>
            <p:extLst>
              <p:ext uri="{D42A27DB-BD31-4B8C-83A1-F6EECF244321}">
                <p14:modId xmlns:p14="http://schemas.microsoft.com/office/powerpoint/2010/main" val="2066984873"/>
              </p:ext>
            </p:extLst>
          </p:nvPr>
        </p:nvGraphicFramePr>
        <p:xfrm>
          <a:off x="4089127" y="1537200"/>
          <a:ext cx="5065047" cy="2160000"/>
        </p:xfrm>
        <a:graphic>
          <a:graphicData uri="http://schemas.openxmlformats.org/drawingml/2006/table">
            <a:tbl>
              <a:tblPr/>
              <a:tblGrid>
                <a:gridCol w="1634400">
                  <a:extLst>
                    <a:ext uri="{9D8B030D-6E8A-4147-A177-3AD203B41FA5}">
                      <a16:colId xmlns:a16="http://schemas.microsoft.com/office/drawing/2014/main" val="657586397"/>
                    </a:ext>
                  </a:extLst>
                </a:gridCol>
                <a:gridCol w="708811">
                  <a:extLst>
                    <a:ext uri="{9D8B030D-6E8A-4147-A177-3AD203B41FA5}">
                      <a16:colId xmlns:a16="http://schemas.microsoft.com/office/drawing/2014/main" val="1676816766"/>
                    </a:ext>
                  </a:extLst>
                </a:gridCol>
                <a:gridCol w="680459">
                  <a:extLst>
                    <a:ext uri="{9D8B030D-6E8A-4147-A177-3AD203B41FA5}">
                      <a16:colId xmlns:a16="http://schemas.microsoft.com/office/drawing/2014/main" val="1060941633"/>
                    </a:ext>
                  </a:extLst>
                </a:gridCol>
                <a:gridCol w="680459">
                  <a:extLst>
                    <a:ext uri="{9D8B030D-6E8A-4147-A177-3AD203B41FA5}">
                      <a16:colId xmlns:a16="http://schemas.microsoft.com/office/drawing/2014/main" val="2956319939"/>
                    </a:ext>
                  </a:extLst>
                </a:gridCol>
                <a:gridCol w="680459">
                  <a:extLst>
                    <a:ext uri="{9D8B030D-6E8A-4147-A177-3AD203B41FA5}">
                      <a16:colId xmlns:a16="http://schemas.microsoft.com/office/drawing/2014/main" val="3789099884"/>
                    </a:ext>
                  </a:extLst>
                </a:gridCol>
                <a:gridCol w="680459">
                  <a:extLst>
                    <a:ext uri="{9D8B030D-6E8A-4147-A177-3AD203B41FA5}">
                      <a16:colId xmlns:a16="http://schemas.microsoft.com/office/drawing/2014/main" val="923126708"/>
                    </a:ext>
                  </a:extLst>
                </a:gridCol>
              </a:tblGrid>
              <a:tr h="180000">
                <a:tc>
                  <a:txBody>
                    <a:bodyPr/>
                    <a:lstStyle/>
                    <a:p>
                      <a:pPr algn="l" fontAlgn="ctr"/>
                      <a:r>
                        <a:rPr lang="en-US" altLang="ko-KR" sz="900" b="1" i="0" u="none" strike="noStrike" dirty="0">
                          <a:solidFill>
                            <a:srgbClr val="FFFFFF"/>
                          </a:solidFill>
                          <a:effectLst/>
                          <a:latin typeface="+mj-ea"/>
                          <a:ea typeface="+mj-ea"/>
                        </a:rPr>
                        <a:t>(</a:t>
                      </a:r>
                      <a:r>
                        <a:rPr lang="ko-KR" altLang="en-US" sz="900" b="1" i="0" u="none" strike="noStrike" dirty="0">
                          <a:solidFill>
                            <a:srgbClr val="FFFFFF"/>
                          </a:solidFill>
                          <a:effectLst/>
                          <a:latin typeface="+mj-ea"/>
                          <a:ea typeface="+mj-ea"/>
                        </a:rPr>
                        <a:t>단위</a:t>
                      </a:r>
                      <a:r>
                        <a:rPr lang="en-US" altLang="ko-KR" sz="900" b="1" i="0" u="none" strike="noStrike" dirty="0">
                          <a:solidFill>
                            <a:srgbClr val="FFFFFF"/>
                          </a:solidFill>
                          <a:effectLst/>
                          <a:latin typeface="+mj-ea"/>
                          <a:ea typeface="+mj-ea"/>
                        </a:rPr>
                        <a:t>: </a:t>
                      </a:r>
                      <a:r>
                        <a:rPr lang="ko-KR" altLang="en-US" sz="900" b="1" i="0" u="none" strike="noStrike" dirty="0">
                          <a:solidFill>
                            <a:srgbClr val="FFFFFF"/>
                          </a:solidFill>
                          <a:effectLst/>
                          <a:latin typeface="+mj-ea"/>
                          <a:ea typeface="+mj-ea"/>
                        </a:rPr>
                        <a:t>백만원</a:t>
                      </a:r>
                      <a:r>
                        <a:rPr lang="en-US" altLang="ko-KR" sz="900" b="1" i="0" u="none" strike="noStrike" dirty="0">
                          <a:solidFill>
                            <a:srgbClr val="FFFFFF"/>
                          </a:solidFill>
                          <a:effectLst/>
                          <a:latin typeface="+mj-ea"/>
                          <a:ea typeface="+mj-ea"/>
                        </a:rPr>
                        <a:t>)</a:t>
                      </a:r>
                    </a:p>
                  </a:txBody>
                  <a:tcPr marL="46800" marR="46800" marT="0" marB="0" anchor="ctr">
                    <a:lnL w="9525" cap="flat" cmpd="sng" algn="ctr">
                      <a:solidFill>
                        <a:schemeClr val="tx2"/>
                      </a:solid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Dec-16</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Dec-17</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Dec-18</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Dec-19</a:t>
                      </a:r>
                    </a:p>
                  </a:txBody>
                  <a:tcPr marL="46800" marR="46800" marT="0" marB="0" anchor="ctr">
                    <a:lnL>
                      <a:noFill/>
                    </a:lnL>
                    <a:lnR>
                      <a:noFill/>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Jun-20</a:t>
                      </a:r>
                    </a:p>
                  </a:txBody>
                  <a:tcPr marL="46800" marR="4680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407625832"/>
                  </a:ext>
                </a:extLst>
              </a:tr>
              <a:tr h="180000">
                <a:tc>
                  <a:txBody>
                    <a:bodyPr/>
                    <a:lstStyle/>
                    <a:p>
                      <a:pPr algn="l" fontAlgn="b"/>
                      <a:r>
                        <a:rPr lang="ko-KR" altLang="en-US" sz="900" b="1" i="0" u="none" strike="noStrike" dirty="0">
                          <a:solidFill>
                            <a:srgbClr val="000000"/>
                          </a:solidFill>
                          <a:effectLst/>
                          <a:latin typeface="+mj-ea"/>
                          <a:ea typeface="+mj-ea"/>
                        </a:rPr>
                        <a:t>기타자산</a:t>
                      </a:r>
                    </a:p>
                  </a:txBody>
                  <a:tcPr marL="46800" marR="46800" marT="0" marB="0" anchor="b">
                    <a:lnL w="9525"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900" b="1" i="0" u="none" strike="noStrike" dirty="0">
                          <a:solidFill>
                            <a:srgbClr val="000000"/>
                          </a:solidFill>
                          <a:effectLst/>
                          <a:latin typeface="+mj-ea"/>
                          <a:ea typeface="+mj-ea"/>
                        </a:rPr>
                        <a:t>58</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900" b="1" i="0" u="none" strike="noStrike" dirty="0">
                          <a:solidFill>
                            <a:srgbClr val="000000"/>
                          </a:solidFill>
                          <a:effectLst/>
                          <a:latin typeface="+mj-ea"/>
                          <a:ea typeface="+mj-ea"/>
                        </a:rPr>
                        <a:t>62</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900" b="1" i="0" u="none" strike="noStrike" dirty="0">
                          <a:solidFill>
                            <a:srgbClr val="000000"/>
                          </a:solidFill>
                          <a:effectLst/>
                          <a:latin typeface="+mj-ea"/>
                          <a:ea typeface="+mj-ea"/>
                        </a:rPr>
                        <a:t>119</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900" b="1" i="0" u="none" strike="noStrike" dirty="0">
                          <a:solidFill>
                            <a:srgbClr val="000000"/>
                          </a:solidFill>
                          <a:effectLst/>
                          <a:latin typeface="+mj-ea"/>
                          <a:ea typeface="+mj-ea"/>
                        </a:rPr>
                        <a:t>307</a:t>
                      </a:r>
                    </a:p>
                  </a:txBody>
                  <a:tcPr marL="46800" marR="468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900" b="1" i="0" u="none" strike="noStrike" dirty="0">
                          <a:solidFill>
                            <a:srgbClr val="000000"/>
                          </a:solidFill>
                          <a:effectLst/>
                          <a:latin typeface="+mj-ea"/>
                          <a:ea typeface="+mj-ea"/>
                        </a:rPr>
                        <a:t>461</a:t>
                      </a:r>
                    </a:p>
                  </a:txBody>
                  <a:tcPr marL="46800" marR="46800" marT="0" marB="0" anchor="b">
                    <a:lnL>
                      <a:noFill/>
                    </a:lnL>
                    <a:lnR w="9525"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632949124"/>
                  </a:ext>
                </a:extLst>
              </a:tr>
              <a:tr h="180000">
                <a:tc>
                  <a:txBody>
                    <a:bodyPr/>
                    <a:lstStyle/>
                    <a:p>
                      <a:pPr algn="l" fontAlgn="b"/>
                      <a:r>
                        <a:rPr lang="ko-KR" altLang="en-US" sz="900" b="0" i="0" u="none" strike="noStrike" dirty="0">
                          <a:solidFill>
                            <a:srgbClr val="000000"/>
                          </a:solidFill>
                          <a:effectLst/>
                          <a:latin typeface="+mj-ea"/>
                          <a:ea typeface="+mj-ea"/>
                        </a:rPr>
                        <a:t> 가지급금</a:t>
                      </a: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j-ea"/>
                          <a:ea typeface="+mj-ea"/>
                        </a:rPr>
                        <a:t>175</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325</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1938865"/>
                  </a:ext>
                </a:extLst>
              </a:tr>
              <a:tr h="180000">
                <a:tc>
                  <a:txBody>
                    <a:bodyPr/>
                    <a:lstStyle/>
                    <a:p>
                      <a:pPr algn="l" fontAlgn="b"/>
                      <a:r>
                        <a:rPr lang="ko-KR" altLang="en-US" sz="900" b="0" i="0" u="none" strike="noStrike" dirty="0">
                          <a:solidFill>
                            <a:srgbClr val="000000"/>
                          </a:solidFill>
                          <a:effectLst/>
                          <a:latin typeface="+mj-ea"/>
                          <a:ea typeface="+mj-ea"/>
                        </a:rPr>
                        <a:t> 투자자산</a:t>
                      </a: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9</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22</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57</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j-ea"/>
                          <a:ea typeface="+mj-ea"/>
                        </a:rPr>
                        <a:t>130</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136</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402249060"/>
                  </a:ext>
                </a:extLst>
              </a:tr>
              <a:tr h="180000">
                <a:tc>
                  <a:txBody>
                    <a:bodyPr/>
                    <a:lstStyle/>
                    <a:p>
                      <a:pPr algn="l" fontAlgn="b"/>
                      <a:r>
                        <a:rPr lang="ko-KR" altLang="en-US" sz="900" b="0" i="0" u="none" strike="noStrike" dirty="0">
                          <a:solidFill>
                            <a:srgbClr val="000000"/>
                          </a:solidFill>
                          <a:effectLst/>
                          <a:latin typeface="+mj-ea"/>
                          <a:ea typeface="+mj-ea"/>
                        </a:rPr>
                        <a:t> 기타</a:t>
                      </a: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49</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40</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62</a:t>
                      </a:r>
                    </a:p>
                  </a:txBody>
                  <a:tcPr marL="46800" marR="46800" marT="0" marB="0" anchor="b">
                    <a:lnL>
                      <a:noFill/>
                    </a:lnL>
                    <a:lnR>
                      <a:noFill/>
                    </a:lnR>
                    <a:lnT>
                      <a:noFill/>
                    </a:lnT>
                    <a:lnB>
                      <a:noFill/>
                    </a:lnB>
                  </a:tcPr>
                </a:tc>
                <a:tc>
                  <a:txBody>
                    <a:bodyPr/>
                    <a:lstStyle/>
                    <a:p>
                      <a:pPr algn="r" fontAlgn="b"/>
                      <a:r>
                        <a:rPr lang="en-US" altLang="ko-KR" sz="900" b="0" i="0" u="none" strike="noStrike">
                          <a:solidFill>
                            <a:srgbClr val="000000"/>
                          </a:solidFill>
                          <a:effectLst/>
                          <a:latin typeface="+mj-ea"/>
                          <a:ea typeface="+mj-ea"/>
                        </a:rPr>
                        <a:t>2</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a:t>
                      </a:r>
                    </a:p>
                  </a:txBody>
                  <a:tcPr marL="46800" marR="46800" marT="0" marB="0" anchor="b">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137953657"/>
                  </a:ext>
                </a:extLst>
              </a:tr>
              <a:tr h="180000">
                <a:tc>
                  <a:txBody>
                    <a:bodyPr/>
                    <a:lstStyle/>
                    <a:p>
                      <a:pPr algn="l" fontAlgn="b"/>
                      <a:r>
                        <a:rPr lang="ko-KR" altLang="en-US" sz="900" b="1" i="0" u="none" strike="noStrike" dirty="0">
                          <a:solidFill>
                            <a:srgbClr val="000000"/>
                          </a:solidFill>
                          <a:effectLst/>
                          <a:latin typeface="+mj-ea"/>
                          <a:ea typeface="+mj-ea"/>
                        </a:rPr>
                        <a:t>기타부채</a:t>
                      </a: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1" i="0" u="none" strike="noStrike" dirty="0">
                          <a:solidFill>
                            <a:srgbClr val="000000"/>
                          </a:solidFill>
                          <a:effectLst/>
                          <a:latin typeface="+mj-ea"/>
                          <a:ea typeface="+mj-ea"/>
                        </a:rPr>
                        <a:t>1,489</a:t>
                      </a:r>
                    </a:p>
                  </a:txBody>
                  <a:tcPr marL="46800" marR="46800" marT="0" marB="0" anchor="b">
                    <a:lnL>
                      <a:noFill/>
                    </a:lnL>
                    <a:lnR>
                      <a:noFill/>
                    </a:lnR>
                    <a:lnT>
                      <a:noFill/>
                    </a:lnT>
                    <a:lnB>
                      <a:noFill/>
                    </a:lnB>
                  </a:tcPr>
                </a:tc>
                <a:tc>
                  <a:txBody>
                    <a:bodyPr/>
                    <a:lstStyle/>
                    <a:p>
                      <a:pPr algn="r" fontAlgn="b"/>
                      <a:r>
                        <a:rPr lang="en-US" altLang="ko-KR" sz="900" b="1" i="0" u="none" strike="noStrike" dirty="0">
                          <a:solidFill>
                            <a:srgbClr val="000000"/>
                          </a:solidFill>
                          <a:effectLst/>
                          <a:latin typeface="+mj-ea"/>
                          <a:ea typeface="+mj-ea"/>
                        </a:rPr>
                        <a:t>576</a:t>
                      </a:r>
                    </a:p>
                  </a:txBody>
                  <a:tcPr marL="46800" marR="46800" marT="0" marB="0" anchor="b">
                    <a:lnL>
                      <a:noFill/>
                    </a:lnL>
                    <a:lnR>
                      <a:noFill/>
                    </a:lnR>
                    <a:lnT>
                      <a:noFill/>
                    </a:lnT>
                    <a:lnB>
                      <a:noFill/>
                    </a:lnB>
                  </a:tcPr>
                </a:tc>
                <a:tc>
                  <a:txBody>
                    <a:bodyPr/>
                    <a:lstStyle/>
                    <a:p>
                      <a:pPr algn="r" fontAlgn="b"/>
                      <a:r>
                        <a:rPr lang="en-US" altLang="ko-KR" sz="900" b="1" i="0" u="none" strike="noStrike" dirty="0">
                          <a:solidFill>
                            <a:srgbClr val="000000"/>
                          </a:solidFill>
                          <a:effectLst/>
                          <a:latin typeface="+mj-ea"/>
                          <a:ea typeface="+mj-ea"/>
                        </a:rPr>
                        <a:t>696</a:t>
                      </a:r>
                    </a:p>
                  </a:txBody>
                  <a:tcPr marL="46800" marR="46800" marT="0" marB="0" anchor="b">
                    <a:lnL>
                      <a:noFill/>
                    </a:lnL>
                    <a:lnR>
                      <a:noFill/>
                    </a:lnR>
                    <a:lnT>
                      <a:noFill/>
                    </a:lnT>
                    <a:lnB>
                      <a:noFill/>
                    </a:lnB>
                  </a:tcPr>
                </a:tc>
                <a:tc>
                  <a:txBody>
                    <a:bodyPr/>
                    <a:lstStyle/>
                    <a:p>
                      <a:pPr algn="r" fontAlgn="b"/>
                      <a:r>
                        <a:rPr lang="en-US" altLang="ko-KR" sz="900" b="1" i="0" u="none" strike="noStrike" dirty="0">
                          <a:solidFill>
                            <a:srgbClr val="000000"/>
                          </a:solidFill>
                          <a:effectLst/>
                          <a:latin typeface="+mj-ea"/>
                          <a:ea typeface="+mj-ea"/>
                        </a:rPr>
                        <a:t>700</a:t>
                      </a:r>
                    </a:p>
                  </a:txBody>
                  <a:tcPr marL="46800" marR="46800" marT="0" marB="0" anchor="b">
                    <a:lnL>
                      <a:noFill/>
                    </a:lnL>
                    <a:lnR>
                      <a:noFill/>
                    </a:lnR>
                    <a:lnT>
                      <a:noFill/>
                    </a:lnT>
                    <a:lnB>
                      <a:noFill/>
                    </a:lnB>
                  </a:tcPr>
                </a:tc>
                <a:tc>
                  <a:txBody>
                    <a:bodyPr/>
                    <a:lstStyle/>
                    <a:p>
                      <a:pPr algn="r" fontAlgn="ctr"/>
                      <a:r>
                        <a:rPr lang="en-US" altLang="ko-KR" sz="900" b="1" i="0" u="none" strike="noStrike" dirty="0">
                          <a:solidFill>
                            <a:srgbClr val="000000"/>
                          </a:solidFill>
                          <a:effectLst/>
                          <a:latin typeface="+mj-ea"/>
                          <a:ea typeface="+mj-ea"/>
                        </a:rPr>
                        <a:t>507</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76060525"/>
                  </a:ext>
                </a:extLst>
              </a:tr>
              <a:tr h="180000">
                <a:tc>
                  <a:txBody>
                    <a:bodyPr/>
                    <a:lstStyle/>
                    <a:p>
                      <a:pPr algn="l" fontAlgn="b"/>
                      <a:r>
                        <a:rPr lang="ko-KR" altLang="en-US" sz="900" b="0" i="0" u="none" strike="noStrike" dirty="0">
                          <a:solidFill>
                            <a:srgbClr val="000000"/>
                          </a:solidFill>
                          <a:effectLst/>
                          <a:latin typeface="+mj-ea"/>
                          <a:ea typeface="+mj-ea"/>
                        </a:rPr>
                        <a:t> 가수금</a:t>
                      </a: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942</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1</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a:t>
                      </a:r>
                    </a:p>
                  </a:txBody>
                  <a:tcPr marL="46800" marR="46800" marT="0"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j-ea"/>
                          <a:ea typeface="+mj-ea"/>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036028045"/>
                  </a:ext>
                </a:extLst>
              </a:tr>
              <a:tr h="180000">
                <a:tc>
                  <a:txBody>
                    <a:bodyPr/>
                    <a:lstStyle/>
                    <a:p>
                      <a:pPr algn="l" fontAlgn="b"/>
                      <a:r>
                        <a:rPr lang="ko-KR" altLang="en-US" sz="900" b="0" i="0" u="none" strike="noStrike" dirty="0">
                          <a:solidFill>
                            <a:srgbClr val="000000"/>
                          </a:solidFill>
                          <a:effectLst/>
                          <a:latin typeface="+mj-ea"/>
                          <a:ea typeface="+mj-ea"/>
                        </a:rPr>
                        <a:t> 예수금</a:t>
                      </a: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19</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70</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102</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177</a:t>
                      </a:r>
                    </a:p>
                  </a:txBody>
                  <a:tcPr marL="46800" marR="46800" marT="0"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j-ea"/>
                          <a:ea typeface="+mj-ea"/>
                        </a:rPr>
                        <a:t>184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729218000"/>
                  </a:ext>
                </a:extLst>
              </a:tr>
              <a:tr h="180000">
                <a:tc>
                  <a:txBody>
                    <a:bodyPr/>
                    <a:lstStyle/>
                    <a:p>
                      <a:pPr algn="l" fontAlgn="b"/>
                      <a:r>
                        <a:rPr lang="ko-KR" altLang="en-US" sz="900" b="0" i="0" u="none" strike="noStrike" dirty="0">
                          <a:solidFill>
                            <a:srgbClr val="000000"/>
                          </a:solidFill>
                          <a:effectLst/>
                          <a:latin typeface="+mj-ea"/>
                          <a:ea typeface="+mj-ea"/>
                        </a:rPr>
                        <a:t> 미지급금</a:t>
                      </a: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mj-ea"/>
                          <a:ea typeface="+mj-ea"/>
                        </a:rPr>
                        <a:t>33</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66</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50</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5</a:t>
                      </a:r>
                    </a:p>
                  </a:txBody>
                  <a:tcPr marL="46800" marR="46800" marT="0"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j-ea"/>
                          <a:ea typeface="+mj-ea"/>
                        </a:rPr>
                        <a:t>63</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494274244"/>
                  </a:ext>
                </a:extLst>
              </a:tr>
              <a:tr h="180000">
                <a:tc>
                  <a:txBody>
                    <a:bodyPr/>
                    <a:lstStyle/>
                    <a:p>
                      <a:pPr algn="l" fontAlgn="b"/>
                      <a:r>
                        <a:rPr lang="ko-KR" altLang="en-US" sz="900" b="0" i="0" u="none" strike="noStrike" dirty="0">
                          <a:solidFill>
                            <a:srgbClr val="000000"/>
                          </a:solidFill>
                          <a:effectLst/>
                          <a:latin typeface="+mj-ea"/>
                          <a:ea typeface="+mj-ea"/>
                        </a:rPr>
                        <a:t> 미지급세금</a:t>
                      </a: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426</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297</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461</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448</a:t>
                      </a:r>
                    </a:p>
                  </a:txBody>
                  <a:tcPr marL="46800" marR="46800" marT="0"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j-ea"/>
                          <a:ea typeface="+mj-ea"/>
                        </a:rPr>
                        <a:t>186</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914497200"/>
                  </a:ext>
                </a:extLst>
              </a:tr>
              <a:tr h="180000">
                <a:tc>
                  <a:txBody>
                    <a:bodyPr/>
                    <a:lstStyle/>
                    <a:p>
                      <a:pPr algn="l" fontAlgn="b"/>
                      <a:r>
                        <a:rPr lang="ko-KR" altLang="en-US" sz="900" b="0" i="0" u="none" strike="noStrike" dirty="0">
                          <a:solidFill>
                            <a:srgbClr val="000000"/>
                          </a:solidFill>
                          <a:effectLst/>
                          <a:latin typeface="+mj-ea"/>
                          <a:ea typeface="+mj-ea"/>
                        </a:rPr>
                        <a:t> 미지급비용</a:t>
                      </a:r>
                    </a:p>
                  </a:txBody>
                  <a:tcPr marL="46800" marR="46800" marT="0" marB="0" anchor="b">
                    <a:lnL w="9525" cap="flat" cmpd="sng" algn="ctr">
                      <a:solidFill>
                        <a:schemeClr val="tx2"/>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69</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73</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71</a:t>
                      </a:r>
                    </a:p>
                  </a:txBody>
                  <a:tcPr marL="46800" marR="46800" marT="0" marB="0" anchor="b">
                    <a:lnL>
                      <a:noFill/>
                    </a:lnL>
                    <a:lnR>
                      <a:noFill/>
                    </a:lnR>
                    <a:lnT>
                      <a:noFill/>
                    </a:lnT>
                    <a:lnB>
                      <a:noFill/>
                    </a:lnB>
                  </a:tcPr>
                </a:tc>
                <a:tc>
                  <a:txBody>
                    <a:bodyPr/>
                    <a:lstStyle/>
                    <a:p>
                      <a:pPr algn="r" fontAlgn="b"/>
                      <a:r>
                        <a:rPr lang="en-US" altLang="ko-KR" sz="900" b="0" i="0" u="none" strike="noStrike" dirty="0">
                          <a:solidFill>
                            <a:srgbClr val="000000"/>
                          </a:solidFill>
                          <a:effectLst/>
                          <a:latin typeface="+mj-ea"/>
                          <a:ea typeface="+mj-ea"/>
                        </a:rPr>
                        <a:t>70</a:t>
                      </a:r>
                    </a:p>
                  </a:txBody>
                  <a:tcPr marL="46800" marR="46800" marT="0" marB="0" anchor="b">
                    <a:lnL>
                      <a:noFill/>
                    </a:lnL>
                    <a:lnR>
                      <a:noFill/>
                    </a:lnR>
                    <a:lnT>
                      <a:noFill/>
                    </a:lnT>
                    <a:lnB>
                      <a:noFill/>
                    </a:lnB>
                  </a:tcPr>
                </a:tc>
                <a:tc>
                  <a:txBody>
                    <a:bodyPr/>
                    <a:lstStyle/>
                    <a:p>
                      <a:pPr algn="r" fontAlgn="ctr"/>
                      <a:r>
                        <a:rPr lang="en-US" altLang="ko-KR" sz="900" b="0" i="0" u="none" strike="noStrike" dirty="0">
                          <a:solidFill>
                            <a:srgbClr val="000000"/>
                          </a:solidFill>
                          <a:effectLst/>
                          <a:latin typeface="+mj-ea"/>
                          <a:ea typeface="+mj-ea"/>
                        </a:rPr>
                        <a:t>74</a:t>
                      </a:r>
                    </a:p>
                  </a:txBody>
                  <a:tcPr marL="46800" marR="46800" marT="0" marB="0" anchor="ctr">
                    <a:lnL>
                      <a:noFill/>
                    </a:lnL>
                    <a:lnR w="9525" cap="flat" cmpd="sng" algn="ctr">
                      <a:solidFill>
                        <a:schemeClr val="tx2"/>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83401733"/>
                  </a:ext>
                </a:extLst>
              </a:tr>
              <a:tr h="180000">
                <a:tc>
                  <a:txBody>
                    <a:bodyPr/>
                    <a:lstStyle/>
                    <a:p>
                      <a:pPr algn="l" fontAlgn="b"/>
                      <a:r>
                        <a:rPr lang="ko-KR" altLang="en-US" sz="900" b="0" i="0" u="none" strike="noStrike" dirty="0">
                          <a:solidFill>
                            <a:srgbClr val="000000"/>
                          </a:solidFill>
                          <a:effectLst/>
                          <a:latin typeface="+mj-ea"/>
                          <a:ea typeface="+mj-ea"/>
                        </a:rPr>
                        <a:t> 기타</a:t>
                      </a:r>
                    </a:p>
                  </a:txBody>
                  <a:tcPr marL="46800" marR="46800" marT="0" marB="0" anchor="b">
                    <a:lnL w="9525" cap="flat" cmpd="sng" algn="ctr">
                      <a:solidFill>
                        <a:schemeClr val="tx2"/>
                      </a:solidFill>
                      <a:prstDash val="solid"/>
                      <a:round/>
                      <a:headEnd type="none" w="med" len="med"/>
                      <a:tailEnd type="none" w="med" len="med"/>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mj-ea"/>
                          <a:ea typeface="+mj-ea"/>
                        </a:rPr>
                        <a:t>-</a:t>
                      </a:r>
                    </a:p>
                  </a:txBody>
                  <a:tcPr marL="46800" marR="46800" marT="0"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mj-ea"/>
                          <a:ea typeface="+mj-ea"/>
                        </a:rPr>
                        <a:t>69</a:t>
                      </a:r>
                    </a:p>
                  </a:txBody>
                  <a:tcPr marL="46800" marR="46800" marT="0"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mj-ea"/>
                          <a:ea typeface="+mj-ea"/>
                        </a:rPr>
                        <a:t>13</a:t>
                      </a:r>
                    </a:p>
                  </a:txBody>
                  <a:tcPr marL="46800" marR="46800" marT="0"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mj-ea"/>
                          <a:ea typeface="+mj-ea"/>
                        </a:rPr>
                        <a:t>-</a:t>
                      </a:r>
                    </a:p>
                  </a:txBody>
                  <a:tcPr marL="46800" marR="46800" marT="0" marB="0" anchor="b">
                    <a:lnL>
                      <a:noFill/>
                    </a:lnL>
                    <a:lnR>
                      <a:noFill/>
                    </a:lnR>
                    <a:lnT>
                      <a:noFill/>
                    </a:lnT>
                    <a:lnB w="9525"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mj-ea"/>
                          <a:ea typeface="+mj-ea"/>
                        </a:rPr>
                        <a:t>-</a:t>
                      </a:r>
                    </a:p>
                  </a:txBody>
                  <a:tcPr marL="46800" marR="46800" marT="0" marB="0" anchor="ctr">
                    <a:lnL>
                      <a:noFill/>
                    </a:lnL>
                    <a:lnR w="9525" cap="flat" cmpd="sng" algn="ctr">
                      <a:solidFill>
                        <a:schemeClr val="tx2"/>
                      </a:solidFill>
                      <a:prstDash val="solid"/>
                      <a:round/>
                      <a:headEnd type="none" w="med" len="med"/>
                      <a:tailEnd type="none" w="med" len="med"/>
                    </a:lnR>
                    <a:lnT>
                      <a:noFill/>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794382660"/>
                  </a:ext>
                </a:extLst>
              </a:tr>
            </a:tbl>
          </a:graphicData>
        </a:graphic>
      </p:graphicFrame>
    </p:spTree>
    <p:extLst>
      <p:ext uri="{BB962C8B-B14F-4D97-AF65-F5344CB8AC3E}">
        <p14:creationId xmlns:p14="http://schemas.microsoft.com/office/powerpoint/2010/main" val="196872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General Information</a:t>
            </a:r>
          </a:p>
        </p:txBody>
      </p:sp>
      <p:sp>
        <p:nvSpPr>
          <p:cNvPr id="89" name="제목 2">
            <a:extLst>
              <a:ext uri="{FF2B5EF4-FFF2-40B4-BE49-F238E27FC236}">
                <a16:creationId xmlns:a16="http://schemas.microsoft.com/office/drawing/2014/main" id="{AB370E44-1D28-4F78-B15C-C13D5572E450}"/>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Understanding of target</a:t>
            </a:r>
          </a:p>
        </p:txBody>
      </p:sp>
      <p:graphicFrame>
        <p:nvGraphicFramePr>
          <p:cNvPr id="65" name="Table 2">
            <a:extLst>
              <a:ext uri="{FF2B5EF4-FFF2-40B4-BE49-F238E27FC236}">
                <a16:creationId xmlns:a16="http://schemas.microsoft.com/office/drawing/2014/main" id="{A14C654D-9A6A-4291-B5B2-0C6087848AD0}"/>
              </a:ext>
            </a:extLst>
          </p:cNvPr>
          <p:cNvGraphicFramePr>
            <a:graphicFrameLocks noGrp="1"/>
          </p:cNvGraphicFramePr>
          <p:nvPr>
            <p:extLst>
              <p:ext uri="{D42A27DB-BD31-4B8C-83A1-F6EECF244321}">
                <p14:modId xmlns:p14="http://schemas.microsoft.com/office/powerpoint/2010/main" val="33152031"/>
              </p:ext>
            </p:extLst>
          </p:nvPr>
        </p:nvGraphicFramePr>
        <p:xfrm>
          <a:off x="867171" y="1583041"/>
          <a:ext cx="3580552" cy="1662885"/>
        </p:xfrm>
        <a:graphic>
          <a:graphicData uri="http://schemas.openxmlformats.org/drawingml/2006/table">
            <a:tbl>
              <a:tblPr/>
              <a:tblGrid>
                <a:gridCol w="737567">
                  <a:extLst>
                    <a:ext uri="{9D8B030D-6E8A-4147-A177-3AD203B41FA5}">
                      <a16:colId xmlns:a16="http://schemas.microsoft.com/office/drawing/2014/main" val="20000"/>
                    </a:ext>
                  </a:extLst>
                </a:gridCol>
                <a:gridCol w="2842985">
                  <a:extLst>
                    <a:ext uri="{9D8B030D-6E8A-4147-A177-3AD203B41FA5}">
                      <a16:colId xmlns:a16="http://schemas.microsoft.com/office/drawing/2014/main" val="20001"/>
                    </a:ext>
                  </a:extLst>
                </a:gridCol>
              </a:tblGrid>
              <a:tr h="180000">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구분</a:t>
                      </a: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12169"/>
                      </a:solidFill>
                      <a:prstDash val="solid"/>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298D"/>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내용</a:t>
                      </a:r>
                    </a:p>
                  </a:txBody>
                  <a:tcPr marL="36000" marR="36000" marT="0" marB="0" anchor="ctr">
                    <a:lnL w="6350" cap="flat" cmpd="sng" algn="ctr">
                      <a:solidFill>
                        <a:srgbClr val="012169"/>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298D"/>
                    </a:solidFill>
                  </a:tcPr>
                </a:tc>
                <a:extLst>
                  <a:ext uri="{0D108BD9-81ED-4DB2-BD59-A6C34878D82A}">
                    <a16:rowId xmlns:a16="http://schemas.microsoft.com/office/drawing/2014/main" val="10000"/>
                  </a:ext>
                </a:extLst>
              </a:tr>
              <a:tr h="180000">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800" b="1" i="0" u="none" strike="noStrike" dirty="0">
                          <a:solidFill>
                            <a:schemeClr val="tx1"/>
                          </a:solidFill>
                          <a:effectLst/>
                          <a:latin typeface="Arial" panose="020B0604020202020204" pitchFamily="34" charset="0"/>
                          <a:ea typeface="+mj-ea"/>
                          <a:cs typeface="Arial" panose="020B0604020202020204" pitchFamily="34" charset="0"/>
                        </a:rPr>
                        <a:t>회사명</a:t>
                      </a:r>
                      <a:endParaRPr lang="en-US" sz="800" b="1" i="0" u="none" strike="noStrike" dirty="0">
                        <a:solidFill>
                          <a:schemeClr val="tx1"/>
                        </a:solidFill>
                        <a:effectLst/>
                        <a:latin typeface="Arial" panose="020B0604020202020204" pitchFamily="34" charset="0"/>
                        <a:ea typeface="+mj-ea"/>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12169"/>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solidFill>
                      <a:srgbClr val="E5EAF3"/>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kern="1200" dirty="0" err="1">
                          <a:solidFill>
                            <a:srgbClr val="000000"/>
                          </a:solidFill>
                          <a:latin typeface="Arial" panose="020B0604020202020204" pitchFamily="34" charset="0"/>
                          <a:ea typeface="+mn-ea"/>
                          <a:cs typeface="Arial" panose="020B0604020202020204" pitchFamily="34" charset="0"/>
                        </a:rPr>
                        <a:t>대흥하이텍주식회사</a:t>
                      </a:r>
                      <a:endParaRPr lang="en-US" altLang="ko-KR"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12169"/>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0000">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대표이사</a:t>
                      </a:r>
                      <a:endParaRPr lang="en-US" sz="8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12169"/>
                      </a:solidFill>
                      <a:prstDash val="solid"/>
                      <a:round/>
                      <a:headEnd type="none" w="med" len="med"/>
                      <a:tailEnd type="none" w="med" len="med"/>
                    </a:lnR>
                    <a:lnT w="6350" cap="flat" cmpd="sng" algn="ctr">
                      <a:solidFill>
                        <a:srgbClr val="012169"/>
                      </a:solidFill>
                      <a:prstDash val="sysDot"/>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solidFill>
                      <a:srgbClr val="E5EAF3"/>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이재성</a:t>
                      </a:r>
                    </a:p>
                  </a:txBody>
                  <a:tcPr marL="36000" marR="36000" marT="9525" marB="0" anchor="ctr">
                    <a:lnL w="6350" cap="flat" cmpd="sng" algn="ctr">
                      <a:solidFill>
                        <a:srgbClr val="012169"/>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12169"/>
                      </a:solidFill>
                      <a:prstDash val="sysDot"/>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0000">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주요사업</a:t>
                      </a:r>
                      <a:endParaRPr lang="en-US" sz="8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12169"/>
                      </a:solidFill>
                      <a:prstDash val="solid"/>
                      <a:round/>
                      <a:headEnd type="none" w="med" len="med"/>
                      <a:tailEnd type="none" w="med" len="med"/>
                    </a:lnR>
                    <a:lnT w="6350" cap="flat" cmpd="sng" algn="ctr">
                      <a:solidFill>
                        <a:srgbClr val="012169"/>
                      </a:solidFill>
                      <a:prstDash val="sysDot"/>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solidFill>
                      <a:srgbClr val="E5EAF3"/>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디스플레이제조용 장비 부품 제조업</a:t>
                      </a:r>
                      <a:endParaRPr lang="en-US" altLang="ko-KR"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12169"/>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12169"/>
                      </a:solidFill>
                      <a:prstDash val="sysDot"/>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766380"/>
                  </a:ext>
                </a:extLst>
              </a:tr>
              <a:tr h="180000">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800" b="1" i="0" u="none" strike="noStrike" dirty="0">
                          <a:solidFill>
                            <a:srgbClr val="000000"/>
                          </a:solidFill>
                          <a:effectLst/>
                          <a:latin typeface="Arial" panose="020B0604020202020204" pitchFamily="34" charset="0"/>
                          <a:ea typeface="+mn-ea"/>
                          <a:cs typeface="Arial" panose="020B0604020202020204" pitchFamily="34" charset="0"/>
                        </a:rPr>
                        <a:t>본사 및 공장</a:t>
                      </a:r>
                      <a:endParaRPr lang="en-US" sz="8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12169"/>
                      </a:solidFill>
                      <a:prstDash val="solid"/>
                      <a:round/>
                      <a:headEnd type="none" w="med" len="med"/>
                      <a:tailEnd type="none" w="med" len="med"/>
                    </a:lnR>
                    <a:lnT w="6350" cap="flat" cmpd="sng" algn="ctr">
                      <a:solidFill>
                        <a:srgbClr val="012169"/>
                      </a:solidFill>
                      <a:prstDash val="sysDot"/>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solidFill>
                      <a:srgbClr val="E5EAF3"/>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700" b="0" i="0" u="none" strike="noStrike" dirty="0">
                          <a:solidFill>
                            <a:srgbClr val="000000"/>
                          </a:solidFill>
                          <a:effectLst/>
                          <a:latin typeface="Arial" panose="020B0604020202020204" pitchFamily="34" charset="0"/>
                          <a:ea typeface="+mn-ea"/>
                          <a:cs typeface="Arial" panose="020B0604020202020204" pitchFamily="34" charset="0"/>
                        </a:rPr>
                        <a:t>(</a:t>
                      </a: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천안공장</a:t>
                      </a:r>
                      <a:r>
                        <a:rPr lang="en-US" altLang="ko-KR" sz="700" b="0" i="0" u="none" strike="noStrike" dirty="0">
                          <a:solidFill>
                            <a:srgbClr val="000000"/>
                          </a:solidFill>
                          <a:effectLst/>
                          <a:latin typeface="Arial" panose="020B0604020202020204" pitchFamily="34" charset="0"/>
                          <a:ea typeface="+mn-ea"/>
                          <a:cs typeface="Arial" panose="020B0604020202020204" pitchFamily="34" charset="0"/>
                        </a:rPr>
                        <a:t>) </a:t>
                      </a: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충남 천안시 </a:t>
                      </a:r>
                      <a:r>
                        <a:rPr lang="ko-KR" altLang="en-US" sz="700" b="0" i="0" u="none" strike="noStrike" dirty="0" err="1">
                          <a:solidFill>
                            <a:srgbClr val="000000"/>
                          </a:solidFill>
                          <a:effectLst/>
                          <a:latin typeface="Arial" panose="020B0604020202020204" pitchFamily="34" charset="0"/>
                          <a:ea typeface="+mn-ea"/>
                          <a:cs typeface="Arial" panose="020B0604020202020204" pitchFamily="34" charset="0"/>
                        </a:rPr>
                        <a:t>서북구</a:t>
                      </a: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 </a:t>
                      </a:r>
                      <a:r>
                        <a:rPr lang="ko-KR" altLang="en-US" sz="700" b="0" i="0" u="none" strike="noStrike" dirty="0" err="1">
                          <a:solidFill>
                            <a:srgbClr val="000000"/>
                          </a:solidFill>
                          <a:effectLst/>
                          <a:latin typeface="Arial" panose="020B0604020202020204" pitchFamily="34" charset="0"/>
                          <a:ea typeface="+mn-ea"/>
                          <a:cs typeface="Arial" panose="020B0604020202020204" pitchFamily="34" charset="0"/>
                        </a:rPr>
                        <a:t>성환읍</a:t>
                      </a: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 성환</a:t>
                      </a:r>
                      <a:r>
                        <a:rPr lang="en-US" altLang="ko-KR" sz="700" b="0" i="0" u="none" strike="noStrike" dirty="0">
                          <a:solidFill>
                            <a:srgbClr val="000000"/>
                          </a:solidFill>
                          <a:effectLst/>
                          <a:latin typeface="Arial" panose="020B0604020202020204" pitchFamily="34" charset="0"/>
                          <a:ea typeface="+mn-ea"/>
                          <a:cs typeface="Arial" panose="020B0604020202020204" pitchFamily="34" charset="0"/>
                        </a:rPr>
                        <a:t>23</a:t>
                      </a: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길 </a:t>
                      </a:r>
                      <a:r>
                        <a:rPr lang="en-US" altLang="ko-KR" sz="700" b="0" i="0" u="none" strike="noStrike" dirty="0">
                          <a:solidFill>
                            <a:srgbClr val="000000"/>
                          </a:solidFill>
                          <a:effectLst/>
                          <a:latin typeface="Arial" panose="020B0604020202020204" pitchFamily="34" charset="0"/>
                          <a:ea typeface="+mn-ea"/>
                          <a:cs typeface="Arial" panose="020B0604020202020204" pitchFamily="34" charset="0"/>
                        </a:rPr>
                        <a:t>9 (</a:t>
                      </a: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최대주주 개인소유</a:t>
                      </a:r>
                      <a:r>
                        <a:rPr lang="en-US" altLang="ko-KR" sz="700" b="0" i="0" u="none" strike="noStrike" dirty="0">
                          <a:solidFill>
                            <a:srgbClr val="000000"/>
                          </a:solidFill>
                          <a:effectLst/>
                          <a:latin typeface="Arial" panose="020B0604020202020204" pitchFamily="34" charset="0"/>
                          <a:ea typeface="+mn-ea"/>
                          <a:cs typeface="Arial" panose="020B0604020202020204" pitchFamily="34" charset="0"/>
                        </a:rPr>
                        <a:t>)</a:t>
                      </a:r>
                      <a:endParaRPr lang="en-US" altLang="ko-KR" sz="800" b="0" i="0" u="none" strike="noStrike" dirty="0">
                        <a:solidFill>
                          <a:srgbClr val="000000"/>
                        </a:solidFill>
                        <a:effectLst/>
                        <a:latin typeface="Arial" panose="020B0604020202020204" pitchFamily="34" charset="0"/>
                        <a:ea typeface="+mn-ea"/>
                        <a:cs typeface="Arial" panose="020B0604020202020204" pitchFamily="34" charset="0"/>
                      </a:endParaRPr>
                    </a:p>
                    <a:p>
                      <a:pPr marL="0" marR="0" lvl="0" indent="0" algn="l" defTabSz="914400" eaLnBrk="1" fontAlgn="ctr" latinLnBrk="0" hangingPunct="1">
                        <a:lnSpc>
                          <a:spcPct val="100000"/>
                        </a:lnSpc>
                        <a:spcBef>
                          <a:spcPts val="0"/>
                        </a:spcBef>
                        <a:spcAft>
                          <a:spcPts val="0"/>
                        </a:spcAft>
                        <a:buClrTx/>
                        <a:buSzTx/>
                        <a:buFontTx/>
                        <a:buNone/>
                        <a:tabLst/>
                        <a:defRPr/>
                      </a:pPr>
                      <a:r>
                        <a:rPr lang="en-US" altLang="ko-KR" sz="700" b="0" i="0" u="none" strike="noStrike" dirty="0">
                          <a:solidFill>
                            <a:srgbClr val="000000"/>
                          </a:solidFill>
                          <a:effectLst/>
                          <a:latin typeface="Arial" panose="020B0604020202020204" pitchFamily="34" charset="0"/>
                          <a:ea typeface="+mn-ea"/>
                          <a:cs typeface="Arial" panose="020B0604020202020204" pitchFamily="34" charset="0"/>
                        </a:rPr>
                        <a:t>(</a:t>
                      </a: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평택공장</a:t>
                      </a:r>
                      <a:r>
                        <a:rPr lang="en-US" altLang="ko-KR" sz="700" b="0" i="0" u="none" strike="noStrike" dirty="0">
                          <a:solidFill>
                            <a:srgbClr val="000000"/>
                          </a:solidFill>
                          <a:effectLst/>
                          <a:latin typeface="Arial" panose="020B0604020202020204" pitchFamily="34" charset="0"/>
                          <a:ea typeface="+mn-ea"/>
                          <a:cs typeface="Arial" panose="020B0604020202020204" pitchFamily="34" charset="0"/>
                        </a:rPr>
                        <a:t>) </a:t>
                      </a: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경기도 평택시 </a:t>
                      </a:r>
                      <a:r>
                        <a:rPr lang="ko-KR" altLang="en-US" sz="700" b="0" i="0" u="none" strike="noStrike" dirty="0" err="1">
                          <a:solidFill>
                            <a:srgbClr val="000000"/>
                          </a:solidFill>
                          <a:effectLst/>
                          <a:latin typeface="Arial" panose="020B0604020202020204" pitchFamily="34" charset="0"/>
                          <a:ea typeface="+mn-ea"/>
                          <a:cs typeface="Arial" panose="020B0604020202020204" pitchFamily="34" charset="0"/>
                        </a:rPr>
                        <a:t>유천동</a:t>
                      </a: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 </a:t>
                      </a:r>
                      <a:r>
                        <a:rPr lang="en-US" altLang="ko-KR" sz="700" b="0" i="0" u="none" strike="noStrike" dirty="0">
                          <a:solidFill>
                            <a:srgbClr val="000000"/>
                          </a:solidFill>
                          <a:effectLst/>
                          <a:latin typeface="Arial" panose="020B0604020202020204" pitchFamily="34" charset="0"/>
                          <a:ea typeface="+mn-ea"/>
                          <a:cs typeface="Arial" panose="020B0604020202020204" pitchFamily="34" charset="0"/>
                        </a:rPr>
                        <a:t>188-2 (</a:t>
                      </a: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최대주주 개인소유</a:t>
                      </a:r>
                      <a:r>
                        <a:rPr lang="en-US" altLang="ko-KR" sz="700" b="0" i="0" u="none" strike="noStrike" dirty="0">
                          <a:solidFill>
                            <a:srgbClr val="000000"/>
                          </a:solidFill>
                          <a:effectLst/>
                          <a:latin typeface="Arial" panose="020B0604020202020204" pitchFamily="34" charset="0"/>
                          <a:ea typeface="+mn-ea"/>
                          <a:cs typeface="Arial" panose="020B0604020202020204" pitchFamily="34" charset="0"/>
                        </a:rPr>
                        <a:t>)</a:t>
                      </a: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12169"/>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12169"/>
                      </a:solidFill>
                      <a:prstDash val="sysDot"/>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133413"/>
                  </a:ext>
                </a:extLst>
              </a:tr>
              <a:tr h="180000">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설립일</a:t>
                      </a:r>
                      <a:endParaRPr lang="en-US" sz="8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12169"/>
                      </a:solidFill>
                      <a:prstDash val="solid"/>
                      <a:round/>
                      <a:headEnd type="none" w="med" len="med"/>
                      <a:tailEnd type="none" w="med" len="med"/>
                    </a:lnR>
                    <a:lnT w="6350" cap="flat" cmpd="sng" algn="ctr">
                      <a:solidFill>
                        <a:srgbClr val="012169"/>
                      </a:solidFill>
                      <a:prstDash val="sysDot"/>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solidFill>
                      <a:srgbClr val="E5EAF3"/>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2015</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년 </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11</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월 </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12</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일</a:t>
                      </a:r>
                    </a:p>
                  </a:txBody>
                  <a:tcPr marL="36000" marR="36000" marT="9525" marB="0" anchor="ctr">
                    <a:lnL w="6350" cap="flat" cmpd="sng" algn="ctr">
                      <a:solidFill>
                        <a:srgbClr val="012169"/>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12169"/>
                      </a:solidFill>
                      <a:prstDash val="sysDot"/>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9019281"/>
                  </a:ext>
                </a:extLst>
              </a:tr>
              <a:tr h="180000">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임직원 수</a:t>
                      </a:r>
                      <a:endParaRPr lang="en-US" sz="800" b="1" i="0" u="none" strike="noStrike" baseline="30000"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12169"/>
                      </a:solidFill>
                      <a:prstDash val="solid"/>
                      <a:round/>
                      <a:headEnd type="none" w="med" len="med"/>
                      <a:tailEnd type="none" w="med" len="med"/>
                    </a:lnR>
                    <a:lnT w="6350" cap="flat" cmpd="sng" algn="ctr">
                      <a:solidFill>
                        <a:srgbClr val="012169"/>
                      </a:solidFill>
                      <a:prstDash val="sysDot"/>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solidFill>
                      <a:srgbClr val="E5EAF3"/>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명</a:t>
                      </a:r>
                      <a:endParaRPr lang="en-US" altLang="ko-KR"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12169"/>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12169"/>
                      </a:solidFill>
                      <a:prstDash val="sysDot"/>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5361300"/>
                  </a:ext>
                </a:extLst>
              </a:tr>
              <a:tr h="180000">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자본금</a:t>
                      </a:r>
                      <a:endParaRPr lang="en-US" sz="8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12169"/>
                      </a:solidFill>
                      <a:prstDash val="solid"/>
                      <a:round/>
                      <a:headEnd type="none" w="med" len="med"/>
                      <a:tailEnd type="none" w="med" len="med"/>
                    </a:lnR>
                    <a:lnT w="6350" cap="flat" cmpd="sng" algn="ctr">
                      <a:solidFill>
                        <a:srgbClr val="012169"/>
                      </a:solidFill>
                      <a:prstDash val="sysDot"/>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solidFill>
                      <a:srgbClr val="E5EAF3"/>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50 </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백만원 </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(2020.06 </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기준</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a:t>
                      </a:r>
                    </a:p>
                  </a:txBody>
                  <a:tcPr marL="36000" marR="36000" marT="9525" marB="0" anchor="ctr">
                    <a:lnL w="6350" cap="flat" cmpd="sng" algn="ctr">
                      <a:solidFill>
                        <a:srgbClr val="012169"/>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12169"/>
                      </a:solidFill>
                      <a:prstDash val="sysDot"/>
                      <a:round/>
                      <a:headEnd type="none" w="med" len="med"/>
                      <a:tailEnd type="none" w="med" len="med"/>
                    </a:lnT>
                    <a:lnB w="6350" cap="flat" cmpd="sng" algn="ctr">
                      <a:solidFill>
                        <a:srgbClr val="012169"/>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algn="ctr" fontAlgn="ctr"/>
                      <a:r>
                        <a:rPr lang="ko-KR" altLang="en-US" sz="800" b="1" i="0" u="none" strike="noStrike" dirty="0">
                          <a:solidFill>
                            <a:srgbClr val="000000"/>
                          </a:solidFill>
                          <a:effectLst/>
                          <a:latin typeface="Arial" panose="020B0604020202020204" pitchFamily="34" charset="0"/>
                          <a:ea typeface="+mn-ea"/>
                          <a:cs typeface="Arial" panose="020B0604020202020204" pitchFamily="34" charset="0"/>
                        </a:rPr>
                        <a:t>주식현황</a:t>
                      </a:r>
                      <a:endParaRPr lang="en-US" sz="8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12169"/>
                      </a:solidFill>
                      <a:prstDash val="solid"/>
                      <a:round/>
                      <a:headEnd type="none" w="med" len="med"/>
                      <a:tailEnd type="none" w="med" len="med"/>
                    </a:lnR>
                    <a:lnT w="6350" cap="flat" cmpd="sng" algn="ctr">
                      <a:solidFill>
                        <a:srgbClr val="012169"/>
                      </a:solidFill>
                      <a:prstDash val="sysDot"/>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E5EAF3"/>
                    </a:solidFill>
                  </a:tcPr>
                </a:tc>
                <a:tc>
                  <a:txBody>
                    <a:bodyPr/>
                    <a:lstStyle>
                      <a:lvl1pPr marL="0" algn="l" defTabSz="914341" rtl="0" eaLnBrk="1" latinLnBrk="1" hangingPunct="1">
                        <a:defRPr sz="1800" kern="1200">
                          <a:solidFill>
                            <a:schemeClr val="tx1"/>
                          </a:solidFill>
                          <a:latin typeface="Univers for KPMG"/>
                        </a:defRPr>
                      </a:lvl1pPr>
                      <a:lvl2pPr marL="457171" algn="l" defTabSz="914341" rtl="0" eaLnBrk="1" latinLnBrk="1" hangingPunct="1">
                        <a:defRPr sz="1800" kern="1200">
                          <a:solidFill>
                            <a:schemeClr val="tx1"/>
                          </a:solidFill>
                          <a:latin typeface="Univers for KPMG"/>
                        </a:defRPr>
                      </a:lvl2pPr>
                      <a:lvl3pPr marL="914341" algn="l" defTabSz="914341" rtl="0" eaLnBrk="1" latinLnBrk="1" hangingPunct="1">
                        <a:defRPr sz="1800" kern="1200">
                          <a:solidFill>
                            <a:schemeClr val="tx1"/>
                          </a:solidFill>
                          <a:latin typeface="Univers for KPMG"/>
                        </a:defRPr>
                      </a:lvl3pPr>
                      <a:lvl4pPr marL="1371511" algn="l" defTabSz="914341" rtl="0" eaLnBrk="1" latinLnBrk="1" hangingPunct="1">
                        <a:defRPr sz="1800" kern="1200">
                          <a:solidFill>
                            <a:schemeClr val="tx1"/>
                          </a:solidFill>
                          <a:latin typeface="Univers for KPMG"/>
                        </a:defRPr>
                      </a:lvl4pPr>
                      <a:lvl5pPr marL="1828682" algn="l" defTabSz="914341" rtl="0" eaLnBrk="1" latinLnBrk="1" hangingPunct="1">
                        <a:defRPr sz="1800" kern="1200">
                          <a:solidFill>
                            <a:schemeClr val="tx1"/>
                          </a:solidFill>
                          <a:latin typeface="Univers for KPMG"/>
                        </a:defRPr>
                      </a:lvl5pPr>
                      <a:lvl6pPr marL="2285852" algn="l" defTabSz="914341" rtl="0" eaLnBrk="1" latinLnBrk="1" hangingPunct="1">
                        <a:defRPr sz="1800" kern="1200">
                          <a:solidFill>
                            <a:schemeClr val="tx1"/>
                          </a:solidFill>
                          <a:latin typeface="Univers for KPMG"/>
                        </a:defRPr>
                      </a:lvl6pPr>
                      <a:lvl7pPr marL="2743024" algn="l" defTabSz="914341" rtl="0" eaLnBrk="1" latinLnBrk="1" hangingPunct="1">
                        <a:defRPr sz="1800" kern="1200">
                          <a:solidFill>
                            <a:schemeClr val="tx1"/>
                          </a:solidFill>
                          <a:latin typeface="Univers for KPMG"/>
                        </a:defRPr>
                      </a:lvl7pPr>
                      <a:lvl8pPr marL="3200193" algn="l" defTabSz="914341" rtl="0" eaLnBrk="1" latinLnBrk="1" hangingPunct="1">
                        <a:defRPr sz="1800" kern="1200">
                          <a:solidFill>
                            <a:schemeClr val="tx1"/>
                          </a:solidFill>
                          <a:latin typeface="Univers for KPMG"/>
                        </a:defRPr>
                      </a:lvl8pPr>
                      <a:lvl9pPr marL="3657364" algn="l" defTabSz="914341" rtl="0" eaLnBrk="1" latinLnBrk="1" hangingPunct="1">
                        <a:defRPr sz="1800" kern="1200">
                          <a:solidFill>
                            <a:schemeClr val="tx1"/>
                          </a:solidFill>
                          <a:latin typeface="Univers for KPMG"/>
                        </a:defRPr>
                      </a:lvl9p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dirty="0" err="1">
                          <a:solidFill>
                            <a:srgbClr val="000000"/>
                          </a:solidFill>
                          <a:effectLst/>
                          <a:latin typeface="Arial" panose="020B0604020202020204" pitchFamily="34" charset="0"/>
                          <a:ea typeface="+mn-ea"/>
                          <a:cs typeface="Arial" panose="020B0604020202020204" pitchFamily="34" charset="0"/>
                        </a:rPr>
                        <a:t>발행주수</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 </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mn-ea"/>
                          <a:cs typeface="Arial" panose="020B0604020202020204" pitchFamily="34" charset="0"/>
                        </a:rPr>
                        <a:t>보통주</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 </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1</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만주 </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액면가</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 5,000</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원</a:t>
                      </a:r>
                      <a:endParaRPr lang="en-US" altLang="ko-KR"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12169"/>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12169"/>
                      </a:solidFill>
                      <a:prstDash val="sysDot"/>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6" name="직사각형 119">
            <a:extLst>
              <a:ext uri="{FF2B5EF4-FFF2-40B4-BE49-F238E27FC236}">
                <a16:creationId xmlns:a16="http://schemas.microsoft.com/office/drawing/2014/main" id="{70D255D0-52A6-4F0A-80C6-467B7D02CF14}"/>
              </a:ext>
            </a:extLst>
          </p:cNvPr>
          <p:cNvSpPr/>
          <p:nvPr/>
        </p:nvSpPr>
        <p:spPr bwMode="auto">
          <a:xfrm>
            <a:off x="2812461" y="3443196"/>
            <a:ext cx="1635262" cy="180510"/>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5">
              <a:buClr>
                <a:srgbClr val="99CC00"/>
              </a:buClr>
              <a:tabLst>
                <a:tab pos="241126" algn="l"/>
              </a:tabLst>
            </a:pPr>
            <a:r>
              <a:rPr lang="en-US" altLang="ko-KR" sz="800" dirty="0">
                <a:solidFill>
                  <a:prstClr val="black"/>
                </a:solidFill>
                <a:ea typeface="맑은 고딕" panose="020B0503020000020004" pitchFamily="50" charset="-127"/>
                <a:cs typeface="Arial" panose="020B0604020202020204" pitchFamily="34" charset="0"/>
              </a:rPr>
              <a:t>(‘20</a:t>
            </a:r>
            <a:r>
              <a:rPr lang="ko-KR" altLang="en-US" sz="800" dirty="0">
                <a:solidFill>
                  <a:prstClr val="black"/>
                </a:solidFill>
                <a:ea typeface="맑은 고딕" panose="020B0503020000020004" pitchFamily="50" charset="-127"/>
                <a:cs typeface="Arial" panose="020B0604020202020204" pitchFamily="34" charset="0"/>
              </a:rPr>
              <a:t>년 </a:t>
            </a:r>
            <a:r>
              <a:rPr lang="en-US" altLang="ko-KR" sz="800" dirty="0">
                <a:solidFill>
                  <a:prstClr val="black"/>
                </a:solidFill>
                <a:ea typeface="맑은 고딕" panose="020B0503020000020004" pitchFamily="50" charset="-127"/>
                <a:cs typeface="Arial" panose="020B0604020202020204" pitchFamily="34" charset="0"/>
              </a:rPr>
              <a:t>8</a:t>
            </a:r>
            <a:r>
              <a:rPr lang="ko-KR" altLang="en-US" sz="800" dirty="0">
                <a:solidFill>
                  <a:prstClr val="black"/>
                </a:solidFill>
                <a:ea typeface="맑은 고딕" panose="020B0503020000020004" pitchFamily="50" charset="-127"/>
                <a:cs typeface="Arial" panose="020B0604020202020204" pitchFamily="34" charset="0"/>
              </a:rPr>
              <a:t>월 기준</a:t>
            </a:r>
            <a:r>
              <a:rPr lang="en-US" altLang="ko-KR" sz="800" dirty="0">
                <a:solidFill>
                  <a:prstClr val="black"/>
                </a:solidFill>
                <a:ea typeface="맑은 고딕" panose="020B0503020000020004" pitchFamily="50" charset="-127"/>
                <a:cs typeface="Arial" panose="020B0604020202020204" pitchFamily="34" charset="0"/>
              </a:rPr>
              <a:t>)</a:t>
            </a:r>
          </a:p>
        </p:txBody>
      </p:sp>
      <p:sp>
        <p:nvSpPr>
          <p:cNvPr id="67" name="Rectangle 41">
            <a:extLst>
              <a:ext uri="{FF2B5EF4-FFF2-40B4-BE49-F238E27FC236}">
                <a16:creationId xmlns:a16="http://schemas.microsoft.com/office/drawing/2014/main" id="{B8C188DB-3E45-4087-A0E0-F193ECC34926}"/>
              </a:ext>
            </a:extLst>
          </p:cNvPr>
          <p:cNvSpPr>
            <a:spLocks noChangeArrowheads="1"/>
          </p:cNvSpPr>
          <p:nvPr/>
        </p:nvSpPr>
        <p:spPr bwMode="auto">
          <a:xfrm>
            <a:off x="867171" y="1206738"/>
            <a:ext cx="539688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ea typeface="맑은 고딕" panose="020B0503020000020004" pitchFamily="50" charset="-127"/>
                <a:cs typeface="Arial" panose="020B0604020202020204" pitchFamily="34" charset="0"/>
              </a:rPr>
              <a:t>▌</a:t>
            </a:r>
            <a:r>
              <a:rPr lang="en-US" altLang="ko-KR" sz="1200" b="1" dirty="0">
                <a:solidFill>
                  <a:srgbClr val="00338D"/>
                </a:solidFill>
                <a:ea typeface="맑은 고딕" panose="020B0503020000020004" pitchFamily="50" charset="-127"/>
                <a:cs typeface="Arial" panose="020B0604020202020204" pitchFamily="34" charset="0"/>
              </a:rPr>
              <a:t>Company Overview</a:t>
            </a:r>
            <a:endParaRPr lang="en-US" altLang="ko-KR" sz="1400" b="1" dirty="0">
              <a:solidFill>
                <a:srgbClr val="00338D"/>
              </a:solidFill>
              <a:ea typeface="맑은 고딕" panose="020B0503020000020004" pitchFamily="50" charset="-127"/>
              <a:cs typeface="Arial" panose="020B0604020202020204" pitchFamily="34" charset="0"/>
            </a:endParaRPr>
          </a:p>
        </p:txBody>
      </p:sp>
      <p:sp>
        <p:nvSpPr>
          <p:cNvPr id="68" name="Rectangle 41">
            <a:extLst>
              <a:ext uri="{FF2B5EF4-FFF2-40B4-BE49-F238E27FC236}">
                <a16:creationId xmlns:a16="http://schemas.microsoft.com/office/drawing/2014/main" id="{A22F4D46-2752-4AD4-9BD4-88BE47AB47B5}"/>
              </a:ext>
            </a:extLst>
          </p:cNvPr>
          <p:cNvSpPr>
            <a:spLocks noChangeArrowheads="1"/>
          </p:cNvSpPr>
          <p:nvPr/>
        </p:nvSpPr>
        <p:spPr bwMode="auto">
          <a:xfrm>
            <a:off x="867171" y="3254973"/>
            <a:ext cx="358617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ea typeface="맑은 고딕" panose="020B0503020000020004" pitchFamily="50" charset="-127"/>
                <a:cs typeface="Arial" panose="020B0604020202020204" pitchFamily="34" charset="0"/>
              </a:rPr>
              <a:t>▌</a:t>
            </a:r>
            <a:r>
              <a:rPr lang="en-US" altLang="ko-KR" sz="1200" b="1" dirty="0">
                <a:solidFill>
                  <a:srgbClr val="00338D"/>
                </a:solidFill>
                <a:ea typeface="맑은 고딕" panose="020B0503020000020004" pitchFamily="50" charset="-127"/>
                <a:cs typeface="Arial" panose="020B0604020202020204" pitchFamily="34" charset="0"/>
              </a:rPr>
              <a:t>Shareholders’ Information</a:t>
            </a:r>
            <a:endParaRPr lang="en-US" altLang="ko-KR" sz="1400" b="1" dirty="0">
              <a:solidFill>
                <a:srgbClr val="00338D"/>
              </a:solidFill>
              <a:ea typeface="맑은 고딕" panose="020B0503020000020004" pitchFamily="50" charset="-127"/>
              <a:cs typeface="Arial" panose="020B0604020202020204" pitchFamily="34" charset="0"/>
            </a:endParaRPr>
          </a:p>
        </p:txBody>
      </p:sp>
      <p:sp>
        <p:nvSpPr>
          <p:cNvPr id="69" name="Rectangle 41">
            <a:extLst>
              <a:ext uri="{FF2B5EF4-FFF2-40B4-BE49-F238E27FC236}">
                <a16:creationId xmlns:a16="http://schemas.microsoft.com/office/drawing/2014/main" id="{8688B690-C1FF-475F-924D-2E70D522DE47}"/>
              </a:ext>
            </a:extLst>
          </p:cNvPr>
          <p:cNvSpPr>
            <a:spLocks noChangeArrowheads="1"/>
          </p:cNvSpPr>
          <p:nvPr/>
        </p:nvSpPr>
        <p:spPr bwMode="auto">
          <a:xfrm>
            <a:off x="4736837" y="1206000"/>
            <a:ext cx="358617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ea typeface="맑은 고딕" panose="020B0503020000020004" pitchFamily="50" charset="-127"/>
                <a:cs typeface="Arial" panose="020B0604020202020204" pitchFamily="34" charset="0"/>
              </a:rPr>
              <a:t>▌</a:t>
            </a:r>
            <a:r>
              <a:rPr lang="en-US" altLang="ko-KR" sz="1200" b="1" dirty="0">
                <a:solidFill>
                  <a:srgbClr val="00338D"/>
                </a:solidFill>
                <a:ea typeface="맑은 고딕" panose="020B0503020000020004" pitchFamily="50" charset="-127"/>
                <a:cs typeface="Arial" panose="020B0604020202020204" pitchFamily="34" charset="0"/>
              </a:rPr>
              <a:t>Industrial Property Rights</a:t>
            </a:r>
            <a:endParaRPr lang="en-US" altLang="ko-KR" sz="1400" b="1" dirty="0">
              <a:solidFill>
                <a:srgbClr val="00338D"/>
              </a:solidFill>
              <a:ea typeface="맑은 고딕" panose="020B0503020000020004" pitchFamily="50" charset="-127"/>
              <a:cs typeface="Arial" panose="020B0604020202020204" pitchFamily="34" charset="0"/>
            </a:endParaRPr>
          </a:p>
        </p:txBody>
      </p:sp>
      <p:sp>
        <p:nvSpPr>
          <p:cNvPr id="31" name="Rectangle 41">
            <a:extLst>
              <a:ext uri="{FF2B5EF4-FFF2-40B4-BE49-F238E27FC236}">
                <a16:creationId xmlns:a16="http://schemas.microsoft.com/office/drawing/2014/main" id="{DA9C9FAF-C0BF-48B6-9CE9-23C920564C42}"/>
              </a:ext>
            </a:extLst>
          </p:cNvPr>
          <p:cNvSpPr>
            <a:spLocks noChangeArrowheads="1"/>
          </p:cNvSpPr>
          <p:nvPr/>
        </p:nvSpPr>
        <p:spPr bwMode="auto">
          <a:xfrm>
            <a:off x="867170" y="4718531"/>
            <a:ext cx="358617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ea typeface="맑은 고딕" panose="020B0503020000020004" pitchFamily="50" charset="-127"/>
                <a:cs typeface="Arial" panose="020B0604020202020204" pitchFamily="34" charset="0"/>
              </a:rPr>
              <a:t>▌</a:t>
            </a:r>
            <a:r>
              <a:rPr lang="en-US" altLang="ko-KR" sz="1200" b="1" dirty="0">
                <a:solidFill>
                  <a:srgbClr val="00338D"/>
                </a:solidFill>
                <a:ea typeface="맑은 고딕" panose="020B0503020000020004" pitchFamily="50" charset="-127"/>
                <a:cs typeface="Arial" panose="020B0604020202020204" pitchFamily="34" charset="0"/>
              </a:rPr>
              <a:t>Org. Chart</a:t>
            </a:r>
            <a:endParaRPr lang="en-US" altLang="ko-KR" sz="1400" b="1" dirty="0">
              <a:solidFill>
                <a:srgbClr val="00338D"/>
              </a:solidFill>
              <a:ea typeface="맑은 고딕" panose="020B0503020000020004" pitchFamily="50" charset="-127"/>
              <a:cs typeface="Arial" panose="020B0604020202020204" pitchFamily="34" charset="0"/>
            </a:endParaRPr>
          </a:p>
        </p:txBody>
      </p:sp>
      <p:sp>
        <p:nvSpPr>
          <p:cNvPr id="32" name="직사각형 31">
            <a:extLst>
              <a:ext uri="{FF2B5EF4-FFF2-40B4-BE49-F238E27FC236}">
                <a16:creationId xmlns:a16="http://schemas.microsoft.com/office/drawing/2014/main" id="{7772C146-A857-447C-93B7-E9FEEE1AEA6F}"/>
              </a:ext>
            </a:extLst>
          </p:cNvPr>
          <p:cNvSpPr/>
          <p:nvPr/>
        </p:nvSpPr>
        <p:spPr>
          <a:xfrm>
            <a:off x="867172" y="3625235"/>
            <a:ext cx="3580552" cy="1099096"/>
          </a:xfrm>
          <a:prstGeom prst="rect">
            <a:avLst/>
          </a:prstGeom>
          <a:solidFill>
            <a:srgbClr val="66BDE9">
              <a:alpha val="14902"/>
            </a:srgbClr>
          </a:solidFill>
          <a:ln w="12700" cap="flat" cmpd="sng" algn="ctr">
            <a:solidFill>
              <a:srgbClr val="66BDE9"/>
            </a:solidFill>
            <a:prstDash val="dash"/>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900" b="1" i="0" u="none" strike="noStrike" kern="0" cap="none" spc="0" normalizeH="0" baseline="0" noProof="0" dirty="0" err="1">
                <a:ln>
                  <a:noFill/>
                </a:ln>
                <a:solidFill>
                  <a:srgbClr val="00338D"/>
                </a:solidFill>
                <a:effectLst/>
                <a:uLnTx/>
                <a:uFillTx/>
                <a:latin typeface="Univers for KPMG"/>
                <a:ea typeface="맑은 고딕" panose="020B0503020000020004" pitchFamily="50" charset="-127"/>
                <a:cs typeface="Arial" panose="020B0604020202020204" pitchFamily="34" charset="0"/>
              </a:rPr>
              <a:t>보통주</a:t>
            </a:r>
            <a:r>
              <a:rPr kumimoji="0" lang="ko-KR" altLang="en-US" sz="900" b="1" i="0" u="none" strike="noStrike" kern="0" cap="none" spc="0" normalizeH="0" baseline="0" noProof="0" dirty="0">
                <a:ln>
                  <a:noFill/>
                </a:ln>
                <a:solidFill>
                  <a:srgbClr val="00338D"/>
                </a:solidFill>
                <a:effectLst/>
                <a:uLnTx/>
                <a:uFillTx/>
                <a:latin typeface="Univers for KPMG"/>
                <a:ea typeface="맑은 고딕" panose="020B0503020000020004" pitchFamily="50" charset="-127"/>
                <a:cs typeface="Arial" panose="020B0604020202020204" pitchFamily="34" charset="0"/>
              </a:rPr>
              <a:t> </a:t>
            </a:r>
            <a:r>
              <a:rPr kumimoji="0" lang="en-US" altLang="ko-KR" sz="900" b="1" i="0" u="none" strike="noStrike" kern="0" cap="none" spc="0" normalizeH="0" baseline="0" noProof="0" dirty="0">
                <a:ln>
                  <a:noFill/>
                </a:ln>
                <a:solidFill>
                  <a:srgbClr val="00338D"/>
                </a:solidFill>
                <a:effectLst/>
                <a:uLnTx/>
                <a:uFillTx/>
                <a:latin typeface="Univers for KPMG"/>
                <a:ea typeface="맑은 고딕" panose="020B0503020000020004" pitchFamily="50" charset="-127"/>
                <a:cs typeface="Arial" panose="020B0604020202020204" pitchFamily="34" charset="0"/>
              </a:rPr>
              <a:t>(100%)</a:t>
            </a:r>
            <a:endParaRPr kumimoji="0" lang="en-US" sz="1050" b="1" i="0" u="none" strike="noStrike" kern="0" cap="none" spc="0" normalizeH="0" baseline="0" noProof="0" dirty="0">
              <a:ln>
                <a:noFill/>
              </a:ln>
              <a:solidFill>
                <a:srgbClr val="00338D"/>
              </a:solidFill>
              <a:effectLst/>
              <a:uLnTx/>
              <a:uFillTx/>
              <a:latin typeface="Univers for KPMG"/>
              <a:ea typeface="+mn-ea"/>
              <a:cs typeface="Arial" panose="020B0604020202020204" pitchFamily="34" charset="0"/>
            </a:endParaRPr>
          </a:p>
        </p:txBody>
      </p:sp>
      <p:cxnSp>
        <p:nvCxnSpPr>
          <p:cNvPr id="39" name="직선 연결선 38">
            <a:extLst>
              <a:ext uri="{FF2B5EF4-FFF2-40B4-BE49-F238E27FC236}">
                <a16:creationId xmlns:a16="http://schemas.microsoft.com/office/drawing/2014/main" id="{33B14FB1-B2DC-43D4-8718-3C35E27FEA22}"/>
              </a:ext>
            </a:extLst>
          </p:cNvPr>
          <p:cNvCxnSpPr>
            <a:cxnSpLocks/>
          </p:cNvCxnSpPr>
          <p:nvPr/>
        </p:nvCxnSpPr>
        <p:spPr>
          <a:xfrm>
            <a:off x="1403175" y="4630980"/>
            <a:ext cx="2575006" cy="0"/>
          </a:xfrm>
          <a:prstGeom prst="line">
            <a:avLst/>
          </a:prstGeom>
          <a:noFill/>
          <a:ln w="9525" cap="flat" cmpd="sng" algn="ctr">
            <a:solidFill>
              <a:srgbClr val="0091DA">
                <a:shade val="95000"/>
                <a:satMod val="105000"/>
              </a:srgbClr>
            </a:solidFill>
            <a:prstDash val="solid"/>
          </a:ln>
          <a:effectLst/>
        </p:spPr>
      </p:cxnSp>
      <p:grpSp>
        <p:nvGrpSpPr>
          <p:cNvPr id="40" name="그룹 39">
            <a:extLst>
              <a:ext uri="{FF2B5EF4-FFF2-40B4-BE49-F238E27FC236}">
                <a16:creationId xmlns:a16="http://schemas.microsoft.com/office/drawing/2014/main" id="{7F511A74-4093-40A4-AD17-FD93D09AFDBD}"/>
              </a:ext>
            </a:extLst>
          </p:cNvPr>
          <p:cNvGrpSpPr/>
          <p:nvPr/>
        </p:nvGrpSpPr>
        <p:grpSpPr>
          <a:xfrm>
            <a:off x="1126145" y="3870865"/>
            <a:ext cx="517720" cy="610857"/>
            <a:chOff x="4230000" y="4082132"/>
            <a:chExt cx="468000" cy="368610"/>
          </a:xfrm>
        </p:grpSpPr>
        <p:sp>
          <p:nvSpPr>
            <p:cNvPr id="41" name="Rounded Rectangle 117">
              <a:extLst>
                <a:ext uri="{FF2B5EF4-FFF2-40B4-BE49-F238E27FC236}">
                  <a16:creationId xmlns:a16="http://schemas.microsoft.com/office/drawing/2014/main" id="{5C95CD85-B3A6-4090-93C1-3BFA3FBA0537}"/>
                </a:ext>
              </a:extLst>
            </p:cNvPr>
            <p:cNvSpPr/>
            <p:nvPr/>
          </p:nvSpPr>
          <p:spPr bwMode="auto">
            <a:xfrm>
              <a:off x="4230000" y="4082132"/>
              <a:ext cx="468000" cy="144000"/>
            </a:xfrm>
            <a:prstGeom prst="roundRect">
              <a:avLst>
                <a:gd name="adj" fmla="val 0"/>
              </a:avLst>
            </a:prstGeom>
            <a:solidFill>
              <a:srgbClr val="005EB8"/>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1" i="0" u="none" strike="noStrike" kern="0" cap="none" spc="-100" normalizeH="0" baseline="0" noProof="0" dirty="0">
                  <a:ln>
                    <a:noFill/>
                  </a:ln>
                  <a:solidFill>
                    <a:prstClr val="white"/>
                  </a:solidFill>
                  <a:effectLst/>
                  <a:uLnTx/>
                  <a:uFillTx/>
                  <a:ea typeface="맑은 고딕" panose="020B0503020000020004" pitchFamily="50" charset="-127"/>
                  <a:cs typeface="Arial" panose="020B0604020202020204" pitchFamily="34" charset="0"/>
                </a:rPr>
                <a:t>이재성</a:t>
              </a:r>
              <a:endParaRPr kumimoji="0" lang="en-US" altLang="ko-KR" sz="800" b="1" i="0" u="none" strike="noStrike" kern="0" cap="none" spc="-100" normalizeH="0" baseline="0" noProof="0" dirty="0">
                <a:ln>
                  <a:noFill/>
                </a:ln>
                <a:solidFill>
                  <a:prstClr val="white"/>
                </a:solidFill>
                <a:effectLst/>
                <a:uLnTx/>
                <a:uFillTx/>
                <a:ea typeface="맑은 고딕" panose="020B0503020000020004" pitchFamily="50" charset="-127"/>
                <a:cs typeface="Arial" panose="020B0604020202020204" pitchFamily="34" charset="0"/>
              </a:endParaRPr>
            </a:p>
          </p:txBody>
        </p:sp>
        <p:sp>
          <p:nvSpPr>
            <p:cNvPr id="42" name="Rounded Rectangle 117">
              <a:extLst>
                <a:ext uri="{FF2B5EF4-FFF2-40B4-BE49-F238E27FC236}">
                  <a16:creationId xmlns:a16="http://schemas.microsoft.com/office/drawing/2014/main" id="{F4BA6CC0-C022-40A9-8B93-47D53DE903B5}"/>
                </a:ext>
              </a:extLst>
            </p:cNvPr>
            <p:cNvSpPr/>
            <p:nvPr/>
          </p:nvSpPr>
          <p:spPr bwMode="auto">
            <a:xfrm>
              <a:off x="4230000" y="4234742"/>
              <a:ext cx="468000" cy="216000"/>
            </a:xfrm>
            <a:prstGeom prst="roundRect">
              <a:avLst>
                <a:gd name="adj" fmla="val 0"/>
              </a:avLst>
            </a:prstGeom>
            <a:solidFill>
              <a:srgbClr val="005EB8">
                <a:alpha val="20000"/>
              </a:srgbClr>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0" i="0" u="none" strike="noStrike" kern="0" cap="none" spc="-100" normalizeH="0" baseline="0" noProof="0" dirty="0">
                  <a:ln>
                    <a:noFill/>
                  </a:ln>
                  <a:solidFill>
                    <a:srgbClr val="000000"/>
                  </a:solidFill>
                  <a:effectLst/>
                  <a:uLnTx/>
                  <a:uFillTx/>
                  <a:ea typeface="맑은 고딕" panose="020B0503020000020004" pitchFamily="50" charset="-127"/>
                  <a:cs typeface="Arial" panose="020B0604020202020204" pitchFamily="34" charset="0"/>
                </a:rPr>
                <a:t>대표이사</a:t>
              </a:r>
              <a:endParaRPr kumimoji="0" lang="en-US" altLang="ko-KR" sz="800" b="0" i="0" u="none" strike="noStrike" kern="0" cap="none" spc="-10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lang="en-US" altLang="ko-KR" sz="800" kern="0" spc="-100" dirty="0">
                  <a:solidFill>
                    <a:srgbClr val="000000"/>
                  </a:solidFill>
                  <a:ea typeface="맑은 고딕" panose="020B0503020000020004" pitchFamily="50" charset="-127"/>
                  <a:cs typeface="Arial" panose="020B0604020202020204" pitchFamily="34" charset="0"/>
                </a:rPr>
                <a:t>(98.7%)</a:t>
              </a:r>
              <a:endParaRPr kumimoji="0" lang="en-US" altLang="ko-KR" sz="800" b="0" i="0" u="none" strike="noStrike" kern="0" cap="none" spc="-10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p:txBody>
        </p:sp>
      </p:grpSp>
      <p:grpSp>
        <p:nvGrpSpPr>
          <p:cNvPr id="43" name="그룹 42">
            <a:extLst>
              <a:ext uri="{FF2B5EF4-FFF2-40B4-BE49-F238E27FC236}">
                <a16:creationId xmlns:a16="http://schemas.microsoft.com/office/drawing/2014/main" id="{654EFEF4-01E3-449A-9B3E-2BFDD80F23D8}"/>
              </a:ext>
            </a:extLst>
          </p:cNvPr>
          <p:cNvGrpSpPr/>
          <p:nvPr/>
        </p:nvGrpSpPr>
        <p:grpSpPr>
          <a:xfrm>
            <a:off x="2412567" y="3870865"/>
            <a:ext cx="517720" cy="610857"/>
            <a:chOff x="4737837" y="4082132"/>
            <a:chExt cx="468000" cy="368610"/>
          </a:xfrm>
        </p:grpSpPr>
        <p:sp>
          <p:nvSpPr>
            <p:cNvPr id="44" name="Rounded Rectangle 117">
              <a:extLst>
                <a:ext uri="{FF2B5EF4-FFF2-40B4-BE49-F238E27FC236}">
                  <a16:creationId xmlns:a16="http://schemas.microsoft.com/office/drawing/2014/main" id="{65B3E586-0E77-491C-A116-871D9E22937F}"/>
                </a:ext>
              </a:extLst>
            </p:cNvPr>
            <p:cNvSpPr/>
            <p:nvPr/>
          </p:nvSpPr>
          <p:spPr bwMode="auto">
            <a:xfrm>
              <a:off x="4737837" y="4082132"/>
              <a:ext cx="468000" cy="144000"/>
            </a:xfrm>
            <a:prstGeom prst="roundRect">
              <a:avLst>
                <a:gd name="adj" fmla="val 0"/>
              </a:avLst>
            </a:prstGeom>
            <a:solidFill>
              <a:srgbClr val="005EB8"/>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1" i="0" u="none" strike="noStrike" kern="0" cap="none" spc="0" normalizeH="0" baseline="0" noProof="0" dirty="0" err="1">
                  <a:ln>
                    <a:noFill/>
                  </a:ln>
                  <a:solidFill>
                    <a:prstClr val="white"/>
                  </a:solidFill>
                  <a:effectLst/>
                  <a:uLnTx/>
                  <a:uFillTx/>
                  <a:ea typeface="맑은 고딕" panose="020B0503020000020004" pitchFamily="50" charset="-127"/>
                  <a:cs typeface="Arial" panose="020B0604020202020204" pitchFamily="34" charset="0"/>
                </a:rPr>
                <a:t>이만홍</a:t>
              </a:r>
              <a:endParaRPr kumimoji="0" lang="en-US" altLang="ko-KR" sz="800" b="1" i="0" u="none" strike="noStrike" kern="0" cap="none" spc="0" normalizeH="0" baseline="0" noProof="0" dirty="0">
                <a:ln>
                  <a:noFill/>
                </a:ln>
                <a:solidFill>
                  <a:prstClr val="white"/>
                </a:solidFill>
                <a:effectLst/>
                <a:uLnTx/>
                <a:uFillTx/>
                <a:ea typeface="맑은 고딕" panose="020B0503020000020004" pitchFamily="50" charset="-127"/>
                <a:cs typeface="Arial" panose="020B0604020202020204" pitchFamily="34" charset="0"/>
              </a:endParaRPr>
            </a:p>
          </p:txBody>
        </p:sp>
        <p:sp>
          <p:nvSpPr>
            <p:cNvPr id="45" name="Rounded Rectangle 117">
              <a:extLst>
                <a:ext uri="{FF2B5EF4-FFF2-40B4-BE49-F238E27FC236}">
                  <a16:creationId xmlns:a16="http://schemas.microsoft.com/office/drawing/2014/main" id="{4D421646-7799-4269-9DD5-EE2DE35B64CD}"/>
                </a:ext>
              </a:extLst>
            </p:cNvPr>
            <p:cNvSpPr/>
            <p:nvPr/>
          </p:nvSpPr>
          <p:spPr bwMode="auto">
            <a:xfrm>
              <a:off x="4737837" y="4234742"/>
              <a:ext cx="468000" cy="216000"/>
            </a:xfrm>
            <a:prstGeom prst="roundRect">
              <a:avLst>
                <a:gd name="adj" fmla="val 0"/>
              </a:avLst>
            </a:prstGeom>
            <a:solidFill>
              <a:srgbClr val="005EB8">
                <a:alpha val="20000"/>
              </a:srgbClr>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rPr>
                <a:t>사내이사</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lang="en-US" altLang="ko-KR" sz="800" kern="0" dirty="0">
                  <a:solidFill>
                    <a:srgbClr val="000000"/>
                  </a:solidFill>
                  <a:ea typeface="맑은 고딕" panose="020B0503020000020004" pitchFamily="50" charset="-127"/>
                  <a:cs typeface="Arial" panose="020B0604020202020204" pitchFamily="34" charset="0"/>
                </a:rPr>
                <a:t>(0.65%)</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p:txBody>
        </p:sp>
      </p:grpSp>
      <p:grpSp>
        <p:nvGrpSpPr>
          <p:cNvPr id="46" name="그룹 45">
            <a:extLst>
              <a:ext uri="{FF2B5EF4-FFF2-40B4-BE49-F238E27FC236}">
                <a16:creationId xmlns:a16="http://schemas.microsoft.com/office/drawing/2014/main" id="{3F39419A-C37F-4802-94A3-E199131AD048}"/>
              </a:ext>
            </a:extLst>
          </p:cNvPr>
          <p:cNvGrpSpPr/>
          <p:nvPr/>
        </p:nvGrpSpPr>
        <p:grpSpPr>
          <a:xfrm>
            <a:off x="3698990" y="3870866"/>
            <a:ext cx="522045" cy="615960"/>
            <a:chOff x="5245674" y="4082132"/>
            <a:chExt cx="468000" cy="368610"/>
          </a:xfrm>
        </p:grpSpPr>
        <p:sp>
          <p:nvSpPr>
            <p:cNvPr id="47" name="Rounded Rectangle 117">
              <a:extLst>
                <a:ext uri="{FF2B5EF4-FFF2-40B4-BE49-F238E27FC236}">
                  <a16:creationId xmlns:a16="http://schemas.microsoft.com/office/drawing/2014/main" id="{456FB34F-D457-43BB-B252-0B48D1F4CBC8}"/>
                </a:ext>
              </a:extLst>
            </p:cNvPr>
            <p:cNvSpPr/>
            <p:nvPr/>
          </p:nvSpPr>
          <p:spPr bwMode="auto">
            <a:xfrm>
              <a:off x="5245674" y="4082132"/>
              <a:ext cx="468000" cy="144000"/>
            </a:xfrm>
            <a:prstGeom prst="roundRect">
              <a:avLst>
                <a:gd name="adj" fmla="val 0"/>
              </a:avLst>
            </a:prstGeom>
            <a:solidFill>
              <a:srgbClr val="005EB8"/>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1" i="0" u="none" strike="noStrike" kern="0" cap="none" spc="0" normalizeH="0" baseline="0" noProof="0" dirty="0" err="1">
                  <a:ln>
                    <a:noFill/>
                  </a:ln>
                  <a:solidFill>
                    <a:prstClr val="white"/>
                  </a:solidFill>
                  <a:effectLst/>
                  <a:uLnTx/>
                  <a:uFillTx/>
                  <a:ea typeface="맑은 고딕" panose="020B0503020000020004" pitchFamily="50" charset="-127"/>
                  <a:cs typeface="Arial" panose="020B0604020202020204" pitchFamily="34" charset="0"/>
                </a:rPr>
                <a:t>이자강</a:t>
              </a:r>
              <a:endParaRPr kumimoji="0" lang="en-US" altLang="ko-KR" sz="800" b="1" i="0" u="none" strike="noStrike" kern="0" cap="none" spc="0" normalizeH="0" baseline="0" noProof="0" dirty="0">
                <a:ln>
                  <a:noFill/>
                </a:ln>
                <a:solidFill>
                  <a:prstClr val="white"/>
                </a:solidFill>
                <a:effectLst/>
                <a:uLnTx/>
                <a:uFillTx/>
                <a:ea typeface="맑은 고딕" panose="020B0503020000020004" pitchFamily="50" charset="-127"/>
                <a:cs typeface="Arial" panose="020B0604020202020204" pitchFamily="34" charset="0"/>
              </a:endParaRPr>
            </a:p>
          </p:txBody>
        </p:sp>
        <p:sp>
          <p:nvSpPr>
            <p:cNvPr id="48" name="Rounded Rectangle 117">
              <a:extLst>
                <a:ext uri="{FF2B5EF4-FFF2-40B4-BE49-F238E27FC236}">
                  <a16:creationId xmlns:a16="http://schemas.microsoft.com/office/drawing/2014/main" id="{F82131D0-65AB-479F-9D5F-9532228AC37E}"/>
                </a:ext>
              </a:extLst>
            </p:cNvPr>
            <p:cNvSpPr/>
            <p:nvPr/>
          </p:nvSpPr>
          <p:spPr bwMode="auto">
            <a:xfrm>
              <a:off x="5245674" y="4234742"/>
              <a:ext cx="468000" cy="216000"/>
            </a:xfrm>
            <a:prstGeom prst="roundRect">
              <a:avLst>
                <a:gd name="adj" fmla="val 0"/>
              </a:avLst>
            </a:prstGeom>
            <a:solidFill>
              <a:srgbClr val="005EB8">
                <a:alpha val="20000"/>
              </a:srgbClr>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rPr>
                <a:t>사내이사</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lang="en-US" altLang="ko-KR" sz="800" kern="0" dirty="0">
                  <a:solidFill>
                    <a:srgbClr val="000000"/>
                  </a:solidFill>
                  <a:ea typeface="맑은 고딕" panose="020B0503020000020004" pitchFamily="50" charset="-127"/>
                  <a:cs typeface="Arial" panose="020B0604020202020204" pitchFamily="34" charset="0"/>
                </a:rPr>
                <a:t>(0.65%)</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p:txBody>
        </p:sp>
      </p:grpSp>
      <p:cxnSp>
        <p:nvCxnSpPr>
          <p:cNvPr id="21" name="연결선: 꺾임 20">
            <a:extLst>
              <a:ext uri="{FF2B5EF4-FFF2-40B4-BE49-F238E27FC236}">
                <a16:creationId xmlns:a16="http://schemas.microsoft.com/office/drawing/2014/main" id="{22A80327-8FDB-485C-9640-54B77CD066C8}"/>
              </a:ext>
            </a:extLst>
          </p:cNvPr>
          <p:cNvCxnSpPr>
            <a:cxnSpLocks/>
          </p:cNvCxnSpPr>
          <p:nvPr/>
        </p:nvCxnSpPr>
        <p:spPr>
          <a:xfrm rot="16200000" flipH="1">
            <a:off x="3150789" y="4645818"/>
            <a:ext cx="365604" cy="155996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0" name="연결선: 꺾임 89">
            <a:extLst>
              <a:ext uri="{FF2B5EF4-FFF2-40B4-BE49-F238E27FC236}">
                <a16:creationId xmlns:a16="http://schemas.microsoft.com/office/drawing/2014/main" id="{4508AB44-8573-4302-9E16-DC8C7F0C961F}"/>
              </a:ext>
            </a:extLst>
          </p:cNvPr>
          <p:cNvCxnSpPr>
            <a:cxnSpLocks/>
          </p:cNvCxnSpPr>
          <p:nvPr/>
        </p:nvCxnSpPr>
        <p:spPr>
          <a:xfrm rot="5400000">
            <a:off x="1675930" y="4730924"/>
            <a:ext cx="365604" cy="13897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2" name="Rounded Rectangle 117">
            <a:extLst>
              <a:ext uri="{FF2B5EF4-FFF2-40B4-BE49-F238E27FC236}">
                <a16:creationId xmlns:a16="http://schemas.microsoft.com/office/drawing/2014/main" id="{84E12828-9696-42A9-A32A-1FBC40FE2614}"/>
              </a:ext>
            </a:extLst>
          </p:cNvPr>
          <p:cNvSpPr/>
          <p:nvPr/>
        </p:nvSpPr>
        <p:spPr bwMode="auto">
          <a:xfrm>
            <a:off x="804969" y="5562005"/>
            <a:ext cx="853905" cy="264513"/>
          </a:xfrm>
          <a:prstGeom prst="roundRect">
            <a:avLst>
              <a:gd name="adj" fmla="val 0"/>
            </a:avLst>
          </a:prstGeom>
          <a:solidFill>
            <a:schemeClr val="tx2"/>
          </a:solidFill>
          <a:ln w="3175" cap="flat" cmpd="sng" algn="ctr">
            <a:solidFill>
              <a:schemeClr val="tx2"/>
            </a:solidFill>
            <a:prstDash val="solid"/>
            <a:round/>
            <a:headEnd type="none" w="med" len="med"/>
            <a:tailEnd type="none" w="med" len="med"/>
          </a:ln>
          <a:effectLst/>
        </p:spPr>
        <p:txBody>
          <a:bodyPr lIns="30788" tIns="30788" rIns="30788" bIns="30788" rtlCol="0" anchor="ctr" anchorCtr="0"/>
          <a:lstStyle/>
          <a:p>
            <a:pPr algn="ctr" defTabSz="781990" latinLnBrk="1">
              <a:buClr>
                <a:srgbClr val="99CC00"/>
              </a:buClr>
              <a:tabLst>
                <a:tab pos="228080" algn="l"/>
              </a:tabLst>
              <a:defRPr/>
            </a:pPr>
            <a:r>
              <a:rPr lang="ko-KR" altLang="en-US" sz="800" b="1" spc="-100" dirty="0">
                <a:solidFill>
                  <a:prstClr val="white"/>
                </a:solidFill>
                <a:latin typeface="Arial" panose="020B0604020202020204" pitchFamily="34" charset="0"/>
                <a:ea typeface="+mj-ea"/>
                <a:cs typeface="Arial" panose="020B0604020202020204" pitchFamily="34" charset="0"/>
              </a:rPr>
              <a:t>생산팀</a:t>
            </a:r>
            <a:endParaRPr lang="en-US" altLang="ko-KR" sz="800" b="1" spc="-100" dirty="0">
              <a:solidFill>
                <a:prstClr val="white"/>
              </a:solidFill>
              <a:latin typeface="Arial" panose="020B0604020202020204" pitchFamily="34" charset="0"/>
              <a:ea typeface="+mj-ea"/>
              <a:cs typeface="Arial" panose="020B0604020202020204" pitchFamily="34" charset="0"/>
            </a:endParaRPr>
          </a:p>
        </p:txBody>
      </p:sp>
      <p:sp>
        <p:nvSpPr>
          <p:cNvPr id="93" name="직사각형 92">
            <a:extLst>
              <a:ext uri="{FF2B5EF4-FFF2-40B4-BE49-F238E27FC236}">
                <a16:creationId xmlns:a16="http://schemas.microsoft.com/office/drawing/2014/main" id="{4587B822-A1C9-4CA5-AAE3-D75DF642F026}"/>
              </a:ext>
            </a:extLst>
          </p:cNvPr>
          <p:cNvSpPr/>
          <p:nvPr/>
        </p:nvSpPr>
        <p:spPr>
          <a:xfrm>
            <a:off x="802036" y="5821982"/>
            <a:ext cx="853905" cy="166411"/>
          </a:xfrm>
          <a:prstGeom prst="rect">
            <a:avLst/>
          </a:prstGeom>
          <a:solidFill>
            <a:schemeClr val="bg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Arial" panose="020B0604020202020204" pitchFamily="34" charset="0"/>
                <a:ea typeface="+mj-ea"/>
                <a:cs typeface="Arial" panose="020B0604020202020204" pitchFamily="34" charset="0"/>
              </a:rPr>
              <a:t>12</a:t>
            </a:r>
            <a:r>
              <a:rPr lang="ko-KR" altLang="en-US" sz="800" dirty="0">
                <a:solidFill>
                  <a:schemeClr val="tx1"/>
                </a:solidFill>
                <a:latin typeface="Arial" panose="020B0604020202020204" pitchFamily="34" charset="0"/>
                <a:ea typeface="+mj-ea"/>
                <a:cs typeface="Arial" panose="020B0604020202020204" pitchFamily="34" charset="0"/>
              </a:rPr>
              <a:t>명</a:t>
            </a:r>
            <a:r>
              <a:rPr lang="en-US" altLang="ko-KR" sz="800" baseline="30000" dirty="0">
                <a:solidFill>
                  <a:schemeClr val="tx1"/>
                </a:solidFill>
                <a:latin typeface="Arial" panose="020B0604020202020204" pitchFamily="34" charset="0"/>
                <a:ea typeface="+mj-ea"/>
                <a:cs typeface="Arial" panose="020B0604020202020204" pitchFamily="34" charset="0"/>
              </a:rPr>
              <a:t>1</a:t>
            </a:r>
            <a:endParaRPr lang="ko-KR" altLang="en-US" sz="800" dirty="0">
              <a:solidFill>
                <a:schemeClr val="tx1"/>
              </a:solidFill>
              <a:latin typeface="Arial" panose="020B0604020202020204" pitchFamily="34" charset="0"/>
              <a:ea typeface="+mj-ea"/>
              <a:cs typeface="Arial" panose="020B0604020202020204" pitchFamily="34" charset="0"/>
            </a:endParaRPr>
          </a:p>
        </p:txBody>
      </p:sp>
      <p:sp>
        <p:nvSpPr>
          <p:cNvPr id="96" name="Rounded Rectangle 117">
            <a:extLst>
              <a:ext uri="{FF2B5EF4-FFF2-40B4-BE49-F238E27FC236}">
                <a16:creationId xmlns:a16="http://schemas.microsoft.com/office/drawing/2014/main" id="{A6B3F3F8-1855-4191-9C6A-49EE6E9B363A}"/>
              </a:ext>
            </a:extLst>
          </p:cNvPr>
          <p:cNvSpPr/>
          <p:nvPr/>
        </p:nvSpPr>
        <p:spPr bwMode="auto">
          <a:xfrm>
            <a:off x="2126655" y="5051501"/>
            <a:ext cx="853905" cy="264513"/>
          </a:xfrm>
          <a:prstGeom prst="roundRect">
            <a:avLst>
              <a:gd name="adj" fmla="val 0"/>
            </a:avLst>
          </a:prstGeom>
          <a:solidFill>
            <a:schemeClr val="tx2"/>
          </a:solidFill>
          <a:ln w="3175" cap="flat" cmpd="sng" algn="ctr">
            <a:solidFill>
              <a:schemeClr val="tx2"/>
            </a:solidFill>
            <a:prstDash val="solid"/>
            <a:round/>
            <a:headEnd type="none" w="med" len="med"/>
            <a:tailEnd type="none" w="med" len="med"/>
          </a:ln>
          <a:effectLst/>
        </p:spPr>
        <p:txBody>
          <a:bodyPr lIns="30788" tIns="30788" rIns="30788" bIns="30788" rtlCol="0" anchor="ctr" anchorCtr="0"/>
          <a:lstStyle/>
          <a:p>
            <a:pPr algn="ctr" defTabSz="781990" latinLnBrk="1">
              <a:buClr>
                <a:srgbClr val="99CC00"/>
              </a:buClr>
              <a:tabLst>
                <a:tab pos="228080" algn="l"/>
              </a:tabLst>
              <a:defRPr/>
            </a:pPr>
            <a:r>
              <a:rPr lang="ko-KR" altLang="en-US" sz="800" b="1" spc="-100" dirty="0">
                <a:solidFill>
                  <a:prstClr val="white"/>
                </a:solidFill>
                <a:latin typeface="Arial" panose="020B0604020202020204" pitchFamily="34" charset="0"/>
                <a:ea typeface="+mj-ea"/>
                <a:cs typeface="Arial" panose="020B0604020202020204" pitchFamily="34" charset="0"/>
              </a:rPr>
              <a:t>대표이사</a:t>
            </a:r>
            <a:endParaRPr lang="en-US" altLang="ko-KR" sz="800" b="1" spc="-100" dirty="0">
              <a:solidFill>
                <a:prstClr val="white"/>
              </a:solidFill>
              <a:latin typeface="Arial" panose="020B0604020202020204" pitchFamily="34" charset="0"/>
              <a:ea typeface="+mj-ea"/>
              <a:cs typeface="Arial" panose="020B0604020202020204" pitchFamily="34" charset="0"/>
            </a:endParaRPr>
          </a:p>
        </p:txBody>
      </p:sp>
      <p:sp>
        <p:nvSpPr>
          <p:cNvPr id="97" name="TextBox 96">
            <a:extLst>
              <a:ext uri="{FF2B5EF4-FFF2-40B4-BE49-F238E27FC236}">
                <a16:creationId xmlns:a16="http://schemas.microsoft.com/office/drawing/2014/main" id="{26F97F89-F40E-4743-9952-E2F55CCAC56A}"/>
              </a:ext>
            </a:extLst>
          </p:cNvPr>
          <p:cNvSpPr txBox="1"/>
          <p:nvPr/>
        </p:nvSpPr>
        <p:spPr>
          <a:xfrm>
            <a:off x="794832" y="6086014"/>
            <a:ext cx="4718120" cy="123111"/>
          </a:xfrm>
          <a:prstGeom prst="rect">
            <a:avLst/>
          </a:prstGeom>
          <a:noFill/>
        </p:spPr>
        <p:txBody>
          <a:bodyPr wrap="square" lIns="0" tIns="0" rIns="0" bIns="0" rtlCol="0">
            <a:spAutoFit/>
          </a:bodyPr>
          <a:lstStyle/>
          <a:p>
            <a:r>
              <a:rPr lang="en-US" altLang="ko-KR" sz="800" dirty="0">
                <a:solidFill>
                  <a:srgbClr val="000000"/>
                </a:solidFill>
                <a:latin typeface="+mj-ea"/>
                <a:ea typeface="+mj-ea"/>
                <a:cs typeface="Arial" panose="020B0604020202020204" pitchFamily="34" charset="0"/>
              </a:rPr>
              <a:t>Note 1: </a:t>
            </a:r>
            <a:r>
              <a:rPr lang="ko-KR" altLang="en-US" sz="800" dirty="0">
                <a:solidFill>
                  <a:srgbClr val="000000"/>
                </a:solidFill>
                <a:latin typeface="+mj-ea"/>
                <a:ea typeface="+mj-ea"/>
                <a:cs typeface="Arial" panose="020B0604020202020204" pitchFamily="34" charset="0"/>
              </a:rPr>
              <a:t>대표이사 특수관계인 </a:t>
            </a:r>
            <a:r>
              <a:rPr lang="en-US" altLang="ko-KR" sz="800" dirty="0">
                <a:solidFill>
                  <a:srgbClr val="000000"/>
                </a:solidFill>
                <a:latin typeface="+mj-ea"/>
                <a:ea typeface="+mj-ea"/>
                <a:cs typeface="Arial" panose="020B0604020202020204" pitchFamily="34" charset="0"/>
              </a:rPr>
              <a:t>2</a:t>
            </a:r>
            <a:r>
              <a:rPr lang="ko-KR" altLang="en-US" sz="800" dirty="0">
                <a:solidFill>
                  <a:srgbClr val="000000"/>
                </a:solidFill>
                <a:latin typeface="+mj-ea"/>
                <a:ea typeface="+mj-ea"/>
                <a:cs typeface="Arial" panose="020B0604020202020204" pitchFamily="34" charset="0"/>
              </a:rPr>
              <a:t>명이 생산팀</a:t>
            </a:r>
            <a:r>
              <a:rPr lang="en-US" altLang="ko-KR" sz="800" dirty="0">
                <a:solidFill>
                  <a:srgbClr val="000000"/>
                </a:solidFill>
                <a:latin typeface="+mj-ea"/>
                <a:ea typeface="+mj-ea"/>
                <a:cs typeface="Arial" panose="020B0604020202020204" pitchFamily="34" charset="0"/>
              </a:rPr>
              <a:t>(</a:t>
            </a:r>
            <a:r>
              <a:rPr lang="ko-KR" altLang="en-US" sz="800" dirty="0" err="1">
                <a:solidFill>
                  <a:srgbClr val="000000"/>
                </a:solidFill>
                <a:latin typeface="+mj-ea"/>
                <a:ea typeface="+mj-ea"/>
                <a:cs typeface="Arial" panose="020B0604020202020204" pitchFamily="34" charset="0"/>
              </a:rPr>
              <a:t>이만홍</a:t>
            </a:r>
            <a:r>
              <a:rPr lang="en-US" altLang="ko-KR" sz="800" dirty="0">
                <a:solidFill>
                  <a:srgbClr val="000000"/>
                </a:solidFill>
                <a:latin typeface="+mj-ea"/>
                <a:ea typeface="+mj-ea"/>
                <a:cs typeface="Arial" panose="020B0604020202020204" pitchFamily="34" charset="0"/>
              </a:rPr>
              <a:t>), </a:t>
            </a:r>
            <a:r>
              <a:rPr lang="ko-KR" altLang="en-US" sz="800" dirty="0">
                <a:solidFill>
                  <a:srgbClr val="000000"/>
                </a:solidFill>
                <a:latin typeface="+mj-ea"/>
                <a:ea typeface="+mj-ea"/>
                <a:cs typeface="Arial" panose="020B0604020202020204" pitchFamily="34" charset="0"/>
              </a:rPr>
              <a:t>관리팀</a:t>
            </a:r>
            <a:r>
              <a:rPr lang="en-US" altLang="ko-KR" sz="800" dirty="0">
                <a:solidFill>
                  <a:srgbClr val="000000"/>
                </a:solidFill>
                <a:latin typeface="+mj-ea"/>
                <a:ea typeface="+mj-ea"/>
                <a:cs typeface="Arial" panose="020B0604020202020204" pitchFamily="34" charset="0"/>
              </a:rPr>
              <a:t>(</a:t>
            </a:r>
            <a:r>
              <a:rPr lang="ko-KR" altLang="en-US" sz="800" dirty="0" err="1">
                <a:solidFill>
                  <a:srgbClr val="000000"/>
                </a:solidFill>
                <a:latin typeface="+mj-ea"/>
                <a:ea typeface="+mj-ea"/>
                <a:cs typeface="Arial" panose="020B0604020202020204" pitchFamily="34" charset="0"/>
              </a:rPr>
              <a:t>이자강</a:t>
            </a:r>
            <a:r>
              <a:rPr lang="en-US" altLang="ko-KR" sz="800" dirty="0">
                <a:solidFill>
                  <a:srgbClr val="000000"/>
                </a:solidFill>
                <a:latin typeface="+mj-ea"/>
                <a:ea typeface="+mj-ea"/>
                <a:cs typeface="Arial" panose="020B0604020202020204" pitchFamily="34" charset="0"/>
              </a:rPr>
              <a:t>)</a:t>
            </a:r>
            <a:r>
              <a:rPr lang="ko-KR" altLang="en-US" sz="800" dirty="0">
                <a:solidFill>
                  <a:srgbClr val="000000"/>
                </a:solidFill>
                <a:latin typeface="+mj-ea"/>
                <a:ea typeface="+mj-ea"/>
                <a:cs typeface="Arial" panose="020B0604020202020204" pitchFamily="34" charset="0"/>
              </a:rPr>
              <a:t> 각 </a:t>
            </a:r>
            <a:r>
              <a:rPr lang="en-US" altLang="ko-KR" sz="800" dirty="0">
                <a:solidFill>
                  <a:srgbClr val="000000"/>
                </a:solidFill>
                <a:latin typeface="+mj-ea"/>
                <a:ea typeface="+mj-ea"/>
                <a:cs typeface="Arial" panose="020B0604020202020204" pitchFamily="34" charset="0"/>
              </a:rPr>
              <a:t>1</a:t>
            </a:r>
            <a:r>
              <a:rPr lang="ko-KR" altLang="en-US" sz="800" dirty="0">
                <a:solidFill>
                  <a:srgbClr val="000000"/>
                </a:solidFill>
                <a:latin typeface="+mj-ea"/>
                <a:ea typeface="+mj-ea"/>
                <a:cs typeface="Arial" panose="020B0604020202020204" pitchFamily="34" charset="0"/>
              </a:rPr>
              <a:t>명씩 속함</a:t>
            </a:r>
            <a:endParaRPr lang="en-US" altLang="ko-KR" sz="800" dirty="0">
              <a:solidFill>
                <a:srgbClr val="000000"/>
              </a:solidFill>
              <a:latin typeface="+mj-ea"/>
              <a:ea typeface="+mj-ea"/>
              <a:cs typeface="Arial" panose="020B0604020202020204" pitchFamily="34" charset="0"/>
            </a:endParaRPr>
          </a:p>
        </p:txBody>
      </p:sp>
      <p:cxnSp>
        <p:nvCxnSpPr>
          <p:cNvPr id="50" name="직선 연결선 49">
            <a:extLst>
              <a:ext uri="{FF2B5EF4-FFF2-40B4-BE49-F238E27FC236}">
                <a16:creationId xmlns:a16="http://schemas.microsoft.com/office/drawing/2014/main" id="{82A326CF-5C9A-4463-B412-665B72690860}"/>
              </a:ext>
            </a:extLst>
          </p:cNvPr>
          <p:cNvCxnSpPr>
            <a:cxnSpLocks/>
          </p:cNvCxnSpPr>
          <p:nvPr/>
        </p:nvCxnSpPr>
        <p:spPr>
          <a:xfrm>
            <a:off x="3960011" y="4452799"/>
            <a:ext cx="0" cy="178181"/>
          </a:xfrm>
          <a:prstGeom prst="line">
            <a:avLst/>
          </a:prstGeom>
          <a:noFill/>
          <a:ln w="9525" cap="flat" cmpd="sng" algn="ctr">
            <a:solidFill>
              <a:srgbClr val="0091DA">
                <a:shade val="95000"/>
                <a:satMod val="105000"/>
              </a:srgbClr>
            </a:solidFill>
            <a:prstDash val="solid"/>
          </a:ln>
          <a:effectLst/>
        </p:spPr>
      </p:cxnSp>
      <p:cxnSp>
        <p:nvCxnSpPr>
          <p:cNvPr id="51" name="직선 연결선 50">
            <a:extLst>
              <a:ext uri="{FF2B5EF4-FFF2-40B4-BE49-F238E27FC236}">
                <a16:creationId xmlns:a16="http://schemas.microsoft.com/office/drawing/2014/main" id="{73AAEB89-45A8-4053-BDAD-A367E990F736}"/>
              </a:ext>
            </a:extLst>
          </p:cNvPr>
          <p:cNvCxnSpPr>
            <a:cxnSpLocks/>
          </p:cNvCxnSpPr>
          <p:nvPr/>
        </p:nvCxnSpPr>
        <p:spPr>
          <a:xfrm>
            <a:off x="2651328" y="4452799"/>
            <a:ext cx="0" cy="178181"/>
          </a:xfrm>
          <a:prstGeom prst="line">
            <a:avLst/>
          </a:prstGeom>
          <a:noFill/>
          <a:ln w="9525" cap="flat" cmpd="sng" algn="ctr">
            <a:solidFill>
              <a:srgbClr val="0091DA">
                <a:shade val="95000"/>
                <a:satMod val="105000"/>
              </a:srgbClr>
            </a:solidFill>
            <a:prstDash val="solid"/>
          </a:ln>
          <a:effectLst/>
        </p:spPr>
      </p:cxnSp>
      <p:cxnSp>
        <p:nvCxnSpPr>
          <p:cNvPr id="52" name="직선 연결선 51">
            <a:extLst>
              <a:ext uri="{FF2B5EF4-FFF2-40B4-BE49-F238E27FC236}">
                <a16:creationId xmlns:a16="http://schemas.microsoft.com/office/drawing/2014/main" id="{4D8247F6-97DD-4619-B042-CD2C3FB2ACD2}"/>
              </a:ext>
            </a:extLst>
          </p:cNvPr>
          <p:cNvCxnSpPr>
            <a:cxnSpLocks/>
          </p:cNvCxnSpPr>
          <p:nvPr/>
        </p:nvCxnSpPr>
        <p:spPr>
          <a:xfrm>
            <a:off x="1385005" y="4452799"/>
            <a:ext cx="0" cy="178181"/>
          </a:xfrm>
          <a:prstGeom prst="line">
            <a:avLst/>
          </a:prstGeom>
          <a:noFill/>
          <a:ln w="9525" cap="flat" cmpd="sng" algn="ctr">
            <a:solidFill>
              <a:srgbClr val="0091DA">
                <a:shade val="95000"/>
                <a:satMod val="105000"/>
              </a:srgbClr>
            </a:solidFill>
            <a:prstDash val="solid"/>
          </a:ln>
          <a:effectLst/>
        </p:spPr>
      </p:cxnSp>
      <p:sp>
        <p:nvSpPr>
          <p:cNvPr id="53" name="직사각형 119">
            <a:extLst>
              <a:ext uri="{FF2B5EF4-FFF2-40B4-BE49-F238E27FC236}">
                <a16:creationId xmlns:a16="http://schemas.microsoft.com/office/drawing/2014/main" id="{AFA7C503-C04B-4E19-96C2-4B621E97B3A1}"/>
              </a:ext>
            </a:extLst>
          </p:cNvPr>
          <p:cNvSpPr/>
          <p:nvPr/>
        </p:nvSpPr>
        <p:spPr bwMode="auto">
          <a:xfrm>
            <a:off x="2830631" y="4893984"/>
            <a:ext cx="1635262" cy="180510"/>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5">
              <a:buClr>
                <a:srgbClr val="99CC00"/>
              </a:buClr>
              <a:tabLst>
                <a:tab pos="241126" algn="l"/>
              </a:tabLst>
            </a:pPr>
            <a:r>
              <a:rPr lang="en-US" altLang="ko-KR" sz="800" dirty="0">
                <a:solidFill>
                  <a:prstClr val="black"/>
                </a:solidFill>
                <a:ea typeface="맑은 고딕" panose="020B0503020000020004" pitchFamily="50" charset="-127"/>
                <a:cs typeface="Arial" panose="020B0604020202020204" pitchFamily="34" charset="0"/>
              </a:rPr>
              <a:t>(‘20</a:t>
            </a:r>
            <a:r>
              <a:rPr lang="ko-KR" altLang="en-US" sz="800" dirty="0">
                <a:solidFill>
                  <a:prstClr val="black"/>
                </a:solidFill>
                <a:ea typeface="맑은 고딕" panose="020B0503020000020004" pitchFamily="50" charset="-127"/>
                <a:cs typeface="Arial" panose="020B0604020202020204" pitchFamily="34" charset="0"/>
              </a:rPr>
              <a:t>년 </a:t>
            </a:r>
            <a:r>
              <a:rPr lang="en-US" altLang="ko-KR" sz="800" dirty="0">
                <a:solidFill>
                  <a:prstClr val="black"/>
                </a:solidFill>
                <a:ea typeface="맑은 고딕" panose="020B0503020000020004" pitchFamily="50" charset="-127"/>
                <a:cs typeface="Arial" panose="020B0604020202020204" pitchFamily="34" charset="0"/>
              </a:rPr>
              <a:t>6</a:t>
            </a:r>
            <a:r>
              <a:rPr lang="ko-KR" altLang="en-US" sz="800" dirty="0">
                <a:solidFill>
                  <a:prstClr val="black"/>
                </a:solidFill>
                <a:ea typeface="맑은 고딕" panose="020B0503020000020004" pitchFamily="50" charset="-127"/>
                <a:cs typeface="Arial" panose="020B0604020202020204" pitchFamily="34" charset="0"/>
              </a:rPr>
              <a:t>월 기준</a:t>
            </a:r>
            <a:r>
              <a:rPr lang="en-US" altLang="ko-KR" sz="800" dirty="0">
                <a:solidFill>
                  <a:prstClr val="black"/>
                </a:solidFill>
                <a:ea typeface="맑은 고딕" panose="020B0503020000020004" pitchFamily="50" charset="-127"/>
                <a:cs typeface="Arial" panose="020B0604020202020204" pitchFamily="34" charset="0"/>
              </a:rPr>
              <a:t>)</a:t>
            </a:r>
          </a:p>
        </p:txBody>
      </p:sp>
      <p:sp>
        <p:nvSpPr>
          <p:cNvPr id="55" name="Rectangle 41">
            <a:extLst>
              <a:ext uri="{FF2B5EF4-FFF2-40B4-BE49-F238E27FC236}">
                <a16:creationId xmlns:a16="http://schemas.microsoft.com/office/drawing/2014/main" id="{B1BD15BE-139D-4BAD-94F0-303B9EBE3F57}"/>
              </a:ext>
            </a:extLst>
          </p:cNvPr>
          <p:cNvSpPr>
            <a:spLocks noChangeArrowheads="1"/>
          </p:cNvSpPr>
          <p:nvPr/>
        </p:nvSpPr>
        <p:spPr bwMode="auto">
          <a:xfrm>
            <a:off x="4731381" y="4823757"/>
            <a:ext cx="358617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ea typeface="맑은 고딕" panose="020B0503020000020004" pitchFamily="50" charset="-127"/>
                <a:cs typeface="Arial" panose="020B0604020202020204" pitchFamily="34" charset="0"/>
              </a:rPr>
              <a:t>▌</a:t>
            </a:r>
            <a:r>
              <a:rPr lang="en-US" altLang="ko-KR" sz="1200" b="1" dirty="0">
                <a:solidFill>
                  <a:srgbClr val="00338D"/>
                </a:solidFill>
                <a:ea typeface="맑은 고딕" panose="020B0503020000020004" pitchFamily="50" charset="-127"/>
                <a:cs typeface="Arial" panose="020B0604020202020204" pitchFamily="34" charset="0"/>
              </a:rPr>
              <a:t>Revenue Proportion</a:t>
            </a:r>
            <a:endParaRPr lang="en-US" altLang="ko-KR" sz="1400" b="1" dirty="0">
              <a:solidFill>
                <a:srgbClr val="00338D"/>
              </a:solidFill>
              <a:ea typeface="맑은 고딕" panose="020B0503020000020004" pitchFamily="50" charset="-127"/>
              <a:cs typeface="Arial" panose="020B0604020202020204" pitchFamily="34" charset="0"/>
            </a:endParaRPr>
          </a:p>
        </p:txBody>
      </p:sp>
      <p:graphicFrame>
        <p:nvGraphicFramePr>
          <p:cNvPr id="36" name="차트 35">
            <a:extLst>
              <a:ext uri="{FF2B5EF4-FFF2-40B4-BE49-F238E27FC236}">
                <a16:creationId xmlns:a16="http://schemas.microsoft.com/office/drawing/2014/main" id="{2B8E99F5-E0FF-4E65-B819-5C3ABF63B8AA}"/>
              </a:ext>
            </a:extLst>
          </p:cNvPr>
          <p:cNvGraphicFramePr>
            <a:graphicFrameLocks/>
          </p:cNvGraphicFramePr>
          <p:nvPr>
            <p:extLst>
              <p:ext uri="{D42A27DB-BD31-4B8C-83A1-F6EECF244321}">
                <p14:modId xmlns:p14="http://schemas.microsoft.com/office/powerpoint/2010/main" val="1997218119"/>
              </p:ext>
            </p:extLst>
          </p:nvPr>
        </p:nvGraphicFramePr>
        <p:xfrm>
          <a:off x="4504889" y="5051501"/>
          <a:ext cx="4806892" cy="13033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표 1">
            <a:extLst>
              <a:ext uri="{FF2B5EF4-FFF2-40B4-BE49-F238E27FC236}">
                <a16:creationId xmlns:a16="http://schemas.microsoft.com/office/drawing/2014/main" id="{5CA105A5-1390-419C-88FC-67AC09252101}"/>
              </a:ext>
            </a:extLst>
          </p:cNvPr>
          <p:cNvGraphicFramePr>
            <a:graphicFrameLocks noGrp="1"/>
          </p:cNvGraphicFramePr>
          <p:nvPr>
            <p:extLst>
              <p:ext uri="{D42A27DB-BD31-4B8C-83A1-F6EECF244321}">
                <p14:modId xmlns:p14="http://schemas.microsoft.com/office/powerpoint/2010/main" val="3919320254"/>
              </p:ext>
            </p:extLst>
          </p:nvPr>
        </p:nvGraphicFramePr>
        <p:xfrm>
          <a:off x="4740625" y="1584000"/>
          <a:ext cx="4424039" cy="3183057"/>
        </p:xfrm>
        <a:graphic>
          <a:graphicData uri="http://schemas.openxmlformats.org/drawingml/2006/table">
            <a:tbl>
              <a:tblPr/>
              <a:tblGrid>
                <a:gridCol w="646357">
                  <a:extLst>
                    <a:ext uri="{9D8B030D-6E8A-4147-A177-3AD203B41FA5}">
                      <a16:colId xmlns:a16="http://schemas.microsoft.com/office/drawing/2014/main" val="786375870"/>
                    </a:ext>
                  </a:extLst>
                </a:gridCol>
                <a:gridCol w="2638574">
                  <a:extLst>
                    <a:ext uri="{9D8B030D-6E8A-4147-A177-3AD203B41FA5}">
                      <a16:colId xmlns:a16="http://schemas.microsoft.com/office/drawing/2014/main" val="1280275049"/>
                    </a:ext>
                  </a:extLst>
                </a:gridCol>
                <a:gridCol w="569554">
                  <a:extLst>
                    <a:ext uri="{9D8B030D-6E8A-4147-A177-3AD203B41FA5}">
                      <a16:colId xmlns:a16="http://schemas.microsoft.com/office/drawing/2014/main" val="278099515"/>
                    </a:ext>
                  </a:extLst>
                </a:gridCol>
                <a:gridCol w="569554">
                  <a:extLst>
                    <a:ext uri="{9D8B030D-6E8A-4147-A177-3AD203B41FA5}">
                      <a16:colId xmlns:a16="http://schemas.microsoft.com/office/drawing/2014/main" val="3160090224"/>
                    </a:ext>
                  </a:extLst>
                </a:gridCol>
              </a:tblGrid>
              <a:tr h="180000">
                <a:tc>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구분</a:t>
                      </a:r>
                    </a:p>
                  </a:txBody>
                  <a:tcPr marL="46800" marR="468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취득권리명칭</a:t>
                      </a:r>
                    </a:p>
                  </a:txBody>
                  <a:tcPr marL="46800" marR="468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출원일</a:t>
                      </a:r>
                    </a:p>
                  </a:txBody>
                  <a:tcPr marL="46800" marR="46800" marT="0" marB="0" anchor="ctr">
                    <a:lnL>
                      <a:noFill/>
                    </a:lnL>
                    <a:lnR w="9525" cap="flat" cmpd="sng" algn="ctr">
                      <a:no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만료일</a:t>
                      </a:r>
                    </a:p>
                  </a:txBody>
                  <a:tcPr marL="46800" marR="468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98488537"/>
                  </a:ext>
                </a:extLst>
              </a:tr>
              <a:tr h="143113">
                <a:tc rowSpan="11">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특허</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(11</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건</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높은 분출력을 갖는 반송장치 및 이 반송장치에 사용되는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반송플레이트의</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제조방법</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08-10-22</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28-10-22</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4035787011"/>
                  </a:ext>
                </a:extLst>
              </a:tr>
              <a:tr h="143113">
                <a:tc vMerge="1">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높은 내압을 갖고 소량분출을 하는 비접촉식 반송플레이트</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08-11-25</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28-11-25</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592812769"/>
                  </a:ext>
                </a:extLst>
              </a:tr>
              <a:tr h="143113">
                <a:tc vMerge="1">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대전방지용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레이전트</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도막층의 틈새를 이용한 비접촉식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09-02-24</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29-02-24</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4017164282"/>
                  </a:ext>
                </a:extLst>
              </a:tr>
              <a:tr h="143113">
                <a:tc vMerge="1">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안정성이 뛰어난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비접촉</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09-03-03</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29-03-03</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668565515"/>
                  </a:ext>
                </a:extLst>
              </a:tr>
              <a:tr h="143113">
                <a:tc vMerge="1">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에어에 의해 부상과 반송을 시키는 비접촉식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09-03-20</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29-03-20</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83252760"/>
                  </a:ext>
                </a:extLst>
              </a:tr>
              <a:tr h="143113">
                <a:tc vMerge="1">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중량체용</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비접촉식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09-03-20</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29-03-20</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249160356"/>
                  </a:ext>
                </a:extLst>
              </a:tr>
              <a:tr h="143113">
                <a:tc vMerge="1">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진공을 이용하여 안정된 반송을 도모할 수 있는 비접촉식 반송플레이트</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09-04-01</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29-04-01</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911720749"/>
                  </a:ext>
                </a:extLst>
              </a:tr>
              <a:tr h="143113">
                <a:tc vMerge="1">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대면적 패널용 반송플레이트</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12-04-24</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32-04-24</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380153612"/>
                  </a:ext>
                </a:extLst>
              </a:tr>
              <a:tr h="143113">
                <a:tc vMerge="1">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비접촉식 반송 플레이트</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09-04-24</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29-04-24</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245730242"/>
                  </a:ext>
                </a:extLst>
              </a:tr>
              <a:tr h="143113">
                <a:tc vMerge="1">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비접촉식 반송플레이트</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10-09-09</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30-09-09</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325823155"/>
                  </a:ext>
                </a:extLst>
              </a:tr>
              <a:tr h="143113">
                <a:tc vMerge="1">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헬리컬나선을 통해 균일하면서 높은 압력을 갖도록 에어가 분출되는 비접촉식 반송플레이트</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09-10-23</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29-10-23</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555733075"/>
                  </a:ext>
                </a:extLst>
              </a:tr>
              <a:tr h="143113">
                <a:tc rowSpan="4">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디자인권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건</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디스플레이 패널 이송용 롤러</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15-07-01</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35-07-01</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716486964"/>
                  </a:ext>
                </a:extLst>
              </a:tr>
              <a:tr h="143113">
                <a:tc vMerge="1">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디스플레이 패널용 진공척</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15-09-16</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35-09-16</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4259333691"/>
                  </a:ext>
                </a:extLst>
              </a:tr>
              <a:tr h="143113">
                <a:tc vMerge="1">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디스플레이 패널용 진공척</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15-09-16</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35-09-16</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297581669"/>
                  </a:ext>
                </a:extLst>
              </a:tr>
              <a:tr h="143113">
                <a:tc vMerge="1">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디스플레이 패널용 반송플레이트 상판</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15-09-30</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35-09-30</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133687097"/>
                  </a:ext>
                </a:extLst>
              </a:tr>
              <a:tr h="252000">
                <a:tc>
                  <a:txBody>
                    <a:bodyPr/>
                    <a:lstStyle/>
                    <a:p>
                      <a:pPr algn="ctr"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실용신안권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p>
                      <a:pPr algn="ctr" rtl="0"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건</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비접촉식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15-10-06</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25-10-06</a:t>
                      </a:r>
                    </a:p>
                  </a:txBody>
                  <a:tcPr marL="46800" marR="468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978529228"/>
                  </a:ext>
                </a:extLst>
              </a:tr>
            </a:tbl>
          </a:graphicData>
        </a:graphic>
      </p:graphicFrame>
      <p:sp>
        <p:nvSpPr>
          <p:cNvPr id="49" name="Rounded Rectangle 117">
            <a:extLst>
              <a:ext uri="{FF2B5EF4-FFF2-40B4-BE49-F238E27FC236}">
                <a16:creationId xmlns:a16="http://schemas.microsoft.com/office/drawing/2014/main" id="{6CBECC94-9F2D-41A3-A3CE-8B63BE9998CD}"/>
              </a:ext>
            </a:extLst>
          </p:cNvPr>
          <p:cNvSpPr/>
          <p:nvPr/>
        </p:nvSpPr>
        <p:spPr bwMode="auto">
          <a:xfrm>
            <a:off x="3686622" y="5562005"/>
            <a:ext cx="853905" cy="264513"/>
          </a:xfrm>
          <a:prstGeom prst="roundRect">
            <a:avLst>
              <a:gd name="adj" fmla="val 0"/>
            </a:avLst>
          </a:prstGeom>
          <a:solidFill>
            <a:schemeClr val="tx2"/>
          </a:solidFill>
          <a:ln w="3175" cap="flat" cmpd="sng" algn="ctr">
            <a:solidFill>
              <a:schemeClr val="tx2"/>
            </a:solidFill>
            <a:prstDash val="solid"/>
            <a:round/>
            <a:headEnd type="none" w="med" len="med"/>
            <a:tailEnd type="none" w="med" len="med"/>
          </a:ln>
          <a:effectLst/>
        </p:spPr>
        <p:txBody>
          <a:bodyPr lIns="30788" tIns="30788" rIns="30788" bIns="30788" rtlCol="0" anchor="ctr" anchorCtr="0"/>
          <a:lstStyle/>
          <a:p>
            <a:pPr algn="ctr" defTabSz="781990" latinLnBrk="1">
              <a:buClr>
                <a:srgbClr val="99CC00"/>
              </a:buClr>
              <a:tabLst>
                <a:tab pos="228080" algn="l"/>
              </a:tabLst>
              <a:defRPr/>
            </a:pPr>
            <a:r>
              <a:rPr lang="ko-KR" altLang="en-US" sz="800" b="1" spc="-100" dirty="0">
                <a:solidFill>
                  <a:prstClr val="white"/>
                </a:solidFill>
                <a:latin typeface="Arial" panose="020B0604020202020204" pitchFamily="34" charset="0"/>
                <a:ea typeface="+mj-ea"/>
                <a:cs typeface="Arial" panose="020B0604020202020204" pitchFamily="34" charset="0"/>
              </a:rPr>
              <a:t>관리팀</a:t>
            </a:r>
            <a:endParaRPr lang="en-US" altLang="ko-KR" sz="800" b="1" spc="-100" dirty="0">
              <a:solidFill>
                <a:prstClr val="white"/>
              </a:solidFill>
              <a:latin typeface="Arial" panose="020B0604020202020204" pitchFamily="34" charset="0"/>
              <a:ea typeface="+mj-ea"/>
              <a:cs typeface="Arial" panose="020B0604020202020204" pitchFamily="34" charset="0"/>
            </a:endParaRPr>
          </a:p>
        </p:txBody>
      </p:sp>
      <p:sp>
        <p:nvSpPr>
          <p:cNvPr id="54" name="직사각형 53">
            <a:extLst>
              <a:ext uri="{FF2B5EF4-FFF2-40B4-BE49-F238E27FC236}">
                <a16:creationId xmlns:a16="http://schemas.microsoft.com/office/drawing/2014/main" id="{2987A478-87F8-43AB-9A9C-DB574154EF78}"/>
              </a:ext>
            </a:extLst>
          </p:cNvPr>
          <p:cNvSpPr/>
          <p:nvPr/>
        </p:nvSpPr>
        <p:spPr>
          <a:xfrm>
            <a:off x="3683689" y="5821982"/>
            <a:ext cx="853905" cy="166411"/>
          </a:xfrm>
          <a:prstGeom prst="rect">
            <a:avLst/>
          </a:prstGeom>
          <a:solidFill>
            <a:schemeClr val="bg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Arial" panose="020B0604020202020204" pitchFamily="34" charset="0"/>
                <a:ea typeface="+mj-ea"/>
                <a:cs typeface="Arial" panose="020B0604020202020204" pitchFamily="34" charset="0"/>
              </a:rPr>
              <a:t>2</a:t>
            </a:r>
            <a:r>
              <a:rPr lang="ko-KR" altLang="en-US" sz="800" dirty="0">
                <a:solidFill>
                  <a:schemeClr val="tx1"/>
                </a:solidFill>
                <a:latin typeface="Arial" panose="020B0604020202020204" pitchFamily="34" charset="0"/>
                <a:ea typeface="+mj-ea"/>
                <a:cs typeface="Arial" panose="020B0604020202020204" pitchFamily="34" charset="0"/>
              </a:rPr>
              <a:t>명</a:t>
            </a:r>
            <a:r>
              <a:rPr lang="en-US" altLang="ko-KR" sz="800" baseline="30000" dirty="0">
                <a:solidFill>
                  <a:schemeClr val="tx1"/>
                </a:solidFill>
                <a:latin typeface="Arial" panose="020B0604020202020204" pitchFamily="34" charset="0"/>
                <a:ea typeface="+mj-ea"/>
                <a:cs typeface="Arial" panose="020B0604020202020204" pitchFamily="34" charset="0"/>
              </a:rPr>
              <a:t>1</a:t>
            </a:r>
            <a:endParaRPr lang="ko-KR" altLang="en-US" sz="800" dirty="0">
              <a:solidFill>
                <a:schemeClr val="tx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5575793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7"/>
          <p:cNvGraphicFramePr>
            <a:graphicFrameLocks noGrp="1"/>
          </p:cNvGraphicFramePr>
          <p:nvPr>
            <p:extLst>
              <p:ext uri="{D42A27DB-BD31-4B8C-83A1-F6EECF244321}">
                <p14:modId xmlns:p14="http://schemas.microsoft.com/office/powerpoint/2010/main" val="2212567323"/>
              </p:ext>
            </p:extLst>
          </p:nvPr>
        </p:nvGraphicFramePr>
        <p:xfrm>
          <a:off x="4326288" y="1784614"/>
          <a:ext cx="4483355" cy="2664152"/>
        </p:xfrm>
        <a:graphic>
          <a:graphicData uri="http://schemas.openxmlformats.org/drawingml/2006/table">
            <a:tbl>
              <a:tblPr firstRow="1" bandRow="1">
                <a:tableStyleId>{5C22544A-7EE6-4342-B048-85BDC9FD1C3A}</a:tableStyleId>
              </a:tblPr>
              <a:tblGrid>
                <a:gridCol w="473426">
                  <a:extLst>
                    <a:ext uri="{9D8B030D-6E8A-4147-A177-3AD203B41FA5}">
                      <a16:colId xmlns:a16="http://schemas.microsoft.com/office/drawing/2014/main" val="20000"/>
                    </a:ext>
                  </a:extLst>
                </a:gridCol>
                <a:gridCol w="3645748">
                  <a:extLst>
                    <a:ext uri="{9D8B030D-6E8A-4147-A177-3AD203B41FA5}">
                      <a16:colId xmlns:a16="http://schemas.microsoft.com/office/drawing/2014/main" val="20001"/>
                    </a:ext>
                  </a:extLst>
                </a:gridCol>
                <a:gridCol w="364181">
                  <a:extLst>
                    <a:ext uri="{9D8B030D-6E8A-4147-A177-3AD203B41FA5}">
                      <a16:colId xmlns:a16="http://schemas.microsoft.com/office/drawing/2014/main" val="20002"/>
                    </a:ext>
                  </a:extLst>
                </a:gridCol>
              </a:tblGrid>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n-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Understanding of target</a:t>
                      </a:r>
                      <a:endParaRPr lang="en-GB"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sz="1100" b="0" dirty="0">
                          <a:solidFill>
                            <a:schemeClr val="bg1">
                              <a:lumMod val="65000"/>
                            </a:schemeClr>
                          </a:solidFill>
                          <a:latin typeface="Arial" panose="020B0604020202020204" pitchFamily="34" charset="0"/>
                          <a:ea typeface="+mj-ea"/>
                          <a:cs typeface="Arial" panose="020B0604020202020204" pitchFamily="34" charset="0"/>
                        </a:rPr>
                        <a:t>4</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n-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altLang="ko-KR" sz="1100" b="0" dirty="0">
                          <a:solidFill>
                            <a:schemeClr val="bg1">
                              <a:lumMod val="65000"/>
                            </a:schemeClr>
                          </a:solidFill>
                          <a:latin typeface="Arial" panose="020B0604020202020204" pitchFamily="34" charset="0"/>
                          <a:ea typeface="+mj-ea"/>
                          <a:cs typeface="Arial" panose="020B0604020202020204" pitchFamily="34" charset="0"/>
                        </a:rPr>
                        <a:t>Executive Summary</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sz="1100" b="0" dirty="0">
                          <a:solidFill>
                            <a:schemeClr val="bg1">
                              <a:lumMod val="65000"/>
                            </a:schemeClr>
                          </a:solidFill>
                          <a:latin typeface="Arial" panose="020B0604020202020204" pitchFamily="34" charset="0"/>
                          <a:ea typeface="+mj-ea"/>
                          <a:cs typeface="Arial" panose="020B0604020202020204" pitchFamily="34" charset="0"/>
                        </a:rPr>
                        <a:t>12</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n-ea"/>
                          <a:cs typeface="Arial" panose="020B0604020202020204" pitchFamily="34" charset="0"/>
                        </a:rPr>
                        <a:t>3</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Supporting Analysis</a:t>
                      </a:r>
                      <a:endParaRPr lang="en-US"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altLang="ko-KR" sz="1100" b="0" dirty="0">
                          <a:solidFill>
                            <a:schemeClr val="bg1">
                              <a:lumMod val="65000"/>
                            </a:schemeClr>
                          </a:solidFill>
                          <a:latin typeface="Arial" panose="020B0604020202020204" pitchFamily="34" charset="0"/>
                          <a:ea typeface="+mj-ea"/>
                          <a:cs typeface="Arial" panose="020B0604020202020204" pitchFamily="34" charset="0"/>
                        </a:rPr>
                        <a:t>29</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3"/>
                          </a:solidFill>
                          <a:latin typeface="Arial" panose="020B0604020202020204" pitchFamily="34" charset="0"/>
                          <a:ea typeface="+mn-ea"/>
                          <a:cs typeface="Arial" panose="020B0604020202020204" pitchFamily="34" charset="0"/>
                        </a:rPr>
                        <a:t>4</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kern="1200" dirty="0">
                          <a:solidFill>
                            <a:schemeClr val="tx1"/>
                          </a:solidFill>
                          <a:latin typeface="Arial" panose="020B0604020202020204" pitchFamily="34" charset="0"/>
                          <a:ea typeface="+mj-ea"/>
                          <a:cs typeface="Arial" panose="020B0604020202020204" pitchFamily="34" charset="0"/>
                        </a:rPr>
                        <a:t>Appendices</a:t>
                      </a:r>
                      <a:endParaRPr lang="en-US" sz="1100" b="0" kern="1200" dirty="0">
                        <a:solidFill>
                          <a:schemeClr val="tx1"/>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GB" sz="1100" b="0" kern="1200" dirty="0">
                          <a:solidFill>
                            <a:schemeClr val="tx1"/>
                          </a:solidFill>
                          <a:latin typeface="Arial" panose="020B0604020202020204" pitchFamily="34" charset="0"/>
                          <a:ea typeface="+mj-ea"/>
                          <a:cs typeface="Arial" panose="020B0604020202020204" pitchFamily="34" charset="0"/>
                        </a:rPr>
                        <a:t>50</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38426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69037E52-6474-4407-A070-3CA429651D67}"/>
              </a:ext>
            </a:extLst>
          </p:cNvPr>
          <p:cNvGraphicFramePr>
            <a:graphicFrameLocks noGrp="1"/>
          </p:cNvGraphicFramePr>
          <p:nvPr>
            <p:extLst>
              <p:ext uri="{D42A27DB-BD31-4B8C-83A1-F6EECF244321}">
                <p14:modId xmlns:p14="http://schemas.microsoft.com/office/powerpoint/2010/main" val="280034668"/>
              </p:ext>
            </p:extLst>
          </p:nvPr>
        </p:nvGraphicFramePr>
        <p:xfrm>
          <a:off x="946800" y="1076400"/>
          <a:ext cx="8100000" cy="4986099"/>
        </p:xfrm>
        <a:graphic>
          <a:graphicData uri="http://schemas.openxmlformats.org/drawingml/2006/table">
            <a:tbl>
              <a:tblPr/>
              <a:tblGrid>
                <a:gridCol w="1800000">
                  <a:extLst>
                    <a:ext uri="{9D8B030D-6E8A-4147-A177-3AD203B41FA5}">
                      <a16:colId xmlns:a16="http://schemas.microsoft.com/office/drawing/2014/main" val="3912800564"/>
                    </a:ext>
                  </a:extLst>
                </a:gridCol>
                <a:gridCol w="1260000">
                  <a:extLst>
                    <a:ext uri="{9D8B030D-6E8A-4147-A177-3AD203B41FA5}">
                      <a16:colId xmlns:a16="http://schemas.microsoft.com/office/drawing/2014/main" val="3108052157"/>
                    </a:ext>
                  </a:extLst>
                </a:gridCol>
                <a:gridCol w="1260000">
                  <a:extLst>
                    <a:ext uri="{9D8B030D-6E8A-4147-A177-3AD203B41FA5}">
                      <a16:colId xmlns:a16="http://schemas.microsoft.com/office/drawing/2014/main" val="198560140"/>
                    </a:ext>
                  </a:extLst>
                </a:gridCol>
                <a:gridCol w="1260000">
                  <a:extLst>
                    <a:ext uri="{9D8B030D-6E8A-4147-A177-3AD203B41FA5}">
                      <a16:colId xmlns:a16="http://schemas.microsoft.com/office/drawing/2014/main" val="775913060"/>
                    </a:ext>
                  </a:extLst>
                </a:gridCol>
                <a:gridCol w="1260000">
                  <a:extLst>
                    <a:ext uri="{9D8B030D-6E8A-4147-A177-3AD203B41FA5}">
                      <a16:colId xmlns:a16="http://schemas.microsoft.com/office/drawing/2014/main" val="2187966876"/>
                    </a:ext>
                  </a:extLst>
                </a:gridCol>
                <a:gridCol w="1260000">
                  <a:extLst>
                    <a:ext uri="{9D8B030D-6E8A-4147-A177-3AD203B41FA5}">
                      <a16:colId xmlns:a16="http://schemas.microsoft.com/office/drawing/2014/main" val="1556530682"/>
                    </a:ext>
                  </a:extLst>
                </a:gridCol>
              </a:tblGrid>
              <a:tr h="144000">
                <a:tc>
                  <a:txBody>
                    <a:bodyPr/>
                    <a:lstStyle/>
                    <a:p>
                      <a:pPr algn="l"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46800" marR="46800" marT="8334"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FY16</a:t>
                      </a:r>
                    </a:p>
                  </a:txBody>
                  <a:tcPr marL="46800" marR="46800" marT="0" marB="0" anchor="ctr">
                    <a:lnL>
                      <a:noFill/>
                    </a:lnL>
                    <a:lnR>
                      <a:noFill/>
                    </a:lnR>
                    <a:lnT w="9525"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46800" marR="46800" marT="0" marB="0" anchor="ctr">
                    <a:lnL>
                      <a:noFill/>
                    </a:lnL>
                    <a:lnR>
                      <a:noFill/>
                    </a:lnR>
                    <a:lnT w="9525"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46800" marR="46800" marT="0" marB="0" anchor="ctr">
                    <a:lnL>
                      <a:noFill/>
                    </a:lnL>
                    <a:lnR>
                      <a:noFill/>
                    </a:lnR>
                    <a:lnT w="9525"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46800" marR="46800" marT="0" marB="0" anchor="ctr">
                    <a:lnL>
                      <a:noFill/>
                    </a:lnL>
                    <a:lnR>
                      <a:noFill/>
                    </a:lnR>
                    <a:lnT w="9525"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 1H</a:t>
                      </a:r>
                    </a:p>
                  </a:txBody>
                  <a:tcPr marL="46800" marR="468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2943731057"/>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제품매출</a:t>
                      </a:r>
                    </a:p>
                  </a:txBody>
                  <a:tcPr marL="46800" marR="46800" marT="9525" marB="0" anchor="ctr">
                    <a:lnL w="9525"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6,799,452,340</a:t>
                      </a:r>
                    </a:p>
                  </a:txBody>
                  <a:tcPr marL="46800" marR="46800" marT="9525" marB="0" anchor="ctr">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7,900,111,807</a:t>
                      </a:r>
                    </a:p>
                  </a:txBody>
                  <a:tcPr marL="46800" marR="46800" marT="9525" marB="0" anchor="ctr">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9,396,180,005</a:t>
                      </a:r>
                    </a:p>
                  </a:txBody>
                  <a:tcPr marL="46800" marR="46800" marT="9525" marB="0" anchor="ctr">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8,130,408,285</a:t>
                      </a:r>
                    </a:p>
                  </a:txBody>
                  <a:tcPr marL="46800" marR="46800" marT="9525" marB="0" anchor="ctr">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4,374,500,480</a:t>
                      </a:r>
                    </a:p>
                  </a:txBody>
                  <a:tcPr marL="46800" marR="46800" marT="9525" marB="0" anchor="ctr">
                    <a:lnL>
                      <a:noFill/>
                    </a:lnL>
                    <a:lnR w="9525"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6153"/>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매출원가</a:t>
                      </a:r>
                    </a:p>
                  </a:txBody>
                  <a:tcPr marL="46800" marR="46800" marT="9525"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4,697,794,058</a:t>
                      </a:r>
                    </a:p>
                  </a:txBody>
                  <a:tcPr marL="46800" marR="46800" marT="9525" marB="0" anchor="ctr">
                    <a:lnL>
                      <a:noFill/>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4,963,296,168</a:t>
                      </a:r>
                    </a:p>
                  </a:txBody>
                  <a:tcPr marL="46800" marR="46800" marT="9525" marB="0" anchor="ctr">
                    <a:lnL>
                      <a:noFill/>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6,039,614,645</a:t>
                      </a:r>
                    </a:p>
                  </a:txBody>
                  <a:tcPr marL="46800" marR="46800" marT="9525" marB="0" anchor="ctr">
                    <a:lnL>
                      <a:noFill/>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4,496,797,143</a:t>
                      </a:r>
                    </a:p>
                  </a:txBody>
                  <a:tcPr marL="46800" marR="46800" marT="9525" marB="0" anchor="ctr">
                    <a:lnL>
                      <a:noFill/>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2,365,867,918</a:t>
                      </a:r>
                    </a:p>
                  </a:txBody>
                  <a:tcPr marL="46800" marR="46800" marT="9525"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1006752"/>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제품매출원가</a:t>
                      </a: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4,697,794,058</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4,963,296,168</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6,039,614,645</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4,496,797,143</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2,365,867,918</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6636639"/>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기초제품재고액</a:t>
                      </a: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9231819"/>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당기제품제조원가</a:t>
                      </a:r>
                    </a:p>
                  </a:txBody>
                  <a:tcPr marL="46800" marR="46800" marT="9525" marB="0" anchor="ctr">
                    <a:lnL w="9525" cap="flat" cmpd="sng" algn="ctr">
                      <a:solidFill>
                        <a:srgbClr val="00338D"/>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4,697,794,058</a:t>
                      </a:r>
                    </a:p>
                  </a:txBody>
                  <a:tcPr marL="46800" marR="46800" marT="9525" marB="0" anchor="ctr">
                    <a:lnL>
                      <a:noFill/>
                    </a:lnL>
                    <a:lnR>
                      <a:noFill/>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4,963,296,168</a:t>
                      </a:r>
                    </a:p>
                  </a:txBody>
                  <a:tcPr marL="46800" marR="46800" marT="9525" marB="0" anchor="ctr">
                    <a:lnL>
                      <a:noFill/>
                    </a:lnL>
                    <a:lnR>
                      <a:noFill/>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6,039,614,645</a:t>
                      </a:r>
                    </a:p>
                  </a:txBody>
                  <a:tcPr marL="46800" marR="46800" marT="9525" marB="0" anchor="ctr">
                    <a:lnL>
                      <a:noFill/>
                    </a:lnL>
                    <a:lnR>
                      <a:noFill/>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4,496,797,143</a:t>
                      </a:r>
                    </a:p>
                  </a:txBody>
                  <a:tcPr marL="46800" marR="46800" marT="9525" marB="0" anchor="ctr">
                    <a:lnL>
                      <a:noFill/>
                    </a:lnL>
                    <a:lnR>
                      <a:noFill/>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2,365,867,918</a:t>
                      </a:r>
                    </a:p>
                  </a:txBody>
                  <a:tcPr marL="46800" marR="46800" marT="9525" marB="0" anchor="ctr">
                    <a:lnL>
                      <a:noFill/>
                    </a:lnL>
                    <a:lnR w="9525" cap="flat" cmpd="sng" algn="ctr">
                      <a:solidFill>
                        <a:srgbClr val="00338D"/>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540141"/>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원재료비</a:t>
                      </a:r>
                    </a:p>
                  </a:txBody>
                  <a:tcPr marL="46800" marR="46800" marT="9525" marB="0" anchor="ctr">
                    <a:lnL w="9525" cap="flat" cmpd="sng" algn="ctr">
                      <a:solidFill>
                        <a:srgbClr val="00338D"/>
                      </a:solidFill>
                      <a:prstDash val="solid"/>
                      <a:round/>
                      <a:headEnd type="none" w="med" len="med"/>
                      <a:tailEnd type="none" w="med" len="med"/>
                    </a:lnL>
                    <a:lnR>
                      <a:noFill/>
                    </a:lnR>
                    <a:lnT w="12700" cap="flat" cmpd="sng" algn="ctr">
                      <a:noFill/>
                      <a:prstDash val="sys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2,185,395,525</a:t>
                      </a:r>
                    </a:p>
                  </a:txBody>
                  <a:tcPr marL="46800" marR="46800" marT="9525" marB="0" anchor="ctr">
                    <a:lnL>
                      <a:noFill/>
                    </a:lnL>
                    <a:lnR>
                      <a:noFill/>
                    </a:lnR>
                    <a:lnT w="12700" cap="flat" cmpd="sng" algn="ctr">
                      <a:noFill/>
                      <a:prstDash val="sys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1,962,792,744</a:t>
                      </a:r>
                    </a:p>
                  </a:txBody>
                  <a:tcPr marL="46800" marR="46800" marT="9525" marB="0" anchor="ctr">
                    <a:lnL>
                      <a:noFill/>
                    </a:lnL>
                    <a:lnR>
                      <a:noFill/>
                    </a:lnR>
                    <a:lnT w="12700" cap="flat" cmpd="sng" algn="ctr">
                      <a:noFill/>
                      <a:prstDash val="sys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2,853,158,320</a:t>
                      </a:r>
                    </a:p>
                  </a:txBody>
                  <a:tcPr marL="46800" marR="46800" marT="9525" marB="0" anchor="ctr">
                    <a:lnL>
                      <a:noFill/>
                    </a:lnL>
                    <a:lnR>
                      <a:noFill/>
                    </a:lnR>
                    <a:lnT w="12700" cap="flat" cmpd="sng" algn="ctr">
                      <a:noFill/>
                      <a:prstDash val="sys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1,839,076,066</a:t>
                      </a:r>
                    </a:p>
                  </a:txBody>
                  <a:tcPr marL="46800" marR="46800" marT="9525" marB="0" anchor="ctr">
                    <a:lnL>
                      <a:noFill/>
                    </a:lnL>
                    <a:lnR>
                      <a:noFill/>
                    </a:lnR>
                    <a:lnT w="12700" cap="flat" cmpd="sng" algn="ctr">
                      <a:noFill/>
                      <a:prstDash val="sys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834,049,389</a:t>
                      </a:r>
                    </a:p>
                  </a:txBody>
                  <a:tcPr marL="46800" marR="46800" marT="9525" marB="0" anchor="ctr">
                    <a:lnL>
                      <a:noFill/>
                    </a:lnL>
                    <a:lnR w="9525" cap="flat" cmpd="sng" algn="ctr">
                      <a:solidFill>
                        <a:srgbClr val="00338D"/>
                      </a:solidFill>
                      <a:prstDash val="solid"/>
                      <a:round/>
                      <a:headEnd type="none" w="med" len="med"/>
                      <a:tailEnd type="none" w="med" len="med"/>
                    </a:lnR>
                    <a:lnT w="12700" cap="flat" cmpd="sng" algn="ctr">
                      <a:noFill/>
                      <a:prstDash val="sys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5124306"/>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기초원재료재고액</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2177757"/>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당기원재료매입액</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2,185,395,525</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1,962,792,744</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2,853,158,320</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1,839,076,066</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834,049,389</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1254125"/>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기말원재료재고액</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981480925"/>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노무비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886,763,948</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1,036,441,940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1,131,814,323</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974,451,927</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511,526,818</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21203089"/>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급여</a:t>
                      </a:r>
                    </a:p>
                  </a:txBody>
                  <a:tcPr marL="46800" marR="46800" marT="9525" marB="0" anchor="ctr">
                    <a:lnL w="9525" cap="flat" cmpd="sng" algn="ctr">
                      <a:solidFill>
                        <a:srgbClr val="00338D"/>
                      </a:solidFill>
                      <a:prstDash val="solid"/>
                      <a:round/>
                      <a:headEnd type="none" w="med" len="med"/>
                      <a:tailEnd type="none" w="med" len="med"/>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728,395,681</a:t>
                      </a:r>
                    </a:p>
                  </a:txBody>
                  <a:tcPr marL="46800" marR="46800" marT="9525" marB="0" anchor="ctr">
                    <a:lnL>
                      <a:noFill/>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881,173,427</a:t>
                      </a:r>
                    </a:p>
                  </a:txBody>
                  <a:tcPr marL="46800" marR="46800" marT="9525" marB="0" anchor="ctr">
                    <a:lnL>
                      <a:noFill/>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918,662,967</a:t>
                      </a:r>
                    </a:p>
                  </a:txBody>
                  <a:tcPr marL="46800" marR="46800" marT="9525" marB="0" anchor="ctr">
                    <a:lnL>
                      <a:noFill/>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809,892,926</a:t>
                      </a:r>
                    </a:p>
                  </a:txBody>
                  <a:tcPr marL="46800" marR="46800" marT="9525" marB="0" anchor="ctr">
                    <a:lnL>
                      <a:noFill/>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447,412,203</a:t>
                      </a:r>
                    </a:p>
                  </a:txBody>
                  <a:tcPr marL="46800" marR="46800" marT="9525" marB="0" anchor="ctr">
                    <a:lnL>
                      <a:noFill/>
                    </a:lnL>
                    <a:lnR w="9525" cap="flat" cmpd="sng" algn="ctr">
                      <a:solidFill>
                        <a:srgbClr val="00338D"/>
                      </a:solidFill>
                      <a:prstDash val="solid"/>
                      <a:round/>
                      <a:headEnd type="none" w="med" len="med"/>
                      <a:tailEnd type="none" w="med" len="med"/>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4882696"/>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상여금</a:t>
                      </a: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90,280,000</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104,055,676</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167,741,111</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84,968,406</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40,876,465</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0166810"/>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잡급</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11,880,000</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4,499,500</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1,472,000</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703213293"/>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퇴직금</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en-US" sz="900" b="0" i="0" u="none" strike="noStrike" dirty="0">
                          <a:solidFill>
                            <a:srgbClr val="000000"/>
                          </a:solidFill>
                          <a:effectLst/>
                          <a:latin typeface="맑은 고딕" panose="020B0503020000020004" pitchFamily="50" charset="-127"/>
                          <a:ea typeface="맑은 고딕" panose="020B0503020000020004" pitchFamily="50" charset="-127"/>
                        </a:rPr>
                        <a:t>DC)</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56,208,267</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46,713,337</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43,938,245</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79,590,595</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23,238,150</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70270807"/>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경비</a:t>
                      </a:r>
                    </a:p>
                  </a:txBody>
                  <a:tcPr marL="46800" marR="46800" marT="9525" marB="0" anchor="ctr">
                    <a:lnL w="9525" cap="flat" cmpd="sng" algn="ctr">
                      <a:solidFill>
                        <a:srgbClr val="00338D"/>
                      </a:solid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1,625,634,585</a:t>
                      </a:r>
                    </a:p>
                  </a:txBody>
                  <a:tcPr marL="46800" marR="46800"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1,964,061,484</a:t>
                      </a:r>
                    </a:p>
                  </a:txBody>
                  <a:tcPr marL="46800" marR="46800"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2,054,642,002</a:t>
                      </a:r>
                    </a:p>
                  </a:txBody>
                  <a:tcPr marL="46800" marR="46800"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1,683,269,150</a:t>
                      </a:r>
                    </a:p>
                  </a:txBody>
                  <a:tcPr marL="46800" marR="46800"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1,020,291,711</a:t>
                      </a:r>
                    </a:p>
                  </a:txBody>
                  <a:tcPr marL="46800" marR="46800" marT="9525" marB="0" anchor="ctr">
                    <a:lnL>
                      <a:noFill/>
                    </a:lnL>
                    <a:lnR w="9525" cap="flat" cmpd="sng" algn="ctr">
                      <a:solidFill>
                        <a:srgbClr val="00338D"/>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7414414"/>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복리후생비</a:t>
                      </a: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43,240,092</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59,204,914</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77,895,058</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62,347,867</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40,114,217</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650631"/>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여비교통비</a:t>
                      </a: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22,230,000</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15,916,622</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19,546,044</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3164005"/>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가스수도료</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870,820</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1,091,642</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78903904"/>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전력비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99,953,951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114,744,117</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116,778,676</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110,983,000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54,254,198</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1577679"/>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세금과공과금</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35,404,005</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60,828,626</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55,642,000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52,698,880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3,437,650</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37072280"/>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감가상각비</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159,090,952</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446,557,971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429,692,482</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311,849,599</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11388735"/>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지급임차료</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544,430,000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356,413,500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273,960,000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273,960,000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134,330,000</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31224684"/>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수선비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8,369,000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12,630,000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15,830,001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9,770,455</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4,210,000</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75238364"/>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보험료</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13,158,700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42,083,809</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41,690,764</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38,505,289</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14,994,580</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17177318"/>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차량유지비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2,926,475</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7,164,871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13,228,828</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10,760,383</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3,242,279</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9224636"/>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경상연구개발비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18,421,600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8,529,000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3,243,350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41,556,636</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85151984"/>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운반비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11,708,050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13,665,000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11,727,100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7,744,500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4,495,550</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06406138"/>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교육훈련비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48463029"/>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도서인쇄비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2,300,000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1,050,000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1,700,000</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50032187"/>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소모품비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165,881,735</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134,286,860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213,673,255</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113,037,601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160,969,051</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51962459"/>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지급수수료</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9,665,850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14,198,216</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24,284,216</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19,777,996</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7,654,108</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60947015"/>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외주가공비</a:t>
                      </a:r>
                    </a:p>
                  </a:txBody>
                  <a:tcPr marL="46800" marR="46800" marT="9525" marB="0" anchor="ctr">
                    <a:lnL w="9525" cap="flat" cmpd="sng" algn="ctr">
                      <a:solidFill>
                        <a:srgbClr val="00338D"/>
                      </a:solidFill>
                      <a:prstDash val="solid"/>
                      <a:round/>
                      <a:headEnd type="none" w="med" len="med"/>
                      <a:tailEnd type="none" w="med" len="med"/>
                    </a:lnL>
                    <a:lnR>
                      <a:noFill/>
                    </a:lnR>
                    <a:lnT>
                      <a:noFill/>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531,805,775</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661,552,000</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753,414,000</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647,033,366</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548,241,800</a:t>
                      </a:r>
                    </a:p>
                  </a:txBody>
                  <a:tcPr marL="46800" marR="46800" marT="9525" marB="0" anchor="ctr">
                    <a:lnL>
                      <a:noFill/>
                    </a:lnL>
                    <a:lnR w="9525" cap="flat" cmpd="sng" algn="ctr">
                      <a:solidFill>
                        <a:srgbClr val="00338D"/>
                      </a:solidFill>
                      <a:prstDash val="solid"/>
                      <a:round/>
                      <a:headEnd type="none" w="med" len="med"/>
                      <a:tailEnd type="none" w="med" len="med"/>
                    </a:lnR>
                    <a:lnT>
                      <a:noFill/>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1140792"/>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매출총이익</a:t>
                      </a:r>
                    </a:p>
                  </a:txBody>
                  <a:tcPr marL="46800" marR="46800" marT="9525"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2,101,658,282</a:t>
                      </a:r>
                    </a:p>
                  </a:txBody>
                  <a:tcPr marL="46800" marR="46800" marT="9525"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2,936,815,639</a:t>
                      </a:r>
                    </a:p>
                  </a:txBody>
                  <a:tcPr marL="46800" marR="46800" marT="9525"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3,356,565,360</a:t>
                      </a:r>
                    </a:p>
                  </a:txBody>
                  <a:tcPr marL="46800" marR="46800" marT="9525"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3,633,611,142</a:t>
                      </a:r>
                    </a:p>
                  </a:txBody>
                  <a:tcPr marL="46800" marR="46800" marT="9525"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2,008,632,562</a:t>
                      </a:r>
                    </a:p>
                  </a:txBody>
                  <a:tcPr marL="46800" marR="46800" marT="9525"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81501"/>
                  </a:ext>
                </a:extLst>
              </a:tr>
            </a:tbl>
          </a:graphicData>
        </a:graphic>
      </p:graphicFrame>
      <p:sp>
        <p:nvSpPr>
          <p:cNvPr id="6" name="제목 2"/>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Appendices</a:t>
            </a:r>
          </a:p>
        </p:txBody>
      </p:sp>
      <p:sp>
        <p:nvSpPr>
          <p:cNvPr id="4" name="제목 2">
            <a:extLst>
              <a:ext uri="{FF2B5EF4-FFF2-40B4-BE49-F238E27FC236}">
                <a16:creationId xmlns:a16="http://schemas.microsoft.com/office/drawing/2014/main" id="{3657D67A-3357-44FF-90DF-D7C76459FBF4}"/>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Detailed P&amp;L (1/2)</a:t>
            </a:r>
          </a:p>
        </p:txBody>
      </p:sp>
      <p:sp>
        <p:nvSpPr>
          <p:cNvPr id="2" name="TextBox 1">
            <a:extLst>
              <a:ext uri="{FF2B5EF4-FFF2-40B4-BE49-F238E27FC236}">
                <a16:creationId xmlns:a16="http://schemas.microsoft.com/office/drawing/2014/main" id="{79B7FBAF-65E3-47C1-8BE0-0E21678EE2C7}"/>
              </a:ext>
            </a:extLst>
          </p:cNvPr>
          <p:cNvSpPr txBox="1"/>
          <p:nvPr/>
        </p:nvSpPr>
        <p:spPr>
          <a:xfrm>
            <a:off x="851190" y="6062499"/>
            <a:ext cx="2064989" cy="215444"/>
          </a:xfrm>
          <a:prstGeom prst="rect">
            <a:avLst/>
          </a:prstGeom>
          <a:noFill/>
        </p:spPr>
        <p:txBody>
          <a:bodyPr wrap="none" rtlCol="0">
            <a:spAutoFit/>
          </a:bodyPr>
          <a:lstStyle/>
          <a:p>
            <a:r>
              <a:rPr lang="en-US" altLang="ko-KR" sz="800" dirty="0">
                <a:latin typeface="Univers for KPMG"/>
                <a:cs typeface="Univers for KPMG"/>
              </a:rPr>
              <a:t>Note1: </a:t>
            </a:r>
            <a:r>
              <a:rPr lang="ko-KR" altLang="en-US" sz="800" dirty="0">
                <a:latin typeface="Univers for KPMG"/>
                <a:cs typeface="Univers for KPMG"/>
              </a:rPr>
              <a:t>결산조정사항</a:t>
            </a:r>
            <a:r>
              <a:rPr lang="en-US" altLang="ko-KR" sz="800" dirty="0">
                <a:latin typeface="Univers for KPMG"/>
                <a:cs typeface="Univers for KPMG"/>
              </a:rPr>
              <a:t>(</a:t>
            </a:r>
            <a:r>
              <a:rPr lang="ko-KR" altLang="en-US" sz="800" dirty="0">
                <a:latin typeface="Univers for KPMG"/>
                <a:cs typeface="Univers for KPMG"/>
              </a:rPr>
              <a:t>감가상각비</a:t>
            </a:r>
            <a:r>
              <a:rPr lang="en-US" altLang="ko-KR" sz="800" dirty="0">
                <a:latin typeface="Univers for KPMG"/>
                <a:cs typeface="Univers for KPMG"/>
              </a:rPr>
              <a:t>) </a:t>
            </a:r>
            <a:r>
              <a:rPr lang="ko-KR" altLang="en-US" sz="800" dirty="0" err="1">
                <a:latin typeface="Univers for KPMG"/>
                <a:cs typeface="Univers for KPMG"/>
              </a:rPr>
              <a:t>미반영</a:t>
            </a:r>
            <a:endParaRPr lang="ko-KR" altLang="en-US" sz="800" dirty="0">
              <a:latin typeface="Univers for KPMG"/>
              <a:cs typeface="Univers for KPMG"/>
            </a:endParaRPr>
          </a:p>
        </p:txBody>
      </p:sp>
    </p:spTree>
    <p:extLst>
      <p:ext uri="{BB962C8B-B14F-4D97-AF65-F5344CB8AC3E}">
        <p14:creationId xmlns:p14="http://schemas.microsoft.com/office/powerpoint/2010/main" val="2629446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Appendices</a:t>
            </a:r>
          </a:p>
        </p:txBody>
      </p:sp>
      <p:graphicFrame>
        <p:nvGraphicFramePr>
          <p:cNvPr id="8" name="표 7">
            <a:extLst>
              <a:ext uri="{FF2B5EF4-FFF2-40B4-BE49-F238E27FC236}">
                <a16:creationId xmlns:a16="http://schemas.microsoft.com/office/drawing/2014/main" id="{202DEE84-1BEA-4C51-9640-B4C5CA2CC1EB}"/>
              </a:ext>
            </a:extLst>
          </p:cNvPr>
          <p:cNvGraphicFramePr>
            <a:graphicFrameLocks noGrp="1"/>
          </p:cNvGraphicFramePr>
          <p:nvPr>
            <p:extLst>
              <p:ext uri="{D42A27DB-BD31-4B8C-83A1-F6EECF244321}">
                <p14:modId xmlns:p14="http://schemas.microsoft.com/office/powerpoint/2010/main" val="4010168833"/>
              </p:ext>
            </p:extLst>
          </p:nvPr>
        </p:nvGraphicFramePr>
        <p:xfrm>
          <a:off x="946800" y="1076400"/>
          <a:ext cx="8100000" cy="5007465"/>
        </p:xfrm>
        <a:graphic>
          <a:graphicData uri="http://schemas.openxmlformats.org/drawingml/2006/table">
            <a:tbl>
              <a:tblPr/>
              <a:tblGrid>
                <a:gridCol w="1800000">
                  <a:extLst>
                    <a:ext uri="{9D8B030D-6E8A-4147-A177-3AD203B41FA5}">
                      <a16:colId xmlns:a16="http://schemas.microsoft.com/office/drawing/2014/main" val="4153891304"/>
                    </a:ext>
                  </a:extLst>
                </a:gridCol>
                <a:gridCol w="1260000">
                  <a:extLst>
                    <a:ext uri="{9D8B030D-6E8A-4147-A177-3AD203B41FA5}">
                      <a16:colId xmlns:a16="http://schemas.microsoft.com/office/drawing/2014/main" val="678746314"/>
                    </a:ext>
                  </a:extLst>
                </a:gridCol>
                <a:gridCol w="1260000">
                  <a:extLst>
                    <a:ext uri="{9D8B030D-6E8A-4147-A177-3AD203B41FA5}">
                      <a16:colId xmlns:a16="http://schemas.microsoft.com/office/drawing/2014/main" val="2283938780"/>
                    </a:ext>
                  </a:extLst>
                </a:gridCol>
                <a:gridCol w="1260000">
                  <a:extLst>
                    <a:ext uri="{9D8B030D-6E8A-4147-A177-3AD203B41FA5}">
                      <a16:colId xmlns:a16="http://schemas.microsoft.com/office/drawing/2014/main" val="921559406"/>
                    </a:ext>
                  </a:extLst>
                </a:gridCol>
                <a:gridCol w="1260000">
                  <a:extLst>
                    <a:ext uri="{9D8B030D-6E8A-4147-A177-3AD203B41FA5}">
                      <a16:colId xmlns:a16="http://schemas.microsoft.com/office/drawing/2014/main" val="150640889"/>
                    </a:ext>
                  </a:extLst>
                </a:gridCol>
                <a:gridCol w="1260000">
                  <a:extLst>
                    <a:ext uri="{9D8B030D-6E8A-4147-A177-3AD203B41FA5}">
                      <a16:colId xmlns:a16="http://schemas.microsoft.com/office/drawing/2014/main" val="173910903"/>
                    </a:ext>
                  </a:extLst>
                </a:gridCol>
              </a:tblGrid>
              <a:tr h="144000">
                <a:tc>
                  <a:txBody>
                    <a:bodyPr/>
                    <a:lstStyle/>
                    <a:p>
                      <a:pPr algn="l"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FY16</a:t>
                      </a:r>
                    </a:p>
                  </a:txBody>
                  <a:tcPr marL="46800" marR="46800" marT="0" marB="0" anchor="ctr">
                    <a:lnL>
                      <a:noFill/>
                    </a:lnL>
                    <a:lnR>
                      <a:noFill/>
                    </a:lnR>
                    <a:lnT w="9525"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46800" marR="46800" marT="0" marB="0" anchor="ctr">
                    <a:lnL>
                      <a:noFill/>
                    </a:lnL>
                    <a:lnR>
                      <a:noFill/>
                    </a:lnR>
                    <a:lnT w="9525"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46800" marR="46800" marT="0" marB="0" anchor="ctr">
                    <a:lnL>
                      <a:noFill/>
                    </a:lnL>
                    <a:lnR>
                      <a:noFill/>
                    </a:lnR>
                    <a:lnT w="9525"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46800" marR="46800" marT="0" marB="0" anchor="ctr">
                    <a:lnL>
                      <a:noFill/>
                    </a:lnL>
                    <a:lnR>
                      <a:noFill/>
                    </a:lnR>
                    <a:lnT w="9525"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 1H</a:t>
                      </a:r>
                    </a:p>
                  </a:txBody>
                  <a:tcPr marL="46800" marR="468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827930181"/>
                  </a:ext>
                </a:extLst>
              </a:tr>
              <a:tr h="129600">
                <a:tc>
                  <a:txBody>
                    <a:bodyPr/>
                    <a:lstStyle/>
                    <a:p>
                      <a:pPr algn="l" fontAlgn="ctr"/>
                      <a:r>
                        <a:rPr lang="ko-KR" altLang="en-US" sz="800" b="1" i="0" u="none" strike="noStrike" dirty="0" err="1">
                          <a:solidFill>
                            <a:srgbClr val="000000"/>
                          </a:solidFill>
                          <a:effectLst/>
                          <a:latin typeface="맑은 고딕" panose="020B0503020000020004" pitchFamily="50" charset="-127"/>
                          <a:ea typeface="맑은 고딕" panose="020B0503020000020004" pitchFamily="50" charset="-127"/>
                        </a:rPr>
                        <a:t>판매비와관리비</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314,043,642</a:t>
                      </a:r>
                    </a:p>
                  </a:txBody>
                  <a:tcPr marL="46800" marR="46800" marT="9525" marB="0" anchor="ctr">
                    <a:lnL>
                      <a:noFill/>
                    </a:lnL>
                    <a:lnR>
                      <a:noFill/>
                    </a:lnR>
                    <a:lnT w="12700" cap="flat" cmpd="sng" algn="ctr">
                      <a:solidFill>
                        <a:srgbClr val="00338D"/>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423,393,468</a:t>
                      </a:r>
                    </a:p>
                  </a:txBody>
                  <a:tcPr marL="46800" marR="46800" marT="9525" marB="0" anchor="ctr">
                    <a:lnL>
                      <a:noFill/>
                    </a:lnL>
                    <a:lnR>
                      <a:noFill/>
                    </a:lnR>
                    <a:lnT w="12700" cap="flat" cmpd="sng" algn="ctr">
                      <a:solidFill>
                        <a:srgbClr val="00338D"/>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904,441,407</a:t>
                      </a:r>
                    </a:p>
                  </a:txBody>
                  <a:tcPr marL="46800" marR="46800" marT="9525" marB="0" anchor="ctr">
                    <a:lnL>
                      <a:noFill/>
                    </a:lnL>
                    <a:lnR>
                      <a:noFill/>
                    </a:lnR>
                    <a:lnT w="12700" cap="flat" cmpd="sng" algn="ctr">
                      <a:solidFill>
                        <a:srgbClr val="00338D"/>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1,114,374,676</a:t>
                      </a:r>
                    </a:p>
                  </a:txBody>
                  <a:tcPr marL="46800" marR="46800" marT="9525" marB="0" anchor="ctr">
                    <a:lnL>
                      <a:noFill/>
                    </a:lnL>
                    <a:lnR>
                      <a:noFill/>
                    </a:lnR>
                    <a:lnT w="12700" cap="flat" cmpd="sng" algn="ctr">
                      <a:solidFill>
                        <a:srgbClr val="00338D"/>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240,041,125</a:t>
                      </a:r>
                    </a:p>
                  </a:txBody>
                  <a:tcPr marL="46800" marR="46800" marT="9525" marB="0" anchor="ctr">
                    <a:lnL>
                      <a:noFill/>
                    </a:lnL>
                    <a:lnR w="9525"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6154109"/>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임원급여</a:t>
                      </a:r>
                    </a:p>
                  </a:txBody>
                  <a:tcPr marL="46800" marR="46800" marT="9525" marB="0" anchor="ctr">
                    <a:lnL w="9525" cap="flat" cmpd="sng" algn="ctr">
                      <a:solidFill>
                        <a:srgbClr val="00338D"/>
                      </a:solidFill>
                      <a:prstDash val="solid"/>
                      <a:round/>
                      <a:headEnd type="none" w="med" len="med"/>
                      <a:tailEnd type="none" w="med" len="med"/>
                    </a:lnL>
                    <a:lnR>
                      <a:noFill/>
                    </a:lnR>
                    <a:lnT w="12700" cap="flat" cmpd="sng" algn="ctr">
                      <a:noFill/>
                      <a:prstDash val="sys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100,000,000</a:t>
                      </a:r>
                    </a:p>
                  </a:txBody>
                  <a:tcPr marL="46800" marR="46800" marT="9525" marB="0" anchor="ctr">
                    <a:lnL>
                      <a:noFill/>
                    </a:lnL>
                    <a:lnR>
                      <a:noFill/>
                    </a:lnR>
                    <a:lnT w="12700" cap="flat" cmpd="sng" algn="ctr">
                      <a:noFill/>
                      <a:prstDash val="sysDash"/>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61,500,000</a:t>
                      </a:r>
                    </a:p>
                  </a:txBody>
                  <a:tcPr marL="46800" marR="46800" marT="9525" marB="0" anchor="ctr">
                    <a:lnL>
                      <a:noFill/>
                    </a:lnL>
                    <a:lnR>
                      <a:noFill/>
                    </a:lnR>
                    <a:lnT w="12700" cap="flat" cmpd="sng" algn="ctr">
                      <a:noFill/>
                      <a:prstDash val="sysDash"/>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126,300,000</a:t>
                      </a:r>
                    </a:p>
                  </a:txBody>
                  <a:tcPr marL="46800" marR="46800" marT="9525" marB="0" anchor="ctr">
                    <a:lnL>
                      <a:noFill/>
                    </a:lnL>
                    <a:lnR>
                      <a:noFill/>
                    </a:lnR>
                    <a:lnT w="12700" cap="flat" cmpd="sng" algn="ctr">
                      <a:noFill/>
                      <a:prstDash val="sysDash"/>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120,500,000</a:t>
                      </a:r>
                    </a:p>
                  </a:txBody>
                  <a:tcPr marL="46800" marR="46800" marT="9525" marB="0" anchor="ctr">
                    <a:lnL>
                      <a:noFill/>
                    </a:lnL>
                    <a:lnR>
                      <a:noFill/>
                    </a:lnR>
                    <a:lnT w="12700" cap="flat" cmpd="sng" algn="ctr">
                      <a:noFill/>
                      <a:prstDash val="sysDash"/>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60,000,000</a:t>
                      </a:r>
                    </a:p>
                  </a:txBody>
                  <a:tcPr marL="46800" marR="46800" marT="9525" marB="0" anchor="ctr">
                    <a:lnL>
                      <a:noFill/>
                    </a:lnL>
                    <a:lnR w="9525" cap="flat" cmpd="sng" algn="ctr">
                      <a:solidFill>
                        <a:srgbClr val="00338D"/>
                      </a:solidFill>
                      <a:prstDash val="solid"/>
                      <a:round/>
                      <a:headEnd type="none" w="med" len="med"/>
                      <a:tailEnd type="none" w="med" len="med"/>
                    </a:lnR>
                    <a:lnT w="12700" cap="flat" cmpd="sng" algn="ctr">
                      <a:noFill/>
                      <a:prstDash val="sysDash"/>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9547534"/>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직원급여</a:t>
                      </a: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76,155,164</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59,128,276</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60,920,138</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62,399,559</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26,447,890</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71495693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상여금</a:t>
                      </a: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20,670,000</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10,245,833</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19,261,111</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13,033,333</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14,117,333</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862165209"/>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복리후생비</a:t>
                      </a: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11,425,384</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21,886,016</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34,012,293</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18,145,402</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14,379,812</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08004203"/>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여비교통비</a:t>
                      </a: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8,305,247</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6,261,129</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9,710,064</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5,384,124</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207,700</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38734587"/>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접대비</a:t>
                      </a: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21,290,760</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28,736,720</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41,745,322</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35,901,197</a:t>
                      </a:r>
                    </a:p>
                  </a:txBody>
                  <a:tcPr marL="46800" marR="46800"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18,621,980</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15898525"/>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통신비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7,987,576</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5,675,935</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5,383,834</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6,202,342</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2,737,589</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584418"/>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세금과공과금</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12,131,310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13,467,530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19,466,850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34,605,470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45,560,970</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91534752"/>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감가상각비</a:t>
                      </a:r>
                      <a:r>
                        <a:rPr lang="en-US" altLang="ko-KR" sz="8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2,034,283</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4,201,658</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14,394,263</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15,406,342</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en-US" altLang="ko-KR" sz="800" b="0" i="0" u="none" strike="noStrike" baseline="30000" dirty="0">
                          <a:solidFill>
                            <a:srgbClr val="000000"/>
                          </a:solidFill>
                          <a:effectLst/>
                          <a:latin typeface="맑은 고딕" panose="020B0503020000020004" pitchFamily="50" charset="-127"/>
                          <a:ea typeface="맑은 고딕" panose="020B0503020000020004" pitchFamily="50" charset="-127"/>
                        </a:rPr>
                        <a:t>1</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84627692"/>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수선비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150,000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3,835,455</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10,583,364</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3,000,000</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64868091"/>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보험료</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2,000,000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10,605,950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8,440,610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76,988,615</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4,417,180</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77330827"/>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차량유지비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3,482,747</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3,812,442</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19866197"/>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운반비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212,000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254,137</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200,230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61,095</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21062687"/>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교육훈련비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350,000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400,000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400,000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250,000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84286187"/>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도서인쇄비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1,770,000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2,288,000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380,000</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99868133"/>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사무용품비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1,823,820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3,288,635</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4,836,142</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2,797,915</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1,223,637</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37962604"/>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소모품비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10,711,671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12,256,989</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15,314,069</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5,939,273</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20,874,817</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48569999"/>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지급수수료</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19,672,516</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23,023,656</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35,377,898</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27,344,936</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24,198,680</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0617396"/>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광고선전비</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5,500,000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4,900,000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52397429"/>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대손상각비</a:t>
                      </a:r>
                      <a:r>
                        <a:rPr lang="en-US" altLang="ko-KR" sz="8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19,181,911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8,089,020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23,233,980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18,436,691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en-US" altLang="ko-KR" sz="800" b="0" i="0" u="none" strike="noStrike" baseline="30000" dirty="0">
                          <a:solidFill>
                            <a:srgbClr val="000000"/>
                          </a:solidFill>
                          <a:effectLst/>
                          <a:latin typeface="맑은 고딕" panose="020B0503020000020004" pitchFamily="50" charset="-127"/>
                          <a:ea typeface="맑은 고딕" panose="020B0503020000020004" pitchFamily="50" charset="-127"/>
                        </a:rPr>
                        <a:t>1</a:t>
                      </a:r>
                    </a:p>
                  </a:txBody>
                  <a:tcPr marL="46800" marR="46800" marT="9525"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8216665"/>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무형고정자산상각</a:t>
                      </a:r>
                      <a:r>
                        <a:rPr lang="en-US" altLang="ko-KR" sz="8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142,520,666</a:t>
                      </a:r>
                    </a:p>
                  </a:txBody>
                  <a:tcPr marL="46800" marR="46800"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467,395,332</a:t>
                      </a:r>
                    </a:p>
                  </a:txBody>
                  <a:tcPr marL="46800" marR="46800"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666,562,000</a:t>
                      </a:r>
                    </a:p>
                  </a:txBody>
                  <a:tcPr marL="46800" marR="46800"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en-US" altLang="ko-KR" sz="800" b="0" i="0" u="none" strike="noStrike" baseline="30000" dirty="0">
                          <a:solidFill>
                            <a:srgbClr val="000000"/>
                          </a:solidFill>
                          <a:effectLst/>
                          <a:latin typeface="맑은 고딕" panose="020B0503020000020004" pitchFamily="50" charset="-127"/>
                          <a:ea typeface="맑은 고딕" panose="020B0503020000020004" pitchFamily="50" charset="-127"/>
                        </a:rPr>
                        <a:t>1</a:t>
                      </a:r>
                    </a:p>
                  </a:txBody>
                  <a:tcPr marL="46800" marR="46800" marT="9525" marB="0" anchor="ctr">
                    <a:lnL>
                      <a:noFill/>
                    </a:lnL>
                    <a:lnR w="9525" cap="flat" cmpd="sng" algn="ctr">
                      <a:solidFill>
                        <a:srgbClr val="00338D"/>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7699419"/>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잡비</a:t>
                      </a: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64,000</a:t>
                      </a:r>
                    </a:p>
                  </a:txBody>
                  <a:tcPr marL="46800" marR="46800" marT="9525" marB="0" anchor="ctr">
                    <a:lnL>
                      <a:noFill/>
                    </a:lnL>
                    <a:lnR>
                      <a:noFill/>
                    </a:lnR>
                    <a:lnT w="6350"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788,000</a:t>
                      </a:r>
                    </a:p>
                  </a:txBody>
                  <a:tcPr marL="46800" marR="46800" marT="9525" marB="0" anchor="ctr">
                    <a:lnL>
                      <a:noFill/>
                    </a:lnL>
                    <a:lnR>
                      <a:noFill/>
                    </a:lnR>
                    <a:lnT w="6350"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224,000</a:t>
                      </a:r>
                    </a:p>
                  </a:txBody>
                  <a:tcPr marL="46800" marR="46800" marT="9525" marB="0" anchor="ctr">
                    <a:lnL>
                      <a:noFill/>
                    </a:lnL>
                    <a:lnR>
                      <a:noFill/>
                    </a:lnR>
                    <a:lnT w="6350"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504,500</a:t>
                      </a:r>
                    </a:p>
                  </a:txBody>
                  <a:tcPr marL="46800" marR="46800" marT="9525" marB="0" anchor="ctr">
                    <a:lnL>
                      <a:noFill/>
                    </a:lnL>
                    <a:lnR>
                      <a:noFill/>
                    </a:lnR>
                    <a:lnT w="6350"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894839"/>
                  </a:ext>
                </a:extLst>
              </a:tr>
              <a:tr h="1296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영업이익</a:t>
                      </a:r>
                    </a:p>
                  </a:txBody>
                  <a:tcPr marL="46800" marR="46800" marT="9525"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solidFill>
                      <a:srgbClr val="FFFFFF"/>
                    </a:solidFill>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1,787,614,640</a:t>
                      </a:r>
                    </a:p>
                  </a:txBody>
                  <a:tcPr marL="46800" marR="46800" marT="9525"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2,513,422,171</a:t>
                      </a:r>
                    </a:p>
                  </a:txBody>
                  <a:tcPr marL="46800" marR="46800" marT="9525"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2,452,123,953</a:t>
                      </a:r>
                    </a:p>
                  </a:txBody>
                  <a:tcPr marL="46800" marR="46800" marT="9525"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2,519,236,466</a:t>
                      </a:r>
                    </a:p>
                  </a:txBody>
                  <a:tcPr marL="46800" marR="46800" marT="9525"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1,768,591,437</a:t>
                      </a:r>
                    </a:p>
                  </a:txBody>
                  <a:tcPr marL="46800" marR="468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3951389"/>
                  </a:ext>
                </a:extLst>
              </a:tr>
              <a:tr h="1296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영업외수익</a:t>
                      </a:r>
                    </a:p>
                  </a:txBody>
                  <a:tcPr marL="46800" marR="46800" marT="9525"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165,446</a:t>
                      </a:r>
                    </a:p>
                  </a:txBody>
                  <a:tcPr marL="46800" marR="46800" marT="9525"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46,041,921</a:t>
                      </a:r>
                    </a:p>
                  </a:txBody>
                  <a:tcPr marL="46800" marR="46800" marT="9525"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33,175,935</a:t>
                      </a:r>
                    </a:p>
                  </a:txBody>
                  <a:tcPr marL="46800" marR="46800" marT="9525"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48,217,192</a:t>
                      </a:r>
                    </a:p>
                  </a:txBody>
                  <a:tcPr marL="46800" marR="46800" marT="9525"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19,539,293</a:t>
                      </a:r>
                    </a:p>
                  </a:txBody>
                  <a:tcPr marL="46800" marR="468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084132519"/>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이자수익</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165,397</a:t>
                      </a:r>
                    </a:p>
                  </a:txBody>
                  <a:tcPr marL="46800" marR="468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1,762,842</a:t>
                      </a:r>
                    </a:p>
                  </a:txBody>
                  <a:tcPr marL="46800" marR="468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944,181</a:t>
                      </a:r>
                    </a:p>
                  </a:txBody>
                  <a:tcPr marL="46800" marR="468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24,983,131</a:t>
                      </a:r>
                    </a:p>
                  </a:txBody>
                  <a:tcPr marL="46800" marR="468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1,102,584</a:t>
                      </a:r>
                    </a:p>
                  </a:txBody>
                  <a:tcPr marL="46800" marR="468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54680486"/>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대손충당금환입</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19,181,911</a:t>
                      </a:r>
                    </a:p>
                  </a:txBody>
                  <a:tcPr marL="46800" marR="468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8,089,020</a:t>
                      </a:r>
                    </a:p>
                  </a:txBody>
                  <a:tcPr marL="46800" marR="468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23,233,980</a:t>
                      </a:r>
                    </a:p>
                  </a:txBody>
                  <a:tcPr marL="46800" marR="468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18,436,691</a:t>
                      </a:r>
                    </a:p>
                  </a:txBody>
                  <a:tcPr marL="46800" marR="468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80635953"/>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유형자산처분이익</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24,115,085</a:t>
                      </a:r>
                    </a:p>
                  </a:txBody>
                  <a:tcPr marL="46800" marR="468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23,943,215</a:t>
                      </a:r>
                    </a:p>
                  </a:txBody>
                  <a:tcPr marL="46800" marR="468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448642302"/>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잡이익</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a:noFill/>
                    </a:lnT>
                    <a:lnB w="9525" cap="flat" cmpd="sng" algn="ctr">
                      <a:solidFill>
                        <a:srgbClr val="00338D"/>
                      </a:solidFill>
                      <a:prstDash val="solid"/>
                      <a:round/>
                      <a:headEnd type="none" w="med" len="med"/>
                      <a:tailEnd type="none" w="med" len="med"/>
                    </a:lnB>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49</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982,083</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199,519</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81</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a:t>
                      </a:r>
                    </a:p>
                  </a:txBody>
                  <a:tcPr marL="46800" marR="46800" marT="0" marB="0" anchor="ctr">
                    <a:lnL>
                      <a:noFill/>
                    </a:lnL>
                    <a:lnR w="9525" cap="flat" cmpd="sng" algn="ctr">
                      <a:solidFill>
                        <a:srgbClr val="00338D"/>
                      </a:solidFill>
                      <a:prstDash val="solid"/>
                      <a:round/>
                      <a:headEnd type="none" w="med" len="med"/>
                      <a:tailEnd type="none" w="med" len="med"/>
                    </a:lnR>
                    <a:lnT>
                      <a:noFill/>
                    </a:lnT>
                    <a:lnB w="9525"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995817687"/>
                  </a:ext>
                </a:extLst>
              </a:tr>
              <a:tr h="1296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영업외비용</a:t>
                      </a:r>
                    </a:p>
                  </a:txBody>
                  <a:tcPr marL="46800" marR="46800" marT="9525"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6,336,036</a:t>
                      </a:r>
                    </a:p>
                  </a:txBody>
                  <a:tcPr marL="46800" marR="46800" marT="9525" marB="0" anchor="ctr">
                    <a:lnL>
                      <a:noFill/>
                    </a:lnL>
                    <a:lnR>
                      <a:noFill/>
                    </a:lnR>
                    <a:lnT w="9525"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60,304,850</a:t>
                      </a:r>
                    </a:p>
                  </a:txBody>
                  <a:tcPr marL="46800" marR="46800" marT="9525" marB="0" anchor="ctr">
                    <a:lnL>
                      <a:noFill/>
                    </a:lnL>
                    <a:lnR>
                      <a:noFill/>
                    </a:lnR>
                    <a:lnT w="9525"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59,271,553</a:t>
                      </a:r>
                    </a:p>
                  </a:txBody>
                  <a:tcPr marL="46800" marR="46800" marT="9525" marB="0" anchor="ctr">
                    <a:lnL>
                      <a:noFill/>
                    </a:lnL>
                    <a:lnR>
                      <a:noFill/>
                    </a:lnR>
                    <a:lnT w="9525"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35,927,759</a:t>
                      </a:r>
                    </a:p>
                  </a:txBody>
                  <a:tcPr marL="46800" marR="46800" marT="9525" marB="0" anchor="ctr">
                    <a:lnL>
                      <a:noFill/>
                    </a:lnL>
                    <a:lnR>
                      <a:noFill/>
                    </a:lnR>
                    <a:lnT w="9525"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8,821,663</a:t>
                      </a:r>
                    </a:p>
                  </a:txBody>
                  <a:tcPr marL="46800" marR="468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8530832"/>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이자비용</a:t>
                      </a:r>
                    </a:p>
                  </a:txBody>
                  <a:tcPr marL="46800" marR="46800" marT="9525" marB="0" anchor="ctr">
                    <a:lnL w="9525"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2,805,842</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48,328,410</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34,623,871</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8,684,903</a:t>
                      </a:r>
                    </a:p>
                  </a:txBody>
                  <a:tcPr marL="46800" marR="46800" marT="0" marB="0" anchor="ctr">
                    <a:lnL>
                      <a:noFill/>
                    </a:lnL>
                    <a:lnR w="9525"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36580335"/>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매출채권처분손실</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6,336,034</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18,392,688</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10,866,461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1,290,468</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22755074"/>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유형자산처분손실</a:t>
                      </a:r>
                    </a:p>
                  </a:txBody>
                  <a:tcPr marL="46800" marR="46800" marT="9525"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39,074,319</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2379101"/>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잡손실</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a:noFill/>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32,001</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76,682</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13,420</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136,760</a:t>
                      </a:r>
                    </a:p>
                  </a:txBody>
                  <a:tcPr marL="46800" marR="46800" marT="0" marB="0" anchor="ctr">
                    <a:lnL>
                      <a:noFill/>
                    </a:lnL>
                    <a:lnR w="9525" cap="flat" cmpd="sng" algn="ctr">
                      <a:solidFill>
                        <a:srgbClr val="00338D"/>
                      </a:solidFill>
                      <a:prstDash val="solid"/>
                      <a:round/>
                      <a:headEnd type="none" w="med" len="med"/>
                      <a:tailEnd type="none" w="med" len="med"/>
                    </a:lnR>
                    <a:lnT>
                      <a:noFill/>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7794774"/>
                  </a:ext>
                </a:extLst>
              </a:tr>
              <a:tr h="129600">
                <a:tc>
                  <a:txBody>
                    <a:bodyPr/>
                    <a:lstStyle/>
                    <a:p>
                      <a:pPr algn="l" fontAlgn="ctr"/>
                      <a:r>
                        <a:rPr lang="ko-KR" altLang="en-US" sz="800" b="1" i="0" u="none" strike="noStrike" dirty="0" err="1">
                          <a:solidFill>
                            <a:srgbClr val="000000"/>
                          </a:solidFill>
                          <a:effectLst/>
                          <a:latin typeface="맑은 고딕" panose="020B0503020000020004" pitchFamily="50" charset="-127"/>
                          <a:ea typeface="맑은 고딕" panose="020B0503020000020004" pitchFamily="50" charset="-127"/>
                        </a:rPr>
                        <a:t>법인세차감전이익</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1,781,444,050</a:t>
                      </a:r>
                    </a:p>
                  </a:txBody>
                  <a:tcPr marL="46800" marR="46800" marT="9525"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2,499,159,242</a:t>
                      </a:r>
                    </a:p>
                  </a:txBody>
                  <a:tcPr marL="46800" marR="46800" marT="9525"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2,426,028,335</a:t>
                      </a:r>
                    </a:p>
                  </a:txBody>
                  <a:tcPr marL="46800" marR="46800" marT="9525"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2,531,525,899</a:t>
                      </a:r>
                    </a:p>
                  </a:txBody>
                  <a:tcPr marL="46800" marR="46800" marT="9525"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1,779,309,067</a:t>
                      </a:r>
                    </a:p>
                  </a:txBody>
                  <a:tcPr marL="46800" marR="468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123822763"/>
                  </a:ext>
                </a:extLst>
              </a:tr>
              <a:tr h="129600">
                <a:tc>
                  <a:txBody>
                    <a:bodyPr/>
                    <a:lstStyle/>
                    <a:p>
                      <a:pPr algn="l" fontAlgn="ctr"/>
                      <a:r>
                        <a:rPr lang="ko-KR" altLang="en-US" sz="800" b="1" i="0" u="none" strike="noStrike" dirty="0" err="1">
                          <a:solidFill>
                            <a:srgbClr val="000000"/>
                          </a:solidFill>
                          <a:effectLst/>
                          <a:latin typeface="맑은 고딕" panose="020B0503020000020004" pitchFamily="50" charset="-127"/>
                          <a:ea typeface="맑은 고딕" panose="020B0503020000020004" pitchFamily="50" charset="-127"/>
                        </a:rPr>
                        <a:t>법인세등</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a:noFill/>
                    </a:lnT>
                    <a:lnB w="9525" cap="flat" cmpd="sng" algn="ctr">
                      <a:solidFill>
                        <a:srgbClr val="00338D"/>
                      </a:solidFill>
                      <a:prstDash val="solid"/>
                      <a:round/>
                      <a:headEnd type="none" w="med" len="med"/>
                      <a:tailEnd type="none" w="med" len="med"/>
                    </a:lnB>
                    <a:solidFill>
                      <a:srgbClr val="FFFFFF"/>
                    </a:solidFill>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269,287,427</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377,369,134</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414,236,430</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443,321,981</a:t>
                      </a:r>
                    </a:p>
                  </a:txBody>
                  <a:tcPr marL="46800" marR="46800" marT="9525"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rgbClr val="00338D"/>
                      </a:solidFill>
                      <a:prstDash val="solid"/>
                      <a:round/>
                      <a:headEnd type="none" w="med" len="med"/>
                      <a:tailEnd type="none" w="med" len="med"/>
                    </a:lnR>
                    <a:lnT>
                      <a:noFill/>
                    </a:lnT>
                    <a:lnB w="9525"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098007660"/>
                  </a:ext>
                </a:extLst>
              </a:tr>
              <a:tr h="1296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당기순이익</a:t>
                      </a:r>
                      <a:r>
                        <a:rPr lang="en-US" altLang="ko-KR" sz="800" b="1" i="0" u="none" strike="noStrike" baseline="30000" dirty="0">
                          <a:solidFill>
                            <a:srgbClr val="000000"/>
                          </a:solidFill>
                          <a:effectLst/>
                          <a:latin typeface="맑은 고딕" panose="020B0503020000020004" pitchFamily="50" charset="-127"/>
                          <a:ea typeface="맑은 고딕" panose="020B0503020000020004" pitchFamily="50" charset="-127"/>
                        </a:rPr>
                        <a:t>2</a:t>
                      </a:r>
                      <a:endParaRPr lang="ko-KR" altLang="en-US" sz="800" b="1"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solidFill>
                      <a:srgbClr val="FFFFFF"/>
                    </a:solidFill>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1,512,156,623</a:t>
                      </a:r>
                    </a:p>
                  </a:txBody>
                  <a:tcPr marL="46800" marR="46800" marT="9525"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2,121,790,108</a:t>
                      </a:r>
                    </a:p>
                  </a:txBody>
                  <a:tcPr marL="46800" marR="46800" marT="9525"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2,011,791,905</a:t>
                      </a:r>
                    </a:p>
                  </a:txBody>
                  <a:tcPr marL="46800" marR="46800" marT="9525"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2,088,203,918</a:t>
                      </a:r>
                    </a:p>
                  </a:txBody>
                  <a:tcPr marL="46800" marR="46800" marT="9525"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1,759,769,774</a:t>
                      </a:r>
                      <a:r>
                        <a:rPr lang="en-US" altLang="ko-KR" sz="800" b="1" i="0" u="none" strike="noStrike" baseline="30000"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35908664"/>
                  </a:ext>
                </a:extLst>
              </a:tr>
            </a:tbl>
          </a:graphicData>
        </a:graphic>
      </p:graphicFrame>
      <p:sp>
        <p:nvSpPr>
          <p:cNvPr id="4" name="제목 2">
            <a:extLst>
              <a:ext uri="{FF2B5EF4-FFF2-40B4-BE49-F238E27FC236}">
                <a16:creationId xmlns:a16="http://schemas.microsoft.com/office/drawing/2014/main" id="{F8A36BAD-96DB-4B81-8751-3FC27DC17376}"/>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800" b="1" dirty="0">
                <a:solidFill>
                  <a:srgbClr val="00338D"/>
                </a:solidFill>
                <a:latin typeface="KPMG Extralight" panose="020B0303030202040204" pitchFamily="34" charset="0"/>
              </a:rPr>
              <a:t>Detailed P&amp;L </a:t>
            </a:r>
            <a:r>
              <a:rPr lang="en-US" altLang="ko-KR" sz="4800" b="1" dirty="0">
                <a:solidFill>
                  <a:srgbClr val="00338D"/>
                </a:solidFill>
                <a:latin typeface="KPMG Extralight" panose="020B0303030202040204" pitchFamily="34" charset="0"/>
                <a:ea typeface="맑은 고딕" panose="020B0503020000020004" pitchFamily="50" charset="-127"/>
              </a:rPr>
              <a:t>(2/2)</a:t>
            </a:r>
          </a:p>
        </p:txBody>
      </p:sp>
      <p:sp>
        <p:nvSpPr>
          <p:cNvPr id="5" name="TextBox 4">
            <a:extLst>
              <a:ext uri="{FF2B5EF4-FFF2-40B4-BE49-F238E27FC236}">
                <a16:creationId xmlns:a16="http://schemas.microsoft.com/office/drawing/2014/main" id="{18975C73-EFF9-489A-B382-9C4D434AB7B9}"/>
              </a:ext>
            </a:extLst>
          </p:cNvPr>
          <p:cNvSpPr txBox="1"/>
          <p:nvPr/>
        </p:nvSpPr>
        <p:spPr>
          <a:xfrm>
            <a:off x="851190" y="6062499"/>
            <a:ext cx="3324949" cy="215444"/>
          </a:xfrm>
          <a:prstGeom prst="rect">
            <a:avLst/>
          </a:prstGeom>
          <a:noFill/>
        </p:spPr>
        <p:txBody>
          <a:bodyPr wrap="none" rtlCol="0">
            <a:spAutoFit/>
          </a:bodyPr>
          <a:lstStyle/>
          <a:p>
            <a:r>
              <a:rPr lang="en-US" altLang="ko-KR" sz="800" dirty="0">
                <a:latin typeface="Univers for KPMG"/>
                <a:cs typeface="Univers for KPMG"/>
              </a:rPr>
              <a:t>Note1: </a:t>
            </a:r>
            <a:r>
              <a:rPr lang="ko-KR" altLang="en-US" sz="800" dirty="0">
                <a:latin typeface="Univers for KPMG"/>
                <a:cs typeface="Univers for KPMG"/>
              </a:rPr>
              <a:t>결산조정사항</a:t>
            </a:r>
            <a:r>
              <a:rPr lang="en-US" altLang="ko-KR" sz="800" dirty="0">
                <a:latin typeface="Univers for KPMG"/>
                <a:cs typeface="Univers for KPMG"/>
              </a:rPr>
              <a:t>(</a:t>
            </a:r>
            <a:r>
              <a:rPr lang="ko-KR" altLang="en-US" sz="800" dirty="0" err="1">
                <a:latin typeface="Univers for KPMG"/>
                <a:cs typeface="Univers for KPMG"/>
              </a:rPr>
              <a:t>대손상각비</a:t>
            </a:r>
            <a:r>
              <a:rPr lang="en-US" altLang="ko-KR" sz="800" dirty="0">
                <a:latin typeface="Univers for KPMG"/>
                <a:cs typeface="Univers for KPMG"/>
              </a:rPr>
              <a:t>,</a:t>
            </a:r>
            <a:r>
              <a:rPr lang="ko-KR" altLang="en-US" sz="800" dirty="0">
                <a:latin typeface="Univers for KPMG"/>
                <a:cs typeface="Univers for KPMG"/>
              </a:rPr>
              <a:t>감가상각비</a:t>
            </a:r>
            <a:r>
              <a:rPr lang="en-US" altLang="ko-KR" sz="800" dirty="0">
                <a:latin typeface="Univers for KPMG"/>
                <a:cs typeface="Univers for KPMG"/>
              </a:rPr>
              <a:t>,</a:t>
            </a:r>
            <a:r>
              <a:rPr lang="ko-KR" altLang="en-US" sz="800" dirty="0" err="1">
                <a:latin typeface="Univers for KPMG"/>
                <a:cs typeface="Univers for KPMG"/>
              </a:rPr>
              <a:t>무형자산상각비</a:t>
            </a:r>
            <a:r>
              <a:rPr lang="en-US" altLang="ko-KR" sz="800" dirty="0">
                <a:latin typeface="Univers for KPMG"/>
                <a:cs typeface="Univers for KPMG"/>
              </a:rPr>
              <a:t>) </a:t>
            </a:r>
            <a:r>
              <a:rPr lang="ko-KR" altLang="en-US" sz="800" dirty="0" err="1">
                <a:latin typeface="Univers for KPMG"/>
                <a:cs typeface="Univers for KPMG"/>
              </a:rPr>
              <a:t>미반영</a:t>
            </a:r>
            <a:endParaRPr lang="ko-KR" altLang="en-US" sz="800" dirty="0">
              <a:latin typeface="Univers for KPMG"/>
              <a:cs typeface="Univers for KPMG"/>
            </a:endParaRPr>
          </a:p>
        </p:txBody>
      </p:sp>
      <p:sp>
        <p:nvSpPr>
          <p:cNvPr id="7" name="TextBox 6">
            <a:extLst>
              <a:ext uri="{FF2B5EF4-FFF2-40B4-BE49-F238E27FC236}">
                <a16:creationId xmlns:a16="http://schemas.microsoft.com/office/drawing/2014/main" id="{34BA2F4B-51E6-40E3-882F-B7B92BCA0F19}"/>
              </a:ext>
            </a:extLst>
          </p:cNvPr>
          <p:cNvSpPr txBox="1"/>
          <p:nvPr/>
        </p:nvSpPr>
        <p:spPr>
          <a:xfrm>
            <a:off x="4646991" y="6062499"/>
            <a:ext cx="4201791" cy="215444"/>
          </a:xfrm>
          <a:prstGeom prst="rect">
            <a:avLst/>
          </a:prstGeom>
          <a:noFill/>
        </p:spPr>
        <p:txBody>
          <a:bodyPr wrap="none" rtlCol="0">
            <a:spAutoFit/>
          </a:bodyPr>
          <a:lstStyle/>
          <a:p>
            <a:r>
              <a:rPr lang="en-US" altLang="ko-KR" sz="800" dirty="0">
                <a:latin typeface="Univers for KPMG"/>
                <a:cs typeface="Univers for KPMG"/>
              </a:rPr>
              <a:t>Note2: </a:t>
            </a:r>
            <a:r>
              <a:rPr lang="ko-KR" altLang="en-US" sz="800" dirty="0">
                <a:latin typeface="Univers for KPMG"/>
                <a:cs typeface="Univers for KPMG"/>
              </a:rPr>
              <a:t>반기 기준 </a:t>
            </a:r>
            <a:r>
              <a:rPr lang="ko-KR" altLang="en-US" sz="800" dirty="0" err="1">
                <a:latin typeface="Univers for KPMG"/>
                <a:cs typeface="Univers for KPMG"/>
              </a:rPr>
              <a:t>미계상</a:t>
            </a:r>
            <a:r>
              <a:rPr lang="ko-KR" altLang="en-US" sz="800" dirty="0">
                <a:latin typeface="Univers for KPMG"/>
                <a:cs typeface="Univers for KPMG"/>
              </a:rPr>
              <a:t> </a:t>
            </a:r>
            <a:r>
              <a:rPr lang="ko-KR" altLang="en-US" sz="800" dirty="0" err="1">
                <a:latin typeface="Univers for KPMG"/>
                <a:cs typeface="Univers for KPMG"/>
              </a:rPr>
              <a:t>상각비</a:t>
            </a:r>
            <a:r>
              <a:rPr lang="ko-KR" altLang="en-US" sz="800" dirty="0">
                <a:latin typeface="Univers for KPMG"/>
                <a:cs typeface="Univers for KPMG"/>
              </a:rPr>
              <a:t> 반영 시</a:t>
            </a:r>
            <a:r>
              <a:rPr lang="en-US" altLang="ko-KR" sz="800" dirty="0">
                <a:latin typeface="Univers for KPMG"/>
                <a:cs typeface="Univers for KPMG"/>
              </a:rPr>
              <a:t>, </a:t>
            </a:r>
            <a:r>
              <a:rPr lang="ko-KR" altLang="en-US" sz="800" dirty="0">
                <a:latin typeface="Univers for KPMG"/>
                <a:cs typeface="Univers for KPMG"/>
              </a:rPr>
              <a:t>해당 금액에서 약 </a:t>
            </a:r>
            <a:r>
              <a:rPr lang="en-US" altLang="ko-KR" sz="800" dirty="0">
                <a:latin typeface="Univers for KPMG"/>
                <a:cs typeface="Univers for KPMG"/>
              </a:rPr>
              <a:t>5</a:t>
            </a:r>
            <a:r>
              <a:rPr lang="ko-KR" altLang="en-US" sz="800" dirty="0">
                <a:latin typeface="Univers for KPMG"/>
                <a:cs typeface="Univers for KPMG"/>
              </a:rPr>
              <a:t>억원 차감되어 약 </a:t>
            </a:r>
            <a:r>
              <a:rPr lang="en-US" altLang="ko-KR" sz="800" dirty="0">
                <a:latin typeface="Univers for KPMG"/>
                <a:cs typeface="Univers for KPMG"/>
              </a:rPr>
              <a:t>12~13</a:t>
            </a:r>
            <a:r>
              <a:rPr lang="ko-KR" altLang="en-US" sz="800" dirty="0">
                <a:latin typeface="Univers for KPMG"/>
                <a:cs typeface="Univers for KPMG"/>
              </a:rPr>
              <a:t>억원</a:t>
            </a:r>
          </a:p>
        </p:txBody>
      </p:sp>
    </p:spTree>
    <p:extLst>
      <p:ext uri="{BB962C8B-B14F-4D97-AF65-F5344CB8AC3E}">
        <p14:creationId xmlns:p14="http://schemas.microsoft.com/office/powerpoint/2010/main" val="19764135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Appendices</a:t>
            </a:r>
          </a:p>
        </p:txBody>
      </p:sp>
      <p:sp>
        <p:nvSpPr>
          <p:cNvPr id="4" name="제목 2">
            <a:extLst>
              <a:ext uri="{FF2B5EF4-FFF2-40B4-BE49-F238E27FC236}">
                <a16:creationId xmlns:a16="http://schemas.microsoft.com/office/drawing/2014/main" id="{F8A36BAD-96DB-4B81-8751-3FC27DC17376}"/>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800" b="1" dirty="0">
                <a:solidFill>
                  <a:srgbClr val="00338D"/>
                </a:solidFill>
                <a:latin typeface="KPMG Extralight" panose="020B0303030202040204" pitchFamily="34" charset="0"/>
                <a:ea typeface="맑은 고딕" panose="020B0503020000020004" pitchFamily="50" charset="-127"/>
              </a:rPr>
              <a:t>Revenue Breakdown By Customer</a:t>
            </a:r>
          </a:p>
        </p:txBody>
      </p:sp>
      <p:graphicFrame>
        <p:nvGraphicFramePr>
          <p:cNvPr id="3" name="표 2">
            <a:extLst>
              <a:ext uri="{FF2B5EF4-FFF2-40B4-BE49-F238E27FC236}">
                <a16:creationId xmlns:a16="http://schemas.microsoft.com/office/drawing/2014/main" id="{8AE90CB6-8758-4A15-B71A-1EC6FC1523DD}"/>
              </a:ext>
            </a:extLst>
          </p:cNvPr>
          <p:cNvGraphicFramePr>
            <a:graphicFrameLocks noGrp="1"/>
          </p:cNvGraphicFramePr>
          <p:nvPr>
            <p:extLst>
              <p:ext uri="{D42A27DB-BD31-4B8C-83A1-F6EECF244321}">
                <p14:modId xmlns:p14="http://schemas.microsoft.com/office/powerpoint/2010/main" val="2785553361"/>
              </p:ext>
            </p:extLst>
          </p:nvPr>
        </p:nvGraphicFramePr>
        <p:xfrm>
          <a:off x="946799" y="1077786"/>
          <a:ext cx="8099998" cy="4320000"/>
        </p:xfrm>
        <a:graphic>
          <a:graphicData uri="http://schemas.openxmlformats.org/drawingml/2006/table">
            <a:tbl>
              <a:tblPr/>
              <a:tblGrid>
                <a:gridCol w="1068666">
                  <a:extLst>
                    <a:ext uri="{9D8B030D-6E8A-4147-A177-3AD203B41FA5}">
                      <a16:colId xmlns:a16="http://schemas.microsoft.com/office/drawing/2014/main" val="134596370"/>
                    </a:ext>
                  </a:extLst>
                </a:gridCol>
                <a:gridCol w="777212">
                  <a:extLst>
                    <a:ext uri="{9D8B030D-6E8A-4147-A177-3AD203B41FA5}">
                      <a16:colId xmlns:a16="http://schemas.microsoft.com/office/drawing/2014/main" val="3262032351"/>
                    </a:ext>
                  </a:extLst>
                </a:gridCol>
                <a:gridCol w="1250824">
                  <a:extLst>
                    <a:ext uri="{9D8B030D-6E8A-4147-A177-3AD203B41FA5}">
                      <a16:colId xmlns:a16="http://schemas.microsoft.com/office/drawing/2014/main" val="3208056502"/>
                    </a:ext>
                  </a:extLst>
                </a:gridCol>
                <a:gridCol w="1250824">
                  <a:extLst>
                    <a:ext uri="{9D8B030D-6E8A-4147-A177-3AD203B41FA5}">
                      <a16:colId xmlns:a16="http://schemas.microsoft.com/office/drawing/2014/main" val="1308515833"/>
                    </a:ext>
                  </a:extLst>
                </a:gridCol>
                <a:gridCol w="1250824">
                  <a:extLst>
                    <a:ext uri="{9D8B030D-6E8A-4147-A177-3AD203B41FA5}">
                      <a16:colId xmlns:a16="http://schemas.microsoft.com/office/drawing/2014/main" val="3657459146"/>
                    </a:ext>
                  </a:extLst>
                </a:gridCol>
                <a:gridCol w="1250824">
                  <a:extLst>
                    <a:ext uri="{9D8B030D-6E8A-4147-A177-3AD203B41FA5}">
                      <a16:colId xmlns:a16="http://schemas.microsoft.com/office/drawing/2014/main" val="1588945937"/>
                    </a:ext>
                  </a:extLst>
                </a:gridCol>
                <a:gridCol w="1250824">
                  <a:extLst>
                    <a:ext uri="{9D8B030D-6E8A-4147-A177-3AD203B41FA5}">
                      <a16:colId xmlns:a16="http://schemas.microsoft.com/office/drawing/2014/main" val="4141076877"/>
                    </a:ext>
                  </a:extLst>
                </a:gridCol>
              </a:tblGrid>
              <a:tr h="144000">
                <a:tc>
                  <a:txBody>
                    <a:bodyPr/>
                    <a:lstStyle/>
                    <a:p>
                      <a:pPr algn="ctr"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FY16</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FY17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FY18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FY19</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FY20 1H</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133477615"/>
                  </a:ext>
                </a:extLst>
              </a:tr>
              <a:tr h="144000">
                <a:tc gridSpan="2">
                  <a:txBody>
                    <a:bodyPr/>
                    <a:lstStyle/>
                    <a:p>
                      <a:pPr algn="l"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주</a:t>
                      </a: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1" i="0" u="none" strike="noStrike" dirty="0" err="1">
                          <a:solidFill>
                            <a:srgbClr val="000000"/>
                          </a:solidFill>
                          <a:effectLst/>
                          <a:latin typeface="맑은 고딕" panose="020B0503020000020004" pitchFamily="50" charset="-127"/>
                          <a:ea typeface="맑은 고딕" panose="020B0503020000020004" pitchFamily="50" charset="-127"/>
                        </a:rPr>
                        <a:t>에이치비테크놀로지</a:t>
                      </a: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2,526,302,400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3,256,029,700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2,602,496,100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2,216,714,100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1,356,185,480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41382041"/>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192,000,000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648,000,000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1,213,000,000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437,000,000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564169149"/>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284,500,000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546,100,000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976,300,000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170,000,000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238,800,000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882525764"/>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602,049,600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586,214,000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88,585,000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334,028,800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340,135,000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697036333"/>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1,639,752,800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1,931,715,700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889,611,100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499,685,300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340,250,480</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70150407"/>
                  </a:ext>
                </a:extLst>
              </a:tr>
              <a:tr h="144000">
                <a:tc>
                  <a:txBody>
                    <a:bodyPr/>
                    <a:lstStyle/>
                    <a:p>
                      <a:pPr algn="l"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주</a:t>
                      </a: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디아이티 </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647,530,000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1,172,840,000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2,302,086,143</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2,078,676,457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1,109,950,000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946815512"/>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303,700,000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332,104,000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1,632,474,143</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1,464,632,877</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681,500,000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977843558"/>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144,430,000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192,774,000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197,160,000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120,994,980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218,776,000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59508268"/>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166,176,000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432,470,000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334,888,000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532,824,000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115,227,000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210155710"/>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60,028,000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317,968,000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215,320,000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72,028,600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104,376,000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31460444"/>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매출할인</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(26,804,000)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(102,476,000)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(77,756,000)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(111,804,000)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(9,929,000)</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551790400"/>
                  </a:ext>
                </a:extLst>
              </a:tr>
              <a:tr h="144000">
                <a:tc>
                  <a:txBody>
                    <a:bodyPr/>
                    <a:lstStyle/>
                    <a:p>
                      <a:pPr algn="l"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주</a:t>
                      </a: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케이맥</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1,937,242,500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1,892,385,500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2,023,174,000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1,399,787,000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1,059,213,000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6668097"/>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1,133,224,600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293,707,000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935867963"/>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563,873,264</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657,370,000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555,910,000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87,848,000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125,744,000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42459886"/>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194,001,906</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729,475,500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1,193,739,000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1,147,106,000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773,840,000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39303724"/>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46,142,730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211,833,000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273,525,000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164,833,000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159,629,000</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58610264"/>
                  </a:ext>
                </a:extLst>
              </a:tr>
              <a:tr h="144000">
                <a:tc>
                  <a:txBody>
                    <a:bodyPr/>
                    <a:lstStyle/>
                    <a:p>
                      <a:pPr algn="l" fontAlgn="ctr"/>
                      <a:r>
                        <a:rPr lang="en-US" sz="900" b="1" i="0" u="none" strike="noStrike">
                          <a:solidFill>
                            <a:srgbClr val="000000"/>
                          </a:solidFill>
                          <a:effectLst/>
                          <a:latin typeface="맑은 고딕" panose="020B0503020000020004" pitchFamily="50" charset="-127"/>
                          <a:ea typeface="맑은 고딕" panose="020B0503020000020004" pitchFamily="50" charset="-127"/>
                        </a:rPr>
                        <a:t>LG</a:t>
                      </a: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전자</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635,700,000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873,300,000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375,000,000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710067049"/>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635,700,000</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873,300,000</a:t>
                      </a:r>
                    </a:p>
                  </a:txBody>
                  <a:tcPr marL="46800" marR="468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375,000,000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81397715"/>
                  </a:ext>
                </a:extLst>
              </a:tr>
              <a:tr h="144000">
                <a:tc gridSpan="2">
                  <a:txBody>
                    <a:bodyPr/>
                    <a:lstStyle/>
                    <a:p>
                      <a:pPr algn="l"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주</a:t>
                      </a: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탑엔지니어링 </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621,878,040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350,720,000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1,009,426,362</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740,368,928</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89,690,000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937303931"/>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45,150,000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18,000,000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228,000,000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376,200,000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12,000,000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089403664"/>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240,154,000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154,874,800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69,414,000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155,016,000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60,887,000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72234797"/>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336,574,040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177,845,200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712,012,362</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209,152,928</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16,803,000</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03064343"/>
                  </a:ext>
                </a:extLst>
              </a:tr>
              <a:tr h="144000">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기타회사</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1,066,499,400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1,228,136,607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823,297,400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821,561,800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384,462,000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262935156"/>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대형</a:t>
                      </a:r>
                    </a:p>
                  </a:txBody>
                  <a:tcPr marL="46800" marR="468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74,468,000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75,000,000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50,000,000</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7806230"/>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중형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32,300,000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63,800,000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29,000,000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345,950,000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221,140,000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81477855"/>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소형</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323,936,000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544,184,000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456,408,800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265,571,200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162,675,000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72370506"/>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46800" marR="468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647,669,400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547,066,607</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287,888,600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241,026,100</a:t>
                      </a:r>
                    </a:p>
                  </a:txBody>
                  <a:tcPr marL="46800" marR="468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18,297,000</a:t>
                      </a:r>
                    </a:p>
                  </a:txBody>
                  <a:tcPr marL="46800" marR="468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6957290"/>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매출할인</a:t>
                      </a:r>
                    </a:p>
                  </a:txBody>
                  <a:tcPr marL="46800" marR="468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(11,874,000)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(1,914,000)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(30,985,500)</a:t>
                      </a:r>
                    </a:p>
                  </a:txBody>
                  <a:tcPr marL="46800" marR="468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(17,650,000)</a:t>
                      </a:r>
                    </a:p>
                  </a:txBody>
                  <a:tcPr marL="46800" marR="468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06047717"/>
                  </a:ext>
                </a:extLst>
              </a:tr>
              <a:tr h="144000">
                <a:tc>
                  <a:txBody>
                    <a:bodyPr/>
                    <a:lstStyle/>
                    <a:p>
                      <a:pPr algn="l" fontAlgn="ctr"/>
                      <a:r>
                        <a:rPr lang="en-US" sz="900" b="1" i="0" u="none" strike="noStrike">
                          <a:solidFill>
                            <a:srgbClr val="000000"/>
                          </a:solidFill>
                          <a:effectLst/>
                          <a:latin typeface="맑은 고딕" panose="020B0503020000020004" pitchFamily="50" charset="-127"/>
                          <a:ea typeface="맑은 고딕" panose="020B0503020000020004" pitchFamily="50" charset="-127"/>
                        </a:rPr>
                        <a:t>Total</a:t>
                      </a:r>
                    </a:p>
                  </a:txBody>
                  <a:tcPr marL="46800" marR="468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6,799,452,340</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7,900,111,807</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9,396,180,005</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8,130,408,285</a:t>
                      </a:r>
                    </a:p>
                  </a:txBody>
                  <a:tcPr marL="46800" marR="468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4,374,500,480</a:t>
                      </a:r>
                    </a:p>
                  </a:txBody>
                  <a:tcPr marL="46800" marR="468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22277996"/>
                  </a:ext>
                </a:extLst>
              </a:tr>
            </a:tbl>
          </a:graphicData>
        </a:graphic>
      </p:graphicFrame>
    </p:spTree>
    <p:extLst>
      <p:ext uri="{BB962C8B-B14F-4D97-AF65-F5344CB8AC3E}">
        <p14:creationId xmlns:p14="http://schemas.microsoft.com/office/powerpoint/2010/main" val="14727445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Appendices</a:t>
            </a:r>
          </a:p>
        </p:txBody>
      </p:sp>
      <p:sp>
        <p:nvSpPr>
          <p:cNvPr id="4" name="제목 2">
            <a:extLst>
              <a:ext uri="{FF2B5EF4-FFF2-40B4-BE49-F238E27FC236}">
                <a16:creationId xmlns:a16="http://schemas.microsoft.com/office/drawing/2014/main" id="{F8A36BAD-96DB-4B81-8751-3FC27DC17376}"/>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800" b="1" dirty="0">
                <a:solidFill>
                  <a:srgbClr val="00338D"/>
                </a:solidFill>
                <a:latin typeface="KPMG Extralight" panose="020B0303030202040204" pitchFamily="34" charset="0"/>
              </a:rPr>
              <a:t>Detailed BS (1/2)</a:t>
            </a:r>
            <a:endParaRPr lang="en-US" altLang="ko-KR" sz="4800" b="1" dirty="0">
              <a:solidFill>
                <a:srgbClr val="00338D"/>
              </a:solidFill>
              <a:latin typeface="KPMG Extralight" panose="020B0303030202040204" pitchFamily="34" charset="0"/>
              <a:ea typeface="맑은 고딕" panose="020B0503020000020004" pitchFamily="50" charset="-127"/>
            </a:endParaRPr>
          </a:p>
        </p:txBody>
      </p:sp>
      <p:graphicFrame>
        <p:nvGraphicFramePr>
          <p:cNvPr id="2" name="표 1">
            <a:extLst>
              <a:ext uri="{FF2B5EF4-FFF2-40B4-BE49-F238E27FC236}">
                <a16:creationId xmlns:a16="http://schemas.microsoft.com/office/drawing/2014/main" id="{22E359F3-6449-458D-A0CD-0A1008F932AB}"/>
              </a:ext>
            </a:extLst>
          </p:cNvPr>
          <p:cNvGraphicFramePr>
            <a:graphicFrameLocks noGrp="1"/>
          </p:cNvGraphicFramePr>
          <p:nvPr/>
        </p:nvGraphicFramePr>
        <p:xfrm>
          <a:off x="946799" y="1076400"/>
          <a:ext cx="8100000" cy="4837920"/>
        </p:xfrm>
        <a:graphic>
          <a:graphicData uri="http://schemas.openxmlformats.org/drawingml/2006/table">
            <a:tbl>
              <a:tblPr/>
              <a:tblGrid>
                <a:gridCol w="1800000">
                  <a:extLst>
                    <a:ext uri="{9D8B030D-6E8A-4147-A177-3AD203B41FA5}">
                      <a16:colId xmlns:a16="http://schemas.microsoft.com/office/drawing/2014/main" val="23579547"/>
                    </a:ext>
                  </a:extLst>
                </a:gridCol>
                <a:gridCol w="1260000">
                  <a:extLst>
                    <a:ext uri="{9D8B030D-6E8A-4147-A177-3AD203B41FA5}">
                      <a16:colId xmlns:a16="http://schemas.microsoft.com/office/drawing/2014/main" val="1575254601"/>
                    </a:ext>
                  </a:extLst>
                </a:gridCol>
                <a:gridCol w="1260000">
                  <a:extLst>
                    <a:ext uri="{9D8B030D-6E8A-4147-A177-3AD203B41FA5}">
                      <a16:colId xmlns:a16="http://schemas.microsoft.com/office/drawing/2014/main" val="588693917"/>
                    </a:ext>
                  </a:extLst>
                </a:gridCol>
                <a:gridCol w="1260000">
                  <a:extLst>
                    <a:ext uri="{9D8B030D-6E8A-4147-A177-3AD203B41FA5}">
                      <a16:colId xmlns:a16="http://schemas.microsoft.com/office/drawing/2014/main" val="2931223787"/>
                    </a:ext>
                  </a:extLst>
                </a:gridCol>
                <a:gridCol w="1260000">
                  <a:extLst>
                    <a:ext uri="{9D8B030D-6E8A-4147-A177-3AD203B41FA5}">
                      <a16:colId xmlns:a16="http://schemas.microsoft.com/office/drawing/2014/main" val="1623843019"/>
                    </a:ext>
                  </a:extLst>
                </a:gridCol>
                <a:gridCol w="1260000">
                  <a:extLst>
                    <a:ext uri="{9D8B030D-6E8A-4147-A177-3AD203B41FA5}">
                      <a16:colId xmlns:a16="http://schemas.microsoft.com/office/drawing/2014/main" val="2538642790"/>
                    </a:ext>
                  </a:extLst>
                </a:gridCol>
              </a:tblGrid>
              <a:tr h="144000">
                <a:tc>
                  <a:txBody>
                    <a:bodyPr/>
                    <a:lstStyle/>
                    <a:p>
                      <a:pPr algn="ctr" fontAlgn="ctr"/>
                      <a:endParaRPr lang="ko-KR" altLang="en-US" sz="85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46800" marR="46800" marT="0"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Dec-16</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Dec-17</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Dec-18</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Dec-19</a:t>
                      </a:r>
                    </a:p>
                  </a:txBody>
                  <a:tcPr marL="46800" marR="46800" marT="0" marB="0" anchor="ctr">
                    <a:lnL>
                      <a:noFill/>
                    </a:lnL>
                    <a:lnR>
                      <a:noFill/>
                    </a:lnR>
                    <a:lnT w="1270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Jun-20</a:t>
                      </a:r>
                    </a:p>
                  </a:txBody>
                  <a:tcPr marL="46800" marR="4680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1655174380"/>
                  </a:ext>
                </a:extLst>
              </a:tr>
              <a:tr h="13991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유동자산</a:t>
                      </a:r>
                    </a:p>
                  </a:txBody>
                  <a:tcPr marL="46800" marR="46800" marT="9525" marB="0" anchor="ctr">
                    <a:lnL w="12700"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2,152,018,261</a:t>
                      </a:r>
                    </a:p>
                  </a:txBody>
                  <a:tcPr marL="46800" marR="46800" marT="9525" marB="0" anchor="ctr">
                    <a:lnL>
                      <a:noFill/>
                    </a:lnL>
                    <a:lnR>
                      <a:noFill/>
                    </a:lnR>
                    <a:lnT w="6350"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1,605,079,901</a:t>
                      </a:r>
                    </a:p>
                  </a:txBody>
                  <a:tcPr marL="46800" marR="46800" marT="9525" marB="0" anchor="ctr">
                    <a:lnL>
                      <a:noFill/>
                    </a:lnL>
                    <a:lnR>
                      <a:noFill/>
                    </a:lnR>
                    <a:lnT w="6350"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4,355,532,976</a:t>
                      </a:r>
                    </a:p>
                  </a:txBody>
                  <a:tcPr marL="46800" marR="46800" marT="9525" marB="0" anchor="ctr">
                    <a:lnL>
                      <a:noFill/>
                    </a:lnL>
                    <a:lnR>
                      <a:noFill/>
                    </a:lnR>
                    <a:lnT w="6350"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4,899,871,546</a:t>
                      </a:r>
                    </a:p>
                  </a:txBody>
                  <a:tcPr marL="46800" marR="46800" marT="9525" marB="0" anchor="ctr">
                    <a:lnL>
                      <a:noFill/>
                    </a:lnL>
                    <a:lnR>
                      <a:noFill/>
                    </a:lnR>
                    <a:lnT w="6350"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5,430,685,729</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1360717"/>
                  </a:ext>
                </a:extLst>
              </a:tr>
              <a:tr h="13991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당좌자산</a:t>
                      </a:r>
                    </a:p>
                  </a:txBody>
                  <a:tcPr marL="46800" marR="46800" marT="9525" marB="0" anchor="ctr">
                    <a:lnL w="12700"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2,152,018,261</a:t>
                      </a:r>
                    </a:p>
                  </a:txBody>
                  <a:tcPr marL="46800" marR="46800" marT="9525" marB="0" anchor="ctr">
                    <a:lnL>
                      <a:noFill/>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1,605,079,901</a:t>
                      </a:r>
                    </a:p>
                  </a:txBody>
                  <a:tcPr marL="46800" marR="46800" marT="9525" marB="0" anchor="ctr">
                    <a:lnL>
                      <a:noFill/>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4,355,532,976</a:t>
                      </a:r>
                    </a:p>
                  </a:txBody>
                  <a:tcPr marL="46800" marR="46800" marT="9525" marB="0" anchor="ctr">
                    <a:lnL>
                      <a:noFill/>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4,899,871,546</a:t>
                      </a:r>
                    </a:p>
                  </a:txBody>
                  <a:tcPr marL="46800" marR="46800" marT="9525" marB="0" anchor="ctr">
                    <a:lnL>
                      <a:noFill/>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5,430,685,729</a:t>
                      </a:r>
                    </a:p>
                  </a:txBody>
                  <a:tcPr marL="46800" marR="46800" marT="0" marB="0" anchor="ctr">
                    <a:lnL>
                      <a:noFill/>
                    </a:lnL>
                    <a:lnR w="1270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8802233"/>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현금</a:t>
                      </a:r>
                    </a:p>
                  </a:txBody>
                  <a:tcPr marL="46800" marR="46800" marT="9525" marB="0" anchor="ctr">
                    <a:lnL w="12700"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819,870</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b">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b">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b">
                    <a:lnL>
                      <a:noFill/>
                    </a:lnL>
                    <a:lnR w="1270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8991040"/>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보통예금</a:t>
                      </a:r>
                    </a:p>
                  </a:txBody>
                  <a:tcPr marL="46800" marR="46800" marT="9525" marB="0" anchor="ctr">
                    <a:lnL w="1270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203,095,449</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776,749,916</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805,253,706</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2,867,427,447</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2,989,923,442</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753260152"/>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정기예</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적금</a:t>
                      </a: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1,200,000,000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30,000,000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210,000,000</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52264103"/>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외상매출금</a:t>
                      </a: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1,918,191,110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808,902,010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2,323,398,250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1,843,669,190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1,923,788,573</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47910431"/>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대손충당금</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(19,181,911)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(8,089,020)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(23,233,980)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(18,436,691)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(19,237,886)</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2019307"/>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미수수익</a:t>
                      </a: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1,260,000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49857237"/>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미수금</a:t>
                      </a: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49,093,743</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9,256,995</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50,015,000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15,000</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97476560"/>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선급금</a:t>
                      </a: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17,000,000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1,000,000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18019028"/>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선급비용</a:t>
                      </a: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1,196,600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1,196,600</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06490615"/>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가지급금</a:t>
                      </a: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175,000,000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325,000,000</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85286808"/>
                  </a:ext>
                </a:extLst>
              </a:tr>
              <a:tr h="13991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재고자산</a:t>
                      </a:r>
                    </a:p>
                  </a:txBody>
                  <a:tcPr marL="46800" marR="46800" marT="9525" marB="0" anchor="ctr">
                    <a:lnL w="12700" cap="flat" cmpd="sng" algn="ctr">
                      <a:solidFill>
                        <a:srgbClr val="00338D"/>
                      </a:solidFill>
                      <a:prstDash val="solid"/>
                      <a:round/>
                      <a:headEnd type="none" w="med" len="med"/>
                      <a:tailEnd type="none" w="med" len="med"/>
                    </a:lnL>
                    <a:lnR>
                      <a:noFill/>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1270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7030331"/>
                  </a:ext>
                </a:extLst>
              </a:tr>
              <a:tr h="13991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비유동자산</a:t>
                      </a:r>
                    </a:p>
                  </a:txBody>
                  <a:tcPr marL="46800" marR="46800" marT="9525"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1,347,355,151</a:t>
                      </a:r>
                    </a:p>
                  </a:txBody>
                  <a:tcPr marL="46800" marR="46800" marT="9525" marB="0" anchor="ctr">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4,107,328,502</a:t>
                      </a:r>
                    </a:p>
                  </a:txBody>
                  <a:tcPr marL="46800" marR="46800" marT="9525" marB="0" anchor="ctr">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4,689,088,520</a:t>
                      </a:r>
                    </a:p>
                  </a:txBody>
                  <a:tcPr marL="46800" marR="46800" marT="9525" marB="0" anchor="ctr">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3,889,955,914</a:t>
                      </a:r>
                    </a:p>
                  </a:txBody>
                  <a:tcPr marL="46800" marR="46800" marT="9525" marB="0" anchor="ctr">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3,899,242,354</a:t>
                      </a:r>
                    </a:p>
                  </a:txBody>
                  <a:tcPr marL="46800" marR="4680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0181891"/>
                  </a:ext>
                </a:extLst>
              </a:tr>
              <a:tr h="13991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투자자산</a:t>
                      </a:r>
                    </a:p>
                  </a:txBody>
                  <a:tcPr marL="46800" marR="46800" marT="9525" marB="0" anchor="ctr">
                    <a:lnL w="12700"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9,379,197</a:t>
                      </a:r>
                    </a:p>
                  </a:txBody>
                  <a:tcPr marL="46800" marR="46800" marT="9525" marB="0" anchor="ctr">
                    <a:lnL>
                      <a:noFill/>
                    </a:lnL>
                    <a:lnR>
                      <a:noFill/>
                    </a:lnR>
                    <a:lnT w="9525"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21,952,077</a:t>
                      </a:r>
                    </a:p>
                  </a:txBody>
                  <a:tcPr marL="46800" marR="46800" marT="9525" marB="0" anchor="ctr">
                    <a:lnL>
                      <a:noFill/>
                    </a:lnL>
                    <a:lnR>
                      <a:noFill/>
                    </a:lnR>
                    <a:lnT w="9525"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56,994,957</a:t>
                      </a:r>
                    </a:p>
                  </a:txBody>
                  <a:tcPr marL="46800" marR="46800" marT="9525" marB="0" anchor="ctr">
                    <a:lnL>
                      <a:noFill/>
                    </a:lnL>
                    <a:lnR>
                      <a:noFill/>
                    </a:lnR>
                    <a:lnT w="9525"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129,654,932</a:t>
                      </a:r>
                    </a:p>
                  </a:txBody>
                  <a:tcPr marL="46800" marR="46800" marT="9525" marB="0" anchor="ctr">
                    <a:lnL>
                      <a:noFill/>
                    </a:lnL>
                    <a:lnR>
                      <a:noFill/>
                    </a:lnR>
                    <a:lnT w="9525"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135,941,372</a:t>
                      </a:r>
                    </a:p>
                  </a:txBody>
                  <a:tcPr marL="46800" marR="46800" marT="0" marB="0" anchor="ctr">
                    <a:lnL>
                      <a:noFill/>
                    </a:lnL>
                    <a:lnR w="1270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019287393"/>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장기성예금</a:t>
                      </a: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9,379,197</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21,952,077</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56,994,957</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129,654,932</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135,941,372</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1025142"/>
                  </a:ext>
                </a:extLst>
              </a:tr>
              <a:tr h="13991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유형자산</a:t>
                      </a: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1,337,975,954</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1,204,567,091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1,023,679,561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830,778,980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833,778,980</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535475"/>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기계장치</a:t>
                      </a:r>
                    </a:p>
                  </a:txBody>
                  <a:tcPr marL="46800" marR="46800" marT="9525" marB="0" anchor="ctr">
                    <a:lnL w="12700" cap="flat" cmpd="sng" algn="ctr">
                      <a:solidFill>
                        <a:srgbClr val="00338D"/>
                      </a:solid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1,476,311,000</a:t>
                      </a:r>
                    </a:p>
                  </a:txBody>
                  <a:tcPr marL="46800" marR="46800"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1,727,771,000</a:t>
                      </a:r>
                    </a:p>
                  </a:txBody>
                  <a:tcPr marL="46800" marR="46800"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1,933,575,000</a:t>
                      </a:r>
                    </a:p>
                  </a:txBody>
                  <a:tcPr marL="46800" marR="46800"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1,933,575,000</a:t>
                      </a:r>
                    </a:p>
                  </a:txBody>
                  <a:tcPr marL="46800" marR="46800"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1,933,575,000</a:t>
                      </a:r>
                    </a:p>
                  </a:txBody>
                  <a:tcPr marL="46800" marR="46800" marT="0" marB="0" anchor="ctr">
                    <a:lnL>
                      <a:noFill/>
                    </a:lnL>
                    <a:lnR w="12700" cap="flat" cmpd="sng" algn="ctr">
                      <a:solidFill>
                        <a:srgbClr val="00338D"/>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369726"/>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감가상각누계액</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12700"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(158,466,584)</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(561,512,046)</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(952,118,751)</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(1,252,828,091)</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(1,252,828,091)</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891368"/>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차량운반구</a:t>
                      </a:r>
                    </a:p>
                  </a:txBody>
                  <a:tcPr marL="46800" marR="46800" marT="9525" marB="0" anchor="ctr">
                    <a:lnL w="12700"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16,612,916</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16,612,916</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40,993,916</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169,649,276</a:t>
                      </a:r>
                    </a:p>
                  </a:txBody>
                  <a:tcPr marL="46800" marR="46800" marT="9525"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169,649,276</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4314594"/>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감가상각누계액</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1270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(624,368)</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(7,835,203)</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(18,208,185)</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(34,917,317)</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(34,917,317)</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4135448"/>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공구와기구</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1270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5,590,000</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5,590,000</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5,590,000</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5,590,000</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5017287"/>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감가상각누계액</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1270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(2,100,908)</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(3,674,488)</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(4,538,383)</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(4,538,383)</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524682521"/>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비품</a:t>
                      </a: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6,177,273</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32,277,273</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38,152,273</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43,852,273</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46,852,273</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20004639"/>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감가상각누계액</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(2,034,283)</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(6,235,941)</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(20,630,204)</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(29,603,778)</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(29,603,778)</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87181783"/>
                  </a:ext>
                </a:extLst>
              </a:tr>
              <a:tr h="13991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무형자산</a:t>
                      </a: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2,868,479,334</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3,596,084,002</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2,929,522,002</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2,929,522,002</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09091897"/>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특허권</a:t>
                      </a:r>
                    </a:p>
                  </a:txBody>
                  <a:tcPr marL="46800" marR="46800" marT="9525" marB="0" anchor="ctr">
                    <a:lnL w="12700" cap="flat" cmpd="sng" algn="ctr">
                      <a:solidFill>
                        <a:srgbClr val="00338D"/>
                      </a:solidFill>
                      <a:prstDash val="solid"/>
                      <a:round/>
                      <a:headEnd type="none" w="med" len="med"/>
                      <a:tailEnd type="none" w="med" len="med"/>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2,868,479,334</a:t>
                      </a:r>
                    </a:p>
                  </a:txBody>
                  <a:tcPr marL="46800" marR="46800" marT="9525" marB="0" anchor="ctr">
                    <a:lnL>
                      <a:noFill/>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2,440,917,334</a:t>
                      </a:r>
                    </a:p>
                  </a:txBody>
                  <a:tcPr marL="46800" marR="46800" marT="9525" marB="0" anchor="ctr">
                    <a:lnL>
                      <a:noFill/>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2,013,355,334</a:t>
                      </a:r>
                    </a:p>
                  </a:txBody>
                  <a:tcPr marL="46800" marR="46800" marT="9525" marB="0" anchor="ctr">
                    <a:lnL>
                      <a:noFill/>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2,013,355,334</a:t>
                      </a:r>
                    </a:p>
                  </a:txBody>
                  <a:tcPr marL="46800" marR="46800" marT="0" marB="0" anchor="ctr">
                    <a:lnL>
                      <a:noFill/>
                    </a:lnL>
                    <a:lnR w="12700" cap="flat" cmpd="sng" algn="ctr">
                      <a:solidFill>
                        <a:srgbClr val="00338D"/>
                      </a:solidFill>
                      <a:prstDash val="solid"/>
                      <a:round/>
                      <a:headEnd type="none" w="med" len="med"/>
                      <a:tailEnd type="none" w="med" len="med"/>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7429924"/>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실용신안권</a:t>
                      </a:r>
                    </a:p>
                  </a:txBody>
                  <a:tcPr marL="46800" marR="46800" marT="9525" marB="0" anchor="ctr">
                    <a:lnL w="1270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918,333,334</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728,333,334</a:t>
                      </a:r>
                    </a:p>
                  </a:txBody>
                  <a:tcPr marL="46800" marR="46800" marT="9525"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728,333,334</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9326043"/>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의장권</a:t>
                      </a:r>
                    </a:p>
                  </a:txBody>
                  <a:tcPr marL="46800" marR="46800" marT="9525" marB="0" anchor="ctr">
                    <a:lnL w="1270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236,833,334</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187,833,334</a:t>
                      </a:r>
                    </a:p>
                  </a:txBody>
                  <a:tcPr marL="46800" marR="46800" marT="9525"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187,833,334</a:t>
                      </a:r>
                    </a:p>
                  </a:txBody>
                  <a:tcPr marL="46800" marR="46800" marT="0" marB="0" anchor="ctr">
                    <a:lnL>
                      <a:noFill/>
                    </a:lnL>
                    <a:lnR w="1270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871918472"/>
                  </a:ext>
                </a:extLst>
              </a:tr>
              <a:tr h="139914">
                <a:tc>
                  <a:txBody>
                    <a:bodyPr/>
                    <a:lstStyle/>
                    <a:p>
                      <a:pPr algn="l" fontAlgn="ctr"/>
                      <a:r>
                        <a:rPr lang="ko-KR" altLang="en-US" sz="900" b="1" i="0" u="none" strike="noStrike" dirty="0" err="1">
                          <a:solidFill>
                            <a:srgbClr val="000000"/>
                          </a:solidFill>
                          <a:effectLst/>
                          <a:latin typeface="맑은 고딕" panose="020B0503020000020004" pitchFamily="50" charset="-127"/>
                          <a:ea typeface="맑은 고딕" panose="020B0503020000020004" pitchFamily="50" charset="-127"/>
                        </a:rPr>
                        <a:t>기타비유동자산</a:t>
                      </a:r>
                      <a:endParaRPr lang="ko-KR" alt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9525" marB="0" anchor="ctr">
                    <a:lnL w="12700"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12,330,000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12,330,000</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00771436"/>
                  </a:ext>
                </a:extLst>
              </a:tr>
              <a:tr h="13991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기타보증금</a:t>
                      </a:r>
                    </a:p>
                  </a:txBody>
                  <a:tcPr marL="46800" marR="46800" marT="9525" marB="0" anchor="ctr">
                    <a:lnL w="12700" cap="flat" cmpd="sng" algn="ctr">
                      <a:solidFill>
                        <a:srgbClr val="00338D"/>
                      </a:solidFill>
                      <a:prstDash val="solid"/>
                      <a:round/>
                      <a:headEnd type="none" w="med" len="med"/>
                      <a:tailEnd type="none" w="med" len="med"/>
                    </a:lnL>
                    <a:lnR>
                      <a:noFill/>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12,330,000</a:t>
                      </a:r>
                    </a:p>
                  </a:txBody>
                  <a:tcPr marL="46800" marR="46800" marT="9525" marB="0" anchor="ctr">
                    <a:lnL>
                      <a:noFill/>
                    </a:lnL>
                    <a:lnR>
                      <a:noFill/>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12,330,000</a:t>
                      </a:r>
                    </a:p>
                  </a:txBody>
                  <a:tcPr marL="46800" marR="46800" marT="9525" marB="0" anchor="ctr">
                    <a:lnL>
                      <a:noFill/>
                    </a:lnL>
                    <a:lnR>
                      <a:noFill/>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9525" marB="0" anchor="ctr">
                    <a:lnL>
                      <a:noFill/>
                    </a:lnL>
                    <a:lnR>
                      <a:noFill/>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1270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6742134"/>
                  </a:ext>
                </a:extLst>
              </a:tr>
              <a:tr h="13991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자산총계</a:t>
                      </a:r>
                    </a:p>
                  </a:txBody>
                  <a:tcPr marL="46800" marR="46800" marT="9525" marB="0" anchor="ctr">
                    <a:lnL w="1270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3,499,373,412</a:t>
                      </a:r>
                    </a:p>
                  </a:txBody>
                  <a:tcPr marL="46800" marR="46800" marT="9525" marB="0" anchor="ctr">
                    <a:lnL>
                      <a:noFill/>
                    </a:lnL>
                    <a:lnR>
                      <a:noFill/>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5,712,408,403</a:t>
                      </a:r>
                    </a:p>
                  </a:txBody>
                  <a:tcPr marL="46800" marR="46800" marT="9525" marB="0" anchor="ctr">
                    <a:lnL>
                      <a:noFill/>
                    </a:lnL>
                    <a:lnR>
                      <a:noFill/>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9,044,621,496</a:t>
                      </a:r>
                    </a:p>
                  </a:txBody>
                  <a:tcPr marL="46800" marR="46800" marT="9525" marB="0" anchor="ctr">
                    <a:lnL>
                      <a:noFill/>
                    </a:lnL>
                    <a:lnR>
                      <a:noFill/>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8,789,827,460</a:t>
                      </a:r>
                    </a:p>
                  </a:txBody>
                  <a:tcPr marL="46800" marR="46800" marT="9525" marB="0" anchor="ctr">
                    <a:lnL>
                      <a:noFill/>
                    </a:lnL>
                    <a:lnR>
                      <a:noFill/>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9,329,928,083</a:t>
                      </a:r>
                    </a:p>
                  </a:txBody>
                  <a:tcPr marL="46800" marR="46800" marT="0" marB="0" anchor="ctr">
                    <a:lnL>
                      <a:noFill/>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1242039"/>
                  </a:ext>
                </a:extLst>
              </a:tr>
            </a:tbl>
          </a:graphicData>
        </a:graphic>
      </p:graphicFrame>
      <p:sp>
        <p:nvSpPr>
          <p:cNvPr id="5" name="TextBox 4">
            <a:extLst>
              <a:ext uri="{FF2B5EF4-FFF2-40B4-BE49-F238E27FC236}">
                <a16:creationId xmlns:a16="http://schemas.microsoft.com/office/drawing/2014/main" id="{8908D51A-AE0D-45C7-8560-D5672056574C}"/>
              </a:ext>
            </a:extLst>
          </p:cNvPr>
          <p:cNvSpPr txBox="1"/>
          <p:nvPr/>
        </p:nvSpPr>
        <p:spPr>
          <a:xfrm>
            <a:off x="851190" y="5901148"/>
            <a:ext cx="2064989" cy="215444"/>
          </a:xfrm>
          <a:prstGeom prst="rect">
            <a:avLst/>
          </a:prstGeom>
          <a:noFill/>
        </p:spPr>
        <p:txBody>
          <a:bodyPr wrap="none" rtlCol="0">
            <a:spAutoFit/>
          </a:bodyPr>
          <a:lstStyle/>
          <a:p>
            <a:r>
              <a:rPr lang="en-US" altLang="ko-KR" sz="800" dirty="0">
                <a:latin typeface="Univers for KPMG"/>
                <a:cs typeface="Univers for KPMG"/>
              </a:rPr>
              <a:t>Note1: </a:t>
            </a:r>
            <a:r>
              <a:rPr lang="ko-KR" altLang="en-US" sz="800" dirty="0">
                <a:latin typeface="Univers for KPMG"/>
                <a:cs typeface="Univers for KPMG"/>
              </a:rPr>
              <a:t>결산조정사항</a:t>
            </a:r>
            <a:r>
              <a:rPr lang="en-US" altLang="ko-KR" sz="800" dirty="0">
                <a:latin typeface="Univers for KPMG"/>
                <a:cs typeface="Univers for KPMG"/>
              </a:rPr>
              <a:t>(</a:t>
            </a:r>
            <a:r>
              <a:rPr lang="ko-KR" altLang="en-US" sz="800" dirty="0">
                <a:latin typeface="Univers for KPMG"/>
                <a:cs typeface="Univers for KPMG"/>
              </a:rPr>
              <a:t>감가상각비</a:t>
            </a:r>
            <a:r>
              <a:rPr lang="en-US" altLang="ko-KR" sz="800" dirty="0">
                <a:latin typeface="Univers for KPMG"/>
                <a:cs typeface="Univers for KPMG"/>
              </a:rPr>
              <a:t>) </a:t>
            </a:r>
            <a:r>
              <a:rPr lang="ko-KR" altLang="en-US" sz="800" dirty="0" err="1">
                <a:latin typeface="Univers for KPMG"/>
                <a:cs typeface="Univers for KPMG"/>
              </a:rPr>
              <a:t>미반영</a:t>
            </a:r>
            <a:endParaRPr lang="ko-KR" altLang="en-US" sz="800" dirty="0">
              <a:latin typeface="Univers for KPMG"/>
              <a:cs typeface="Univers for KPMG"/>
            </a:endParaRPr>
          </a:p>
        </p:txBody>
      </p:sp>
    </p:spTree>
    <p:extLst>
      <p:ext uri="{BB962C8B-B14F-4D97-AF65-F5344CB8AC3E}">
        <p14:creationId xmlns:p14="http://schemas.microsoft.com/office/powerpoint/2010/main" val="1287693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Appendices</a:t>
            </a:r>
          </a:p>
        </p:txBody>
      </p:sp>
      <p:sp>
        <p:nvSpPr>
          <p:cNvPr id="4" name="제목 2">
            <a:extLst>
              <a:ext uri="{FF2B5EF4-FFF2-40B4-BE49-F238E27FC236}">
                <a16:creationId xmlns:a16="http://schemas.microsoft.com/office/drawing/2014/main" id="{F8A36BAD-96DB-4B81-8751-3FC27DC17376}"/>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800" b="1" dirty="0">
                <a:solidFill>
                  <a:srgbClr val="00338D"/>
                </a:solidFill>
                <a:latin typeface="KPMG Extralight" panose="020B0303030202040204" pitchFamily="34" charset="0"/>
              </a:rPr>
              <a:t>Detailed BS (2/2)</a:t>
            </a:r>
            <a:endParaRPr lang="en-US" altLang="ko-KR" sz="4800" b="1" dirty="0">
              <a:solidFill>
                <a:srgbClr val="00338D"/>
              </a:solidFill>
              <a:latin typeface="KPMG Extralight" panose="020B0303030202040204" pitchFamily="34" charset="0"/>
              <a:ea typeface="맑은 고딕" panose="020B0503020000020004" pitchFamily="50" charset="-127"/>
            </a:endParaRPr>
          </a:p>
        </p:txBody>
      </p:sp>
      <p:graphicFrame>
        <p:nvGraphicFramePr>
          <p:cNvPr id="3" name="표 2">
            <a:extLst>
              <a:ext uri="{FF2B5EF4-FFF2-40B4-BE49-F238E27FC236}">
                <a16:creationId xmlns:a16="http://schemas.microsoft.com/office/drawing/2014/main" id="{5C4EDEDB-48B3-4B0E-BB20-C6D6BC09E618}"/>
              </a:ext>
            </a:extLst>
          </p:cNvPr>
          <p:cNvGraphicFramePr>
            <a:graphicFrameLocks noGrp="1"/>
          </p:cNvGraphicFramePr>
          <p:nvPr>
            <p:extLst>
              <p:ext uri="{D42A27DB-BD31-4B8C-83A1-F6EECF244321}">
                <p14:modId xmlns:p14="http://schemas.microsoft.com/office/powerpoint/2010/main" val="1840963041"/>
              </p:ext>
            </p:extLst>
          </p:nvPr>
        </p:nvGraphicFramePr>
        <p:xfrm>
          <a:off x="946800" y="1076400"/>
          <a:ext cx="8100000" cy="3312000"/>
        </p:xfrm>
        <a:graphic>
          <a:graphicData uri="http://schemas.openxmlformats.org/drawingml/2006/table">
            <a:tbl>
              <a:tblPr/>
              <a:tblGrid>
                <a:gridCol w="1800000">
                  <a:extLst>
                    <a:ext uri="{9D8B030D-6E8A-4147-A177-3AD203B41FA5}">
                      <a16:colId xmlns:a16="http://schemas.microsoft.com/office/drawing/2014/main" val="1661834904"/>
                    </a:ext>
                  </a:extLst>
                </a:gridCol>
                <a:gridCol w="1260000">
                  <a:extLst>
                    <a:ext uri="{9D8B030D-6E8A-4147-A177-3AD203B41FA5}">
                      <a16:colId xmlns:a16="http://schemas.microsoft.com/office/drawing/2014/main" val="3531371539"/>
                    </a:ext>
                  </a:extLst>
                </a:gridCol>
                <a:gridCol w="1260000">
                  <a:extLst>
                    <a:ext uri="{9D8B030D-6E8A-4147-A177-3AD203B41FA5}">
                      <a16:colId xmlns:a16="http://schemas.microsoft.com/office/drawing/2014/main" val="2257722238"/>
                    </a:ext>
                  </a:extLst>
                </a:gridCol>
                <a:gridCol w="1260000">
                  <a:extLst>
                    <a:ext uri="{9D8B030D-6E8A-4147-A177-3AD203B41FA5}">
                      <a16:colId xmlns:a16="http://schemas.microsoft.com/office/drawing/2014/main" val="1473211751"/>
                    </a:ext>
                  </a:extLst>
                </a:gridCol>
                <a:gridCol w="1260000">
                  <a:extLst>
                    <a:ext uri="{9D8B030D-6E8A-4147-A177-3AD203B41FA5}">
                      <a16:colId xmlns:a16="http://schemas.microsoft.com/office/drawing/2014/main" val="3783465783"/>
                    </a:ext>
                  </a:extLst>
                </a:gridCol>
                <a:gridCol w="1260000">
                  <a:extLst>
                    <a:ext uri="{9D8B030D-6E8A-4147-A177-3AD203B41FA5}">
                      <a16:colId xmlns:a16="http://schemas.microsoft.com/office/drawing/2014/main" val="460848618"/>
                    </a:ext>
                  </a:extLst>
                </a:gridCol>
              </a:tblGrid>
              <a:tr h="144000">
                <a:tc>
                  <a:txBody>
                    <a:bodyPr/>
                    <a:lstStyle/>
                    <a:p>
                      <a:pPr algn="ctr" fontAlgn="ct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46800" marR="468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Dec-16</a:t>
                      </a:r>
                    </a:p>
                  </a:txBody>
                  <a:tcPr marL="46800" marR="46800" marT="0" marB="0" anchor="ctr">
                    <a:lnL>
                      <a:noFill/>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Dec-17</a:t>
                      </a:r>
                    </a:p>
                  </a:txBody>
                  <a:tcPr marL="46800" marR="46800" marT="0" marB="0" anchor="ctr">
                    <a:lnL>
                      <a:noFill/>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Dec-18</a:t>
                      </a:r>
                    </a:p>
                  </a:txBody>
                  <a:tcPr marL="46800" marR="46800" marT="0" marB="0" anchor="ctr">
                    <a:lnL>
                      <a:noFill/>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Dec-19</a:t>
                      </a:r>
                    </a:p>
                  </a:txBody>
                  <a:tcPr marL="46800" marR="46800" marT="0" marB="0" anchor="ctr">
                    <a:lnL>
                      <a:noFill/>
                    </a:lnL>
                    <a:lnR>
                      <a:noFill/>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fontAlgn="ct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Jun-20</a:t>
                      </a:r>
                    </a:p>
                  </a:txBody>
                  <a:tcPr marL="46800" marR="468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4240594256"/>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유동부채</a:t>
                      </a: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1,937,216,789</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1,959,181,921</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3,335,926,783</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3,005,884,906</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2,785,932,638</a:t>
                      </a:r>
                    </a:p>
                  </a:txBody>
                  <a:tcPr marL="46800" marR="46800" marT="0"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3901401"/>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외상매입금</a:t>
                      </a: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448,314,791</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152,252,584</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352,780,690</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6,166,380</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132,602,616</a:t>
                      </a:r>
                    </a:p>
                  </a:txBody>
                  <a:tcPr marL="46800" marR="46800" marT="0"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56016"/>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미지급금</a:t>
                      </a: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32,898,886</a:t>
                      </a:r>
                    </a:p>
                  </a:txBody>
                  <a:tcPr marL="46800" marR="46800" marT="0"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66,008,720</a:t>
                      </a:r>
                    </a:p>
                  </a:txBody>
                  <a:tcPr marL="46800" marR="46800" marT="0"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50,027,047</a:t>
                      </a:r>
                    </a:p>
                  </a:txBody>
                  <a:tcPr marL="46800" marR="46800" marT="0"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4,764,922</a:t>
                      </a:r>
                    </a:p>
                  </a:txBody>
                  <a:tcPr marL="46800" marR="46800" marT="0" marB="0" anchor="ctr">
                    <a:lnL>
                      <a:noFill/>
                    </a:lnL>
                    <a:lnR>
                      <a:noFill/>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63,015,515</a:t>
                      </a:r>
                    </a:p>
                  </a:txBody>
                  <a:tcPr marL="46800" marR="46800" marT="0" marB="0" anchor="ctr">
                    <a:lnL>
                      <a:noFill/>
                    </a:lnL>
                    <a:lnR w="9525"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590074659"/>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예수금</a:t>
                      </a:r>
                    </a:p>
                  </a:txBody>
                  <a:tcPr marL="46800" marR="46800" marT="0"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19,382,890</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69,950,468</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101,571,335</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177,223,639</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183,952,427</a:t>
                      </a:r>
                    </a:p>
                  </a:txBody>
                  <a:tcPr marL="46800" marR="46800" marT="0"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12273231"/>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가수금</a:t>
                      </a:r>
                    </a:p>
                  </a:txBody>
                  <a:tcPr marL="46800" marR="46800" marT="0"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942,010,000</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1,190,130</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34214952"/>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단기차입금</a:t>
                      </a:r>
                    </a:p>
                  </a:txBody>
                  <a:tcPr marL="46800" marR="46800" marT="0"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1,300,000,000</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2,300,000,000</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2,300,000,000</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1,300,000,000</a:t>
                      </a:r>
                    </a:p>
                  </a:txBody>
                  <a:tcPr marL="46800" marR="46800" marT="0"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43695235"/>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미지급세금</a:t>
                      </a:r>
                    </a:p>
                  </a:txBody>
                  <a:tcPr marL="46800" marR="46800" marT="0"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425,747,349</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296,727,901</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460,988,750</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447,980,274</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186,104,946</a:t>
                      </a:r>
                    </a:p>
                  </a:txBody>
                  <a:tcPr marL="46800" marR="46800" marT="0"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03167824"/>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미지급비용</a:t>
                      </a:r>
                    </a:p>
                  </a:txBody>
                  <a:tcPr marL="46800" marR="46800" marT="0"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68,862,873</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73,052,118</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70,558,961</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69,749,691</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74,257,134</a:t>
                      </a:r>
                    </a:p>
                  </a:txBody>
                  <a:tcPr marL="46800" marR="46800" marT="0"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63061342"/>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미지급배당</a:t>
                      </a:r>
                    </a:p>
                  </a:txBody>
                  <a:tcPr marL="46800" marR="46800" marT="0"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846,000,000</a:t>
                      </a:r>
                    </a:p>
                  </a:txBody>
                  <a:tcPr marL="46800" marR="46800" marT="0"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24265312"/>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비유동부채</a:t>
                      </a:r>
                    </a:p>
                  </a:txBody>
                  <a:tcPr marL="46800" marR="46800" marT="0" marB="0" anchor="ctr">
                    <a:lnL w="9525" cap="flat" cmpd="sng" algn="ctr">
                      <a:solidFill>
                        <a:srgbClr val="00338D"/>
                      </a:solidFill>
                      <a:prstDash val="solid"/>
                      <a:round/>
                      <a:headEnd type="none" w="med" len="med"/>
                      <a:tailEnd type="none" w="med" len="med"/>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69,279,751</a:t>
                      </a:r>
                    </a:p>
                  </a:txBody>
                  <a:tcPr marL="46800" marR="46800" marT="0" marB="0" anchor="ctr">
                    <a:lnL>
                      <a:noFill/>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12,956,077</a:t>
                      </a:r>
                    </a:p>
                  </a:txBody>
                  <a:tcPr marL="46800" marR="46800" marT="0" marB="0" anchor="ctr">
                    <a:lnL>
                      <a:noFill/>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rgbClr val="00338D"/>
                      </a:solidFill>
                      <a:prstDash val="solid"/>
                      <a:round/>
                      <a:headEnd type="none" w="med" len="med"/>
                      <a:tailEnd type="none" w="med" len="med"/>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7568504"/>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장기미지급금</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noFill/>
                      <a:prstDash val="dot"/>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69,279,751</a:t>
                      </a:r>
                    </a:p>
                  </a:txBody>
                  <a:tcPr marL="46800" marR="46800" marT="0" marB="0" anchor="ctr">
                    <a:lnL>
                      <a:noFill/>
                    </a:lnL>
                    <a:lnR>
                      <a:noFill/>
                    </a:lnR>
                    <a:lnT w="6350" cap="flat" cmpd="sng" algn="ctr">
                      <a:noFill/>
                      <a:prstDash val="dot"/>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12,956,077</a:t>
                      </a:r>
                    </a:p>
                  </a:txBody>
                  <a:tcPr marL="46800" marR="46800" marT="0" marB="0" anchor="ctr">
                    <a:lnL>
                      <a:noFill/>
                    </a:lnL>
                    <a:lnR>
                      <a:noFill/>
                    </a:lnR>
                    <a:lnT w="6350" cap="flat" cmpd="sng" algn="ctr">
                      <a:noFill/>
                      <a:prstDash val="dot"/>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noFill/>
                      <a:prstDash val="dot"/>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4079095"/>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부채총계</a:t>
                      </a:r>
                    </a:p>
                  </a:txBody>
                  <a:tcPr marL="46800" marR="468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1,937,216,789</a:t>
                      </a:r>
                    </a:p>
                  </a:txBody>
                  <a:tcPr marL="46800" marR="468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2,028,461,672</a:t>
                      </a:r>
                    </a:p>
                  </a:txBody>
                  <a:tcPr marL="46800" marR="468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3,348,882,860</a:t>
                      </a:r>
                    </a:p>
                  </a:txBody>
                  <a:tcPr marL="46800" marR="468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3,005,884,906</a:t>
                      </a:r>
                    </a:p>
                  </a:txBody>
                  <a:tcPr marL="46800" marR="468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2,785,932,638</a:t>
                      </a:r>
                    </a:p>
                  </a:txBody>
                  <a:tcPr marL="46800" marR="468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136750"/>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자본금</a:t>
                      </a:r>
                    </a:p>
                  </a:txBody>
                  <a:tcPr marL="46800" marR="468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50,000,000</a:t>
                      </a:r>
                    </a:p>
                  </a:txBody>
                  <a:tcPr marL="46800" marR="46800" marT="0" marB="0" anchor="ctr">
                    <a:lnL>
                      <a:noFill/>
                    </a:lnL>
                    <a:lnR>
                      <a:noFill/>
                    </a:lnR>
                    <a:lnT w="9525"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50,000,000</a:t>
                      </a:r>
                    </a:p>
                  </a:txBody>
                  <a:tcPr marL="46800" marR="46800" marT="0" marB="0" anchor="ctr">
                    <a:lnL>
                      <a:noFill/>
                    </a:lnL>
                    <a:lnR>
                      <a:noFill/>
                    </a:lnR>
                    <a:lnT w="9525"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50,000,000</a:t>
                      </a:r>
                    </a:p>
                  </a:txBody>
                  <a:tcPr marL="46800" marR="46800" marT="0" marB="0" anchor="ctr">
                    <a:lnL>
                      <a:noFill/>
                    </a:lnL>
                    <a:lnR>
                      <a:noFill/>
                    </a:lnR>
                    <a:lnT w="9525"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50,000,000</a:t>
                      </a:r>
                    </a:p>
                  </a:txBody>
                  <a:tcPr marL="46800" marR="46800" marT="0" marB="0" anchor="ctr">
                    <a:lnL>
                      <a:noFill/>
                    </a:lnL>
                    <a:lnR>
                      <a:noFill/>
                    </a:lnR>
                    <a:lnT w="9525"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50,000,000</a:t>
                      </a:r>
                    </a:p>
                  </a:txBody>
                  <a:tcPr marL="46800" marR="468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64581436"/>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자본금</a:t>
                      </a:r>
                    </a:p>
                  </a:txBody>
                  <a:tcPr marL="46800" marR="46800" marT="0"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50,000,000</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50,000,000</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50,000,000</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50,000,000</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50,000,000</a:t>
                      </a:r>
                    </a:p>
                  </a:txBody>
                  <a:tcPr marL="46800" marR="46800" marT="0"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34683799"/>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자본잉여금</a:t>
                      </a:r>
                    </a:p>
                  </a:txBody>
                  <a:tcPr marL="46800" marR="46800" marT="0" marB="0" anchor="ctr">
                    <a:lnL w="9525" cap="flat" cmpd="sng" algn="ctr">
                      <a:solidFill>
                        <a:srgbClr val="00338D"/>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64614584"/>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자본조정</a:t>
                      </a:r>
                    </a:p>
                  </a:txBody>
                  <a:tcPr marL="46800" marR="46800" marT="0" marB="0" anchor="ctr">
                    <a:lnL w="9525" cap="flat" cmpd="sng" algn="ctr">
                      <a:solidFill>
                        <a:srgbClr val="00338D"/>
                      </a:solid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rgbClr val="00338D"/>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2873287"/>
                  </a:ext>
                </a:extLst>
              </a:tr>
              <a:tr h="144000">
                <a:tc>
                  <a:txBody>
                    <a:bodyPr/>
                    <a:lstStyle/>
                    <a:p>
                      <a:pPr algn="l" fontAlgn="ctr"/>
                      <a:r>
                        <a:rPr lang="ko-KR" altLang="en-US" sz="900" b="1" i="0" u="none" strike="noStrike" dirty="0" err="1">
                          <a:solidFill>
                            <a:srgbClr val="000000"/>
                          </a:solidFill>
                          <a:effectLst/>
                          <a:latin typeface="맑은 고딕" panose="020B0503020000020004" pitchFamily="50" charset="-127"/>
                          <a:ea typeface="맑은 고딕" panose="020B0503020000020004" pitchFamily="50" charset="-127"/>
                        </a:rPr>
                        <a:t>기타포괄손익누계액</a:t>
                      </a:r>
                      <a:endParaRPr lang="ko-KR" alt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8099729"/>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이익잉여금</a:t>
                      </a:r>
                      <a:r>
                        <a:rPr lang="en-US" altLang="ko-KR" sz="900" b="1"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1"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1,512,156,623</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3,633,946,731</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5,645,738,636</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5,733,942,554</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6,493,995,445</a:t>
                      </a:r>
                      <a:r>
                        <a:rPr lang="en-US" altLang="ko-KR" sz="900" b="1" i="0" u="none" strike="noStrike" baseline="30000"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1195823"/>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이익준비금</a:t>
                      </a: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25,000,000</a:t>
                      </a:r>
                    </a:p>
                  </a:txBody>
                  <a:tcPr marL="46800" marR="46800" marT="0" marB="0" anchor="ctr">
                    <a:lnL>
                      <a:noFill/>
                    </a:lnL>
                    <a:lnR>
                      <a:noFill/>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25,000,000</a:t>
                      </a:r>
                    </a:p>
                  </a:txBody>
                  <a:tcPr marL="46800" marR="46800" marT="0" marB="0" anchor="ctr">
                    <a:lnL>
                      <a:noFill/>
                    </a:lnL>
                    <a:lnR w="952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6969697"/>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미처분이익잉여금</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1,512,156,623</a:t>
                      </a:r>
                    </a:p>
                  </a:txBody>
                  <a:tcPr marL="46800" marR="46800" marT="0" marB="0" anchor="ctr">
                    <a:lnL>
                      <a:noFill/>
                    </a:lnL>
                    <a:lnR>
                      <a:noFill/>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3,633,946,731</a:t>
                      </a:r>
                    </a:p>
                  </a:txBody>
                  <a:tcPr marL="46800" marR="46800" marT="0" marB="0" anchor="ctr">
                    <a:lnL>
                      <a:noFill/>
                    </a:lnL>
                    <a:lnR>
                      <a:noFill/>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5,645,738,636</a:t>
                      </a:r>
                    </a:p>
                  </a:txBody>
                  <a:tcPr marL="46800" marR="46800" marT="0" marB="0" anchor="ctr">
                    <a:lnL>
                      <a:noFill/>
                    </a:lnL>
                    <a:lnR>
                      <a:noFill/>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5,708,942,554</a:t>
                      </a:r>
                    </a:p>
                  </a:txBody>
                  <a:tcPr marL="46800" marR="46800" marT="0" marB="0" anchor="ctr">
                    <a:lnL>
                      <a:noFill/>
                    </a:lnL>
                    <a:lnR>
                      <a:noFill/>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6,468,995,445</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a:noFill/>
                    </a:lnL>
                    <a:lnR w="9525"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199414"/>
                  </a:ext>
                </a:extLst>
              </a:tr>
              <a:tr h="144000">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자본총계</a:t>
                      </a:r>
                    </a:p>
                  </a:txBody>
                  <a:tcPr marL="46800" marR="46800" marT="0" marB="0" anchor="ctr">
                    <a:lnL w="9525"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1,562,156,623</a:t>
                      </a:r>
                    </a:p>
                  </a:txBody>
                  <a:tcPr marL="46800" marR="46800" marT="0" marB="0" anchor="ctr">
                    <a:lnL>
                      <a:noFill/>
                    </a:lnL>
                    <a:lnR>
                      <a:noFill/>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3,683,946,731</a:t>
                      </a:r>
                    </a:p>
                  </a:txBody>
                  <a:tcPr marL="46800" marR="46800" marT="0" marB="0" anchor="ctr">
                    <a:lnL>
                      <a:noFill/>
                    </a:lnL>
                    <a:lnR>
                      <a:noFill/>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5,695,738,636</a:t>
                      </a:r>
                    </a:p>
                  </a:txBody>
                  <a:tcPr marL="46800" marR="46800" marT="0" marB="0" anchor="ctr">
                    <a:lnL>
                      <a:noFill/>
                    </a:lnL>
                    <a:lnR>
                      <a:noFill/>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5,783,942,554</a:t>
                      </a:r>
                    </a:p>
                  </a:txBody>
                  <a:tcPr marL="46800" marR="46800" marT="0" marB="0" anchor="ctr">
                    <a:lnL>
                      <a:noFill/>
                    </a:lnL>
                    <a:lnR>
                      <a:noFill/>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6,543,995,445</a:t>
                      </a:r>
                    </a:p>
                  </a:txBody>
                  <a:tcPr marL="46800" marR="46800" marT="0" marB="0" anchor="ctr">
                    <a:lnL>
                      <a:noFill/>
                    </a:lnL>
                    <a:lnR w="9525"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3598700"/>
                  </a:ext>
                </a:extLst>
              </a:tr>
              <a:tr h="144000">
                <a:tc>
                  <a:txBody>
                    <a:bodyPr/>
                    <a:lstStyle/>
                    <a:p>
                      <a:pPr algn="l" fontAlgn="ctr"/>
                      <a:r>
                        <a:rPr lang="ko-KR" altLang="en-US" sz="900" b="1" i="0" u="none" strike="noStrike" dirty="0" err="1">
                          <a:solidFill>
                            <a:srgbClr val="000000"/>
                          </a:solidFill>
                          <a:effectLst/>
                          <a:latin typeface="맑은 고딕" panose="020B0503020000020004" pitchFamily="50" charset="-127"/>
                          <a:ea typeface="맑은 고딕" panose="020B0503020000020004" pitchFamily="50" charset="-127"/>
                        </a:rPr>
                        <a:t>부채및자본총계</a:t>
                      </a:r>
                      <a:endParaRPr lang="ko-KR" altLang="en-US" sz="9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9525"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3,499,373,412</a:t>
                      </a:r>
                    </a:p>
                  </a:txBody>
                  <a:tcPr marL="46800" marR="46800" marT="0" marB="0" anchor="ctr">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5,712,408,403</a:t>
                      </a:r>
                    </a:p>
                  </a:txBody>
                  <a:tcPr marL="46800" marR="46800" marT="0" marB="0" anchor="ctr">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9,044,621,496</a:t>
                      </a:r>
                    </a:p>
                  </a:txBody>
                  <a:tcPr marL="46800" marR="46800" marT="0" marB="0" anchor="ctr">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8,789,827,460</a:t>
                      </a:r>
                    </a:p>
                  </a:txBody>
                  <a:tcPr marL="46800" marR="46800" marT="0" marB="0" anchor="ctr">
                    <a:lnL>
                      <a:noFill/>
                    </a:lnL>
                    <a:lnR>
                      <a:noFill/>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9,329,928,083</a:t>
                      </a:r>
                    </a:p>
                  </a:txBody>
                  <a:tcPr marL="46800" marR="46800" marT="0" marB="0" anchor="ctr">
                    <a:lnL>
                      <a:noFill/>
                    </a:lnL>
                    <a:lnR w="9525"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5112255"/>
                  </a:ext>
                </a:extLst>
              </a:tr>
            </a:tbl>
          </a:graphicData>
        </a:graphic>
      </p:graphicFrame>
      <p:sp>
        <p:nvSpPr>
          <p:cNvPr id="5" name="TextBox 4">
            <a:extLst>
              <a:ext uri="{FF2B5EF4-FFF2-40B4-BE49-F238E27FC236}">
                <a16:creationId xmlns:a16="http://schemas.microsoft.com/office/drawing/2014/main" id="{0F4EC5A7-AC02-463A-A88B-DEAE428A4058}"/>
              </a:ext>
            </a:extLst>
          </p:cNvPr>
          <p:cNvSpPr txBox="1"/>
          <p:nvPr/>
        </p:nvSpPr>
        <p:spPr>
          <a:xfrm>
            <a:off x="851190" y="4388400"/>
            <a:ext cx="4894289" cy="215444"/>
          </a:xfrm>
          <a:prstGeom prst="rect">
            <a:avLst/>
          </a:prstGeom>
          <a:noFill/>
        </p:spPr>
        <p:txBody>
          <a:bodyPr wrap="none" rtlCol="0">
            <a:spAutoFit/>
          </a:bodyPr>
          <a:lstStyle/>
          <a:p>
            <a:r>
              <a:rPr lang="en-US" altLang="ko-KR" sz="800" dirty="0">
                <a:latin typeface="Univers for KPMG"/>
                <a:cs typeface="Univers for KPMG"/>
              </a:rPr>
              <a:t>Note1: Should-be </a:t>
            </a:r>
            <a:r>
              <a:rPr lang="ko-KR" altLang="en-US" sz="800" dirty="0">
                <a:latin typeface="Univers for KPMG"/>
                <a:cs typeface="Univers for KPMG"/>
              </a:rPr>
              <a:t>금액에 해당하며</a:t>
            </a:r>
            <a:r>
              <a:rPr lang="en-US" altLang="ko-KR" sz="800" dirty="0">
                <a:latin typeface="Univers for KPMG"/>
                <a:cs typeface="Univers for KPMG"/>
              </a:rPr>
              <a:t>, </a:t>
            </a:r>
            <a:r>
              <a:rPr lang="ko-KR" altLang="en-US" sz="800" dirty="0">
                <a:latin typeface="Univers for KPMG"/>
                <a:cs typeface="Univers for KPMG"/>
              </a:rPr>
              <a:t>결산조정사항 </a:t>
            </a:r>
            <a:r>
              <a:rPr lang="ko-KR" altLang="en-US" sz="800" dirty="0" err="1">
                <a:latin typeface="Univers for KPMG"/>
                <a:cs typeface="Univers for KPMG"/>
              </a:rPr>
              <a:t>반영시</a:t>
            </a:r>
            <a:r>
              <a:rPr lang="ko-KR" altLang="en-US" sz="800" dirty="0">
                <a:latin typeface="Univers for KPMG"/>
                <a:cs typeface="Univers for KPMG"/>
              </a:rPr>
              <a:t> 해당 금액에서 약 </a:t>
            </a:r>
            <a:r>
              <a:rPr lang="en-US" altLang="ko-KR" sz="800" dirty="0">
                <a:latin typeface="Univers for KPMG"/>
                <a:cs typeface="Univers for KPMG"/>
              </a:rPr>
              <a:t>5</a:t>
            </a:r>
            <a:r>
              <a:rPr lang="ko-KR" altLang="en-US" sz="800" dirty="0">
                <a:latin typeface="Univers for KPMG"/>
                <a:cs typeface="Univers for KPMG"/>
              </a:rPr>
              <a:t>억원 차감되어 약 </a:t>
            </a:r>
            <a:r>
              <a:rPr lang="en-US" altLang="ko-KR" sz="800" dirty="0">
                <a:latin typeface="Univers for KPMG"/>
                <a:cs typeface="Univers for KPMG"/>
              </a:rPr>
              <a:t>60</a:t>
            </a:r>
            <a:r>
              <a:rPr lang="ko-KR" altLang="en-US" sz="800" dirty="0">
                <a:latin typeface="Univers for KPMG"/>
                <a:cs typeface="Univers for KPMG"/>
              </a:rPr>
              <a:t>억원  </a:t>
            </a:r>
          </a:p>
        </p:txBody>
      </p:sp>
    </p:spTree>
    <p:extLst>
      <p:ext uri="{BB962C8B-B14F-4D97-AF65-F5344CB8AC3E}">
        <p14:creationId xmlns:p14="http://schemas.microsoft.com/office/powerpoint/2010/main" val="357765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05"/>
          <p:cNvGraphicFramePr>
            <a:graphicFrameLocks noGrp="1"/>
          </p:cNvGraphicFramePr>
          <p:nvPr>
            <p:extLst>
              <p:ext uri="{D42A27DB-BD31-4B8C-83A1-F6EECF244321}">
                <p14:modId xmlns:p14="http://schemas.microsoft.com/office/powerpoint/2010/main" val="2687308692"/>
              </p:ext>
            </p:extLst>
          </p:nvPr>
        </p:nvGraphicFramePr>
        <p:xfrm>
          <a:off x="946800" y="1076400"/>
          <a:ext cx="7822800" cy="5009571"/>
        </p:xfrm>
        <a:graphic>
          <a:graphicData uri="http://schemas.openxmlformats.org/drawingml/2006/table">
            <a:tbl>
              <a:tblPr/>
              <a:tblGrid>
                <a:gridCol w="6787850">
                  <a:extLst>
                    <a:ext uri="{9D8B030D-6E8A-4147-A177-3AD203B41FA5}">
                      <a16:colId xmlns:a16="http://schemas.microsoft.com/office/drawing/2014/main" val="20000"/>
                    </a:ext>
                  </a:extLst>
                </a:gridCol>
                <a:gridCol w="1034950">
                  <a:extLst>
                    <a:ext uri="{9D8B030D-6E8A-4147-A177-3AD203B41FA5}">
                      <a16:colId xmlns:a16="http://schemas.microsoft.com/office/drawing/2014/main" val="20001"/>
                    </a:ext>
                  </a:extLst>
                </a:gridCol>
              </a:tblGrid>
              <a:tr h="217101">
                <a:tc>
                  <a:txBody>
                    <a:bodyPr/>
                    <a:lstStyle>
                      <a:defPPr>
                        <a:defRPr lang="en-US"/>
                      </a:defPPr>
                      <a:lvl1pPr marL="0" algn="l" defTabSz="914400" rtl="0" eaLnBrk="1" latinLnBrk="0" hangingPunct="1">
                        <a:defRPr sz="1800" kern="1200">
                          <a:solidFill>
                            <a:schemeClr val="tx1"/>
                          </a:solidFill>
                          <a:latin typeface="Univers 45 Light"/>
                        </a:defRPr>
                      </a:lvl1pPr>
                      <a:lvl2pPr marL="457200" algn="l" defTabSz="914400" rtl="0" eaLnBrk="1" latinLnBrk="0" hangingPunct="1">
                        <a:defRPr sz="1800" kern="1200">
                          <a:solidFill>
                            <a:schemeClr val="tx1"/>
                          </a:solidFill>
                          <a:latin typeface="Univers 45 Light"/>
                        </a:defRPr>
                      </a:lvl2pPr>
                      <a:lvl3pPr marL="914400" algn="l" defTabSz="914400" rtl="0" eaLnBrk="1" latinLnBrk="0" hangingPunct="1">
                        <a:defRPr sz="1800" kern="1200">
                          <a:solidFill>
                            <a:schemeClr val="tx1"/>
                          </a:solidFill>
                          <a:latin typeface="Univers 45 Light"/>
                        </a:defRPr>
                      </a:lvl3pPr>
                      <a:lvl4pPr marL="1371600" algn="l" defTabSz="914400" rtl="0" eaLnBrk="1" latinLnBrk="0" hangingPunct="1">
                        <a:defRPr sz="1800" kern="1200">
                          <a:solidFill>
                            <a:schemeClr val="tx1"/>
                          </a:solidFill>
                          <a:latin typeface="Univers 45 Light"/>
                        </a:defRPr>
                      </a:lvl4pPr>
                      <a:lvl5pPr marL="1828800" algn="l" defTabSz="914400" rtl="0" eaLnBrk="1" latinLnBrk="0" hangingPunct="1">
                        <a:defRPr sz="1800" kern="1200">
                          <a:solidFill>
                            <a:schemeClr val="tx1"/>
                          </a:solidFill>
                          <a:latin typeface="Univers 45 Light"/>
                        </a:defRPr>
                      </a:lvl5pPr>
                      <a:lvl6pPr marL="2286000" algn="l" defTabSz="914400" rtl="0" eaLnBrk="1" latinLnBrk="0" hangingPunct="1">
                        <a:defRPr sz="1800" kern="1200">
                          <a:solidFill>
                            <a:schemeClr val="tx1"/>
                          </a:solidFill>
                          <a:latin typeface="Univers 45 Light"/>
                        </a:defRPr>
                      </a:lvl6pPr>
                      <a:lvl7pPr marL="2743200" algn="l" defTabSz="914400" rtl="0" eaLnBrk="1" latinLnBrk="0" hangingPunct="1">
                        <a:defRPr sz="1800" kern="1200">
                          <a:solidFill>
                            <a:schemeClr val="tx1"/>
                          </a:solidFill>
                          <a:latin typeface="Univers 45 Light"/>
                        </a:defRPr>
                      </a:lvl7pPr>
                      <a:lvl8pPr marL="3200400" algn="l" defTabSz="914400" rtl="0" eaLnBrk="1" latinLnBrk="0" hangingPunct="1">
                        <a:defRPr sz="1800" kern="1200">
                          <a:solidFill>
                            <a:schemeClr val="tx1"/>
                          </a:solidFill>
                          <a:latin typeface="Univers 45 Light"/>
                        </a:defRPr>
                      </a:lvl8pPr>
                      <a:lvl9pPr marL="3657600" algn="l" defTabSz="914400" rtl="0" eaLnBrk="1" latinLnBrk="0" hangingPunct="1">
                        <a:defRPr sz="1800" kern="1200">
                          <a:solidFill>
                            <a:schemeClr val="tx1"/>
                          </a:solidFill>
                          <a:latin typeface="Univers 45 Light"/>
                        </a:defRPr>
                      </a:lvl9pPr>
                    </a:lstStyle>
                    <a:p>
                      <a:pPr marL="0" marR="0" lvl="0" indent="0" algn="l"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1" lang="en-US" altLang="ko-KR" sz="800" b="1" i="0" u="none" strike="noStrike" kern="1200" cap="none" normalizeH="0" baseline="0" dirty="0">
                          <a:ln>
                            <a:noFill/>
                          </a:ln>
                          <a:solidFill>
                            <a:schemeClr val="bg1"/>
                          </a:solidFill>
                          <a:effectLst/>
                          <a:latin typeface="+mj-ea"/>
                          <a:ea typeface="+mj-ea"/>
                          <a:cs typeface="+mn-cs"/>
                        </a:rPr>
                        <a:t>KPMG</a:t>
                      </a:r>
                      <a:r>
                        <a:rPr kumimoji="1" lang="ko-KR" altLang="en-US" sz="800" b="1" i="0" u="none" strike="noStrike" kern="1200" cap="none" normalizeH="0" baseline="0" dirty="0">
                          <a:ln>
                            <a:noFill/>
                          </a:ln>
                          <a:solidFill>
                            <a:schemeClr val="bg1"/>
                          </a:solidFill>
                          <a:effectLst/>
                          <a:latin typeface="+mj-ea"/>
                          <a:ea typeface="+mj-ea"/>
                          <a:cs typeface="+mn-cs"/>
                        </a:rPr>
                        <a:t>의 업무는 지난 </a:t>
                      </a:r>
                      <a:r>
                        <a:rPr kumimoji="1" lang="en-US" altLang="ko-KR" sz="800" b="1" i="0" u="none" strike="noStrike" kern="1200" cap="none" normalizeH="0" baseline="0" dirty="0">
                          <a:ln>
                            <a:noFill/>
                          </a:ln>
                          <a:solidFill>
                            <a:schemeClr val="bg1"/>
                          </a:solidFill>
                          <a:effectLst/>
                          <a:latin typeface="+mj-ea"/>
                          <a:ea typeface="+mj-ea"/>
                          <a:cs typeface="+mn-cs"/>
                        </a:rPr>
                        <a:t>2016, 2017, 2018, 2019 </a:t>
                      </a:r>
                      <a:r>
                        <a:rPr kumimoji="1" lang="ko-KR" altLang="en-US" sz="800" b="1" i="0" u="none" strike="noStrike" kern="1200" cap="none" normalizeH="0" baseline="0" dirty="0">
                          <a:ln>
                            <a:noFill/>
                          </a:ln>
                          <a:solidFill>
                            <a:schemeClr val="bg1"/>
                          </a:solidFill>
                          <a:effectLst/>
                          <a:latin typeface="+mj-ea"/>
                          <a:ea typeface="+mj-ea"/>
                          <a:cs typeface="+mn-cs"/>
                        </a:rPr>
                        <a:t>및 </a:t>
                      </a:r>
                      <a:r>
                        <a:rPr kumimoji="1" lang="en-US" altLang="ko-KR" sz="800" b="1" i="0" u="none" strike="noStrike" kern="1200" cap="none" normalizeH="0" baseline="0" dirty="0">
                          <a:ln>
                            <a:noFill/>
                          </a:ln>
                          <a:solidFill>
                            <a:schemeClr val="bg1"/>
                          </a:solidFill>
                          <a:effectLst/>
                          <a:latin typeface="+mj-ea"/>
                          <a:ea typeface="+mj-ea"/>
                          <a:cs typeface="+mn-cs"/>
                        </a:rPr>
                        <a:t>2020 6</a:t>
                      </a:r>
                      <a:r>
                        <a:rPr kumimoji="1" lang="ko-KR" altLang="en-US" sz="800" b="1" i="0" u="none" strike="noStrike" kern="1200" cap="none" normalizeH="0" baseline="0" dirty="0">
                          <a:ln>
                            <a:noFill/>
                          </a:ln>
                          <a:solidFill>
                            <a:schemeClr val="bg1"/>
                          </a:solidFill>
                          <a:effectLst/>
                          <a:latin typeface="+mj-ea"/>
                          <a:ea typeface="+mj-ea"/>
                          <a:cs typeface="+mn-cs"/>
                        </a:rPr>
                        <a:t>월 기준의</a:t>
                      </a:r>
                      <a:r>
                        <a:rPr kumimoji="1" lang="en-US" altLang="ko-KR" sz="800" b="1" i="0" u="none" strike="noStrike" kern="1200" cap="none" normalizeH="0" baseline="0" dirty="0">
                          <a:ln>
                            <a:noFill/>
                          </a:ln>
                          <a:solidFill>
                            <a:schemeClr val="bg1"/>
                          </a:solidFill>
                          <a:effectLst/>
                          <a:latin typeface="+mj-ea"/>
                          <a:ea typeface="+mj-ea"/>
                          <a:cs typeface="+mn-cs"/>
                        </a:rPr>
                        <a:t> </a:t>
                      </a:r>
                      <a:r>
                        <a:rPr kumimoji="1" lang="ko-KR" altLang="en-US" sz="800" b="1" i="0" u="none" strike="noStrike" kern="1200" cap="none" normalizeH="0" baseline="0" dirty="0">
                          <a:ln>
                            <a:noFill/>
                          </a:ln>
                          <a:solidFill>
                            <a:schemeClr val="bg1"/>
                          </a:solidFill>
                          <a:effectLst/>
                          <a:latin typeface="+mj-ea"/>
                          <a:ea typeface="+mj-ea"/>
                          <a:cs typeface="+mn-cs"/>
                        </a:rPr>
                        <a:t>회계연도 최근의 이용 가능한 재무정보에 대하여 집중적으로 수행되었습니다</a:t>
                      </a:r>
                      <a:r>
                        <a:rPr kumimoji="1" lang="en-US" altLang="ko-KR" sz="800" b="1" i="0" u="none" strike="noStrike" kern="1200" cap="none" normalizeH="0" baseline="0" dirty="0">
                          <a:ln>
                            <a:noFill/>
                          </a:ln>
                          <a:solidFill>
                            <a:schemeClr val="bg1"/>
                          </a:solidFill>
                          <a:effectLst/>
                          <a:latin typeface="+mj-ea"/>
                          <a:ea typeface="+mj-ea"/>
                          <a:cs typeface="+mn-cs"/>
                        </a:rPr>
                        <a:t>. </a:t>
                      </a:r>
                    </a:p>
                  </a:txBody>
                  <a:tcPr marL="54000" marR="54000"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tc>
                  <a:txBody>
                    <a:bodyPr/>
                    <a:lstStyle>
                      <a:defPPr>
                        <a:defRPr lang="en-US"/>
                      </a:defPPr>
                      <a:lvl1pPr marL="0" algn="l" defTabSz="914400" rtl="0" eaLnBrk="1" latinLnBrk="0" hangingPunct="1">
                        <a:defRPr sz="1800" kern="1200">
                          <a:solidFill>
                            <a:schemeClr val="tx1"/>
                          </a:solidFill>
                          <a:latin typeface="Univers 45 Light"/>
                        </a:defRPr>
                      </a:lvl1pPr>
                      <a:lvl2pPr marL="457200" algn="l" defTabSz="914400" rtl="0" eaLnBrk="1" latinLnBrk="0" hangingPunct="1">
                        <a:defRPr sz="1800" kern="1200">
                          <a:solidFill>
                            <a:schemeClr val="tx1"/>
                          </a:solidFill>
                          <a:latin typeface="Univers 45 Light"/>
                        </a:defRPr>
                      </a:lvl2pPr>
                      <a:lvl3pPr marL="914400" algn="l" defTabSz="914400" rtl="0" eaLnBrk="1" latinLnBrk="0" hangingPunct="1">
                        <a:defRPr sz="1800" kern="1200">
                          <a:solidFill>
                            <a:schemeClr val="tx1"/>
                          </a:solidFill>
                          <a:latin typeface="Univers 45 Light"/>
                        </a:defRPr>
                      </a:lvl3pPr>
                      <a:lvl4pPr marL="1371600" algn="l" defTabSz="914400" rtl="0" eaLnBrk="1" latinLnBrk="0" hangingPunct="1">
                        <a:defRPr sz="1800" kern="1200">
                          <a:solidFill>
                            <a:schemeClr val="tx1"/>
                          </a:solidFill>
                          <a:latin typeface="Univers 45 Light"/>
                        </a:defRPr>
                      </a:lvl4pPr>
                      <a:lvl5pPr marL="1828800" algn="l" defTabSz="914400" rtl="0" eaLnBrk="1" latinLnBrk="0" hangingPunct="1">
                        <a:defRPr sz="1800" kern="1200">
                          <a:solidFill>
                            <a:schemeClr val="tx1"/>
                          </a:solidFill>
                          <a:latin typeface="Univers 45 Light"/>
                        </a:defRPr>
                      </a:lvl5pPr>
                      <a:lvl6pPr marL="2286000" algn="l" defTabSz="914400" rtl="0" eaLnBrk="1" latinLnBrk="0" hangingPunct="1">
                        <a:defRPr sz="1800" kern="1200">
                          <a:solidFill>
                            <a:schemeClr val="tx1"/>
                          </a:solidFill>
                          <a:latin typeface="Univers 45 Light"/>
                        </a:defRPr>
                      </a:lvl6pPr>
                      <a:lvl7pPr marL="2743200" algn="l" defTabSz="914400" rtl="0" eaLnBrk="1" latinLnBrk="0" hangingPunct="1">
                        <a:defRPr sz="1800" kern="1200">
                          <a:solidFill>
                            <a:schemeClr val="tx1"/>
                          </a:solidFill>
                          <a:latin typeface="Univers 45 Light"/>
                        </a:defRPr>
                      </a:lvl7pPr>
                      <a:lvl8pPr marL="3200400" algn="l" defTabSz="914400" rtl="0" eaLnBrk="1" latinLnBrk="0" hangingPunct="1">
                        <a:defRPr sz="1800" kern="1200">
                          <a:solidFill>
                            <a:schemeClr val="tx1"/>
                          </a:solidFill>
                          <a:latin typeface="Univers 45 Light"/>
                        </a:defRPr>
                      </a:lvl8pPr>
                      <a:lvl9pPr marL="3657600" algn="l" defTabSz="914400" rtl="0" eaLnBrk="1" latinLnBrk="0" hangingPunct="1">
                        <a:defRPr sz="1800" kern="1200">
                          <a:solidFill>
                            <a:schemeClr val="tx1"/>
                          </a:solidFill>
                          <a:latin typeface="Univers 45 Light"/>
                        </a:defRPr>
                      </a:lvl9pPr>
                    </a:lstStyle>
                    <a:p>
                      <a:pPr marL="0" marR="0" lvl="0" indent="0" algn="ctr" defTabSz="914400" rtl="0" eaLnBrk="1" fontAlgn="base" latinLnBrk="1" hangingPunct="1">
                        <a:lnSpc>
                          <a:spcPct val="90000"/>
                        </a:lnSpc>
                        <a:spcBef>
                          <a:spcPct val="40000"/>
                        </a:spcBef>
                        <a:spcAft>
                          <a:spcPct val="0"/>
                        </a:spcAft>
                        <a:buClr>
                          <a:schemeClr val="tx2"/>
                        </a:buClr>
                        <a:buSzPct val="85000"/>
                        <a:buFont typeface="Wingdings" pitchFamily="2" charset="2"/>
                        <a:buNone/>
                        <a:tabLst/>
                      </a:pPr>
                      <a:r>
                        <a:rPr kumimoji="1" lang="en-AU" altLang="ko-KR" sz="800" b="1" i="0" u="none" strike="noStrike" cap="none" normalizeH="0" baseline="0" dirty="0">
                          <a:ln>
                            <a:noFill/>
                          </a:ln>
                          <a:solidFill>
                            <a:schemeClr val="bg1"/>
                          </a:solidFill>
                          <a:effectLst/>
                          <a:latin typeface="+mj-ea"/>
                          <a:ea typeface="+mj-ea"/>
                        </a:rPr>
                        <a:t>Completed</a:t>
                      </a:r>
                    </a:p>
                  </a:txBody>
                  <a:tcPr marL="54000" marR="54000"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135971">
                <a:tc>
                  <a:txBody>
                    <a:bodyPr/>
                    <a:lstStyle/>
                    <a:p>
                      <a:pPr marL="1588" marR="0" lvl="1" indent="0" algn="l" defTabSz="914400" rtl="0" eaLnBrk="1" fontAlgn="base" latinLnBrk="1" hangingPunct="1">
                        <a:lnSpc>
                          <a:spcPct val="100000"/>
                        </a:lnSpc>
                        <a:spcBef>
                          <a:spcPct val="40000"/>
                        </a:spcBef>
                        <a:spcAft>
                          <a:spcPct val="0"/>
                        </a:spcAft>
                        <a:buClr>
                          <a:srgbClr val="007C92"/>
                        </a:buClr>
                        <a:buSzPct val="85000"/>
                        <a:buFont typeface="Arial" panose="020B0604020202020204" pitchFamily="34" charset="0"/>
                        <a:buNone/>
                        <a:tabLst/>
                        <a:defRPr/>
                      </a:pPr>
                      <a:r>
                        <a:rPr kumimoji="1" lang="ko-KR" altLang="en-US" sz="800" b="1" i="0" u="none" strike="noStrike" kern="1200" cap="none" spc="0" normalizeH="0" baseline="0" noProof="0" dirty="0">
                          <a:ln>
                            <a:noFill/>
                          </a:ln>
                          <a:solidFill>
                            <a:schemeClr val="tx1"/>
                          </a:solidFill>
                          <a:effectLst/>
                          <a:uLnTx/>
                          <a:uFillTx/>
                          <a:latin typeface="+mj-ea"/>
                          <a:ea typeface="+mj-ea"/>
                          <a:cs typeface="+mn-cs"/>
                        </a:rPr>
                        <a:t>  보고내용</a:t>
                      </a:r>
                      <a:endParaRPr kumimoji="1" lang="en-US" altLang="ko-KR" sz="800" b="0" i="0" u="none" strike="noStrike" cap="none" normalizeH="0" baseline="0" dirty="0">
                        <a:ln>
                          <a:noFill/>
                        </a:ln>
                        <a:solidFill>
                          <a:schemeClr val="tx1"/>
                        </a:solidFill>
                        <a:effectLst/>
                        <a:latin typeface="+mj-ea"/>
                        <a:ea typeface="+mj-ea"/>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pPr>
                      <a:endParaRPr kumimoji="0" lang="en-AU" altLang="ko-KR" sz="800" b="1" i="0" u="none" strike="noStrike" cap="none" normalizeH="0" baseline="0" dirty="0">
                        <a:ln>
                          <a:noFill/>
                        </a:ln>
                        <a:solidFill>
                          <a:srgbClr val="409DAD"/>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가치평가 및 잠재 인수자가 제기할 주요 </a:t>
                      </a:r>
                      <a:r>
                        <a:rPr kumimoji="1" lang="en-US" altLang="ko-KR" sz="800" b="0" i="0" u="none" strike="noStrike" kern="1200" cap="none" spc="0" normalizeH="0" baseline="0" noProof="0" dirty="0">
                          <a:ln>
                            <a:noFill/>
                          </a:ln>
                          <a:solidFill>
                            <a:schemeClr val="tx1"/>
                          </a:solidFill>
                          <a:effectLst/>
                          <a:uLnTx/>
                          <a:uFillTx/>
                          <a:latin typeface="+mj-ea"/>
                          <a:ea typeface="+mj-ea"/>
                          <a:cs typeface="+mn-cs"/>
                        </a:rPr>
                        <a:t>issue</a:t>
                      </a:r>
                      <a:r>
                        <a:rPr kumimoji="1" lang="ko-KR" altLang="en-US" sz="800" b="0" i="0" u="none" strike="noStrike" kern="1200" cap="none" spc="0" normalizeH="0" baseline="0" noProof="0" dirty="0">
                          <a:ln>
                            <a:noFill/>
                          </a:ln>
                          <a:solidFill>
                            <a:schemeClr val="tx1"/>
                          </a:solidFill>
                          <a:effectLst/>
                          <a:uLnTx/>
                          <a:uFillTx/>
                          <a:latin typeface="+mj-ea"/>
                          <a:ea typeface="+mj-ea"/>
                          <a:cs typeface="+mn-cs"/>
                        </a:rPr>
                        <a:t>를 정리하고</a:t>
                      </a:r>
                      <a:r>
                        <a:rPr kumimoji="1" lang="en-US" altLang="ko-KR" sz="800" b="0" i="0" u="none" strike="noStrike" kern="1200" cap="none" spc="0" normalizeH="0" baseline="0" noProof="0" dirty="0">
                          <a:ln>
                            <a:noFill/>
                          </a:ln>
                          <a:solidFill>
                            <a:schemeClr val="tx1"/>
                          </a:solidFill>
                          <a:effectLst/>
                          <a:uLnTx/>
                          <a:uFillTx/>
                          <a:latin typeface="+mj-ea"/>
                          <a:ea typeface="+mj-ea"/>
                          <a:cs typeface="+mn-cs"/>
                        </a:rPr>
                        <a:t>, </a:t>
                      </a:r>
                      <a:r>
                        <a:rPr kumimoji="1" lang="ko-KR" altLang="en-US" sz="800" b="0" i="0" u="none" strike="noStrike" kern="1200" cap="none" spc="0" normalizeH="0" baseline="0" noProof="0" dirty="0">
                          <a:ln>
                            <a:noFill/>
                          </a:ln>
                          <a:solidFill>
                            <a:schemeClr val="tx1"/>
                          </a:solidFill>
                          <a:effectLst/>
                          <a:uLnTx/>
                          <a:uFillTx/>
                          <a:latin typeface="+mj-ea"/>
                          <a:ea typeface="+mj-ea"/>
                          <a:cs typeface="+mn-cs"/>
                        </a:rPr>
                        <a:t>권고사항을 제시</a:t>
                      </a: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j-ea"/>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주요 재무정보를 요약</a:t>
                      </a: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j-ea"/>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주요 </a:t>
                      </a:r>
                      <a:r>
                        <a:rPr lang="ko-KR" altLang="ko-KR" sz="800" kern="1200" dirty="0">
                          <a:solidFill>
                            <a:schemeClr val="tx1"/>
                          </a:solidFill>
                          <a:latin typeface="+mj-ea"/>
                          <a:ea typeface="+mj-ea"/>
                          <a:cs typeface="+mn-cs"/>
                        </a:rPr>
                        <a:t>손익항목을 중심으로 연간</a:t>
                      </a:r>
                      <a:r>
                        <a:rPr lang="en-US" altLang="ko-KR" sz="800" kern="1200" dirty="0">
                          <a:solidFill>
                            <a:schemeClr val="tx1"/>
                          </a:solidFill>
                          <a:latin typeface="+mj-ea"/>
                          <a:ea typeface="+mj-ea"/>
                          <a:cs typeface="+mn-cs"/>
                        </a:rPr>
                        <a:t>EBITDA</a:t>
                      </a:r>
                      <a:r>
                        <a:rPr lang="ko-KR" altLang="ko-KR" sz="800" kern="1200" dirty="0">
                          <a:solidFill>
                            <a:schemeClr val="tx1"/>
                          </a:solidFill>
                          <a:latin typeface="+mj-ea"/>
                          <a:ea typeface="+mj-ea"/>
                          <a:cs typeface="+mn-cs"/>
                        </a:rPr>
                        <a:t>의 변동내역을 파악</a:t>
                      </a:r>
                      <a:endParaRPr kumimoji="1" lang="ko-KR" altLang="en-US" sz="800" b="0" i="0" u="none" strike="noStrike" kern="1200" cap="none" spc="0" normalizeH="0" baseline="0" noProof="0" dirty="0">
                        <a:ln>
                          <a:noFill/>
                        </a:ln>
                        <a:solidFill>
                          <a:schemeClr val="tx1"/>
                        </a:solidFill>
                        <a:effectLst/>
                        <a:uLnTx/>
                        <a:uFillTx/>
                        <a:latin typeface="+mj-ea"/>
                        <a:ea typeface="+mj-ea"/>
                        <a:cs typeface="+mn-cs"/>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j-ea"/>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대상회사의 이익을 질적으로 분석하기 위해</a:t>
                      </a:r>
                      <a:r>
                        <a:rPr kumimoji="1" lang="en-US" altLang="ko-KR" sz="800" b="0" i="0" u="none" strike="noStrike" kern="1200" cap="none" spc="0" normalizeH="0" baseline="0" noProof="0" dirty="0">
                          <a:ln>
                            <a:noFill/>
                          </a:ln>
                          <a:solidFill>
                            <a:schemeClr val="tx1"/>
                          </a:solidFill>
                          <a:effectLst/>
                          <a:uLnTx/>
                          <a:uFillTx/>
                          <a:latin typeface="+mj-ea"/>
                          <a:ea typeface="+mj-ea"/>
                          <a:cs typeface="+mn-cs"/>
                        </a:rPr>
                        <a:t>, </a:t>
                      </a:r>
                      <a:r>
                        <a:rPr kumimoji="1" lang="ko-KR" altLang="en-US" sz="800" b="0" i="0" u="none" strike="noStrike" kern="1200" cap="none" spc="0" normalizeH="0" baseline="0" noProof="0" dirty="0">
                          <a:ln>
                            <a:noFill/>
                          </a:ln>
                          <a:solidFill>
                            <a:schemeClr val="tx1"/>
                          </a:solidFill>
                          <a:effectLst/>
                          <a:uLnTx/>
                          <a:uFillTx/>
                          <a:latin typeface="+mj-ea"/>
                          <a:ea typeface="+mj-ea"/>
                          <a:cs typeface="+mn-cs"/>
                        </a:rPr>
                        <a:t>주요 </a:t>
                      </a:r>
                      <a:r>
                        <a:rPr kumimoji="1" lang="en-US" altLang="ko-KR" sz="800" b="0" i="0" u="none" strike="noStrike" kern="1200" cap="none" spc="0" normalizeH="0" baseline="0" noProof="0" dirty="0">
                          <a:ln>
                            <a:noFill/>
                          </a:ln>
                          <a:solidFill>
                            <a:schemeClr val="tx1"/>
                          </a:solidFill>
                          <a:effectLst/>
                          <a:uLnTx/>
                          <a:uFillTx/>
                          <a:latin typeface="+mj-ea"/>
                          <a:ea typeface="+mj-ea"/>
                          <a:cs typeface="+mn-cs"/>
                        </a:rPr>
                        <a:t>normalization adjustments</a:t>
                      </a:r>
                      <a:r>
                        <a:rPr kumimoji="1" lang="ko-KR" altLang="en-US" sz="800" b="0" i="0" u="none" strike="noStrike" kern="1200" cap="none" spc="0" normalizeH="0" baseline="0" noProof="0" dirty="0">
                          <a:ln>
                            <a:noFill/>
                          </a:ln>
                          <a:solidFill>
                            <a:schemeClr val="tx1"/>
                          </a:solidFill>
                          <a:effectLst/>
                          <a:uLnTx/>
                          <a:uFillTx/>
                          <a:latin typeface="+mj-ea"/>
                          <a:ea typeface="+mj-ea"/>
                          <a:cs typeface="+mn-cs"/>
                        </a:rPr>
                        <a:t>를 요약</a:t>
                      </a: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j-ea"/>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276294">
                <a:tc>
                  <a:txBody>
                    <a:bodyPr/>
                    <a:lstStyle/>
                    <a:p>
                      <a:pPr marL="1588" marR="0" lvl="1" indent="0" algn="l" defTabSz="914400" rtl="0" eaLnBrk="1" fontAlgn="base" latinLnBrk="1" hangingPunct="1">
                        <a:lnSpc>
                          <a:spcPct val="100000"/>
                        </a:lnSpc>
                        <a:spcBef>
                          <a:spcPct val="40000"/>
                        </a:spcBef>
                        <a:spcAft>
                          <a:spcPct val="0"/>
                        </a:spcAft>
                        <a:buClr>
                          <a:srgbClr val="007C92"/>
                        </a:buClr>
                        <a:buSzPct val="85000"/>
                        <a:buFont typeface="+mj-lt"/>
                        <a:buNone/>
                        <a:tabLst/>
                        <a:defRPr/>
                      </a:pPr>
                      <a:r>
                        <a:rPr kumimoji="1" lang="ko-KR" altLang="en-US" sz="800" b="1" i="0" u="none" strike="noStrike" kern="1200" cap="none" spc="0" normalizeH="0" baseline="0" noProof="0" dirty="0">
                          <a:ln>
                            <a:noFill/>
                          </a:ln>
                          <a:solidFill>
                            <a:schemeClr val="tx1"/>
                          </a:solidFill>
                          <a:effectLst/>
                          <a:uLnTx/>
                          <a:uFillTx/>
                          <a:latin typeface="+mj-ea"/>
                          <a:ea typeface="+mj-ea"/>
                          <a:cs typeface="+mn-cs"/>
                        </a:rPr>
                        <a:t>  </a:t>
                      </a:r>
                      <a:endParaRPr kumimoji="1" lang="en-US" altLang="ko-KR" sz="800" b="1" i="0" u="none" strike="noStrike" kern="1200" cap="none" spc="0" normalizeH="0" baseline="0" noProof="0" dirty="0">
                        <a:ln>
                          <a:noFill/>
                        </a:ln>
                        <a:solidFill>
                          <a:schemeClr val="tx1"/>
                        </a:solidFill>
                        <a:effectLst/>
                        <a:uLnTx/>
                        <a:uFillTx/>
                        <a:latin typeface="+mj-ea"/>
                        <a:ea typeface="+mj-ea"/>
                        <a:cs typeface="+mn-cs"/>
                      </a:endParaRPr>
                    </a:p>
                    <a:p>
                      <a:pPr marL="1588" marR="0" lvl="1" indent="0" algn="l" defTabSz="914400" rtl="0" eaLnBrk="1" fontAlgn="base" latinLnBrk="1" hangingPunct="1">
                        <a:lnSpc>
                          <a:spcPct val="100000"/>
                        </a:lnSpc>
                        <a:spcBef>
                          <a:spcPct val="40000"/>
                        </a:spcBef>
                        <a:spcAft>
                          <a:spcPct val="0"/>
                        </a:spcAft>
                        <a:buClr>
                          <a:srgbClr val="007C92"/>
                        </a:buClr>
                        <a:buSzPct val="85000"/>
                        <a:buFont typeface="+mj-lt"/>
                        <a:buNone/>
                        <a:tabLst/>
                        <a:defRPr/>
                      </a:pPr>
                      <a:r>
                        <a:rPr kumimoji="1" lang="ko-KR" altLang="en-US" sz="800" b="1" i="0" u="none" strike="noStrike" kern="1200" cap="none" spc="0" normalizeH="0" baseline="0" noProof="0" dirty="0">
                          <a:ln>
                            <a:noFill/>
                          </a:ln>
                          <a:solidFill>
                            <a:schemeClr val="tx1"/>
                          </a:solidFill>
                          <a:effectLst/>
                          <a:uLnTx/>
                          <a:uFillTx/>
                          <a:latin typeface="+mj-ea"/>
                          <a:ea typeface="+mj-ea"/>
                          <a:cs typeface="+mn-cs"/>
                        </a:rPr>
                        <a:t>  재무적 성과</a:t>
                      </a:r>
                      <a:endParaRPr kumimoji="1" lang="en-US" altLang="ko-KR" sz="800" b="0" i="0" u="none" strike="noStrike" cap="none" normalizeH="0" baseline="0" dirty="0">
                        <a:ln>
                          <a:noFill/>
                        </a:ln>
                        <a:solidFill>
                          <a:schemeClr val="tx1"/>
                        </a:solidFill>
                        <a:effectLst/>
                        <a:latin typeface="+mj-ea"/>
                        <a:ea typeface="+mj-ea"/>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pPr>
                      <a:endParaRPr kumimoji="0"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대상회사의 회계정책 파악 </a:t>
                      </a: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j-ea"/>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chemeClr val="tx2"/>
                        </a:buClr>
                        <a:buSzPct val="85000"/>
                        <a:buFont typeface="Univers 45 Light" pitchFamily="2" charset="0"/>
                        <a:buChar char="–"/>
                        <a:tabLst/>
                      </a:pPr>
                      <a:r>
                        <a:rPr kumimoji="1" lang="ko-KR" altLang="en-US" sz="800" b="0" i="0" u="none" strike="noStrike" cap="none" normalizeH="0" baseline="0" dirty="0">
                          <a:ln>
                            <a:noFill/>
                          </a:ln>
                          <a:solidFill>
                            <a:schemeClr val="tx1"/>
                          </a:solidFill>
                          <a:effectLst/>
                          <a:latin typeface="+mj-ea"/>
                          <a:ea typeface="+mj-ea"/>
                        </a:rPr>
                        <a:t>수익 및 비용 인식 방법</a:t>
                      </a:r>
                      <a:endParaRPr kumimoji="1" lang="en-US" altLang="ko-KR" sz="800" b="0" i="0" u="none" strike="noStrike" cap="none" normalizeH="0" baseline="0" dirty="0">
                        <a:ln>
                          <a:noFill/>
                        </a:ln>
                        <a:solidFill>
                          <a:schemeClr val="tx1"/>
                        </a:solidFill>
                        <a:effectLst/>
                        <a:latin typeface="+mj-ea"/>
                        <a:ea typeface="+mj-ea"/>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j-ea"/>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chemeClr val="tx2"/>
                        </a:buClr>
                        <a:buSzPct val="85000"/>
                        <a:buFont typeface="Univers 45 Light" pitchFamily="2" charset="0"/>
                        <a:buChar char="–"/>
                        <a:tabLst/>
                      </a:pPr>
                      <a:r>
                        <a:rPr kumimoji="1" lang="ko-KR" altLang="en-US" sz="800" b="0" i="0" u="none" strike="noStrike" cap="none" normalizeH="0" baseline="0" dirty="0">
                          <a:ln>
                            <a:noFill/>
                          </a:ln>
                          <a:solidFill>
                            <a:schemeClr val="tx1"/>
                          </a:solidFill>
                          <a:effectLst/>
                          <a:latin typeface="+mj-ea"/>
                          <a:ea typeface="+mj-ea"/>
                        </a:rPr>
                        <a:t>특허권 계상액의 적정성 및 특허권의 권리관계 파악</a:t>
                      </a:r>
                      <a:endParaRPr kumimoji="1" lang="en-US" altLang="ko-KR" sz="800" b="0" i="0" u="none" strike="noStrike" cap="none" normalizeH="0" baseline="0" dirty="0">
                        <a:ln>
                          <a:noFill/>
                        </a:ln>
                        <a:solidFill>
                          <a:schemeClr val="tx1"/>
                        </a:solidFill>
                        <a:effectLst/>
                        <a:latin typeface="+mj-ea"/>
                        <a:ea typeface="+mj-ea"/>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j-ea"/>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Univers 45 Light" pitchFamily="2" charset="0"/>
                        <a:buChar char="–"/>
                        <a:tabLst/>
                        <a:defRPr/>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대손충당금</a:t>
                      </a:r>
                      <a:r>
                        <a:rPr kumimoji="1" lang="en-US" altLang="ko-KR" sz="800" b="0" i="0" u="none" strike="noStrike" kern="1200" cap="none" spc="0" normalizeH="0" baseline="0" noProof="0" dirty="0">
                          <a:ln>
                            <a:noFill/>
                          </a:ln>
                          <a:solidFill>
                            <a:schemeClr val="tx1"/>
                          </a:solidFill>
                          <a:effectLst/>
                          <a:uLnTx/>
                          <a:uFillTx/>
                          <a:latin typeface="+mj-ea"/>
                          <a:ea typeface="+mj-ea"/>
                          <a:cs typeface="+mn-cs"/>
                        </a:rPr>
                        <a:t>, </a:t>
                      </a:r>
                      <a:r>
                        <a:rPr kumimoji="1" lang="ko-KR" altLang="en-US" sz="800" b="0" i="0" u="none" strike="noStrike" kern="1200" cap="none" spc="0" normalizeH="0" baseline="0" noProof="0" dirty="0">
                          <a:ln>
                            <a:noFill/>
                          </a:ln>
                          <a:solidFill>
                            <a:schemeClr val="tx1"/>
                          </a:solidFill>
                          <a:effectLst/>
                          <a:uLnTx/>
                          <a:uFillTx/>
                          <a:latin typeface="+mj-ea"/>
                          <a:ea typeface="+mj-ea"/>
                          <a:cs typeface="+mn-cs"/>
                        </a:rPr>
                        <a:t>재고평가충당금</a:t>
                      </a:r>
                      <a:r>
                        <a:rPr kumimoji="1" lang="en-US" altLang="ko-KR" sz="800" b="0" i="0" u="none" strike="noStrike" kern="1200" cap="none" spc="0" normalizeH="0" baseline="0" noProof="0" dirty="0">
                          <a:ln>
                            <a:noFill/>
                          </a:ln>
                          <a:solidFill>
                            <a:schemeClr val="tx1"/>
                          </a:solidFill>
                          <a:effectLst/>
                          <a:uLnTx/>
                          <a:uFillTx/>
                          <a:latin typeface="+mj-ea"/>
                          <a:ea typeface="+mj-ea"/>
                          <a:cs typeface="+mn-cs"/>
                        </a:rPr>
                        <a:t>, </a:t>
                      </a:r>
                      <a:r>
                        <a:rPr kumimoji="1" lang="ko-KR" altLang="en-US" sz="800" b="0" i="0" u="none" strike="noStrike" kern="1200" cap="none" spc="0" normalizeH="0" baseline="0" noProof="0" dirty="0">
                          <a:ln>
                            <a:noFill/>
                          </a:ln>
                          <a:solidFill>
                            <a:schemeClr val="tx1"/>
                          </a:solidFill>
                          <a:effectLst/>
                          <a:uLnTx/>
                          <a:uFillTx/>
                          <a:latin typeface="+mj-ea"/>
                          <a:ea typeface="+mj-ea"/>
                          <a:cs typeface="+mn-cs"/>
                        </a:rPr>
                        <a:t>충당부채 및 자산손상 정책에 대한 확인</a:t>
                      </a:r>
                      <a:endParaRPr kumimoji="1" lang="en-US" altLang="ko-KR" sz="800" b="0" i="0" u="none" strike="noStrike" kern="1200" cap="none" spc="0" normalizeH="0" baseline="0" noProof="0" dirty="0">
                        <a:ln>
                          <a:noFill/>
                        </a:ln>
                        <a:solidFill>
                          <a:schemeClr val="tx1"/>
                        </a:solidFill>
                        <a:effectLst/>
                        <a:uLnTx/>
                        <a:uFillTx/>
                        <a:latin typeface="+mj-ea"/>
                        <a:ea typeface="+mj-ea"/>
                        <a:cs typeface="+mn-cs"/>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j-ea"/>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Univers 45 Light" pitchFamily="2" charset="0"/>
                        <a:buChar char="–"/>
                        <a:tabLst/>
                        <a:defRPr/>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최근 변경된 회계처리방법 및 회계추정 변경내용 확인</a:t>
                      </a:r>
                      <a:endParaRPr kumimoji="1" lang="en-US" altLang="ko-KR" sz="800" b="0" i="0" u="none" strike="noStrike" kern="1200" cap="none" spc="0" normalizeH="0" baseline="0" noProof="0" dirty="0">
                        <a:ln>
                          <a:noFill/>
                        </a:ln>
                        <a:solidFill>
                          <a:schemeClr val="tx1"/>
                        </a:solidFill>
                        <a:effectLst/>
                        <a:uLnTx/>
                        <a:uFillTx/>
                        <a:latin typeface="+mj-ea"/>
                        <a:ea typeface="+mj-ea"/>
                        <a:cs typeface="+mn-cs"/>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j-ea"/>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Univers 45 Light" pitchFamily="2" charset="0"/>
                        <a:buChar char="–"/>
                        <a:tabLst/>
                        <a:defRPr/>
                      </a:pPr>
                      <a:r>
                        <a:rPr kumimoji="1" lang="ko-KR" altLang="en-US" sz="800" b="0" i="0" u="none" strike="noStrike" cap="none" normalizeH="0" baseline="0" dirty="0">
                          <a:ln>
                            <a:noFill/>
                          </a:ln>
                          <a:solidFill>
                            <a:schemeClr val="tx1"/>
                          </a:solidFill>
                          <a:effectLst/>
                          <a:latin typeface="+mj-ea"/>
                          <a:ea typeface="+mn-ea"/>
                          <a:cs typeface="+mn-cs"/>
                        </a:rPr>
                        <a:t>특수관계자와의 거래 파악 및 거래 금액 적정성에 대한 확인</a:t>
                      </a:r>
                      <a:endParaRPr kumimoji="1" lang="en-US" altLang="ko-KR" sz="800" b="0" i="0" u="none" strike="noStrike" cap="none" normalizeH="0" baseline="0" dirty="0">
                        <a:ln>
                          <a:noFill/>
                        </a:ln>
                        <a:solidFill>
                          <a:schemeClr val="tx1"/>
                        </a:solidFill>
                        <a:effectLst/>
                        <a:latin typeface="+mj-ea"/>
                        <a:ea typeface="+mn-ea"/>
                        <a:cs typeface="+mn-cs"/>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n-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n-ea"/>
                        <a:cs typeface="+mn-cs"/>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123821639"/>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대상회사의 과거 매출 및 매출총이익 관련사항을 입수하여 검토</a:t>
                      </a: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j-ea"/>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2"/>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chemeClr val="tx2"/>
                        </a:buClr>
                        <a:buSzPct val="85000"/>
                        <a:buFont typeface="Univers 45 Light" pitchFamily="2" charset="0"/>
                        <a:buChar char="–"/>
                        <a:tabLst/>
                        <a:defRPr/>
                      </a:pPr>
                      <a:r>
                        <a:rPr lang="ko-KR" altLang="en-US" sz="800" kern="1200" dirty="0">
                          <a:solidFill>
                            <a:schemeClr val="tx1"/>
                          </a:solidFill>
                          <a:latin typeface="+mj-ea"/>
                          <a:ea typeface="+mj-ea"/>
                          <a:cs typeface="+mn-cs"/>
                        </a:rPr>
                        <a:t>고객별</a:t>
                      </a:r>
                      <a:r>
                        <a:rPr lang="ko-KR" altLang="en-US" sz="800" kern="1200" baseline="0" dirty="0">
                          <a:solidFill>
                            <a:schemeClr val="tx1"/>
                          </a:solidFill>
                          <a:latin typeface="+mj-ea"/>
                          <a:ea typeface="+mj-ea"/>
                          <a:cs typeface="+mn-cs"/>
                        </a:rPr>
                        <a:t> </a:t>
                      </a:r>
                      <a:r>
                        <a:rPr lang="ko-KR" altLang="ko-KR" sz="800" kern="1200" dirty="0">
                          <a:solidFill>
                            <a:schemeClr val="tx1"/>
                          </a:solidFill>
                          <a:latin typeface="+mj-ea"/>
                          <a:ea typeface="+mj-ea"/>
                          <a:cs typeface="+mn-cs"/>
                        </a:rPr>
                        <a:t>매출 구성</a:t>
                      </a:r>
                      <a:r>
                        <a:rPr lang="en-US" altLang="ko-KR" sz="800" kern="1200" baseline="0" dirty="0">
                          <a:solidFill>
                            <a:schemeClr val="tx1"/>
                          </a:solidFill>
                          <a:latin typeface="+mj-ea"/>
                          <a:ea typeface="+mj-ea"/>
                          <a:cs typeface="+mn-cs"/>
                        </a:rPr>
                        <a:t> </a:t>
                      </a:r>
                      <a:r>
                        <a:rPr lang="ko-KR" altLang="en-US" sz="800" kern="1200" dirty="0">
                          <a:solidFill>
                            <a:schemeClr val="tx1"/>
                          </a:solidFill>
                          <a:latin typeface="+mj-ea"/>
                          <a:ea typeface="+mj-ea"/>
                          <a:cs typeface="+mn-cs"/>
                        </a:rPr>
                        <a:t>및 증감원인 파악</a:t>
                      </a:r>
                      <a:endParaRPr lang="ko-KR" altLang="ko-KR" sz="800" kern="1200" dirty="0">
                        <a:solidFill>
                          <a:schemeClr val="tx1"/>
                        </a:solidFill>
                        <a:latin typeface="+mj-ea"/>
                        <a:ea typeface="+mj-ea"/>
                        <a:cs typeface="+mn-cs"/>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j-ea"/>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3"/>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chemeClr val="tx2"/>
                        </a:buClr>
                        <a:buSzPct val="85000"/>
                        <a:buFont typeface="Univers 45 Light" pitchFamily="2" charset="0"/>
                        <a:buChar char="–"/>
                        <a:tabLst/>
                      </a:pPr>
                      <a:r>
                        <a:rPr kumimoji="1" lang="ko-KR" altLang="en-US" sz="800" b="0" i="0" u="none" strike="noStrike" cap="none" normalizeH="0" baseline="0" dirty="0">
                          <a:ln>
                            <a:noFill/>
                          </a:ln>
                          <a:solidFill>
                            <a:schemeClr val="tx1"/>
                          </a:solidFill>
                          <a:effectLst/>
                          <a:latin typeface="+mj-ea"/>
                          <a:ea typeface="+mj-ea"/>
                        </a:rPr>
                        <a:t>연도별 매출총이익률 증감 원인에 대한 분석</a:t>
                      </a:r>
                      <a:endParaRPr kumimoji="1" lang="en-US" altLang="ko-KR" sz="800" b="0" i="0" u="none" strike="noStrike" cap="none" normalizeH="0" baseline="0" dirty="0">
                        <a:ln>
                          <a:noFill/>
                        </a:ln>
                        <a:solidFill>
                          <a:schemeClr val="tx1"/>
                        </a:solidFill>
                        <a:effectLst/>
                        <a:latin typeface="+mj-ea"/>
                        <a:ea typeface="+mj-ea"/>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1200" cap="none" normalizeH="0" baseline="0" dirty="0">
                          <a:ln>
                            <a:noFill/>
                          </a:ln>
                          <a:solidFill>
                            <a:schemeClr val="tx1"/>
                          </a:solidFill>
                          <a:effectLst/>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4"/>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주요 원재료별 매입액</a:t>
                      </a:r>
                      <a:r>
                        <a:rPr kumimoji="1" lang="en-US" altLang="ko-KR" sz="800" b="0" i="0" u="none" strike="noStrike" kern="1200" cap="none" spc="0" normalizeH="0" baseline="0" noProof="0" dirty="0">
                          <a:ln>
                            <a:noFill/>
                          </a:ln>
                          <a:solidFill>
                            <a:schemeClr val="tx1"/>
                          </a:solidFill>
                          <a:effectLst/>
                          <a:uLnTx/>
                          <a:uFillTx/>
                          <a:latin typeface="+mj-ea"/>
                          <a:ea typeface="+mj-ea"/>
                          <a:cs typeface="+mn-cs"/>
                        </a:rPr>
                        <a:t> </a:t>
                      </a:r>
                      <a:r>
                        <a:rPr kumimoji="1" lang="ko-KR" altLang="en-US" sz="800" b="0" i="0" u="none" strike="noStrike" kern="1200" cap="none" spc="0" normalizeH="0" baseline="0" noProof="0" dirty="0">
                          <a:ln>
                            <a:noFill/>
                          </a:ln>
                          <a:solidFill>
                            <a:schemeClr val="tx1"/>
                          </a:solidFill>
                          <a:effectLst/>
                          <a:uLnTx/>
                          <a:uFillTx/>
                          <a:latin typeface="+mj-ea"/>
                          <a:ea typeface="+mj-ea"/>
                          <a:cs typeface="+mn-cs"/>
                        </a:rPr>
                        <a:t>및 매입단가 추세 파악</a:t>
                      </a:r>
                      <a:endParaRPr kumimoji="1" lang="en-US" altLang="ko-KR" sz="800" b="0" i="0" u="none" strike="noStrike" kern="1200" cap="none" spc="0" normalizeH="0" baseline="0" noProof="0" dirty="0">
                        <a:ln>
                          <a:noFill/>
                        </a:ln>
                        <a:solidFill>
                          <a:schemeClr val="tx1"/>
                        </a:solidFill>
                        <a:effectLst/>
                        <a:uLnTx/>
                        <a:uFillTx/>
                        <a:latin typeface="+mj-ea"/>
                        <a:ea typeface="+mj-ea"/>
                        <a:cs typeface="+mn-cs"/>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j-ea"/>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kumimoji="1" lang="ko-KR" altLang="en-US" sz="800" b="0" i="0" u="none" strike="noStrike" kern="1200" cap="none" spc="0" normalizeH="0" baseline="0" noProof="0" dirty="0">
                          <a:ln>
                            <a:noFill/>
                          </a:ln>
                          <a:solidFill>
                            <a:schemeClr val="tx1"/>
                          </a:solidFill>
                          <a:effectLst/>
                          <a:uLnTx/>
                          <a:uFillTx/>
                          <a:latin typeface="+mj-ea"/>
                          <a:ea typeface="+mn-ea"/>
                          <a:cs typeface="+mn-cs"/>
                        </a:rPr>
                        <a:t>매출원가 및 판매관리비의 주요 항목별 구성내역 및 </a:t>
                      </a:r>
                      <a:r>
                        <a:rPr kumimoji="1" lang="en-US" altLang="ko-KR" sz="800" b="0" i="0" u="none" strike="noStrike" kern="1200" cap="none" spc="0" normalizeH="0" baseline="0" noProof="0" dirty="0">
                          <a:ln>
                            <a:noFill/>
                          </a:ln>
                          <a:solidFill>
                            <a:schemeClr val="tx1"/>
                          </a:solidFill>
                          <a:effectLst/>
                          <a:uLnTx/>
                          <a:uFillTx/>
                          <a:latin typeface="+mj-ea"/>
                          <a:ea typeface="+mn-ea"/>
                          <a:cs typeface="+mn-cs"/>
                        </a:rPr>
                        <a:t>key driver  </a:t>
                      </a:r>
                      <a:r>
                        <a:rPr kumimoji="1" lang="ko-KR" altLang="en-US" sz="800" b="0" i="0" u="none" strike="noStrike" kern="1200" cap="none" spc="0" normalizeH="0" baseline="0" noProof="0" dirty="0">
                          <a:ln>
                            <a:noFill/>
                          </a:ln>
                          <a:solidFill>
                            <a:schemeClr val="tx1"/>
                          </a:solidFill>
                          <a:effectLst/>
                          <a:uLnTx/>
                          <a:uFillTx/>
                          <a:latin typeface="+mj-ea"/>
                          <a:ea typeface="+mn-ea"/>
                          <a:cs typeface="+mn-cs"/>
                        </a:rPr>
                        <a:t>파악</a:t>
                      </a:r>
                      <a:endParaRPr kumimoji="1" lang="en-US" altLang="ko-KR" sz="800" b="0" i="0" u="none" strike="noStrike" kern="1200" cap="none" spc="0" normalizeH="0" baseline="0" noProof="0" dirty="0">
                        <a:ln>
                          <a:noFill/>
                        </a:ln>
                        <a:solidFill>
                          <a:schemeClr val="tx1"/>
                        </a:solidFill>
                        <a:effectLst/>
                        <a:uLnTx/>
                        <a:uFillTx/>
                        <a:latin typeface="+mj-ea"/>
                        <a:ea typeface="+mn-ea"/>
                        <a:cs typeface="+mn-cs"/>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cap="none" normalizeH="0" baseline="0" dirty="0">
                          <a:ln>
                            <a:noFill/>
                          </a:ln>
                          <a:solidFill>
                            <a:schemeClr val="tx1"/>
                          </a:solidFill>
                          <a:effectLst/>
                          <a:latin typeface="+mj-ea"/>
                          <a:ea typeface="+mn-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725132533"/>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endParaRPr kumimoji="1" lang="en-US" altLang="ko-KR" sz="800" b="0" i="0" u="none" strike="noStrike" kern="1200" cap="none" spc="0" normalizeH="0" baseline="0" noProof="0" dirty="0">
                        <a:ln>
                          <a:noFill/>
                        </a:ln>
                        <a:solidFill>
                          <a:schemeClr val="tx1"/>
                        </a:solidFill>
                        <a:effectLst/>
                        <a:uLnTx/>
                        <a:uFillTx/>
                        <a:latin typeface="+mj-ea"/>
                        <a:ea typeface="+mn-ea"/>
                        <a:cs typeface="+mn-cs"/>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77494496"/>
                  </a:ext>
                </a:extLst>
              </a:tr>
              <a:tr h="135971">
                <a:tc>
                  <a:txBody>
                    <a:bodyPr/>
                    <a:lstStyle/>
                    <a:p>
                      <a:pPr marL="1588" marR="0" lvl="1" indent="0" algn="l" defTabSz="914400" rtl="0" eaLnBrk="1" fontAlgn="base" latinLnBrk="1" hangingPunct="1">
                        <a:lnSpc>
                          <a:spcPct val="100000"/>
                        </a:lnSpc>
                        <a:spcBef>
                          <a:spcPct val="40000"/>
                        </a:spcBef>
                        <a:spcAft>
                          <a:spcPct val="0"/>
                        </a:spcAft>
                        <a:buClr>
                          <a:srgbClr val="007C92"/>
                        </a:buClr>
                        <a:buSzPct val="85000"/>
                        <a:buFont typeface="+mj-lt"/>
                        <a:buNone/>
                        <a:tabLst/>
                        <a:defRPr/>
                      </a:pPr>
                      <a:r>
                        <a:rPr kumimoji="1" lang="ko-KR" altLang="en-US" sz="800" b="1" i="0" u="none" strike="noStrike" kern="1200" cap="none" spc="0" normalizeH="0" baseline="0" noProof="0" dirty="0">
                          <a:ln>
                            <a:noFill/>
                          </a:ln>
                          <a:solidFill>
                            <a:schemeClr val="tx1"/>
                          </a:solidFill>
                          <a:effectLst/>
                          <a:uLnTx/>
                          <a:uFillTx/>
                          <a:latin typeface="+mj-ea"/>
                          <a:ea typeface="+mj-ea"/>
                          <a:cs typeface="+mn-cs"/>
                        </a:rPr>
                        <a:t>  재무상태</a:t>
                      </a:r>
                      <a:endParaRPr kumimoji="1" lang="en-US" altLang="ko-KR" sz="800" b="1" i="0" u="none" strike="noStrike" kern="1200" cap="none" spc="0" normalizeH="0" baseline="0" noProof="0" dirty="0">
                        <a:ln>
                          <a:noFill/>
                        </a:ln>
                        <a:solidFill>
                          <a:schemeClr val="tx1"/>
                        </a:solidFill>
                        <a:effectLst/>
                        <a:uLnTx/>
                        <a:uFillTx/>
                        <a:latin typeface="+mj-ea"/>
                        <a:ea typeface="+mj-ea"/>
                        <a:cs typeface="+mn-cs"/>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lang="ko-KR" altLang="ko-KR" sz="800" kern="1200" dirty="0">
                          <a:solidFill>
                            <a:schemeClr val="tx1"/>
                          </a:solidFill>
                          <a:latin typeface="+mj-ea"/>
                          <a:ea typeface="+mj-ea"/>
                          <a:cs typeface="+mn-cs"/>
                        </a:rPr>
                        <a:t>매출채권 내역을 입수하여 검토하고</a:t>
                      </a:r>
                      <a:r>
                        <a:rPr lang="en-US" altLang="ko-KR" sz="800" kern="1200" dirty="0">
                          <a:solidFill>
                            <a:schemeClr val="tx1"/>
                          </a:solidFill>
                          <a:latin typeface="+mj-ea"/>
                          <a:ea typeface="+mj-ea"/>
                          <a:cs typeface="+mn-cs"/>
                        </a:rPr>
                        <a:t>, </a:t>
                      </a:r>
                      <a:r>
                        <a:rPr lang="ko-KR" altLang="ko-KR" sz="800" kern="1200" dirty="0">
                          <a:solidFill>
                            <a:schemeClr val="tx1"/>
                          </a:solidFill>
                          <a:latin typeface="+mj-ea"/>
                          <a:ea typeface="+mj-ea"/>
                          <a:cs typeface="+mn-cs"/>
                        </a:rPr>
                        <a:t>과거의 대손경험 및 회수기일에 대하여 검토</a:t>
                      </a:r>
                      <a:endParaRPr kumimoji="1" lang="ko-KR" altLang="en-US" sz="800" b="0" i="0" u="none" strike="noStrike" kern="1200" cap="none" spc="0" normalizeH="0" baseline="0" noProof="0" dirty="0">
                        <a:ln>
                          <a:noFill/>
                        </a:ln>
                        <a:solidFill>
                          <a:schemeClr val="tx1"/>
                        </a:solidFill>
                        <a:effectLst/>
                        <a:uLnTx/>
                        <a:uFillTx/>
                        <a:latin typeface="+mj-ea"/>
                        <a:ea typeface="+mj-ea"/>
                        <a:cs typeface="+mn-cs"/>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dirty="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895907734"/>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다음의 사항을 통하여 고정자산에 대하여 검토</a:t>
                      </a: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dirty="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44463932"/>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chemeClr val="tx2"/>
                        </a:buClr>
                        <a:buSzPct val="85000"/>
                        <a:buFont typeface="Univers 45 Light" pitchFamily="2" charset="0"/>
                        <a:buChar char="–"/>
                        <a:tabLst/>
                      </a:pPr>
                      <a:r>
                        <a:rPr kumimoji="1" lang="ko-KR" altLang="en-US" sz="800" b="0" i="0" u="none" strike="noStrike" cap="none" normalizeH="0" baseline="0" dirty="0">
                          <a:ln>
                            <a:noFill/>
                          </a:ln>
                          <a:solidFill>
                            <a:schemeClr val="tx1"/>
                          </a:solidFill>
                          <a:effectLst/>
                          <a:latin typeface="+mj-ea"/>
                          <a:ea typeface="+mj-ea"/>
                        </a:rPr>
                        <a:t>유형자산 세부내역</a:t>
                      </a:r>
                      <a:r>
                        <a:rPr kumimoji="1" lang="en-US" altLang="ko-KR" sz="800" b="0" i="0" u="none" strike="noStrike" cap="none" normalizeH="0" baseline="0" dirty="0">
                          <a:ln>
                            <a:noFill/>
                          </a:ln>
                          <a:solidFill>
                            <a:schemeClr val="tx1"/>
                          </a:solidFill>
                          <a:effectLst/>
                          <a:latin typeface="+mj-ea"/>
                          <a:ea typeface="+mj-ea"/>
                        </a:rPr>
                        <a:t>(</a:t>
                      </a:r>
                      <a:r>
                        <a:rPr kumimoji="1" lang="ko-KR" altLang="en-US" sz="800" b="0" i="0" u="none" strike="noStrike" cap="none" normalizeH="0" baseline="0" dirty="0">
                          <a:ln>
                            <a:noFill/>
                          </a:ln>
                          <a:solidFill>
                            <a:schemeClr val="tx1"/>
                          </a:solidFill>
                          <a:effectLst/>
                          <a:latin typeface="+mj-ea"/>
                          <a:ea typeface="+mj-ea"/>
                        </a:rPr>
                        <a:t>취득원가 등</a:t>
                      </a:r>
                      <a:r>
                        <a:rPr kumimoji="1" lang="en-US" altLang="ko-KR" sz="800" b="0" i="0" u="none" strike="noStrike" cap="none" normalizeH="0" baseline="0" dirty="0">
                          <a:ln>
                            <a:noFill/>
                          </a:ln>
                          <a:solidFill>
                            <a:schemeClr val="tx1"/>
                          </a:solidFill>
                          <a:effectLst/>
                          <a:latin typeface="+mj-ea"/>
                          <a:ea typeface="+mj-ea"/>
                        </a:rPr>
                        <a:t>) </a:t>
                      </a:r>
                      <a:r>
                        <a:rPr kumimoji="1" lang="ko-KR" altLang="en-US" sz="800" b="0" i="0" u="none" strike="noStrike" cap="none" normalizeH="0" baseline="0" dirty="0">
                          <a:ln>
                            <a:noFill/>
                          </a:ln>
                          <a:solidFill>
                            <a:schemeClr val="tx1"/>
                          </a:solidFill>
                          <a:effectLst/>
                          <a:latin typeface="+mj-ea"/>
                          <a:ea typeface="+mj-ea"/>
                        </a:rPr>
                        <a:t>파악</a:t>
                      </a:r>
                      <a:endParaRPr kumimoji="1" lang="en-US" altLang="ko-KR" sz="800" b="0" i="0" u="none" strike="noStrike" cap="none" normalizeH="0" baseline="0" dirty="0">
                        <a:ln>
                          <a:noFill/>
                        </a:ln>
                        <a:solidFill>
                          <a:schemeClr val="tx1"/>
                        </a:solidFill>
                        <a:effectLst/>
                        <a:latin typeface="+mj-ea"/>
                        <a:ea typeface="+mj-ea"/>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37787214"/>
                  </a:ext>
                </a:extLst>
              </a:tr>
              <a:tr h="135971">
                <a:tc>
                  <a:txBody>
                    <a:bodyPr/>
                    <a:lstStyle>
                      <a:defPPr>
                        <a:defRPr lang="en-US"/>
                      </a:defPPr>
                      <a:lvl1pPr marL="0" algn="l" defTabSz="914400" rtl="0" eaLnBrk="1" latinLnBrk="0" hangingPunct="1">
                        <a:defRPr sz="1800" kern="1200">
                          <a:solidFill>
                            <a:schemeClr val="tx1"/>
                          </a:solidFill>
                          <a:latin typeface="Univers 45 Light"/>
                        </a:defRPr>
                      </a:lvl1pPr>
                      <a:lvl2pPr marL="457200" algn="l" defTabSz="914400" rtl="0" eaLnBrk="1" latinLnBrk="0" hangingPunct="1">
                        <a:defRPr sz="1800" kern="1200">
                          <a:solidFill>
                            <a:schemeClr val="tx1"/>
                          </a:solidFill>
                          <a:latin typeface="Univers 45 Light"/>
                        </a:defRPr>
                      </a:lvl2pPr>
                      <a:lvl3pPr marL="914400" algn="l" defTabSz="914400" rtl="0" eaLnBrk="1" latinLnBrk="0" hangingPunct="1">
                        <a:defRPr sz="1800" kern="1200">
                          <a:solidFill>
                            <a:schemeClr val="tx1"/>
                          </a:solidFill>
                          <a:latin typeface="Univers 45 Light"/>
                        </a:defRPr>
                      </a:lvl3pPr>
                      <a:lvl4pPr marL="1371600" algn="l" defTabSz="914400" rtl="0" eaLnBrk="1" latinLnBrk="0" hangingPunct="1">
                        <a:defRPr sz="1800" kern="1200">
                          <a:solidFill>
                            <a:schemeClr val="tx1"/>
                          </a:solidFill>
                          <a:latin typeface="Univers 45 Light"/>
                        </a:defRPr>
                      </a:lvl4pPr>
                      <a:lvl5pPr marL="1828800" algn="l" defTabSz="914400" rtl="0" eaLnBrk="1" latinLnBrk="0" hangingPunct="1">
                        <a:defRPr sz="1800" kern="1200">
                          <a:solidFill>
                            <a:schemeClr val="tx1"/>
                          </a:solidFill>
                          <a:latin typeface="Univers 45 Light"/>
                        </a:defRPr>
                      </a:lvl5pPr>
                      <a:lvl6pPr marL="2286000" algn="l" defTabSz="914400" rtl="0" eaLnBrk="1" latinLnBrk="0" hangingPunct="1">
                        <a:defRPr sz="1800" kern="1200">
                          <a:solidFill>
                            <a:schemeClr val="tx1"/>
                          </a:solidFill>
                          <a:latin typeface="Univers 45 Light"/>
                        </a:defRPr>
                      </a:lvl6pPr>
                      <a:lvl7pPr marL="2743200" algn="l" defTabSz="914400" rtl="0" eaLnBrk="1" latinLnBrk="0" hangingPunct="1">
                        <a:defRPr sz="1800" kern="1200">
                          <a:solidFill>
                            <a:schemeClr val="tx1"/>
                          </a:solidFill>
                          <a:latin typeface="Univers 45 Light"/>
                        </a:defRPr>
                      </a:lvl7pPr>
                      <a:lvl8pPr marL="3200400" algn="l" defTabSz="914400" rtl="0" eaLnBrk="1" latinLnBrk="0" hangingPunct="1">
                        <a:defRPr sz="1800" kern="1200">
                          <a:solidFill>
                            <a:schemeClr val="tx1"/>
                          </a:solidFill>
                          <a:latin typeface="Univers 45 Light"/>
                        </a:defRPr>
                      </a:lvl8pPr>
                      <a:lvl9pPr marL="3657600" algn="l" defTabSz="914400" rtl="0" eaLnBrk="1" latinLnBrk="0" hangingPunct="1">
                        <a:defRPr sz="1800" kern="1200">
                          <a:solidFill>
                            <a:schemeClr val="tx1"/>
                          </a:solidFill>
                          <a:latin typeface="Univers 45 Light"/>
                        </a:defRPr>
                      </a:lvl9pPr>
                    </a:lstStyle>
                    <a:p>
                      <a:pPr marL="361950" marR="0" lvl="2" indent="-180975" algn="l" defTabSz="914400" rtl="0" eaLnBrk="1" fontAlgn="base" latinLnBrk="1" hangingPunct="1">
                        <a:lnSpc>
                          <a:spcPct val="100000"/>
                        </a:lnSpc>
                        <a:spcBef>
                          <a:spcPct val="40000"/>
                        </a:spcBef>
                        <a:spcAft>
                          <a:spcPct val="0"/>
                        </a:spcAft>
                        <a:buClr>
                          <a:schemeClr val="tx2"/>
                        </a:buClr>
                        <a:buSzPct val="85000"/>
                        <a:buFont typeface="Univers 45 Light" pitchFamily="2" charset="0"/>
                        <a:buChar char="–"/>
                        <a:tabLst/>
                      </a:pPr>
                      <a:r>
                        <a:rPr kumimoji="1" lang="ko-KR" altLang="en-US" sz="800" b="0" i="0" u="none" strike="noStrike" cap="none" normalizeH="0" baseline="0" dirty="0">
                          <a:ln>
                            <a:noFill/>
                          </a:ln>
                          <a:solidFill>
                            <a:schemeClr val="tx1"/>
                          </a:solidFill>
                          <a:effectLst/>
                          <a:latin typeface="+mj-ea"/>
                          <a:ea typeface="+mj-ea"/>
                        </a:rPr>
                        <a:t>유형자산의 </a:t>
                      </a:r>
                      <a:r>
                        <a:rPr kumimoji="1" lang="ko-KR" altLang="en-US" sz="800" b="0" i="0" u="none" strike="noStrike" cap="none" normalizeH="0" baseline="0" dirty="0" err="1">
                          <a:ln>
                            <a:noFill/>
                          </a:ln>
                          <a:solidFill>
                            <a:schemeClr val="tx1"/>
                          </a:solidFill>
                          <a:effectLst/>
                          <a:latin typeface="+mj-ea"/>
                          <a:ea typeface="+mj-ea"/>
                        </a:rPr>
                        <a:t>자산별</a:t>
                      </a:r>
                      <a:r>
                        <a:rPr kumimoji="1" lang="ko-KR" altLang="en-US" sz="800" b="0" i="0" u="none" strike="noStrike" cap="none" normalizeH="0" baseline="0" dirty="0">
                          <a:ln>
                            <a:noFill/>
                          </a:ln>
                          <a:solidFill>
                            <a:schemeClr val="tx1"/>
                          </a:solidFill>
                          <a:effectLst/>
                          <a:latin typeface="+mj-ea"/>
                          <a:ea typeface="+mj-ea"/>
                        </a:rPr>
                        <a:t> 구성 및 </a:t>
                      </a:r>
                      <a:r>
                        <a:rPr kumimoji="1" lang="ko-KR" altLang="en-US" sz="800" b="0" i="0" u="none" strike="noStrike" cap="none" normalizeH="0" baseline="0" dirty="0" err="1">
                          <a:ln>
                            <a:noFill/>
                          </a:ln>
                          <a:solidFill>
                            <a:schemeClr val="tx1"/>
                          </a:solidFill>
                          <a:effectLst/>
                          <a:latin typeface="+mj-ea"/>
                          <a:ea typeface="+mj-ea"/>
                        </a:rPr>
                        <a:t>상각관련</a:t>
                      </a:r>
                      <a:r>
                        <a:rPr kumimoji="1" lang="ko-KR" altLang="en-US" sz="800" b="0" i="0" u="none" strike="noStrike" cap="none" normalizeH="0" baseline="0" dirty="0">
                          <a:ln>
                            <a:noFill/>
                          </a:ln>
                          <a:solidFill>
                            <a:schemeClr val="tx1"/>
                          </a:solidFill>
                          <a:effectLst/>
                          <a:latin typeface="+mj-ea"/>
                          <a:ea typeface="+mj-ea"/>
                        </a:rPr>
                        <a:t> 정책 파악</a:t>
                      </a:r>
                      <a:endParaRPr kumimoji="1" lang="en-US" altLang="ko-KR" sz="800" b="0" i="0" u="none" strike="noStrike" cap="none" normalizeH="0" baseline="0" dirty="0">
                        <a:ln>
                          <a:noFill/>
                        </a:ln>
                        <a:solidFill>
                          <a:schemeClr val="tx1"/>
                        </a:solidFill>
                        <a:effectLst/>
                        <a:latin typeface="+mj-ea"/>
                        <a:ea typeface="+mj-ea"/>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dirty="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29251614"/>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매입채무</a:t>
                      </a:r>
                      <a:r>
                        <a:rPr kumimoji="1" lang="en-US" altLang="ko-KR" sz="800" b="0" i="0" u="none" strike="noStrike" kern="1200" cap="none" spc="0" normalizeH="0" baseline="0" noProof="0" dirty="0">
                          <a:ln>
                            <a:noFill/>
                          </a:ln>
                          <a:solidFill>
                            <a:schemeClr val="tx1"/>
                          </a:solidFill>
                          <a:effectLst/>
                          <a:uLnTx/>
                          <a:uFillTx/>
                          <a:latin typeface="+mj-ea"/>
                          <a:ea typeface="+mj-ea"/>
                          <a:cs typeface="+mn-cs"/>
                        </a:rPr>
                        <a:t>, </a:t>
                      </a:r>
                      <a:r>
                        <a:rPr kumimoji="1" lang="ko-KR" altLang="en-US" sz="800" b="0" i="0" u="none" strike="noStrike" kern="1200" cap="none" spc="0" normalizeH="0" baseline="0" noProof="0" dirty="0">
                          <a:ln>
                            <a:noFill/>
                          </a:ln>
                          <a:solidFill>
                            <a:schemeClr val="tx1"/>
                          </a:solidFill>
                          <a:effectLst/>
                          <a:uLnTx/>
                          <a:uFillTx/>
                          <a:latin typeface="+mj-ea"/>
                          <a:ea typeface="+mj-ea"/>
                          <a:cs typeface="+mn-cs"/>
                        </a:rPr>
                        <a:t>미지급금 및 기타 유동부채에 대한 다음의 정보를 입수하여 검토</a:t>
                      </a: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dirty="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82914086"/>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chemeClr val="tx2"/>
                        </a:buClr>
                        <a:buSzPct val="85000"/>
                        <a:buFont typeface="Univers 45 Light" pitchFamily="2" charset="0"/>
                        <a:buChar char="–"/>
                        <a:tabLst/>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매입채무 주요 구성내역</a:t>
                      </a:r>
                      <a:r>
                        <a:rPr kumimoji="1" lang="en-US" altLang="ko-KR" sz="800" b="0" i="0" u="none" strike="noStrike" kern="1200" cap="none" spc="0" normalizeH="0" baseline="0" noProof="0" dirty="0">
                          <a:ln>
                            <a:noFill/>
                          </a:ln>
                          <a:solidFill>
                            <a:schemeClr val="tx1"/>
                          </a:solidFill>
                          <a:effectLst/>
                          <a:uLnTx/>
                          <a:uFillTx/>
                          <a:latin typeface="+mj-ea"/>
                          <a:ea typeface="+mj-ea"/>
                          <a:cs typeface="+mn-cs"/>
                        </a:rPr>
                        <a:t> </a:t>
                      </a:r>
                      <a:r>
                        <a:rPr kumimoji="1" lang="ko-KR" altLang="en-US" sz="800" b="0" i="0" u="none" strike="noStrike" kern="1200" cap="none" spc="0" normalizeH="0" baseline="0" noProof="0" dirty="0">
                          <a:ln>
                            <a:noFill/>
                          </a:ln>
                          <a:solidFill>
                            <a:schemeClr val="tx1"/>
                          </a:solidFill>
                          <a:effectLst/>
                          <a:uLnTx/>
                          <a:uFillTx/>
                          <a:latin typeface="+mj-ea"/>
                          <a:ea typeface="+mj-ea"/>
                          <a:cs typeface="+mn-cs"/>
                        </a:rPr>
                        <a:t>및 주요 거래처와의 거래조건 </a:t>
                      </a:r>
                      <a:endParaRPr kumimoji="1" lang="en-US" altLang="ko-KR" sz="800" b="0" i="0" u="none" strike="noStrike" cap="none" normalizeH="0" baseline="0" dirty="0">
                        <a:ln>
                          <a:noFill/>
                        </a:ln>
                        <a:solidFill>
                          <a:schemeClr val="tx1"/>
                        </a:solidFill>
                        <a:effectLst/>
                        <a:latin typeface="+mj-ea"/>
                        <a:ea typeface="+mj-ea"/>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4022829"/>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chemeClr val="tx2"/>
                        </a:buClr>
                        <a:buSzPct val="85000"/>
                        <a:buFont typeface="Univers 45 Light" pitchFamily="2" charset="0"/>
                        <a:buChar char="–"/>
                        <a:tabLst/>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미지급금 및 기타유동부채의 주요 구성 </a:t>
                      </a:r>
                      <a:endParaRPr kumimoji="1" lang="en-US" altLang="ko-KR" sz="800" b="0" i="0" u="none" strike="noStrike" cap="none" normalizeH="0" baseline="0" dirty="0">
                        <a:ln>
                          <a:noFill/>
                        </a:ln>
                        <a:solidFill>
                          <a:schemeClr val="tx1"/>
                        </a:solidFill>
                        <a:effectLst/>
                        <a:latin typeface="+mj-ea"/>
                        <a:ea typeface="+mj-ea"/>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354420363"/>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lang="ko-KR" altLang="ko-KR" sz="800" kern="1200" dirty="0">
                          <a:solidFill>
                            <a:schemeClr val="tx1"/>
                          </a:solidFill>
                          <a:latin typeface="+mj-ea"/>
                          <a:ea typeface="+mj-ea"/>
                          <a:cs typeface="+mn-cs"/>
                        </a:rPr>
                        <a:t>임직원 상여금 및 퇴직금 지급기준 파악 </a:t>
                      </a:r>
                      <a:endParaRPr kumimoji="1" lang="ko-KR" altLang="en-US" sz="800" b="0" i="0" u="none" strike="noStrike" kern="1200" cap="none" normalizeH="0" baseline="0" dirty="0">
                        <a:ln>
                          <a:noFill/>
                        </a:ln>
                        <a:solidFill>
                          <a:schemeClr val="tx1"/>
                        </a:solidFill>
                        <a:effectLst/>
                        <a:latin typeface="+mj-ea"/>
                        <a:ea typeface="+mj-ea"/>
                        <a:cs typeface="+mn-cs"/>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12715666"/>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lang="ko-KR" altLang="ko-KR" sz="800" kern="1200" dirty="0">
                          <a:solidFill>
                            <a:schemeClr val="tx1"/>
                          </a:solidFill>
                          <a:latin typeface="+mj-ea"/>
                          <a:ea typeface="+mj-ea"/>
                          <a:cs typeface="+mn-cs"/>
                        </a:rPr>
                        <a:t>다음을 포함하여 </a:t>
                      </a:r>
                      <a:r>
                        <a:rPr lang="ko-KR" altLang="en-US" sz="800" kern="1200" dirty="0">
                          <a:solidFill>
                            <a:schemeClr val="tx1"/>
                          </a:solidFill>
                          <a:latin typeface="+mj-ea"/>
                          <a:ea typeface="+mj-ea"/>
                          <a:cs typeface="+mn-cs"/>
                        </a:rPr>
                        <a:t>차입부채에</a:t>
                      </a:r>
                      <a:r>
                        <a:rPr lang="ko-KR" altLang="ko-KR" sz="800" kern="1200" dirty="0">
                          <a:solidFill>
                            <a:schemeClr val="tx1"/>
                          </a:solidFill>
                          <a:latin typeface="+mj-ea"/>
                          <a:ea typeface="+mj-ea"/>
                          <a:cs typeface="+mn-cs"/>
                        </a:rPr>
                        <a:t> 대하여 파악 </a:t>
                      </a: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33877298"/>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chemeClr val="tx2"/>
                        </a:buClr>
                        <a:buSzPct val="85000"/>
                        <a:buFont typeface="Univers 45 Light" pitchFamily="2" charset="0"/>
                        <a:buChar char="–"/>
                        <a:tabLst/>
                      </a:pPr>
                      <a:r>
                        <a:rPr kumimoji="1" lang="ko-KR" altLang="en-US" sz="800" b="0" i="0" u="none" strike="noStrike" cap="none" normalizeH="0" baseline="0" dirty="0">
                          <a:ln>
                            <a:noFill/>
                          </a:ln>
                          <a:solidFill>
                            <a:schemeClr val="tx1"/>
                          </a:solidFill>
                          <a:effectLst/>
                          <a:latin typeface="+mj-ea"/>
                          <a:ea typeface="+mj-ea"/>
                        </a:rPr>
                        <a:t>금융 차입금 및 사채 발행 현황</a:t>
                      </a:r>
                      <a:endParaRPr kumimoji="1" lang="en-US" altLang="ko-KR" sz="800" b="0" i="0" u="none" strike="noStrike" cap="none" normalizeH="0" baseline="0" dirty="0">
                        <a:ln>
                          <a:noFill/>
                        </a:ln>
                        <a:solidFill>
                          <a:schemeClr val="tx1"/>
                        </a:solidFill>
                        <a:effectLst/>
                        <a:latin typeface="+mj-ea"/>
                        <a:ea typeface="+mj-ea"/>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dirty="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60597743"/>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chemeClr val="tx2"/>
                        </a:buClr>
                        <a:buSzPct val="85000"/>
                        <a:buFont typeface="Univers 45 Light" pitchFamily="2" charset="0"/>
                        <a:buChar char="–"/>
                        <a:tabLst/>
                      </a:pPr>
                      <a:r>
                        <a:rPr kumimoji="1" lang="ko-KR" altLang="en-US" sz="800" b="0" i="0" u="none" strike="noStrike" cap="none" normalizeH="0" baseline="0" dirty="0">
                          <a:ln>
                            <a:noFill/>
                          </a:ln>
                          <a:solidFill>
                            <a:schemeClr val="tx1"/>
                          </a:solidFill>
                          <a:effectLst/>
                          <a:latin typeface="+mj-ea"/>
                          <a:ea typeface="+mj-ea"/>
                        </a:rPr>
                        <a:t>은행과의 주요 협약</a:t>
                      </a:r>
                      <a:r>
                        <a:rPr kumimoji="1" lang="en-US" altLang="ko-KR" sz="800" b="0" i="0" u="none" strike="noStrike" cap="none" normalizeH="0" baseline="0" dirty="0">
                          <a:ln>
                            <a:noFill/>
                          </a:ln>
                          <a:solidFill>
                            <a:schemeClr val="tx1"/>
                          </a:solidFill>
                          <a:effectLst/>
                          <a:latin typeface="+mj-ea"/>
                          <a:ea typeface="+mj-ea"/>
                        </a:rPr>
                        <a:t>(</a:t>
                      </a:r>
                      <a:r>
                        <a:rPr kumimoji="1" lang="ko-KR" altLang="en-US" sz="800" b="0" i="0" u="none" strike="noStrike" cap="none" normalizeH="0" baseline="0" dirty="0">
                          <a:ln>
                            <a:noFill/>
                          </a:ln>
                          <a:solidFill>
                            <a:schemeClr val="tx1"/>
                          </a:solidFill>
                          <a:effectLst/>
                          <a:latin typeface="+mj-ea"/>
                          <a:ea typeface="+mj-ea"/>
                        </a:rPr>
                        <a:t>차입조건</a:t>
                      </a:r>
                      <a:r>
                        <a:rPr kumimoji="1" lang="en-US" altLang="ko-KR" sz="800" b="0" i="0" u="none" strike="noStrike" cap="none" normalizeH="0" baseline="0" dirty="0">
                          <a:ln>
                            <a:noFill/>
                          </a:ln>
                          <a:solidFill>
                            <a:schemeClr val="tx1"/>
                          </a:solidFill>
                          <a:effectLst/>
                          <a:latin typeface="+mj-ea"/>
                          <a:ea typeface="+mj-ea"/>
                        </a:rPr>
                        <a:t>, </a:t>
                      </a:r>
                      <a:r>
                        <a:rPr kumimoji="1" lang="ko-KR" altLang="en-US" sz="800" b="0" i="0" u="none" strike="noStrike" cap="none" normalizeH="0" baseline="0" dirty="0">
                          <a:ln>
                            <a:noFill/>
                          </a:ln>
                          <a:solidFill>
                            <a:schemeClr val="tx1"/>
                          </a:solidFill>
                          <a:effectLst/>
                          <a:latin typeface="+mj-ea"/>
                          <a:ea typeface="+mj-ea"/>
                        </a:rPr>
                        <a:t>계약 등에 관한 사항</a:t>
                      </a:r>
                      <a:r>
                        <a:rPr kumimoji="1" lang="en-US" altLang="ko-KR" sz="800" b="0" i="0" u="none" strike="noStrike" cap="none" normalizeH="0" baseline="0" dirty="0">
                          <a:ln>
                            <a:noFill/>
                          </a:ln>
                          <a:solidFill>
                            <a:schemeClr val="tx1"/>
                          </a:solidFill>
                          <a:effectLst/>
                          <a:latin typeface="+mj-ea"/>
                          <a:ea typeface="+mj-ea"/>
                        </a:rPr>
                        <a:t>/</a:t>
                      </a:r>
                      <a:r>
                        <a:rPr kumimoji="1" lang="ko-KR" altLang="en-US" sz="800" b="0" i="0" u="none" strike="noStrike" cap="none" normalizeH="0" baseline="0" dirty="0">
                          <a:ln>
                            <a:noFill/>
                          </a:ln>
                          <a:solidFill>
                            <a:schemeClr val="tx1"/>
                          </a:solidFill>
                          <a:effectLst/>
                          <a:latin typeface="+mj-ea"/>
                          <a:ea typeface="+mj-ea"/>
                        </a:rPr>
                        <a:t>차입약정</a:t>
                      </a:r>
                      <a:r>
                        <a:rPr kumimoji="1" lang="en-US" altLang="ko-KR" sz="800" b="0" i="0" u="none" strike="noStrike" cap="none" normalizeH="0" baseline="0" dirty="0">
                          <a:ln>
                            <a:noFill/>
                          </a:ln>
                          <a:solidFill>
                            <a:schemeClr val="tx1"/>
                          </a:solidFill>
                          <a:effectLst/>
                          <a:latin typeface="+mj-ea"/>
                          <a:ea typeface="+mj-ea"/>
                        </a:rPr>
                        <a:t>)</a:t>
                      </a: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40807078"/>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rgbClr val="007C92"/>
                        </a:buClr>
                        <a:buSzPct val="85000"/>
                        <a:buFont typeface="Wingdings" pitchFamily="2" charset="2"/>
                        <a:buChar char="Ø"/>
                        <a:tabLst/>
                        <a:defRPr/>
                      </a:pPr>
                      <a:r>
                        <a:rPr lang="ko-KR" altLang="ko-KR" sz="800" kern="1200" dirty="0">
                          <a:solidFill>
                            <a:schemeClr val="tx1"/>
                          </a:solidFill>
                          <a:latin typeface="+mj-ea"/>
                          <a:ea typeface="+mj-ea"/>
                          <a:cs typeface="+mn-cs"/>
                        </a:rPr>
                        <a:t>기타 경영상의 주요 사항 또는 다음과 관련된 우발 채무에 대하여 경영진에 질의</a:t>
                      </a: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dirty="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51906872"/>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chemeClr val="tx2"/>
                        </a:buClr>
                        <a:buSzPct val="85000"/>
                        <a:buFont typeface="Univers 45 Light" pitchFamily="2" charset="0"/>
                        <a:buChar char="–"/>
                        <a:tabLst/>
                      </a:pPr>
                      <a:r>
                        <a:rPr kumimoji="1" lang="ko-KR" altLang="en-US" sz="800" b="0" i="0" u="none" strike="noStrike" cap="none" normalizeH="0" baseline="0" dirty="0">
                          <a:ln>
                            <a:noFill/>
                          </a:ln>
                          <a:solidFill>
                            <a:schemeClr val="tx1"/>
                          </a:solidFill>
                          <a:effectLst/>
                          <a:latin typeface="+mj-ea"/>
                          <a:ea typeface="+mj-ea"/>
                        </a:rPr>
                        <a:t>사용제한 자산 및 지급보증현황</a:t>
                      </a:r>
                      <a:endParaRPr kumimoji="1" lang="en-US" altLang="ko-KR" sz="800" b="0" i="0" u="none" strike="noStrike" cap="none" normalizeH="0" baseline="0" dirty="0">
                        <a:ln>
                          <a:noFill/>
                        </a:ln>
                        <a:solidFill>
                          <a:schemeClr val="tx1"/>
                        </a:solidFill>
                        <a:effectLst/>
                        <a:latin typeface="+mj-ea"/>
                        <a:ea typeface="+mj-ea"/>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50390271"/>
                  </a:ext>
                </a:extLst>
              </a:tr>
              <a:tr h="135971">
                <a:tc>
                  <a:txBody>
                    <a:bodyPr/>
                    <a:lstStyle/>
                    <a:p>
                      <a:pPr marL="361950" marR="0" lvl="2" indent="-180975" algn="l" defTabSz="914400" rtl="0" eaLnBrk="1" fontAlgn="base" latinLnBrk="1" hangingPunct="1">
                        <a:lnSpc>
                          <a:spcPct val="100000"/>
                        </a:lnSpc>
                        <a:spcBef>
                          <a:spcPct val="40000"/>
                        </a:spcBef>
                        <a:spcAft>
                          <a:spcPct val="0"/>
                        </a:spcAft>
                        <a:buClr>
                          <a:schemeClr val="tx2"/>
                        </a:buClr>
                        <a:buSzPct val="85000"/>
                        <a:buFont typeface="Univers 45 Light" pitchFamily="2" charset="0"/>
                        <a:buChar char="–"/>
                        <a:tabLst/>
                      </a:pPr>
                      <a:r>
                        <a:rPr kumimoji="1" lang="ko-KR" altLang="en-US" sz="800" b="0" i="0" u="none" strike="noStrike" kern="1200" cap="none" spc="0" normalizeH="0" baseline="0" noProof="0" dirty="0">
                          <a:ln>
                            <a:noFill/>
                          </a:ln>
                          <a:solidFill>
                            <a:schemeClr val="tx1"/>
                          </a:solidFill>
                          <a:effectLst/>
                          <a:uLnTx/>
                          <a:uFillTx/>
                          <a:latin typeface="+mj-ea"/>
                          <a:ea typeface="+mj-ea"/>
                          <a:cs typeface="+mn-cs"/>
                        </a:rPr>
                        <a:t>부외부채</a:t>
                      </a:r>
                      <a:endParaRPr kumimoji="1" lang="en-US" altLang="ko-KR" sz="800" b="0" i="0" u="none" strike="noStrike" cap="none" normalizeH="0" baseline="0" dirty="0">
                        <a:ln>
                          <a:noFill/>
                        </a:ln>
                        <a:solidFill>
                          <a:schemeClr val="tx1"/>
                        </a:solidFill>
                        <a:effectLst/>
                        <a:latin typeface="+mj-ea"/>
                        <a:ea typeface="+mj-ea"/>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dirty="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13670940"/>
                  </a:ext>
                </a:extLst>
              </a:tr>
              <a:tr h="135971">
                <a:tc>
                  <a:txBody>
                    <a:bodyPr/>
                    <a:lstStyle>
                      <a:defPPr>
                        <a:defRPr lang="en-US"/>
                      </a:defPPr>
                      <a:lvl1pPr marL="0" algn="l" defTabSz="914400" rtl="0" eaLnBrk="1" latinLnBrk="0" hangingPunct="1">
                        <a:defRPr sz="1800" kern="1200">
                          <a:solidFill>
                            <a:schemeClr val="tx1"/>
                          </a:solidFill>
                          <a:latin typeface="Univers 45 Light"/>
                        </a:defRPr>
                      </a:lvl1pPr>
                      <a:lvl2pPr marL="457200" algn="l" defTabSz="914400" rtl="0" eaLnBrk="1" latinLnBrk="0" hangingPunct="1">
                        <a:defRPr sz="1800" kern="1200">
                          <a:solidFill>
                            <a:schemeClr val="tx1"/>
                          </a:solidFill>
                          <a:latin typeface="Univers 45 Light"/>
                        </a:defRPr>
                      </a:lvl2pPr>
                      <a:lvl3pPr marL="914400" algn="l" defTabSz="914400" rtl="0" eaLnBrk="1" latinLnBrk="0" hangingPunct="1">
                        <a:defRPr sz="1800" kern="1200">
                          <a:solidFill>
                            <a:schemeClr val="tx1"/>
                          </a:solidFill>
                          <a:latin typeface="Univers 45 Light"/>
                        </a:defRPr>
                      </a:lvl3pPr>
                      <a:lvl4pPr marL="1371600" algn="l" defTabSz="914400" rtl="0" eaLnBrk="1" latinLnBrk="0" hangingPunct="1">
                        <a:defRPr sz="1800" kern="1200">
                          <a:solidFill>
                            <a:schemeClr val="tx1"/>
                          </a:solidFill>
                          <a:latin typeface="Univers 45 Light"/>
                        </a:defRPr>
                      </a:lvl4pPr>
                      <a:lvl5pPr marL="1828800" algn="l" defTabSz="914400" rtl="0" eaLnBrk="1" latinLnBrk="0" hangingPunct="1">
                        <a:defRPr sz="1800" kern="1200">
                          <a:solidFill>
                            <a:schemeClr val="tx1"/>
                          </a:solidFill>
                          <a:latin typeface="Univers 45 Light"/>
                        </a:defRPr>
                      </a:lvl5pPr>
                      <a:lvl6pPr marL="2286000" algn="l" defTabSz="914400" rtl="0" eaLnBrk="1" latinLnBrk="0" hangingPunct="1">
                        <a:defRPr sz="1800" kern="1200">
                          <a:solidFill>
                            <a:schemeClr val="tx1"/>
                          </a:solidFill>
                          <a:latin typeface="Univers 45 Light"/>
                        </a:defRPr>
                      </a:lvl6pPr>
                      <a:lvl7pPr marL="2743200" algn="l" defTabSz="914400" rtl="0" eaLnBrk="1" latinLnBrk="0" hangingPunct="1">
                        <a:defRPr sz="1800" kern="1200">
                          <a:solidFill>
                            <a:schemeClr val="tx1"/>
                          </a:solidFill>
                          <a:latin typeface="Univers 45 Light"/>
                        </a:defRPr>
                      </a:lvl7pPr>
                      <a:lvl8pPr marL="3200400" algn="l" defTabSz="914400" rtl="0" eaLnBrk="1" latinLnBrk="0" hangingPunct="1">
                        <a:defRPr sz="1800" kern="1200">
                          <a:solidFill>
                            <a:schemeClr val="tx1"/>
                          </a:solidFill>
                          <a:latin typeface="Univers 45 Light"/>
                        </a:defRPr>
                      </a:lvl8pPr>
                      <a:lvl9pPr marL="3657600" algn="l" defTabSz="914400" rtl="0" eaLnBrk="1" latinLnBrk="0" hangingPunct="1">
                        <a:defRPr sz="1800" kern="1200">
                          <a:solidFill>
                            <a:schemeClr val="tx1"/>
                          </a:solidFill>
                          <a:latin typeface="Univers 45 Light"/>
                        </a:defRPr>
                      </a:lvl9pPr>
                    </a:lstStyle>
                    <a:p>
                      <a:pPr marL="361950" marR="0" lvl="2" indent="-180975" algn="l" defTabSz="914400" rtl="0" eaLnBrk="1" fontAlgn="base" latinLnBrk="1" hangingPunct="1">
                        <a:lnSpc>
                          <a:spcPct val="100000"/>
                        </a:lnSpc>
                        <a:spcBef>
                          <a:spcPct val="40000"/>
                        </a:spcBef>
                        <a:spcAft>
                          <a:spcPct val="0"/>
                        </a:spcAft>
                        <a:buClr>
                          <a:schemeClr val="tx2"/>
                        </a:buClr>
                        <a:buSzPct val="85000"/>
                        <a:buFont typeface="Univers 45 Light" pitchFamily="2" charset="0"/>
                        <a:buChar char="–"/>
                        <a:tabLst/>
                      </a:pPr>
                      <a:r>
                        <a:rPr kumimoji="1" lang="ko-KR" altLang="en-US" sz="800" b="0" i="0" u="none" strike="noStrike" cap="none" normalizeH="0" baseline="0" dirty="0">
                          <a:ln>
                            <a:noFill/>
                          </a:ln>
                          <a:solidFill>
                            <a:schemeClr val="tx1"/>
                          </a:solidFill>
                          <a:effectLst/>
                          <a:latin typeface="+mj-ea"/>
                          <a:ea typeface="+mj-ea"/>
                        </a:rPr>
                        <a:t>계류중인 소송사건 또는 규제기관</a:t>
                      </a:r>
                      <a:r>
                        <a:rPr kumimoji="1" lang="en-US" altLang="ko-KR" sz="800" b="0" i="0" u="none" strike="noStrike" cap="none" normalizeH="0" baseline="0" dirty="0">
                          <a:ln>
                            <a:noFill/>
                          </a:ln>
                          <a:solidFill>
                            <a:schemeClr val="tx1"/>
                          </a:solidFill>
                          <a:effectLst/>
                          <a:latin typeface="+mj-ea"/>
                          <a:ea typeface="+mj-ea"/>
                        </a:rPr>
                        <a:t>, </a:t>
                      </a:r>
                      <a:r>
                        <a:rPr kumimoji="1" lang="ko-KR" altLang="en-US" sz="800" b="0" i="0" u="none" strike="noStrike" cap="none" normalizeH="0" baseline="0" dirty="0">
                          <a:ln>
                            <a:noFill/>
                          </a:ln>
                          <a:solidFill>
                            <a:schemeClr val="tx1"/>
                          </a:solidFill>
                          <a:effectLst/>
                          <a:latin typeface="+mj-ea"/>
                          <a:ea typeface="+mj-ea"/>
                        </a:rPr>
                        <a:t>기타 공공기관에 의해 조사중인 사건</a:t>
                      </a: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179388" marR="0" lvl="1" indent="-177800" algn="ctr" defTabSz="914400" rtl="0" eaLnBrk="1" fontAlgn="base" latinLnBrk="1" hangingPunct="1">
                        <a:lnSpc>
                          <a:spcPct val="100000"/>
                        </a:lnSpc>
                        <a:spcBef>
                          <a:spcPct val="40000"/>
                        </a:spcBef>
                        <a:spcAft>
                          <a:spcPct val="0"/>
                        </a:spcAft>
                        <a:buClr>
                          <a:schemeClr val="tx2"/>
                        </a:buClr>
                        <a:buSzPct val="85000"/>
                        <a:buFont typeface="Wingdings" pitchFamily="2" charset="2"/>
                        <a:buNone/>
                        <a:tabLst/>
                        <a:defRPr/>
                      </a:pPr>
                      <a:r>
                        <a:rPr kumimoji="0" lang="en-AU" altLang="ko-KR" sz="800" b="1" i="0" u="none" strike="noStrike" kern="0" cap="none" spc="0" normalizeH="0" baseline="0" noProof="0" dirty="0">
                          <a:ln>
                            <a:noFill/>
                          </a:ln>
                          <a:solidFill>
                            <a:srgbClr val="000000"/>
                          </a:solidFill>
                          <a:effectLst/>
                          <a:uLnTx/>
                          <a:uFillTx/>
                          <a:latin typeface="+mj-ea"/>
                          <a:ea typeface="+mj-ea"/>
                          <a:cs typeface="+mn-cs"/>
                          <a:sym typeface="Wingdings" pitchFamily="2" charset="2"/>
                        </a:rPr>
                        <a:t></a:t>
                      </a:r>
                      <a:endParaRPr kumimoji="1" lang="en-AU" altLang="ko-KR" sz="800" b="1" i="0" u="none" strike="noStrike" cap="none" normalizeH="0" baseline="0" dirty="0">
                        <a:ln>
                          <a:noFill/>
                        </a:ln>
                        <a:solidFill>
                          <a:schemeClr val="tx1"/>
                        </a:solidFill>
                        <a:effectLst/>
                        <a:latin typeface="+mj-ea"/>
                        <a:ea typeface="+mj-ea"/>
                        <a:sym typeface="Wingdings" pitchFamily="2" charset="2"/>
                      </a:endParaRPr>
                    </a:p>
                  </a:txBody>
                  <a:tcPr marL="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24510322"/>
                  </a:ext>
                </a:extLst>
              </a:tr>
            </a:tbl>
          </a:graphicData>
        </a:graphic>
      </p:graphicFrame>
      <p:sp>
        <p:nvSpPr>
          <p:cNvPr id="9" name="제목 2">
            <a:extLst>
              <a:ext uri="{FF2B5EF4-FFF2-40B4-BE49-F238E27FC236}">
                <a16:creationId xmlns:a16="http://schemas.microsoft.com/office/drawing/2014/main" id="{4B44AA9C-3D87-431E-AECA-9AC45ED6C09A}"/>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Appendices</a:t>
            </a:r>
          </a:p>
        </p:txBody>
      </p:sp>
      <p:sp>
        <p:nvSpPr>
          <p:cNvPr id="10" name="제목 2">
            <a:extLst>
              <a:ext uri="{FF2B5EF4-FFF2-40B4-BE49-F238E27FC236}">
                <a16:creationId xmlns:a16="http://schemas.microsoft.com/office/drawing/2014/main" id="{A91EDC64-CA1C-46DB-9D4E-28E97058E77D}"/>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800" b="1" dirty="0">
                <a:solidFill>
                  <a:srgbClr val="00338D"/>
                </a:solidFill>
                <a:latin typeface="KPMG Extralight" panose="020B0303030202040204" pitchFamily="34" charset="0"/>
              </a:rPr>
              <a:t>Scope of Work</a:t>
            </a:r>
            <a:endParaRPr lang="en-US" altLang="ko-KR" sz="4800" b="1" dirty="0">
              <a:solidFill>
                <a:srgbClr val="00338D"/>
              </a:solidFill>
              <a:latin typeface="KPMG Extralight" panose="020B0303030202040204" pitchFamily="34" charset="0"/>
              <a:ea typeface="맑은 고딕" panose="020B0503020000020004" pitchFamily="50" charset="-127"/>
            </a:endParaRPr>
          </a:p>
        </p:txBody>
      </p:sp>
    </p:spTree>
    <p:extLst>
      <p:ext uri="{BB962C8B-B14F-4D97-AF65-F5344CB8AC3E}">
        <p14:creationId xmlns:p14="http://schemas.microsoft.com/office/powerpoint/2010/main" val="1758083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3"/>
          <p:cNvGraphicFramePr>
            <a:graphicFrameLocks noGrp="1"/>
          </p:cNvGraphicFramePr>
          <p:nvPr>
            <p:extLst>
              <p:ext uri="{D42A27DB-BD31-4B8C-83A1-F6EECF244321}">
                <p14:modId xmlns:p14="http://schemas.microsoft.com/office/powerpoint/2010/main" val="789554701"/>
              </p:ext>
            </p:extLst>
          </p:nvPr>
        </p:nvGraphicFramePr>
        <p:xfrm>
          <a:off x="946800" y="1076401"/>
          <a:ext cx="8544000" cy="4980794"/>
        </p:xfrm>
        <a:graphic>
          <a:graphicData uri="http://schemas.openxmlformats.org/drawingml/2006/table">
            <a:tbl>
              <a:tblPr/>
              <a:tblGrid>
                <a:gridCol w="1220562">
                  <a:extLst>
                    <a:ext uri="{9D8B030D-6E8A-4147-A177-3AD203B41FA5}">
                      <a16:colId xmlns:a16="http://schemas.microsoft.com/office/drawing/2014/main" val="20000"/>
                    </a:ext>
                  </a:extLst>
                </a:gridCol>
                <a:gridCol w="1235676">
                  <a:extLst>
                    <a:ext uri="{9D8B030D-6E8A-4147-A177-3AD203B41FA5}">
                      <a16:colId xmlns:a16="http://schemas.microsoft.com/office/drawing/2014/main" val="20001"/>
                    </a:ext>
                  </a:extLst>
                </a:gridCol>
                <a:gridCol w="2866767">
                  <a:extLst>
                    <a:ext uri="{9D8B030D-6E8A-4147-A177-3AD203B41FA5}">
                      <a16:colId xmlns:a16="http://schemas.microsoft.com/office/drawing/2014/main" val="20002"/>
                    </a:ext>
                  </a:extLst>
                </a:gridCol>
                <a:gridCol w="3220995">
                  <a:extLst>
                    <a:ext uri="{9D8B030D-6E8A-4147-A177-3AD203B41FA5}">
                      <a16:colId xmlns:a16="http://schemas.microsoft.com/office/drawing/2014/main" val="20003"/>
                    </a:ext>
                  </a:extLst>
                </a:gridCol>
              </a:tblGrid>
              <a:tr h="219677">
                <a:tc>
                  <a:txBody>
                    <a:bodyPr/>
                    <a:lstStyle/>
                    <a:p>
                      <a:pPr marL="0" marR="0" lvl="0" indent="0" algn="ctr" defTabSz="762000" rtl="0" eaLnBrk="1" fontAlgn="base" latinLnBrk="0" hangingPunct="1">
                        <a:lnSpc>
                          <a:spcPct val="100000"/>
                        </a:lnSpc>
                        <a:spcBef>
                          <a:spcPct val="40000"/>
                        </a:spcBef>
                        <a:spcAft>
                          <a:spcPct val="0"/>
                        </a:spcAft>
                        <a:buClrTx/>
                        <a:buSzTx/>
                        <a:buFontTx/>
                        <a:buNone/>
                        <a:tabLst/>
                      </a:pPr>
                      <a:r>
                        <a:rPr kumimoji="0" lang="en-GB" sz="900" b="1" i="0" u="none" strike="noStrike" kern="1200" cap="none" normalizeH="0" baseline="0" dirty="0">
                          <a:ln>
                            <a:noFill/>
                          </a:ln>
                          <a:solidFill>
                            <a:schemeClr val="bg1"/>
                          </a:solidFill>
                          <a:effectLst/>
                          <a:latin typeface="+mj-ea"/>
                          <a:ea typeface="+mj-ea"/>
                          <a:cs typeface="Arial" panose="020B0604020202020204" pitchFamily="34" charset="0"/>
                        </a:rPr>
                        <a:t>Section</a:t>
                      </a:r>
                    </a:p>
                  </a:txBody>
                  <a:tcPr marL="54000" marR="5400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tc>
                  <a:txBody>
                    <a:bodyPr/>
                    <a:lstStyle/>
                    <a:p>
                      <a:pPr marL="0" marR="0" lvl="0" indent="0" algn="ctr" defTabSz="762000" rtl="0" eaLnBrk="1" fontAlgn="base" latinLnBrk="0" hangingPunct="1">
                        <a:lnSpc>
                          <a:spcPct val="100000"/>
                        </a:lnSpc>
                        <a:spcBef>
                          <a:spcPct val="40000"/>
                        </a:spcBef>
                        <a:spcAft>
                          <a:spcPct val="0"/>
                        </a:spcAft>
                        <a:buClrTx/>
                        <a:buSzTx/>
                        <a:buFontTx/>
                        <a:buNone/>
                        <a:tabLst/>
                      </a:pPr>
                      <a:r>
                        <a:rPr kumimoji="0" lang="en-GB" sz="900" b="1" i="0" u="none" strike="noStrike" kern="1200" cap="none" normalizeH="0" baseline="0" dirty="0">
                          <a:ln>
                            <a:noFill/>
                          </a:ln>
                          <a:solidFill>
                            <a:schemeClr val="bg1"/>
                          </a:solidFill>
                          <a:effectLst/>
                          <a:latin typeface="+mj-ea"/>
                          <a:ea typeface="+mj-ea"/>
                          <a:cs typeface="Arial" panose="020B0604020202020204" pitchFamily="34" charset="0"/>
                        </a:rPr>
                        <a:t>Topic</a:t>
                      </a:r>
                    </a:p>
                  </a:txBody>
                  <a:tcPr marL="54000" marR="5400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tc>
                  <a:txBody>
                    <a:bodyPr/>
                    <a:lstStyle/>
                    <a:p>
                      <a:pPr marL="0" marR="0" lvl="0" indent="0" algn="ctr" defTabSz="762000" rtl="0" eaLnBrk="1" fontAlgn="base" latinLnBrk="0" hangingPunct="1">
                        <a:lnSpc>
                          <a:spcPct val="100000"/>
                        </a:lnSpc>
                        <a:spcBef>
                          <a:spcPct val="40000"/>
                        </a:spcBef>
                        <a:spcAft>
                          <a:spcPct val="0"/>
                        </a:spcAft>
                        <a:buClrTx/>
                        <a:buSzTx/>
                        <a:buFontTx/>
                        <a:buNone/>
                        <a:tabLst/>
                        <a:defRPr/>
                      </a:pPr>
                      <a:r>
                        <a:rPr kumimoji="0" lang="en-GB" sz="900" b="1" i="0" u="none" strike="noStrike" kern="1200" cap="none" normalizeH="0" baseline="0" noProof="0" dirty="0">
                          <a:ln>
                            <a:noFill/>
                          </a:ln>
                          <a:solidFill>
                            <a:schemeClr val="bg1"/>
                          </a:solidFill>
                          <a:effectLst/>
                          <a:latin typeface="+mj-ea"/>
                          <a:ea typeface="+mj-ea"/>
                          <a:cs typeface="Arial" panose="020B0604020202020204" pitchFamily="34" charset="0"/>
                        </a:rPr>
                        <a:t>Key Missing Items</a:t>
                      </a:r>
                    </a:p>
                  </a:txBody>
                  <a:tcPr marL="54000" marR="5400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tc>
                  <a:txBody>
                    <a:bodyPr/>
                    <a:lstStyle/>
                    <a:p>
                      <a:pPr marL="0" marR="0" lvl="0" indent="0" algn="ctr" defTabSz="762000" rtl="0" eaLnBrk="1" fontAlgn="base" latinLnBrk="0" hangingPunct="1">
                        <a:lnSpc>
                          <a:spcPct val="100000"/>
                        </a:lnSpc>
                        <a:spcBef>
                          <a:spcPct val="40000"/>
                        </a:spcBef>
                        <a:spcAft>
                          <a:spcPct val="0"/>
                        </a:spcAft>
                        <a:buClrTx/>
                        <a:buSzTx/>
                        <a:buFontTx/>
                        <a:buNone/>
                        <a:tabLst/>
                        <a:defRPr/>
                      </a:pPr>
                      <a:r>
                        <a:rPr kumimoji="0" lang="ko-KR" altLang="en-US" sz="900" b="1" i="0" u="none" strike="noStrike" kern="1200" cap="none" normalizeH="0" baseline="0" noProof="0" dirty="0">
                          <a:ln>
                            <a:noFill/>
                          </a:ln>
                          <a:solidFill>
                            <a:schemeClr val="bg1"/>
                          </a:solidFill>
                          <a:effectLst/>
                          <a:latin typeface="+mj-ea"/>
                          <a:ea typeface="+mj-ea"/>
                          <a:cs typeface="Arial" panose="020B0604020202020204" pitchFamily="34" charset="0"/>
                        </a:rPr>
                        <a:t>주요 미 수행 절차</a:t>
                      </a:r>
                      <a:endParaRPr kumimoji="0" lang="en-GB" sz="900" b="1" i="0" u="none" strike="noStrike" kern="1200" cap="none" normalizeH="0" baseline="0" noProof="0" dirty="0">
                        <a:ln>
                          <a:noFill/>
                        </a:ln>
                        <a:solidFill>
                          <a:schemeClr val="bg1"/>
                        </a:solidFill>
                        <a:effectLst/>
                        <a:latin typeface="+mj-ea"/>
                        <a:ea typeface="+mj-ea"/>
                        <a:cs typeface="Arial" panose="020B0604020202020204" pitchFamily="34" charset="0"/>
                      </a:endParaRPr>
                    </a:p>
                  </a:txBody>
                  <a:tcPr marL="54000" marR="5400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298802">
                <a:tc rowSpan="2">
                  <a:txBody>
                    <a:body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cap="none" normalizeH="0" baseline="0" dirty="0">
                          <a:ln>
                            <a:noFill/>
                          </a:ln>
                          <a:solidFill>
                            <a:schemeClr val="tx1"/>
                          </a:solidFill>
                          <a:effectLst/>
                          <a:latin typeface="+mj-ea"/>
                          <a:ea typeface="+mj-ea"/>
                          <a:cs typeface="Arial" panose="020B0604020202020204" pitchFamily="34" charset="0"/>
                        </a:rPr>
                        <a:t>Quality of Earnings</a:t>
                      </a: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en-US" altLang="ko-KR" sz="900" b="0" i="0" u="none" strike="noStrike" cap="none" normalizeH="0" baseline="0" dirty="0">
                          <a:ln>
                            <a:noFill/>
                          </a:ln>
                          <a:solidFill>
                            <a:schemeClr val="tx1"/>
                          </a:solidFill>
                          <a:effectLst/>
                          <a:latin typeface="+mj-ea"/>
                          <a:ea typeface="+mj-ea"/>
                          <a:cs typeface="Arial" panose="020B0604020202020204" pitchFamily="34" charset="0"/>
                        </a:rPr>
                        <a:t>Revenue</a:t>
                      </a: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제품별</a:t>
                      </a:r>
                      <a:r>
                        <a:rPr lang="en-US" altLang="ko-KR" sz="900" kern="1200" baseline="0" noProof="0" dirty="0">
                          <a:solidFill>
                            <a:schemeClr val="tx1"/>
                          </a:solidFill>
                          <a:latin typeface="+mj-ea"/>
                          <a:ea typeface="+mj-ea"/>
                          <a:cs typeface="Arial" panose="020B0604020202020204" pitchFamily="34" charset="0"/>
                        </a:rPr>
                        <a:t>/</a:t>
                      </a:r>
                      <a:r>
                        <a:rPr lang="ko-KR" altLang="en-US" sz="900" kern="1200" baseline="0" noProof="0" dirty="0">
                          <a:solidFill>
                            <a:schemeClr val="tx1"/>
                          </a:solidFill>
                          <a:latin typeface="+mj-ea"/>
                          <a:ea typeface="+mj-ea"/>
                          <a:cs typeface="Arial" panose="020B0604020202020204" pitchFamily="34" charset="0"/>
                        </a:rPr>
                        <a:t>고객별 수익 구분 자료</a:t>
                      </a:r>
                      <a:endParaRPr lang="en-US"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baseline="0" dirty="0">
                          <a:latin typeface="+mj-ea"/>
                          <a:ea typeface="+mj-ea"/>
                          <a:cs typeface="Arial" panose="020B0604020202020204" pitchFamily="34" charset="0"/>
                        </a:rPr>
                        <a:t>제품별 구분 매출 분석 및 </a:t>
                      </a:r>
                      <a:r>
                        <a:rPr lang="en-US" altLang="ko-KR" sz="900" baseline="0" dirty="0">
                          <a:latin typeface="+mj-ea"/>
                          <a:ea typeface="+mj-ea"/>
                          <a:cs typeface="Arial" panose="020B0604020202020204" pitchFamily="34" charset="0"/>
                        </a:rPr>
                        <a:t>P/Q </a:t>
                      </a:r>
                      <a:r>
                        <a:rPr lang="ko-KR" altLang="en-US" sz="900" baseline="0" dirty="0">
                          <a:latin typeface="+mj-ea"/>
                          <a:ea typeface="+mj-ea"/>
                          <a:cs typeface="Arial" panose="020B0604020202020204" pitchFamily="34" charset="0"/>
                        </a:rPr>
                        <a:t>분석</a:t>
                      </a:r>
                      <a:endParaRPr lang="en-US" altLang="ko-KR" sz="900" baseline="0" dirty="0">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63804">
                <a:tc vMerge="1">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endParaRPr kumimoji="0" lang="en-US" altLang="ko-KR" sz="9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endParaRPr>
                    </a:p>
                  </a:txBody>
                  <a:tcPr marL="49846" marR="49846" marT="54000" marB="54000"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en-US" altLang="ko-KR" sz="900" b="0" i="0" u="none" strike="noStrike" cap="none" normalizeH="0" baseline="0" dirty="0">
                          <a:ln>
                            <a:noFill/>
                          </a:ln>
                          <a:solidFill>
                            <a:schemeClr val="tx1"/>
                          </a:solidFill>
                          <a:effectLst/>
                          <a:latin typeface="+mj-ea"/>
                          <a:ea typeface="+mj-ea"/>
                          <a:cs typeface="Arial" panose="020B0604020202020204" pitchFamily="34" charset="0"/>
                        </a:rPr>
                        <a:t>Cost &amp; Margin</a:t>
                      </a: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제품별 원재료별 투입량 및 실제 이력 추적 불가</a:t>
                      </a:r>
                      <a:endParaRPr lang="en-US" altLang="ko-KR" sz="900" kern="1200" baseline="0" noProof="0" dirty="0">
                        <a:solidFill>
                          <a:schemeClr val="tx1"/>
                        </a:solidFill>
                        <a:latin typeface="+mj-ea"/>
                        <a:ea typeface="+mj-ea"/>
                        <a:cs typeface="Arial" panose="020B0604020202020204" pitchFamily="34" charset="0"/>
                      </a:endParaRPr>
                    </a:p>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제품별 견적 노무비</a:t>
                      </a:r>
                      <a:r>
                        <a:rPr lang="en-US" altLang="ko-KR" sz="900" kern="1200" baseline="0" noProof="0" dirty="0">
                          <a:solidFill>
                            <a:schemeClr val="tx1"/>
                          </a:solidFill>
                          <a:latin typeface="+mj-ea"/>
                          <a:ea typeface="+mj-ea"/>
                          <a:cs typeface="Arial" panose="020B0604020202020204" pitchFamily="34" charset="0"/>
                        </a:rPr>
                        <a:t>, </a:t>
                      </a:r>
                      <a:r>
                        <a:rPr lang="ko-KR" altLang="en-US" sz="900" kern="1200" baseline="0" noProof="0" dirty="0">
                          <a:solidFill>
                            <a:schemeClr val="tx1"/>
                          </a:solidFill>
                          <a:latin typeface="+mj-ea"/>
                          <a:ea typeface="+mj-ea"/>
                          <a:cs typeface="Arial" panose="020B0604020202020204" pitchFamily="34" charset="0"/>
                        </a:rPr>
                        <a:t>제조간접원가 </a:t>
                      </a:r>
                      <a:r>
                        <a:rPr lang="ko-KR" altLang="en-US" sz="900" kern="1200" baseline="0" noProof="0" dirty="0" err="1">
                          <a:solidFill>
                            <a:schemeClr val="tx1"/>
                          </a:solidFill>
                          <a:latin typeface="+mj-ea"/>
                          <a:ea typeface="+mj-ea"/>
                          <a:cs typeface="Arial" panose="020B0604020202020204" pitchFamily="34" charset="0"/>
                        </a:rPr>
                        <a:t>미존재</a:t>
                      </a:r>
                      <a:r>
                        <a:rPr lang="ko-KR" altLang="en-US" sz="900" kern="1200" baseline="0" noProof="0" dirty="0">
                          <a:solidFill>
                            <a:schemeClr val="tx1"/>
                          </a:solidFill>
                          <a:latin typeface="+mj-ea"/>
                          <a:ea typeface="+mj-ea"/>
                          <a:cs typeface="Arial" panose="020B0604020202020204" pitchFamily="34" charset="0"/>
                        </a:rPr>
                        <a:t> 및 실제 투입 이력 추적 불가</a:t>
                      </a:r>
                      <a:endParaRPr lang="en-US"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제품별</a:t>
                      </a:r>
                      <a:r>
                        <a:rPr lang="en-US" altLang="ko-KR" sz="900" kern="1200" baseline="0" noProof="0" dirty="0">
                          <a:solidFill>
                            <a:schemeClr val="tx1"/>
                          </a:solidFill>
                          <a:latin typeface="+mj-ea"/>
                          <a:ea typeface="+mj-ea"/>
                          <a:cs typeface="Arial" panose="020B0604020202020204" pitchFamily="34" charset="0"/>
                        </a:rPr>
                        <a:t>/</a:t>
                      </a:r>
                      <a:r>
                        <a:rPr lang="ko-KR" altLang="en-US" sz="900" kern="1200" baseline="0" noProof="0" dirty="0">
                          <a:solidFill>
                            <a:schemeClr val="tx1"/>
                          </a:solidFill>
                          <a:latin typeface="+mj-ea"/>
                          <a:ea typeface="+mj-ea"/>
                          <a:cs typeface="Arial" panose="020B0604020202020204" pitchFamily="34" charset="0"/>
                        </a:rPr>
                        <a:t>고객별 상세 수익성 분석</a:t>
                      </a:r>
                      <a:endParaRPr lang="en-US" altLang="ko-KR" sz="900" kern="1200" baseline="0" noProof="0" dirty="0">
                        <a:solidFill>
                          <a:schemeClr val="tx1"/>
                        </a:solidFill>
                        <a:latin typeface="+mj-ea"/>
                        <a:ea typeface="+mj-ea"/>
                        <a:cs typeface="Arial" panose="020B0604020202020204" pitchFamily="34" charset="0"/>
                      </a:endParaRPr>
                    </a:p>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제품별</a:t>
                      </a:r>
                      <a:r>
                        <a:rPr lang="en-US" altLang="ko-KR" sz="900" kern="1200" baseline="0" noProof="0" dirty="0">
                          <a:solidFill>
                            <a:schemeClr val="tx1"/>
                          </a:solidFill>
                          <a:latin typeface="+mj-ea"/>
                          <a:ea typeface="+mj-ea"/>
                          <a:cs typeface="Arial" panose="020B0604020202020204" pitchFamily="34" charset="0"/>
                        </a:rPr>
                        <a:t>/</a:t>
                      </a:r>
                      <a:r>
                        <a:rPr lang="ko-KR" altLang="en-US" sz="900" kern="1200" baseline="0" noProof="0" dirty="0">
                          <a:solidFill>
                            <a:schemeClr val="tx1"/>
                          </a:solidFill>
                          <a:latin typeface="+mj-ea"/>
                          <a:ea typeface="+mj-ea"/>
                          <a:cs typeface="Arial" panose="020B0604020202020204" pitchFamily="34" charset="0"/>
                        </a:rPr>
                        <a:t>고객별 원재료 </a:t>
                      </a:r>
                      <a:r>
                        <a:rPr lang="en-US" altLang="ko-KR" sz="900" kern="1200" baseline="0" noProof="0" dirty="0">
                          <a:solidFill>
                            <a:schemeClr val="tx1"/>
                          </a:solidFill>
                          <a:latin typeface="+mj-ea"/>
                          <a:ea typeface="+mj-ea"/>
                          <a:cs typeface="Arial" panose="020B0604020202020204" pitchFamily="34" charset="0"/>
                        </a:rPr>
                        <a:t>P/Q </a:t>
                      </a:r>
                      <a:r>
                        <a:rPr lang="ko-KR" altLang="en-US" sz="900" kern="1200" baseline="0" noProof="0" dirty="0">
                          <a:solidFill>
                            <a:schemeClr val="tx1"/>
                          </a:solidFill>
                          <a:latin typeface="+mj-ea"/>
                          <a:ea typeface="+mj-ea"/>
                          <a:cs typeface="Arial" panose="020B0604020202020204" pitchFamily="34" charset="0"/>
                        </a:rPr>
                        <a:t>및 </a:t>
                      </a:r>
                      <a:r>
                        <a:rPr lang="ko-KR" altLang="en-US" sz="900" kern="1200" baseline="0" noProof="0" dirty="0" err="1">
                          <a:solidFill>
                            <a:schemeClr val="tx1"/>
                          </a:solidFill>
                          <a:latin typeface="+mj-ea"/>
                          <a:ea typeface="+mj-ea"/>
                          <a:cs typeface="Arial" panose="020B0604020202020204" pitchFamily="34" charset="0"/>
                        </a:rPr>
                        <a:t>수율</a:t>
                      </a:r>
                      <a:r>
                        <a:rPr lang="ko-KR" altLang="en-US" sz="900" kern="1200" baseline="0" noProof="0" dirty="0">
                          <a:solidFill>
                            <a:schemeClr val="tx1"/>
                          </a:solidFill>
                          <a:latin typeface="+mj-ea"/>
                          <a:ea typeface="+mj-ea"/>
                          <a:cs typeface="Arial" panose="020B0604020202020204" pitchFamily="34" charset="0"/>
                        </a:rPr>
                        <a:t> 분석</a:t>
                      </a:r>
                      <a:endParaRPr lang="en-US" altLang="ko-KR" sz="900" kern="1200" baseline="0" noProof="0" dirty="0">
                        <a:solidFill>
                          <a:schemeClr val="tx1"/>
                        </a:solidFill>
                        <a:latin typeface="+mj-ea"/>
                        <a:ea typeface="+mj-ea"/>
                        <a:cs typeface="Arial" panose="020B0604020202020204" pitchFamily="34" charset="0"/>
                      </a:endParaRPr>
                    </a:p>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제품별</a:t>
                      </a:r>
                      <a:r>
                        <a:rPr lang="en-US" altLang="ko-KR" sz="900" kern="1200" baseline="0" noProof="0" dirty="0">
                          <a:solidFill>
                            <a:schemeClr val="tx1"/>
                          </a:solidFill>
                          <a:latin typeface="+mj-ea"/>
                          <a:ea typeface="+mj-ea"/>
                          <a:cs typeface="Arial" panose="020B0604020202020204" pitchFamily="34" charset="0"/>
                        </a:rPr>
                        <a:t>/</a:t>
                      </a:r>
                      <a:r>
                        <a:rPr lang="ko-KR" altLang="en-US" sz="900" kern="1200" baseline="0" noProof="0" dirty="0">
                          <a:solidFill>
                            <a:schemeClr val="tx1"/>
                          </a:solidFill>
                          <a:latin typeface="+mj-ea"/>
                          <a:ea typeface="+mj-ea"/>
                          <a:cs typeface="Arial" panose="020B0604020202020204" pitchFamily="34" charset="0"/>
                        </a:rPr>
                        <a:t>고객별 인건비 </a:t>
                      </a:r>
                      <a:r>
                        <a:rPr lang="en-US" altLang="ko-KR" sz="900" kern="1200" baseline="0" noProof="0" dirty="0">
                          <a:solidFill>
                            <a:schemeClr val="tx1"/>
                          </a:solidFill>
                          <a:latin typeface="+mj-ea"/>
                          <a:ea typeface="+mj-ea"/>
                          <a:cs typeface="Arial" panose="020B0604020202020204" pitchFamily="34" charset="0"/>
                        </a:rPr>
                        <a:t>P/Q </a:t>
                      </a:r>
                      <a:r>
                        <a:rPr lang="ko-KR" altLang="en-US" sz="900" kern="1200" baseline="0" noProof="0" dirty="0">
                          <a:solidFill>
                            <a:schemeClr val="tx1"/>
                          </a:solidFill>
                          <a:latin typeface="+mj-ea"/>
                          <a:ea typeface="+mj-ea"/>
                          <a:cs typeface="Arial" panose="020B0604020202020204" pitchFamily="34" charset="0"/>
                        </a:rPr>
                        <a:t>분석</a:t>
                      </a:r>
                      <a:endParaRPr lang="en-US"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37547">
                <a:tc rowSpan="4">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cap="none" normalizeH="0" baseline="0" dirty="0">
                          <a:ln>
                            <a:noFill/>
                          </a:ln>
                          <a:solidFill>
                            <a:schemeClr val="tx1"/>
                          </a:solidFill>
                          <a:effectLst/>
                          <a:latin typeface="+mj-ea"/>
                          <a:ea typeface="+mj-ea"/>
                          <a:cs typeface="Arial" panose="020B0604020202020204" pitchFamily="34" charset="0"/>
                        </a:rPr>
                        <a:t>Net Asset Value</a:t>
                      </a: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ko-KR" altLang="en-US" sz="900" b="0" i="0" u="none" strike="noStrike" cap="none" normalizeH="0" baseline="0" dirty="0">
                          <a:ln>
                            <a:noFill/>
                          </a:ln>
                          <a:solidFill>
                            <a:schemeClr val="tx1"/>
                          </a:solidFill>
                          <a:effectLst/>
                          <a:latin typeface="+mj-ea"/>
                          <a:ea typeface="+mj-ea"/>
                          <a:cs typeface="Arial" panose="020B0604020202020204" pitchFamily="34" charset="0"/>
                        </a:rPr>
                        <a:t>특허권</a:t>
                      </a:r>
                      <a:endParaRPr kumimoji="0" lang="en-US" altLang="ko-KR" sz="900" b="0" i="0" u="none" strike="noStrike" cap="none" normalizeH="0" baseline="0" dirty="0">
                        <a:ln>
                          <a:noFill/>
                        </a:ln>
                        <a:solidFill>
                          <a:schemeClr val="tx1"/>
                        </a:solidFill>
                        <a:effectLst/>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회사 보유 특허권의 현재 기준 </a:t>
                      </a:r>
                      <a:r>
                        <a:rPr lang="ko-KR" altLang="en-US" sz="900" kern="1200" baseline="0" noProof="0" dirty="0" err="1">
                          <a:solidFill>
                            <a:schemeClr val="tx1"/>
                          </a:solidFill>
                          <a:latin typeface="+mj-ea"/>
                          <a:ea typeface="+mj-ea"/>
                          <a:cs typeface="Arial" panose="020B0604020202020204" pitchFamily="34" charset="0"/>
                        </a:rPr>
                        <a:t>평가액</a:t>
                      </a:r>
                      <a:endParaRPr lang="en-US"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회사가 대표이사로부터 취득한 특허권의 </a:t>
                      </a:r>
                      <a:r>
                        <a:rPr lang="ko-KR" altLang="en-US" sz="900" kern="1200" baseline="0" noProof="0" dirty="0" err="1">
                          <a:solidFill>
                            <a:schemeClr val="tx1"/>
                          </a:solidFill>
                          <a:latin typeface="+mj-ea"/>
                          <a:ea typeface="+mj-ea"/>
                          <a:cs typeface="Arial" panose="020B0604020202020204" pitchFamily="34" charset="0"/>
                        </a:rPr>
                        <a:t>자산성</a:t>
                      </a:r>
                      <a:r>
                        <a:rPr lang="ko-KR" altLang="en-US" sz="900" kern="1200" baseline="0" noProof="0" dirty="0">
                          <a:solidFill>
                            <a:schemeClr val="tx1"/>
                          </a:solidFill>
                          <a:latin typeface="+mj-ea"/>
                          <a:ea typeface="+mj-ea"/>
                          <a:cs typeface="Arial" panose="020B0604020202020204" pitchFamily="34" charset="0"/>
                        </a:rPr>
                        <a:t> 평가</a:t>
                      </a:r>
                      <a:endParaRPr lang="en-US" altLang="ko-KR" sz="900" kern="1200" baseline="0" noProof="0" dirty="0">
                        <a:solidFill>
                          <a:schemeClr val="tx1"/>
                        </a:solidFill>
                        <a:latin typeface="+mj-ea"/>
                        <a:ea typeface="+mj-ea"/>
                        <a:cs typeface="Arial" panose="020B0604020202020204" pitchFamily="34" charset="0"/>
                      </a:endParaRPr>
                    </a:p>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대표이사에게 아직 양수하지 않은 특허권에 대한 평가</a:t>
                      </a:r>
                      <a:r>
                        <a:rPr lang="en-US" altLang="ko-KR" sz="900" kern="1200" baseline="0" noProof="0" dirty="0">
                          <a:solidFill>
                            <a:schemeClr val="tx1"/>
                          </a:solidFill>
                          <a:latin typeface="+mj-ea"/>
                          <a:ea typeface="+mj-ea"/>
                          <a:cs typeface="Arial" panose="020B0604020202020204" pitchFamily="34" charset="0"/>
                        </a:rPr>
                        <a:t>(</a:t>
                      </a:r>
                      <a:r>
                        <a:rPr lang="ko-KR" altLang="en-US" sz="900" kern="1200" baseline="0" noProof="0" dirty="0">
                          <a:solidFill>
                            <a:schemeClr val="tx1"/>
                          </a:solidFill>
                          <a:latin typeface="+mj-ea"/>
                          <a:ea typeface="+mj-ea"/>
                          <a:cs typeface="Arial" panose="020B0604020202020204" pitchFamily="34" charset="0"/>
                        </a:rPr>
                        <a:t>향후 </a:t>
                      </a:r>
                      <a:r>
                        <a:rPr lang="en-US" altLang="ko-KR" sz="900" kern="1200" baseline="0" noProof="0" dirty="0">
                          <a:solidFill>
                            <a:schemeClr val="tx1"/>
                          </a:solidFill>
                          <a:latin typeface="+mj-ea"/>
                          <a:ea typeface="+mj-ea"/>
                          <a:cs typeface="Arial" panose="020B0604020202020204" pitchFamily="34" charset="0"/>
                        </a:rPr>
                        <a:t>cash-out </a:t>
                      </a:r>
                      <a:r>
                        <a:rPr lang="ko-KR" altLang="en-US" sz="900" kern="1200" baseline="0" noProof="0" dirty="0">
                          <a:solidFill>
                            <a:schemeClr val="tx1"/>
                          </a:solidFill>
                          <a:latin typeface="+mj-ea"/>
                          <a:ea typeface="+mj-ea"/>
                          <a:cs typeface="Arial" panose="020B0604020202020204" pitchFamily="34" charset="0"/>
                        </a:rPr>
                        <a:t>규모</a:t>
                      </a:r>
                      <a:r>
                        <a:rPr lang="en-US" altLang="ko-KR" sz="900" kern="1200" baseline="0" noProof="0" dirty="0">
                          <a:solidFill>
                            <a:schemeClr val="tx1"/>
                          </a:solidFill>
                          <a:latin typeface="+mj-ea"/>
                          <a:ea typeface="+mj-ea"/>
                          <a:cs typeface="Arial" panose="020B0604020202020204" pitchFamily="34" charset="0"/>
                        </a:rPr>
                        <a:t>)</a:t>
                      </a:r>
                      <a:r>
                        <a:rPr lang="ko-KR" altLang="en-US" sz="900" kern="1200" baseline="0" noProof="0" dirty="0">
                          <a:solidFill>
                            <a:schemeClr val="tx1"/>
                          </a:solidFill>
                          <a:latin typeface="+mj-ea"/>
                          <a:ea typeface="+mj-ea"/>
                          <a:cs typeface="Arial" panose="020B0604020202020204" pitchFamily="34" charset="0"/>
                        </a:rPr>
                        <a:t> </a:t>
                      </a:r>
                      <a:endParaRPr lang="en-US"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63804">
                <a:tc vMerge="1">
                  <a:txBody>
                    <a:bodyPr/>
                    <a:lstStyle/>
                    <a:p>
                      <a:pPr latinLnBrk="1"/>
                      <a:endParaRPr lang="ko-KR" altLang="en-US"/>
                    </a:p>
                  </a:txBody>
                  <a:tcPr/>
                </a:tc>
                <a:tc>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ko-KR" altLang="en-US" sz="900" b="0" i="0" u="none" strike="noStrike" cap="none" normalizeH="0" baseline="0" dirty="0">
                          <a:ln>
                            <a:noFill/>
                          </a:ln>
                          <a:solidFill>
                            <a:schemeClr val="tx1"/>
                          </a:solidFill>
                          <a:effectLst/>
                          <a:latin typeface="+mj-ea"/>
                          <a:ea typeface="+mj-ea"/>
                          <a:cs typeface="Arial" panose="020B0604020202020204" pitchFamily="34" charset="0"/>
                        </a:rPr>
                        <a:t>매출채권 및 </a:t>
                      </a:r>
                      <a:endParaRPr kumimoji="0" lang="en-US" altLang="ko-KR" sz="900" b="0" i="0" u="none" strike="noStrike" cap="none" normalizeH="0" baseline="0" dirty="0">
                        <a:ln>
                          <a:noFill/>
                        </a:ln>
                        <a:solidFill>
                          <a:schemeClr val="tx1"/>
                        </a:solidFill>
                        <a:effectLst/>
                        <a:latin typeface="+mj-ea"/>
                        <a:ea typeface="+mj-ea"/>
                        <a:cs typeface="Arial" panose="020B0604020202020204" pitchFamily="34" charset="0"/>
                      </a:endParaRPr>
                    </a:p>
                    <a:p>
                      <a:pPr marL="0" marR="0" lvl="0" indent="0" algn="just" defTabSz="762000" rtl="0" eaLnBrk="1" fontAlgn="base" latinLnBrk="0" hangingPunct="1">
                        <a:lnSpc>
                          <a:spcPct val="100000"/>
                        </a:lnSpc>
                        <a:spcBef>
                          <a:spcPts val="30"/>
                        </a:spcBef>
                        <a:spcAft>
                          <a:spcPct val="0"/>
                        </a:spcAft>
                        <a:buClrTx/>
                        <a:buSzTx/>
                        <a:buFontTx/>
                        <a:buNone/>
                        <a:tabLst/>
                      </a:pPr>
                      <a:r>
                        <a:rPr kumimoji="0" lang="ko-KR" altLang="en-US" sz="900" b="0" i="0" u="none" strike="noStrike" cap="none" normalizeH="0" baseline="0" dirty="0">
                          <a:ln>
                            <a:noFill/>
                          </a:ln>
                          <a:solidFill>
                            <a:schemeClr val="tx1"/>
                          </a:solidFill>
                          <a:effectLst/>
                          <a:latin typeface="+mj-ea"/>
                          <a:ea typeface="+mj-ea"/>
                          <a:cs typeface="Arial" panose="020B0604020202020204" pitchFamily="34" charset="0"/>
                        </a:rPr>
                        <a:t>재고자산 평가</a:t>
                      </a:r>
                      <a:endParaRPr kumimoji="0" lang="en-US" altLang="ko-KR" sz="900" b="0" i="0" u="none" strike="noStrike" cap="none" normalizeH="0" baseline="0" dirty="0">
                        <a:ln>
                          <a:noFill/>
                        </a:ln>
                        <a:solidFill>
                          <a:schemeClr val="tx1"/>
                        </a:solidFill>
                        <a:effectLst/>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매출채권 </a:t>
                      </a:r>
                      <a:r>
                        <a:rPr lang="en-US" altLang="ko-KR" sz="900" kern="1200" baseline="0" noProof="0" dirty="0">
                          <a:solidFill>
                            <a:schemeClr val="tx1"/>
                          </a:solidFill>
                          <a:latin typeface="+mj-ea"/>
                          <a:ea typeface="+mj-ea"/>
                          <a:cs typeface="Arial" panose="020B0604020202020204" pitchFamily="34" charset="0"/>
                        </a:rPr>
                        <a:t>aging </a:t>
                      </a:r>
                      <a:r>
                        <a:rPr lang="ko-KR" altLang="en-US" sz="900" kern="1200" baseline="0" noProof="0" dirty="0">
                          <a:solidFill>
                            <a:schemeClr val="tx1"/>
                          </a:solidFill>
                          <a:latin typeface="+mj-ea"/>
                          <a:ea typeface="+mj-ea"/>
                          <a:cs typeface="Arial" panose="020B0604020202020204" pitchFamily="34" charset="0"/>
                        </a:rPr>
                        <a:t>및 대손충당금 설정 내역 상세</a:t>
                      </a:r>
                      <a:endParaRPr lang="en-US" altLang="ko-KR" sz="900" kern="1200" baseline="0" noProof="0" dirty="0">
                        <a:solidFill>
                          <a:schemeClr val="tx1"/>
                        </a:solidFill>
                        <a:latin typeface="+mj-ea"/>
                        <a:ea typeface="+mj-ea"/>
                        <a:cs typeface="Arial" panose="020B0604020202020204" pitchFamily="34" charset="0"/>
                      </a:endParaRPr>
                    </a:p>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재고자산 평가충당금 설정 내역 상세</a:t>
                      </a:r>
                      <a:endParaRPr lang="en-US" altLang="ko-KR" sz="900" kern="1200" baseline="0" noProof="0" dirty="0">
                        <a:solidFill>
                          <a:schemeClr val="tx1"/>
                        </a:solidFill>
                        <a:latin typeface="+mj-ea"/>
                        <a:ea typeface="+mj-ea"/>
                        <a:cs typeface="Arial" panose="020B0604020202020204" pitchFamily="34" charset="0"/>
                      </a:endParaRPr>
                    </a:p>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재고자산 </a:t>
                      </a:r>
                      <a:r>
                        <a:rPr lang="ko-KR" altLang="en-US" sz="900" kern="1200" baseline="0" noProof="0" dirty="0" err="1">
                          <a:solidFill>
                            <a:schemeClr val="tx1"/>
                          </a:solidFill>
                          <a:latin typeface="+mj-ea"/>
                          <a:ea typeface="+mj-ea"/>
                          <a:cs typeface="Arial" panose="020B0604020202020204" pitchFamily="34" charset="0"/>
                        </a:rPr>
                        <a:t>수불부</a:t>
                      </a:r>
                      <a:endParaRPr lang="en-US"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매출채권 평가 및 대손이슈에 대한 검토</a:t>
                      </a:r>
                      <a:endParaRPr lang="en-US" altLang="ko-KR" sz="900" kern="1200" baseline="0" noProof="0" dirty="0">
                        <a:solidFill>
                          <a:schemeClr val="tx1"/>
                        </a:solidFill>
                        <a:latin typeface="+mj-ea"/>
                        <a:ea typeface="+mj-ea"/>
                        <a:cs typeface="Arial" panose="020B0604020202020204" pitchFamily="34" charset="0"/>
                      </a:endParaRPr>
                    </a:p>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현장실사를 통한 재고자산의 실재성 확인</a:t>
                      </a:r>
                      <a:endParaRPr lang="en-GB"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87839206"/>
                  </a:ext>
                </a:extLst>
              </a:tr>
              <a:tr h="342579">
                <a:tc vMerge="1">
                  <a:txBody>
                    <a:bodyPr/>
                    <a:lstStyle/>
                    <a:p>
                      <a:pPr latinLnBrk="1"/>
                      <a:endParaRPr lang="ko-KR" altLang="en-US"/>
                    </a:p>
                  </a:txBody>
                  <a:tcPr/>
                </a:tc>
                <a:tc>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ko-KR" altLang="en-US" sz="900" b="0" i="0" u="none" strike="noStrike" cap="none" normalizeH="0" baseline="0" dirty="0">
                          <a:ln>
                            <a:noFill/>
                          </a:ln>
                          <a:solidFill>
                            <a:schemeClr val="tx1"/>
                          </a:solidFill>
                          <a:effectLst/>
                          <a:latin typeface="+mj-ea"/>
                          <a:ea typeface="+mj-ea"/>
                          <a:cs typeface="Arial" panose="020B0604020202020204" pitchFamily="34" charset="0"/>
                        </a:rPr>
                        <a:t>연차수당충당부채</a:t>
                      </a:r>
                      <a:endParaRPr kumimoji="0" lang="en-US" altLang="ko-KR" sz="900" b="0" i="0" u="none" strike="noStrike" cap="none" normalizeH="0" baseline="0" dirty="0">
                        <a:ln>
                          <a:noFill/>
                        </a:ln>
                        <a:solidFill>
                          <a:schemeClr val="tx1"/>
                        </a:solidFill>
                        <a:effectLst/>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a:txBody>
                    <a:bodyPr/>
                    <a:lstStyle/>
                    <a:p>
                      <a:pPr marL="171450" marR="0" lvl="0" indent="-171450" algn="l"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연차 지급규정 미존재로 인한 연차수당충당부채 </a:t>
                      </a:r>
                      <a:r>
                        <a:rPr lang="ko-KR" altLang="en-US" sz="900" kern="1200" baseline="0" noProof="0" dirty="0" err="1">
                          <a:solidFill>
                            <a:schemeClr val="tx1"/>
                          </a:solidFill>
                          <a:latin typeface="+mj-ea"/>
                          <a:ea typeface="+mj-ea"/>
                          <a:cs typeface="Arial" panose="020B0604020202020204" pitchFamily="34" charset="0"/>
                        </a:rPr>
                        <a:t>미계상</a:t>
                      </a:r>
                      <a:endParaRPr lang="en-US"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n-ea"/>
                          <a:cs typeface="Arial" panose="020B0604020202020204" pitchFamily="34" charset="0"/>
                        </a:rPr>
                        <a:t>급여 조정 대상 금액 및 효과 </a:t>
                      </a:r>
                      <a:r>
                        <a:rPr lang="ko-KR" altLang="en-US" sz="900" kern="1200" baseline="0" noProof="0" dirty="0" err="1">
                          <a:solidFill>
                            <a:schemeClr val="tx1"/>
                          </a:solidFill>
                          <a:latin typeface="+mj-ea"/>
                          <a:ea typeface="+mn-ea"/>
                          <a:cs typeface="Arial" panose="020B0604020202020204" pitchFamily="34" charset="0"/>
                        </a:rPr>
                        <a:t>미산출</a:t>
                      </a:r>
                      <a:endParaRPr lang="en-GB" altLang="ko-KR" sz="900" kern="1200" baseline="0" noProof="0" dirty="0">
                        <a:solidFill>
                          <a:schemeClr val="tx1"/>
                        </a:solidFill>
                        <a:latin typeface="+mj-ea"/>
                        <a:ea typeface="+mn-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48399597"/>
                  </a:ext>
                </a:extLst>
              </a:tr>
              <a:tr h="342579">
                <a:tc vMerge="1">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endParaRPr kumimoji="0" lang="en-US" altLang="ko-KR" sz="9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endParaRPr>
                    </a:p>
                  </a:txBody>
                  <a:tcPr marL="49846" marR="49846" marT="54000" marB="54000"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ko-KR" altLang="en-US" sz="900" b="0" i="0" u="none" strike="noStrike" cap="none" normalizeH="0" baseline="0" dirty="0">
                          <a:ln>
                            <a:noFill/>
                          </a:ln>
                          <a:solidFill>
                            <a:schemeClr val="tx1"/>
                          </a:solidFill>
                          <a:effectLst/>
                          <a:latin typeface="+mj-ea"/>
                          <a:ea typeface="+mj-ea"/>
                          <a:cs typeface="Arial" panose="020B0604020202020204" pitchFamily="34" charset="0"/>
                        </a:rPr>
                        <a:t>퇴직급여충당부채</a:t>
                      </a:r>
                      <a:endParaRPr kumimoji="0" lang="en-US" altLang="ko-KR" sz="900" b="0" i="0" u="none" strike="noStrike" cap="none" normalizeH="0" baseline="0" dirty="0">
                        <a:ln>
                          <a:noFill/>
                        </a:ln>
                        <a:solidFill>
                          <a:schemeClr val="tx1"/>
                        </a:solidFill>
                        <a:effectLst/>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err="1">
                          <a:solidFill>
                            <a:schemeClr val="tx1"/>
                          </a:solidFill>
                          <a:latin typeface="+mj-ea"/>
                          <a:ea typeface="+mj-ea"/>
                          <a:cs typeface="Arial" panose="020B0604020202020204" pitchFamily="34" charset="0"/>
                        </a:rPr>
                        <a:t>퇴직급여미지급비용</a:t>
                      </a:r>
                      <a:r>
                        <a:rPr lang="en-US" altLang="ko-KR" sz="900" kern="1200" baseline="0" noProof="0" dirty="0">
                          <a:solidFill>
                            <a:schemeClr val="tx1"/>
                          </a:solidFill>
                          <a:latin typeface="+mj-ea"/>
                          <a:ea typeface="+mj-ea"/>
                          <a:cs typeface="Arial" panose="020B0604020202020204" pitchFamily="34" charset="0"/>
                        </a:rPr>
                        <a:t>(</a:t>
                      </a:r>
                      <a:r>
                        <a:rPr lang="ko-KR" altLang="en-US" sz="900" kern="1200" baseline="0" noProof="0" dirty="0">
                          <a:solidFill>
                            <a:schemeClr val="tx1"/>
                          </a:solidFill>
                          <a:latin typeface="+mj-ea"/>
                          <a:ea typeface="+mj-ea"/>
                          <a:cs typeface="Arial" panose="020B0604020202020204" pitchFamily="34" charset="0"/>
                        </a:rPr>
                        <a:t>퇴직급여충당부채</a:t>
                      </a:r>
                      <a:r>
                        <a:rPr lang="en-US" altLang="ko-KR" sz="900" kern="1200" baseline="0" noProof="0" dirty="0">
                          <a:solidFill>
                            <a:schemeClr val="tx1"/>
                          </a:solidFill>
                          <a:latin typeface="+mj-ea"/>
                          <a:ea typeface="+mj-ea"/>
                          <a:cs typeface="Arial" panose="020B0604020202020204" pitchFamily="34" charset="0"/>
                        </a:rPr>
                        <a:t>) </a:t>
                      </a:r>
                      <a:r>
                        <a:rPr lang="ko-KR" altLang="en-US" sz="900" kern="1200" baseline="0" noProof="0" dirty="0">
                          <a:solidFill>
                            <a:schemeClr val="tx1"/>
                          </a:solidFill>
                          <a:latin typeface="+mj-ea"/>
                          <a:ea typeface="+mj-ea"/>
                          <a:cs typeface="Arial" panose="020B0604020202020204" pitchFamily="34" charset="0"/>
                        </a:rPr>
                        <a:t>미계상으로 인한 계산 상세 내역 </a:t>
                      </a:r>
                      <a:r>
                        <a:rPr lang="ko-KR" altLang="en-US" sz="900" kern="1200" baseline="0" noProof="0" dirty="0" err="1">
                          <a:solidFill>
                            <a:schemeClr val="tx1"/>
                          </a:solidFill>
                          <a:latin typeface="+mj-ea"/>
                          <a:ea typeface="+mj-ea"/>
                          <a:cs typeface="Arial" panose="020B0604020202020204" pitchFamily="34" charset="0"/>
                        </a:rPr>
                        <a:t>미존재</a:t>
                      </a:r>
                      <a:endParaRPr lang="en-US"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퇴직급여 조정 대상 금액 및 효과 </a:t>
                      </a:r>
                      <a:r>
                        <a:rPr lang="ko-KR" altLang="en-US" sz="900" kern="1200" baseline="0" noProof="0" dirty="0" err="1">
                          <a:solidFill>
                            <a:schemeClr val="tx1"/>
                          </a:solidFill>
                          <a:latin typeface="+mj-ea"/>
                          <a:ea typeface="+mj-ea"/>
                          <a:cs typeface="Arial" panose="020B0604020202020204" pitchFamily="34" charset="0"/>
                        </a:rPr>
                        <a:t>미산출</a:t>
                      </a:r>
                      <a:endParaRPr lang="en-GB"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1681">
                <a:tc rowSpan="3">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cap="none" normalizeH="0" baseline="0" dirty="0">
                          <a:ln>
                            <a:noFill/>
                          </a:ln>
                          <a:solidFill>
                            <a:schemeClr val="tx1"/>
                          </a:solidFill>
                          <a:effectLst/>
                          <a:latin typeface="+mj-ea"/>
                          <a:ea typeface="+mj-ea"/>
                          <a:cs typeface="Arial" panose="020B0604020202020204" pitchFamily="34" charset="0"/>
                        </a:rPr>
                        <a:t>Cash Flow</a:t>
                      </a: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en-US" altLang="ko-KR" sz="900" b="0" i="0" u="none" strike="noStrike" cap="none" normalizeH="0" baseline="0" dirty="0">
                          <a:ln>
                            <a:noFill/>
                          </a:ln>
                          <a:solidFill>
                            <a:schemeClr val="tx1"/>
                          </a:solidFill>
                          <a:effectLst/>
                          <a:latin typeface="+mj-ea"/>
                          <a:ea typeface="+mj-ea"/>
                          <a:cs typeface="Arial" panose="020B0604020202020204" pitchFamily="34" charset="0"/>
                        </a:rPr>
                        <a:t>Working Capital</a:t>
                      </a: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주요 원재료 매입 및 제품별 투입 구분</a:t>
                      </a:r>
                      <a:endParaRPr lang="en-US"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rowSpan="2">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재고자산 </a:t>
                      </a:r>
                      <a:r>
                        <a:rPr lang="en-US" altLang="ko-KR" sz="900" kern="1200" baseline="0" noProof="0" dirty="0">
                          <a:solidFill>
                            <a:schemeClr val="tx1"/>
                          </a:solidFill>
                          <a:latin typeface="+mj-ea"/>
                          <a:ea typeface="+mj-ea"/>
                          <a:cs typeface="Arial" panose="020B0604020202020204" pitchFamily="34" charset="0"/>
                        </a:rPr>
                        <a:t>T/O days </a:t>
                      </a:r>
                      <a:r>
                        <a:rPr lang="ko-KR" altLang="en-US" sz="900" kern="1200" baseline="0" noProof="0" dirty="0">
                          <a:solidFill>
                            <a:schemeClr val="tx1"/>
                          </a:solidFill>
                          <a:latin typeface="+mj-ea"/>
                          <a:ea typeface="+mj-ea"/>
                          <a:cs typeface="Arial" panose="020B0604020202020204" pitchFamily="34" charset="0"/>
                        </a:rPr>
                        <a:t>분석</a:t>
                      </a:r>
                      <a:endParaRPr lang="en-US" altLang="ko-KR" sz="900" kern="1200" baseline="0" noProof="0" dirty="0">
                        <a:solidFill>
                          <a:schemeClr val="tx1"/>
                        </a:solidFill>
                        <a:latin typeface="+mj-ea"/>
                        <a:ea typeface="+mj-ea"/>
                        <a:cs typeface="Arial" panose="020B0604020202020204" pitchFamily="34" charset="0"/>
                      </a:endParaRPr>
                    </a:p>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과거 </a:t>
                      </a:r>
                      <a:r>
                        <a:rPr lang="en-US" altLang="ko-KR" sz="900" kern="1200" baseline="0" noProof="0" dirty="0" err="1">
                          <a:solidFill>
                            <a:schemeClr val="tx1"/>
                          </a:solidFill>
                          <a:latin typeface="+mj-ea"/>
                          <a:ea typeface="+mj-ea"/>
                          <a:cs typeface="Arial" panose="020B0604020202020204" pitchFamily="34" charset="0"/>
                        </a:rPr>
                        <a:t>CapEx</a:t>
                      </a:r>
                      <a:r>
                        <a:rPr lang="en-US" altLang="ko-KR" sz="900" kern="1200" baseline="0" noProof="0" dirty="0">
                          <a:solidFill>
                            <a:schemeClr val="tx1"/>
                          </a:solidFill>
                          <a:latin typeface="+mj-ea"/>
                          <a:ea typeface="+mj-ea"/>
                          <a:cs typeface="Arial" panose="020B0604020202020204" pitchFamily="34" charset="0"/>
                        </a:rPr>
                        <a:t> </a:t>
                      </a:r>
                      <a:r>
                        <a:rPr lang="ko-KR" altLang="en-US" sz="900" kern="1200" baseline="0" noProof="0" dirty="0">
                          <a:solidFill>
                            <a:schemeClr val="tx1"/>
                          </a:solidFill>
                          <a:latin typeface="+mj-ea"/>
                          <a:ea typeface="+mj-ea"/>
                          <a:cs typeface="Arial" panose="020B0604020202020204" pitchFamily="34" charset="0"/>
                        </a:rPr>
                        <a:t>분석</a:t>
                      </a:r>
                      <a:endParaRPr lang="en-US" altLang="ko-KR" sz="900" kern="1200" baseline="0" noProof="0" dirty="0">
                        <a:solidFill>
                          <a:schemeClr val="tx1"/>
                        </a:solidFill>
                        <a:latin typeface="+mj-ea"/>
                        <a:ea typeface="+mj-ea"/>
                        <a:cs typeface="Arial" panose="020B0604020202020204" pitchFamily="34" charset="0"/>
                      </a:endParaRPr>
                    </a:p>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회사 보유 </a:t>
                      </a:r>
                      <a:r>
                        <a:rPr lang="en-US" altLang="ko-KR" sz="900" kern="1200" baseline="0" noProof="0" dirty="0">
                          <a:solidFill>
                            <a:schemeClr val="tx1"/>
                          </a:solidFill>
                          <a:latin typeface="+mj-ea"/>
                          <a:ea typeface="+mj-ea"/>
                          <a:cs typeface="Arial" panose="020B0604020202020204" pitchFamily="34" charset="0"/>
                        </a:rPr>
                        <a:t>PP&amp;E</a:t>
                      </a:r>
                      <a:r>
                        <a:rPr lang="ko-KR" altLang="en-US" sz="900" kern="1200" baseline="0" noProof="0" dirty="0">
                          <a:solidFill>
                            <a:schemeClr val="tx1"/>
                          </a:solidFill>
                          <a:latin typeface="+mj-ea"/>
                          <a:ea typeface="+mj-ea"/>
                          <a:cs typeface="Arial" panose="020B0604020202020204" pitchFamily="34" charset="0"/>
                        </a:rPr>
                        <a:t>의 </a:t>
                      </a:r>
                      <a:r>
                        <a:rPr lang="en-US" altLang="ko-KR" sz="900" kern="1200" baseline="0" noProof="0" dirty="0" err="1">
                          <a:solidFill>
                            <a:schemeClr val="tx1"/>
                          </a:solidFill>
                          <a:latin typeface="+mj-ea"/>
                          <a:ea typeface="+mj-ea"/>
                          <a:cs typeface="Arial" panose="020B0604020202020204" pitchFamily="34" charset="0"/>
                        </a:rPr>
                        <a:t>Capa</a:t>
                      </a:r>
                      <a:r>
                        <a:rPr lang="en-US" altLang="ko-KR" sz="900" kern="1200" baseline="0" noProof="0" dirty="0">
                          <a:solidFill>
                            <a:schemeClr val="tx1"/>
                          </a:solidFill>
                          <a:latin typeface="+mj-ea"/>
                          <a:ea typeface="+mj-ea"/>
                          <a:cs typeface="Arial" panose="020B0604020202020204" pitchFamily="34" charset="0"/>
                        </a:rPr>
                        <a:t> &amp; </a:t>
                      </a:r>
                      <a:r>
                        <a:rPr lang="en-US" altLang="ko-KR" sz="900" kern="1200" baseline="0" noProof="0" dirty="0" err="1">
                          <a:solidFill>
                            <a:schemeClr val="tx1"/>
                          </a:solidFill>
                          <a:latin typeface="+mj-ea"/>
                          <a:ea typeface="+mj-ea"/>
                          <a:cs typeface="Arial" panose="020B0604020202020204" pitchFamily="34" charset="0"/>
                        </a:rPr>
                        <a:t>Util</a:t>
                      </a:r>
                      <a:r>
                        <a:rPr lang="en-US" altLang="ko-KR" sz="900" kern="1200" baseline="0" noProof="0" dirty="0">
                          <a:solidFill>
                            <a:schemeClr val="tx1"/>
                          </a:solidFill>
                          <a:latin typeface="+mj-ea"/>
                          <a:ea typeface="+mj-ea"/>
                          <a:cs typeface="Arial" panose="020B0604020202020204" pitchFamily="34" charset="0"/>
                        </a:rPr>
                        <a:t> </a:t>
                      </a:r>
                      <a:r>
                        <a:rPr lang="ko-KR" altLang="en-US" sz="900" kern="1200" baseline="0" noProof="0" dirty="0">
                          <a:solidFill>
                            <a:schemeClr val="tx1"/>
                          </a:solidFill>
                          <a:latin typeface="+mj-ea"/>
                          <a:ea typeface="+mj-ea"/>
                          <a:cs typeface="Arial" panose="020B0604020202020204" pitchFamily="34" charset="0"/>
                        </a:rPr>
                        <a:t>분석</a:t>
                      </a:r>
                      <a:endParaRPr lang="en-US" altLang="ko-KR" sz="900" kern="1200" baseline="0" noProof="0" dirty="0">
                        <a:solidFill>
                          <a:schemeClr val="tx1"/>
                        </a:solidFill>
                        <a:latin typeface="+mj-ea"/>
                        <a:ea typeface="+mj-ea"/>
                        <a:cs typeface="Arial" panose="020B0604020202020204" pitchFamily="34" charset="0"/>
                      </a:endParaRPr>
                    </a:p>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en-US" altLang="ko-KR" sz="900" kern="1200" baseline="0" noProof="0" dirty="0">
                          <a:solidFill>
                            <a:schemeClr val="tx1"/>
                          </a:solidFill>
                          <a:latin typeface="+mj-ea"/>
                          <a:ea typeface="+mj-ea"/>
                          <a:cs typeface="Arial" panose="020B0604020202020204" pitchFamily="34" charset="0"/>
                        </a:rPr>
                        <a:t>Historical FCF </a:t>
                      </a:r>
                      <a:r>
                        <a:rPr lang="ko-KR" altLang="en-US" sz="900" kern="1200" baseline="0" noProof="0" dirty="0">
                          <a:solidFill>
                            <a:schemeClr val="tx1"/>
                          </a:solidFill>
                          <a:latin typeface="+mj-ea"/>
                          <a:ea typeface="+mj-ea"/>
                          <a:cs typeface="Arial" panose="020B0604020202020204" pitchFamily="34" charset="0"/>
                        </a:rPr>
                        <a:t>분석</a:t>
                      </a:r>
                      <a:r>
                        <a:rPr lang="en-US" altLang="ko-KR" sz="900" kern="1200" baseline="0" noProof="0" dirty="0">
                          <a:solidFill>
                            <a:schemeClr val="tx1"/>
                          </a:solidFill>
                          <a:latin typeface="+mj-ea"/>
                          <a:ea typeface="+mj-ea"/>
                          <a:cs typeface="Arial" panose="020B0604020202020204" pitchFamily="34" charset="0"/>
                        </a:rPr>
                        <a:t> </a:t>
                      </a:r>
                      <a:r>
                        <a:rPr lang="ko-KR" altLang="en-US" sz="900" kern="1200" baseline="0" noProof="0" dirty="0">
                          <a:solidFill>
                            <a:schemeClr val="tx1"/>
                          </a:solidFill>
                          <a:latin typeface="+mj-ea"/>
                          <a:ea typeface="+mj-ea"/>
                          <a:cs typeface="Arial" panose="020B0604020202020204" pitchFamily="34" charset="0"/>
                        </a:rPr>
                        <a:t>및 </a:t>
                      </a:r>
                      <a:r>
                        <a:rPr lang="en-US" altLang="ko-KR" sz="900" kern="1200" baseline="0" noProof="0" dirty="0">
                          <a:solidFill>
                            <a:schemeClr val="tx1"/>
                          </a:solidFill>
                          <a:latin typeface="+mj-ea"/>
                          <a:ea typeface="+mj-ea"/>
                          <a:cs typeface="Arial" panose="020B0604020202020204" pitchFamily="34" charset="0"/>
                        </a:rPr>
                        <a:t>normalized level</a:t>
                      </a: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14644">
                <a:tc vMerge="1">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endParaRPr kumimoji="0" lang="en-US" altLang="ko-KR" sz="9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endParaRPr>
                    </a:p>
                  </a:txBody>
                  <a:tcPr marL="49846" marR="49846" marT="54000" marB="54000"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en-US" altLang="ko-KR" sz="900" b="0" i="0" u="none" strike="noStrike" cap="none" normalizeH="0" baseline="0" dirty="0" err="1">
                          <a:ln>
                            <a:noFill/>
                          </a:ln>
                          <a:solidFill>
                            <a:schemeClr val="tx1"/>
                          </a:solidFill>
                          <a:effectLst/>
                          <a:latin typeface="+mj-ea"/>
                          <a:ea typeface="+mj-ea"/>
                          <a:cs typeface="Arial" panose="020B0604020202020204" pitchFamily="34" charset="0"/>
                        </a:rPr>
                        <a:t>CapEx</a:t>
                      </a:r>
                      <a:endParaRPr kumimoji="0" lang="en-US" altLang="ko-KR" sz="900" b="0" i="0" u="none" strike="noStrike" cap="none" normalizeH="0" baseline="0" dirty="0">
                        <a:ln>
                          <a:noFill/>
                        </a:ln>
                        <a:solidFill>
                          <a:schemeClr val="tx1"/>
                        </a:solidFill>
                        <a:effectLst/>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en-US" altLang="ko-KR" sz="900" kern="1200" baseline="0" noProof="0" dirty="0">
                          <a:solidFill>
                            <a:schemeClr val="tx1"/>
                          </a:solidFill>
                          <a:latin typeface="+mj-ea"/>
                          <a:ea typeface="+mj-ea"/>
                          <a:cs typeface="Arial" panose="020B0604020202020204" pitchFamily="34" charset="0"/>
                        </a:rPr>
                        <a:t>Historical </a:t>
                      </a:r>
                      <a:r>
                        <a:rPr lang="en-US" altLang="ko-KR" sz="900" kern="1200" baseline="0" noProof="0" dirty="0" err="1">
                          <a:solidFill>
                            <a:schemeClr val="tx1"/>
                          </a:solidFill>
                          <a:latin typeface="+mj-ea"/>
                          <a:ea typeface="+mj-ea"/>
                          <a:cs typeface="Arial" panose="020B0604020202020204" pitchFamily="34" charset="0"/>
                        </a:rPr>
                        <a:t>CapEx</a:t>
                      </a:r>
                      <a:r>
                        <a:rPr lang="en-US" altLang="ko-KR" sz="900" kern="1200" baseline="0" noProof="0" dirty="0">
                          <a:solidFill>
                            <a:schemeClr val="tx1"/>
                          </a:solidFill>
                          <a:latin typeface="+mj-ea"/>
                          <a:ea typeface="+mj-ea"/>
                          <a:cs typeface="Arial" panose="020B0604020202020204" pitchFamily="34" charset="0"/>
                        </a:rPr>
                        <a:t> </a:t>
                      </a:r>
                      <a:r>
                        <a:rPr lang="ko-KR" altLang="en-US" sz="900" kern="1200" baseline="0" noProof="0" dirty="0">
                          <a:solidFill>
                            <a:schemeClr val="tx1"/>
                          </a:solidFill>
                          <a:latin typeface="+mj-ea"/>
                          <a:ea typeface="+mj-ea"/>
                          <a:cs typeface="Arial" panose="020B0604020202020204" pitchFamily="34" charset="0"/>
                        </a:rPr>
                        <a:t>상세 </a:t>
                      </a:r>
                      <a:r>
                        <a:rPr lang="en-US" altLang="ko-KR" sz="900" kern="1200" baseline="0" noProof="0" dirty="0">
                          <a:solidFill>
                            <a:schemeClr val="tx1"/>
                          </a:solidFill>
                          <a:latin typeface="+mj-ea"/>
                          <a:ea typeface="+mj-ea"/>
                          <a:cs typeface="Arial" panose="020B0604020202020204" pitchFamily="34" charset="0"/>
                        </a:rPr>
                        <a:t>(maintenance/expansion)</a:t>
                      </a:r>
                      <a:r>
                        <a:rPr lang="ko-KR" altLang="en-US" sz="900" kern="1200" baseline="0" noProof="0" dirty="0">
                          <a:solidFill>
                            <a:schemeClr val="tx1"/>
                          </a:solidFill>
                          <a:latin typeface="+mj-ea"/>
                          <a:ea typeface="+mj-ea"/>
                          <a:cs typeface="Arial" panose="020B0604020202020204" pitchFamily="34" charset="0"/>
                        </a:rPr>
                        <a:t> 및 계획</a:t>
                      </a:r>
                      <a:r>
                        <a:rPr lang="en-US" altLang="ko-KR" sz="900" kern="1200" baseline="0" noProof="0" dirty="0">
                          <a:solidFill>
                            <a:schemeClr val="tx1"/>
                          </a:solidFill>
                          <a:latin typeface="+mj-ea"/>
                          <a:ea typeface="+mj-ea"/>
                          <a:cs typeface="Arial" panose="020B0604020202020204" pitchFamily="34" charset="0"/>
                        </a:rPr>
                        <a:t> </a:t>
                      </a:r>
                      <a:r>
                        <a:rPr lang="ko-KR" altLang="en-US" sz="900" kern="1200" baseline="0" noProof="0" dirty="0">
                          <a:solidFill>
                            <a:schemeClr val="tx1"/>
                          </a:solidFill>
                          <a:latin typeface="+mj-ea"/>
                          <a:ea typeface="+mj-ea"/>
                          <a:cs typeface="Arial" panose="020B0604020202020204" pitchFamily="34" charset="0"/>
                        </a:rPr>
                        <a:t>자료</a:t>
                      </a:r>
                      <a:endParaRPr lang="en-US" altLang="ko-KR" sz="900" kern="1200" baseline="0" noProof="0" dirty="0">
                        <a:solidFill>
                          <a:schemeClr val="tx1"/>
                        </a:solidFill>
                        <a:latin typeface="+mj-ea"/>
                        <a:ea typeface="+mj-ea"/>
                        <a:cs typeface="Arial" panose="020B0604020202020204" pitchFamily="34" charset="0"/>
                      </a:endParaRPr>
                    </a:p>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프로젝트 별 </a:t>
                      </a:r>
                      <a:r>
                        <a:rPr lang="en-US" altLang="ko-KR" sz="900" kern="1200" baseline="0" noProof="0" dirty="0" err="1">
                          <a:solidFill>
                            <a:schemeClr val="tx1"/>
                          </a:solidFill>
                          <a:latin typeface="+mj-ea"/>
                          <a:ea typeface="+mj-ea"/>
                          <a:cs typeface="Arial" panose="020B0604020202020204" pitchFamily="34" charset="0"/>
                        </a:rPr>
                        <a:t>Capa</a:t>
                      </a:r>
                      <a:r>
                        <a:rPr lang="en-US" altLang="ko-KR" sz="900" kern="1200" baseline="0" noProof="0" dirty="0">
                          <a:solidFill>
                            <a:schemeClr val="tx1"/>
                          </a:solidFill>
                          <a:latin typeface="+mj-ea"/>
                          <a:ea typeface="+mj-ea"/>
                          <a:cs typeface="Arial" panose="020B0604020202020204" pitchFamily="34" charset="0"/>
                        </a:rPr>
                        <a:t> &amp; Util. </a:t>
                      </a:r>
                      <a:r>
                        <a:rPr lang="ko-KR" altLang="en-US" sz="900" kern="1200" baseline="0" noProof="0" dirty="0">
                          <a:solidFill>
                            <a:schemeClr val="tx1"/>
                          </a:solidFill>
                          <a:latin typeface="+mj-ea"/>
                          <a:ea typeface="+mj-ea"/>
                          <a:cs typeface="Arial" panose="020B0604020202020204" pitchFamily="34" charset="0"/>
                        </a:rPr>
                        <a:t>자료</a:t>
                      </a:r>
                      <a:endParaRPr lang="en-US"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vMerge="1">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endParaRPr lang="en-US" altLang="ko-KR" sz="900" kern="1200" baseline="0" noProof="0" dirty="0">
                        <a:solidFill>
                          <a:schemeClr val="tx1"/>
                        </a:solidFill>
                        <a:latin typeface="Arial" panose="020B0604020202020204" pitchFamily="34" charset="0"/>
                        <a:ea typeface="+mj-ea"/>
                        <a:cs typeface="Arial" panose="020B0604020202020204" pitchFamily="34" charset="0"/>
                      </a:endParaRPr>
                    </a:p>
                  </a:txBody>
                  <a:tcPr marL="49846" marR="49846" marT="54000" marB="54000"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19677">
                <a:tc vMerge="1">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endParaRPr kumimoji="0" lang="en-US" altLang="ko-KR" sz="900" b="1" i="0" u="none" strike="noStrike" cap="none" normalizeH="0" baseline="0" dirty="0">
                        <a:ln>
                          <a:noFill/>
                        </a:ln>
                        <a:solidFill>
                          <a:schemeClr val="tx1"/>
                        </a:solidFill>
                        <a:effectLst/>
                        <a:latin typeface="+mj-ea"/>
                        <a:ea typeface="+mj-ea"/>
                        <a:cs typeface="Arial" panose="020B0604020202020204" pitchFamily="34" charset="0"/>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en-US" altLang="ko-KR" sz="900" b="0" i="0" u="none" strike="noStrike" cap="none" normalizeH="0" baseline="0" dirty="0">
                          <a:ln>
                            <a:noFill/>
                          </a:ln>
                          <a:solidFill>
                            <a:schemeClr val="tx1"/>
                          </a:solidFill>
                          <a:effectLst/>
                          <a:latin typeface="+mj-ea"/>
                          <a:ea typeface="+mj-ea"/>
                          <a:cs typeface="Arial" panose="020B0604020202020204" pitchFamily="34" charset="0"/>
                        </a:rPr>
                        <a:t>FCF to CF</a:t>
                      </a: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현금흐름표</a:t>
                      </a:r>
                      <a:endParaRPr lang="en-US"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최소 소요 자금 규모 및 활동 별 현금흐름 분석</a:t>
                      </a:r>
                      <a:endParaRPr lang="en-US"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576000">
                <a:tc rowSpan="2">
                  <a:txBody>
                    <a:body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cap="none" normalizeH="0" baseline="0" dirty="0">
                          <a:ln>
                            <a:noFill/>
                          </a:ln>
                          <a:solidFill>
                            <a:schemeClr val="tx1"/>
                          </a:solidFill>
                          <a:effectLst/>
                          <a:latin typeface="+mj-ea"/>
                          <a:ea typeface="+mj-ea"/>
                          <a:cs typeface="Arial" panose="020B0604020202020204" pitchFamily="34" charset="0"/>
                        </a:rPr>
                        <a:t>Other</a:t>
                      </a:r>
                      <a:r>
                        <a:rPr kumimoji="0" lang="ko-KR" altLang="en-US" sz="900" b="1" i="0" u="none" strike="noStrike" cap="none" normalizeH="0" baseline="0" dirty="0">
                          <a:ln>
                            <a:noFill/>
                          </a:ln>
                          <a:solidFill>
                            <a:schemeClr val="tx1"/>
                          </a:solidFill>
                          <a:effectLst/>
                          <a:latin typeface="+mj-ea"/>
                          <a:ea typeface="+mj-ea"/>
                          <a:cs typeface="Arial" panose="020B0604020202020204" pitchFamily="34" charset="0"/>
                        </a:rPr>
                        <a:t> </a:t>
                      </a:r>
                      <a:r>
                        <a:rPr kumimoji="0" lang="en-US" altLang="ko-KR" sz="900" b="1" i="0" u="none" strike="noStrike" cap="none" normalizeH="0" baseline="0" dirty="0">
                          <a:ln>
                            <a:noFill/>
                          </a:ln>
                          <a:solidFill>
                            <a:schemeClr val="tx1"/>
                          </a:solidFill>
                          <a:effectLst/>
                          <a:latin typeface="+mj-ea"/>
                          <a:ea typeface="+mj-ea"/>
                          <a:cs typeface="Arial" panose="020B0604020202020204" pitchFamily="34" charset="0"/>
                        </a:rPr>
                        <a:t>Matters</a:t>
                      </a: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ko-KR" altLang="en-US" sz="900" b="0" i="0" u="none" strike="noStrike" cap="none" normalizeH="0" baseline="0" dirty="0">
                          <a:ln>
                            <a:noFill/>
                          </a:ln>
                          <a:solidFill>
                            <a:schemeClr val="tx1"/>
                          </a:solidFill>
                          <a:effectLst/>
                          <a:latin typeface="+mj-ea"/>
                          <a:ea typeface="+mj-ea"/>
                          <a:cs typeface="Arial" panose="020B0604020202020204" pitchFamily="34" charset="0"/>
                        </a:rPr>
                        <a:t>특수관계자 거래</a:t>
                      </a:r>
                      <a:endParaRPr kumimoji="0" lang="en-US" altLang="ko-KR" sz="900" b="0" i="0" u="none" strike="noStrike" cap="none" normalizeH="0" baseline="0" dirty="0">
                        <a:ln>
                          <a:noFill/>
                        </a:ln>
                        <a:solidFill>
                          <a:schemeClr val="tx1"/>
                        </a:solidFill>
                        <a:effectLst/>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특수관계자 거래 금액의 적정성을 확인할 수 있는 자료</a:t>
                      </a:r>
                      <a:endParaRPr lang="en-US" altLang="ko-KR" sz="900" kern="1200" baseline="0" noProof="0" dirty="0">
                        <a:solidFill>
                          <a:schemeClr val="tx1"/>
                        </a:solidFill>
                        <a:latin typeface="+mj-ea"/>
                        <a:ea typeface="+mj-ea"/>
                        <a:cs typeface="Arial" panose="020B0604020202020204" pitchFamily="34" charset="0"/>
                      </a:endParaRPr>
                    </a:p>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특수관계자의 완전성 확인</a:t>
                      </a:r>
                      <a:endParaRPr lang="en-US" altLang="ko-KR" sz="900" kern="1200" baseline="0" noProof="0" dirty="0">
                        <a:solidFill>
                          <a:schemeClr val="tx1"/>
                        </a:solidFill>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baseline="0" dirty="0">
                          <a:latin typeface="+mj-ea"/>
                          <a:ea typeface="+mj-ea"/>
                          <a:cs typeface="Arial" panose="020B0604020202020204" pitchFamily="34" charset="0"/>
                        </a:rPr>
                        <a:t>회사가 대표이사에게 지급하는 임차료</a:t>
                      </a:r>
                      <a:r>
                        <a:rPr lang="en-US" altLang="ko-KR" sz="900" baseline="0" dirty="0">
                          <a:latin typeface="+mj-ea"/>
                          <a:ea typeface="+mj-ea"/>
                          <a:cs typeface="Arial" panose="020B0604020202020204" pitchFamily="34" charset="0"/>
                        </a:rPr>
                        <a:t>, </a:t>
                      </a:r>
                      <a:r>
                        <a:rPr lang="ko-KR" altLang="en-US" sz="900" baseline="0" dirty="0">
                          <a:latin typeface="+mj-ea"/>
                          <a:ea typeface="+mj-ea"/>
                          <a:cs typeface="Arial" panose="020B0604020202020204" pitchFamily="34" charset="0"/>
                        </a:rPr>
                        <a:t>특수관계자에게 지급하는 외주가공비 등의 과소</a:t>
                      </a:r>
                      <a:r>
                        <a:rPr lang="en-US" altLang="ko-KR" sz="900" baseline="0" dirty="0">
                          <a:latin typeface="+mj-ea"/>
                          <a:ea typeface="+mj-ea"/>
                          <a:cs typeface="Arial" panose="020B0604020202020204" pitchFamily="34" charset="0"/>
                        </a:rPr>
                        <a:t>/</a:t>
                      </a:r>
                      <a:r>
                        <a:rPr lang="ko-KR" altLang="en-US" sz="900" baseline="0" dirty="0" err="1">
                          <a:latin typeface="+mj-ea"/>
                          <a:ea typeface="+mj-ea"/>
                          <a:cs typeface="Arial" panose="020B0604020202020204" pitchFamily="34" charset="0"/>
                        </a:rPr>
                        <a:t>과대계상여부</a:t>
                      </a:r>
                      <a:r>
                        <a:rPr lang="ko-KR" altLang="en-US" sz="900" baseline="0" dirty="0">
                          <a:latin typeface="+mj-ea"/>
                          <a:ea typeface="+mj-ea"/>
                          <a:cs typeface="Arial" panose="020B0604020202020204" pitchFamily="34" charset="0"/>
                        </a:rPr>
                        <a:t> 확인</a:t>
                      </a:r>
                      <a:endParaRPr lang="en-US" altLang="ko-KR" sz="900" baseline="0" dirty="0">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609732670"/>
                  </a:ext>
                </a:extLst>
              </a:tr>
              <a:tr h="360000">
                <a:tc vMerge="1">
                  <a:txBody>
                    <a:bodyPr/>
                    <a:lstStyle/>
                    <a:p>
                      <a:pPr marL="0" marR="0" lvl="0" indent="0" algn="l" defTabSz="762000" rtl="0" eaLnBrk="1" fontAlgn="base" latinLnBrk="0" hangingPunct="1">
                        <a:lnSpc>
                          <a:spcPct val="100000"/>
                        </a:lnSpc>
                        <a:spcBef>
                          <a:spcPct val="40000"/>
                        </a:spcBef>
                        <a:spcAft>
                          <a:spcPct val="0"/>
                        </a:spcAft>
                        <a:buClrTx/>
                        <a:buSzTx/>
                        <a:buFontTx/>
                        <a:buNone/>
                        <a:tabLst/>
                      </a:pPr>
                      <a:endParaRPr kumimoji="0" lang="en-US" altLang="ko-KR" sz="9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endParaRPr>
                    </a:p>
                  </a:txBody>
                  <a:tcPr marL="49846" marR="49846" marT="54000" marB="54000"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en-US" altLang="ko-KR" sz="900" b="0" i="0" u="none" strike="noStrike" cap="none" normalizeH="0" baseline="0" dirty="0">
                          <a:ln>
                            <a:noFill/>
                          </a:ln>
                          <a:solidFill>
                            <a:schemeClr val="tx1"/>
                          </a:solidFill>
                          <a:effectLst/>
                          <a:latin typeface="+mj-ea"/>
                          <a:ea typeface="+mj-ea"/>
                          <a:cs typeface="Arial" panose="020B0604020202020204" pitchFamily="34" charset="0"/>
                        </a:rPr>
                        <a:t>Contingency</a:t>
                      </a: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kern="1200" baseline="0" noProof="0" dirty="0">
                          <a:solidFill>
                            <a:schemeClr val="tx1"/>
                          </a:solidFill>
                          <a:latin typeface="+mj-ea"/>
                          <a:ea typeface="+mj-ea"/>
                          <a:cs typeface="Arial" panose="020B0604020202020204" pitchFamily="34" charset="0"/>
                        </a:rPr>
                        <a:t>회사 제공 지급보증</a:t>
                      </a:r>
                      <a:r>
                        <a:rPr lang="en-US" altLang="ko-KR" sz="900" kern="1200" baseline="0" noProof="0" dirty="0">
                          <a:solidFill>
                            <a:schemeClr val="tx1"/>
                          </a:solidFill>
                          <a:latin typeface="+mj-ea"/>
                          <a:ea typeface="+mj-ea"/>
                          <a:cs typeface="Arial" panose="020B0604020202020204" pitchFamily="34" charset="0"/>
                        </a:rPr>
                        <a:t>, </a:t>
                      </a:r>
                      <a:r>
                        <a:rPr lang="ko-KR" altLang="en-US" sz="900" kern="1200" baseline="0" noProof="0" dirty="0">
                          <a:solidFill>
                            <a:schemeClr val="tx1"/>
                          </a:solidFill>
                          <a:latin typeface="+mj-ea"/>
                          <a:ea typeface="+mj-ea"/>
                          <a:cs typeface="Arial" panose="020B0604020202020204" pitchFamily="34" charset="0"/>
                        </a:rPr>
                        <a:t>담보 설정 내역</a:t>
                      </a:r>
                      <a:r>
                        <a:rPr lang="en-US" altLang="ko-KR" sz="900" kern="1200" baseline="0" noProof="0" dirty="0">
                          <a:solidFill>
                            <a:schemeClr val="tx1"/>
                          </a:solidFill>
                          <a:latin typeface="+mj-ea"/>
                          <a:ea typeface="+mj-ea"/>
                          <a:cs typeface="Arial" panose="020B0604020202020204" pitchFamily="34" charset="0"/>
                        </a:rPr>
                        <a:t>, </a:t>
                      </a:r>
                      <a:r>
                        <a:rPr lang="ko-KR" altLang="en-US" sz="900" kern="1200" baseline="0" noProof="0" dirty="0">
                          <a:solidFill>
                            <a:schemeClr val="tx1"/>
                          </a:solidFill>
                          <a:latin typeface="+mj-ea"/>
                          <a:ea typeface="+mj-ea"/>
                          <a:cs typeface="Arial" panose="020B0604020202020204" pitchFamily="34" charset="0"/>
                        </a:rPr>
                        <a:t>소송 등 </a:t>
                      </a:r>
                      <a:r>
                        <a:rPr lang="en-US" altLang="ko-KR" sz="900" kern="1200" baseline="0" noProof="0" dirty="0">
                          <a:solidFill>
                            <a:schemeClr val="tx1"/>
                          </a:solidFill>
                          <a:latin typeface="+mj-ea"/>
                          <a:ea typeface="+mj-ea"/>
                          <a:cs typeface="Arial" panose="020B0604020202020204" pitchFamily="34" charset="0"/>
                        </a:rPr>
                        <a:t>List</a:t>
                      </a: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just" defTabSz="762000" rtl="0" eaLnBrk="1" fontAlgn="base" latinLnBrk="0" hangingPunct="1">
                        <a:lnSpc>
                          <a:spcPct val="100000"/>
                        </a:lnSpc>
                        <a:spcBef>
                          <a:spcPct val="40000"/>
                        </a:spcBef>
                        <a:spcAft>
                          <a:spcPct val="0"/>
                        </a:spcAft>
                        <a:buClrTx/>
                        <a:buSzTx/>
                        <a:buFont typeface="Arial" panose="020B0604020202020204" pitchFamily="34" charset="0"/>
                        <a:buChar char="•"/>
                        <a:tabLst/>
                        <a:defRPr/>
                      </a:pPr>
                      <a:r>
                        <a:rPr lang="ko-KR" altLang="en-US" sz="900" baseline="0" dirty="0">
                          <a:latin typeface="+mj-ea"/>
                          <a:ea typeface="+mj-ea"/>
                          <a:cs typeface="Arial" panose="020B0604020202020204" pitchFamily="34" charset="0"/>
                        </a:rPr>
                        <a:t>인터뷰에 대한 의존도가 높아 </a:t>
                      </a:r>
                      <a:r>
                        <a:rPr lang="en-US" altLang="ko-KR" sz="900" baseline="0" dirty="0">
                          <a:latin typeface="+mj-ea"/>
                          <a:ea typeface="+mj-ea"/>
                          <a:cs typeface="Arial" panose="020B0604020202020204" pitchFamily="34" charset="0"/>
                        </a:rPr>
                        <a:t>Contingency </a:t>
                      </a:r>
                      <a:r>
                        <a:rPr lang="ko-KR" altLang="en-US" sz="900" baseline="0" dirty="0">
                          <a:latin typeface="+mj-ea"/>
                          <a:ea typeface="+mj-ea"/>
                          <a:cs typeface="Arial" panose="020B0604020202020204" pitchFamily="34" charset="0"/>
                        </a:rPr>
                        <a:t>발생가능성 존재하는 항목들에 대한 완전성 확인 제한</a:t>
                      </a:r>
                      <a:endParaRPr lang="en-US" altLang="ko-KR" sz="900" baseline="0" dirty="0">
                        <a:latin typeface="+mj-ea"/>
                        <a:ea typeface="+mj-ea"/>
                        <a:cs typeface="Arial" panose="020B0604020202020204" pitchFamily="34" charset="0"/>
                      </a:endParaRPr>
                    </a:p>
                  </a:txBody>
                  <a:tcPr marL="49846" marR="49846"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59024"/>
                  </a:ext>
                </a:extLst>
              </a:tr>
            </a:tbl>
          </a:graphicData>
        </a:graphic>
      </p:graphicFrame>
      <p:sp>
        <p:nvSpPr>
          <p:cNvPr id="7" name="제목 2">
            <a:extLst>
              <a:ext uri="{FF2B5EF4-FFF2-40B4-BE49-F238E27FC236}">
                <a16:creationId xmlns:a16="http://schemas.microsoft.com/office/drawing/2014/main" id="{D1B2C9B8-9F7A-45E7-9741-ADCD3CA8F45D}"/>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Appendices</a:t>
            </a:r>
          </a:p>
        </p:txBody>
      </p:sp>
      <p:sp>
        <p:nvSpPr>
          <p:cNvPr id="9" name="제목 2">
            <a:extLst>
              <a:ext uri="{FF2B5EF4-FFF2-40B4-BE49-F238E27FC236}">
                <a16:creationId xmlns:a16="http://schemas.microsoft.com/office/drawing/2014/main" id="{6BCAB37D-829B-4061-8C49-8E1448B9E6C5}"/>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800" b="1" dirty="0">
                <a:solidFill>
                  <a:srgbClr val="00338D"/>
                </a:solidFill>
                <a:latin typeface="KPMG Extralight" panose="020B0303030202040204" pitchFamily="34" charset="0"/>
              </a:rPr>
              <a:t>Key Missing Items</a:t>
            </a:r>
            <a:endParaRPr lang="en-US" altLang="ko-KR" sz="4800" b="1" dirty="0">
              <a:solidFill>
                <a:srgbClr val="00338D"/>
              </a:solidFill>
              <a:latin typeface="KPMG Extralight" panose="020B0303030202040204" pitchFamily="34" charset="0"/>
              <a:ea typeface="맑은 고딕" panose="020B0503020000020004" pitchFamily="50" charset="-127"/>
            </a:endParaRPr>
          </a:p>
        </p:txBody>
      </p:sp>
    </p:spTree>
    <p:extLst>
      <p:ext uri="{BB962C8B-B14F-4D97-AF65-F5344CB8AC3E}">
        <p14:creationId xmlns:p14="http://schemas.microsoft.com/office/powerpoint/2010/main" val="40399961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8"/>
          <p:cNvSpPr txBox="1">
            <a:spLocks/>
          </p:cNvSpPr>
          <p:nvPr>
            <p:custDataLst>
              <p:tags r:id="rId1"/>
            </p:custDataLst>
          </p:nvPr>
        </p:nvSpPr>
        <p:spPr>
          <a:xfrm>
            <a:off x="2231457" y="4982541"/>
            <a:ext cx="6808177" cy="511419"/>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ko-KR" sz="831" kern="0" dirty="0">
                <a:solidFill>
                  <a:srgbClr val="00338D"/>
                </a:solidFill>
                <a:latin typeface="맑은 고딕" panose="020B0503020000020004" pitchFamily="50" charset="-127"/>
                <a:ea typeface="맑은 고딕" panose="020B0503020000020004" pitchFamily="50" charset="-127"/>
                <a:cs typeface="Univers for KPMG Light" panose="020B0403020202020204" pitchFamily="34" charset="0"/>
              </a:rPr>
              <a:t>© 2020 KPMG Samjong Accounting Corp., the Korean member firm of the KPMG network of independent member firms affiliated with KPMG International Cooperative (“KPMG International”), a Swiss entity. All rights reserved. Printed in Korea.</a:t>
            </a:r>
          </a:p>
        </p:txBody>
      </p:sp>
      <p:pic>
        <p:nvPicPr>
          <p:cNvPr id="10" name="Picture 12"/>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2298626" y="3464800"/>
            <a:ext cx="2160986" cy="332308"/>
          </a:xfrm>
          <a:prstGeom prst="rect">
            <a:avLst/>
          </a:prstGeom>
          <a:noFill/>
          <a:ln w="9525">
            <a:noFill/>
            <a:miter lim="800000"/>
            <a:headEnd/>
            <a:tailEnd/>
          </a:ln>
        </p:spPr>
      </p:pic>
      <p:pic>
        <p:nvPicPr>
          <p:cNvPr id="11"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095205" y="3468078"/>
            <a:ext cx="1027575" cy="325936"/>
          </a:xfrm>
          <a:prstGeom prst="rect">
            <a:avLst/>
          </a:prstGeom>
        </p:spPr>
      </p:pic>
      <p:sp>
        <p:nvSpPr>
          <p:cNvPr id="23" name="Text Placeholder 29"/>
          <p:cNvSpPr txBox="1">
            <a:spLocks/>
          </p:cNvSpPr>
          <p:nvPr/>
        </p:nvSpPr>
        <p:spPr>
          <a:xfrm>
            <a:off x="2231457" y="5516686"/>
            <a:ext cx="6808177" cy="109905"/>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ko-KR" sz="831" b="0" dirty="0">
                <a:solidFill>
                  <a:srgbClr val="00338D"/>
                </a:solidFill>
                <a:latin typeface="맑은 고딕" panose="020B0503020000020004" pitchFamily="50" charset="-127"/>
                <a:ea typeface="맑은 고딕" panose="020B0503020000020004" pitchFamily="50" charset="-127"/>
              </a:rPr>
              <a:t>The KPMG name and logo are registered trademarks or trademarks of KPMG International. </a:t>
            </a:r>
          </a:p>
        </p:txBody>
      </p:sp>
      <p:sp>
        <p:nvSpPr>
          <p:cNvPr id="24" name="Text Placeholder 39"/>
          <p:cNvSpPr txBox="1">
            <a:spLocks/>
          </p:cNvSpPr>
          <p:nvPr/>
        </p:nvSpPr>
        <p:spPr>
          <a:xfrm>
            <a:off x="2231457" y="4245223"/>
            <a:ext cx="6808177" cy="511419"/>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ko-KR" sz="831" b="0" dirty="0">
                <a:solidFill>
                  <a:srgbClr val="00338D"/>
                </a:solidFill>
                <a:latin typeface="맑은 고딕" panose="020B0503020000020004" pitchFamily="50" charset="-127"/>
                <a:ea typeface="맑은 고딕" panose="020B0503020000020004" pitchFamily="50" charset="-127"/>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p:txBody>
      </p:sp>
      <p:sp>
        <p:nvSpPr>
          <p:cNvPr id="25" name="Text Placeholder 45"/>
          <p:cNvSpPr txBox="1">
            <a:spLocks/>
          </p:cNvSpPr>
          <p:nvPr/>
        </p:nvSpPr>
        <p:spPr>
          <a:xfrm>
            <a:off x="2231455" y="3908181"/>
            <a:ext cx="1894154" cy="109905"/>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831" b="0" dirty="0">
                <a:solidFill>
                  <a:srgbClr val="00338D"/>
                </a:solidFill>
                <a:latin typeface="맑은 고딕" panose="020B0503020000020004" pitchFamily="50" charset="-127"/>
                <a:ea typeface="맑은 고딕" panose="020B0503020000020004" pitchFamily="50" charset="-127"/>
              </a:rPr>
              <a:t>kpmg.com/socialmedia</a:t>
            </a:r>
          </a:p>
        </p:txBody>
      </p:sp>
      <p:sp>
        <p:nvSpPr>
          <p:cNvPr id="26" name="Text Placeholder 46"/>
          <p:cNvSpPr txBox="1">
            <a:spLocks/>
          </p:cNvSpPr>
          <p:nvPr/>
        </p:nvSpPr>
        <p:spPr>
          <a:xfrm>
            <a:off x="5044382" y="3908181"/>
            <a:ext cx="1894154" cy="109905"/>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831" b="0" dirty="0">
                <a:solidFill>
                  <a:srgbClr val="00338D"/>
                </a:solidFill>
                <a:latin typeface="맑은 고딕" panose="020B0503020000020004" pitchFamily="50" charset="-127"/>
                <a:ea typeface="맑은 고딕" panose="020B0503020000020004" pitchFamily="50" charset="-127"/>
              </a:rPr>
              <a:t>kpmg.com/app</a:t>
            </a:r>
          </a:p>
        </p:txBody>
      </p:sp>
      <p:sp>
        <p:nvSpPr>
          <p:cNvPr id="14" name="제목 3">
            <a:extLst>
              <a:ext uri="{FF2B5EF4-FFF2-40B4-BE49-F238E27FC236}">
                <a16:creationId xmlns:a16="http://schemas.microsoft.com/office/drawing/2014/main" id="{46A996BB-4D66-46F9-A53A-553FEFC506C9}"/>
              </a:ext>
            </a:extLst>
          </p:cNvPr>
          <p:cNvSpPr>
            <a:spLocks noGrp="1"/>
          </p:cNvSpPr>
          <p:nvPr>
            <p:ph type="title"/>
          </p:nvPr>
        </p:nvSpPr>
        <p:spPr>
          <a:xfrm>
            <a:off x="2197921" y="726517"/>
            <a:ext cx="3461300" cy="712313"/>
          </a:xfrm>
        </p:spPr>
        <p:txBody>
          <a:bodyPr/>
          <a:lstStyle/>
          <a:p>
            <a:r>
              <a:rPr lang="en-US" altLang="ko-KR" sz="4431" dirty="0">
                <a:solidFill>
                  <a:srgbClr val="00338D"/>
                </a:solidFill>
              </a:rPr>
              <a:t>Contacts</a:t>
            </a:r>
            <a:br>
              <a:rPr lang="en-US" altLang="ko-KR" sz="4431" dirty="0">
                <a:solidFill>
                  <a:srgbClr val="00338D"/>
                </a:solidFill>
              </a:rPr>
            </a:br>
            <a:br>
              <a:rPr lang="en-US" altLang="ko-KR" sz="1846" dirty="0">
                <a:solidFill>
                  <a:srgbClr val="00338D"/>
                </a:solidFill>
              </a:rPr>
            </a:br>
            <a:endParaRPr lang="ko-KR" altLang="en-US" dirty="0"/>
          </a:p>
        </p:txBody>
      </p:sp>
      <p:sp>
        <p:nvSpPr>
          <p:cNvPr id="15" name="Rectangle 22">
            <a:extLst>
              <a:ext uri="{FF2B5EF4-FFF2-40B4-BE49-F238E27FC236}">
                <a16:creationId xmlns:a16="http://schemas.microsoft.com/office/drawing/2014/main" id="{5AE59356-31FB-440E-A736-1B159B97E180}"/>
              </a:ext>
            </a:extLst>
          </p:cNvPr>
          <p:cNvSpPr>
            <a:spLocks noChangeArrowheads="1"/>
          </p:cNvSpPr>
          <p:nvPr/>
        </p:nvSpPr>
        <p:spPr bwMode="auto">
          <a:xfrm>
            <a:off x="2222653" y="1432663"/>
            <a:ext cx="3672500" cy="1695192"/>
          </a:xfrm>
          <a:prstGeom prst="rect">
            <a:avLst/>
          </a:prstGeom>
          <a:solidFill>
            <a:srgbClr val="FFFFFF"/>
          </a:solidFill>
          <a:ln w="12700" algn="ctr">
            <a:noFill/>
            <a:miter lim="800000"/>
            <a:headEnd/>
            <a:tailEnd/>
          </a:ln>
        </p:spPr>
        <p:txBody>
          <a:bodyPr lIns="66462" tIns="99692" rIns="0" anchor="t" anchorCtr="0"/>
          <a:lstStyle>
            <a:lvl1pPr eaLnBrk="0" hangingPunct="0">
              <a:defRPr kumimoji="1" sz="1500" b="1">
                <a:solidFill>
                  <a:schemeClr val="bg1"/>
                </a:solidFill>
                <a:latin typeface="맑은 고딕" panose="020B0503020000020004" pitchFamily="50" charset="-127"/>
                <a:ea typeface="맑은 고딕" panose="020B0503020000020004" pitchFamily="50" charset="-127"/>
              </a:defRPr>
            </a:lvl1pPr>
            <a:lvl2pPr marL="742950" indent="-285750" eaLnBrk="0" hangingPunct="0">
              <a:defRPr kumimoji="1" sz="1500" b="1">
                <a:solidFill>
                  <a:schemeClr val="bg1"/>
                </a:solidFill>
                <a:latin typeface="맑은 고딕" panose="020B0503020000020004" pitchFamily="50" charset="-127"/>
                <a:ea typeface="맑은 고딕" panose="020B0503020000020004" pitchFamily="50" charset="-127"/>
              </a:defRPr>
            </a:lvl2pPr>
            <a:lvl3pPr marL="1143000" indent="-228600" eaLnBrk="0" hangingPunct="0">
              <a:defRPr kumimoji="1" sz="1500" b="1">
                <a:solidFill>
                  <a:schemeClr val="bg1"/>
                </a:solidFill>
                <a:latin typeface="맑은 고딕" panose="020B0503020000020004" pitchFamily="50" charset="-127"/>
                <a:ea typeface="맑은 고딕" panose="020B0503020000020004" pitchFamily="50" charset="-127"/>
              </a:defRPr>
            </a:lvl3pPr>
            <a:lvl4pPr marL="1600200" indent="-228600" eaLnBrk="0" hangingPunct="0">
              <a:defRPr kumimoji="1" sz="1500" b="1">
                <a:solidFill>
                  <a:schemeClr val="bg1"/>
                </a:solidFill>
                <a:latin typeface="맑은 고딕" panose="020B0503020000020004" pitchFamily="50" charset="-127"/>
                <a:ea typeface="맑은 고딕" panose="020B0503020000020004" pitchFamily="50" charset="-127"/>
              </a:defRPr>
            </a:lvl4pPr>
            <a:lvl5pPr marL="2057400" indent="-228600" eaLnBrk="0" hangingPunct="0">
              <a:defRPr kumimoji="1" sz="1500" b="1">
                <a:solidFill>
                  <a:schemeClr val="bg1"/>
                </a:solidFill>
                <a:latin typeface="맑은 고딕" panose="020B0503020000020004" pitchFamily="50" charset="-127"/>
                <a:ea typeface="맑은 고딕" panose="020B0503020000020004" pitchFamily="50" charset="-127"/>
              </a:defRPr>
            </a:lvl5pPr>
            <a:lvl6pPr marL="2514600" indent="-228600" algn="ctr" eaLnBrk="0" fontAlgn="base" hangingPunct="0">
              <a:spcBef>
                <a:spcPct val="0"/>
              </a:spcBef>
              <a:spcAft>
                <a:spcPct val="0"/>
              </a:spcAft>
              <a:defRPr kumimoji="1" sz="1500" b="1">
                <a:solidFill>
                  <a:schemeClr val="bg1"/>
                </a:solidFill>
                <a:latin typeface="맑은 고딕" panose="020B0503020000020004" pitchFamily="50" charset="-127"/>
                <a:ea typeface="맑은 고딕" panose="020B0503020000020004" pitchFamily="50" charset="-127"/>
              </a:defRPr>
            </a:lvl6pPr>
            <a:lvl7pPr marL="2971800" indent="-228600" algn="ctr" eaLnBrk="0" fontAlgn="base" hangingPunct="0">
              <a:spcBef>
                <a:spcPct val="0"/>
              </a:spcBef>
              <a:spcAft>
                <a:spcPct val="0"/>
              </a:spcAft>
              <a:defRPr kumimoji="1" sz="1500" b="1">
                <a:solidFill>
                  <a:schemeClr val="bg1"/>
                </a:solidFill>
                <a:latin typeface="맑은 고딕" panose="020B0503020000020004" pitchFamily="50" charset="-127"/>
                <a:ea typeface="맑은 고딕" panose="020B0503020000020004" pitchFamily="50" charset="-127"/>
              </a:defRPr>
            </a:lvl7pPr>
            <a:lvl8pPr marL="3429000" indent="-228600" algn="ctr" eaLnBrk="0" fontAlgn="base" hangingPunct="0">
              <a:spcBef>
                <a:spcPct val="0"/>
              </a:spcBef>
              <a:spcAft>
                <a:spcPct val="0"/>
              </a:spcAft>
              <a:defRPr kumimoji="1" sz="1500" b="1">
                <a:solidFill>
                  <a:schemeClr val="bg1"/>
                </a:solidFill>
                <a:latin typeface="맑은 고딕" panose="020B0503020000020004" pitchFamily="50" charset="-127"/>
                <a:ea typeface="맑은 고딕" panose="020B0503020000020004" pitchFamily="50" charset="-127"/>
              </a:defRPr>
            </a:lvl8pPr>
            <a:lvl9pPr marL="3886200" indent="-228600" algn="ctr" eaLnBrk="0" fontAlgn="base" hangingPunct="0">
              <a:spcBef>
                <a:spcPct val="0"/>
              </a:spcBef>
              <a:spcAft>
                <a:spcPct val="0"/>
              </a:spcAft>
              <a:defRPr kumimoji="1" sz="1500" b="1">
                <a:solidFill>
                  <a:schemeClr val="bg1"/>
                </a:solidFill>
                <a:latin typeface="맑은 고딕" panose="020B0503020000020004" pitchFamily="50" charset="-127"/>
                <a:ea typeface="맑은 고딕" panose="020B0503020000020004" pitchFamily="50" charset="-127"/>
              </a:defRPr>
            </a:lvl9pPr>
          </a:lstStyle>
          <a:p>
            <a:pPr algn="just" defTabSz="844078">
              <a:tabLst>
                <a:tab pos="1156211" algn="l"/>
                <a:tab pos="1406796" algn="l"/>
              </a:tabLst>
              <a:defRPr/>
            </a:pPr>
            <a:endParaRPr kumimoji="0" lang="en-US" altLang="ko-KR" sz="923" b="0" kern="0" dirty="0">
              <a:solidFill>
                <a:srgbClr val="000000"/>
              </a:solidFill>
            </a:endParaRPr>
          </a:p>
          <a:p>
            <a:pPr algn="just" defTabSz="844078">
              <a:tabLst>
                <a:tab pos="1156211" algn="l"/>
                <a:tab pos="1406796" algn="l"/>
              </a:tabLst>
              <a:defRPr/>
            </a:pPr>
            <a:r>
              <a:rPr kumimoji="0" lang="ko-KR" altLang="en-US" sz="923" b="0" kern="0" dirty="0">
                <a:solidFill>
                  <a:srgbClr val="000000"/>
                </a:solidFill>
              </a:rPr>
              <a:t>김병두 이사</a:t>
            </a:r>
            <a:r>
              <a:rPr kumimoji="0" lang="en-US" altLang="ko-KR" sz="923" b="0" kern="0" dirty="0">
                <a:solidFill>
                  <a:srgbClr val="000000"/>
                </a:solidFill>
              </a:rPr>
              <a:t>	T.	+82 2 2112 6721</a:t>
            </a:r>
          </a:p>
          <a:p>
            <a:pPr algn="just" defTabSz="844078">
              <a:tabLst>
                <a:tab pos="1156211" algn="l"/>
                <a:tab pos="1406796" algn="l"/>
              </a:tabLst>
              <a:defRPr/>
            </a:pPr>
            <a:r>
              <a:rPr kumimoji="0" lang="en-US" altLang="ko-KR" sz="923" b="0" kern="0" dirty="0">
                <a:solidFill>
                  <a:srgbClr val="000000"/>
                </a:solidFill>
              </a:rPr>
              <a:t>	E.	</a:t>
            </a:r>
            <a:r>
              <a:rPr kumimoji="0" lang="en-US" altLang="ko-KR" sz="900" b="0" u="sng" kern="0" dirty="0">
                <a:solidFill>
                  <a:srgbClr val="00338D"/>
                </a:solidFill>
                <a:hlinkClick r:id="rId6">
                  <a:extLst>
                    <a:ext uri="{A12FA001-AC4F-418D-AE19-62706E023703}">
                      <ahyp:hlinkClr xmlns:ahyp="http://schemas.microsoft.com/office/drawing/2018/hyperlinkcolor" val="tx"/>
                    </a:ext>
                  </a:extLst>
                </a:hlinkClick>
              </a:rPr>
              <a:t>byeongdookim@kr.kpmg.com</a:t>
            </a:r>
            <a:endParaRPr kumimoji="0" lang="en-US" altLang="ko-KR" sz="900" b="0" u="sng" kern="0" dirty="0">
              <a:solidFill>
                <a:srgbClr val="00338D"/>
              </a:solidFill>
            </a:endParaRPr>
          </a:p>
          <a:p>
            <a:pPr algn="just" defTabSz="844078">
              <a:tabLst>
                <a:tab pos="1156211" algn="l"/>
                <a:tab pos="1406796" algn="l"/>
              </a:tabLst>
              <a:defRPr/>
            </a:pPr>
            <a:endParaRPr kumimoji="0" lang="en-US" altLang="ko-KR" sz="900" b="0" u="sng" kern="0" dirty="0">
              <a:solidFill>
                <a:schemeClr val="bg2"/>
              </a:solidFill>
            </a:endParaRPr>
          </a:p>
          <a:p>
            <a:pPr algn="just" defTabSz="844078">
              <a:tabLst>
                <a:tab pos="1156211" algn="l"/>
                <a:tab pos="1406796" algn="l"/>
              </a:tabLst>
              <a:defRPr/>
            </a:pPr>
            <a:endParaRPr kumimoji="0" lang="en-US" altLang="ko-KR" sz="900" b="0" u="sng" kern="0" dirty="0">
              <a:solidFill>
                <a:schemeClr val="bg2"/>
              </a:solidFill>
            </a:endParaRPr>
          </a:p>
          <a:p>
            <a:pPr algn="just" defTabSz="844078">
              <a:tabLst>
                <a:tab pos="1156211" algn="l"/>
                <a:tab pos="1406796" algn="l"/>
              </a:tabLst>
              <a:defRPr/>
            </a:pPr>
            <a:r>
              <a:rPr kumimoji="0" lang="ko-KR" altLang="en-US" sz="923" b="0" kern="0" dirty="0">
                <a:solidFill>
                  <a:srgbClr val="000000"/>
                </a:solidFill>
              </a:rPr>
              <a:t>정주호 과장</a:t>
            </a:r>
            <a:r>
              <a:rPr kumimoji="0" lang="en-US" altLang="ko-KR" sz="923" b="0" kern="0" dirty="0">
                <a:solidFill>
                  <a:srgbClr val="000000"/>
                </a:solidFill>
              </a:rPr>
              <a:t>	T.	+82 2 2112 0135</a:t>
            </a:r>
          </a:p>
          <a:p>
            <a:pPr algn="just" defTabSz="844078">
              <a:tabLst>
                <a:tab pos="1156211" algn="l"/>
                <a:tab pos="1406796" algn="l"/>
              </a:tabLst>
              <a:defRPr/>
            </a:pPr>
            <a:r>
              <a:rPr kumimoji="0" lang="en-US" altLang="ko-KR" sz="923" b="0" kern="0" dirty="0">
                <a:solidFill>
                  <a:srgbClr val="000000"/>
                </a:solidFill>
              </a:rPr>
              <a:t>	E.	</a:t>
            </a:r>
            <a:r>
              <a:rPr kumimoji="0" lang="en-US" altLang="ko-KR" sz="900" b="0" u="sng" kern="0" dirty="0">
                <a:solidFill>
                  <a:srgbClr val="00338D"/>
                </a:solidFill>
              </a:rPr>
              <a:t>joohojung@kr.kpmg.com</a:t>
            </a:r>
            <a:endParaRPr lang="da-DK" altLang="ko-KR" sz="923" u="sng" dirty="0">
              <a:solidFill>
                <a:srgbClr val="00338D"/>
              </a:solidFill>
            </a:endParaRPr>
          </a:p>
          <a:p>
            <a:pPr algn="just" defTabSz="844078">
              <a:tabLst>
                <a:tab pos="1156211" algn="l"/>
                <a:tab pos="1406796" algn="l"/>
              </a:tabLst>
              <a:defRPr/>
            </a:pPr>
            <a:endParaRPr lang="da-DK" altLang="ko-KR" sz="923" dirty="0">
              <a:solidFill>
                <a:prstClr val="white"/>
              </a:solidFill>
            </a:endParaRPr>
          </a:p>
          <a:p>
            <a:pPr algn="just" defTabSz="844078">
              <a:tabLst>
                <a:tab pos="1156211" algn="l"/>
                <a:tab pos="1406796" algn="l"/>
              </a:tabLst>
              <a:defRPr/>
            </a:pPr>
            <a:endParaRPr lang="da-DK" altLang="ko-KR" sz="923" dirty="0">
              <a:solidFill>
                <a:prstClr val="white"/>
              </a:solidFill>
            </a:endParaRPr>
          </a:p>
        </p:txBody>
      </p:sp>
    </p:spTree>
    <p:extLst>
      <p:ext uri="{BB962C8B-B14F-4D97-AF65-F5344CB8AC3E}">
        <p14:creationId xmlns:p14="http://schemas.microsoft.com/office/powerpoint/2010/main" val="247065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Target Structure</a:t>
            </a:r>
          </a:p>
        </p:txBody>
      </p:sp>
      <p:sp>
        <p:nvSpPr>
          <p:cNvPr id="89" name="제목 2">
            <a:extLst>
              <a:ext uri="{FF2B5EF4-FFF2-40B4-BE49-F238E27FC236}">
                <a16:creationId xmlns:a16="http://schemas.microsoft.com/office/drawing/2014/main" id="{AB370E44-1D28-4F78-B15C-C13D5572E450}"/>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Understanding of target</a:t>
            </a:r>
          </a:p>
        </p:txBody>
      </p:sp>
      <p:sp>
        <p:nvSpPr>
          <p:cNvPr id="67" name="Rectangle 41">
            <a:extLst>
              <a:ext uri="{FF2B5EF4-FFF2-40B4-BE49-F238E27FC236}">
                <a16:creationId xmlns:a16="http://schemas.microsoft.com/office/drawing/2014/main" id="{B8C188DB-3E45-4087-A0E0-F193ECC34926}"/>
              </a:ext>
            </a:extLst>
          </p:cNvPr>
          <p:cNvSpPr>
            <a:spLocks noChangeArrowheads="1"/>
          </p:cNvSpPr>
          <p:nvPr/>
        </p:nvSpPr>
        <p:spPr bwMode="auto">
          <a:xfrm>
            <a:off x="867171" y="1206738"/>
            <a:ext cx="539688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ea typeface="맑은 고딕" panose="020B0503020000020004" pitchFamily="50" charset="-127"/>
                <a:cs typeface="Arial" panose="020B0604020202020204" pitchFamily="34" charset="0"/>
              </a:rPr>
              <a:t>▌</a:t>
            </a:r>
            <a:r>
              <a:rPr lang="en-US" altLang="ko-KR" sz="1200" b="1" dirty="0">
                <a:solidFill>
                  <a:srgbClr val="00338D"/>
                </a:solidFill>
                <a:ea typeface="맑은 고딕" panose="020B0503020000020004" pitchFamily="50" charset="-127"/>
                <a:cs typeface="Arial" panose="020B0604020202020204" pitchFamily="34" charset="0"/>
              </a:rPr>
              <a:t>Entity</a:t>
            </a:r>
            <a:endParaRPr lang="en-US" altLang="ko-KR" sz="1400" b="1" dirty="0">
              <a:solidFill>
                <a:srgbClr val="00338D"/>
              </a:solidFill>
              <a:ea typeface="맑은 고딕" panose="020B0503020000020004" pitchFamily="50" charset="-127"/>
              <a:cs typeface="Arial" panose="020B0604020202020204" pitchFamily="34" charset="0"/>
            </a:endParaRPr>
          </a:p>
        </p:txBody>
      </p:sp>
      <p:sp>
        <p:nvSpPr>
          <p:cNvPr id="37" name="Rectangle 41">
            <a:extLst>
              <a:ext uri="{FF2B5EF4-FFF2-40B4-BE49-F238E27FC236}">
                <a16:creationId xmlns:a16="http://schemas.microsoft.com/office/drawing/2014/main" id="{716BDF5B-1BB9-40DD-B6F8-197097D0B212}"/>
              </a:ext>
            </a:extLst>
          </p:cNvPr>
          <p:cNvSpPr>
            <a:spLocks noChangeArrowheads="1"/>
          </p:cNvSpPr>
          <p:nvPr/>
        </p:nvSpPr>
        <p:spPr bwMode="auto">
          <a:xfrm>
            <a:off x="914243" y="3765453"/>
            <a:ext cx="358617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ea typeface="맑은 고딕" panose="020B0503020000020004" pitchFamily="50" charset="-127"/>
                <a:cs typeface="Arial" panose="020B0604020202020204" pitchFamily="34" charset="0"/>
              </a:rPr>
              <a:t>▌</a:t>
            </a:r>
            <a:r>
              <a:rPr lang="en-US" altLang="ko-KR" sz="1200" b="1" dirty="0">
                <a:solidFill>
                  <a:srgbClr val="00338D"/>
                </a:solidFill>
                <a:ea typeface="맑은 고딕" panose="020B0503020000020004" pitchFamily="50" charset="-127"/>
                <a:cs typeface="Arial" panose="020B0604020202020204" pitchFamily="34" charset="0"/>
              </a:rPr>
              <a:t>PP&amp;E</a:t>
            </a:r>
            <a:endParaRPr lang="en-US" altLang="ko-KR" sz="1400" b="1" dirty="0">
              <a:solidFill>
                <a:srgbClr val="00338D"/>
              </a:solidFill>
              <a:ea typeface="맑은 고딕" panose="020B0503020000020004" pitchFamily="50" charset="-127"/>
              <a:cs typeface="Arial" panose="020B0604020202020204" pitchFamily="34" charset="0"/>
            </a:endParaRPr>
          </a:p>
        </p:txBody>
      </p:sp>
      <p:sp>
        <p:nvSpPr>
          <p:cNvPr id="74" name="직사각형 73">
            <a:extLst>
              <a:ext uri="{FF2B5EF4-FFF2-40B4-BE49-F238E27FC236}">
                <a16:creationId xmlns:a16="http://schemas.microsoft.com/office/drawing/2014/main" id="{3351C8E3-5997-4B8B-A00C-F2DD02BB7120}"/>
              </a:ext>
            </a:extLst>
          </p:cNvPr>
          <p:cNvSpPr/>
          <p:nvPr/>
        </p:nvSpPr>
        <p:spPr bwMode="auto">
          <a:xfrm>
            <a:off x="1415185" y="2725190"/>
            <a:ext cx="1040400" cy="252000"/>
          </a:xfrm>
          <a:prstGeom prst="rect">
            <a:avLst/>
          </a:prstGeom>
          <a:solidFill>
            <a:schemeClr val="tx2"/>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r>
              <a:rPr lang="ko-KR" altLang="en-US" sz="800" b="1" dirty="0" err="1">
                <a:solidFill>
                  <a:schemeClr val="bg1"/>
                </a:solidFill>
                <a:latin typeface="+mj-ea"/>
                <a:ea typeface="+mj-ea"/>
              </a:rPr>
              <a:t>대흥하이텍</a:t>
            </a:r>
            <a:r>
              <a:rPr lang="ko-KR" altLang="en-US" sz="800" b="1" dirty="0">
                <a:solidFill>
                  <a:schemeClr val="bg1"/>
                </a:solidFill>
                <a:latin typeface="+mj-ea"/>
                <a:ea typeface="+mj-ea"/>
              </a:rPr>
              <a:t>㈜</a:t>
            </a:r>
            <a:r>
              <a:rPr lang="en-US" altLang="ko-KR" sz="800" b="1" baseline="30000" dirty="0">
                <a:solidFill>
                  <a:schemeClr val="bg1"/>
                </a:solidFill>
                <a:latin typeface="+mj-ea"/>
                <a:ea typeface="+mj-ea"/>
              </a:rPr>
              <a:t>2</a:t>
            </a:r>
            <a:endParaRPr lang="ko-KR" altLang="en-US" sz="800" b="1" baseline="30000" dirty="0">
              <a:solidFill>
                <a:schemeClr val="bg1"/>
              </a:solidFill>
              <a:latin typeface="+mj-ea"/>
              <a:ea typeface="+mj-ea"/>
            </a:endParaRPr>
          </a:p>
        </p:txBody>
      </p:sp>
      <p:sp>
        <p:nvSpPr>
          <p:cNvPr id="75" name="직사각형 74">
            <a:extLst>
              <a:ext uri="{FF2B5EF4-FFF2-40B4-BE49-F238E27FC236}">
                <a16:creationId xmlns:a16="http://schemas.microsoft.com/office/drawing/2014/main" id="{222B3F24-FCA1-4887-8B78-B39AC5685C92}"/>
              </a:ext>
            </a:extLst>
          </p:cNvPr>
          <p:cNvSpPr/>
          <p:nvPr/>
        </p:nvSpPr>
        <p:spPr bwMode="auto">
          <a:xfrm>
            <a:off x="3713768" y="2725190"/>
            <a:ext cx="1040400" cy="252000"/>
          </a:xfrm>
          <a:prstGeom prst="rect">
            <a:avLst/>
          </a:prstGeom>
          <a:solidFill>
            <a:schemeClr val="tx2"/>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r>
              <a:rPr lang="ko-KR" altLang="en-US" sz="800" b="1" dirty="0" err="1">
                <a:solidFill>
                  <a:schemeClr val="bg1"/>
                </a:solidFill>
                <a:latin typeface="+mj-ea"/>
                <a:ea typeface="+mj-ea"/>
              </a:rPr>
              <a:t>티씨엘</a:t>
            </a:r>
            <a:r>
              <a:rPr lang="ko-KR" altLang="en-US" sz="800" b="1" dirty="0">
                <a:solidFill>
                  <a:schemeClr val="bg1"/>
                </a:solidFill>
                <a:latin typeface="+mj-ea"/>
                <a:ea typeface="+mj-ea"/>
              </a:rPr>
              <a:t>㈜</a:t>
            </a:r>
          </a:p>
        </p:txBody>
      </p:sp>
      <p:sp>
        <p:nvSpPr>
          <p:cNvPr id="76" name="직사각형 75">
            <a:extLst>
              <a:ext uri="{FF2B5EF4-FFF2-40B4-BE49-F238E27FC236}">
                <a16:creationId xmlns:a16="http://schemas.microsoft.com/office/drawing/2014/main" id="{F9AFC6A0-1AFC-4370-95CD-6B21D602CC2D}"/>
              </a:ext>
            </a:extLst>
          </p:cNvPr>
          <p:cNvSpPr/>
          <p:nvPr/>
        </p:nvSpPr>
        <p:spPr bwMode="auto">
          <a:xfrm>
            <a:off x="5389324" y="2725190"/>
            <a:ext cx="1040400" cy="252000"/>
          </a:xfrm>
          <a:prstGeom prst="rect">
            <a:avLst/>
          </a:prstGeom>
          <a:solidFill>
            <a:schemeClr val="tx2"/>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r>
              <a:rPr lang="ko-KR" altLang="en-US" sz="800" b="1" dirty="0" err="1">
                <a:solidFill>
                  <a:schemeClr val="bg1"/>
                </a:solidFill>
                <a:latin typeface="+mj-ea"/>
                <a:ea typeface="+mj-ea"/>
              </a:rPr>
              <a:t>요한하이테크</a:t>
            </a:r>
            <a:endParaRPr lang="ko-KR" altLang="en-US" sz="800" b="1" dirty="0">
              <a:solidFill>
                <a:schemeClr val="bg1"/>
              </a:solidFill>
              <a:latin typeface="+mj-ea"/>
              <a:ea typeface="+mj-ea"/>
            </a:endParaRPr>
          </a:p>
        </p:txBody>
      </p:sp>
      <p:cxnSp>
        <p:nvCxnSpPr>
          <p:cNvPr id="77" name="직선 연결선 76">
            <a:extLst>
              <a:ext uri="{FF2B5EF4-FFF2-40B4-BE49-F238E27FC236}">
                <a16:creationId xmlns:a16="http://schemas.microsoft.com/office/drawing/2014/main" id="{222DFB46-7C99-46D6-9730-7A6E8ACF147A}"/>
              </a:ext>
            </a:extLst>
          </p:cNvPr>
          <p:cNvCxnSpPr>
            <a:cxnSpLocks/>
          </p:cNvCxnSpPr>
          <p:nvPr/>
        </p:nvCxnSpPr>
        <p:spPr>
          <a:xfrm>
            <a:off x="1156325" y="2551046"/>
            <a:ext cx="1488476" cy="0"/>
          </a:xfrm>
          <a:prstGeom prst="line">
            <a:avLst/>
          </a:prstGeom>
          <a:noFill/>
          <a:ln w="9525" cap="flat" cmpd="sng" algn="ctr">
            <a:solidFill>
              <a:srgbClr val="0091DA">
                <a:shade val="95000"/>
                <a:satMod val="105000"/>
              </a:srgbClr>
            </a:solidFill>
            <a:prstDash val="solid"/>
          </a:ln>
          <a:effectLst/>
        </p:spPr>
      </p:cxnSp>
      <p:grpSp>
        <p:nvGrpSpPr>
          <p:cNvPr id="78" name="그룹 77">
            <a:extLst>
              <a:ext uri="{FF2B5EF4-FFF2-40B4-BE49-F238E27FC236}">
                <a16:creationId xmlns:a16="http://schemas.microsoft.com/office/drawing/2014/main" id="{071A3001-DBC1-438A-BDF9-54DE71689C8C}"/>
              </a:ext>
            </a:extLst>
          </p:cNvPr>
          <p:cNvGrpSpPr/>
          <p:nvPr/>
        </p:nvGrpSpPr>
        <p:grpSpPr>
          <a:xfrm>
            <a:off x="914243" y="1778011"/>
            <a:ext cx="517720" cy="610857"/>
            <a:chOff x="4230000" y="4082132"/>
            <a:chExt cx="468000" cy="368610"/>
          </a:xfrm>
        </p:grpSpPr>
        <p:sp>
          <p:nvSpPr>
            <p:cNvPr id="79" name="Rounded Rectangle 117">
              <a:extLst>
                <a:ext uri="{FF2B5EF4-FFF2-40B4-BE49-F238E27FC236}">
                  <a16:creationId xmlns:a16="http://schemas.microsoft.com/office/drawing/2014/main" id="{D04913DD-834C-4786-AB99-3993D117B91C}"/>
                </a:ext>
              </a:extLst>
            </p:cNvPr>
            <p:cNvSpPr/>
            <p:nvPr/>
          </p:nvSpPr>
          <p:spPr bwMode="auto">
            <a:xfrm>
              <a:off x="4230000" y="4082132"/>
              <a:ext cx="468000" cy="144000"/>
            </a:xfrm>
            <a:prstGeom prst="roundRect">
              <a:avLst>
                <a:gd name="adj" fmla="val 0"/>
              </a:avLst>
            </a:prstGeom>
            <a:solidFill>
              <a:srgbClr val="005EB8"/>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1" i="0" u="none" strike="noStrike" kern="0" cap="none" spc="-100" normalizeH="0" baseline="0" noProof="0" dirty="0">
                  <a:ln>
                    <a:noFill/>
                  </a:ln>
                  <a:solidFill>
                    <a:prstClr val="white"/>
                  </a:solidFill>
                  <a:effectLst/>
                  <a:uLnTx/>
                  <a:uFillTx/>
                  <a:ea typeface="맑은 고딕" panose="020B0503020000020004" pitchFamily="50" charset="-127"/>
                  <a:cs typeface="Arial" panose="020B0604020202020204" pitchFamily="34" charset="0"/>
                </a:rPr>
                <a:t>이재성</a:t>
              </a:r>
              <a:endParaRPr kumimoji="0" lang="en-US" altLang="ko-KR" sz="800" b="1" i="0" u="none" strike="noStrike" kern="0" cap="none" spc="-100" normalizeH="0" baseline="0" noProof="0" dirty="0">
                <a:ln>
                  <a:noFill/>
                </a:ln>
                <a:solidFill>
                  <a:prstClr val="white"/>
                </a:solidFill>
                <a:effectLst/>
                <a:uLnTx/>
                <a:uFillTx/>
                <a:ea typeface="맑은 고딕" panose="020B0503020000020004" pitchFamily="50" charset="-127"/>
                <a:cs typeface="Arial" panose="020B0604020202020204" pitchFamily="34" charset="0"/>
              </a:endParaRPr>
            </a:p>
          </p:txBody>
        </p:sp>
        <p:sp>
          <p:nvSpPr>
            <p:cNvPr id="80" name="Rounded Rectangle 117">
              <a:extLst>
                <a:ext uri="{FF2B5EF4-FFF2-40B4-BE49-F238E27FC236}">
                  <a16:creationId xmlns:a16="http://schemas.microsoft.com/office/drawing/2014/main" id="{B9AEABB4-CB63-4859-802E-E665FD093172}"/>
                </a:ext>
              </a:extLst>
            </p:cNvPr>
            <p:cNvSpPr/>
            <p:nvPr/>
          </p:nvSpPr>
          <p:spPr bwMode="auto">
            <a:xfrm>
              <a:off x="4230000" y="4234742"/>
              <a:ext cx="468000" cy="216000"/>
            </a:xfrm>
            <a:prstGeom prst="roundRect">
              <a:avLst>
                <a:gd name="adj" fmla="val 0"/>
              </a:avLst>
            </a:prstGeom>
            <a:solidFill>
              <a:srgbClr val="005EB8">
                <a:alpha val="20000"/>
              </a:srgbClr>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0" i="0" u="none" strike="noStrike" kern="0" cap="none" spc="-100" normalizeH="0" baseline="0" noProof="0" dirty="0">
                  <a:ln>
                    <a:noFill/>
                  </a:ln>
                  <a:solidFill>
                    <a:srgbClr val="000000"/>
                  </a:solidFill>
                  <a:effectLst/>
                  <a:uLnTx/>
                  <a:uFillTx/>
                  <a:ea typeface="맑은 고딕" panose="020B0503020000020004" pitchFamily="50" charset="-127"/>
                  <a:cs typeface="Arial" panose="020B0604020202020204" pitchFamily="34" charset="0"/>
                </a:rPr>
                <a:t>대표이사</a:t>
              </a:r>
              <a:endParaRPr kumimoji="0" lang="en-US" altLang="ko-KR" sz="800" b="0" i="0" u="none" strike="noStrike" kern="0" cap="none" spc="-10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lang="en-US" altLang="ko-KR" sz="800" kern="0" spc="-100" dirty="0">
                  <a:solidFill>
                    <a:srgbClr val="000000"/>
                  </a:solidFill>
                  <a:ea typeface="맑은 고딕" panose="020B0503020000020004" pitchFamily="50" charset="-127"/>
                  <a:cs typeface="Arial" panose="020B0604020202020204" pitchFamily="34" charset="0"/>
                </a:rPr>
                <a:t>(98.7%)</a:t>
              </a:r>
              <a:endParaRPr kumimoji="0" lang="en-US" altLang="ko-KR" sz="800" b="0" i="0" u="none" strike="noStrike" kern="0" cap="none" spc="-10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p:txBody>
        </p:sp>
      </p:grpSp>
      <p:grpSp>
        <p:nvGrpSpPr>
          <p:cNvPr id="81" name="그룹 80">
            <a:extLst>
              <a:ext uri="{FF2B5EF4-FFF2-40B4-BE49-F238E27FC236}">
                <a16:creationId xmlns:a16="http://schemas.microsoft.com/office/drawing/2014/main" id="{F8FDB0BF-8263-4C65-B6AC-5772E9A26113}"/>
              </a:ext>
            </a:extLst>
          </p:cNvPr>
          <p:cNvGrpSpPr/>
          <p:nvPr/>
        </p:nvGrpSpPr>
        <p:grpSpPr>
          <a:xfrm>
            <a:off x="1657400" y="1773941"/>
            <a:ext cx="517720" cy="610857"/>
            <a:chOff x="4737837" y="4082132"/>
            <a:chExt cx="468000" cy="368610"/>
          </a:xfrm>
        </p:grpSpPr>
        <p:sp>
          <p:nvSpPr>
            <p:cNvPr id="82" name="Rounded Rectangle 117">
              <a:extLst>
                <a:ext uri="{FF2B5EF4-FFF2-40B4-BE49-F238E27FC236}">
                  <a16:creationId xmlns:a16="http://schemas.microsoft.com/office/drawing/2014/main" id="{9276DFC9-755B-4DF4-99E4-0AC830791421}"/>
                </a:ext>
              </a:extLst>
            </p:cNvPr>
            <p:cNvSpPr/>
            <p:nvPr/>
          </p:nvSpPr>
          <p:spPr bwMode="auto">
            <a:xfrm>
              <a:off x="4737837" y="4082132"/>
              <a:ext cx="468000" cy="144000"/>
            </a:xfrm>
            <a:prstGeom prst="roundRect">
              <a:avLst>
                <a:gd name="adj" fmla="val 0"/>
              </a:avLst>
            </a:prstGeom>
            <a:solidFill>
              <a:srgbClr val="005EB8"/>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1" i="0" u="none" strike="noStrike" kern="0" cap="none" spc="0" normalizeH="0" baseline="0" noProof="0" dirty="0" err="1">
                  <a:ln>
                    <a:noFill/>
                  </a:ln>
                  <a:solidFill>
                    <a:prstClr val="white"/>
                  </a:solidFill>
                  <a:effectLst/>
                  <a:uLnTx/>
                  <a:uFillTx/>
                  <a:ea typeface="맑은 고딕" panose="020B0503020000020004" pitchFamily="50" charset="-127"/>
                  <a:cs typeface="Arial" panose="020B0604020202020204" pitchFamily="34" charset="0"/>
                </a:rPr>
                <a:t>이만홍</a:t>
              </a:r>
              <a:r>
                <a:rPr kumimoji="0" lang="en-US" altLang="ko-KR" sz="800" b="1" i="0" u="none" strike="noStrike" kern="0" cap="none" spc="0" normalizeH="0" baseline="30000" noProof="0" dirty="0">
                  <a:ln>
                    <a:noFill/>
                  </a:ln>
                  <a:solidFill>
                    <a:prstClr val="white"/>
                  </a:solidFill>
                  <a:effectLst/>
                  <a:uLnTx/>
                  <a:uFillTx/>
                  <a:ea typeface="맑은 고딕" panose="020B0503020000020004" pitchFamily="50" charset="-127"/>
                  <a:cs typeface="Arial" panose="020B0604020202020204" pitchFamily="34" charset="0"/>
                </a:rPr>
                <a:t>1</a:t>
              </a:r>
            </a:p>
          </p:txBody>
        </p:sp>
        <p:sp>
          <p:nvSpPr>
            <p:cNvPr id="83" name="Rounded Rectangle 117">
              <a:extLst>
                <a:ext uri="{FF2B5EF4-FFF2-40B4-BE49-F238E27FC236}">
                  <a16:creationId xmlns:a16="http://schemas.microsoft.com/office/drawing/2014/main" id="{5B72CC65-F731-4A3F-9AD2-5C240124342D}"/>
                </a:ext>
              </a:extLst>
            </p:cNvPr>
            <p:cNvSpPr/>
            <p:nvPr/>
          </p:nvSpPr>
          <p:spPr bwMode="auto">
            <a:xfrm>
              <a:off x="4737837" y="4234742"/>
              <a:ext cx="468000" cy="216000"/>
            </a:xfrm>
            <a:prstGeom prst="roundRect">
              <a:avLst>
                <a:gd name="adj" fmla="val 0"/>
              </a:avLst>
            </a:prstGeom>
            <a:solidFill>
              <a:srgbClr val="005EB8">
                <a:alpha val="20000"/>
              </a:srgbClr>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rPr>
                <a:t>대표이사 자녀</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lang="en-US" altLang="ko-KR" sz="800" kern="0" dirty="0">
                  <a:solidFill>
                    <a:srgbClr val="000000"/>
                  </a:solidFill>
                  <a:ea typeface="맑은 고딕" panose="020B0503020000020004" pitchFamily="50" charset="-127"/>
                  <a:cs typeface="Arial" panose="020B0604020202020204" pitchFamily="34" charset="0"/>
                </a:rPr>
                <a:t>(0.65%)</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p:txBody>
        </p:sp>
      </p:grpSp>
      <p:grpSp>
        <p:nvGrpSpPr>
          <p:cNvPr id="84" name="그룹 83">
            <a:extLst>
              <a:ext uri="{FF2B5EF4-FFF2-40B4-BE49-F238E27FC236}">
                <a16:creationId xmlns:a16="http://schemas.microsoft.com/office/drawing/2014/main" id="{052D82E8-9B53-4934-8982-EC6D7EFD30F1}"/>
              </a:ext>
            </a:extLst>
          </p:cNvPr>
          <p:cNvGrpSpPr/>
          <p:nvPr/>
        </p:nvGrpSpPr>
        <p:grpSpPr>
          <a:xfrm>
            <a:off x="2400557" y="1767594"/>
            <a:ext cx="522045" cy="615960"/>
            <a:chOff x="5245674" y="4082132"/>
            <a:chExt cx="468000" cy="368610"/>
          </a:xfrm>
        </p:grpSpPr>
        <p:sp>
          <p:nvSpPr>
            <p:cNvPr id="85" name="Rounded Rectangle 117">
              <a:extLst>
                <a:ext uri="{FF2B5EF4-FFF2-40B4-BE49-F238E27FC236}">
                  <a16:creationId xmlns:a16="http://schemas.microsoft.com/office/drawing/2014/main" id="{B4F57703-EA0C-4A9C-A686-F398DD0C6D88}"/>
                </a:ext>
              </a:extLst>
            </p:cNvPr>
            <p:cNvSpPr/>
            <p:nvPr/>
          </p:nvSpPr>
          <p:spPr bwMode="auto">
            <a:xfrm>
              <a:off x="5245674" y="4082132"/>
              <a:ext cx="468000" cy="144000"/>
            </a:xfrm>
            <a:prstGeom prst="roundRect">
              <a:avLst>
                <a:gd name="adj" fmla="val 0"/>
              </a:avLst>
            </a:prstGeom>
            <a:solidFill>
              <a:srgbClr val="005EB8"/>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1" i="0" u="none" strike="noStrike" kern="0" cap="none" spc="0" normalizeH="0" baseline="0" noProof="0" dirty="0" err="1">
                  <a:ln>
                    <a:noFill/>
                  </a:ln>
                  <a:solidFill>
                    <a:prstClr val="white"/>
                  </a:solidFill>
                  <a:effectLst/>
                  <a:uLnTx/>
                  <a:uFillTx/>
                  <a:ea typeface="맑은 고딕" panose="020B0503020000020004" pitchFamily="50" charset="-127"/>
                  <a:cs typeface="Arial" panose="020B0604020202020204" pitchFamily="34" charset="0"/>
                </a:rPr>
                <a:t>이자강</a:t>
              </a:r>
              <a:r>
                <a:rPr kumimoji="0" lang="en-US" altLang="ko-KR" sz="800" b="1" i="0" u="none" strike="noStrike" kern="0" cap="none" spc="0" normalizeH="0" baseline="30000" noProof="0" dirty="0">
                  <a:ln>
                    <a:noFill/>
                  </a:ln>
                  <a:solidFill>
                    <a:prstClr val="white"/>
                  </a:solidFill>
                  <a:effectLst/>
                  <a:uLnTx/>
                  <a:uFillTx/>
                  <a:ea typeface="맑은 고딕" panose="020B0503020000020004" pitchFamily="50" charset="-127"/>
                  <a:cs typeface="Arial" panose="020B0604020202020204" pitchFamily="34" charset="0"/>
                </a:rPr>
                <a:t>1</a:t>
              </a:r>
            </a:p>
          </p:txBody>
        </p:sp>
        <p:sp>
          <p:nvSpPr>
            <p:cNvPr id="86" name="Rounded Rectangle 117">
              <a:extLst>
                <a:ext uri="{FF2B5EF4-FFF2-40B4-BE49-F238E27FC236}">
                  <a16:creationId xmlns:a16="http://schemas.microsoft.com/office/drawing/2014/main" id="{841ADCE2-C822-4E36-AD9E-F48AD549029E}"/>
                </a:ext>
              </a:extLst>
            </p:cNvPr>
            <p:cNvSpPr/>
            <p:nvPr/>
          </p:nvSpPr>
          <p:spPr bwMode="auto">
            <a:xfrm>
              <a:off x="5245674" y="4234742"/>
              <a:ext cx="468000" cy="216000"/>
            </a:xfrm>
            <a:prstGeom prst="roundRect">
              <a:avLst>
                <a:gd name="adj" fmla="val 0"/>
              </a:avLst>
            </a:prstGeom>
            <a:solidFill>
              <a:srgbClr val="005EB8">
                <a:alpha val="20000"/>
              </a:srgbClr>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rPr>
                <a:t>대표이사 자녀</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lang="en-US" altLang="ko-KR" sz="800" kern="0" dirty="0">
                  <a:solidFill>
                    <a:srgbClr val="000000"/>
                  </a:solidFill>
                  <a:ea typeface="맑은 고딕" panose="020B0503020000020004" pitchFamily="50" charset="-127"/>
                  <a:cs typeface="Arial" panose="020B0604020202020204" pitchFamily="34" charset="0"/>
                </a:rPr>
                <a:t>(0.65%)</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p:txBody>
        </p:sp>
      </p:grpSp>
      <p:cxnSp>
        <p:nvCxnSpPr>
          <p:cNvPr id="87" name="직선 연결선 86">
            <a:extLst>
              <a:ext uri="{FF2B5EF4-FFF2-40B4-BE49-F238E27FC236}">
                <a16:creationId xmlns:a16="http://schemas.microsoft.com/office/drawing/2014/main" id="{55720499-D4B8-4538-8B2C-9D01C53E1041}"/>
              </a:ext>
            </a:extLst>
          </p:cNvPr>
          <p:cNvCxnSpPr>
            <a:cxnSpLocks/>
          </p:cNvCxnSpPr>
          <p:nvPr/>
        </p:nvCxnSpPr>
        <p:spPr>
          <a:xfrm>
            <a:off x="2644801" y="2372865"/>
            <a:ext cx="0" cy="178181"/>
          </a:xfrm>
          <a:prstGeom prst="line">
            <a:avLst/>
          </a:prstGeom>
          <a:noFill/>
          <a:ln w="9525" cap="flat" cmpd="sng" algn="ctr">
            <a:solidFill>
              <a:srgbClr val="0091DA">
                <a:shade val="95000"/>
                <a:satMod val="105000"/>
              </a:srgbClr>
            </a:solidFill>
            <a:prstDash val="solid"/>
          </a:ln>
          <a:effectLst/>
        </p:spPr>
      </p:cxnSp>
      <p:cxnSp>
        <p:nvCxnSpPr>
          <p:cNvPr id="88" name="직선 연결선 87">
            <a:extLst>
              <a:ext uri="{FF2B5EF4-FFF2-40B4-BE49-F238E27FC236}">
                <a16:creationId xmlns:a16="http://schemas.microsoft.com/office/drawing/2014/main" id="{46D8C641-8F52-4F93-86CA-D6C8340B6BFB}"/>
              </a:ext>
            </a:extLst>
          </p:cNvPr>
          <p:cNvCxnSpPr>
            <a:cxnSpLocks/>
          </p:cNvCxnSpPr>
          <p:nvPr/>
        </p:nvCxnSpPr>
        <p:spPr>
          <a:xfrm>
            <a:off x="1899482" y="2372865"/>
            <a:ext cx="0" cy="178181"/>
          </a:xfrm>
          <a:prstGeom prst="line">
            <a:avLst/>
          </a:prstGeom>
          <a:noFill/>
          <a:ln w="9525" cap="flat" cmpd="sng" algn="ctr">
            <a:solidFill>
              <a:srgbClr val="0091DA">
                <a:shade val="95000"/>
                <a:satMod val="105000"/>
              </a:srgbClr>
            </a:solidFill>
            <a:prstDash val="solid"/>
          </a:ln>
          <a:effectLst/>
        </p:spPr>
      </p:cxnSp>
      <p:cxnSp>
        <p:nvCxnSpPr>
          <p:cNvPr id="91" name="직선 연결선 90">
            <a:extLst>
              <a:ext uri="{FF2B5EF4-FFF2-40B4-BE49-F238E27FC236}">
                <a16:creationId xmlns:a16="http://schemas.microsoft.com/office/drawing/2014/main" id="{D2F8DBAC-4B80-4540-AAB0-0C4BB0588959}"/>
              </a:ext>
            </a:extLst>
          </p:cNvPr>
          <p:cNvCxnSpPr>
            <a:cxnSpLocks/>
          </p:cNvCxnSpPr>
          <p:nvPr/>
        </p:nvCxnSpPr>
        <p:spPr>
          <a:xfrm>
            <a:off x="1156325" y="2372865"/>
            <a:ext cx="0" cy="178181"/>
          </a:xfrm>
          <a:prstGeom prst="line">
            <a:avLst/>
          </a:prstGeom>
          <a:noFill/>
          <a:ln w="9525" cap="flat" cmpd="sng" algn="ctr">
            <a:solidFill>
              <a:srgbClr val="0091DA">
                <a:shade val="95000"/>
                <a:satMod val="105000"/>
              </a:srgbClr>
            </a:solidFill>
            <a:prstDash val="solid"/>
          </a:ln>
          <a:effectLst/>
        </p:spPr>
      </p:cxnSp>
      <p:cxnSp>
        <p:nvCxnSpPr>
          <p:cNvPr id="94" name="직선 연결선 93">
            <a:extLst>
              <a:ext uri="{FF2B5EF4-FFF2-40B4-BE49-F238E27FC236}">
                <a16:creationId xmlns:a16="http://schemas.microsoft.com/office/drawing/2014/main" id="{D39DD8F9-B665-4731-B7CD-02E20B9C6BA0}"/>
              </a:ext>
            </a:extLst>
          </p:cNvPr>
          <p:cNvCxnSpPr>
            <a:cxnSpLocks/>
          </p:cNvCxnSpPr>
          <p:nvPr/>
        </p:nvCxnSpPr>
        <p:spPr>
          <a:xfrm>
            <a:off x="1899482" y="2551046"/>
            <a:ext cx="0" cy="178181"/>
          </a:xfrm>
          <a:prstGeom prst="line">
            <a:avLst/>
          </a:prstGeom>
          <a:noFill/>
          <a:ln w="9525" cap="flat" cmpd="sng" algn="ctr">
            <a:solidFill>
              <a:srgbClr val="0091DA">
                <a:shade val="95000"/>
                <a:satMod val="105000"/>
              </a:srgbClr>
            </a:solidFill>
            <a:prstDash val="solid"/>
          </a:ln>
          <a:effectLst/>
        </p:spPr>
      </p:cxnSp>
      <p:cxnSp>
        <p:nvCxnSpPr>
          <p:cNvPr id="95" name="직선 연결선 94">
            <a:extLst>
              <a:ext uri="{FF2B5EF4-FFF2-40B4-BE49-F238E27FC236}">
                <a16:creationId xmlns:a16="http://schemas.microsoft.com/office/drawing/2014/main" id="{49D6A35B-706C-47F1-8D9D-F5B1854CC41C}"/>
              </a:ext>
            </a:extLst>
          </p:cNvPr>
          <p:cNvCxnSpPr>
            <a:cxnSpLocks/>
          </p:cNvCxnSpPr>
          <p:nvPr/>
        </p:nvCxnSpPr>
        <p:spPr>
          <a:xfrm>
            <a:off x="3489690" y="2551046"/>
            <a:ext cx="1488476" cy="0"/>
          </a:xfrm>
          <a:prstGeom prst="line">
            <a:avLst/>
          </a:prstGeom>
          <a:noFill/>
          <a:ln w="9525" cap="flat" cmpd="sng" algn="ctr">
            <a:solidFill>
              <a:srgbClr val="0091DA">
                <a:shade val="95000"/>
                <a:satMod val="105000"/>
              </a:srgbClr>
            </a:solidFill>
            <a:prstDash val="solid"/>
          </a:ln>
          <a:effectLst/>
        </p:spPr>
      </p:cxnSp>
      <p:grpSp>
        <p:nvGrpSpPr>
          <p:cNvPr id="98" name="그룹 97">
            <a:extLst>
              <a:ext uri="{FF2B5EF4-FFF2-40B4-BE49-F238E27FC236}">
                <a16:creationId xmlns:a16="http://schemas.microsoft.com/office/drawing/2014/main" id="{90EF3446-96E9-450C-98F8-AE5DA441ADC8}"/>
              </a:ext>
            </a:extLst>
          </p:cNvPr>
          <p:cNvGrpSpPr/>
          <p:nvPr/>
        </p:nvGrpSpPr>
        <p:grpSpPr>
          <a:xfrm>
            <a:off x="3247608" y="1778011"/>
            <a:ext cx="517720" cy="610857"/>
            <a:chOff x="4230000" y="4082132"/>
            <a:chExt cx="468000" cy="368610"/>
          </a:xfrm>
        </p:grpSpPr>
        <p:sp>
          <p:nvSpPr>
            <p:cNvPr id="99" name="Rounded Rectangle 117">
              <a:extLst>
                <a:ext uri="{FF2B5EF4-FFF2-40B4-BE49-F238E27FC236}">
                  <a16:creationId xmlns:a16="http://schemas.microsoft.com/office/drawing/2014/main" id="{8EF7AA6F-F153-4FD7-8588-0CC7DE1A142F}"/>
                </a:ext>
              </a:extLst>
            </p:cNvPr>
            <p:cNvSpPr/>
            <p:nvPr/>
          </p:nvSpPr>
          <p:spPr bwMode="auto">
            <a:xfrm>
              <a:off x="4230000" y="4082132"/>
              <a:ext cx="468000" cy="144000"/>
            </a:xfrm>
            <a:prstGeom prst="roundRect">
              <a:avLst>
                <a:gd name="adj" fmla="val 0"/>
              </a:avLst>
            </a:prstGeom>
            <a:solidFill>
              <a:srgbClr val="005EB8"/>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1" i="0" u="none" strike="noStrike" kern="0" cap="none" spc="-100" normalizeH="0" baseline="0" noProof="0" dirty="0">
                  <a:ln>
                    <a:noFill/>
                  </a:ln>
                  <a:solidFill>
                    <a:prstClr val="white"/>
                  </a:solidFill>
                  <a:effectLst/>
                  <a:uLnTx/>
                  <a:uFillTx/>
                  <a:ea typeface="맑은 고딕" panose="020B0503020000020004" pitchFamily="50" charset="-127"/>
                  <a:cs typeface="Arial" panose="020B0604020202020204" pitchFamily="34" charset="0"/>
                </a:rPr>
                <a:t>박경숙</a:t>
              </a:r>
              <a:endParaRPr kumimoji="0" lang="en-US" altLang="ko-KR" sz="800" b="1" i="0" u="none" strike="noStrike" kern="0" cap="none" spc="-100" normalizeH="0" baseline="0" noProof="0" dirty="0">
                <a:ln>
                  <a:noFill/>
                </a:ln>
                <a:solidFill>
                  <a:prstClr val="white"/>
                </a:solidFill>
                <a:effectLst/>
                <a:uLnTx/>
                <a:uFillTx/>
                <a:ea typeface="맑은 고딕" panose="020B0503020000020004" pitchFamily="50" charset="-127"/>
                <a:cs typeface="Arial" panose="020B0604020202020204" pitchFamily="34" charset="0"/>
              </a:endParaRPr>
            </a:p>
          </p:txBody>
        </p:sp>
        <p:sp>
          <p:nvSpPr>
            <p:cNvPr id="100" name="Rounded Rectangle 117">
              <a:extLst>
                <a:ext uri="{FF2B5EF4-FFF2-40B4-BE49-F238E27FC236}">
                  <a16:creationId xmlns:a16="http://schemas.microsoft.com/office/drawing/2014/main" id="{78A33579-EB29-46A9-B225-ED714C5897C8}"/>
                </a:ext>
              </a:extLst>
            </p:cNvPr>
            <p:cNvSpPr/>
            <p:nvPr/>
          </p:nvSpPr>
          <p:spPr bwMode="auto">
            <a:xfrm>
              <a:off x="4230000" y="4234742"/>
              <a:ext cx="468000" cy="216000"/>
            </a:xfrm>
            <a:prstGeom prst="roundRect">
              <a:avLst>
                <a:gd name="adj" fmla="val 0"/>
              </a:avLst>
            </a:prstGeom>
            <a:solidFill>
              <a:srgbClr val="005EB8">
                <a:alpha val="20000"/>
              </a:srgbClr>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0" i="0" u="none" strike="noStrike" kern="0" cap="none" spc="-100" normalizeH="0" baseline="0" noProof="0" dirty="0">
                  <a:ln>
                    <a:noFill/>
                  </a:ln>
                  <a:solidFill>
                    <a:srgbClr val="000000"/>
                  </a:solidFill>
                  <a:effectLst/>
                  <a:uLnTx/>
                  <a:uFillTx/>
                  <a:ea typeface="맑은 고딕" panose="020B0503020000020004" pitchFamily="50" charset="-127"/>
                  <a:cs typeface="Arial" panose="020B0604020202020204" pitchFamily="34" charset="0"/>
                </a:rPr>
                <a:t>대표이사 배우자</a:t>
              </a:r>
              <a:endParaRPr kumimoji="0" lang="en-US" altLang="ko-KR" sz="800" b="0" i="0" u="none" strike="noStrike" kern="0" cap="none" spc="-10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lang="en-US" altLang="ko-KR" sz="800" kern="0" spc="-100" dirty="0">
                  <a:solidFill>
                    <a:srgbClr val="000000"/>
                  </a:solidFill>
                  <a:ea typeface="맑은 고딕" panose="020B0503020000020004" pitchFamily="50" charset="-127"/>
                  <a:cs typeface="Arial" panose="020B0604020202020204" pitchFamily="34" charset="0"/>
                </a:rPr>
                <a:t>(50%)</a:t>
              </a:r>
              <a:endParaRPr kumimoji="0" lang="en-US" altLang="ko-KR" sz="800" b="0" i="0" u="none" strike="noStrike" kern="0" cap="none" spc="-10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p:txBody>
        </p:sp>
      </p:grpSp>
      <p:grpSp>
        <p:nvGrpSpPr>
          <p:cNvPr id="101" name="그룹 100">
            <a:extLst>
              <a:ext uri="{FF2B5EF4-FFF2-40B4-BE49-F238E27FC236}">
                <a16:creationId xmlns:a16="http://schemas.microsoft.com/office/drawing/2014/main" id="{43C1FA81-12FD-49C6-8D3E-76D90A58AD17}"/>
              </a:ext>
            </a:extLst>
          </p:cNvPr>
          <p:cNvGrpSpPr/>
          <p:nvPr/>
        </p:nvGrpSpPr>
        <p:grpSpPr>
          <a:xfrm>
            <a:off x="3990765" y="1773941"/>
            <a:ext cx="517720" cy="610857"/>
            <a:chOff x="4737837" y="4082132"/>
            <a:chExt cx="468000" cy="368610"/>
          </a:xfrm>
        </p:grpSpPr>
        <p:sp>
          <p:nvSpPr>
            <p:cNvPr id="102" name="Rounded Rectangle 117">
              <a:extLst>
                <a:ext uri="{FF2B5EF4-FFF2-40B4-BE49-F238E27FC236}">
                  <a16:creationId xmlns:a16="http://schemas.microsoft.com/office/drawing/2014/main" id="{98233FAE-7070-4C22-9D5F-D1C09E7C534F}"/>
                </a:ext>
              </a:extLst>
            </p:cNvPr>
            <p:cNvSpPr/>
            <p:nvPr/>
          </p:nvSpPr>
          <p:spPr bwMode="auto">
            <a:xfrm>
              <a:off x="4737837" y="4082132"/>
              <a:ext cx="468000" cy="144000"/>
            </a:xfrm>
            <a:prstGeom prst="roundRect">
              <a:avLst>
                <a:gd name="adj" fmla="val 0"/>
              </a:avLst>
            </a:prstGeom>
            <a:solidFill>
              <a:srgbClr val="005EB8"/>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1" i="0" u="none" strike="noStrike" kern="0" cap="none" spc="0" normalizeH="0" baseline="0" noProof="0" dirty="0" err="1">
                  <a:ln>
                    <a:noFill/>
                  </a:ln>
                  <a:solidFill>
                    <a:prstClr val="white"/>
                  </a:solidFill>
                  <a:effectLst/>
                  <a:uLnTx/>
                  <a:uFillTx/>
                  <a:ea typeface="맑은 고딕" panose="020B0503020000020004" pitchFamily="50" charset="-127"/>
                  <a:cs typeface="Arial" panose="020B0604020202020204" pitchFamily="34" charset="0"/>
                </a:rPr>
                <a:t>이만홍</a:t>
              </a:r>
              <a:endParaRPr kumimoji="0" lang="en-US" altLang="ko-KR" sz="800" b="1" i="0" u="none" strike="noStrike" kern="0" cap="none" spc="0" normalizeH="0" baseline="0" noProof="0" dirty="0">
                <a:ln>
                  <a:noFill/>
                </a:ln>
                <a:solidFill>
                  <a:prstClr val="white"/>
                </a:solidFill>
                <a:effectLst/>
                <a:uLnTx/>
                <a:uFillTx/>
                <a:ea typeface="맑은 고딕" panose="020B0503020000020004" pitchFamily="50" charset="-127"/>
                <a:cs typeface="Arial" panose="020B0604020202020204" pitchFamily="34" charset="0"/>
              </a:endParaRPr>
            </a:p>
          </p:txBody>
        </p:sp>
        <p:sp>
          <p:nvSpPr>
            <p:cNvPr id="103" name="Rounded Rectangle 117">
              <a:extLst>
                <a:ext uri="{FF2B5EF4-FFF2-40B4-BE49-F238E27FC236}">
                  <a16:creationId xmlns:a16="http://schemas.microsoft.com/office/drawing/2014/main" id="{124632EA-044B-4E90-85D8-18B535032D10}"/>
                </a:ext>
              </a:extLst>
            </p:cNvPr>
            <p:cNvSpPr/>
            <p:nvPr/>
          </p:nvSpPr>
          <p:spPr bwMode="auto">
            <a:xfrm>
              <a:off x="4737837" y="4234742"/>
              <a:ext cx="468000" cy="216000"/>
            </a:xfrm>
            <a:prstGeom prst="roundRect">
              <a:avLst>
                <a:gd name="adj" fmla="val 0"/>
              </a:avLst>
            </a:prstGeom>
            <a:solidFill>
              <a:srgbClr val="005EB8">
                <a:alpha val="20000"/>
              </a:srgbClr>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rPr>
                <a:t>대표이사 자녀</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lang="en-US" altLang="ko-KR" sz="800" kern="0" dirty="0">
                  <a:solidFill>
                    <a:srgbClr val="000000"/>
                  </a:solidFill>
                  <a:ea typeface="맑은 고딕" panose="020B0503020000020004" pitchFamily="50" charset="-127"/>
                  <a:cs typeface="Arial" panose="020B0604020202020204" pitchFamily="34" charset="0"/>
                </a:rPr>
                <a:t>(30%)</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p:txBody>
        </p:sp>
      </p:grpSp>
      <p:grpSp>
        <p:nvGrpSpPr>
          <p:cNvPr id="104" name="그룹 103">
            <a:extLst>
              <a:ext uri="{FF2B5EF4-FFF2-40B4-BE49-F238E27FC236}">
                <a16:creationId xmlns:a16="http://schemas.microsoft.com/office/drawing/2014/main" id="{27DD8682-282B-4BFE-B1B7-5522FEC3A8E9}"/>
              </a:ext>
            </a:extLst>
          </p:cNvPr>
          <p:cNvGrpSpPr/>
          <p:nvPr/>
        </p:nvGrpSpPr>
        <p:grpSpPr>
          <a:xfrm>
            <a:off x="4733922" y="1767594"/>
            <a:ext cx="522045" cy="615960"/>
            <a:chOff x="5245674" y="4082132"/>
            <a:chExt cx="468000" cy="368610"/>
          </a:xfrm>
        </p:grpSpPr>
        <p:sp>
          <p:nvSpPr>
            <p:cNvPr id="105" name="Rounded Rectangle 117">
              <a:extLst>
                <a:ext uri="{FF2B5EF4-FFF2-40B4-BE49-F238E27FC236}">
                  <a16:creationId xmlns:a16="http://schemas.microsoft.com/office/drawing/2014/main" id="{08F67A25-54D7-4237-BC8D-2C91C87E4409}"/>
                </a:ext>
              </a:extLst>
            </p:cNvPr>
            <p:cNvSpPr/>
            <p:nvPr/>
          </p:nvSpPr>
          <p:spPr bwMode="auto">
            <a:xfrm>
              <a:off x="5245674" y="4082132"/>
              <a:ext cx="468000" cy="144000"/>
            </a:xfrm>
            <a:prstGeom prst="roundRect">
              <a:avLst>
                <a:gd name="adj" fmla="val 0"/>
              </a:avLst>
            </a:prstGeom>
            <a:solidFill>
              <a:srgbClr val="005EB8"/>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1" i="0" u="none" strike="noStrike" kern="0" cap="none" spc="0" normalizeH="0" baseline="0" noProof="0" dirty="0" err="1">
                  <a:ln>
                    <a:noFill/>
                  </a:ln>
                  <a:solidFill>
                    <a:prstClr val="white"/>
                  </a:solidFill>
                  <a:effectLst/>
                  <a:uLnTx/>
                  <a:uFillTx/>
                  <a:ea typeface="맑은 고딕" panose="020B0503020000020004" pitchFamily="50" charset="-127"/>
                  <a:cs typeface="Arial" panose="020B0604020202020204" pitchFamily="34" charset="0"/>
                </a:rPr>
                <a:t>박형찬</a:t>
              </a:r>
              <a:endParaRPr kumimoji="0" lang="en-US" altLang="ko-KR" sz="800" b="1" i="0" u="none" strike="noStrike" kern="0" cap="none" spc="0" normalizeH="0" baseline="0" noProof="0" dirty="0">
                <a:ln>
                  <a:noFill/>
                </a:ln>
                <a:solidFill>
                  <a:prstClr val="white"/>
                </a:solidFill>
                <a:effectLst/>
                <a:uLnTx/>
                <a:uFillTx/>
                <a:ea typeface="맑은 고딕" panose="020B0503020000020004" pitchFamily="50" charset="-127"/>
                <a:cs typeface="Arial" panose="020B0604020202020204" pitchFamily="34" charset="0"/>
              </a:endParaRPr>
            </a:p>
          </p:txBody>
        </p:sp>
        <p:sp>
          <p:nvSpPr>
            <p:cNvPr id="106" name="Rounded Rectangle 117">
              <a:extLst>
                <a:ext uri="{FF2B5EF4-FFF2-40B4-BE49-F238E27FC236}">
                  <a16:creationId xmlns:a16="http://schemas.microsoft.com/office/drawing/2014/main" id="{46F5F5FE-FF89-40A8-A9F3-404D9ACE26C1}"/>
                </a:ext>
              </a:extLst>
            </p:cNvPr>
            <p:cNvSpPr/>
            <p:nvPr/>
          </p:nvSpPr>
          <p:spPr bwMode="auto">
            <a:xfrm>
              <a:off x="5245674" y="4234742"/>
              <a:ext cx="468000" cy="216000"/>
            </a:xfrm>
            <a:prstGeom prst="roundRect">
              <a:avLst>
                <a:gd name="adj" fmla="val 0"/>
              </a:avLst>
            </a:prstGeom>
            <a:solidFill>
              <a:srgbClr val="005EB8">
                <a:alpha val="20000"/>
              </a:srgbClr>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rPr>
                <a:t>박경숙의 조카</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lang="en-US" altLang="ko-KR" sz="800" kern="0" dirty="0">
                  <a:solidFill>
                    <a:srgbClr val="000000"/>
                  </a:solidFill>
                  <a:ea typeface="맑은 고딕" panose="020B0503020000020004" pitchFamily="50" charset="-127"/>
                  <a:cs typeface="Arial" panose="020B0604020202020204" pitchFamily="34" charset="0"/>
                </a:rPr>
                <a:t>(20%)</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p:txBody>
        </p:sp>
      </p:grpSp>
      <p:cxnSp>
        <p:nvCxnSpPr>
          <p:cNvPr id="107" name="직선 연결선 106">
            <a:extLst>
              <a:ext uri="{FF2B5EF4-FFF2-40B4-BE49-F238E27FC236}">
                <a16:creationId xmlns:a16="http://schemas.microsoft.com/office/drawing/2014/main" id="{0A7DC81A-65B1-4C8A-A1CE-EDEDA007082A}"/>
              </a:ext>
            </a:extLst>
          </p:cNvPr>
          <p:cNvCxnSpPr>
            <a:cxnSpLocks/>
          </p:cNvCxnSpPr>
          <p:nvPr/>
        </p:nvCxnSpPr>
        <p:spPr>
          <a:xfrm>
            <a:off x="4978166" y="2372865"/>
            <a:ext cx="0" cy="178181"/>
          </a:xfrm>
          <a:prstGeom prst="line">
            <a:avLst/>
          </a:prstGeom>
          <a:noFill/>
          <a:ln w="9525" cap="flat" cmpd="sng" algn="ctr">
            <a:solidFill>
              <a:srgbClr val="0091DA">
                <a:shade val="95000"/>
                <a:satMod val="105000"/>
              </a:srgbClr>
            </a:solidFill>
            <a:prstDash val="solid"/>
          </a:ln>
          <a:effectLst/>
        </p:spPr>
      </p:cxnSp>
      <p:cxnSp>
        <p:nvCxnSpPr>
          <p:cNvPr id="108" name="직선 연결선 107">
            <a:extLst>
              <a:ext uri="{FF2B5EF4-FFF2-40B4-BE49-F238E27FC236}">
                <a16:creationId xmlns:a16="http://schemas.microsoft.com/office/drawing/2014/main" id="{92A0B931-4A5A-42E2-AE1B-F60641675D8A}"/>
              </a:ext>
            </a:extLst>
          </p:cNvPr>
          <p:cNvCxnSpPr>
            <a:cxnSpLocks/>
          </p:cNvCxnSpPr>
          <p:nvPr/>
        </p:nvCxnSpPr>
        <p:spPr>
          <a:xfrm>
            <a:off x="4232847" y="2372865"/>
            <a:ext cx="0" cy="178181"/>
          </a:xfrm>
          <a:prstGeom prst="line">
            <a:avLst/>
          </a:prstGeom>
          <a:noFill/>
          <a:ln w="9525" cap="flat" cmpd="sng" algn="ctr">
            <a:solidFill>
              <a:srgbClr val="0091DA">
                <a:shade val="95000"/>
                <a:satMod val="105000"/>
              </a:srgbClr>
            </a:solidFill>
            <a:prstDash val="solid"/>
          </a:ln>
          <a:effectLst/>
        </p:spPr>
      </p:cxnSp>
      <p:cxnSp>
        <p:nvCxnSpPr>
          <p:cNvPr id="109" name="직선 연결선 108">
            <a:extLst>
              <a:ext uri="{FF2B5EF4-FFF2-40B4-BE49-F238E27FC236}">
                <a16:creationId xmlns:a16="http://schemas.microsoft.com/office/drawing/2014/main" id="{31727484-37DC-4F6B-A1DF-9B3A07D09C6F}"/>
              </a:ext>
            </a:extLst>
          </p:cNvPr>
          <p:cNvCxnSpPr>
            <a:cxnSpLocks/>
          </p:cNvCxnSpPr>
          <p:nvPr/>
        </p:nvCxnSpPr>
        <p:spPr>
          <a:xfrm>
            <a:off x="3489690" y="2372865"/>
            <a:ext cx="0" cy="178181"/>
          </a:xfrm>
          <a:prstGeom prst="line">
            <a:avLst/>
          </a:prstGeom>
          <a:noFill/>
          <a:ln w="9525" cap="flat" cmpd="sng" algn="ctr">
            <a:solidFill>
              <a:srgbClr val="0091DA">
                <a:shade val="95000"/>
                <a:satMod val="105000"/>
              </a:srgbClr>
            </a:solidFill>
            <a:prstDash val="solid"/>
          </a:ln>
          <a:effectLst/>
        </p:spPr>
      </p:cxnSp>
      <p:cxnSp>
        <p:nvCxnSpPr>
          <p:cNvPr id="110" name="직선 연결선 109">
            <a:extLst>
              <a:ext uri="{FF2B5EF4-FFF2-40B4-BE49-F238E27FC236}">
                <a16:creationId xmlns:a16="http://schemas.microsoft.com/office/drawing/2014/main" id="{79FDFC69-7641-41B5-B7E3-BEC10D1A3D07}"/>
              </a:ext>
            </a:extLst>
          </p:cNvPr>
          <p:cNvCxnSpPr>
            <a:cxnSpLocks/>
          </p:cNvCxnSpPr>
          <p:nvPr/>
        </p:nvCxnSpPr>
        <p:spPr>
          <a:xfrm>
            <a:off x="4232847" y="2551046"/>
            <a:ext cx="0" cy="178181"/>
          </a:xfrm>
          <a:prstGeom prst="line">
            <a:avLst/>
          </a:prstGeom>
          <a:noFill/>
          <a:ln w="9525" cap="flat" cmpd="sng" algn="ctr">
            <a:solidFill>
              <a:srgbClr val="0091DA">
                <a:shade val="95000"/>
                <a:satMod val="105000"/>
              </a:srgbClr>
            </a:solidFill>
            <a:prstDash val="solid"/>
          </a:ln>
          <a:effectLst/>
        </p:spPr>
      </p:cxnSp>
      <p:grpSp>
        <p:nvGrpSpPr>
          <p:cNvPr id="111" name="그룹 110">
            <a:extLst>
              <a:ext uri="{FF2B5EF4-FFF2-40B4-BE49-F238E27FC236}">
                <a16:creationId xmlns:a16="http://schemas.microsoft.com/office/drawing/2014/main" id="{51B44A82-6ED1-4874-B4E0-093B5BF25348}"/>
              </a:ext>
            </a:extLst>
          </p:cNvPr>
          <p:cNvGrpSpPr/>
          <p:nvPr/>
        </p:nvGrpSpPr>
        <p:grpSpPr>
          <a:xfrm>
            <a:off x="5653144" y="1778011"/>
            <a:ext cx="517720" cy="610857"/>
            <a:chOff x="4230000" y="4082132"/>
            <a:chExt cx="468000" cy="368610"/>
          </a:xfrm>
        </p:grpSpPr>
        <p:sp>
          <p:nvSpPr>
            <p:cNvPr id="112" name="Rounded Rectangle 117">
              <a:extLst>
                <a:ext uri="{FF2B5EF4-FFF2-40B4-BE49-F238E27FC236}">
                  <a16:creationId xmlns:a16="http://schemas.microsoft.com/office/drawing/2014/main" id="{23BC7CED-7F09-4532-832E-E48D9487BF1A}"/>
                </a:ext>
              </a:extLst>
            </p:cNvPr>
            <p:cNvSpPr/>
            <p:nvPr/>
          </p:nvSpPr>
          <p:spPr bwMode="auto">
            <a:xfrm>
              <a:off x="4230000" y="4082132"/>
              <a:ext cx="468000" cy="144000"/>
            </a:xfrm>
            <a:prstGeom prst="roundRect">
              <a:avLst>
                <a:gd name="adj" fmla="val 0"/>
              </a:avLst>
            </a:prstGeom>
            <a:solidFill>
              <a:srgbClr val="005EB8"/>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1" i="0" u="none" strike="noStrike" kern="0" cap="none" spc="-100" normalizeH="0" baseline="0" noProof="0" dirty="0" err="1">
                  <a:ln>
                    <a:noFill/>
                  </a:ln>
                  <a:solidFill>
                    <a:prstClr val="white"/>
                  </a:solidFill>
                  <a:effectLst/>
                  <a:uLnTx/>
                  <a:uFillTx/>
                  <a:ea typeface="맑은 고딕" panose="020B0503020000020004" pitchFamily="50" charset="-127"/>
                  <a:cs typeface="Arial" panose="020B0604020202020204" pitchFamily="34" charset="0"/>
                </a:rPr>
                <a:t>임요한</a:t>
              </a:r>
              <a:endParaRPr kumimoji="0" lang="en-US" altLang="ko-KR" sz="800" b="1" i="0" u="none" strike="noStrike" kern="0" cap="none" spc="-100" normalizeH="0" baseline="0" noProof="0" dirty="0">
                <a:ln>
                  <a:noFill/>
                </a:ln>
                <a:solidFill>
                  <a:prstClr val="white"/>
                </a:solidFill>
                <a:effectLst/>
                <a:uLnTx/>
                <a:uFillTx/>
                <a:ea typeface="맑은 고딕" panose="020B0503020000020004" pitchFamily="50" charset="-127"/>
                <a:cs typeface="Arial" panose="020B0604020202020204" pitchFamily="34" charset="0"/>
              </a:endParaRPr>
            </a:p>
          </p:txBody>
        </p:sp>
        <p:sp>
          <p:nvSpPr>
            <p:cNvPr id="113" name="Rounded Rectangle 117">
              <a:extLst>
                <a:ext uri="{FF2B5EF4-FFF2-40B4-BE49-F238E27FC236}">
                  <a16:creationId xmlns:a16="http://schemas.microsoft.com/office/drawing/2014/main" id="{04CB64D1-8C89-4FB8-A6FC-2738173A9D97}"/>
                </a:ext>
              </a:extLst>
            </p:cNvPr>
            <p:cNvSpPr/>
            <p:nvPr/>
          </p:nvSpPr>
          <p:spPr bwMode="auto">
            <a:xfrm>
              <a:off x="4230000" y="4234742"/>
              <a:ext cx="468000" cy="216000"/>
            </a:xfrm>
            <a:prstGeom prst="roundRect">
              <a:avLst>
                <a:gd name="adj" fmla="val 0"/>
              </a:avLst>
            </a:prstGeom>
            <a:solidFill>
              <a:srgbClr val="005EB8">
                <a:alpha val="20000"/>
              </a:srgbClr>
            </a:solidFill>
            <a:ln w="3175" cap="flat" cmpd="sng" algn="ctr">
              <a:noFill/>
              <a:prstDash val="solid"/>
              <a:round/>
              <a:headEnd type="none" w="med" len="med"/>
              <a:tailEnd type="none" w="med" len="med"/>
            </a:ln>
            <a:effectLst/>
          </p:spPr>
          <p:txBody>
            <a:bodyPr lIns="30788" tIns="30788" rIns="30788" bIns="30788" rtlCol="0" anchor="ctr" anchorCtr="0"/>
            <a:lstStyle/>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kumimoji="0" lang="ko-KR" altLang="en-US" sz="800" b="0" i="0" u="none" strike="noStrike" kern="0" cap="none" spc="-100" normalizeH="0" baseline="0" noProof="0" dirty="0">
                  <a:ln>
                    <a:noFill/>
                  </a:ln>
                  <a:solidFill>
                    <a:srgbClr val="000000"/>
                  </a:solidFill>
                  <a:effectLst/>
                  <a:uLnTx/>
                  <a:uFillTx/>
                  <a:ea typeface="맑은 고딕" panose="020B0503020000020004" pitchFamily="50" charset="-127"/>
                  <a:cs typeface="Arial" panose="020B0604020202020204" pitchFamily="34" charset="0"/>
                </a:rPr>
                <a:t>이자강의 배우자</a:t>
              </a:r>
              <a:endParaRPr kumimoji="0" lang="en-US" altLang="ko-KR" sz="800" b="0" i="0" u="none" strike="noStrike" kern="0" cap="none" spc="-10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a:p>
              <a:pPr marL="0" marR="0" lvl="0" indent="0" algn="ctr" defTabSz="781990" eaLnBrk="1" fontAlgn="auto" latinLnBrk="1" hangingPunct="1">
                <a:lnSpc>
                  <a:spcPct val="100000"/>
                </a:lnSpc>
                <a:spcBef>
                  <a:spcPts val="0"/>
                </a:spcBef>
                <a:spcAft>
                  <a:spcPts val="0"/>
                </a:spcAft>
                <a:buClr>
                  <a:srgbClr val="99CC00"/>
                </a:buClr>
                <a:buSzTx/>
                <a:buFontTx/>
                <a:buNone/>
                <a:tabLst>
                  <a:tab pos="228080" algn="l"/>
                </a:tabLst>
                <a:defRPr/>
              </a:pPr>
              <a:r>
                <a:rPr lang="en-US" altLang="ko-KR" sz="800" kern="0" spc="-100" dirty="0">
                  <a:solidFill>
                    <a:srgbClr val="000000"/>
                  </a:solidFill>
                  <a:ea typeface="맑은 고딕" panose="020B0503020000020004" pitchFamily="50" charset="-127"/>
                  <a:cs typeface="Arial" panose="020B0604020202020204" pitchFamily="34" charset="0"/>
                </a:rPr>
                <a:t>(</a:t>
              </a:r>
              <a:r>
                <a:rPr lang="ko-KR" altLang="en-US" sz="800" kern="0" spc="-100" dirty="0">
                  <a:solidFill>
                    <a:srgbClr val="000000"/>
                  </a:solidFill>
                  <a:ea typeface="맑은 고딕" panose="020B0503020000020004" pitchFamily="50" charset="-127"/>
                  <a:cs typeface="Arial" panose="020B0604020202020204" pitchFamily="34" charset="0"/>
                </a:rPr>
                <a:t>개인회사</a:t>
              </a:r>
              <a:r>
                <a:rPr lang="en-US" altLang="ko-KR" sz="800" kern="0" spc="-100" dirty="0">
                  <a:solidFill>
                    <a:srgbClr val="000000"/>
                  </a:solidFill>
                  <a:ea typeface="맑은 고딕" panose="020B0503020000020004" pitchFamily="50" charset="-127"/>
                  <a:cs typeface="Arial" panose="020B0604020202020204" pitchFamily="34" charset="0"/>
                </a:rPr>
                <a:t>)</a:t>
              </a:r>
              <a:endParaRPr kumimoji="0" lang="en-US" altLang="ko-KR" sz="800" b="0" i="0" u="none" strike="noStrike" kern="0" cap="none" spc="-100" normalizeH="0" baseline="0" noProof="0" dirty="0">
                <a:ln>
                  <a:noFill/>
                </a:ln>
                <a:solidFill>
                  <a:srgbClr val="000000"/>
                </a:solidFill>
                <a:effectLst/>
                <a:uLnTx/>
                <a:uFillTx/>
                <a:ea typeface="맑은 고딕" panose="020B0503020000020004" pitchFamily="50" charset="-127"/>
                <a:cs typeface="Arial" panose="020B0604020202020204" pitchFamily="34" charset="0"/>
              </a:endParaRPr>
            </a:p>
          </p:txBody>
        </p:sp>
      </p:grpSp>
      <p:cxnSp>
        <p:nvCxnSpPr>
          <p:cNvPr id="114" name="직선 연결선 113">
            <a:extLst>
              <a:ext uri="{FF2B5EF4-FFF2-40B4-BE49-F238E27FC236}">
                <a16:creationId xmlns:a16="http://schemas.microsoft.com/office/drawing/2014/main" id="{4392E8F0-3BBA-4D39-949A-0CB29132E9CA}"/>
              </a:ext>
            </a:extLst>
          </p:cNvPr>
          <p:cNvCxnSpPr>
            <a:cxnSpLocks/>
            <a:stCxn id="113" idx="2"/>
            <a:endCxn id="76" idx="0"/>
          </p:cNvCxnSpPr>
          <p:nvPr/>
        </p:nvCxnSpPr>
        <p:spPr>
          <a:xfrm flipH="1">
            <a:off x="5909524" y="2388868"/>
            <a:ext cx="2480" cy="336322"/>
          </a:xfrm>
          <a:prstGeom prst="line">
            <a:avLst/>
          </a:prstGeom>
          <a:noFill/>
          <a:ln w="9525" cap="flat" cmpd="sng" algn="ctr">
            <a:solidFill>
              <a:srgbClr val="0091DA">
                <a:shade val="95000"/>
                <a:satMod val="105000"/>
              </a:srgbClr>
            </a:solidFill>
            <a:prstDash val="solid"/>
          </a:ln>
          <a:effectLst/>
        </p:spPr>
      </p:cxnSp>
      <p:sp>
        <p:nvSpPr>
          <p:cNvPr id="115" name="직사각형 114">
            <a:extLst>
              <a:ext uri="{FF2B5EF4-FFF2-40B4-BE49-F238E27FC236}">
                <a16:creationId xmlns:a16="http://schemas.microsoft.com/office/drawing/2014/main" id="{2EB2AE0C-EB07-41E0-AA09-FFC87AC72DAB}"/>
              </a:ext>
            </a:extLst>
          </p:cNvPr>
          <p:cNvSpPr/>
          <p:nvPr/>
        </p:nvSpPr>
        <p:spPr>
          <a:xfrm>
            <a:off x="882557" y="2630634"/>
            <a:ext cx="2119450" cy="45888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116" name="TextBox 115">
            <a:extLst>
              <a:ext uri="{FF2B5EF4-FFF2-40B4-BE49-F238E27FC236}">
                <a16:creationId xmlns:a16="http://schemas.microsoft.com/office/drawing/2014/main" id="{9E535862-01DC-46B9-A2A5-28F45394DD9A}"/>
              </a:ext>
            </a:extLst>
          </p:cNvPr>
          <p:cNvSpPr txBox="1"/>
          <p:nvPr/>
        </p:nvSpPr>
        <p:spPr>
          <a:xfrm>
            <a:off x="823697" y="2488756"/>
            <a:ext cx="853148" cy="179732"/>
          </a:xfrm>
          <a:prstGeom prst="rect">
            <a:avLst/>
          </a:prstGeom>
          <a:noFill/>
        </p:spPr>
        <p:txBody>
          <a:bodyPr wrap="square" lIns="36000" tIns="18000" rIns="36000" bIns="18000" rtlCol="0">
            <a:noAutofit/>
          </a:bodyPr>
          <a:lstStyle/>
          <a:p>
            <a:pPr>
              <a:spcAft>
                <a:spcPts val="600"/>
              </a:spcAft>
            </a:pPr>
            <a:r>
              <a:rPr lang="en-US" altLang="ko-KR" sz="800" b="1" dirty="0">
                <a:solidFill>
                  <a:srgbClr val="FF0000"/>
                </a:solidFill>
              </a:rPr>
              <a:t>Target Entity</a:t>
            </a:r>
            <a:endParaRPr lang="ko-KR" altLang="en-US" sz="800" b="1" dirty="0">
              <a:solidFill>
                <a:srgbClr val="FF0000"/>
              </a:solidFill>
            </a:endParaRPr>
          </a:p>
        </p:txBody>
      </p:sp>
      <p:cxnSp>
        <p:nvCxnSpPr>
          <p:cNvPr id="14" name="연결선: 꺾임 13">
            <a:extLst>
              <a:ext uri="{FF2B5EF4-FFF2-40B4-BE49-F238E27FC236}">
                <a16:creationId xmlns:a16="http://schemas.microsoft.com/office/drawing/2014/main" id="{966F7D5D-527C-4721-AC2F-1AE682416A9B}"/>
              </a:ext>
            </a:extLst>
          </p:cNvPr>
          <p:cNvCxnSpPr>
            <a:cxnSpLocks/>
            <a:stCxn id="75" idx="2"/>
            <a:endCxn id="74" idx="2"/>
          </p:cNvCxnSpPr>
          <p:nvPr/>
        </p:nvCxnSpPr>
        <p:spPr>
          <a:xfrm rot="5400000">
            <a:off x="3084677" y="1827899"/>
            <a:ext cx="12700" cy="2298583"/>
          </a:xfrm>
          <a:prstGeom prst="bentConnector3">
            <a:avLst>
              <a:gd name="adj1" fmla="val 2394496"/>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9718FD9-728A-4534-B5CE-08C7C8319CA7}"/>
              </a:ext>
            </a:extLst>
          </p:cNvPr>
          <p:cNvSpPr txBox="1"/>
          <p:nvPr/>
        </p:nvSpPr>
        <p:spPr>
          <a:xfrm>
            <a:off x="2075529" y="3071746"/>
            <a:ext cx="3379597" cy="215444"/>
          </a:xfrm>
          <a:prstGeom prst="rect">
            <a:avLst/>
          </a:prstGeom>
          <a:noFill/>
        </p:spPr>
        <p:txBody>
          <a:bodyPr wrap="square" rtlCol="0">
            <a:spAutoFit/>
          </a:bodyPr>
          <a:lstStyle/>
          <a:p>
            <a:r>
              <a:rPr lang="ko-KR" altLang="en-US" sz="800" dirty="0" err="1">
                <a:solidFill>
                  <a:schemeClr val="tx2"/>
                </a:solidFill>
                <a:latin typeface="+mj-ea"/>
                <a:ea typeface="+mj-ea"/>
                <a:cs typeface="Univers for KPMG"/>
              </a:rPr>
              <a:t>서스판</a:t>
            </a:r>
            <a:r>
              <a:rPr lang="ko-KR" altLang="en-US" sz="800" dirty="0">
                <a:solidFill>
                  <a:schemeClr val="tx2"/>
                </a:solidFill>
                <a:latin typeface="+mj-ea"/>
                <a:ea typeface="+mj-ea"/>
                <a:cs typeface="Univers for KPMG"/>
              </a:rPr>
              <a:t> 레이저 가공 </a:t>
            </a:r>
            <a:r>
              <a:rPr lang="en-US" altLang="ko-KR" sz="800" dirty="0">
                <a:solidFill>
                  <a:schemeClr val="tx2"/>
                </a:solidFill>
                <a:latin typeface="+mj-ea"/>
                <a:ea typeface="+mj-ea"/>
                <a:cs typeface="Univers for KPMG"/>
              </a:rPr>
              <a:t>(</a:t>
            </a:r>
            <a:r>
              <a:rPr lang="ko-KR" altLang="en-US" sz="800" dirty="0">
                <a:solidFill>
                  <a:schemeClr val="tx2"/>
                </a:solidFill>
                <a:latin typeface="+mj-ea"/>
                <a:ea typeface="+mj-ea"/>
                <a:cs typeface="Univers for KPMG"/>
              </a:rPr>
              <a:t>연간 </a:t>
            </a:r>
            <a:r>
              <a:rPr lang="ko-KR" altLang="en-US" sz="800" dirty="0" err="1">
                <a:solidFill>
                  <a:schemeClr val="tx2"/>
                </a:solidFill>
                <a:latin typeface="+mj-ea"/>
                <a:ea typeface="+mj-ea"/>
                <a:cs typeface="Univers for KPMG"/>
              </a:rPr>
              <a:t>외주비</a:t>
            </a:r>
            <a:r>
              <a:rPr lang="ko-KR" altLang="en-US" sz="800" dirty="0">
                <a:solidFill>
                  <a:schemeClr val="tx2"/>
                </a:solidFill>
                <a:latin typeface="+mj-ea"/>
                <a:ea typeface="+mj-ea"/>
                <a:cs typeface="Univers for KPMG"/>
              </a:rPr>
              <a:t> 약 </a:t>
            </a:r>
            <a:r>
              <a:rPr lang="en-US" altLang="ko-KR" sz="800" dirty="0">
                <a:solidFill>
                  <a:schemeClr val="tx2"/>
                </a:solidFill>
                <a:latin typeface="+mj-ea"/>
                <a:ea typeface="+mj-ea"/>
                <a:cs typeface="Univers for KPMG"/>
              </a:rPr>
              <a:t>2.5</a:t>
            </a:r>
            <a:r>
              <a:rPr lang="ko-KR" altLang="en-US" sz="800" dirty="0">
                <a:solidFill>
                  <a:schemeClr val="tx2"/>
                </a:solidFill>
                <a:latin typeface="+mj-ea"/>
                <a:ea typeface="+mj-ea"/>
                <a:cs typeface="Univers for KPMG"/>
              </a:rPr>
              <a:t>억</a:t>
            </a:r>
            <a:r>
              <a:rPr lang="en-US" altLang="ko-KR" sz="800" dirty="0">
                <a:solidFill>
                  <a:schemeClr val="tx2"/>
                </a:solidFill>
                <a:latin typeface="+mj-ea"/>
                <a:ea typeface="+mj-ea"/>
                <a:cs typeface="Univers for KPMG"/>
              </a:rPr>
              <a:t>)</a:t>
            </a:r>
            <a:r>
              <a:rPr lang="ko-KR" altLang="en-US" sz="800" dirty="0">
                <a:solidFill>
                  <a:schemeClr val="tx2"/>
                </a:solidFill>
                <a:latin typeface="+mj-ea"/>
                <a:ea typeface="+mj-ea"/>
                <a:cs typeface="Univers for KPMG"/>
              </a:rPr>
              <a:t> </a:t>
            </a:r>
          </a:p>
        </p:txBody>
      </p:sp>
      <p:cxnSp>
        <p:nvCxnSpPr>
          <p:cNvPr id="117" name="연결선: 꺾임 116">
            <a:extLst>
              <a:ext uri="{FF2B5EF4-FFF2-40B4-BE49-F238E27FC236}">
                <a16:creationId xmlns:a16="http://schemas.microsoft.com/office/drawing/2014/main" id="{2C823B9E-6443-4DB6-9D86-7DF84957D0CC}"/>
              </a:ext>
            </a:extLst>
          </p:cNvPr>
          <p:cNvCxnSpPr>
            <a:cxnSpLocks/>
            <a:stCxn id="76" idx="2"/>
            <a:endCxn id="74" idx="2"/>
          </p:cNvCxnSpPr>
          <p:nvPr/>
        </p:nvCxnSpPr>
        <p:spPr>
          <a:xfrm rot="5400000">
            <a:off x="3922455" y="990121"/>
            <a:ext cx="12700" cy="3974139"/>
          </a:xfrm>
          <a:prstGeom prst="bentConnector3">
            <a:avLst>
              <a:gd name="adj1" fmla="val 4045874"/>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A6C00D9E-6BC0-489A-8FA2-CC7E8720EC7B}"/>
              </a:ext>
            </a:extLst>
          </p:cNvPr>
          <p:cNvSpPr txBox="1"/>
          <p:nvPr/>
        </p:nvSpPr>
        <p:spPr>
          <a:xfrm>
            <a:off x="2373645" y="3464634"/>
            <a:ext cx="3817309" cy="215444"/>
          </a:xfrm>
          <a:prstGeom prst="rect">
            <a:avLst/>
          </a:prstGeom>
          <a:noFill/>
        </p:spPr>
        <p:txBody>
          <a:bodyPr wrap="square" rtlCol="0">
            <a:spAutoFit/>
          </a:bodyPr>
          <a:lstStyle/>
          <a:p>
            <a:r>
              <a:rPr lang="en-US" altLang="ko-KR" sz="800" dirty="0">
                <a:solidFill>
                  <a:schemeClr val="accent2"/>
                </a:solidFill>
                <a:latin typeface="+mj-ea"/>
                <a:ea typeface="+mj-ea"/>
                <a:cs typeface="Univers for KPMG"/>
              </a:rPr>
              <a:t>Plate </a:t>
            </a:r>
            <a:r>
              <a:rPr lang="ko-KR" altLang="en-US" sz="800" dirty="0">
                <a:solidFill>
                  <a:schemeClr val="accent2"/>
                </a:solidFill>
                <a:latin typeface="+mj-ea"/>
                <a:ea typeface="+mj-ea"/>
                <a:cs typeface="Univers for KPMG"/>
              </a:rPr>
              <a:t>가공 </a:t>
            </a:r>
            <a:r>
              <a:rPr lang="en-US" altLang="ko-KR" sz="800" dirty="0">
                <a:solidFill>
                  <a:schemeClr val="accent2"/>
                </a:solidFill>
                <a:latin typeface="+mj-ea"/>
                <a:ea typeface="+mj-ea"/>
                <a:cs typeface="Univers for KPMG"/>
              </a:rPr>
              <a:t>(</a:t>
            </a:r>
            <a:r>
              <a:rPr lang="ko-KR" altLang="en-US" sz="800" dirty="0">
                <a:solidFill>
                  <a:schemeClr val="accent2"/>
                </a:solidFill>
                <a:latin typeface="+mj-ea"/>
                <a:ea typeface="+mj-ea"/>
                <a:cs typeface="Univers for KPMG"/>
              </a:rPr>
              <a:t>연간 </a:t>
            </a:r>
            <a:r>
              <a:rPr lang="ko-KR" altLang="en-US" sz="800" dirty="0" err="1">
                <a:solidFill>
                  <a:schemeClr val="accent2"/>
                </a:solidFill>
                <a:latin typeface="+mj-ea"/>
                <a:ea typeface="+mj-ea"/>
                <a:cs typeface="Univers for KPMG"/>
              </a:rPr>
              <a:t>외주비</a:t>
            </a:r>
            <a:r>
              <a:rPr lang="ko-KR" altLang="en-US" sz="800" dirty="0">
                <a:solidFill>
                  <a:schemeClr val="accent2"/>
                </a:solidFill>
                <a:latin typeface="+mj-ea"/>
                <a:ea typeface="+mj-ea"/>
                <a:cs typeface="Univers for KPMG"/>
              </a:rPr>
              <a:t> 약 </a:t>
            </a:r>
            <a:r>
              <a:rPr lang="en-US" altLang="ko-KR" sz="800" dirty="0">
                <a:solidFill>
                  <a:schemeClr val="accent2"/>
                </a:solidFill>
                <a:latin typeface="+mj-ea"/>
                <a:ea typeface="+mj-ea"/>
                <a:cs typeface="Univers for KPMG"/>
              </a:rPr>
              <a:t>5.5</a:t>
            </a:r>
            <a:r>
              <a:rPr lang="ko-KR" altLang="en-US" sz="800" dirty="0">
                <a:solidFill>
                  <a:schemeClr val="accent2"/>
                </a:solidFill>
                <a:latin typeface="+mj-ea"/>
                <a:ea typeface="+mj-ea"/>
                <a:cs typeface="Univers for KPMG"/>
              </a:rPr>
              <a:t>억</a:t>
            </a:r>
            <a:r>
              <a:rPr lang="en-US" altLang="ko-KR" sz="800" dirty="0">
                <a:solidFill>
                  <a:schemeClr val="accent2"/>
                </a:solidFill>
                <a:latin typeface="+mj-ea"/>
                <a:ea typeface="+mj-ea"/>
                <a:cs typeface="Univers for KPMG"/>
              </a:rPr>
              <a:t>) + </a:t>
            </a:r>
            <a:r>
              <a:rPr lang="ko-KR" altLang="en-US" sz="800" dirty="0">
                <a:solidFill>
                  <a:schemeClr val="accent2"/>
                </a:solidFill>
                <a:latin typeface="+mj-ea"/>
                <a:ea typeface="+mj-ea"/>
                <a:cs typeface="Univers for KPMG"/>
              </a:rPr>
              <a:t>인력 무상 제공 </a:t>
            </a:r>
            <a:r>
              <a:rPr lang="en-US" altLang="ko-KR" sz="800" dirty="0">
                <a:solidFill>
                  <a:schemeClr val="accent2"/>
                </a:solidFill>
                <a:latin typeface="+mj-ea"/>
                <a:ea typeface="+mj-ea"/>
                <a:cs typeface="Univers for KPMG"/>
              </a:rPr>
              <a:t>(</a:t>
            </a:r>
            <a:r>
              <a:rPr lang="ko-KR" altLang="en-US" sz="800" dirty="0">
                <a:solidFill>
                  <a:schemeClr val="accent2"/>
                </a:solidFill>
                <a:latin typeface="+mj-ea"/>
                <a:ea typeface="+mj-ea"/>
                <a:cs typeface="Univers for KPMG"/>
              </a:rPr>
              <a:t>임원</a:t>
            </a:r>
            <a:r>
              <a:rPr lang="en-US" altLang="ko-KR" sz="800" dirty="0">
                <a:solidFill>
                  <a:schemeClr val="accent2"/>
                </a:solidFill>
                <a:latin typeface="+mj-ea"/>
                <a:ea typeface="+mj-ea"/>
                <a:cs typeface="Univers for KPMG"/>
              </a:rPr>
              <a:t>1, </a:t>
            </a:r>
            <a:r>
              <a:rPr lang="ko-KR" altLang="en-US" sz="800" dirty="0">
                <a:solidFill>
                  <a:schemeClr val="accent2"/>
                </a:solidFill>
                <a:latin typeface="+mj-ea"/>
                <a:ea typeface="+mj-ea"/>
                <a:cs typeface="Univers for KPMG"/>
              </a:rPr>
              <a:t>직원</a:t>
            </a:r>
            <a:r>
              <a:rPr lang="en-US" altLang="ko-KR" sz="800" dirty="0">
                <a:solidFill>
                  <a:schemeClr val="accent2"/>
                </a:solidFill>
                <a:latin typeface="+mj-ea"/>
                <a:ea typeface="+mj-ea"/>
                <a:cs typeface="Univers for KPMG"/>
              </a:rPr>
              <a:t>2)</a:t>
            </a:r>
            <a:endParaRPr lang="ko-KR" altLang="en-US" sz="800" dirty="0">
              <a:solidFill>
                <a:schemeClr val="accent2"/>
              </a:solidFill>
              <a:latin typeface="+mj-ea"/>
              <a:ea typeface="+mj-ea"/>
              <a:cs typeface="Univers for KPMG"/>
            </a:endParaRPr>
          </a:p>
        </p:txBody>
      </p:sp>
      <p:sp>
        <p:nvSpPr>
          <p:cNvPr id="24" name="직사각형 23">
            <a:extLst>
              <a:ext uri="{FF2B5EF4-FFF2-40B4-BE49-F238E27FC236}">
                <a16:creationId xmlns:a16="http://schemas.microsoft.com/office/drawing/2014/main" id="{39A6C2B2-302C-4424-A164-1DC3220F6A27}"/>
              </a:ext>
            </a:extLst>
          </p:cNvPr>
          <p:cNvSpPr/>
          <p:nvPr/>
        </p:nvSpPr>
        <p:spPr>
          <a:xfrm>
            <a:off x="2380084" y="3248916"/>
            <a:ext cx="1556836" cy="215444"/>
          </a:xfrm>
          <a:prstGeom prst="rect">
            <a:avLst/>
          </a:prstGeom>
        </p:spPr>
        <p:txBody>
          <a:bodyPr wrap="none">
            <a:spAutoFit/>
          </a:bodyPr>
          <a:lstStyle/>
          <a:p>
            <a:r>
              <a:rPr lang="ko-KR" altLang="en-US" sz="800" dirty="0">
                <a:solidFill>
                  <a:schemeClr val="tx2"/>
                </a:solidFill>
                <a:latin typeface="+mj-ea"/>
                <a:ea typeface="+mj-ea"/>
                <a:cs typeface="Univers for KPMG"/>
              </a:rPr>
              <a:t>인력 무상 제공 </a:t>
            </a:r>
            <a:r>
              <a:rPr lang="en-US" altLang="ko-KR" sz="800" dirty="0">
                <a:solidFill>
                  <a:schemeClr val="tx2"/>
                </a:solidFill>
                <a:latin typeface="+mj-ea"/>
                <a:ea typeface="+mj-ea"/>
                <a:cs typeface="Univers for KPMG"/>
              </a:rPr>
              <a:t>(</a:t>
            </a:r>
            <a:r>
              <a:rPr lang="ko-KR" altLang="en-US" sz="800" dirty="0">
                <a:solidFill>
                  <a:schemeClr val="tx2"/>
                </a:solidFill>
                <a:latin typeface="+mj-ea"/>
                <a:ea typeface="+mj-ea"/>
                <a:cs typeface="Univers for KPMG"/>
              </a:rPr>
              <a:t>임원</a:t>
            </a:r>
            <a:r>
              <a:rPr lang="en-US" altLang="ko-KR" sz="800" dirty="0">
                <a:solidFill>
                  <a:schemeClr val="tx2"/>
                </a:solidFill>
                <a:latin typeface="+mj-ea"/>
                <a:ea typeface="+mj-ea"/>
                <a:cs typeface="Univers for KPMG"/>
              </a:rPr>
              <a:t>1, </a:t>
            </a:r>
            <a:r>
              <a:rPr lang="ko-KR" altLang="en-US" sz="800" dirty="0">
                <a:solidFill>
                  <a:schemeClr val="tx2"/>
                </a:solidFill>
                <a:latin typeface="+mj-ea"/>
                <a:ea typeface="+mj-ea"/>
                <a:cs typeface="Univers for KPMG"/>
              </a:rPr>
              <a:t>직원</a:t>
            </a:r>
            <a:r>
              <a:rPr lang="en-US" altLang="ko-KR" sz="800" dirty="0">
                <a:solidFill>
                  <a:schemeClr val="tx2"/>
                </a:solidFill>
                <a:latin typeface="+mj-ea"/>
                <a:ea typeface="+mj-ea"/>
                <a:cs typeface="Univers for KPMG"/>
              </a:rPr>
              <a:t>1)</a:t>
            </a:r>
            <a:endParaRPr lang="ko-KR" altLang="en-US" sz="800" dirty="0">
              <a:solidFill>
                <a:schemeClr val="tx2"/>
              </a:solidFill>
              <a:latin typeface="+mj-ea"/>
              <a:ea typeface="+mj-ea"/>
            </a:endParaRPr>
          </a:p>
        </p:txBody>
      </p:sp>
      <p:graphicFrame>
        <p:nvGraphicFramePr>
          <p:cNvPr id="119" name="Group 3">
            <a:extLst>
              <a:ext uri="{FF2B5EF4-FFF2-40B4-BE49-F238E27FC236}">
                <a16:creationId xmlns:a16="http://schemas.microsoft.com/office/drawing/2014/main" id="{5DA857AF-B515-4AC7-A1E8-24C3DB0F4771}"/>
              </a:ext>
            </a:extLst>
          </p:cNvPr>
          <p:cNvGraphicFramePr>
            <a:graphicFrameLocks noGrp="1"/>
          </p:cNvGraphicFramePr>
          <p:nvPr>
            <p:extLst>
              <p:ext uri="{D42A27DB-BD31-4B8C-83A1-F6EECF244321}">
                <p14:modId xmlns:p14="http://schemas.microsoft.com/office/powerpoint/2010/main" val="944245321"/>
              </p:ext>
            </p:extLst>
          </p:nvPr>
        </p:nvGraphicFramePr>
        <p:xfrm>
          <a:off x="914242" y="4153412"/>
          <a:ext cx="8095533" cy="1584000"/>
        </p:xfrm>
        <a:graphic>
          <a:graphicData uri="http://schemas.openxmlformats.org/drawingml/2006/table">
            <a:tbl>
              <a:tblPr/>
              <a:tblGrid>
                <a:gridCol w="1618963">
                  <a:extLst>
                    <a:ext uri="{9D8B030D-6E8A-4147-A177-3AD203B41FA5}">
                      <a16:colId xmlns:a16="http://schemas.microsoft.com/office/drawing/2014/main" val="20000"/>
                    </a:ext>
                  </a:extLst>
                </a:gridCol>
                <a:gridCol w="1295314">
                  <a:extLst>
                    <a:ext uri="{9D8B030D-6E8A-4147-A177-3AD203B41FA5}">
                      <a16:colId xmlns:a16="http://schemas.microsoft.com/office/drawing/2014/main" val="2249633783"/>
                    </a:ext>
                  </a:extLst>
                </a:gridCol>
                <a:gridCol w="1295314">
                  <a:extLst>
                    <a:ext uri="{9D8B030D-6E8A-4147-A177-3AD203B41FA5}">
                      <a16:colId xmlns:a16="http://schemas.microsoft.com/office/drawing/2014/main" val="20001"/>
                    </a:ext>
                  </a:extLst>
                </a:gridCol>
                <a:gridCol w="3885942">
                  <a:extLst>
                    <a:ext uri="{9D8B030D-6E8A-4147-A177-3AD203B41FA5}">
                      <a16:colId xmlns:a16="http://schemas.microsoft.com/office/drawing/2014/main" val="3675754686"/>
                    </a:ext>
                  </a:extLst>
                </a:gridCol>
              </a:tblGrid>
              <a:tr h="144000">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kumimoji="0" lang="en-US" altLang="ko-KR" sz="800" b="1" i="0" u="none" strike="noStrike" kern="1200" cap="none" spc="0" normalizeH="0" baseline="0" dirty="0">
                          <a:ln>
                            <a:noFill/>
                          </a:ln>
                          <a:solidFill>
                            <a:schemeClr val="bg1"/>
                          </a:solidFill>
                          <a:effectLst/>
                          <a:uLnTx/>
                          <a:uFillTx/>
                          <a:latin typeface="+mj-ea"/>
                          <a:ea typeface="+mj-ea"/>
                          <a:cs typeface="Arial" panose="020B0604020202020204" pitchFamily="34" charset="0"/>
                        </a:rPr>
                        <a:t>Category</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ko-KR" altLang="en-US" sz="800" b="1" i="0" u="none" strike="noStrike" kern="1200" cap="none" spc="0" normalizeH="0" baseline="0" dirty="0">
                          <a:ln>
                            <a:noFill/>
                          </a:ln>
                          <a:solidFill>
                            <a:schemeClr val="bg1"/>
                          </a:solidFill>
                          <a:effectLst/>
                          <a:uLnTx/>
                          <a:uFillTx/>
                          <a:latin typeface="+mj-ea"/>
                          <a:ea typeface="+mj-ea"/>
                          <a:cs typeface="Arial" panose="020B0604020202020204" pitchFamily="34" charset="0"/>
                        </a:rPr>
                        <a:t>회사 소유 여부</a:t>
                      </a:r>
                      <a:endParaRPr kumimoji="0" lang="en-US" altLang="ko-KR" sz="800" b="1" i="0" u="none" strike="noStrike" kern="1200" cap="none" spc="0" normalizeH="0" baseline="0" dirty="0">
                        <a:ln>
                          <a:noFill/>
                        </a:ln>
                        <a:solidFill>
                          <a:schemeClr val="bg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ko-KR" altLang="en-US" sz="800" b="1" i="0" u="none" strike="noStrike" kern="1200" cap="none" spc="0" normalizeH="0" baseline="0" dirty="0">
                          <a:ln>
                            <a:noFill/>
                          </a:ln>
                          <a:solidFill>
                            <a:schemeClr val="bg1"/>
                          </a:solidFill>
                          <a:effectLst/>
                          <a:uLnTx/>
                          <a:uFillTx/>
                          <a:latin typeface="+mj-ea"/>
                          <a:ea typeface="+mj-ea"/>
                          <a:cs typeface="Arial" panose="020B0604020202020204" pitchFamily="34" charset="0"/>
                        </a:rPr>
                        <a:t>소유권</a:t>
                      </a:r>
                      <a:endParaRPr kumimoji="0" lang="en-US" altLang="ko-KR" sz="800" b="1" i="0" u="none" strike="noStrike" kern="1200" cap="none" spc="0" normalizeH="0" baseline="0" dirty="0">
                        <a:ln>
                          <a:noFill/>
                        </a:ln>
                        <a:solidFill>
                          <a:schemeClr val="bg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6"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ko-KR" altLang="en-US" sz="800" b="1" i="0" u="none" strike="noStrike" kern="1200" cap="none" spc="0" normalizeH="0" baseline="0" dirty="0">
                          <a:ln>
                            <a:noFill/>
                          </a:ln>
                          <a:solidFill>
                            <a:schemeClr val="bg1"/>
                          </a:solidFill>
                          <a:effectLst/>
                          <a:uLnTx/>
                          <a:uFillTx/>
                          <a:latin typeface="+mj-ea"/>
                          <a:ea typeface="+mj-ea"/>
                          <a:cs typeface="Arial" panose="020B0604020202020204" pitchFamily="34" charset="0"/>
                        </a:rPr>
                        <a:t>비고</a:t>
                      </a:r>
                      <a:endParaRPr kumimoji="0" lang="en-US" altLang="ko-KR" sz="800" b="1" i="0" u="none" strike="noStrike" kern="1200" cap="none" spc="0" normalizeH="0" baseline="0" dirty="0">
                        <a:ln>
                          <a:noFill/>
                        </a:ln>
                        <a:solidFill>
                          <a:schemeClr val="bg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1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기계장치</a:t>
                      </a:r>
                      <a:endPar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O</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ko-KR" altLang="en-US" sz="800" b="0" i="0" u="none" strike="noStrike" kern="0" cap="none" spc="0" normalizeH="0" baseline="0" noProof="0" dirty="0" err="1">
                          <a:ln>
                            <a:noFill/>
                          </a:ln>
                          <a:solidFill>
                            <a:schemeClr val="tx1"/>
                          </a:solidFill>
                          <a:effectLst/>
                          <a:uLnTx/>
                          <a:uFillTx/>
                          <a:latin typeface="+mj-ea"/>
                          <a:ea typeface="+mj-ea"/>
                          <a:cs typeface="Arial" panose="020B0604020202020204" pitchFamily="34" charset="0"/>
                        </a:rPr>
                        <a:t>대흥하이텍</a:t>
                      </a:r>
                      <a:endPar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l"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법인전환 후 </a:t>
                      </a: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‘16</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년 대표이사로부터 </a:t>
                      </a: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14</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억에 취득한 기계장치 포함</a:t>
                      </a:r>
                      <a:endPar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기타유형자산</a:t>
                      </a:r>
                      <a:endPar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O</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ko-KR" altLang="en-US" sz="800" b="0" i="0" u="none" strike="noStrike" kern="0" cap="none" spc="0" normalizeH="0" baseline="0" noProof="0" dirty="0" err="1">
                          <a:ln>
                            <a:noFill/>
                          </a:ln>
                          <a:solidFill>
                            <a:schemeClr val="tx1"/>
                          </a:solidFill>
                          <a:effectLst/>
                          <a:uLnTx/>
                          <a:uFillTx/>
                          <a:latin typeface="+mj-ea"/>
                          <a:ea typeface="+mn-ea"/>
                          <a:cs typeface="Arial" panose="020B0604020202020204" pitchFamily="34" charset="0"/>
                        </a:rPr>
                        <a:t>대흥하이텍</a:t>
                      </a:r>
                      <a:endPar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l"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‘19</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년 중 </a:t>
                      </a: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1.3</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억 취득한 </a:t>
                      </a:r>
                      <a:r>
                        <a:rPr kumimoji="0" lang="ko-KR" altLang="en-US"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대표이사 영업용차량 포함</a:t>
                      </a:r>
                      <a:endPar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0428121"/>
                  </a:ext>
                </a:extLst>
              </a:tr>
              <a:tr h="1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특허권 </a:t>
                      </a:r>
                      <a:r>
                        <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(11</a:t>
                      </a: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개</a:t>
                      </a:r>
                      <a:r>
                        <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O</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ko-KR" altLang="en-US" sz="800" b="0" i="0" u="none" strike="noStrike" kern="0" cap="none" spc="0" normalizeH="0" baseline="0" noProof="0" dirty="0" err="1">
                          <a:ln>
                            <a:noFill/>
                          </a:ln>
                          <a:solidFill>
                            <a:schemeClr val="tx1"/>
                          </a:solidFill>
                          <a:effectLst/>
                          <a:uLnTx/>
                          <a:uFillTx/>
                          <a:latin typeface="+mj-ea"/>
                          <a:ea typeface="+mn-ea"/>
                          <a:cs typeface="Arial" panose="020B0604020202020204" pitchFamily="34" charset="0"/>
                        </a:rPr>
                        <a:t>대흥하이텍</a:t>
                      </a:r>
                      <a:endPar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l"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’17</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년 중 대표이사로부터 </a:t>
                      </a: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30.1</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억에 취득</a:t>
                      </a:r>
                      <a:endPar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251035"/>
                  </a:ext>
                </a:extLst>
              </a:tr>
              <a:tr h="1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디자인권 </a:t>
                      </a:r>
                      <a:r>
                        <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(4</a:t>
                      </a: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개</a:t>
                      </a:r>
                      <a:r>
                        <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O</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ko-KR" altLang="en-US" sz="800" b="0" i="0" u="none" strike="noStrike" kern="0" cap="none" spc="0" normalizeH="0" baseline="0" noProof="0" dirty="0" err="1">
                          <a:ln>
                            <a:noFill/>
                          </a:ln>
                          <a:solidFill>
                            <a:schemeClr val="tx1"/>
                          </a:solidFill>
                          <a:effectLst/>
                          <a:uLnTx/>
                          <a:uFillTx/>
                          <a:latin typeface="+mj-ea"/>
                          <a:ea typeface="+mn-ea"/>
                          <a:cs typeface="Arial" panose="020B0604020202020204" pitchFamily="34" charset="0"/>
                        </a:rPr>
                        <a:t>대흥하이텍</a:t>
                      </a:r>
                      <a:endPar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l"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’18</a:t>
                      </a:r>
                      <a:r>
                        <a:rPr kumimoji="0" lang="ko-KR" altLang="en-US"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년 중 대표이사로부터 </a:t>
                      </a:r>
                      <a:r>
                        <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9.5</a:t>
                      </a:r>
                      <a:r>
                        <a:rPr kumimoji="0" lang="ko-KR" altLang="en-US"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억에 취득</a:t>
                      </a:r>
                      <a:endPar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2218460"/>
                  </a:ext>
                </a:extLst>
              </a:tr>
              <a:tr h="1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실용신안권 </a:t>
                      </a:r>
                      <a:r>
                        <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(1</a:t>
                      </a: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개</a:t>
                      </a:r>
                      <a:r>
                        <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O</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ko-KR" altLang="en-US" sz="800" b="0" i="0" u="none" strike="noStrike" kern="0" cap="none" spc="0" normalizeH="0" baseline="0" noProof="0" dirty="0" err="1">
                          <a:ln>
                            <a:noFill/>
                          </a:ln>
                          <a:solidFill>
                            <a:schemeClr val="tx1"/>
                          </a:solidFill>
                          <a:effectLst/>
                          <a:uLnTx/>
                          <a:uFillTx/>
                          <a:latin typeface="+mj-ea"/>
                          <a:ea typeface="+mn-ea"/>
                          <a:cs typeface="Arial" panose="020B0604020202020204" pitchFamily="34" charset="0"/>
                        </a:rPr>
                        <a:t>대흥하이텍</a:t>
                      </a:r>
                      <a:endPar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l"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’18</a:t>
                      </a:r>
                      <a:r>
                        <a:rPr kumimoji="0" lang="ko-KR" altLang="en-US"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년 중 대표이사로부터 </a:t>
                      </a:r>
                      <a:r>
                        <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2.5</a:t>
                      </a:r>
                      <a:r>
                        <a:rPr kumimoji="0" lang="ko-KR" altLang="en-US"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억에 취득</a:t>
                      </a:r>
                      <a:endParaRPr kumimoji="0" lang="en-US" altLang="ko-KR" sz="800" b="0" i="0" u="none" strike="noStrike" kern="0" cap="none" spc="0" normalizeH="0" baseline="0" noProof="0" dirty="0">
                        <a:ln>
                          <a:noFill/>
                        </a:ln>
                        <a:solidFill>
                          <a:schemeClr val="tx1"/>
                        </a:solidFill>
                        <a:effectLst/>
                        <a:uLnTx/>
                        <a:uFillTx/>
                        <a:latin typeface="+mj-ea"/>
                        <a:ea typeface="+mn-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8757649"/>
                  </a:ext>
                </a:extLst>
              </a:tr>
              <a:tr h="288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제조공장</a:t>
                      </a:r>
                      <a:r>
                        <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a:t>
                      </a: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건물 및 토지</a:t>
                      </a:r>
                      <a:r>
                        <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X</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대표이사</a:t>
                      </a:r>
                      <a:endPar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l"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인터뷰 결과 제조공장 </a:t>
                      </a: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670</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평 </a:t>
                      </a: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평택공장 </a:t>
                      </a: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50</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평 총 </a:t>
                      </a: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720</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평에 대해 평당 월 </a:t>
                      </a: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25,000</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씩 시장가격으로 지급받고 있다는 답변을 들음</a:t>
                      </a:r>
                      <a:endPar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5920835"/>
                  </a:ext>
                </a:extLst>
              </a:tr>
              <a:tr h="216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특허권 </a:t>
                      </a:r>
                      <a:r>
                        <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(5</a:t>
                      </a: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개</a:t>
                      </a:r>
                      <a:r>
                        <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X</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대표이사</a:t>
                      </a:r>
                      <a:endPar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rowSpan="2">
                  <a:txBody>
                    <a:bodyPr/>
                    <a:lstStyle/>
                    <a:p>
                      <a:pPr marL="0" marR="0" lvl="4" indent="0" algn="l"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대표이사가 보유한 특허권 </a:t>
                      </a: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5</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개 중에는 중국 및 일본에 각각 </a:t>
                      </a: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1</a:t>
                      </a:r>
                      <a:r>
                        <a:rPr kumimoji="0" lang="ko-KR" altLang="en-US" sz="800" b="0" i="0" u="none" strike="noStrike" kern="0" cap="none" spc="0" normalizeH="0" baseline="0" noProof="0" dirty="0" err="1">
                          <a:ln>
                            <a:noFill/>
                          </a:ln>
                          <a:solidFill>
                            <a:schemeClr val="tx1"/>
                          </a:solidFill>
                          <a:effectLst/>
                          <a:uLnTx/>
                          <a:uFillTx/>
                          <a:latin typeface="+mj-ea"/>
                          <a:ea typeface="+mj-ea"/>
                          <a:cs typeface="Arial" panose="020B0604020202020204" pitchFamily="34" charset="0"/>
                        </a:rPr>
                        <a:t>건씩</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 출원한 특허권이 포함되어 있으며</a:t>
                      </a: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 </a:t>
                      </a: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인터뷰 결과 회사 양도 시 해당 특허권 및 디자인권 무상 양도 의지가 있다는 답변을 들음</a:t>
                      </a:r>
                      <a:endPar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6008212"/>
                  </a:ext>
                </a:extLst>
              </a:tr>
              <a:tr h="216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디자인권 </a:t>
                      </a:r>
                      <a:r>
                        <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(4</a:t>
                      </a:r>
                      <a:r>
                        <a:rPr kumimoji="0" lang="ko-KR" altLang="en-US"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개</a:t>
                      </a:r>
                      <a:r>
                        <a:rPr kumimoji="0" lang="en-US" altLang="ko-KR" sz="800" b="0" i="0" u="none" strike="noStrike" kern="1200" cap="none" spc="0" normalizeH="0" baseline="0" dirty="0">
                          <a:ln>
                            <a:noFill/>
                          </a:ln>
                          <a:solidFill>
                            <a:schemeClr val="tx1"/>
                          </a:solidFill>
                          <a:effectLst/>
                          <a:uLnTx/>
                          <a:uFillTx/>
                          <a:latin typeface="+mj-ea"/>
                          <a:ea typeface="+mj-ea"/>
                          <a:cs typeface="Arial" panose="020B0604020202020204" pitchFamily="34" charset="0"/>
                        </a:rPr>
                        <a:t>)</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X</a:t>
                      </a: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ctr"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ko-KR" altLang="en-US"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대표이사</a:t>
                      </a:r>
                      <a:endPar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vMerge="1">
                  <a:txBody>
                    <a:bodyPr/>
                    <a:lstStyle/>
                    <a:p>
                      <a:pPr marL="72000" marR="0" lvl="4" indent="-72000" algn="l" defTabSz="914400" rtl="0" eaLnBrk="1" fontAlgn="auto" latinLnBrk="0" hangingPunct="1">
                        <a:lnSpc>
                          <a:spcPct val="100000"/>
                        </a:lnSpc>
                        <a:spcBef>
                          <a:spcPts val="100"/>
                        </a:spcBef>
                        <a:spcAft>
                          <a:spcPts val="0"/>
                        </a:spcAft>
                        <a:buClr>
                          <a:srgbClr val="97989A"/>
                        </a:buClr>
                        <a:buSzTx/>
                        <a:buFont typeface="Arial" pitchFamily="34" charset="0"/>
                        <a:buChar char="•"/>
                        <a:tabLst/>
                        <a:defRPr/>
                      </a:pPr>
                      <a:endParaRPr kumimoji="0" lang="en-US" altLang="ko-KR" sz="800" b="0" i="0" u="none" strike="noStrike" kern="0" cap="none" spc="0" normalizeH="0" baseline="0" noProof="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4949413"/>
                  </a:ext>
                </a:extLst>
              </a:tr>
            </a:tbl>
          </a:graphicData>
        </a:graphic>
      </p:graphicFrame>
      <p:sp>
        <p:nvSpPr>
          <p:cNvPr id="120" name="TextBox 119">
            <a:extLst>
              <a:ext uri="{FF2B5EF4-FFF2-40B4-BE49-F238E27FC236}">
                <a16:creationId xmlns:a16="http://schemas.microsoft.com/office/drawing/2014/main" id="{74300FA0-4593-4B41-AE1D-29112E0FB33C}"/>
              </a:ext>
            </a:extLst>
          </p:cNvPr>
          <p:cNvSpPr txBox="1"/>
          <p:nvPr/>
        </p:nvSpPr>
        <p:spPr>
          <a:xfrm>
            <a:off x="6789809" y="1941978"/>
            <a:ext cx="2723306" cy="323165"/>
          </a:xfrm>
          <a:prstGeom prst="rect">
            <a:avLst/>
          </a:prstGeom>
          <a:noFill/>
        </p:spPr>
        <p:txBody>
          <a:bodyPr wrap="square" lIns="0" tIns="0" rIns="0" bIns="0" rtlCol="0">
            <a:spAutoFit/>
          </a:bodyPr>
          <a:lstStyle/>
          <a:p>
            <a:r>
              <a:rPr lang="en-US" altLang="ko-KR" sz="700" dirty="0">
                <a:cs typeface="Univers for KPMG"/>
              </a:rPr>
              <a:t>Note 1: </a:t>
            </a:r>
            <a:r>
              <a:rPr lang="ko-KR" altLang="en-US" sz="700" dirty="0">
                <a:cs typeface="Univers for KPMG"/>
              </a:rPr>
              <a:t>대표이사의 두 자녀는 직원급여를 받는 이사회 구성원임</a:t>
            </a:r>
            <a:r>
              <a:rPr lang="en-US" altLang="ko-KR" sz="700" dirty="0">
                <a:cs typeface="Univers for KPMG"/>
              </a:rPr>
              <a:t>. </a:t>
            </a:r>
          </a:p>
          <a:p>
            <a:r>
              <a:rPr lang="en-US" altLang="ko-KR" sz="700" dirty="0">
                <a:cs typeface="Univers for KPMG"/>
              </a:rPr>
              <a:t>             </a:t>
            </a:r>
            <a:r>
              <a:rPr lang="ko-KR" altLang="en-US" sz="700" dirty="0">
                <a:cs typeface="Univers for KPMG"/>
              </a:rPr>
              <a:t>정관상 임원 퇴직금 지급규정은 소득세법 제 </a:t>
            </a:r>
            <a:r>
              <a:rPr lang="en-US" altLang="ko-KR" sz="700" dirty="0">
                <a:cs typeface="Univers for KPMG"/>
              </a:rPr>
              <a:t>22</a:t>
            </a:r>
            <a:r>
              <a:rPr lang="ko-KR" altLang="en-US" sz="700" dirty="0">
                <a:cs typeface="Univers for KPMG"/>
              </a:rPr>
              <a:t>조를 준용</a:t>
            </a:r>
            <a:r>
              <a:rPr lang="en-US" altLang="ko-KR" sz="700" dirty="0">
                <a:cs typeface="Univers for KPMG"/>
              </a:rPr>
              <a:t>,</a:t>
            </a:r>
          </a:p>
          <a:p>
            <a:r>
              <a:rPr lang="en-US" altLang="ko-KR" sz="700" dirty="0">
                <a:cs typeface="Univers for KPMG"/>
              </a:rPr>
              <a:t>             </a:t>
            </a:r>
            <a:r>
              <a:rPr lang="ko-KR" altLang="en-US" sz="700" dirty="0">
                <a:cs typeface="Univers for KPMG"/>
              </a:rPr>
              <a:t>다음과 같은 배수를 적용</a:t>
            </a:r>
            <a:endParaRPr lang="en-US" altLang="ko-KR" sz="700" dirty="0">
              <a:cs typeface="Univers for KPMG"/>
            </a:endParaRPr>
          </a:p>
        </p:txBody>
      </p:sp>
      <p:graphicFrame>
        <p:nvGraphicFramePr>
          <p:cNvPr id="122" name="Group 3">
            <a:extLst>
              <a:ext uri="{FF2B5EF4-FFF2-40B4-BE49-F238E27FC236}">
                <a16:creationId xmlns:a16="http://schemas.microsoft.com/office/drawing/2014/main" id="{72E23CFC-FAA1-4C56-96BE-582665FA8F82}"/>
              </a:ext>
            </a:extLst>
          </p:cNvPr>
          <p:cNvGraphicFramePr>
            <a:graphicFrameLocks noGrp="1"/>
          </p:cNvGraphicFramePr>
          <p:nvPr>
            <p:extLst>
              <p:ext uri="{D42A27DB-BD31-4B8C-83A1-F6EECF244321}">
                <p14:modId xmlns:p14="http://schemas.microsoft.com/office/powerpoint/2010/main" val="2106612036"/>
              </p:ext>
            </p:extLst>
          </p:nvPr>
        </p:nvGraphicFramePr>
        <p:xfrm>
          <a:off x="7127923" y="2300382"/>
          <a:ext cx="1609617" cy="501360"/>
        </p:xfrm>
        <a:graphic>
          <a:graphicData uri="http://schemas.openxmlformats.org/drawingml/2006/table">
            <a:tbl>
              <a:tblPr/>
              <a:tblGrid>
                <a:gridCol w="457545">
                  <a:extLst>
                    <a:ext uri="{9D8B030D-6E8A-4147-A177-3AD203B41FA5}">
                      <a16:colId xmlns:a16="http://schemas.microsoft.com/office/drawing/2014/main" val="20000"/>
                    </a:ext>
                  </a:extLst>
                </a:gridCol>
                <a:gridCol w="576072">
                  <a:extLst>
                    <a:ext uri="{9D8B030D-6E8A-4147-A177-3AD203B41FA5}">
                      <a16:colId xmlns:a16="http://schemas.microsoft.com/office/drawing/2014/main" val="20001"/>
                    </a:ext>
                  </a:extLst>
                </a:gridCol>
                <a:gridCol w="576000">
                  <a:extLst>
                    <a:ext uri="{9D8B030D-6E8A-4147-A177-3AD203B41FA5}">
                      <a16:colId xmlns:a16="http://schemas.microsoft.com/office/drawing/2014/main" val="1618597495"/>
                    </a:ext>
                  </a:extLst>
                </a:gridCol>
              </a:tblGrid>
              <a:tr h="144000">
                <a:tc>
                  <a:txBody>
                    <a:bodyPr/>
                    <a:lstStyle/>
                    <a:p>
                      <a:pPr marL="0" marR="0" lvl="0" indent="0" algn="ctr" defTabSz="762000" rtl="0" eaLnBrk="1" fontAlgn="base" latinLnBrk="0" hangingPunct="1">
                        <a:lnSpc>
                          <a:spcPct val="100000"/>
                        </a:lnSpc>
                        <a:spcBef>
                          <a:spcPts val="0"/>
                        </a:spcBef>
                        <a:spcAft>
                          <a:spcPct val="0"/>
                        </a:spcAft>
                        <a:buClrTx/>
                        <a:buSzTx/>
                        <a:buFontTx/>
                        <a:buNone/>
                        <a:tabLst/>
                      </a:pPr>
                      <a:r>
                        <a:rPr kumimoji="0" lang="ko-KR" altLang="en-US" sz="700" b="1" i="0" u="none" strike="noStrike" kern="1200" cap="none" spc="0" normalizeH="0" baseline="0" dirty="0">
                          <a:ln>
                            <a:noFill/>
                          </a:ln>
                          <a:solidFill>
                            <a:schemeClr val="bg1"/>
                          </a:solidFill>
                          <a:effectLst/>
                          <a:uLnTx/>
                          <a:uFillTx/>
                          <a:latin typeface="+mj-ea"/>
                          <a:ea typeface="+mj-ea"/>
                          <a:cs typeface="Arial" panose="020B0604020202020204" pitchFamily="34" charset="0"/>
                        </a:rPr>
                        <a:t>직위</a:t>
                      </a:r>
                      <a:endParaRPr kumimoji="0" lang="en-US" altLang="ko-KR" sz="700" b="1" i="0" u="none" strike="noStrike" kern="1200" cap="none" spc="0" normalizeH="0" baseline="0" dirty="0">
                        <a:ln>
                          <a:noFill/>
                        </a:ln>
                        <a:solidFill>
                          <a:schemeClr val="bg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0"/>
                        </a:spcBef>
                        <a:spcAft>
                          <a:spcPts val="0"/>
                        </a:spcAft>
                        <a:buClr>
                          <a:srgbClr val="97989A"/>
                        </a:buClr>
                        <a:buSzTx/>
                        <a:buFont typeface="Arial" pitchFamily="34" charset="0"/>
                        <a:buNone/>
                        <a:tabLst/>
                        <a:defRPr/>
                      </a:pPr>
                      <a:r>
                        <a:rPr kumimoji="0" lang="ko-KR" altLang="en-US" sz="700" b="1" i="0" u="none" strike="noStrike" kern="1200" cap="none" spc="0" normalizeH="0" baseline="0" dirty="0">
                          <a:ln>
                            <a:noFill/>
                          </a:ln>
                          <a:solidFill>
                            <a:schemeClr val="bg1"/>
                          </a:solidFill>
                          <a:effectLst/>
                          <a:uLnTx/>
                          <a:uFillTx/>
                          <a:latin typeface="+mj-ea"/>
                          <a:ea typeface="+mj-ea"/>
                          <a:cs typeface="Arial" panose="020B0604020202020204" pitchFamily="34" charset="0"/>
                        </a:rPr>
                        <a:t>근속기간</a:t>
                      </a:r>
                      <a:endParaRPr kumimoji="0" lang="en-US" altLang="ko-KR" sz="700" b="1" i="0" u="none" strike="noStrike" kern="1200" cap="none" spc="0" normalizeH="0" baseline="0" dirty="0">
                        <a:ln>
                          <a:noFill/>
                        </a:ln>
                        <a:solidFill>
                          <a:schemeClr val="bg1"/>
                        </a:solidFill>
                        <a:effectLst/>
                        <a:uLnTx/>
                        <a:uFillTx/>
                        <a:latin typeface="+mj-ea"/>
                        <a:ea typeface="+mj-ea"/>
                        <a:cs typeface="Arial" panose="020B0604020202020204" pitchFamily="34" charset="0"/>
                      </a:endParaRPr>
                    </a:p>
                    <a:p>
                      <a:pPr marL="0" marR="0" lvl="4" indent="0" algn="ctr" defTabSz="914400" rtl="0" eaLnBrk="1" fontAlgn="auto" latinLnBrk="0" hangingPunct="1">
                        <a:lnSpc>
                          <a:spcPct val="100000"/>
                        </a:lnSpc>
                        <a:spcBef>
                          <a:spcPts val="0"/>
                        </a:spcBef>
                        <a:spcAft>
                          <a:spcPts val="0"/>
                        </a:spcAft>
                        <a:buClr>
                          <a:srgbClr val="97989A"/>
                        </a:buClr>
                        <a:buSzTx/>
                        <a:buFont typeface="Arial" pitchFamily="34" charset="0"/>
                        <a:buNone/>
                        <a:tabLst/>
                        <a:defRPr/>
                      </a:pPr>
                      <a:r>
                        <a:rPr kumimoji="0" lang="en-US" altLang="ko-KR" sz="700" b="1" i="0" u="none" strike="noStrike" kern="1200" cap="none" spc="0" normalizeH="0" baseline="0" dirty="0">
                          <a:ln>
                            <a:noFill/>
                          </a:ln>
                          <a:solidFill>
                            <a:schemeClr val="bg1"/>
                          </a:solidFill>
                          <a:effectLst/>
                          <a:uLnTx/>
                          <a:uFillTx/>
                          <a:latin typeface="+mj-ea"/>
                          <a:ea typeface="+mj-ea"/>
                          <a:cs typeface="Arial" panose="020B0604020202020204" pitchFamily="34" charset="0"/>
                        </a:rPr>
                        <a:t>10</a:t>
                      </a:r>
                      <a:r>
                        <a:rPr kumimoji="0" lang="ko-KR" altLang="en-US" sz="700" b="1" i="0" u="none" strike="noStrike" kern="1200" cap="none" spc="0" normalizeH="0" baseline="0" dirty="0">
                          <a:ln>
                            <a:noFill/>
                          </a:ln>
                          <a:solidFill>
                            <a:schemeClr val="bg1"/>
                          </a:solidFill>
                          <a:effectLst/>
                          <a:uLnTx/>
                          <a:uFillTx/>
                          <a:latin typeface="+mj-ea"/>
                          <a:ea typeface="+mj-ea"/>
                          <a:cs typeface="Arial" panose="020B0604020202020204" pitchFamily="34" charset="0"/>
                        </a:rPr>
                        <a:t>년 미만</a:t>
                      </a:r>
                      <a:endParaRPr kumimoji="0" lang="en-US" altLang="ko-KR" sz="700" b="1" i="0" u="none" strike="noStrike" kern="1200" cap="none" spc="0" normalizeH="0" baseline="0" dirty="0">
                        <a:ln>
                          <a:noFill/>
                        </a:ln>
                        <a:solidFill>
                          <a:schemeClr val="bg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6" indent="0" algn="ctr" defTabSz="914400" rtl="0" eaLnBrk="1" fontAlgn="auto" latinLnBrk="0" hangingPunct="1">
                        <a:lnSpc>
                          <a:spcPct val="100000"/>
                        </a:lnSpc>
                        <a:spcBef>
                          <a:spcPts val="0"/>
                        </a:spcBef>
                        <a:spcAft>
                          <a:spcPts val="0"/>
                        </a:spcAft>
                        <a:buClr>
                          <a:srgbClr val="97989A"/>
                        </a:buClr>
                        <a:buSzTx/>
                        <a:buFont typeface="Arial" pitchFamily="34" charset="0"/>
                        <a:buNone/>
                        <a:tabLst/>
                        <a:defRPr/>
                      </a:pPr>
                      <a:r>
                        <a:rPr kumimoji="0" lang="ko-KR" altLang="en-US" sz="700" b="1" i="0" u="none" strike="noStrike" kern="1200" cap="none" spc="0" normalizeH="0" baseline="0" dirty="0">
                          <a:ln>
                            <a:noFill/>
                          </a:ln>
                          <a:solidFill>
                            <a:schemeClr val="bg1"/>
                          </a:solidFill>
                          <a:effectLst/>
                          <a:uLnTx/>
                          <a:uFillTx/>
                          <a:latin typeface="+mj-ea"/>
                          <a:ea typeface="+mj-ea"/>
                          <a:cs typeface="Arial" panose="020B0604020202020204" pitchFamily="34" charset="0"/>
                        </a:rPr>
                        <a:t>근속기간</a:t>
                      </a:r>
                      <a:endParaRPr kumimoji="0" lang="en-US" altLang="ko-KR" sz="700" b="1" i="0" u="none" strike="noStrike" kern="1200" cap="none" spc="0" normalizeH="0" baseline="0" dirty="0">
                        <a:ln>
                          <a:noFill/>
                        </a:ln>
                        <a:solidFill>
                          <a:schemeClr val="bg1"/>
                        </a:solidFill>
                        <a:effectLst/>
                        <a:uLnTx/>
                        <a:uFillTx/>
                        <a:latin typeface="+mj-ea"/>
                        <a:ea typeface="+mj-ea"/>
                        <a:cs typeface="Arial" panose="020B0604020202020204" pitchFamily="34" charset="0"/>
                      </a:endParaRPr>
                    </a:p>
                    <a:p>
                      <a:pPr marL="0" marR="0" lvl="6" indent="0" algn="ctr" defTabSz="914400" rtl="0" eaLnBrk="1" fontAlgn="auto" latinLnBrk="0" hangingPunct="1">
                        <a:lnSpc>
                          <a:spcPct val="100000"/>
                        </a:lnSpc>
                        <a:spcBef>
                          <a:spcPts val="0"/>
                        </a:spcBef>
                        <a:spcAft>
                          <a:spcPts val="0"/>
                        </a:spcAft>
                        <a:buClr>
                          <a:srgbClr val="97989A"/>
                        </a:buClr>
                        <a:buSzTx/>
                        <a:buFont typeface="Arial" pitchFamily="34" charset="0"/>
                        <a:buNone/>
                        <a:tabLst/>
                        <a:defRPr/>
                      </a:pPr>
                      <a:r>
                        <a:rPr kumimoji="0" lang="en-US" altLang="ko-KR" sz="700" b="1" i="0" u="none" strike="noStrike" kern="1200" cap="none" spc="0" normalizeH="0" baseline="0" dirty="0">
                          <a:ln>
                            <a:noFill/>
                          </a:ln>
                          <a:solidFill>
                            <a:schemeClr val="bg1"/>
                          </a:solidFill>
                          <a:effectLst/>
                          <a:uLnTx/>
                          <a:uFillTx/>
                          <a:latin typeface="+mj-ea"/>
                          <a:ea typeface="+mj-ea"/>
                          <a:cs typeface="Arial" panose="020B0604020202020204" pitchFamily="34" charset="0"/>
                        </a:rPr>
                        <a:t>10</a:t>
                      </a:r>
                      <a:r>
                        <a:rPr kumimoji="0" lang="ko-KR" altLang="en-US" sz="700" b="1" i="0" u="none" strike="noStrike" kern="1200" cap="none" spc="0" normalizeH="0" baseline="0" dirty="0">
                          <a:ln>
                            <a:noFill/>
                          </a:ln>
                          <a:solidFill>
                            <a:schemeClr val="bg1"/>
                          </a:solidFill>
                          <a:effectLst/>
                          <a:uLnTx/>
                          <a:uFillTx/>
                          <a:latin typeface="+mj-ea"/>
                          <a:ea typeface="+mj-ea"/>
                          <a:cs typeface="Arial" panose="020B0604020202020204" pitchFamily="34" charset="0"/>
                        </a:rPr>
                        <a:t>년 이상</a:t>
                      </a:r>
                      <a:endParaRPr kumimoji="0" lang="en-US" altLang="ko-KR" sz="700" b="1" i="0" u="none" strike="noStrike" kern="1200" cap="none" spc="0" normalizeH="0" baseline="0" dirty="0">
                        <a:ln>
                          <a:noFill/>
                        </a:ln>
                        <a:solidFill>
                          <a:schemeClr val="bg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1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700" b="0" i="0" u="none" strike="noStrike" kern="1200" cap="none" spc="0" normalizeH="0" baseline="0" dirty="0">
                          <a:ln>
                            <a:noFill/>
                          </a:ln>
                          <a:solidFill>
                            <a:schemeClr val="tx1"/>
                          </a:solidFill>
                          <a:effectLst/>
                          <a:uLnTx/>
                          <a:uFillTx/>
                          <a:latin typeface="+mj-ea"/>
                          <a:ea typeface="+mj-ea"/>
                          <a:cs typeface="Arial" panose="020B0604020202020204" pitchFamily="34" charset="0"/>
                        </a:rPr>
                        <a:t>대표이사</a:t>
                      </a:r>
                      <a:endParaRPr kumimoji="0" lang="en-US" altLang="ko-KR" sz="700" b="0" i="0" u="none" strike="noStrike" kern="1200" cap="none" spc="0" normalizeH="0" baseline="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l"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7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2.0 </a:t>
                      </a:r>
                      <a:r>
                        <a:rPr kumimoji="0" lang="ko-KR" altLang="en-US" sz="7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배수</a:t>
                      </a:r>
                      <a:endParaRPr kumimoji="0" lang="en-US" altLang="ko-KR" sz="700" b="0" i="0" u="none" strike="noStrike" kern="0" cap="none" spc="0" normalizeH="0" baseline="0" noProof="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l"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7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3.0 </a:t>
                      </a:r>
                      <a:r>
                        <a:rPr kumimoji="0" lang="ko-KR" altLang="en-US" sz="7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배수</a:t>
                      </a:r>
                      <a:endParaRPr kumimoji="0" lang="en-US" altLang="ko-KR" sz="700" b="0" i="0" u="none" strike="noStrike" kern="0" cap="none" spc="0" normalizeH="0" baseline="0" noProof="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700" b="0" i="0" u="none" strike="noStrike" kern="1200" cap="none" spc="0" normalizeH="0" baseline="0" dirty="0">
                          <a:ln>
                            <a:noFill/>
                          </a:ln>
                          <a:solidFill>
                            <a:schemeClr val="tx1"/>
                          </a:solidFill>
                          <a:effectLst/>
                          <a:uLnTx/>
                          <a:uFillTx/>
                          <a:latin typeface="+mj-ea"/>
                          <a:ea typeface="+mj-ea"/>
                          <a:cs typeface="Arial" panose="020B0604020202020204" pitchFamily="34" charset="0"/>
                        </a:rPr>
                        <a:t>이사</a:t>
                      </a:r>
                      <a:endParaRPr kumimoji="0" lang="en-US" altLang="ko-KR" sz="700" b="0" i="0" u="none" strike="noStrike" kern="1200" cap="none" spc="0" normalizeH="0" baseline="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l"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7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1.5 </a:t>
                      </a:r>
                      <a:r>
                        <a:rPr kumimoji="0" lang="ko-KR" altLang="en-US" sz="700" b="0" i="0" u="none" strike="noStrike" kern="0" cap="none" spc="0" normalizeH="0" baseline="0" noProof="0" dirty="0">
                          <a:ln>
                            <a:noFill/>
                          </a:ln>
                          <a:solidFill>
                            <a:schemeClr val="tx1"/>
                          </a:solidFill>
                          <a:effectLst/>
                          <a:uLnTx/>
                          <a:uFillTx/>
                          <a:latin typeface="+mj-ea"/>
                          <a:ea typeface="+mn-ea"/>
                          <a:cs typeface="Arial" panose="020B0604020202020204" pitchFamily="34" charset="0"/>
                        </a:rPr>
                        <a:t>배수</a:t>
                      </a:r>
                      <a:endParaRPr kumimoji="0" lang="en-US" altLang="ko-KR" sz="700" b="0" i="0" u="none" strike="noStrike" kern="0" cap="none" spc="0" normalizeH="0" baseline="0" noProof="0" dirty="0">
                        <a:ln>
                          <a:noFill/>
                        </a:ln>
                        <a:solidFill>
                          <a:schemeClr val="tx1"/>
                        </a:solidFill>
                        <a:effectLst/>
                        <a:uLnTx/>
                        <a:uFillTx/>
                        <a:latin typeface="+mj-ea"/>
                        <a:ea typeface="+mn-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4" indent="0" algn="l" defTabSz="914400" rtl="0" eaLnBrk="1" fontAlgn="auto" latinLnBrk="0" hangingPunct="1">
                        <a:lnSpc>
                          <a:spcPct val="100000"/>
                        </a:lnSpc>
                        <a:spcBef>
                          <a:spcPts val="100"/>
                        </a:spcBef>
                        <a:spcAft>
                          <a:spcPts val="0"/>
                        </a:spcAft>
                        <a:buClr>
                          <a:srgbClr val="97989A"/>
                        </a:buClr>
                        <a:buSzTx/>
                        <a:buFont typeface="Arial" pitchFamily="34" charset="0"/>
                        <a:buNone/>
                        <a:tabLst/>
                        <a:defRPr/>
                      </a:pPr>
                      <a:r>
                        <a:rPr kumimoji="0" lang="en-US" altLang="ko-KR" sz="7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2.0 </a:t>
                      </a:r>
                      <a:r>
                        <a:rPr kumimoji="0" lang="ko-KR" altLang="en-US" sz="700" b="0" i="0" u="none" strike="noStrike" kern="0" cap="none" spc="0" normalizeH="0" baseline="0" noProof="0" dirty="0">
                          <a:ln>
                            <a:noFill/>
                          </a:ln>
                          <a:solidFill>
                            <a:schemeClr val="tx1"/>
                          </a:solidFill>
                          <a:effectLst/>
                          <a:uLnTx/>
                          <a:uFillTx/>
                          <a:latin typeface="+mj-ea"/>
                          <a:ea typeface="+mj-ea"/>
                          <a:cs typeface="Arial" panose="020B0604020202020204" pitchFamily="34" charset="0"/>
                        </a:rPr>
                        <a:t>배수</a:t>
                      </a:r>
                      <a:endParaRPr kumimoji="0" lang="en-US" altLang="ko-KR" sz="700" b="0" i="0" u="none" strike="noStrike" kern="0" cap="none" spc="0" normalizeH="0" baseline="0" noProof="0" dirty="0">
                        <a:ln>
                          <a:noFill/>
                        </a:ln>
                        <a:solidFill>
                          <a:schemeClr val="tx1"/>
                        </a:solidFill>
                        <a:effectLst/>
                        <a:uLnTx/>
                        <a:uFillTx/>
                        <a:latin typeface="+mj-ea"/>
                        <a:ea typeface="+mj-ea"/>
                        <a:cs typeface="Arial" panose="020B0604020202020204" pitchFamily="34" charset="0"/>
                      </a:endParaRPr>
                    </a:p>
                  </a:txBody>
                  <a:tcPr marL="46800" marR="4680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251035"/>
                  </a:ext>
                </a:extLst>
              </a:tr>
            </a:tbl>
          </a:graphicData>
        </a:graphic>
      </p:graphicFrame>
      <p:sp>
        <p:nvSpPr>
          <p:cNvPr id="123" name="TextBox 122">
            <a:extLst>
              <a:ext uri="{FF2B5EF4-FFF2-40B4-BE49-F238E27FC236}">
                <a16:creationId xmlns:a16="http://schemas.microsoft.com/office/drawing/2014/main" id="{6B23423C-9058-42CD-A083-DBE9EC081919}"/>
              </a:ext>
            </a:extLst>
          </p:cNvPr>
          <p:cNvSpPr txBox="1"/>
          <p:nvPr/>
        </p:nvSpPr>
        <p:spPr>
          <a:xfrm>
            <a:off x="6789809" y="2886044"/>
            <a:ext cx="2723306" cy="430887"/>
          </a:xfrm>
          <a:prstGeom prst="rect">
            <a:avLst/>
          </a:prstGeom>
          <a:noFill/>
        </p:spPr>
        <p:txBody>
          <a:bodyPr wrap="square" lIns="0" tIns="0" rIns="0" bIns="0" rtlCol="0">
            <a:spAutoFit/>
          </a:bodyPr>
          <a:lstStyle/>
          <a:p>
            <a:r>
              <a:rPr lang="en-US" altLang="ko-KR" sz="700" dirty="0">
                <a:cs typeface="Univers for KPMG"/>
              </a:rPr>
              <a:t>Note 2: </a:t>
            </a:r>
            <a:r>
              <a:rPr lang="ko-KR" altLang="en-US" sz="700" dirty="0">
                <a:cs typeface="Univers for KPMG"/>
              </a:rPr>
              <a:t>실사일 현재 회사에서 근무하고 있는 특수관계자는 이재성</a:t>
            </a:r>
            <a:r>
              <a:rPr lang="en-US" altLang="ko-KR" sz="700" dirty="0">
                <a:cs typeface="Univers for KPMG"/>
              </a:rPr>
              <a:t>,</a:t>
            </a:r>
          </a:p>
          <a:p>
            <a:r>
              <a:rPr lang="en-US" altLang="ko-KR" sz="700" dirty="0">
                <a:cs typeface="Univers for KPMG"/>
              </a:rPr>
              <a:t>             </a:t>
            </a:r>
            <a:r>
              <a:rPr lang="ko-KR" altLang="en-US" sz="700" dirty="0" err="1">
                <a:cs typeface="Univers for KPMG"/>
              </a:rPr>
              <a:t>이만홍</a:t>
            </a:r>
            <a:r>
              <a:rPr lang="en-US" altLang="ko-KR" sz="700" dirty="0">
                <a:cs typeface="Univers for KPMG"/>
              </a:rPr>
              <a:t>, </a:t>
            </a:r>
            <a:r>
              <a:rPr lang="ko-KR" altLang="en-US" sz="700" dirty="0" err="1">
                <a:cs typeface="Univers for KPMG"/>
              </a:rPr>
              <a:t>이자강</a:t>
            </a:r>
            <a:r>
              <a:rPr lang="en-US" altLang="ko-KR" sz="700" dirty="0">
                <a:cs typeface="Univers for KPMG"/>
              </a:rPr>
              <a:t>, </a:t>
            </a:r>
            <a:r>
              <a:rPr lang="ko-KR" altLang="en-US" sz="700" dirty="0" err="1">
                <a:cs typeface="Univers for KPMG"/>
              </a:rPr>
              <a:t>박형찬</a:t>
            </a:r>
            <a:r>
              <a:rPr lang="ko-KR" altLang="en-US" sz="700" dirty="0">
                <a:cs typeface="Univers for KPMG"/>
              </a:rPr>
              <a:t> 총 </a:t>
            </a:r>
            <a:r>
              <a:rPr lang="en-US" altLang="ko-KR" sz="700" dirty="0">
                <a:cs typeface="Univers for KPMG"/>
              </a:rPr>
              <a:t>4</a:t>
            </a:r>
            <a:r>
              <a:rPr lang="ko-KR" altLang="en-US" sz="700" dirty="0">
                <a:cs typeface="Univers for KPMG"/>
              </a:rPr>
              <a:t>인이며</a:t>
            </a:r>
            <a:r>
              <a:rPr lang="en-US" altLang="ko-KR" sz="700" dirty="0">
                <a:cs typeface="Univers for KPMG"/>
              </a:rPr>
              <a:t>, ’20</a:t>
            </a:r>
            <a:r>
              <a:rPr lang="ko-KR" altLang="en-US" sz="700" dirty="0">
                <a:cs typeface="Univers for KPMG"/>
              </a:rPr>
              <a:t>년 </a:t>
            </a:r>
            <a:r>
              <a:rPr lang="en-US" altLang="ko-KR" sz="700" dirty="0">
                <a:cs typeface="Univers for KPMG"/>
              </a:rPr>
              <a:t>6</a:t>
            </a:r>
            <a:r>
              <a:rPr lang="ko-KR" altLang="en-US" sz="700" dirty="0">
                <a:cs typeface="Univers for KPMG"/>
              </a:rPr>
              <a:t>월말 이후</a:t>
            </a:r>
            <a:endParaRPr lang="en-US" altLang="ko-KR" sz="700" dirty="0">
              <a:cs typeface="Univers for KPMG"/>
            </a:endParaRPr>
          </a:p>
          <a:p>
            <a:r>
              <a:rPr lang="en-US" altLang="ko-KR" sz="700" dirty="0">
                <a:cs typeface="Univers for KPMG"/>
              </a:rPr>
              <a:t>             </a:t>
            </a:r>
            <a:r>
              <a:rPr lang="ko-KR" altLang="en-US" sz="700" dirty="0">
                <a:cs typeface="Univers for KPMG"/>
              </a:rPr>
              <a:t>박경숙의 조카 </a:t>
            </a:r>
            <a:r>
              <a:rPr lang="ko-KR" altLang="en-US" sz="700" dirty="0" err="1">
                <a:cs typeface="Univers for KPMG"/>
              </a:rPr>
              <a:t>박민찬이</a:t>
            </a:r>
            <a:r>
              <a:rPr lang="ko-KR" altLang="en-US" sz="700" dirty="0">
                <a:cs typeface="Univers for KPMG"/>
              </a:rPr>
              <a:t> 추가로 입사하여 현재 총 </a:t>
            </a:r>
            <a:r>
              <a:rPr lang="en-US" altLang="ko-KR" sz="700" dirty="0">
                <a:cs typeface="Univers for KPMG"/>
              </a:rPr>
              <a:t>5</a:t>
            </a:r>
            <a:r>
              <a:rPr lang="ko-KR" altLang="en-US" sz="700" dirty="0">
                <a:cs typeface="Univers for KPMG"/>
              </a:rPr>
              <a:t>인이</a:t>
            </a:r>
            <a:endParaRPr lang="en-US" altLang="ko-KR" sz="700" dirty="0">
              <a:cs typeface="Univers for KPMG"/>
            </a:endParaRPr>
          </a:p>
          <a:p>
            <a:r>
              <a:rPr lang="en-US" altLang="ko-KR" sz="700" dirty="0">
                <a:cs typeface="Univers for KPMG"/>
              </a:rPr>
              <a:t>            </a:t>
            </a:r>
            <a:r>
              <a:rPr lang="ko-KR" altLang="en-US" sz="700" dirty="0">
                <a:cs typeface="Univers for KPMG"/>
              </a:rPr>
              <a:t> 근무하고 있음</a:t>
            </a:r>
            <a:endParaRPr lang="en-US" altLang="ko-KR" sz="700" dirty="0">
              <a:cs typeface="Univers for KPMG"/>
            </a:endParaRPr>
          </a:p>
        </p:txBody>
      </p:sp>
    </p:spTree>
    <p:extLst>
      <p:ext uri="{BB962C8B-B14F-4D97-AF65-F5344CB8AC3E}">
        <p14:creationId xmlns:p14="http://schemas.microsoft.com/office/powerpoint/2010/main" val="254295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제목 2">
            <a:extLst>
              <a:ext uri="{FF2B5EF4-FFF2-40B4-BE49-F238E27FC236}">
                <a16:creationId xmlns:a16="http://schemas.microsoft.com/office/drawing/2014/main" id="{DBDEF7CB-25CD-413E-9388-60360BBCB339}"/>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4800" b="1" dirty="0">
                <a:solidFill>
                  <a:srgbClr val="00338D"/>
                </a:solidFill>
                <a:latin typeface="KPMG Extralight" panose="020B0303030202040204" pitchFamily="34" charset="0"/>
                <a:ea typeface="맑은 고딕" panose="020B0503020000020004" pitchFamily="50" charset="-127"/>
              </a:rPr>
              <a:t>Business Breakdown</a:t>
            </a:r>
          </a:p>
        </p:txBody>
      </p:sp>
      <p:sp>
        <p:nvSpPr>
          <p:cNvPr id="43" name="제목 2">
            <a:extLst>
              <a:ext uri="{FF2B5EF4-FFF2-40B4-BE49-F238E27FC236}">
                <a16:creationId xmlns:a16="http://schemas.microsoft.com/office/drawing/2014/main" id="{5130B61F-8DFB-4921-9AAD-395DE8D58EA7}"/>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Understanding of target</a:t>
            </a:r>
          </a:p>
        </p:txBody>
      </p:sp>
      <p:sp>
        <p:nvSpPr>
          <p:cNvPr id="8" name="직사각형 152"/>
          <p:cNvSpPr/>
          <p:nvPr/>
        </p:nvSpPr>
        <p:spPr bwMode="auto">
          <a:xfrm>
            <a:off x="963288" y="1059731"/>
            <a:ext cx="1053543"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5">
              <a:spcAft>
                <a:spcPct val="35000"/>
              </a:spcAft>
              <a:tabLst>
                <a:tab pos="5166962" algn="l"/>
              </a:tabLst>
              <a:defRPr/>
            </a:pPr>
            <a:r>
              <a:rPr lang="en-US" altLang="ko-KR" sz="900" b="1" dirty="0">
                <a:solidFill>
                  <a:srgbClr val="012169"/>
                </a:solidFill>
                <a:latin typeface="Arial" panose="020B0604020202020204" pitchFamily="34" charset="0"/>
                <a:ea typeface="+mj-ea"/>
                <a:cs typeface="Arial" panose="020B0604020202020204" pitchFamily="34" charset="0"/>
              </a:rPr>
              <a:t>Revenue</a:t>
            </a:r>
            <a:r>
              <a:rPr lang="en-US" altLang="ko-KR" sz="900" b="1" baseline="30000" dirty="0">
                <a:solidFill>
                  <a:srgbClr val="012169"/>
                </a:solidFill>
                <a:latin typeface="Arial" panose="020B0604020202020204" pitchFamily="34" charset="0"/>
                <a:ea typeface="+mj-ea"/>
                <a:cs typeface="Arial" panose="020B0604020202020204" pitchFamily="34" charset="0"/>
              </a:rPr>
              <a:t>1</a:t>
            </a:r>
            <a:endParaRPr lang="ko-KR" altLang="en-US" sz="900" b="1" baseline="30000" dirty="0">
              <a:solidFill>
                <a:srgbClr val="012169"/>
              </a:solidFill>
              <a:latin typeface="Arial" panose="020B0604020202020204" pitchFamily="34" charset="0"/>
              <a:ea typeface="+mj-ea"/>
              <a:cs typeface="Arial" panose="020B0604020202020204" pitchFamily="34" charset="0"/>
            </a:endParaRPr>
          </a:p>
        </p:txBody>
      </p:sp>
      <p:sp>
        <p:nvSpPr>
          <p:cNvPr id="9" name="직사각형 153"/>
          <p:cNvSpPr/>
          <p:nvPr/>
        </p:nvSpPr>
        <p:spPr bwMode="auto">
          <a:xfrm>
            <a:off x="2195669" y="1059731"/>
            <a:ext cx="933408"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5">
              <a:spcAft>
                <a:spcPct val="35000"/>
              </a:spcAft>
              <a:tabLst>
                <a:tab pos="5166962" algn="l"/>
              </a:tabLst>
              <a:defRPr/>
            </a:pPr>
            <a:r>
              <a:rPr lang="en-US" altLang="ko-KR" sz="900" b="1" dirty="0">
                <a:solidFill>
                  <a:srgbClr val="012169"/>
                </a:solidFill>
                <a:latin typeface="Arial" panose="020B0604020202020204" pitchFamily="34" charset="0"/>
                <a:ea typeface="+mj-ea"/>
                <a:cs typeface="Arial" panose="020B0604020202020204" pitchFamily="34" charset="0"/>
              </a:rPr>
              <a:t>By Customer</a:t>
            </a:r>
            <a:endParaRPr lang="ko-KR" altLang="en-US" sz="900" b="1" dirty="0">
              <a:solidFill>
                <a:srgbClr val="012169"/>
              </a:solidFill>
              <a:latin typeface="Arial" panose="020B0604020202020204" pitchFamily="34" charset="0"/>
              <a:ea typeface="+mj-ea"/>
              <a:cs typeface="Arial" panose="020B0604020202020204" pitchFamily="34" charset="0"/>
            </a:endParaRPr>
          </a:p>
        </p:txBody>
      </p:sp>
      <p:cxnSp>
        <p:nvCxnSpPr>
          <p:cNvPr id="11" name="직선 연결선 327"/>
          <p:cNvCxnSpPr>
            <a:cxnSpLocks/>
          </p:cNvCxnSpPr>
          <p:nvPr/>
        </p:nvCxnSpPr>
        <p:spPr>
          <a:xfrm>
            <a:off x="830347" y="1257957"/>
            <a:ext cx="1152886" cy="0"/>
          </a:xfrm>
          <a:prstGeom prst="line">
            <a:avLst/>
          </a:prstGeom>
          <a:ln w="15875">
            <a:solidFill>
              <a:srgbClr val="012169"/>
            </a:solidFill>
          </a:ln>
        </p:spPr>
        <p:style>
          <a:lnRef idx="1">
            <a:schemeClr val="accent1"/>
          </a:lnRef>
          <a:fillRef idx="0">
            <a:schemeClr val="accent1"/>
          </a:fillRef>
          <a:effectRef idx="0">
            <a:schemeClr val="accent1"/>
          </a:effectRef>
          <a:fontRef idx="minor">
            <a:schemeClr val="tx1"/>
          </a:fontRef>
        </p:style>
      </p:cxnSp>
      <p:cxnSp>
        <p:nvCxnSpPr>
          <p:cNvPr id="12" name="직선 연결선 328"/>
          <p:cNvCxnSpPr>
            <a:cxnSpLocks/>
          </p:cNvCxnSpPr>
          <p:nvPr/>
        </p:nvCxnSpPr>
        <p:spPr>
          <a:xfrm>
            <a:off x="2085930" y="1257957"/>
            <a:ext cx="1152886" cy="0"/>
          </a:xfrm>
          <a:prstGeom prst="line">
            <a:avLst/>
          </a:prstGeom>
          <a:ln w="15875">
            <a:solidFill>
              <a:srgbClr val="012169"/>
            </a:solidFill>
          </a:ln>
        </p:spPr>
        <p:style>
          <a:lnRef idx="1">
            <a:schemeClr val="accent1"/>
          </a:lnRef>
          <a:fillRef idx="0">
            <a:schemeClr val="accent1"/>
          </a:fillRef>
          <a:effectRef idx="0">
            <a:schemeClr val="accent1"/>
          </a:effectRef>
          <a:fontRef idx="minor">
            <a:schemeClr val="tx1"/>
          </a:fontRef>
        </p:style>
      </p:cxnSp>
      <p:sp>
        <p:nvSpPr>
          <p:cNvPr id="58" name="직사각형 153">
            <a:extLst>
              <a:ext uri="{FF2B5EF4-FFF2-40B4-BE49-F238E27FC236}">
                <a16:creationId xmlns:a16="http://schemas.microsoft.com/office/drawing/2014/main" id="{A919DE71-E226-433A-AB02-917C719F6B3D}"/>
              </a:ext>
            </a:extLst>
          </p:cNvPr>
          <p:cNvSpPr/>
          <p:nvPr/>
        </p:nvSpPr>
        <p:spPr bwMode="auto">
          <a:xfrm>
            <a:off x="3332043" y="1050157"/>
            <a:ext cx="1158898" cy="167906"/>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5">
              <a:spcAft>
                <a:spcPct val="35000"/>
              </a:spcAft>
              <a:tabLst>
                <a:tab pos="5166962" algn="l"/>
              </a:tabLst>
              <a:defRPr/>
            </a:pPr>
            <a:r>
              <a:rPr lang="en-US" altLang="ko-KR" sz="900" b="1" dirty="0">
                <a:solidFill>
                  <a:srgbClr val="012169"/>
                </a:solidFill>
                <a:latin typeface="Arial" panose="020B0604020202020204" pitchFamily="34" charset="0"/>
                <a:ea typeface="+mj-ea"/>
                <a:cs typeface="Arial" panose="020B0604020202020204" pitchFamily="34" charset="0"/>
              </a:rPr>
              <a:t>By Size</a:t>
            </a:r>
            <a:endParaRPr lang="ko-KR" altLang="en-US" sz="900" b="1" dirty="0">
              <a:solidFill>
                <a:srgbClr val="012169"/>
              </a:solidFill>
              <a:latin typeface="Arial" panose="020B0604020202020204" pitchFamily="34" charset="0"/>
              <a:ea typeface="+mj-ea"/>
              <a:cs typeface="Arial" panose="020B0604020202020204" pitchFamily="34" charset="0"/>
            </a:endParaRPr>
          </a:p>
        </p:txBody>
      </p:sp>
      <p:cxnSp>
        <p:nvCxnSpPr>
          <p:cNvPr id="59" name="직선 연결선 328">
            <a:extLst>
              <a:ext uri="{FF2B5EF4-FFF2-40B4-BE49-F238E27FC236}">
                <a16:creationId xmlns:a16="http://schemas.microsoft.com/office/drawing/2014/main" id="{BD4F7F29-438F-41DD-8BD2-4BBDEBEDBC2B}"/>
              </a:ext>
            </a:extLst>
          </p:cNvPr>
          <p:cNvCxnSpPr>
            <a:cxnSpLocks/>
          </p:cNvCxnSpPr>
          <p:nvPr/>
        </p:nvCxnSpPr>
        <p:spPr>
          <a:xfrm>
            <a:off x="3339758" y="1257957"/>
            <a:ext cx="1143468" cy="0"/>
          </a:xfrm>
          <a:prstGeom prst="line">
            <a:avLst/>
          </a:prstGeom>
          <a:ln w="15875">
            <a:solidFill>
              <a:srgbClr val="012169"/>
            </a:solidFill>
          </a:ln>
        </p:spPr>
        <p:style>
          <a:lnRef idx="1">
            <a:schemeClr val="accent1"/>
          </a:lnRef>
          <a:fillRef idx="0">
            <a:schemeClr val="accent1"/>
          </a:fillRef>
          <a:effectRef idx="0">
            <a:schemeClr val="accent1"/>
          </a:effectRef>
          <a:fontRef idx="minor">
            <a:schemeClr val="tx1"/>
          </a:fontRef>
        </p:style>
      </p:cxnSp>
      <p:sp>
        <p:nvSpPr>
          <p:cNvPr id="6" name="직사각형 17"/>
          <p:cNvSpPr>
            <a:spLocks noChangeArrowheads="1"/>
          </p:cNvSpPr>
          <p:nvPr/>
        </p:nvSpPr>
        <p:spPr bwMode="auto">
          <a:xfrm>
            <a:off x="2080743" y="1317599"/>
            <a:ext cx="1156794" cy="1494521"/>
          </a:xfrm>
          <a:prstGeom prst="rect">
            <a:avLst/>
          </a:prstGeom>
          <a:solidFill>
            <a:srgbClr val="005EB8"/>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err="1">
                <a:solidFill>
                  <a:prstClr val="white"/>
                </a:solidFill>
                <a:latin typeface="Arial" panose="020B0604020202020204" pitchFamily="34" charset="0"/>
                <a:ea typeface="+mj-ea"/>
                <a:cs typeface="Arial" panose="020B0604020202020204" pitchFamily="34" charset="0"/>
              </a:rPr>
              <a:t>에이치비테크놀로지</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1,356</a:t>
            </a: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(31.0%) </a:t>
            </a:r>
          </a:p>
        </p:txBody>
      </p:sp>
      <p:sp>
        <p:nvSpPr>
          <p:cNvPr id="7" name="모서리가 둥근 직사각형 303"/>
          <p:cNvSpPr>
            <a:spLocks noChangeArrowheads="1"/>
          </p:cNvSpPr>
          <p:nvPr/>
        </p:nvSpPr>
        <p:spPr bwMode="auto">
          <a:xfrm>
            <a:off x="831000" y="1317600"/>
            <a:ext cx="1152886" cy="4703906"/>
          </a:xfrm>
          <a:prstGeom prst="roundRect">
            <a:avLst>
              <a:gd name="adj" fmla="val 0"/>
            </a:avLst>
          </a:prstGeom>
          <a:solidFill>
            <a:srgbClr val="00338D"/>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Revenue</a:t>
            </a:r>
            <a:br>
              <a:rPr lang="en-US" altLang="ko-KR" sz="800" b="1" kern="0" dirty="0">
                <a:solidFill>
                  <a:prstClr val="white"/>
                </a:solidFill>
                <a:latin typeface="Arial" panose="020B0604020202020204" pitchFamily="34" charset="0"/>
                <a:ea typeface="+mj-ea"/>
                <a:cs typeface="Arial" panose="020B0604020202020204" pitchFamily="34" charset="0"/>
              </a:rPr>
            </a:br>
            <a:r>
              <a:rPr lang="en-US" altLang="ko-KR" sz="800" b="1" kern="0" dirty="0">
                <a:solidFill>
                  <a:prstClr val="white"/>
                </a:solidFill>
                <a:latin typeface="Arial" panose="020B0604020202020204" pitchFamily="34" charset="0"/>
                <a:ea typeface="+mj-ea"/>
                <a:cs typeface="Arial" panose="020B0604020202020204" pitchFamily="34" charset="0"/>
              </a:rPr>
              <a:t>4,375</a:t>
            </a: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(100%)</a:t>
            </a:r>
          </a:p>
        </p:txBody>
      </p:sp>
      <p:sp>
        <p:nvSpPr>
          <p:cNvPr id="72" name="TextBox 71"/>
          <p:cNvSpPr txBox="1"/>
          <p:nvPr/>
        </p:nvSpPr>
        <p:spPr>
          <a:xfrm>
            <a:off x="746352" y="6020299"/>
            <a:ext cx="7361322" cy="200055"/>
          </a:xfrm>
          <a:prstGeom prst="rect">
            <a:avLst/>
          </a:prstGeom>
          <a:noFill/>
        </p:spPr>
        <p:txBody>
          <a:bodyPr wrap="square" rtlCol="0">
            <a:spAutoFit/>
          </a:bodyPr>
          <a:lstStyle/>
          <a:p>
            <a:pPr defTabSz="457198">
              <a:defRPr/>
            </a:pPr>
            <a:r>
              <a:rPr lang="en-US" altLang="ko-KR" sz="700" dirty="0">
                <a:solidFill>
                  <a:srgbClr val="000000"/>
                </a:solidFill>
                <a:latin typeface="Arial" panose="020B0604020202020204" pitchFamily="34" charset="0"/>
                <a:ea typeface="+mj-ea"/>
                <a:cs typeface="Arial" panose="020B0604020202020204" pitchFamily="34" charset="0"/>
              </a:rPr>
              <a:t>Note 1: FY20 1H</a:t>
            </a:r>
            <a:r>
              <a:rPr lang="ko-KR" altLang="en-US" sz="700" dirty="0">
                <a:solidFill>
                  <a:srgbClr val="000000"/>
                </a:solidFill>
                <a:latin typeface="Arial" panose="020B0604020202020204" pitchFamily="34" charset="0"/>
                <a:ea typeface="+mj-ea"/>
                <a:cs typeface="Arial" panose="020B0604020202020204" pitchFamily="34" charset="0"/>
              </a:rPr>
              <a:t> 기준 매출액 </a:t>
            </a:r>
            <a:r>
              <a:rPr lang="en-US" altLang="ko-KR" sz="700" dirty="0">
                <a:solidFill>
                  <a:srgbClr val="000000"/>
                </a:solidFill>
                <a:latin typeface="Arial" panose="020B0604020202020204" pitchFamily="34" charset="0"/>
                <a:ea typeface="+mj-ea"/>
                <a:cs typeface="Arial" panose="020B0604020202020204" pitchFamily="34" charset="0"/>
              </a:rPr>
              <a:t>(</a:t>
            </a:r>
            <a:r>
              <a:rPr lang="ko-KR" altLang="en-US" sz="700" dirty="0">
                <a:solidFill>
                  <a:srgbClr val="000000"/>
                </a:solidFill>
                <a:latin typeface="Arial" panose="020B0604020202020204" pitchFamily="34" charset="0"/>
                <a:ea typeface="+mj-ea"/>
                <a:cs typeface="Arial" panose="020B0604020202020204" pitchFamily="34" charset="0"/>
              </a:rPr>
              <a:t>단위</a:t>
            </a:r>
            <a:r>
              <a:rPr lang="en-US" altLang="ko-KR" sz="700" dirty="0">
                <a:solidFill>
                  <a:srgbClr val="000000"/>
                </a:solidFill>
                <a:latin typeface="Arial" panose="020B0604020202020204" pitchFamily="34" charset="0"/>
                <a:ea typeface="+mj-ea"/>
                <a:cs typeface="Arial" panose="020B0604020202020204" pitchFamily="34" charset="0"/>
              </a:rPr>
              <a:t>: </a:t>
            </a:r>
            <a:r>
              <a:rPr lang="ko-KR" altLang="en-US" sz="700" dirty="0">
                <a:solidFill>
                  <a:srgbClr val="000000"/>
                </a:solidFill>
                <a:latin typeface="Arial" panose="020B0604020202020204" pitchFamily="34" charset="0"/>
                <a:ea typeface="+mj-ea"/>
                <a:cs typeface="Arial" panose="020B0604020202020204" pitchFamily="34" charset="0"/>
              </a:rPr>
              <a:t>백만원</a:t>
            </a:r>
            <a:r>
              <a:rPr lang="en-US" altLang="ko-KR" sz="700" dirty="0">
                <a:solidFill>
                  <a:srgbClr val="000000"/>
                </a:solidFill>
                <a:latin typeface="Arial" panose="020B0604020202020204" pitchFamily="34" charset="0"/>
                <a:ea typeface="+mj-ea"/>
                <a:cs typeface="Arial" panose="020B0604020202020204" pitchFamily="34" charset="0"/>
              </a:rPr>
              <a:t>)</a:t>
            </a:r>
          </a:p>
        </p:txBody>
      </p:sp>
      <p:sp>
        <p:nvSpPr>
          <p:cNvPr id="76" name="직사각형 17"/>
          <p:cNvSpPr>
            <a:spLocks noChangeArrowheads="1"/>
          </p:cNvSpPr>
          <p:nvPr/>
        </p:nvSpPr>
        <p:spPr bwMode="auto">
          <a:xfrm>
            <a:off x="2080743" y="5550049"/>
            <a:ext cx="1155600" cy="463380"/>
          </a:xfrm>
          <a:prstGeom prst="rect">
            <a:avLst/>
          </a:prstGeom>
          <a:solidFill>
            <a:srgbClr val="005EB8"/>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기타</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384 (8.8%) </a:t>
            </a:r>
          </a:p>
        </p:txBody>
      </p:sp>
      <p:sp>
        <p:nvSpPr>
          <p:cNvPr id="57" name="직사각형 17">
            <a:extLst>
              <a:ext uri="{FF2B5EF4-FFF2-40B4-BE49-F238E27FC236}">
                <a16:creationId xmlns:a16="http://schemas.microsoft.com/office/drawing/2014/main" id="{33D5384D-985B-410D-97EC-27828600E5A9}"/>
              </a:ext>
            </a:extLst>
          </p:cNvPr>
          <p:cNvSpPr>
            <a:spLocks noChangeArrowheads="1"/>
          </p:cNvSpPr>
          <p:nvPr/>
        </p:nvSpPr>
        <p:spPr bwMode="auto">
          <a:xfrm>
            <a:off x="2080743" y="4997907"/>
            <a:ext cx="1156791" cy="338147"/>
          </a:xfrm>
          <a:prstGeom prst="rect">
            <a:avLst/>
          </a:prstGeom>
          <a:solidFill>
            <a:srgbClr val="005EB8"/>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err="1">
                <a:solidFill>
                  <a:prstClr val="white"/>
                </a:solidFill>
                <a:latin typeface="Arial" panose="020B0604020202020204" pitchFamily="34" charset="0"/>
                <a:ea typeface="+mj-ea"/>
                <a:cs typeface="Arial" panose="020B0604020202020204" pitchFamily="34" charset="0"/>
              </a:rPr>
              <a:t>엘지전자생기연</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375 (8.6%) </a:t>
            </a:r>
          </a:p>
        </p:txBody>
      </p:sp>
      <p:sp>
        <p:nvSpPr>
          <p:cNvPr id="46" name="직사각형 17">
            <a:extLst>
              <a:ext uri="{FF2B5EF4-FFF2-40B4-BE49-F238E27FC236}">
                <a16:creationId xmlns:a16="http://schemas.microsoft.com/office/drawing/2014/main" id="{A15F2353-1E1A-499E-A9E4-A0FFB2E1C2DE}"/>
              </a:ext>
            </a:extLst>
          </p:cNvPr>
          <p:cNvSpPr>
            <a:spLocks noChangeArrowheads="1"/>
          </p:cNvSpPr>
          <p:nvPr/>
        </p:nvSpPr>
        <p:spPr bwMode="auto">
          <a:xfrm>
            <a:off x="3336271" y="1314570"/>
            <a:ext cx="1152886" cy="522000"/>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대형</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437 (32%)</a:t>
            </a:r>
          </a:p>
        </p:txBody>
      </p:sp>
      <p:sp>
        <p:nvSpPr>
          <p:cNvPr id="39" name="직사각형 17">
            <a:extLst>
              <a:ext uri="{FF2B5EF4-FFF2-40B4-BE49-F238E27FC236}">
                <a16:creationId xmlns:a16="http://schemas.microsoft.com/office/drawing/2014/main" id="{AA635BFE-54B1-4E37-833C-E89952D1A06B}"/>
              </a:ext>
            </a:extLst>
          </p:cNvPr>
          <p:cNvSpPr>
            <a:spLocks noChangeArrowheads="1"/>
          </p:cNvSpPr>
          <p:nvPr/>
        </p:nvSpPr>
        <p:spPr bwMode="auto">
          <a:xfrm>
            <a:off x="2080743" y="4071942"/>
            <a:ext cx="1156794" cy="872968"/>
          </a:xfrm>
          <a:prstGeom prst="rect">
            <a:avLst/>
          </a:prstGeom>
          <a:solidFill>
            <a:srgbClr val="005EB8"/>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err="1">
                <a:solidFill>
                  <a:prstClr val="white"/>
                </a:solidFill>
                <a:latin typeface="Arial" panose="020B0604020202020204" pitchFamily="34" charset="0"/>
                <a:ea typeface="+mj-ea"/>
                <a:cs typeface="Arial" panose="020B0604020202020204" pitchFamily="34" charset="0"/>
              </a:rPr>
              <a:t>케이맥</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1,059</a:t>
            </a: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(24.2%) </a:t>
            </a:r>
          </a:p>
        </p:txBody>
      </p:sp>
      <p:sp>
        <p:nvSpPr>
          <p:cNvPr id="40" name="직사각형 17">
            <a:extLst>
              <a:ext uri="{FF2B5EF4-FFF2-40B4-BE49-F238E27FC236}">
                <a16:creationId xmlns:a16="http://schemas.microsoft.com/office/drawing/2014/main" id="{C8F8F848-9B85-4ED5-AB59-0B4C9A5C40B4}"/>
              </a:ext>
            </a:extLst>
          </p:cNvPr>
          <p:cNvSpPr>
            <a:spLocks noChangeArrowheads="1"/>
          </p:cNvSpPr>
          <p:nvPr/>
        </p:nvSpPr>
        <p:spPr bwMode="auto">
          <a:xfrm>
            <a:off x="2080743" y="2865116"/>
            <a:ext cx="1156794" cy="1153825"/>
          </a:xfrm>
          <a:prstGeom prst="rect">
            <a:avLst/>
          </a:prstGeom>
          <a:solidFill>
            <a:srgbClr val="005EB8"/>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a:solidFill>
                  <a:prstClr val="white"/>
                </a:solidFill>
                <a:latin typeface="Arial" panose="020B0604020202020204" pitchFamily="34" charset="0"/>
                <a:ea typeface="+mj-ea"/>
                <a:cs typeface="Arial" panose="020B0604020202020204" pitchFamily="34" charset="0"/>
              </a:rPr>
              <a:t>㈜디아이티</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a:solidFill>
                  <a:prstClr val="white"/>
                </a:solidFill>
                <a:latin typeface="Arial" panose="020B0604020202020204" pitchFamily="34" charset="0"/>
                <a:ea typeface="+mj-ea"/>
                <a:cs typeface="Arial" panose="020B0604020202020204" pitchFamily="34" charset="0"/>
              </a:rPr>
              <a:t>1,110</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a:solidFill>
                  <a:prstClr val="white"/>
                </a:solidFill>
                <a:latin typeface="Arial" panose="020B0604020202020204" pitchFamily="34" charset="0"/>
                <a:ea typeface="+mj-ea"/>
                <a:cs typeface="Arial" panose="020B0604020202020204" pitchFamily="34" charset="0"/>
              </a:rPr>
              <a:t>(25.4%) </a:t>
            </a:r>
            <a:endParaRPr lang="en-US" altLang="ko-KR" sz="800" b="1" kern="0" dirty="0">
              <a:solidFill>
                <a:prstClr val="white"/>
              </a:solidFill>
              <a:latin typeface="Arial" panose="020B0604020202020204" pitchFamily="34" charset="0"/>
              <a:ea typeface="+mj-ea"/>
              <a:cs typeface="Arial" panose="020B0604020202020204" pitchFamily="34" charset="0"/>
            </a:endParaRPr>
          </a:p>
        </p:txBody>
      </p:sp>
      <p:sp>
        <p:nvSpPr>
          <p:cNvPr id="41" name="직사각형 17">
            <a:extLst>
              <a:ext uri="{FF2B5EF4-FFF2-40B4-BE49-F238E27FC236}">
                <a16:creationId xmlns:a16="http://schemas.microsoft.com/office/drawing/2014/main" id="{BB75BC84-8752-4111-9FED-043F3BA23923}"/>
              </a:ext>
            </a:extLst>
          </p:cNvPr>
          <p:cNvSpPr>
            <a:spLocks noChangeArrowheads="1"/>
          </p:cNvSpPr>
          <p:nvPr/>
        </p:nvSpPr>
        <p:spPr bwMode="auto">
          <a:xfrm>
            <a:off x="2080743" y="5389051"/>
            <a:ext cx="1156794" cy="108000"/>
          </a:xfrm>
          <a:prstGeom prst="rect">
            <a:avLst/>
          </a:prstGeom>
          <a:solidFill>
            <a:srgbClr val="005EB8"/>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탑엔지니어링 </a:t>
            </a:r>
            <a:r>
              <a:rPr lang="en-US" altLang="ko-KR" sz="800" b="1" kern="0" dirty="0">
                <a:solidFill>
                  <a:prstClr val="white"/>
                </a:solidFill>
                <a:latin typeface="Arial" panose="020B0604020202020204" pitchFamily="34" charset="0"/>
                <a:ea typeface="+mj-ea"/>
                <a:cs typeface="Arial" panose="020B0604020202020204" pitchFamily="34" charset="0"/>
              </a:rPr>
              <a:t>90 (2.1%) </a:t>
            </a:r>
          </a:p>
        </p:txBody>
      </p:sp>
      <p:sp>
        <p:nvSpPr>
          <p:cNvPr id="98" name="직사각형 17">
            <a:extLst>
              <a:ext uri="{FF2B5EF4-FFF2-40B4-BE49-F238E27FC236}">
                <a16:creationId xmlns:a16="http://schemas.microsoft.com/office/drawing/2014/main" id="{7B5DC226-D7AB-4EFB-B5F5-BB2F40E92942}"/>
              </a:ext>
            </a:extLst>
          </p:cNvPr>
          <p:cNvSpPr>
            <a:spLocks noChangeArrowheads="1"/>
          </p:cNvSpPr>
          <p:nvPr/>
        </p:nvSpPr>
        <p:spPr bwMode="auto">
          <a:xfrm>
            <a:off x="7010781" y="1313990"/>
            <a:ext cx="1152886" cy="3495332"/>
          </a:xfrm>
          <a:prstGeom prst="rect">
            <a:avLst/>
          </a:prstGeom>
          <a:solidFill>
            <a:srgbClr val="470A68"/>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defRPr/>
            </a:pPr>
            <a:r>
              <a:rPr lang="ko-KR" altLang="en-US" sz="800" b="1" kern="0" dirty="0">
                <a:solidFill>
                  <a:prstClr val="white"/>
                </a:solidFill>
                <a:latin typeface="Arial" panose="020B0604020202020204" pitchFamily="34" charset="0"/>
                <a:ea typeface="+mj-ea"/>
                <a:cs typeface="Arial" panose="020B0604020202020204" pitchFamily="34" charset="0"/>
              </a:rPr>
              <a:t>원재료</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398</a:t>
            </a: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(77%)</a:t>
            </a:r>
          </a:p>
        </p:txBody>
      </p:sp>
      <p:sp>
        <p:nvSpPr>
          <p:cNvPr id="99" name="직사각형 17">
            <a:extLst>
              <a:ext uri="{FF2B5EF4-FFF2-40B4-BE49-F238E27FC236}">
                <a16:creationId xmlns:a16="http://schemas.microsoft.com/office/drawing/2014/main" id="{C8C022B9-B872-49A8-BE56-C3B753EA612D}"/>
              </a:ext>
            </a:extLst>
          </p:cNvPr>
          <p:cNvSpPr>
            <a:spLocks noChangeArrowheads="1"/>
          </p:cNvSpPr>
          <p:nvPr/>
        </p:nvSpPr>
        <p:spPr bwMode="auto">
          <a:xfrm>
            <a:off x="7009800" y="4865354"/>
            <a:ext cx="1152406" cy="1148073"/>
          </a:xfrm>
          <a:prstGeom prst="rect">
            <a:avLst/>
          </a:prstGeom>
          <a:solidFill>
            <a:srgbClr val="470A68"/>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defRPr/>
            </a:pPr>
            <a:r>
              <a:rPr lang="ko-KR" altLang="en-US" sz="800" b="1" kern="0" dirty="0" err="1">
                <a:solidFill>
                  <a:prstClr val="white"/>
                </a:solidFill>
                <a:latin typeface="Arial" panose="020B0604020202020204" pitchFamily="34" charset="0"/>
                <a:ea typeface="+mj-ea"/>
                <a:cs typeface="Arial" panose="020B0604020202020204" pitchFamily="34" charset="0"/>
              </a:rPr>
              <a:t>부재료</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122</a:t>
            </a: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(23%)</a:t>
            </a:r>
          </a:p>
        </p:txBody>
      </p:sp>
      <p:sp>
        <p:nvSpPr>
          <p:cNvPr id="100" name="직사각형 153">
            <a:extLst>
              <a:ext uri="{FF2B5EF4-FFF2-40B4-BE49-F238E27FC236}">
                <a16:creationId xmlns:a16="http://schemas.microsoft.com/office/drawing/2014/main" id="{415E9ED7-A607-4BAE-9F7D-E5626D8966DA}"/>
              </a:ext>
            </a:extLst>
          </p:cNvPr>
          <p:cNvSpPr/>
          <p:nvPr/>
        </p:nvSpPr>
        <p:spPr bwMode="auto">
          <a:xfrm>
            <a:off x="7120211" y="1059731"/>
            <a:ext cx="946959"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5">
              <a:spcAft>
                <a:spcPct val="35000"/>
              </a:spcAft>
              <a:tabLst>
                <a:tab pos="5166962" algn="l"/>
              </a:tabLst>
              <a:defRPr/>
            </a:pPr>
            <a:r>
              <a:rPr lang="en-US" altLang="ko-KR" sz="900" b="1" dirty="0">
                <a:solidFill>
                  <a:srgbClr val="012169"/>
                </a:solidFill>
                <a:latin typeface="Arial" panose="020B0604020202020204" pitchFamily="34" charset="0"/>
                <a:ea typeface="+mj-ea"/>
                <a:cs typeface="Arial" panose="020B0604020202020204" pitchFamily="34" charset="0"/>
              </a:rPr>
              <a:t>Procurement</a:t>
            </a:r>
            <a:r>
              <a:rPr lang="en-US" altLang="ko-KR" sz="900" b="1" baseline="30000" dirty="0">
                <a:solidFill>
                  <a:srgbClr val="012169"/>
                </a:solidFill>
                <a:latin typeface="Arial" panose="020B0604020202020204" pitchFamily="34" charset="0"/>
                <a:ea typeface="+mj-ea"/>
                <a:cs typeface="Arial" panose="020B0604020202020204" pitchFamily="34" charset="0"/>
              </a:rPr>
              <a:t>2</a:t>
            </a:r>
            <a:endParaRPr lang="ko-KR" altLang="en-US" sz="900" b="1" dirty="0">
              <a:solidFill>
                <a:srgbClr val="012169"/>
              </a:solidFill>
              <a:latin typeface="Arial" panose="020B0604020202020204" pitchFamily="34" charset="0"/>
              <a:ea typeface="+mj-ea"/>
              <a:cs typeface="Arial" panose="020B0604020202020204" pitchFamily="34" charset="0"/>
            </a:endParaRPr>
          </a:p>
        </p:txBody>
      </p:sp>
      <p:cxnSp>
        <p:nvCxnSpPr>
          <p:cNvPr id="101" name="직선 연결선 328">
            <a:extLst>
              <a:ext uri="{FF2B5EF4-FFF2-40B4-BE49-F238E27FC236}">
                <a16:creationId xmlns:a16="http://schemas.microsoft.com/office/drawing/2014/main" id="{702354EC-93CD-4E49-923F-B26A231DAEBD}"/>
              </a:ext>
            </a:extLst>
          </p:cNvPr>
          <p:cNvCxnSpPr/>
          <p:nvPr/>
        </p:nvCxnSpPr>
        <p:spPr>
          <a:xfrm>
            <a:off x="7028402" y="1257957"/>
            <a:ext cx="1130578" cy="0"/>
          </a:xfrm>
          <a:prstGeom prst="line">
            <a:avLst/>
          </a:prstGeom>
          <a:ln w="15875">
            <a:solidFill>
              <a:srgbClr val="012169"/>
            </a:solidFill>
          </a:ln>
        </p:spPr>
        <p:style>
          <a:lnRef idx="1">
            <a:schemeClr val="accent1"/>
          </a:lnRef>
          <a:fillRef idx="0">
            <a:schemeClr val="accent1"/>
          </a:fillRef>
          <a:effectRef idx="0">
            <a:schemeClr val="accent1"/>
          </a:effectRef>
          <a:fontRef idx="minor">
            <a:schemeClr val="tx1"/>
          </a:fontRef>
        </p:style>
      </p:cxnSp>
      <p:sp>
        <p:nvSpPr>
          <p:cNvPr id="35" name="직사각형 17">
            <a:extLst>
              <a:ext uri="{FF2B5EF4-FFF2-40B4-BE49-F238E27FC236}">
                <a16:creationId xmlns:a16="http://schemas.microsoft.com/office/drawing/2014/main" id="{7537189D-6E56-4E27-8286-3774096DB0CA}"/>
              </a:ext>
            </a:extLst>
          </p:cNvPr>
          <p:cNvSpPr>
            <a:spLocks noChangeArrowheads="1"/>
          </p:cNvSpPr>
          <p:nvPr/>
        </p:nvSpPr>
        <p:spPr bwMode="auto">
          <a:xfrm>
            <a:off x="3336271" y="1873753"/>
            <a:ext cx="1152886" cy="252000"/>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중형</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239 (18%)</a:t>
            </a:r>
          </a:p>
        </p:txBody>
      </p:sp>
      <p:sp>
        <p:nvSpPr>
          <p:cNvPr id="36" name="직사각형 17">
            <a:extLst>
              <a:ext uri="{FF2B5EF4-FFF2-40B4-BE49-F238E27FC236}">
                <a16:creationId xmlns:a16="http://schemas.microsoft.com/office/drawing/2014/main" id="{F395E2CB-1D4C-421D-9D1F-0A30FD367849}"/>
              </a:ext>
            </a:extLst>
          </p:cNvPr>
          <p:cNvSpPr>
            <a:spLocks noChangeArrowheads="1"/>
          </p:cNvSpPr>
          <p:nvPr/>
        </p:nvSpPr>
        <p:spPr bwMode="auto">
          <a:xfrm>
            <a:off x="3336271" y="2162936"/>
            <a:ext cx="1152886" cy="306000"/>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소형</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340 (25%)</a:t>
            </a:r>
          </a:p>
        </p:txBody>
      </p:sp>
      <p:sp>
        <p:nvSpPr>
          <p:cNvPr id="37" name="직사각형 17">
            <a:extLst>
              <a:ext uri="{FF2B5EF4-FFF2-40B4-BE49-F238E27FC236}">
                <a16:creationId xmlns:a16="http://schemas.microsoft.com/office/drawing/2014/main" id="{049ECDA5-8C00-4120-8A7D-747661B6974A}"/>
              </a:ext>
            </a:extLst>
          </p:cNvPr>
          <p:cNvSpPr>
            <a:spLocks noChangeArrowheads="1"/>
          </p:cNvSpPr>
          <p:nvPr/>
        </p:nvSpPr>
        <p:spPr bwMode="auto">
          <a:xfrm>
            <a:off x="3336271" y="2506120"/>
            <a:ext cx="1152886" cy="306000"/>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기타</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340 (25%)</a:t>
            </a:r>
          </a:p>
        </p:txBody>
      </p:sp>
      <p:sp>
        <p:nvSpPr>
          <p:cNvPr id="38" name="직사각형 17">
            <a:extLst>
              <a:ext uri="{FF2B5EF4-FFF2-40B4-BE49-F238E27FC236}">
                <a16:creationId xmlns:a16="http://schemas.microsoft.com/office/drawing/2014/main" id="{961B8529-90E4-49B3-BC82-C27341D6F1D9}"/>
              </a:ext>
            </a:extLst>
          </p:cNvPr>
          <p:cNvSpPr>
            <a:spLocks noChangeArrowheads="1"/>
          </p:cNvSpPr>
          <p:nvPr/>
        </p:nvSpPr>
        <p:spPr bwMode="auto">
          <a:xfrm>
            <a:off x="3336271" y="2866229"/>
            <a:ext cx="1152886" cy="576000"/>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대형</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682 (61%)</a:t>
            </a:r>
          </a:p>
        </p:txBody>
      </p:sp>
      <p:sp>
        <p:nvSpPr>
          <p:cNvPr id="44" name="직사각형 17">
            <a:extLst>
              <a:ext uri="{FF2B5EF4-FFF2-40B4-BE49-F238E27FC236}">
                <a16:creationId xmlns:a16="http://schemas.microsoft.com/office/drawing/2014/main" id="{51E4463D-0F81-45CA-9AD6-C0EAE0C1CBFD}"/>
              </a:ext>
            </a:extLst>
          </p:cNvPr>
          <p:cNvSpPr>
            <a:spLocks noChangeArrowheads="1"/>
          </p:cNvSpPr>
          <p:nvPr/>
        </p:nvSpPr>
        <p:spPr bwMode="auto">
          <a:xfrm>
            <a:off x="3336271" y="3482692"/>
            <a:ext cx="1152886" cy="198000"/>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중형 </a:t>
            </a:r>
            <a:r>
              <a:rPr lang="en-US" altLang="ko-KR" sz="800" b="1" kern="0" dirty="0">
                <a:solidFill>
                  <a:prstClr val="white"/>
                </a:solidFill>
                <a:latin typeface="Arial" panose="020B0604020202020204" pitchFamily="34" charset="0"/>
                <a:ea typeface="+mj-ea"/>
                <a:cs typeface="Arial" panose="020B0604020202020204" pitchFamily="34" charset="0"/>
              </a:rPr>
              <a:t>219 (20%)</a:t>
            </a:r>
          </a:p>
        </p:txBody>
      </p:sp>
      <p:sp>
        <p:nvSpPr>
          <p:cNvPr id="45" name="직사각형 17">
            <a:extLst>
              <a:ext uri="{FF2B5EF4-FFF2-40B4-BE49-F238E27FC236}">
                <a16:creationId xmlns:a16="http://schemas.microsoft.com/office/drawing/2014/main" id="{F7E33B59-C653-4CEF-B618-0B7D2CFE290C}"/>
              </a:ext>
            </a:extLst>
          </p:cNvPr>
          <p:cNvSpPr>
            <a:spLocks noChangeArrowheads="1"/>
          </p:cNvSpPr>
          <p:nvPr/>
        </p:nvSpPr>
        <p:spPr bwMode="auto">
          <a:xfrm>
            <a:off x="3336271" y="3721155"/>
            <a:ext cx="1152886" cy="126000"/>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소형 </a:t>
            </a:r>
            <a:r>
              <a:rPr lang="en-US" altLang="ko-KR" sz="800" b="1" kern="0" dirty="0">
                <a:solidFill>
                  <a:prstClr val="white"/>
                </a:solidFill>
                <a:latin typeface="Arial" panose="020B0604020202020204" pitchFamily="34" charset="0"/>
                <a:ea typeface="+mj-ea"/>
                <a:cs typeface="Arial" panose="020B0604020202020204" pitchFamily="34" charset="0"/>
              </a:rPr>
              <a:t>115 (10%)</a:t>
            </a:r>
          </a:p>
        </p:txBody>
      </p:sp>
      <p:sp>
        <p:nvSpPr>
          <p:cNvPr id="47" name="직사각형 17">
            <a:extLst>
              <a:ext uri="{FF2B5EF4-FFF2-40B4-BE49-F238E27FC236}">
                <a16:creationId xmlns:a16="http://schemas.microsoft.com/office/drawing/2014/main" id="{FC2056FF-6E08-4478-A416-38B1140897AE}"/>
              </a:ext>
            </a:extLst>
          </p:cNvPr>
          <p:cNvSpPr>
            <a:spLocks noChangeArrowheads="1"/>
          </p:cNvSpPr>
          <p:nvPr/>
        </p:nvSpPr>
        <p:spPr bwMode="auto">
          <a:xfrm>
            <a:off x="3336271" y="3887617"/>
            <a:ext cx="1152886" cy="126000"/>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기타 </a:t>
            </a:r>
            <a:r>
              <a:rPr lang="en-US" altLang="ko-KR" sz="800" b="1" kern="0" dirty="0">
                <a:solidFill>
                  <a:prstClr val="white"/>
                </a:solidFill>
                <a:latin typeface="Arial" panose="020B0604020202020204" pitchFamily="34" charset="0"/>
                <a:ea typeface="+mj-ea"/>
                <a:cs typeface="Arial" panose="020B0604020202020204" pitchFamily="34" charset="0"/>
              </a:rPr>
              <a:t>104 (9%)</a:t>
            </a:r>
          </a:p>
        </p:txBody>
      </p:sp>
      <p:sp>
        <p:nvSpPr>
          <p:cNvPr id="50" name="직사각형 17">
            <a:extLst>
              <a:ext uri="{FF2B5EF4-FFF2-40B4-BE49-F238E27FC236}">
                <a16:creationId xmlns:a16="http://schemas.microsoft.com/office/drawing/2014/main" id="{D27DFEB3-4665-4488-A5EA-B4FF0797B57E}"/>
              </a:ext>
            </a:extLst>
          </p:cNvPr>
          <p:cNvSpPr>
            <a:spLocks noChangeArrowheads="1"/>
          </p:cNvSpPr>
          <p:nvPr/>
        </p:nvSpPr>
        <p:spPr bwMode="auto">
          <a:xfrm>
            <a:off x="3336271" y="4077177"/>
            <a:ext cx="1152886" cy="126000"/>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중형 </a:t>
            </a:r>
            <a:r>
              <a:rPr lang="en-US" altLang="ko-KR" sz="800" b="1" kern="0" dirty="0">
                <a:solidFill>
                  <a:prstClr val="white"/>
                </a:solidFill>
                <a:latin typeface="Arial" panose="020B0604020202020204" pitchFamily="34" charset="0"/>
                <a:ea typeface="+mj-ea"/>
                <a:cs typeface="Arial" panose="020B0604020202020204" pitchFamily="34" charset="0"/>
              </a:rPr>
              <a:t>126 (12%)</a:t>
            </a:r>
          </a:p>
        </p:txBody>
      </p:sp>
      <p:sp>
        <p:nvSpPr>
          <p:cNvPr id="51" name="직사각형 17">
            <a:extLst>
              <a:ext uri="{FF2B5EF4-FFF2-40B4-BE49-F238E27FC236}">
                <a16:creationId xmlns:a16="http://schemas.microsoft.com/office/drawing/2014/main" id="{92E7FE02-98A1-45DF-9107-8A3EDAA870F6}"/>
              </a:ext>
            </a:extLst>
          </p:cNvPr>
          <p:cNvSpPr>
            <a:spLocks noChangeArrowheads="1"/>
          </p:cNvSpPr>
          <p:nvPr/>
        </p:nvSpPr>
        <p:spPr bwMode="auto">
          <a:xfrm>
            <a:off x="3336271" y="4251539"/>
            <a:ext cx="1152886" cy="504541"/>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소형</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774 (73%)</a:t>
            </a:r>
          </a:p>
        </p:txBody>
      </p:sp>
      <p:sp>
        <p:nvSpPr>
          <p:cNvPr id="52" name="직사각형 17">
            <a:extLst>
              <a:ext uri="{FF2B5EF4-FFF2-40B4-BE49-F238E27FC236}">
                <a16:creationId xmlns:a16="http://schemas.microsoft.com/office/drawing/2014/main" id="{9C1652A8-7E18-4531-A800-E5C2FE3437A6}"/>
              </a:ext>
            </a:extLst>
          </p:cNvPr>
          <p:cNvSpPr>
            <a:spLocks noChangeArrowheads="1"/>
          </p:cNvSpPr>
          <p:nvPr/>
        </p:nvSpPr>
        <p:spPr bwMode="auto">
          <a:xfrm>
            <a:off x="3336271" y="4800910"/>
            <a:ext cx="1152886" cy="144000"/>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기타 </a:t>
            </a:r>
            <a:r>
              <a:rPr lang="en-US" altLang="ko-KR" sz="800" b="1" kern="0" dirty="0">
                <a:solidFill>
                  <a:prstClr val="white"/>
                </a:solidFill>
                <a:latin typeface="Arial" panose="020B0604020202020204" pitchFamily="34" charset="0"/>
                <a:ea typeface="+mj-ea"/>
                <a:cs typeface="Arial" panose="020B0604020202020204" pitchFamily="34" charset="0"/>
              </a:rPr>
              <a:t>160 (15%)</a:t>
            </a:r>
          </a:p>
        </p:txBody>
      </p:sp>
      <p:sp>
        <p:nvSpPr>
          <p:cNvPr id="53" name="직사각형 17">
            <a:extLst>
              <a:ext uri="{FF2B5EF4-FFF2-40B4-BE49-F238E27FC236}">
                <a16:creationId xmlns:a16="http://schemas.microsoft.com/office/drawing/2014/main" id="{B944F8F7-B512-4E81-9A6D-DA3EE440A601}"/>
              </a:ext>
            </a:extLst>
          </p:cNvPr>
          <p:cNvSpPr>
            <a:spLocks noChangeArrowheads="1"/>
          </p:cNvSpPr>
          <p:nvPr/>
        </p:nvSpPr>
        <p:spPr bwMode="auto">
          <a:xfrm>
            <a:off x="3336271" y="4997907"/>
            <a:ext cx="1152886" cy="336025"/>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대형</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375 (100%)</a:t>
            </a:r>
          </a:p>
        </p:txBody>
      </p:sp>
      <p:sp>
        <p:nvSpPr>
          <p:cNvPr id="56" name="직사각형 17">
            <a:extLst>
              <a:ext uri="{FF2B5EF4-FFF2-40B4-BE49-F238E27FC236}">
                <a16:creationId xmlns:a16="http://schemas.microsoft.com/office/drawing/2014/main" id="{64386AC2-E48F-44A1-865A-9E074AF26A34}"/>
              </a:ext>
            </a:extLst>
          </p:cNvPr>
          <p:cNvSpPr>
            <a:spLocks noChangeArrowheads="1"/>
          </p:cNvSpPr>
          <p:nvPr/>
        </p:nvSpPr>
        <p:spPr bwMode="auto">
          <a:xfrm>
            <a:off x="3336271" y="5391290"/>
            <a:ext cx="1152886" cy="108000"/>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소형 </a:t>
            </a:r>
            <a:r>
              <a:rPr lang="en-US" altLang="ko-KR" sz="800" b="1" kern="0" dirty="0">
                <a:solidFill>
                  <a:prstClr val="white"/>
                </a:solidFill>
                <a:latin typeface="Arial" panose="020B0604020202020204" pitchFamily="34" charset="0"/>
                <a:ea typeface="+mj-ea"/>
                <a:cs typeface="Arial" panose="020B0604020202020204" pitchFamily="34" charset="0"/>
              </a:rPr>
              <a:t>61 (68%)</a:t>
            </a:r>
          </a:p>
        </p:txBody>
      </p:sp>
      <p:sp>
        <p:nvSpPr>
          <p:cNvPr id="60" name="직사각형 17">
            <a:extLst>
              <a:ext uri="{FF2B5EF4-FFF2-40B4-BE49-F238E27FC236}">
                <a16:creationId xmlns:a16="http://schemas.microsoft.com/office/drawing/2014/main" id="{6802C474-09D4-40C0-AA7D-6CA5EBCC2BDA}"/>
              </a:ext>
            </a:extLst>
          </p:cNvPr>
          <p:cNvSpPr>
            <a:spLocks noChangeArrowheads="1"/>
          </p:cNvSpPr>
          <p:nvPr/>
        </p:nvSpPr>
        <p:spPr bwMode="auto">
          <a:xfrm>
            <a:off x="3336271" y="5550049"/>
            <a:ext cx="1152886" cy="252000"/>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대형</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221 (58%)</a:t>
            </a:r>
          </a:p>
        </p:txBody>
      </p:sp>
      <p:sp>
        <p:nvSpPr>
          <p:cNvPr id="61" name="직사각형 17">
            <a:extLst>
              <a:ext uri="{FF2B5EF4-FFF2-40B4-BE49-F238E27FC236}">
                <a16:creationId xmlns:a16="http://schemas.microsoft.com/office/drawing/2014/main" id="{7B140933-4219-4A3F-8621-4B3C8C5531B1}"/>
              </a:ext>
            </a:extLst>
          </p:cNvPr>
          <p:cNvSpPr>
            <a:spLocks noChangeArrowheads="1"/>
          </p:cNvSpPr>
          <p:nvPr/>
        </p:nvSpPr>
        <p:spPr bwMode="auto">
          <a:xfrm>
            <a:off x="3336271" y="5854941"/>
            <a:ext cx="1152886" cy="158486"/>
          </a:xfrm>
          <a:prstGeom prst="rect">
            <a:avLst/>
          </a:prstGeom>
          <a:solidFill>
            <a:srgbClr val="0091DA"/>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ko-KR" altLang="en-US" sz="800" b="1" kern="0" dirty="0">
                <a:solidFill>
                  <a:prstClr val="white"/>
                </a:solidFill>
                <a:latin typeface="Arial" panose="020B0604020202020204" pitchFamily="34" charset="0"/>
                <a:ea typeface="+mj-ea"/>
                <a:cs typeface="Arial" panose="020B0604020202020204" pitchFamily="34" charset="0"/>
              </a:rPr>
              <a:t>소형 </a:t>
            </a:r>
            <a:r>
              <a:rPr lang="en-US" altLang="ko-KR" sz="800" b="1" kern="0" dirty="0">
                <a:solidFill>
                  <a:prstClr val="white"/>
                </a:solidFill>
                <a:latin typeface="Arial" panose="020B0604020202020204" pitchFamily="34" charset="0"/>
                <a:ea typeface="+mj-ea"/>
                <a:cs typeface="Arial" panose="020B0604020202020204" pitchFamily="34" charset="0"/>
              </a:rPr>
              <a:t>163 (42%)</a:t>
            </a:r>
          </a:p>
        </p:txBody>
      </p:sp>
      <p:cxnSp>
        <p:nvCxnSpPr>
          <p:cNvPr id="63" name="직선 연결선 73">
            <a:extLst>
              <a:ext uri="{FF2B5EF4-FFF2-40B4-BE49-F238E27FC236}">
                <a16:creationId xmlns:a16="http://schemas.microsoft.com/office/drawing/2014/main" id="{FF676E66-D063-43ED-99FA-037588CC5F09}"/>
              </a:ext>
            </a:extLst>
          </p:cNvPr>
          <p:cNvCxnSpPr/>
          <p:nvPr/>
        </p:nvCxnSpPr>
        <p:spPr>
          <a:xfrm>
            <a:off x="6954517" y="1320908"/>
            <a:ext cx="0" cy="4679914"/>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직사각형 153">
            <a:extLst>
              <a:ext uri="{FF2B5EF4-FFF2-40B4-BE49-F238E27FC236}">
                <a16:creationId xmlns:a16="http://schemas.microsoft.com/office/drawing/2014/main" id="{451BFD0A-1A33-4035-901A-35F564F7423D}"/>
              </a:ext>
            </a:extLst>
          </p:cNvPr>
          <p:cNvSpPr/>
          <p:nvPr/>
        </p:nvSpPr>
        <p:spPr bwMode="auto">
          <a:xfrm>
            <a:off x="4579894" y="1050157"/>
            <a:ext cx="1158898" cy="167906"/>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5">
              <a:spcAft>
                <a:spcPct val="35000"/>
              </a:spcAft>
              <a:tabLst>
                <a:tab pos="5166962" algn="l"/>
              </a:tabLst>
              <a:defRPr/>
            </a:pPr>
            <a:r>
              <a:rPr lang="en-US" altLang="ko-KR" sz="900" b="1" dirty="0">
                <a:solidFill>
                  <a:srgbClr val="012169"/>
                </a:solidFill>
                <a:latin typeface="Arial" panose="020B0604020202020204" pitchFamily="34" charset="0"/>
                <a:ea typeface="+mj-ea"/>
                <a:cs typeface="Arial" panose="020B0604020202020204" pitchFamily="34" charset="0"/>
              </a:rPr>
              <a:t>By Main Product</a:t>
            </a:r>
            <a:endParaRPr lang="ko-KR" altLang="en-US" sz="900" b="1" dirty="0">
              <a:solidFill>
                <a:srgbClr val="012169"/>
              </a:solidFill>
              <a:latin typeface="Arial" panose="020B0604020202020204" pitchFamily="34" charset="0"/>
              <a:ea typeface="+mj-ea"/>
              <a:cs typeface="Arial" panose="020B0604020202020204" pitchFamily="34" charset="0"/>
            </a:endParaRPr>
          </a:p>
        </p:txBody>
      </p:sp>
      <p:cxnSp>
        <p:nvCxnSpPr>
          <p:cNvPr id="67" name="직선 연결선 328">
            <a:extLst>
              <a:ext uri="{FF2B5EF4-FFF2-40B4-BE49-F238E27FC236}">
                <a16:creationId xmlns:a16="http://schemas.microsoft.com/office/drawing/2014/main" id="{C786C0A3-D8AE-496F-82D9-E6DAC6113D23}"/>
              </a:ext>
            </a:extLst>
          </p:cNvPr>
          <p:cNvCxnSpPr>
            <a:cxnSpLocks/>
          </p:cNvCxnSpPr>
          <p:nvPr/>
        </p:nvCxnSpPr>
        <p:spPr>
          <a:xfrm>
            <a:off x="4587858" y="1257957"/>
            <a:ext cx="1143468" cy="0"/>
          </a:xfrm>
          <a:prstGeom prst="line">
            <a:avLst/>
          </a:prstGeom>
          <a:ln w="15875">
            <a:solidFill>
              <a:srgbClr val="012169"/>
            </a:solidFill>
          </a:ln>
        </p:spPr>
        <p:style>
          <a:lnRef idx="1">
            <a:schemeClr val="accent1"/>
          </a:lnRef>
          <a:fillRef idx="0">
            <a:schemeClr val="accent1"/>
          </a:fillRef>
          <a:effectRef idx="0">
            <a:schemeClr val="accent1"/>
          </a:effectRef>
          <a:fontRef idx="minor">
            <a:schemeClr val="tx1"/>
          </a:fontRef>
        </p:style>
      </p:cxnSp>
      <p:sp>
        <p:nvSpPr>
          <p:cNvPr id="69" name="직사각형 17">
            <a:extLst>
              <a:ext uri="{FF2B5EF4-FFF2-40B4-BE49-F238E27FC236}">
                <a16:creationId xmlns:a16="http://schemas.microsoft.com/office/drawing/2014/main" id="{FD878A6C-73BB-401C-ADAF-7B1C3CDABE79}"/>
              </a:ext>
            </a:extLst>
          </p:cNvPr>
          <p:cNvSpPr>
            <a:spLocks noChangeArrowheads="1"/>
          </p:cNvSpPr>
          <p:nvPr/>
        </p:nvSpPr>
        <p:spPr bwMode="auto">
          <a:xfrm>
            <a:off x="4585906" y="1314569"/>
            <a:ext cx="1152886" cy="2695467"/>
          </a:xfrm>
          <a:prstGeom prst="rect">
            <a:avLst/>
          </a:prstGeom>
          <a:solidFill>
            <a:srgbClr val="00A3A1"/>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In-Line</a:t>
            </a: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Equipment</a:t>
            </a: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Parts</a:t>
            </a:r>
          </a:p>
        </p:txBody>
      </p:sp>
      <p:sp>
        <p:nvSpPr>
          <p:cNvPr id="70" name="직사각형 17">
            <a:extLst>
              <a:ext uri="{FF2B5EF4-FFF2-40B4-BE49-F238E27FC236}">
                <a16:creationId xmlns:a16="http://schemas.microsoft.com/office/drawing/2014/main" id="{4A569684-2ADB-4BB8-897A-7CB74E96D9D0}"/>
              </a:ext>
            </a:extLst>
          </p:cNvPr>
          <p:cNvSpPr>
            <a:spLocks noChangeArrowheads="1"/>
          </p:cNvSpPr>
          <p:nvPr/>
        </p:nvSpPr>
        <p:spPr bwMode="auto">
          <a:xfrm>
            <a:off x="4585906" y="4066647"/>
            <a:ext cx="1152886" cy="872969"/>
          </a:xfrm>
          <a:prstGeom prst="rect">
            <a:avLst/>
          </a:prstGeom>
          <a:solidFill>
            <a:srgbClr val="00A3A1"/>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Single Acting</a:t>
            </a: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Equipment</a:t>
            </a: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ea typeface="+mj-ea"/>
                <a:cs typeface="Arial" panose="020B0604020202020204" pitchFamily="34" charset="0"/>
              </a:rPr>
              <a:t>Parts</a:t>
            </a:r>
          </a:p>
        </p:txBody>
      </p:sp>
      <p:sp>
        <p:nvSpPr>
          <p:cNvPr id="71" name="직사각형 17">
            <a:extLst>
              <a:ext uri="{FF2B5EF4-FFF2-40B4-BE49-F238E27FC236}">
                <a16:creationId xmlns:a16="http://schemas.microsoft.com/office/drawing/2014/main" id="{A2C767AA-174B-4DF1-8015-DD8F31C80A24}"/>
              </a:ext>
            </a:extLst>
          </p:cNvPr>
          <p:cNvSpPr>
            <a:spLocks noChangeArrowheads="1"/>
          </p:cNvSpPr>
          <p:nvPr/>
        </p:nvSpPr>
        <p:spPr bwMode="auto">
          <a:xfrm>
            <a:off x="4585906" y="4996661"/>
            <a:ext cx="1152886" cy="336026"/>
          </a:xfrm>
          <a:prstGeom prst="rect">
            <a:avLst/>
          </a:prstGeom>
          <a:solidFill>
            <a:srgbClr val="00A3A1"/>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cs typeface="Arial" panose="020B0604020202020204" pitchFamily="34" charset="0"/>
              </a:rPr>
              <a:t>In-Line</a:t>
            </a: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cs typeface="Arial" panose="020B0604020202020204" pitchFamily="34" charset="0"/>
              </a:rPr>
              <a:t>Equipment</a:t>
            </a: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cs typeface="Arial" panose="020B0604020202020204" pitchFamily="34" charset="0"/>
              </a:rPr>
              <a:t>Parts</a:t>
            </a:r>
          </a:p>
        </p:txBody>
      </p:sp>
      <p:sp>
        <p:nvSpPr>
          <p:cNvPr id="73" name="직사각형 17">
            <a:extLst>
              <a:ext uri="{FF2B5EF4-FFF2-40B4-BE49-F238E27FC236}">
                <a16:creationId xmlns:a16="http://schemas.microsoft.com/office/drawing/2014/main" id="{87A538A8-B4AB-4B26-987D-2C5B03BB921C}"/>
              </a:ext>
            </a:extLst>
          </p:cNvPr>
          <p:cNvSpPr>
            <a:spLocks noChangeArrowheads="1"/>
          </p:cNvSpPr>
          <p:nvPr/>
        </p:nvSpPr>
        <p:spPr bwMode="auto">
          <a:xfrm>
            <a:off x="4585906" y="5550049"/>
            <a:ext cx="1152886" cy="461344"/>
          </a:xfrm>
          <a:prstGeom prst="rect">
            <a:avLst/>
          </a:prstGeom>
          <a:solidFill>
            <a:srgbClr val="00A3A1"/>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cs typeface="Arial" panose="020B0604020202020204" pitchFamily="34" charset="0"/>
              </a:rPr>
              <a:t>In-Line</a:t>
            </a: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cs typeface="Arial" panose="020B0604020202020204" pitchFamily="34" charset="0"/>
              </a:rPr>
              <a:t>Equipment</a:t>
            </a:r>
          </a:p>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cs typeface="Arial" panose="020B0604020202020204" pitchFamily="34" charset="0"/>
              </a:rPr>
              <a:t>Parts</a:t>
            </a:r>
          </a:p>
        </p:txBody>
      </p:sp>
      <p:sp>
        <p:nvSpPr>
          <p:cNvPr id="74" name="직사각형 17">
            <a:extLst>
              <a:ext uri="{FF2B5EF4-FFF2-40B4-BE49-F238E27FC236}">
                <a16:creationId xmlns:a16="http://schemas.microsoft.com/office/drawing/2014/main" id="{4BE3D5FF-BCEF-42CF-A6AC-D38F4B87178D}"/>
              </a:ext>
            </a:extLst>
          </p:cNvPr>
          <p:cNvSpPr>
            <a:spLocks noChangeArrowheads="1"/>
          </p:cNvSpPr>
          <p:nvPr/>
        </p:nvSpPr>
        <p:spPr bwMode="auto">
          <a:xfrm>
            <a:off x="4585906" y="5389051"/>
            <a:ext cx="1152886" cy="108000"/>
          </a:xfrm>
          <a:prstGeom prst="rect">
            <a:avLst/>
          </a:prstGeom>
          <a:solidFill>
            <a:srgbClr val="00A3A1"/>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pPr>
            <a:r>
              <a:rPr lang="en-US" altLang="ko-KR" sz="800" b="1" kern="0" dirty="0">
                <a:solidFill>
                  <a:prstClr val="white"/>
                </a:solidFill>
                <a:latin typeface="Arial" panose="020B0604020202020204" pitchFamily="34" charset="0"/>
                <a:cs typeface="Arial" panose="020B0604020202020204" pitchFamily="34" charset="0"/>
              </a:rPr>
              <a:t>Vacuum Chuck</a:t>
            </a:r>
          </a:p>
        </p:txBody>
      </p:sp>
      <p:sp>
        <p:nvSpPr>
          <p:cNvPr id="77" name="직사각형 17">
            <a:extLst>
              <a:ext uri="{FF2B5EF4-FFF2-40B4-BE49-F238E27FC236}">
                <a16:creationId xmlns:a16="http://schemas.microsoft.com/office/drawing/2014/main" id="{25D82B94-2C8B-493E-B59C-809E30A63D92}"/>
              </a:ext>
            </a:extLst>
          </p:cNvPr>
          <p:cNvSpPr>
            <a:spLocks noChangeArrowheads="1"/>
          </p:cNvSpPr>
          <p:nvPr/>
        </p:nvSpPr>
        <p:spPr bwMode="auto">
          <a:xfrm>
            <a:off x="8215974" y="1313990"/>
            <a:ext cx="946960" cy="961809"/>
          </a:xfrm>
          <a:prstGeom prst="rect">
            <a:avLst/>
          </a:prstGeom>
          <a:solidFill>
            <a:srgbClr val="6D2077"/>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a:t>
            </a:r>
            <a:r>
              <a:rPr lang="ko-KR" altLang="en-US" sz="800" b="1" kern="0" dirty="0">
                <a:solidFill>
                  <a:prstClr val="white"/>
                </a:solidFill>
                <a:latin typeface="Arial" panose="020B0604020202020204" pitchFamily="34" charset="0"/>
                <a:ea typeface="+mj-ea"/>
                <a:cs typeface="Arial" panose="020B0604020202020204" pitchFamily="34" charset="0"/>
              </a:rPr>
              <a:t>주</a:t>
            </a:r>
            <a:r>
              <a:rPr lang="en-US" altLang="ko-KR" sz="800" b="1" kern="0" dirty="0">
                <a:solidFill>
                  <a:prstClr val="white"/>
                </a:solidFill>
                <a:latin typeface="Arial" panose="020B0604020202020204" pitchFamily="34" charset="0"/>
                <a:ea typeface="+mj-ea"/>
                <a:cs typeface="Arial" panose="020B0604020202020204" pitchFamily="34" charset="0"/>
              </a:rPr>
              <a:t>)</a:t>
            </a:r>
            <a:r>
              <a:rPr lang="ko-KR" altLang="en-US" sz="800" b="1" kern="0" dirty="0" err="1">
                <a:solidFill>
                  <a:prstClr val="white"/>
                </a:solidFill>
                <a:latin typeface="Arial" panose="020B0604020202020204" pitchFamily="34" charset="0"/>
                <a:ea typeface="+mj-ea"/>
                <a:cs typeface="Arial" panose="020B0604020202020204" pitchFamily="34" charset="0"/>
              </a:rPr>
              <a:t>하이메탈</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140</a:t>
            </a: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(35%)</a:t>
            </a:r>
          </a:p>
        </p:txBody>
      </p:sp>
      <p:sp>
        <p:nvSpPr>
          <p:cNvPr id="80" name="직사각형 17">
            <a:extLst>
              <a:ext uri="{FF2B5EF4-FFF2-40B4-BE49-F238E27FC236}">
                <a16:creationId xmlns:a16="http://schemas.microsoft.com/office/drawing/2014/main" id="{9B1E9745-ECA8-4614-95D5-BC1E99AE127A}"/>
              </a:ext>
            </a:extLst>
          </p:cNvPr>
          <p:cNvSpPr>
            <a:spLocks noChangeArrowheads="1"/>
          </p:cNvSpPr>
          <p:nvPr/>
        </p:nvSpPr>
        <p:spPr bwMode="auto">
          <a:xfrm>
            <a:off x="5810555" y="4996661"/>
            <a:ext cx="1083701" cy="100416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32548" rIns="0" bIns="32548" anchor="ctr"/>
          <a:lstStyle/>
          <a:p>
            <a:pPr algn="ctr" defTabSz="826715">
              <a:lnSpc>
                <a:spcPts val="800"/>
              </a:lnSpc>
              <a:buClr>
                <a:srgbClr val="99CC00"/>
              </a:buClr>
              <a:tabLst>
                <a:tab pos="241126" algn="l"/>
              </a:tabLst>
              <a:defRPr/>
            </a:pPr>
            <a:r>
              <a:rPr lang="ko-KR" altLang="en-US" sz="800" b="1" kern="0" dirty="0">
                <a:solidFill>
                  <a:srgbClr val="00A3A1"/>
                </a:solidFill>
                <a:latin typeface="Arial" panose="020B0604020202020204" pitchFamily="34" charset="0"/>
                <a:ea typeface="+mj-ea"/>
                <a:cs typeface="Arial" panose="020B0604020202020204" pitchFamily="34" charset="0"/>
              </a:rPr>
              <a:t>거래처에 따라</a:t>
            </a:r>
            <a:endParaRPr lang="en-US" altLang="ko-KR" sz="800" b="1" kern="0" dirty="0">
              <a:solidFill>
                <a:srgbClr val="00A3A1"/>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defRPr/>
            </a:pPr>
            <a:r>
              <a:rPr lang="ko-KR" altLang="en-US" sz="800" b="1" kern="0" dirty="0">
                <a:solidFill>
                  <a:srgbClr val="00A3A1"/>
                </a:solidFill>
                <a:latin typeface="Arial" panose="020B0604020202020204" pitchFamily="34" charset="0"/>
                <a:ea typeface="+mj-ea"/>
                <a:cs typeface="Arial" panose="020B0604020202020204" pitchFamily="34" charset="0"/>
              </a:rPr>
              <a:t>①납품 후 </a:t>
            </a:r>
            <a:r>
              <a:rPr lang="en-US" altLang="ko-KR" sz="800" b="1" kern="0" dirty="0">
                <a:solidFill>
                  <a:srgbClr val="00A3A1"/>
                </a:solidFill>
                <a:latin typeface="Arial" panose="020B0604020202020204" pitchFamily="34" charset="0"/>
                <a:ea typeface="+mj-ea"/>
                <a:cs typeface="Arial" panose="020B0604020202020204" pitchFamily="34" charset="0"/>
              </a:rPr>
              <a:t>60</a:t>
            </a:r>
            <a:r>
              <a:rPr lang="ko-KR" altLang="en-US" sz="800" b="1" kern="0" dirty="0">
                <a:solidFill>
                  <a:srgbClr val="00A3A1"/>
                </a:solidFill>
                <a:latin typeface="Arial" panose="020B0604020202020204" pitchFamily="34" charset="0"/>
                <a:ea typeface="+mj-ea"/>
                <a:cs typeface="Arial" panose="020B0604020202020204" pitchFamily="34" charset="0"/>
              </a:rPr>
              <a:t>일 이내 ②익월 말일 </a:t>
            </a:r>
            <a:endParaRPr lang="en-US" altLang="ko-KR" sz="800" b="1" kern="0" dirty="0">
              <a:solidFill>
                <a:srgbClr val="00A3A1"/>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defRPr/>
            </a:pPr>
            <a:r>
              <a:rPr lang="ko-KR" altLang="en-US" sz="800" b="1" kern="0" dirty="0">
                <a:solidFill>
                  <a:srgbClr val="00A3A1"/>
                </a:solidFill>
                <a:latin typeface="Arial" panose="020B0604020202020204" pitchFamily="34" charset="0"/>
                <a:ea typeface="+mj-ea"/>
                <a:cs typeface="Arial" panose="020B0604020202020204" pitchFamily="34" charset="0"/>
              </a:rPr>
              <a:t>③인보이스 발행 후 </a:t>
            </a:r>
            <a:r>
              <a:rPr lang="en-US" altLang="ko-KR" sz="800" b="1" kern="0" dirty="0">
                <a:solidFill>
                  <a:srgbClr val="00A3A1"/>
                </a:solidFill>
                <a:latin typeface="Arial" panose="020B0604020202020204" pitchFamily="34" charset="0"/>
                <a:ea typeface="+mj-ea"/>
                <a:cs typeface="Arial" panose="020B0604020202020204" pitchFamily="34" charset="0"/>
              </a:rPr>
              <a:t>15</a:t>
            </a:r>
            <a:r>
              <a:rPr lang="ko-KR" altLang="en-US" sz="800" b="1" kern="0" dirty="0">
                <a:solidFill>
                  <a:srgbClr val="00A3A1"/>
                </a:solidFill>
                <a:latin typeface="Arial" panose="020B0604020202020204" pitchFamily="34" charset="0"/>
                <a:ea typeface="+mj-ea"/>
                <a:cs typeface="Arial" panose="020B0604020202020204" pitchFamily="34" charset="0"/>
              </a:rPr>
              <a:t>일 이내 회수 정책 </a:t>
            </a:r>
            <a:endParaRPr lang="en-US" altLang="ko-KR" sz="800" b="1" kern="0" dirty="0">
              <a:solidFill>
                <a:srgbClr val="00A3A1"/>
              </a:solidFill>
              <a:latin typeface="Arial" panose="020B0604020202020204" pitchFamily="34" charset="0"/>
              <a:ea typeface="+mj-ea"/>
              <a:cs typeface="Arial" panose="020B0604020202020204" pitchFamily="34" charset="0"/>
            </a:endParaRPr>
          </a:p>
        </p:txBody>
      </p:sp>
      <p:sp>
        <p:nvSpPr>
          <p:cNvPr id="48" name="직사각형 153">
            <a:extLst>
              <a:ext uri="{FF2B5EF4-FFF2-40B4-BE49-F238E27FC236}">
                <a16:creationId xmlns:a16="http://schemas.microsoft.com/office/drawing/2014/main" id="{91C7AE78-C151-4002-B325-42A07FF34FB4}"/>
              </a:ext>
            </a:extLst>
          </p:cNvPr>
          <p:cNvSpPr/>
          <p:nvPr/>
        </p:nvSpPr>
        <p:spPr bwMode="auto">
          <a:xfrm>
            <a:off x="8133157" y="1059731"/>
            <a:ext cx="946959"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5">
              <a:spcAft>
                <a:spcPct val="35000"/>
              </a:spcAft>
              <a:tabLst>
                <a:tab pos="5166962" algn="l"/>
              </a:tabLst>
              <a:defRPr/>
            </a:pPr>
            <a:r>
              <a:rPr lang="en-US" altLang="ko-KR" sz="900" b="1" dirty="0">
                <a:solidFill>
                  <a:srgbClr val="012169"/>
                </a:solidFill>
                <a:latin typeface="Arial" panose="020B0604020202020204" pitchFamily="34" charset="0"/>
                <a:ea typeface="+mj-ea"/>
                <a:cs typeface="Arial" panose="020B0604020202020204" pitchFamily="34" charset="0"/>
              </a:rPr>
              <a:t>By Supplier</a:t>
            </a:r>
            <a:endParaRPr lang="ko-KR" altLang="en-US" sz="900" b="1" dirty="0">
              <a:solidFill>
                <a:srgbClr val="012169"/>
              </a:solidFill>
              <a:latin typeface="Arial" panose="020B0604020202020204" pitchFamily="34" charset="0"/>
              <a:ea typeface="+mj-ea"/>
              <a:cs typeface="Arial" panose="020B0604020202020204" pitchFamily="34" charset="0"/>
            </a:endParaRPr>
          </a:p>
        </p:txBody>
      </p:sp>
      <p:cxnSp>
        <p:nvCxnSpPr>
          <p:cNvPr id="49" name="직선 연결선 328">
            <a:extLst>
              <a:ext uri="{FF2B5EF4-FFF2-40B4-BE49-F238E27FC236}">
                <a16:creationId xmlns:a16="http://schemas.microsoft.com/office/drawing/2014/main" id="{8CB4A82E-1893-4BAE-AA67-B65BD26AC466}"/>
              </a:ext>
            </a:extLst>
          </p:cNvPr>
          <p:cNvCxnSpPr>
            <a:cxnSpLocks/>
          </p:cNvCxnSpPr>
          <p:nvPr/>
        </p:nvCxnSpPr>
        <p:spPr>
          <a:xfrm>
            <a:off x="8243289" y="1257957"/>
            <a:ext cx="928637" cy="0"/>
          </a:xfrm>
          <a:prstGeom prst="line">
            <a:avLst/>
          </a:prstGeom>
          <a:ln w="15875">
            <a:solidFill>
              <a:srgbClr val="012169"/>
            </a:solidFill>
          </a:ln>
        </p:spPr>
        <p:style>
          <a:lnRef idx="1">
            <a:schemeClr val="accent1"/>
          </a:lnRef>
          <a:fillRef idx="0">
            <a:schemeClr val="accent1"/>
          </a:fillRef>
          <a:effectRef idx="0">
            <a:schemeClr val="accent1"/>
          </a:effectRef>
          <a:fontRef idx="minor">
            <a:schemeClr val="tx1"/>
          </a:fontRef>
        </p:style>
      </p:cxnSp>
      <p:sp>
        <p:nvSpPr>
          <p:cNvPr id="54" name="직사각형 17">
            <a:extLst>
              <a:ext uri="{FF2B5EF4-FFF2-40B4-BE49-F238E27FC236}">
                <a16:creationId xmlns:a16="http://schemas.microsoft.com/office/drawing/2014/main" id="{24F3032C-4F93-4229-BFA2-521D646F8F96}"/>
              </a:ext>
            </a:extLst>
          </p:cNvPr>
          <p:cNvSpPr>
            <a:spLocks noChangeArrowheads="1"/>
          </p:cNvSpPr>
          <p:nvPr/>
        </p:nvSpPr>
        <p:spPr bwMode="auto">
          <a:xfrm>
            <a:off x="8215974" y="2327234"/>
            <a:ext cx="946960" cy="908238"/>
          </a:xfrm>
          <a:prstGeom prst="rect">
            <a:avLst/>
          </a:prstGeom>
          <a:solidFill>
            <a:srgbClr val="6D2077"/>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defRPr/>
            </a:pPr>
            <a:r>
              <a:rPr lang="ko-KR" altLang="en-US" sz="800" b="1" kern="0" dirty="0" err="1">
                <a:solidFill>
                  <a:prstClr val="white"/>
                </a:solidFill>
                <a:latin typeface="Arial" panose="020B0604020202020204" pitchFamily="34" charset="0"/>
                <a:ea typeface="+mj-ea"/>
                <a:cs typeface="Arial" panose="020B0604020202020204" pitchFamily="34" charset="0"/>
              </a:rPr>
              <a:t>브이메탈</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129</a:t>
            </a: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(32%)</a:t>
            </a:r>
          </a:p>
        </p:txBody>
      </p:sp>
      <p:sp>
        <p:nvSpPr>
          <p:cNvPr id="55" name="직사각형 17">
            <a:extLst>
              <a:ext uri="{FF2B5EF4-FFF2-40B4-BE49-F238E27FC236}">
                <a16:creationId xmlns:a16="http://schemas.microsoft.com/office/drawing/2014/main" id="{0942CB03-301A-4B0E-914D-D1A11006B7BE}"/>
              </a:ext>
            </a:extLst>
          </p:cNvPr>
          <p:cNvSpPr>
            <a:spLocks noChangeArrowheads="1"/>
          </p:cNvSpPr>
          <p:nvPr/>
        </p:nvSpPr>
        <p:spPr bwMode="auto">
          <a:xfrm>
            <a:off x="8215974" y="3286907"/>
            <a:ext cx="946960" cy="824700"/>
          </a:xfrm>
          <a:prstGeom prst="rect">
            <a:avLst/>
          </a:prstGeom>
          <a:solidFill>
            <a:srgbClr val="6D2077"/>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defRPr/>
            </a:pPr>
            <a:r>
              <a:rPr lang="ko-KR" altLang="en-US" sz="800" b="1" kern="0" dirty="0" err="1">
                <a:solidFill>
                  <a:prstClr val="white"/>
                </a:solidFill>
                <a:latin typeface="Arial" panose="020B0604020202020204" pitchFamily="34" charset="0"/>
                <a:ea typeface="+mj-ea"/>
                <a:cs typeface="Arial" panose="020B0604020202020204" pitchFamily="34" charset="0"/>
              </a:rPr>
              <a:t>진흥알미늄</a:t>
            </a:r>
            <a:r>
              <a:rPr lang="ko-KR" altLang="en-US" sz="800" b="1" kern="0" dirty="0">
                <a:solidFill>
                  <a:prstClr val="white"/>
                </a:solidFill>
                <a:latin typeface="Arial" panose="020B0604020202020204" pitchFamily="34" charset="0"/>
                <a:ea typeface="+mj-ea"/>
                <a:cs typeface="Arial" panose="020B0604020202020204" pitchFamily="34" charset="0"/>
              </a:rPr>
              <a:t>㈜</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110</a:t>
            </a: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(28%)</a:t>
            </a:r>
          </a:p>
        </p:txBody>
      </p:sp>
      <p:sp>
        <p:nvSpPr>
          <p:cNvPr id="62" name="직사각형 17">
            <a:extLst>
              <a:ext uri="{FF2B5EF4-FFF2-40B4-BE49-F238E27FC236}">
                <a16:creationId xmlns:a16="http://schemas.microsoft.com/office/drawing/2014/main" id="{9E229958-8534-4899-9546-14785133411B}"/>
              </a:ext>
            </a:extLst>
          </p:cNvPr>
          <p:cNvSpPr>
            <a:spLocks noChangeArrowheads="1"/>
          </p:cNvSpPr>
          <p:nvPr/>
        </p:nvSpPr>
        <p:spPr bwMode="auto">
          <a:xfrm>
            <a:off x="8215974" y="4163043"/>
            <a:ext cx="946960" cy="636046"/>
          </a:xfrm>
          <a:prstGeom prst="rect">
            <a:avLst/>
          </a:prstGeom>
          <a:solidFill>
            <a:srgbClr val="6D2077"/>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defRPr/>
            </a:pPr>
            <a:r>
              <a:rPr lang="ko-KR" altLang="en-US" sz="800" b="1" kern="0" dirty="0">
                <a:solidFill>
                  <a:prstClr val="white"/>
                </a:solidFill>
                <a:latin typeface="Arial" panose="020B0604020202020204" pitchFamily="34" charset="0"/>
                <a:ea typeface="+mj-ea"/>
                <a:cs typeface="Arial" panose="020B0604020202020204" pitchFamily="34" charset="0"/>
              </a:rPr>
              <a:t>주식회사 </a:t>
            </a:r>
            <a:r>
              <a:rPr lang="ko-KR" altLang="en-US" sz="800" b="1" kern="0" dirty="0" err="1">
                <a:solidFill>
                  <a:prstClr val="white"/>
                </a:solidFill>
                <a:latin typeface="Arial" panose="020B0604020202020204" pitchFamily="34" charset="0"/>
                <a:ea typeface="+mj-ea"/>
                <a:cs typeface="Arial" panose="020B0604020202020204" pitchFamily="34" charset="0"/>
              </a:rPr>
              <a:t>코파스</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19</a:t>
            </a: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(5%)</a:t>
            </a:r>
          </a:p>
        </p:txBody>
      </p:sp>
      <p:sp>
        <p:nvSpPr>
          <p:cNvPr id="65" name="TextBox 64">
            <a:extLst>
              <a:ext uri="{FF2B5EF4-FFF2-40B4-BE49-F238E27FC236}">
                <a16:creationId xmlns:a16="http://schemas.microsoft.com/office/drawing/2014/main" id="{9A8C6C96-85E8-4D39-83E2-03353ABBE92B}"/>
              </a:ext>
            </a:extLst>
          </p:cNvPr>
          <p:cNvSpPr txBox="1"/>
          <p:nvPr/>
        </p:nvSpPr>
        <p:spPr>
          <a:xfrm>
            <a:off x="746352" y="6143549"/>
            <a:ext cx="7361322" cy="200055"/>
          </a:xfrm>
          <a:prstGeom prst="rect">
            <a:avLst/>
          </a:prstGeom>
          <a:noFill/>
        </p:spPr>
        <p:txBody>
          <a:bodyPr wrap="square" rtlCol="0">
            <a:spAutoFit/>
          </a:bodyPr>
          <a:lstStyle/>
          <a:p>
            <a:pPr defTabSz="457198">
              <a:defRPr/>
            </a:pPr>
            <a:r>
              <a:rPr lang="en-US" altLang="ko-KR" sz="700" dirty="0">
                <a:solidFill>
                  <a:srgbClr val="000000"/>
                </a:solidFill>
                <a:latin typeface="Arial" panose="020B0604020202020204" pitchFamily="34" charset="0"/>
                <a:ea typeface="+mj-ea"/>
                <a:cs typeface="Arial" panose="020B0604020202020204" pitchFamily="34" charset="0"/>
              </a:rPr>
              <a:t>Note 2: FY20 1H</a:t>
            </a:r>
            <a:r>
              <a:rPr lang="ko-KR" altLang="en-US" sz="700" dirty="0">
                <a:solidFill>
                  <a:srgbClr val="000000"/>
                </a:solidFill>
                <a:latin typeface="Arial" panose="020B0604020202020204" pitchFamily="34" charset="0"/>
                <a:ea typeface="+mj-ea"/>
                <a:cs typeface="Arial" panose="020B0604020202020204" pitchFamily="34" charset="0"/>
              </a:rPr>
              <a:t> 기준 매입액 </a:t>
            </a:r>
            <a:r>
              <a:rPr lang="en-US" altLang="ko-KR" sz="700" dirty="0">
                <a:solidFill>
                  <a:srgbClr val="000000"/>
                </a:solidFill>
                <a:latin typeface="Arial" panose="020B0604020202020204" pitchFamily="34" charset="0"/>
                <a:ea typeface="+mj-ea"/>
                <a:cs typeface="Arial" panose="020B0604020202020204" pitchFamily="34" charset="0"/>
              </a:rPr>
              <a:t>(</a:t>
            </a:r>
            <a:r>
              <a:rPr lang="ko-KR" altLang="en-US" sz="700" dirty="0">
                <a:solidFill>
                  <a:srgbClr val="000000"/>
                </a:solidFill>
                <a:latin typeface="Arial" panose="020B0604020202020204" pitchFamily="34" charset="0"/>
                <a:ea typeface="+mj-ea"/>
                <a:cs typeface="Arial" panose="020B0604020202020204" pitchFamily="34" charset="0"/>
              </a:rPr>
              <a:t>단위</a:t>
            </a:r>
            <a:r>
              <a:rPr lang="en-US" altLang="ko-KR" sz="700" dirty="0">
                <a:solidFill>
                  <a:srgbClr val="000000"/>
                </a:solidFill>
                <a:latin typeface="Arial" panose="020B0604020202020204" pitchFamily="34" charset="0"/>
                <a:ea typeface="+mj-ea"/>
                <a:cs typeface="Arial" panose="020B0604020202020204" pitchFamily="34" charset="0"/>
              </a:rPr>
              <a:t>: </a:t>
            </a:r>
            <a:r>
              <a:rPr lang="ko-KR" altLang="en-US" sz="700" dirty="0">
                <a:solidFill>
                  <a:srgbClr val="000000"/>
                </a:solidFill>
                <a:latin typeface="Arial" panose="020B0604020202020204" pitchFamily="34" charset="0"/>
                <a:ea typeface="+mj-ea"/>
                <a:cs typeface="Arial" panose="020B0604020202020204" pitchFamily="34" charset="0"/>
              </a:rPr>
              <a:t>백만원</a:t>
            </a:r>
            <a:r>
              <a:rPr lang="en-US" altLang="ko-KR" sz="700" dirty="0">
                <a:solidFill>
                  <a:srgbClr val="000000"/>
                </a:solidFill>
                <a:latin typeface="Arial" panose="020B0604020202020204" pitchFamily="34" charset="0"/>
                <a:ea typeface="+mj-ea"/>
                <a:cs typeface="Arial" panose="020B0604020202020204" pitchFamily="34" charset="0"/>
              </a:rPr>
              <a:t>)</a:t>
            </a:r>
          </a:p>
        </p:txBody>
      </p:sp>
      <p:sp>
        <p:nvSpPr>
          <p:cNvPr id="66" name="직사각형 17">
            <a:extLst>
              <a:ext uri="{FF2B5EF4-FFF2-40B4-BE49-F238E27FC236}">
                <a16:creationId xmlns:a16="http://schemas.microsoft.com/office/drawing/2014/main" id="{E6E96567-DF4B-435A-AF4B-DFB8D0913DDB}"/>
              </a:ext>
            </a:extLst>
          </p:cNvPr>
          <p:cNvSpPr>
            <a:spLocks noChangeArrowheads="1"/>
          </p:cNvSpPr>
          <p:nvPr/>
        </p:nvSpPr>
        <p:spPr bwMode="auto">
          <a:xfrm>
            <a:off x="8211948" y="4874951"/>
            <a:ext cx="946960" cy="566736"/>
          </a:xfrm>
          <a:prstGeom prst="rect">
            <a:avLst/>
          </a:prstGeom>
          <a:solidFill>
            <a:srgbClr val="6D2077"/>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defRPr/>
            </a:pPr>
            <a:r>
              <a:rPr lang="ko-KR" altLang="en-US" sz="800" b="1" kern="0" dirty="0">
                <a:solidFill>
                  <a:prstClr val="white"/>
                </a:solidFill>
                <a:latin typeface="Arial" panose="020B0604020202020204" pitchFamily="34" charset="0"/>
                <a:ea typeface="+mj-ea"/>
                <a:cs typeface="Arial" panose="020B0604020202020204" pitchFamily="34" charset="0"/>
              </a:rPr>
              <a:t>덕성산업</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63</a:t>
            </a:r>
          </a:p>
          <a:p>
            <a:pPr algn="ctr" defTabSz="826715">
              <a:lnSpc>
                <a:spcPts val="800"/>
              </a:lnSpc>
              <a:buClr>
                <a:srgbClr val="99CC00"/>
              </a:buClr>
              <a:tabLst>
                <a:tab pos="241126" algn="l"/>
              </a:tabLst>
              <a:defRPr/>
            </a:pPr>
            <a:r>
              <a:rPr lang="en-US" altLang="ko-KR" sz="800" b="1" kern="0" dirty="0">
                <a:solidFill>
                  <a:prstClr val="white"/>
                </a:solidFill>
                <a:latin typeface="Arial" panose="020B0604020202020204" pitchFamily="34" charset="0"/>
                <a:ea typeface="+mj-ea"/>
                <a:cs typeface="Arial" panose="020B0604020202020204" pitchFamily="34" charset="0"/>
              </a:rPr>
              <a:t>(52%)</a:t>
            </a:r>
          </a:p>
        </p:txBody>
      </p:sp>
      <p:sp>
        <p:nvSpPr>
          <p:cNvPr id="68" name="직사각형 17">
            <a:extLst>
              <a:ext uri="{FF2B5EF4-FFF2-40B4-BE49-F238E27FC236}">
                <a16:creationId xmlns:a16="http://schemas.microsoft.com/office/drawing/2014/main" id="{7BBAE5E7-033B-4680-8FA9-1AA6837811E4}"/>
              </a:ext>
            </a:extLst>
          </p:cNvPr>
          <p:cNvSpPr>
            <a:spLocks noChangeArrowheads="1"/>
          </p:cNvSpPr>
          <p:nvPr/>
        </p:nvSpPr>
        <p:spPr bwMode="auto">
          <a:xfrm>
            <a:off x="8211948" y="5460836"/>
            <a:ext cx="946960" cy="165935"/>
          </a:xfrm>
          <a:prstGeom prst="rect">
            <a:avLst/>
          </a:prstGeom>
          <a:solidFill>
            <a:srgbClr val="6D2077"/>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defRPr/>
            </a:pPr>
            <a:r>
              <a:rPr lang="ko-KR" altLang="en-US" sz="800" b="1" kern="0" dirty="0">
                <a:solidFill>
                  <a:prstClr val="white"/>
                </a:solidFill>
                <a:latin typeface="Arial" panose="020B0604020202020204" pitchFamily="34" charset="0"/>
                <a:ea typeface="+mj-ea"/>
                <a:cs typeface="Arial" panose="020B0604020202020204" pitchFamily="34" charset="0"/>
              </a:rPr>
              <a:t>㈜</a:t>
            </a:r>
            <a:r>
              <a:rPr lang="ko-KR" altLang="en-US" sz="800" b="1" kern="0" dirty="0" err="1">
                <a:solidFill>
                  <a:prstClr val="white"/>
                </a:solidFill>
                <a:latin typeface="Arial" panose="020B0604020202020204" pitchFamily="34" charset="0"/>
                <a:ea typeface="+mj-ea"/>
                <a:cs typeface="Arial" panose="020B0604020202020204" pitchFamily="34" charset="0"/>
              </a:rPr>
              <a:t>정상툴링</a:t>
            </a:r>
            <a:r>
              <a:rPr lang="ko-KR" altLang="en-US" sz="800" b="1" kern="0" dirty="0">
                <a:solidFill>
                  <a:prstClr val="white"/>
                </a:solidFill>
                <a:latin typeface="Arial" panose="020B0604020202020204" pitchFamily="34" charset="0"/>
                <a:ea typeface="+mj-ea"/>
                <a:cs typeface="Arial" panose="020B0604020202020204" pitchFamily="34" charset="0"/>
              </a:rPr>
              <a:t> </a:t>
            </a:r>
            <a:r>
              <a:rPr lang="en-US" altLang="ko-KR" sz="800" b="1" kern="0" dirty="0">
                <a:solidFill>
                  <a:prstClr val="white"/>
                </a:solidFill>
                <a:latin typeface="Arial" panose="020B0604020202020204" pitchFamily="34" charset="0"/>
                <a:ea typeface="+mj-ea"/>
                <a:cs typeface="Arial" panose="020B0604020202020204" pitchFamily="34" charset="0"/>
              </a:rPr>
              <a:t>20</a:t>
            </a:r>
            <a:r>
              <a:rPr lang="ko-KR" altLang="en-US" sz="800" b="1" kern="0" dirty="0">
                <a:solidFill>
                  <a:prstClr val="white"/>
                </a:solidFill>
                <a:latin typeface="Arial" panose="020B0604020202020204" pitchFamily="34" charset="0"/>
                <a:ea typeface="+mj-ea"/>
                <a:cs typeface="Arial" panose="020B0604020202020204" pitchFamily="34" charset="0"/>
              </a:rPr>
              <a:t> </a:t>
            </a:r>
            <a:r>
              <a:rPr lang="en-US" altLang="ko-KR" sz="800" b="1" kern="0" dirty="0">
                <a:solidFill>
                  <a:prstClr val="white"/>
                </a:solidFill>
                <a:latin typeface="Arial" panose="020B0604020202020204" pitchFamily="34" charset="0"/>
                <a:ea typeface="+mj-ea"/>
                <a:cs typeface="Arial" panose="020B0604020202020204" pitchFamily="34" charset="0"/>
              </a:rPr>
              <a:t>(19%)</a:t>
            </a:r>
          </a:p>
        </p:txBody>
      </p:sp>
      <p:sp>
        <p:nvSpPr>
          <p:cNvPr id="75" name="직사각형 17">
            <a:extLst>
              <a:ext uri="{FF2B5EF4-FFF2-40B4-BE49-F238E27FC236}">
                <a16:creationId xmlns:a16="http://schemas.microsoft.com/office/drawing/2014/main" id="{6729EDC3-337F-4561-9DDC-4AFF8DFF6BDD}"/>
              </a:ext>
            </a:extLst>
          </p:cNvPr>
          <p:cNvSpPr>
            <a:spLocks noChangeArrowheads="1"/>
          </p:cNvSpPr>
          <p:nvPr/>
        </p:nvSpPr>
        <p:spPr bwMode="auto">
          <a:xfrm>
            <a:off x="8211948" y="5645920"/>
            <a:ext cx="946960" cy="131378"/>
          </a:xfrm>
          <a:prstGeom prst="rect">
            <a:avLst/>
          </a:prstGeom>
          <a:solidFill>
            <a:srgbClr val="6D2077"/>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defRPr/>
            </a:pPr>
            <a:r>
              <a:rPr lang="ko-KR" altLang="en-US" sz="800" b="1" kern="0" dirty="0">
                <a:solidFill>
                  <a:prstClr val="white"/>
                </a:solidFill>
                <a:latin typeface="Arial" panose="020B0604020202020204" pitchFamily="34" charset="0"/>
                <a:ea typeface="+mj-ea"/>
                <a:cs typeface="Arial" panose="020B0604020202020204" pitchFamily="34" charset="0"/>
              </a:rPr>
              <a:t>성신정밀 </a:t>
            </a:r>
            <a:r>
              <a:rPr lang="en-US" altLang="ko-KR" sz="800" b="1" kern="0" dirty="0">
                <a:solidFill>
                  <a:prstClr val="white"/>
                </a:solidFill>
                <a:latin typeface="Arial" panose="020B0604020202020204" pitchFamily="34" charset="0"/>
                <a:ea typeface="+mj-ea"/>
                <a:cs typeface="Arial" panose="020B0604020202020204" pitchFamily="34" charset="0"/>
              </a:rPr>
              <a:t>10 (8%)</a:t>
            </a:r>
          </a:p>
        </p:txBody>
      </p:sp>
      <p:sp>
        <p:nvSpPr>
          <p:cNvPr id="78" name="직사각형 17">
            <a:extLst>
              <a:ext uri="{FF2B5EF4-FFF2-40B4-BE49-F238E27FC236}">
                <a16:creationId xmlns:a16="http://schemas.microsoft.com/office/drawing/2014/main" id="{568A49C2-C186-4B35-B64C-28C2FB6CD71E}"/>
              </a:ext>
            </a:extLst>
          </p:cNvPr>
          <p:cNvSpPr>
            <a:spLocks noChangeArrowheads="1"/>
          </p:cNvSpPr>
          <p:nvPr/>
        </p:nvSpPr>
        <p:spPr bwMode="auto">
          <a:xfrm>
            <a:off x="8211948" y="5796448"/>
            <a:ext cx="946960" cy="214112"/>
          </a:xfrm>
          <a:prstGeom prst="rect">
            <a:avLst/>
          </a:prstGeom>
          <a:solidFill>
            <a:srgbClr val="6D2077"/>
          </a:solidFill>
          <a:ln w="9525" algn="ctr">
            <a:noFill/>
            <a:prstDash val="solid"/>
            <a:round/>
            <a:headEnd/>
            <a:tailEnd/>
          </a:ln>
        </p:spPr>
        <p:txBody>
          <a:bodyPr lIns="0" tIns="32548" rIns="0" bIns="32548" anchor="ctr"/>
          <a:lstStyle/>
          <a:p>
            <a:pPr algn="ctr" defTabSz="826715">
              <a:lnSpc>
                <a:spcPts val="800"/>
              </a:lnSpc>
              <a:buClr>
                <a:srgbClr val="99CC00"/>
              </a:buClr>
              <a:tabLst>
                <a:tab pos="241126" algn="l"/>
              </a:tabLst>
              <a:defRPr/>
            </a:pPr>
            <a:r>
              <a:rPr lang="ko-KR" altLang="en-US" sz="800" b="1" kern="0" dirty="0">
                <a:solidFill>
                  <a:prstClr val="white"/>
                </a:solidFill>
                <a:latin typeface="Arial" panose="020B0604020202020204" pitchFamily="34" charset="0"/>
                <a:ea typeface="+mj-ea"/>
                <a:cs typeface="Arial" panose="020B0604020202020204" pitchFamily="34" charset="0"/>
              </a:rPr>
              <a:t>기타 </a:t>
            </a:r>
            <a:r>
              <a:rPr lang="en-US" altLang="ko-KR" sz="800" b="1" kern="0" dirty="0">
                <a:solidFill>
                  <a:prstClr val="white"/>
                </a:solidFill>
                <a:latin typeface="Arial" panose="020B0604020202020204" pitchFamily="34" charset="0"/>
                <a:ea typeface="+mj-ea"/>
                <a:cs typeface="Arial" panose="020B0604020202020204" pitchFamily="34" charset="0"/>
              </a:rPr>
              <a:t>25 (21%)</a:t>
            </a:r>
          </a:p>
        </p:txBody>
      </p:sp>
      <p:sp>
        <p:nvSpPr>
          <p:cNvPr id="79" name="직사각형 153">
            <a:extLst>
              <a:ext uri="{FF2B5EF4-FFF2-40B4-BE49-F238E27FC236}">
                <a16:creationId xmlns:a16="http://schemas.microsoft.com/office/drawing/2014/main" id="{D315A241-2BC7-486B-B85A-8997616285C9}"/>
              </a:ext>
            </a:extLst>
          </p:cNvPr>
          <p:cNvSpPr/>
          <p:nvPr/>
        </p:nvSpPr>
        <p:spPr bwMode="auto">
          <a:xfrm>
            <a:off x="5772957" y="1058576"/>
            <a:ext cx="1158898" cy="167906"/>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5">
              <a:spcAft>
                <a:spcPct val="35000"/>
              </a:spcAft>
              <a:tabLst>
                <a:tab pos="5166962" algn="l"/>
              </a:tabLst>
              <a:defRPr/>
            </a:pPr>
            <a:r>
              <a:rPr lang="en-US" altLang="ko-KR" sz="900" b="1" dirty="0">
                <a:solidFill>
                  <a:srgbClr val="012169"/>
                </a:solidFill>
                <a:latin typeface="Arial" panose="020B0604020202020204" pitchFamily="34" charset="0"/>
                <a:ea typeface="+mj-ea"/>
                <a:cs typeface="Arial" panose="020B0604020202020204" pitchFamily="34" charset="0"/>
              </a:rPr>
              <a:t>Turnover</a:t>
            </a:r>
            <a:r>
              <a:rPr lang="ko-KR" altLang="en-US" sz="900" b="1" dirty="0">
                <a:solidFill>
                  <a:srgbClr val="012169"/>
                </a:solidFill>
                <a:latin typeface="Arial" panose="020B0604020202020204" pitchFamily="34" charset="0"/>
                <a:ea typeface="+mj-ea"/>
                <a:cs typeface="Arial" panose="020B0604020202020204" pitchFamily="34" charset="0"/>
              </a:rPr>
              <a:t> </a:t>
            </a:r>
            <a:r>
              <a:rPr lang="en-US" altLang="ko-KR" sz="900" b="1" dirty="0">
                <a:solidFill>
                  <a:srgbClr val="012169"/>
                </a:solidFill>
                <a:latin typeface="Arial" panose="020B0604020202020204" pitchFamily="34" charset="0"/>
                <a:ea typeface="+mj-ea"/>
                <a:cs typeface="Arial" panose="020B0604020202020204" pitchFamily="34" charset="0"/>
              </a:rPr>
              <a:t>Days</a:t>
            </a:r>
            <a:endParaRPr lang="ko-KR" altLang="en-US" sz="900" b="1" dirty="0">
              <a:solidFill>
                <a:srgbClr val="012169"/>
              </a:solidFill>
              <a:latin typeface="Arial" panose="020B0604020202020204" pitchFamily="34" charset="0"/>
              <a:ea typeface="+mj-ea"/>
              <a:cs typeface="Arial" panose="020B0604020202020204" pitchFamily="34" charset="0"/>
            </a:endParaRPr>
          </a:p>
        </p:txBody>
      </p:sp>
      <p:cxnSp>
        <p:nvCxnSpPr>
          <p:cNvPr id="82" name="직선 연결선 328">
            <a:extLst>
              <a:ext uri="{FF2B5EF4-FFF2-40B4-BE49-F238E27FC236}">
                <a16:creationId xmlns:a16="http://schemas.microsoft.com/office/drawing/2014/main" id="{FACB5ACA-8055-4AF5-A028-8A25444A1920}"/>
              </a:ext>
            </a:extLst>
          </p:cNvPr>
          <p:cNvCxnSpPr>
            <a:cxnSpLocks/>
          </p:cNvCxnSpPr>
          <p:nvPr/>
        </p:nvCxnSpPr>
        <p:spPr>
          <a:xfrm>
            <a:off x="5780921" y="1257957"/>
            <a:ext cx="1143468" cy="0"/>
          </a:xfrm>
          <a:prstGeom prst="line">
            <a:avLst/>
          </a:prstGeom>
          <a:ln w="15875">
            <a:solidFill>
              <a:srgbClr val="012169"/>
            </a:solidFill>
          </a:ln>
        </p:spPr>
        <p:style>
          <a:lnRef idx="1">
            <a:schemeClr val="accent1"/>
          </a:lnRef>
          <a:fillRef idx="0">
            <a:schemeClr val="accent1"/>
          </a:fillRef>
          <a:effectRef idx="0">
            <a:schemeClr val="accent1"/>
          </a:effectRef>
          <a:fontRef idx="minor">
            <a:schemeClr val="tx1"/>
          </a:fontRef>
        </p:style>
      </p:cxnSp>
      <p:sp>
        <p:nvSpPr>
          <p:cNvPr id="83" name="직사각형 17">
            <a:extLst>
              <a:ext uri="{FF2B5EF4-FFF2-40B4-BE49-F238E27FC236}">
                <a16:creationId xmlns:a16="http://schemas.microsoft.com/office/drawing/2014/main" id="{B3723340-E124-4450-9596-7A06417B46B4}"/>
              </a:ext>
            </a:extLst>
          </p:cNvPr>
          <p:cNvSpPr>
            <a:spLocks noChangeArrowheads="1"/>
          </p:cNvSpPr>
          <p:nvPr/>
        </p:nvSpPr>
        <p:spPr bwMode="auto">
          <a:xfrm>
            <a:off x="5812039" y="1316835"/>
            <a:ext cx="1083701" cy="1495286"/>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32548" rIns="0" bIns="32548" anchor="ctr"/>
          <a:lstStyle/>
          <a:p>
            <a:pPr algn="ctr" defTabSz="826715">
              <a:lnSpc>
                <a:spcPts val="800"/>
              </a:lnSpc>
              <a:buClr>
                <a:srgbClr val="99CC00"/>
              </a:buClr>
              <a:tabLst>
                <a:tab pos="241126" algn="l"/>
              </a:tabLst>
              <a:defRPr/>
            </a:pPr>
            <a:r>
              <a:rPr lang="ko-KR" altLang="en-US" sz="1000" b="1" kern="0" dirty="0">
                <a:solidFill>
                  <a:srgbClr val="00A3A1"/>
                </a:solidFill>
                <a:latin typeface="Arial" panose="020B0604020202020204" pitchFamily="34" charset="0"/>
                <a:ea typeface="+mj-ea"/>
                <a:cs typeface="Arial" panose="020B0604020202020204" pitchFamily="34" charset="0"/>
              </a:rPr>
              <a:t>약 </a:t>
            </a:r>
            <a:r>
              <a:rPr lang="en-US" altLang="ko-KR" sz="1000" b="1" kern="0" dirty="0">
                <a:solidFill>
                  <a:srgbClr val="00A3A1"/>
                </a:solidFill>
                <a:latin typeface="Arial" panose="020B0604020202020204" pitchFamily="34" charset="0"/>
                <a:ea typeface="+mj-ea"/>
                <a:cs typeface="Arial" panose="020B0604020202020204" pitchFamily="34" charset="0"/>
              </a:rPr>
              <a:t>60</a:t>
            </a:r>
            <a:r>
              <a:rPr lang="ko-KR" altLang="en-US" sz="1000" b="1" kern="0" dirty="0">
                <a:solidFill>
                  <a:srgbClr val="00A3A1"/>
                </a:solidFill>
                <a:latin typeface="Arial" panose="020B0604020202020204" pitchFamily="34" charset="0"/>
                <a:ea typeface="+mj-ea"/>
                <a:cs typeface="Arial" panose="020B0604020202020204" pitchFamily="34" charset="0"/>
              </a:rPr>
              <a:t>일</a:t>
            </a:r>
            <a:endParaRPr lang="en-US" altLang="ko-KR" sz="1000" b="1" kern="0" dirty="0">
              <a:solidFill>
                <a:srgbClr val="00A3A1"/>
              </a:solidFill>
              <a:latin typeface="Arial" panose="020B0604020202020204" pitchFamily="34" charset="0"/>
              <a:ea typeface="+mj-ea"/>
              <a:cs typeface="Arial" panose="020B0604020202020204" pitchFamily="34" charset="0"/>
            </a:endParaRPr>
          </a:p>
        </p:txBody>
      </p:sp>
      <p:sp>
        <p:nvSpPr>
          <p:cNvPr id="84" name="직사각형 17">
            <a:extLst>
              <a:ext uri="{FF2B5EF4-FFF2-40B4-BE49-F238E27FC236}">
                <a16:creationId xmlns:a16="http://schemas.microsoft.com/office/drawing/2014/main" id="{A8A254D7-3158-4F87-BAB0-2987B91791D9}"/>
              </a:ext>
            </a:extLst>
          </p:cNvPr>
          <p:cNvSpPr>
            <a:spLocks noChangeArrowheads="1"/>
          </p:cNvSpPr>
          <p:nvPr/>
        </p:nvSpPr>
        <p:spPr bwMode="auto">
          <a:xfrm>
            <a:off x="5812039" y="2866752"/>
            <a:ext cx="1083701" cy="11432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32548" rIns="0" bIns="32548" anchor="ctr"/>
          <a:lstStyle/>
          <a:p>
            <a:pPr algn="ctr" defTabSz="826715">
              <a:lnSpc>
                <a:spcPts val="800"/>
              </a:lnSpc>
              <a:buClr>
                <a:srgbClr val="99CC00"/>
              </a:buClr>
              <a:tabLst>
                <a:tab pos="241126" algn="l"/>
              </a:tabLst>
              <a:defRPr/>
            </a:pPr>
            <a:r>
              <a:rPr lang="ko-KR" altLang="en-US" sz="1000" b="1" kern="0" dirty="0">
                <a:solidFill>
                  <a:srgbClr val="00A3A1"/>
                </a:solidFill>
                <a:latin typeface="Arial" panose="020B0604020202020204" pitchFamily="34" charset="0"/>
                <a:ea typeface="+mj-ea"/>
                <a:cs typeface="Arial" panose="020B0604020202020204" pitchFamily="34" charset="0"/>
              </a:rPr>
              <a:t>약 </a:t>
            </a:r>
            <a:r>
              <a:rPr lang="en-US" altLang="ko-KR" sz="1000" b="1" kern="0" dirty="0">
                <a:solidFill>
                  <a:srgbClr val="00A3A1"/>
                </a:solidFill>
                <a:latin typeface="Arial" panose="020B0604020202020204" pitchFamily="34" charset="0"/>
                <a:ea typeface="+mj-ea"/>
                <a:cs typeface="Arial" panose="020B0604020202020204" pitchFamily="34" charset="0"/>
              </a:rPr>
              <a:t>75</a:t>
            </a:r>
            <a:r>
              <a:rPr lang="ko-KR" altLang="en-US" sz="1000" b="1" kern="0" dirty="0">
                <a:solidFill>
                  <a:srgbClr val="00A3A1"/>
                </a:solidFill>
                <a:latin typeface="Arial" panose="020B0604020202020204" pitchFamily="34" charset="0"/>
                <a:ea typeface="+mj-ea"/>
                <a:cs typeface="Arial" panose="020B0604020202020204" pitchFamily="34" charset="0"/>
              </a:rPr>
              <a:t>일</a:t>
            </a:r>
            <a:endParaRPr lang="en-US" altLang="ko-KR" sz="1000" b="1" kern="0" dirty="0">
              <a:solidFill>
                <a:srgbClr val="00A3A1"/>
              </a:solidFill>
              <a:latin typeface="Arial" panose="020B0604020202020204" pitchFamily="34" charset="0"/>
              <a:ea typeface="+mj-ea"/>
              <a:cs typeface="Arial" panose="020B0604020202020204" pitchFamily="34" charset="0"/>
            </a:endParaRPr>
          </a:p>
        </p:txBody>
      </p:sp>
      <p:sp>
        <p:nvSpPr>
          <p:cNvPr id="85" name="직사각형 17">
            <a:extLst>
              <a:ext uri="{FF2B5EF4-FFF2-40B4-BE49-F238E27FC236}">
                <a16:creationId xmlns:a16="http://schemas.microsoft.com/office/drawing/2014/main" id="{B732F40A-01B8-428F-B62A-E98AA3DED3FD}"/>
              </a:ext>
            </a:extLst>
          </p:cNvPr>
          <p:cNvSpPr>
            <a:spLocks noChangeArrowheads="1"/>
          </p:cNvSpPr>
          <p:nvPr/>
        </p:nvSpPr>
        <p:spPr bwMode="auto">
          <a:xfrm>
            <a:off x="5812039" y="4071942"/>
            <a:ext cx="1083701" cy="86767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32548" rIns="0" bIns="32548" anchor="ctr"/>
          <a:lstStyle/>
          <a:p>
            <a:pPr algn="ctr" defTabSz="826715">
              <a:lnSpc>
                <a:spcPts val="800"/>
              </a:lnSpc>
              <a:buClr>
                <a:srgbClr val="99CC00"/>
              </a:buClr>
              <a:tabLst>
                <a:tab pos="241126" algn="l"/>
              </a:tabLst>
              <a:defRPr/>
            </a:pPr>
            <a:r>
              <a:rPr lang="ko-KR" altLang="en-US" sz="1000" b="1" kern="0" dirty="0">
                <a:solidFill>
                  <a:srgbClr val="00A3A1"/>
                </a:solidFill>
                <a:latin typeface="Arial" panose="020B0604020202020204" pitchFamily="34" charset="0"/>
                <a:ea typeface="+mj-ea"/>
                <a:cs typeface="Arial" panose="020B0604020202020204" pitchFamily="34" charset="0"/>
              </a:rPr>
              <a:t>약 </a:t>
            </a:r>
            <a:r>
              <a:rPr lang="en-US" altLang="ko-KR" sz="1000" b="1" kern="0" dirty="0">
                <a:solidFill>
                  <a:srgbClr val="00A3A1"/>
                </a:solidFill>
                <a:latin typeface="Arial" panose="020B0604020202020204" pitchFamily="34" charset="0"/>
                <a:ea typeface="+mj-ea"/>
                <a:cs typeface="Arial" panose="020B0604020202020204" pitchFamily="34" charset="0"/>
              </a:rPr>
              <a:t>70</a:t>
            </a:r>
            <a:r>
              <a:rPr lang="ko-KR" altLang="en-US" sz="1000" b="1" kern="0" dirty="0">
                <a:solidFill>
                  <a:srgbClr val="00A3A1"/>
                </a:solidFill>
                <a:latin typeface="Arial" panose="020B0604020202020204" pitchFamily="34" charset="0"/>
                <a:ea typeface="+mj-ea"/>
                <a:cs typeface="Arial" panose="020B0604020202020204" pitchFamily="34" charset="0"/>
              </a:rPr>
              <a:t>일</a:t>
            </a:r>
            <a:endParaRPr lang="en-US" altLang="ko-KR" sz="1000" b="1" kern="0" dirty="0">
              <a:solidFill>
                <a:srgbClr val="00A3A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39833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5">
            <a:extLst>
              <a:ext uri="{FF2B5EF4-FFF2-40B4-BE49-F238E27FC236}">
                <a16:creationId xmlns:a16="http://schemas.microsoft.com/office/drawing/2014/main" id="{AD9FEB4F-18BB-469D-A767-995B1645831F}"/>
              </a:ext>
            </a:extLst>
          </p:cNvPr>
          <p:cNvSpPr>
            <a:spLocks noChangeArrowheads="1"/>
          </p:cNvSpPr>
          <p:nvPr/>
        </p:nvSpPr>
        <p:spPr bwMode="auto">
          <a:xfrm>
            <a:off x="717840" y="1076729"/>
            <a:ext cx="900000" cy="472433"/>
          </a:xfrm>
          <a:prstGeom prst="rect">
            <a:avLst/>
          </a:prstGeom>
          <a:solidFill>
            <a:srgbClr val="483698"/>
          </a:solidFill>
          <a:ln w="25400" cap="flat" cmpd="sng" algn="ctr">
            <a:noFill/>
            <a:prstDash val="solid"/>
          </a:ln>
          <a:effectLst/>
        </p:spPr>
        <p:txBody>
          <a:bodyPr lIns="0" tIns="0" rIns="0" bIns="0" anchor="ctr"/>
          <a:lstStyle/>
          <a:p>
            <a:pPr algn="ctr">
              <a:defRPr/>
            </a:pPr>
            <a:r>
              <a:rPr lang="en-US" altLang="ko-KR" sz="1000" b="1" kern="0" dirty="0">
                <a:solidFill>
                  <a:srgbClr val="FFFFFF"/>
                </a:solidFill>
                <a:latin typeface="+mn-ea"/>
              </a:rPr>
              <a:t>Key</a:t>
            </a:r>
          </a:p>
          <a:p>
            <a:pPr algn="ctr">
              <a:defRPr/>
            </a:pPr>
            <a:r>
              <a:rPr lang="en-US" altLang="ko-KR" sz="1000" b="1" kern="0" dirty="0">
                <a:solidFill>
                  <a:srgbClr val="FFFFFF"/>
                </a:solidFill>
                <a:latin typeface="+mn-ea"/>
              </a:rPr>
              <a:t>Function</a:t>
            </a:r>
          </a:p>
        </p:txBody>
      </p:sp>
      <p:sp>
        <p:nvSpPr>
          <p:cNvPr id="12" name="AutoShape 35">
            <a:extLst>
              <a:ext uri="{FF2B5EF4-FFF2-40B4-BE49-F238E27FC236}">
                <a16:creationId xmlns:a16="http://schemas.microsoft.com/office/drawing/2014/main" id="{3D85BA9F-FE5D-4D81-9453-B5ECBA4266E0}"/>
              </a:ext>
            </a:extLst>
          </p:cNvPr>
          <p:cNvSpPr>
            <a:spLocks noChangeArrowheads="1"/>
          </p:cNvSpPr>
          <p:nvPr/>
        </p:nvSpPr>
        <p:spPr bwMode="auto">
          <a:xfrm>
            <a:off x="1658376" y="1076729"/>
            <a:ext cx="1368000" cy="472433"/>
          </a:xfrm>
          <a:prstGeom prst="rect">
            <a:avLst/>
          </a:prstGeom>
          <a:solidFill>
            <a:srgbClr val="483698"/>
          </a:solidFill>
          <a:ln w="25400" cap="flat" cmpd="sng" algn="ctr">
            <a:noFill/>
            <a:prstDash val="solid"/>
          </a:ln>
          <a:effectLst/>
        </p:spPr>
        <p:txBody>
          <a:bodyPr lIns="0" tIns="0" rIns="0" bIns="0" anchor="ctr"/>
          <a:lstStyle/>
          <a:p>
            <a:pPr algn="ctr">
              <a:defRPr/>
            </a:pPr>
            <a:r>
              <a:rPr lang="en-US" altLang="ko-KR" sz="1000" b="1" kern="0" dirty="0">
                <a:solidFill>
                  <a:srgbClr val="FFFFFF"/>
                </a:solidFill>
                <a:latin typeface="+mn-ea"/>
              </a:rPr>
              <a:t>Activity</a:t>
            </a:r>
          </a:p>
        </p:txBody>
      </p:sp>
      <p:sp>
        <p:nvSpPr>
          <p:cNvPr id="23" name="오각형 19">
            <a:extLst>
              <a:ext uri="{FF2B5EF4-FFF2-40B4-BE49-F238E27FC236}">
                <a16:creationId xmlns:a16="http://schemas.microsoft.com/office/drawing/2014/main" id="{1EF39747-A729-4CFE-8D52-2B24D01E8B99}"/>
              </a:ext>
            </a:extLst>
          </p:cNvPr>
          <p:cNvSpPr>
            <a:spLocks noChangeArrowheads="1"/>
          </p:cNvSpPr>
          <p:nvPr/>
        </p:nvSpPr>
        <p:spPr bwMode="auto">
          <a:xfrm>
            <a:off x="1652836" y="4819539"/>
            <a:ext cx="1368000" cy="252000"/>
          </a:xfrm>
          <a:prstGeom prst="homePlate">
            <a:avLst>
              <a:gd name="adj" fmla="val 0"/>
            </a:avLst>
          </a:prstGeom>
          <a:noFill/>
          <a:ln w="19050" algn="ctr">
            <a:solidFill>
              <a:srgbClr val="483698"/>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algn="ctr" eaLnBrk="1" hangingPunct="1"/>
            <a:r>
              <a:rPr kumimoji="0" lang="ko-KR" altLang="en-US" sz="900" b="0" dirty="0">
                <a:solidFill>
                  <a:prstClr val="black"/>
                </a:solidFill>
                <a:latin typeface="+mn-ea"/>
                <a:ea typeface="+mn-ea"/>
              </a:rPr>
              <a:t>자금관리 및 집행</a:t>
            </a:r>
            <a:endParaRPr kumimoji="0" lang="en-GB" altLang="ko-KR" sz="900" b="0" dirty="0">
              <a:solidFill>
                <a:prstClr val="black"/>
              </a:solidFill>
              <a:latin typeface="+mn-ea"/>
              <a:ea typeface="+mn-ea"/>
            </a:endParaRPr>
          </a:p>
        </p:txBody>
      </p:sp>
      <p:sp>
        <p:nvSpPr>
          <p:cNvPr id="25" name="오각형 19">
            <a:extLst>
              <a:ext uri="{FF2B5EF4-FFF2-40B4-BE49-F238E27FC236}">
                <a16:creationId xmlns:a16="http://schemas.microsoft.com/office/drawing/2014/main" id="{5CA64768-63F8-4021-94A2-71F4423A95CD}"/>
              </a:ext>
            </a:extLst>
          </p:cNvPr>
          <p:cNvSpPr>
            <a:spLocks noChangeArrowheads="1"/>
          </p:cNvSpPr>
          <p:nvPr/>
        </p:nvSpPr>
        <p:spPr bwMode="auto">
          <a:xfrm>
            <a:off x="1652836" y="5128134"/>
            <a:ext cx="1368000" cy="252000"/>
          </a:xfrm>
          <a:prstGeom prst="homePlate">
            <a:avLst>
              <a:gd name="adj" fmla="val 0"/>
            </a:avLst>
          </a:prstGeom>
          <a:noFill/>
          <a:ln w="19050" algn="ctr">
            <a:solidFill>
              <a:srgbClr val="483698"/>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algn="ctr" eaLnBrk="1" hangingPunct="1"/>
            <a:r>
              <a:rPr kumimoji="0" lang="ko-KR" altLang="en-US" sz="900" b="0" dirty="0">
                <a:solidFill>
                  <a:prstClr val="black"/>
                </a:solidFill>
                <a:latin typeface="+mn-ea"/>
                <a:ea typeface="+mn-ea"/>
              </a:rPr>
              <a:t>채용</a:t>
            </a:r>
            <a:endParaRPr kumimoji="0" lang="en-GB" altLang="ko-KR" sz="900" b="0" dirty="0">
              <a:solidFill>
                <a:prstClr val="black"/>
              </a:solidFill>
              <a:latin typeface="+mn-ea"/>
              <a:ea typeface="+mn-ea"/>
            </a:endParaRPr>
          </a:p>
        </p:txBody>
      </p:sp>
      <p:sp>
        <p:nvSpPr>
          <p:cNvPr id="26" name="오각형 19">
            <a:extLst>
              <a:ext uri="{FF2B5EF4-FFF2-40B4-BE49-F238E27FC236}">
                <a16:creationId xmlns:a16="http://schemas.microsoft.com/office/drawing/2014/main" id="{74055326-4135-4498-BAFE-F889720DEB4C}"/>
              </a:ext>
            </a:extLst>
          </p:cNvPr>
          <p:cNvSpPr>
            <a:spLocks noChangeArrowheads="1"/>
          </p:cNvSpPr>
          <p:nvPr/>
        </p:nvSpPr>
        <p:spPr bwMode="auto">
          <a:xfrm>
            <a:off x="1652836" y="5436729"/>
            <a:ext cx="1368000" cy="252000"/>
          </a:xfrm>
          <a:prstGeom prst="homePlate">
            <a:avLst>
              <a:gd name="adj" fmla="val 0"/>
            </a:avLst>
          </a:prstGeom>
          <a:noFill/>
          <a:ln w="19050" algn="ctr">
            <a:solidFill>
              <a:srgbClr val="483698"/>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algn="ctr" eaLnBrk="1" hangingPunct="1"/>
            <a:r>
              <a:rPr kumimoji="0" lang="ko-KR" altLang="en-US" sz="900" b="0" dirty="0">
                <a:solidFill>
                  <a:prstClr val="black"/>
                </a:solidFill>
                <a:latin typeface="+mn-ea"/>
                <a:ea typeface="+mn-ea"/>
              </a:rPr>
              <a:t>연차제도</a:t>
            </a:r>
            <a:endParaRPr kumimoji="0" lang="en-GB" altLang="ko-KR" sz="900" b="0" dirty="0">
              <a:solidFill>
                <a:prstClr val="black"/>
              </a:solidFill>
              <a:latin typeface="+mn-ea"/>
              <a:ea typeface="+mn-ea"/>
            </a:endParaRPr>
          </a:p>
        </p:txBody>
      </p:sp>
      <p:sp>
        <p:nvSpPr>
          <p:cNvPr id="34" name="모서리가 둥근 직사각형 235">
            <a:extLst>
              <a:ext uri="{FF2B5EF4-FFF2-40B4-BE49-F238E27FC236}">
                <a16:creationId xmlns:a16="http://schemas.microsoft.com/office/drawing/2014/main" id="{BCFAA587-DD05-4A18-AEF7-EC91F4A9643E}"/>
              </a:ext>
            </a:extLst>
          </p:cNvPr>
          <p:cNvSpPr/>
          <p:nvPr/>
        </p:nvSpPr>
        <p:spPr bwMode="auto">
          <a:xfrm>
            <a:off x="3066280" y="1336887"/>
            <a:ext cx="720737" cy="212201"/>
          </a:xfrm>
          <a:prstGeom prst="roundRect">
            <a:avLst>
              <a:gd name="adj" fmla="val 0"/>
            </a:avLst>
          </a:prstGeom>
          <a:solidFill>
            <a:srgbClr val="00A1DE"/>
          </a:solidFill>
          <a:ln w="12700" cap="flat" cmpd="sng" algn="ctr">
            <a:noFill/>
            <a:prstDash val="solid"/>
          </a:ln>
          <a:effectLst/>
        </p:spPr>
        <p:txBody>
          <a:bodyPr anchor="ctr"/>
          <a:lstStyle/>
          <a:p>
            <a:pPr algn="ctr">
              <a:defRPr/>
            </a:pPr>
            <a:r>
              <a:rPr lang="ko-KR" altLang="en-US" sz="1000" b="1" kern="0" dirty="0">
                <a:solidFill>
                  <a:srgbClr val="FFFFFF"/>
                </a:solidFill>
                <a:latin typeface="+mn-ea"/>
              </a:rPr>
              <a:t>수준</a:t>
            </a:r>
            <a:endParaRPr lang="en-US" altLang="ko-KR" sz="1000" b="1" kern="0" dirty="0">
              <a:solidFill>
                <a:srgbClr val="FFFFFF"/>
              </a:solidFill>
              <a:latin typeface="+mn-ea"/>
            </a:endParaRPr>
          </a:p>
        </p:txBody>
      </p:sp>
      <p:sp>
        <p:nvSpPr>
          <p:cNvPr id="35" name="모서리가 둥근 직사각형 237">
            <a:extLst>
              <a:ext uri="{FF2B5EF4-FFF2-40B4-BE49-F238E27FC236}">
                <a16:creationId xmlns:a16="http://schemas.microsoft.com/office/drawing/2014/main" id="{A8B8F4B6-853F-47EB-BD96-6D6A49D03C6A}"/>
              </a:ext>
            </a:extLst>
          </p:cNvPr>
          <p:cNvSpPr/>
          <p:nvPr/>
        </p:nvSpPr>
        <p:spPr bwMode="auto">
          <a:xfrm>
            <a:off x="3066279" y="1076522"/>
            <a:ext cx="4234493" cy="225011"/>
          </a:xfrm>
          <a:prstGeom prst="roundRect">
            <a:avLst>
              <a:gd name="adj" fmla="val 0"/>
            </a:avLst>
          </a:prstGeom>
          <a:solidFill>
            <a:srgbClr val="002776"/>
          </a:solidFill>
          <a:ln w="12700" cap="flat" cmpd="sng" algn="ctr">
            <a:noFill/>
            <a:prstDash val="solid"/>
          </a:ln>
          <a:effectLst/>
        </p:spPr>
        <p:txBody>
          <a:bodyPr anchor="ctr"/>
          <a:lstStyle/>
          <a:p>
            <a:pPr algn="ctr">
              <a:defRPr/>
            </a:pPr>
            <a:r>
              <a:rPr lang="en-US" altLang="ko-KR" sz="1000" b="1" kern="0" dirty="0">
                <a:solidFill>
                  <a:srgbClr val="FFFFFF"/>
                </a:solidFill>
                <a:latin typeface="+mn-ea"/>
              </a:rPr>
              <a:t>AS-IS</a:t>
            </a:r>
          </a:p>
        </p:txBody>
      </p:sp>
      <p:sp>
        <p:nvSpPr>
          <p:cNvPr id="36" name="모서리가 둥근 직사각형 245">
            <a:extLst>
              <a:ext uri="{FF2B5EF4-FFF2-40B4-BE49-F238E27FC236}">
                <a16:creationId xmlns:a16="http://schemas.microsoft.com/office/drawing/2014/main" id="{9A308002-CC46-45AC-9789-9E3D4E17CBFF}"/>
              </a:ext>
            </a:extLst>
          </p:cNvPr>
          <p:cNvSpPr/>
          <p:nvPr/>
        </p:nvSpPr>
        <p:spPr bwMode="auto">
          <a:xfrm>
            <a:off x="3829793" y="1336887"/>
            <a:ext cx="3470980" cy="212202"/>
          </a:xfrm>
          <a:prstGeom prst="roundRect">
            <a:avLst>
              <a:gd name="adj" fmla="val 0"/>
            </a:avLst>
          </a:prstGeom>
          <a:solidFill>
            <a:srgbClr val="00A1DE"/>
          </a:solidFill>
          <a:ln w="12700" cap="flat" cmpd="sng" algn="ctr">
            <a:noFill/>
            <a:prstDash val="solid"/>
          </a:ln>
          <a:effectLst/>
        </p:spPr>
        <p:txBody>
          <a:bodyPr anchor="ctr"/>
          <a:lstStyle/>
          <a:p>
            <a:pPr algn="ctr">
              <a:defRPr/>
            </a:pPr>
            <a:r>
              <a:rPr lang="en-US" altLang="ko-KR" sz="1000" b="1" kern="0" dirty="0">
                <a:solidFill>
                  <a:srgbClr val="FFFFFF"/>
                </a:solidFill>
                <a:latin typeface="+mn-ea"/>
              </a:rPr>
              <a:t>Status</a:t>
            </a:r>
          </a:p>
        </p:txBody>
      </p:sp>
      <p:sp>
        <p:nvSpPr>
          <p:cNvPr id="37" name="Oval 22">
            <a:extLst>
              <a:ext uri="{FF2B5EF4-FFF2-40B4-BE49-F238E27FC236}">
                <a16:creationId xmlns:a16="http://schemas.microsoft.com/office/drawing/2014/main" id="{B66E6353-1CD0-44DB-9AE1-6D35FEBC2D86}"/>
              </a:ext>
            </a:extLst>
          </p:cNvPr>
          <p:cNvSpPr>
            <a:spLocks noChangeAspect="1" noChangeArrowheads="1"/>
          </p:cNvSpPr>
          <p:nvPr/>
        </p:nvSpPr>
        <p:spPr bwMode="gray">
          <a:xfrm>
            <a:off x="3308636" y="4540817"/>
            <a:ext cx="203358" cy="205981"/>
          </a:xfrm>
          <a:prstGeom prst="ellipse">
            <a:avLst/>
          </a:prstGeom>
          <a:solidFill>
            <a:srgbClr val="00A1DE"/>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40" name="오각형 19">
            <a:extLst>
              <a:ext uri="{FF2B5EF4-FFF2-40B4-BE49-F238E27FC236}">
                <a16:creationId xmlns:a16="http://schemas.microsoft.com/office/drawing/2014/main" id="{547649E5-153B-409B-A968-9C914E4303CA}"/>
              </a:ext>
            </a:extLst>
          </p:cNvPr>
          <p:cNvSpPr>
            <a:spLocks noChangeArrowheads="1"/>
          </p:cNvSpPr>
          <p:nvPr/>
        </p:nvSpPr>
        <p:spPr bwMode="auto">
          <a:xfrm>
            <a:off x="3829794" y="1588587"/>
            <a:ext cx="3461842" cy="421017"/>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marL="171450" indent="-171450" eaLnBrk="1" hangingPunct="1">
              <a:buFont typeface="Wingdings" panose="05000000000000000000" pitchFamily="2" charset="2"/>
              <a:buChar char="ü"/>
            </a:pPr>
            <a:r>
              <a:rPr kumimoji="0" lang="ko-KR" altLang="en-US" sz="900" b="0" dirty="0">
                <a:solidFill>
                  <a:prstClr val="black"/>
                </a:solidFill>
                <a:latin typeface="+mn-ea"/>
                <a:ea typeface="+mn-ea"/>
              </a:rPr>
              <a:t>관리직 직원 </a:t>
            </a:r>
            <a:r>
              <a:rPr kumimoji="0" lang="en-US" altLang="ko-KR" sz="900" b="0" dirty="0">
                <a:solidFill>
                  <a:prstClr val="black"/>
                </a:solidFill>
                <a:latin typeface="+mn-ea"/>
                <a:ea typeface="+mn-ea"/>
              </a:rPr>
              <a:t>1</a:t>
            </a:r>
            <a:r>
              <a:rPr kumimoji="0" lang="ko-KR" altLang="en-US" sz="900" b="0" dirty="0">
                <a:solidFill>
                  <a:prstClr val="black"/>
                </a:solidFill>
                <a:latin typeface="+mn-ea"/>
                <a:ea typeface="+mn-ea"/>
              </a:rPr>
              <a:t>명이 구매 및 자금 업무를 동시에 맡고 있음</a:t>
            </a:r>
            <a:endParaRPr kumimoji="0" lang="en-US" altLang="ko-KR" sz="900" b="0" dirty="0">
              <a:solidFill>
                <a:prstClr val="black"/>
              </a:solidFill>
              <a:latin typeface="+mn-ea"/>
              <a:ea typeface="+mn-ea"/>
            </a:endParaRPr>
          </a:p>
          <a:p>
            <a:pPr marL="171450" indent="-171450" eaLnBrk="1" hangingPunct="1">
              <a:buFont typeface="Wingdings" panose="05000000000000000000" pitchFamily="2" charset="2"/>
              <a:buChar char="ü"/>
            </a:pPr>
            <a:r>
              <a:rPr kumimoji="0" lang="ko-KR" altLang="en-US" sz="900" b="0" dirty="0">
                <a:solidFill>
                  <a:prstClr val="black"/>
                </a:solidFill>
                <a:latin typeface="+mn-ea"/>
                <a:ea typeface="+mn-ea"/>
              </a:rPr>
              <a:t>표준화된 구매계약서 없음</a:t>
            </a:r>
            <a:endParaRPr kumimoji="0" lang="en-GB" altLang="ko-KR" sz="900" b="0" dirty="0">
              <a:solidFill>
                <a:prstClr val="black"/>
              </a:solidFill>
              <a:latin typeface="+mn-ea"/>
              <a:ea typeface="+mn-ea"/>
            </a:endParaRPr>
          </a:p>
        </p:txBody>
      </p:sp>
      <p:sp>
        <p:nvSpPr>
          <p:cNvPr id="44" name="오각형 19">
            <a:extLst>
              <a:ext uri="{FF2B5EF4-FFF2-40B4-BE49-F238E27FC236}">
                <a16:creationId xmlns:a16="http://schemas.microsoft.com/office/drawing/2014/main" id="{63B7AFDE-5957-43D0-A4B9-C8A07C3CB2E8}"/>
              </a:ext>
            </a:extLst>
          </p:cNvPr>
          <p:cNvSpPr>
            <a:spLocks noChangeArrowheads="1"/>
          </p:cNvSpPr>
          <p:nvPr/>
        </p:nvSpPr>
        <p:spPr bwMode="auto">
          <a:xfrm>
            <a:off x="3829794" y="2064538"/>
            <a:ext cx="3461842" cy="994197"/>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marL="171450" indent="-171450" eaLnBrk="1" hangingPunct="1">
              <a:buFont typeface="Wingdings" panose="05000000000000000000" pitchFamily="2" charset="2"/>
              <a:buChar char="ü"/>
            </a:pPr>
            <a:r>
              <a:rPr kumimoji="0" lang="ko-KR" altLang="en-US" sz="900" b="0" dirty="0">
                <a:solidFill>
                  <a:prstClr val="black"/>
                </a:solidFill>
                <a:latin typeface="+mn-ea"/>
                <a:ea typeface="+mn-ea"/>
              </a:rPr>
              <a:t>회사의 정규 생산직 인원은 </a:t>
            </a:r>
            <a:r>
              <a:rPr kumimoji="0" lang="en-US" altLang="ko-KR" sz="900" b="0" dirty="0">
                <a:solidFill>
                  <a:prstClr val="black"/>
                </a:solidFill>
                <a:latin typeface="+mn-ea"/>
                <a:ea typeface="+mn-ea"/>
              </a:rPr>
              <a:t>13</a:t>
            </a:r>
            <a:r>
              <a:rPr kumimoji="0" lang="ko-KR" altLang="en-US" sz="900" b="0" dirty="0">
                <a:solidFill>
                  <a:prstClr val="black"/>
                </a:solidFill>
                <a:latin typeface="+mn-ea"/>
                <a:ea typeface="+mn-ea"/>
              </a:rPr>
              <a:t>명이나</a:t>
            </a:r>
            <a:r>
              <a:rPr kumimoji="0" lang="en-US" altLang="ko-KR" sz="900" b="0" dirty="0">
                <a:solidFill>
                  <a:prstClr val="black"/>
                </a:solidFill>
                <a:latin typeface="+mn-ea"/>
                <a:ea typeface="+mn-ea"/>
              </a:rPr>
              <a:t>, </a:t>
            </a:r>
            <a:r>
              <a:rPr kumimoji="0" lang="ko-KR" altLang="en-US" sz="900" b="0" dirty="0">
                <a:solidFill>
                  <a:prstClr val="black"/>
                </a:solidFill>
                <a:latin typeface="+mn-ea"/>
                <a:ea typeface="+mn-ea"/>
              </a:rPr>
              <a:t>특수관계업체</a:t>
            </a:r>
            <a:r>
              <a:rPr kumimoji="0" lang="en-US" altLang="ko-KR" sz="900" b="0" dirty="0">
                <a:solidFill>
                  <a:prstClr val="black"/>
                </a:solidFill>
                <a:latin typeface="+mn-ea"/>
                <a:ea typeface="+mn-ea"/>
              </a:rPr>
              <a:t>(</a:t>
            </a:r>
            <a:r>
              <a:rPr kumimoji="0" lang="ko-KR" altLang="en-US" sz="900" b="0" dirty="0" err="1">
                <a:solidFill>
                  <a:prstClr val="black"/>
                </a:solidFill>
                <a:latin typeface="+mn-ea"/>
                <a:ea typeface="+mn-ea"/>
              </a:rPr>
              <a:t>티씨엘</a:t>
            </a:r>
            <a:r>
              <a:rPr kumimoji="0" lang="en-US" altLang="ko-KR" sz="900" b="0" dirty="0">
                <a:solidFill>
                  <a:prstClr val="black"/>
                </a:solidFill>
                <a:latin typeface="+mn-ea"/>
                <a:ea typeface="+mn-ea"/>
              </a:rPr>
              <a:t>, </a:t>
            </a:r>
            <a:r>
              <a:rPr kumimoji="0" lang="ko-KR" altLang="en-US" sz="900" b="0" dirty="0" err="1">
                <a:solidFill>
                  <a:prstClr val="black"/>
                </a:solidFill>
                <a:latin typeface="+mn-ea"/>
                <a:ea typeface="+mn-ea"/>
              </a:rPr>
              <a:t>요한하이테크</a:t>
            </a:r>
            <a:r>
              <a:rPr kumimoji="0" lang="en-US" altLang="ko-KR" sz="900" b="0" dirty="0">
                <a:solidFill>
                  <a:prstClr val="black"/>
                </a:solidFill>
                <a:latin typeface="+mn-ea"/>
                <a:ea typeface="+mn-ea"/>
              </a:rPr>
              <a:t>)</a:t>
            </a:r>
            <a:r>
              <a:rPr kumimoji="0" lang="ko-KR" altLang="en-US" sz="900" b="0" dirty="0">
                <a:solidFill>
                  <a:prstClr val="black"/>
                </a:solidFill>
                <a:latin typeface="+mn-ea"/>
                <a:ea typeface="+mn-ea"/>
              </a:rPr>
              <a:t>로부터 인력을 수급</a:t>
            </a:r>
            <a:r>
              <a:rPr kumimoji="0" lang="en-US" altLang="ko-KR" sz="900" b="0" dirty="0">
                <a:solidFill>
                  <a:prstClr val="black"/>
                </a:solidFill>
                <a:latin typeface="+mn-ea"/>
                <a:ea typeface="+mn-ea"/>
              </a:rPr>
              <a:t>(5</a:t>
            </a:r>
            <a:r>
              <a:rPr kumimoji="0" lang="ko-KR" altLang="en-US" sz="900" b="0" dirty="0">
                <a:solidFill>
                  <a:prstClr val="black"/>
                </a:solidFill>
                <a:latin typeface="+mn-ea"/>
                <a:ea typeface="+mn-ea"/>
              </a:rPr>
              <a:t>명</a:t>
            </a:r>
            <a:r>
              <a:rPr kumimoji="0" lang="en-US" altLang="ko-KR" sz="900" b="0" dirty="0">
                <a:solidFill>
                  <a:prstClr val="black"/>
                </a:solidFill>
                <a:latin typeface="+mn-ea"/>
                <a:ea typeface="+mn-ea"/>
              </a:rPr>
              <a:t>)</a:t>
            </a:r>
            <a:r>
              <a:rPr kumimoji="0" lang="ko-KR" altLang="en-US" sz="900" b="0" dirty="0">
                <a:solidFill>
                  <a:prstClr val="black"/>
                </a:solidFill>
                <a:latin typeface="+mn-ea"/>
                <a:ea typeface="+mn-ea"/>
              </a:rPr>
              <a:t>하여 현재 수준에서 실질적으로 생산에 필요한 인원은 최소 </a:t>
            </a:r>
            <a:r>
              <a:rPr kumimoji="0" lang="en-US" altLang="ko-KR" sz="900" b="0" dirty="0">
                <a:solidFill>
                  <a:prstClr val="black"/>
                </a:solidFill>
                <a:latin typeface="+mn-ea"/>
                <a:ea typeface="+mn-ea"/>
              </a:rPr>
              <a:t>18</a:t>
            </a:r>
            <a:r>
              <a:rPr kumimoji="0" lang="ko-KR" altLang="en-US" sz="900" b="0" dirty="0">
                <a:solidFill>
                  <a:prstClr val="black"/>
                </a:solidFill>
                <a:latin typeface="+mn-ea"/>
                <a:ea typeface="+mn-ea"/>
              </a:rPr>
              <a:t>명 수준임</a:t>
            </a:r>
            <a:endParaRPr kumimoji="0" lang="en-US" altLang="ko-KR" sz="900" b="0" dirty="0">
              <a:solidFill>
                <a:prstClr val="black"/>
              </a:solidFill>
              <a:latin typeface="+mn-ea"/>
              <a:ea typeface="+mn-ea"/>
            </a:endParaRPr>
          </a:p>
          <a:p>
            <a:pPr marL="171450" indent="-171450" eaLnBrk="1" hangingPunct="1">
              <a:buFont typeface="Wingdings" panose="05000000000000000000" pitchFamily="2" charset="2"/>
              <a:buChar char="ü"/>
            </a:pPr>
            <a:r>
              <a:rPr kumimoji="0" lang="ko-KR" altLang="en-US" sz="900" b="0" dirty="0">
                <a:solidFill>
                  <a:prstClr val="black"/>
                </a:solidFill>
                <a:latin typeface="+mn-ea"/>
                <a:ea typeface="+mn-ea"/>
              </a:rPr>
              <a:t>생산</a:t>
            </a:r>
            <a:r>
              <a:rPr kumimoji="0" lang="en-US" altLang="ko-KR" sz="900" b="0" dirty="0">
                <a:solidFill>
                  <a:prstClr val="black"/>
                </a:solidFill>
                <a:latin typeface="+mn-ea"/>
                <a:ea typeface="+mn-ea"/>
              </a:rPr>
              <a:t>/</a:t>
            </a:r>
            <a:r>
              <a:rPr kumimoji="0" lang="ko-KR" altLang="en-US" sz="900" b="0" dirty="0">
                <a:solidFill>
                  <a:prstClr val="black"/>
                </a:solidFill>
                <a:latin typeface="+mn-ea"/>
                <a:ea typeface="+mn-ea"/>
              </a:rPr>
              <a:t>관리 인원의 정확한 </a:t>
            </a:r>
            <a:r>
              <a:rPr kumimoji="0" lang="en-US" altLang="ko-KR" sz="900" b="0" dirty="0">
                <a:solidFill>
                  <a:prstClr val="black"/>
                </a:solidFill>
                <a:latin typeface="+mn-ea"/>
                <a:ea typeface="+mn-ea"/>
              </a:rPr>
              <a:t>R&amp;R </a:t>
            </a:r>
            <a:r>
              <a:rPr kumimoji="0" lang="ko-KR" altLang="en-US" sz="900" b="0" dirty="0">
                <a:solidFill>
                  <a:prstClr val="black"/>
                </a:solidFill>
                <a:latin typeface="+mn-ea"/>
                <a:ea typeface="+mn-ea"/>
              </a:rPr>
              <a:t>구분이 되어있지 않음</a:t>
            </a:r>
            <a:endParaRPr kumimoji="0" lang="en-US" altLang="ko-KR" sz="900" b="0" dirty="0">
              <a:solidFill>
                <a:prstClr val="black"/>
              </a:solidFill>
              <a:latin typeface="+mn-ea"/>
              <a:ea typeface="+mn-ea"/>
            </a:endParaRPr>
          </a:p>
          <a:p>
            <a:pPr marL="171450" indent="-171450" eaLnBrk="1" hangingPunct="1">
              <a:buFont typeface="Wingdings" panose="05000000000000000000" pitchFamily="2" charset="2"/>
              <a:buChar char="ü"/>
            </a:pPr>
            <a:r>
              <a:rPr kumimoji="0" lang="ko-KR" altLang="en-US" sz="900" b="0" dirty="0" err="1">
                <a:solidFill>
                  <a:prstClr val="black"/>
                </a:solidFill>
                <a:latin typeface="+mn-ea"/>
                <a:ea typeface="+mn-ea"/>
              </a:rPr>
              <a:t>인별</a:t>
            </a:r>
            <a:r>
              <a:rPr kumimoji="0" lang="ko-KR" altLang="en-US" sz="900" b="0" dirty="0">
                <a:solidFill>
                  <a:prstClr val="black"/>
                </a:solidFill>
                <a:latin typeface="+mn-ea"/>
                <a:ea typeface="+mn-ea"/>
              </a:rPr>
              <a:t> 투입시간 및 프로젝트별 </a:t>
            </a:r>
            <a:r>
              <a:rPr kumimoji="0" lang="en-US" altLang="ko-KR" sz="900" b="0" dirty="0">
                <a:solidFill>
                  <a:prstClr val="black"/>
                </a:solidFill>
                <a:latin typeface="+mn-ea"/>
                <a:ea typeface="+mn-ea"/>
              </a:rPr>
              <a:t>man/month</a:t>
            </a:r>
            <a:r>
              <a:rPr kumimoji="0" lang="ko-KR" altLang="en-US" sz="900" b="0" dirty="0">
                <a:solidFill>
                  <a:prstClr val="black"/>
                </a:solidFill>
                <a:latin typeface="+mn-ea"/>
                <a:ea typeface="+mn-ea"/>
              </a:rPr>
              <a:t>가 관리되지 않음</a:t>
            </a:r>
            <a:endParaRPr kumimoji="0" lang="en-GB" altLang="ko-KR" sz="900" b="0" dirty="0">
              <a:solidFill>
                <a:prstClr val="black"/>
              </a:solidFill>
              <a:latin typeface="+mn-ea"/>
              <a:ea typeface="+mn-ea"/>
            </a:endParaRPr>
          </a:p>
        </p:txBody>
      </p:sp>
      <p:sp>
        <p:nvSpPr>
          <p:cNvPr id="58" name="모서리가 둥근 직사각형 281">
            <a:extLst>
              <a:ext uri="{FF2B5EF4-FFF2-40B4-BE49-F238E27FC236}">
                <a16:creationId xmlns:a16="http://schemas.microsoft.com/office/drawing/2014/main" id="{82516D7C-AE95-40A0-8F18-2366D5488CF2}"/>
              </a:ext>
            </a:extLst>
          </p:cNvPr>
          <p:cNvSpPr/>
          <p:nvPr/>
        </p:nvSpPr>
        <p:spPr bwMode="auto">
          <a:xfrm>
            <a:off x="7339135" y="1073638"/>
            <a:ext cx="2106142" cy="475524"/>
          </a:xfrm>
          <a:prstGeom prst="roundRect">
            <a:avLst>
              <a:gd name="adj" fmla="val 0"/>
            </a:avLst>
          </a:prstGeom>
          <a:solidFill>
            <a:srgbClr val="470A68"/>
          </a:solidFill>
          <a:ln w="12700" cap="flat" cmpd="sng" algn="ctr">
            <a:noFill/>
            <a:prstDash val="solid"/>
          </a:ln>
          <a:effectLst/>
        </p:spPr>
        <p:txBody>
          <a:bodyPr anchor="ctr"/>
          <a:lstStyle/>
          <a:p>
            <a:pPr algn="ctr">
              <a:defRPr/>
            </a:pPr>
            <a:r>
              <a:rPr lang="ko-KR" altLang="en-US" sz="1000" b="1" kern="0" dirty="0">
                <a:solidFill>
                  <a:srgbClr val="FFFFFF"/>
                </a:solidFill>
                <a:latin typeface="+mn-ea"/>
              </a:rPr>
              <a:t>개선방안</a:t>
            </a:r>
            <a:endParaRPr lang="en-US" altLang="ko-KR" sz="1000" b="1" kern="0" dirty="0">
              <a:solidFill>
                <a:srgbClr val="FFFFFF"/>
              </a:solidFill>
              <a:latin typeface="+mn-ea"/>
            </a:endParaRPr>
          </a:p>
        </p:txBody>
      </p:sp>
      <p:sp>
        <p:nvSpPr>
          <p:cNvPr id="70" name="모서리가 둥근 직사각형 298">
            <a:extLst>
              <a:ext uri="{FF2B5EF4-FFF2-40B4-BE49-F238E27FC236}">
                <a16:creationId xmlns:a16="http://schemas.microsoft.com/office/drawing/2014/main" id="{AAA56BB1-CAEC-47D3-8945-F1F8963BC8ED}"/>
              </a:ext>
            </a:extLst>
          </p:cNvPr>
          <p:cNvSpPr/>
          <p:nvPr/>
        </p:nvSpPr>
        <p:spPr bwMode="auto">
          <a:xfrm>
            <a:off x="7339135" y="1592893"/>
            <a:ext cx="2106142" cy="416711"/>
          </a:xfrm>
          <a:prstGeom prst="roundRect">
            <a:avLst>
              <a:gd name="adj" fmla="val 0"/>
            </a:avLst>
          </a:prstGeom>
          <a:noFill/>
          <a:ln w="19050" cap="flat" cmpd="sng" algn="ctr">
            <a:solidFill>
              <a:srgbClr val="470A68"/>
            </a:solidFill>
            <a:prstDash val="solid"/>
          </a:ln>
          <a:effectLst/>
        </p:spPr>
        <p:txBody>
          <a:bodyPr anchor="ctr"/>
          <a:lstStyle/>
          <a:p>
            <a:pPr algn="ctr">
              <a:defRPr/>
            </a:pPr>
            <a:r>
              <a:rPr lang="ko-KR" altLang="en-US" sz="900" kern="0" dirty="0">
                <a:solidFill>
                  <a:prstClr val="black"/>
                </a:solidFill>
                <a:latin typeface="+mn-ea"/>
              </a:rPr>
              <a:t>관리직 추가채용으로 업무분장 필요</a:t>
            </a:r>
            <a:endParaRPr lang="en-US" altLang="ko-KR" sz="900" kern="0" dirty="0">
              <a:solidFill>
                <a:srgbClr val="FFFFFF"/>
              </a:solidFill>
              <a:latin typeface="+mn-ea"/>
            </a:endParaRPr>
          </a:p>
        </p:txBody>
      </p:sp>
      <p:sp>
        <p:nvSpPr>
          <p:cNvPr id="73" name="모서리가 둥근 직사각형 302">
            <a:extLst>
              <a:ext uri="{FF2B5EF4-FFF2-40B4-BE49-F238E27FC236}">
                <a16:creationId xmlns:a16="http://schemas.microsoft.com/office/drawing/2014/main" id="{60157CF5-A3F3-41A1-B3E3-15369463F3B3}"/>
              </a:ext>
            </a:extLst>
          </p:cNvPr>
          <p:cNvSpPr/>
          <p:nvPr/>
        </p:nvSpPr>
        <p:spPr bwMode="auto">
          <a:xfrm>
            <a:off x="7339135" y="3896590"/>
            <a:ext cx="2106142" cy="249237"/>
          </a:xfrm>
          <a:prstGeom prst="roundRect">
            <a:avLst>
              <a:gd name="adj" fmla="val 0"/>
            </a:avLst>
          </a:prstGeom>
          <a:noFill/>
          <a:ln w="19050" cap="flat" cmpd="sng" algn="ctr">
            <a:solidFill>
              <a:srgbClr val="470A68"/>
            </a:solidFill>
            <a:prstDash val="solid"/>
          </a:ln>
          <a:effectLst/>
        </p:spPr>
        <p:txBody>
          <a:bodyPr anchor="ctr"/>
          <a:lstStyle/>
          <a:p>
            <a:pPr algn="ctr">
              <a:defRPr/>
            </a:pPr>
            <a:r>
              <a:rPr lang="ko-KR" altLang="en-US" sz="900" dirty="0">
                <a:solidFill>
                  <a:prstClr val="black"/>
                </a:solidFill>
                <a:latin typeface="+mn-ea"/>
              </a:rPr>
              <a:t>회계인력 충원 및 회계시스템 도입</a:t>
            </a:r>
            <a:endParaRPr lang="en-US" altLang="ko-KR" sz="900" kern="0" dirty="0">
              <a:solidFill>
                <a:srgbClr val="FFFFFF"/>
              </a:solidFill>
              <a:latin typeface="+mn-ea"/>
            </a:endParaRPr>
          </a:p>
        </p:txBody>
      </p:sp>
      <p:sp>
        <p:nvSpPr>
          <p:cNvPr id="82" name="Oval 225">
            <a:extLst>
              <a:ext uri="{FF2B5EF4-FFF2-40B4-BE49-F238E27FC236}">
                <a16:creationId xmlns:a16="http://schemas.microsoft.com/office/drawing/2014/main" id="{42DE5443-5B7A-40A0-84AC-CA8B756D8B8F}"/>
              </a:ext>
            </a:extLst>
          </p:cNvPr>
          <p:cNvSpPr>
            <a:spLocks noChangeAspect="1" noChangeArrowheads="1"/>
          </p:cNvSpPr>
          <p:nvPr>
            <p:custDataLst>
              <p:tags r:id="rId1"/>
            </p:custDataLst>
          </p:nvPr>
        </p:nvSpPr>
        <p:spPr bwMode="gray">
          <a:xfrm>
            <a:off x="3305738" y="2436018"/>
            <a:ext cx="205981" cy="205982"/>
          </a:xfrm>
          <a:prstGeom prst="ellipse">
            <a:avLst/>
          </a:prstGeom>
          <a:solidFill>
            <a:srgbClr val="FFFFFF"/>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83" name="Arc 26">
            <a:extLst>
              <a:ext uri="{FF2B5EF4-FFF2-40B4-BE49-F238E27FC236}">
                <a16:creationId xmlns:a16="http://schemas.microsoft.com/office/drawing/2014/main" id="{7490BC55-859F-40EA-AEE0-2D14849BC208}"/>
              </a:ext>
            </a:extLst>
          </p:cNvPr>
          <p:cNvSpPr>
            <a:spLocks noChangeAspect="1"/>
          </p:cNvSpPr>
          <p:nvPr>
            <p:custDataLst>
              <p:tags r:id="rId2"/>
            </p:custDataLst>
          </p:nvPr>
        </p:nvSpPr>
        <p:spPr bwMode="gray">
          <a:xfrm>
            <a:off x="3406118" y="2434006"/>
            <a:ext cx="103646" cy="205982"/>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solidFill>
            <a:srgbClr val="00A1DE"/>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86" name="오각형 19">
            <a:extLst>
              <a:ext uri="{FF2B5EF4-FFF2-40B4-BE49-F238E27FC236}">
                <a16:creationId xmlns:a16="http://schemas.microsoft.com/office/drawing/2014/main" id="{A09433E6-52F2-4CA6-9F99-E307672A4777}"/>
              </a:ext>
            </a:extLst>
          </p:cNvPr>
          <p:cNvSpPr>
            <a:spLocks noChangeArrowheads="1"/>
          </p:cNvSpPr>
          <p:nvPr/>
        </p:nvSpPr>
        <p:spPr bwMode="auto">
          <a:xfrm>
            <a:off x="1652836" y="3534116"/>
            <a:ext cx="1368000" cy="303043"/>
          </a:xfrm>
          <a:prstGeom prst="homePlate">
            <a:avLst>
              <a:gd name="adj" fmla="val 0"/>
            </a:avLst>
          </a:prstGeom>
          <a:noFill/>
          <a:ln w="19050" algn="ctr">
            <a:solidFill>
              <a:srgbClr val="483698"/>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algn="ctr" eaLnBrk="1" hangingPunct="1"/>
            <a:r>
              <a:rPr kumimoji="0" lang="ko-KR" altLang="en-US" sz="900" b="0" dirty="0">
                <a:solidFill>
                  <a:prstClr val="black"/>
                </a:solidFill>
                <a:latin typeface="+mn-ea"/>
                <a:ea typeface="+mn-ea"/>
              </a:rPr>
              <a:t>전표집계 및 처리</a:t>
            </a:r>
            <a:endParaRPr kumimoji="0" lang="en-GB" altLang="ko-KR" sz="900" b="0" dirty="0">
              <a:solidFill>
                <a:prstClr val="black"/>
              </a:solidFill>
              <a:latin typeface="+mn-ea"/>
              <a:ea typeface="+mn-ea"/>
            </a:endParaRPr>
          </a:p>
        </p:txBody>
      </p:sp>
      <p:sp>
        <p:nvSpPr>
          <p:cNvPr id="87" name="오각형 19">
            <a:extLst>
              <a:ext uri="{FF2B5EF4-FFF2-40B4-BE49-F238E27FC236}">
                <a16:creationId xmlns:a16="http://schemas.microsoft.com/office/drawing/2014/main" id="{328D2B10-657C-4DCE-AC61-6DE41462F1CB}"/>
              </a:ext>
            </a:extLst>
          </p:cNvPr>
          <p:cNvSpPr>
            <a:spLocks noChangeArrowheads="1"/>
          </p:cNvSpPr>
          <p:nvPr/>
        </p:nvSpPr>
        <p:spPr bwMode="auto">
          <a:xfrm>
            <a:off x="1652836" y="3893754"/>
            <a:ext cx="1368000" cy="252000"/>
          </a:xfrm>
          <a:prstGeom prst="homePlate">
            <a:avLst>
              <a:gd name="adj" fmla="val 0"/>
            </a:avLst>
          </a:prstGeom>
          <a:noFill/>
          <a:ln w="19050" algn="ctr">
            <a:solidFill>
              <a:srgbClr val="483698"/>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algn="ctr" eaLnBrk="1" hangingPunct="1"/>
            <a:r>
              <a:rPr kumimoji="0" lang="ko-KR" altLang="en-US" sz="900" b="0" dirty="0">
                <a:solidFill>
                  <a:prstClr val="black"/>
                </a:solidFill>
                <a:latin typeface="+mn-ea"/>
                <a:ea typeface="+mn-ea"/>
              </a:rPr>
              <a:t>결산 및 장부기장</a:t>
            </a:r>
            <a:endParaRPr kumimoji="0" lang="en-GB" altLang="ko-KR" sz="900" b="0" dirty="0">
              <a:solidFill>
                <a:prstClr val="black"/>
              </a:solidFill>
              <a:latin typeface="+mn-ea"/>
              <a:ea typeface="+mn-ea"/>
            </a:endParaRPr>
          </a:p>
        </p:txBody>
      </p:sp>
      <p:sp>
        <p:nvSpPr>
          <p:cNvPr id="88" name="오각형 19">
            <a:extLst>
              <a:ext uri="{FF2B5EF4-FFF2-40B4-BE49-F238E27FC236}">
                <a16:creationId xmlns:a16="http://schemas.microsoft.com/office/drawing/2014/main" id="{2AE68678-5B62-45A6-B1FC-8320CB5929C8}"/>
              </a:ext>
            </a:extLst>
          </p:cNvPr>
          <p:cNvSpPr>
            <a:spLocks noChangeArrowheads="1"/>
          </p:cNvSpPr>
          <p:nvPr/>
        </p:nvSpPr>
        <p:spPr bwMode="auto">
          <a:xfrm>
            <a:off x="1652836" y="4202349"/>
            <a:ext cx="1368000" cy="252000"/>
          </a:xfrm>
          <a:prstGeom prst="homePlate">
            <a:avLst>
              <a:gd name="adj" fmla="val 0"/>
            </a:avLst>
          </a:prstGeom>
          <a:noFill/>
          <a:ln w="19050" algn="ctr">
            <a:solidFill>
              <a:srgbClr val="483698"/>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algn="ctr" eaLnBrk="1" hangingPunct="1"/>
            <a:r>
              <a:rPr kumimoji="0" lang="ko-KR" altLang="en-US" sz="900" b="0" dirty="0">
                <a:solidFill>
                  <a:prstClr val="black"/>
                </a:solidFill>
                <a:latin typeface="+mn-ea"/>
                <a:ea typeface="+mn-ea"/>
              </a:rPr>
              <a:t>재무제표작성 및 보고</a:t>
            </a:r>
            <a:endParaRPr kumimoji="0" lang="en-GB" altLang="ko-KR" sz="900" b="0" dirty="0">
              <a:solidFill>
                <a:prstClr val="black"/>
              </a:solidFill>
              <a:latin typeface="+mn-ea"/>
              <a:ea typeface="+mn-ea"/>
            </a:endParaRPr>
          </a:p>
        </p:txBody>
      </p:sp>
      <p:sp>
        <p:nvSpPr>
          <p:cNvPr id="91" name="Oval 225">
            <a:extLst>
              <a:ext uri="{FF2B5EF4-FFF2-40B4-BE49-F238E27FC236}">
                <a16:creationId xmlns:a16="http://schemas.microsoft.com/office/drawing/2014/main" id="{3B9E9FEE-4243-4B3A-AACA-87B8D36011F3}"/>
              </a:ext>
            </a:extLst>
          </p:cNvPr>
          <p:cNvSpPr>
            <a:spLocks noChangeAspect="1" noChangeArrowheads="1"/>
          </p:cNvSpPr>
          <p:nvPr>
            <p:custDataLst>
              <p:tags r:id="rId3"/>
            </p:custDataLst>
          </p:nvPr>
        </p:nvSpPr>
        <p:spPr bwMode="gray">
          <a:xfrm>
            <a:off x="3305738" y="3548789"/>
            <a:ext cx="205981" cy="205982"/>
          </a:xfrm>
          <a:prstGeom prst="ellipse">
            <a:avLst/>
          </a:prstGeom>
          <a:solidFill>
            <a:srgbClr val="FFFFFF"/>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98" name="Oval 216">
            <a:extLst>
              <a:ext uri="{FF2B5EF4-FFF2-40B4-BE49-F238E27FC236}">
                <a16:creationId xmlns:a16="http://schemas.microsoft.com/office/drawing/2014/main" id="{FB2FC4E6-FD02-4804-9BA7-40F18FC3C5CC}"/>
              </a:ext>
            </a:extLst>
          </p:cNvPr>
          <p:cNvSpPr>
            <a:spLocks noChangeAspect="1" noChangeArrowheads="1"/>
          </p:cNvSpPr>
          <p:nvPr>
            <p:custDataLst>
              <p:tags r:id="rId4"/>
            </p:custDataLst>
          </p:nvPr>
        </p:nvSpPr>
        <p:spPr bwMode="gray">
          <a:xfrm>
            <a:off x="3305738" y="1692892"/>
            <a:ext cx="205981" cy="205982"/>
          </a:xfrm>
          <a:prstGeom prst="ellipse">
            <a:avLst/>
          </a:prstGeom>
          <a:solidFill>
            <a:srgbClr val="FFFFFF"/>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99" name="Arc 23">
            <a:extLst>
              <a:ext uri="{FF2B5EF4-FFF2-40B4-BE49-F238E27FC236}">
                <a16:creationId xmlns:a16="http://schemas.microsoft.com/office/drawing/2014/main" id="{FD152A7E-4BDB-4ADA-8412-C09B1DD6B078}"/>
              </a:ext>
            </a:extLst>
          </p:cNvPr>
          <p:cNvSpPr>
            <a:spLocks noChangeAspect="1"/>
          </p:cNvSpPr>
          <p:nvPr>
            <p:custDataLst>
              <p:tags r:id="rId5"/>
            </p:custDataLst>
          </p:nvPr>
        </p:nvSpPr>
        <p:spPr bwMode="gray">
          <a:xfrm>
            <a:off x="3406118" y="1701461"/>
            <a:ext cx="103646" cy="1036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A1DE"/>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101" name="모서리가 둥근 직사각형 305">
            <a:extLst>
              <a:ext uri="{FF2B5EF4-FFF2-40B4-BE49-F238E27FC236}">
                <a16:creationId xmlns:a16="http://schemas.microsoft.com/office/drawing/2014/main" id="{0CC84071-5FAE-45EB-8F87-A735F84BCD9A}"/>
              </a:ext>
            </a:extLst>
          </p:cNvPr>
          <p:cNvSpPr/>
          <p:nvPr/>
        </p:nvSpPr>
        <p:spPr bwMode="auto">
          <a:xfrm>
            <a:off x="7339135" y="2069726"/>
            <a:ext cx="2106142" cy="991804"/>
          </a:xfrm>
          <a:prstGeom prst="roundRect">
            <a:avLst>
              <a:gd name="adj" fmla="val 0"/>
            </a:avLst>
          </a:prstGeom>
          <a:noFill/>
          <a:ln w="19050" cap="flat" cmpd="sng" algn="ctr">
            <a:solidFill>
              <a:srgbClr val="470A68"/>
            </a:solidFill>
            <a:prstDash val="solid"/>
          </a:ln>
          <a:effectLst/>
        </p:spPr>
        <p:txBody>
          <a:bodyPr anchor="ctr"/>
          <a:lstStyle/>
          <a:p>
            <a:pPr marL="171450" indent="-171450">
              <a:buFont typeface="Wingdings" panose="05000000000000000000" pitchFamily="2" charset="2"/>
              <a:buChar char="ü"/>
              <a:defRPr/>
            </a:pPr>
            <a:r>
              <a:rPr lang="ko-KR" altLang="en-US" sz="900" dirty="0">
                <a:solidFill>
                  <a:prstClr val="black"/>
                </a:solidFill>
                <a:latin typeface="+mn-ea"/>
              </a:rPr>
              <a:t>현재의 매출수준을 유지하기 위해 정규 생산직 추가 고용 필요</a:t>
            </a:r>
            <a:endParaRPr lang="en-US" altLang="ko-KR" sz="900" dirty="0">
              <a:solidFill>
                <a:prstClr val="black"/>
              </a:solidFill>
              <a:latin typeface="+mn-ea"/>
            </a:endParaRPr>
          </a:p>
          <a:p>
            <a:pPr marL="171450" indent="-171450">
              <a:buFont typeface="Wingdings" panose="05000000000000000000" pitchFamily="2" charset="2"/>
              <a:buChar char="ü"/>
              <a:defRPr/>
            </a:pPr>
            <a:r>
              <a:rPr lang="ko-KR" altLang="en-US" sz="900" kern="0" dirty="0">
                <a:solidFill>
                  <a:prstClr val="black"/>
                </a:solidFill>
                <a:latin typeface="+mn-ea"/>
              </a:rPr>
              <a:t>생산</a:t>
            </a:r>
            <a:r>
              <a:rPr lang="en-US" altLang="ko-KR" sz="900" kern="0" dirty="0">
                <a:solidFill>
                  <a:prstClr val="black"/>
                </a:solidFill>
                <a:latin typeface="+mn-ea"/>
              </a:rPr>
              <a:t>/</a:t>
            </a:r>
            <a:r>
              <a:rPr lang="ko-KR" altLang="en-US" sz="900" kern="0" dirty="0">
                <a:solidFill>
                  <a:prstClr val="black"/>
                </a:solidFill>
                <a:latin typeface="+mn-ea"/>
              </a:rPr>
              <a:t>관리 인원 업무분장 필요</a:t>
            </a:r>
            <a:endParaRPr lang="en-US" altLang="ko-KR" sz="900" kern="0" dirty="0">
              <a:solidFill>
                <a:srgbClr val="FFFFFF"/>
              </a:solidFill>
              <a:latin typeface="+mn-ea"/>
            </a:endParaRPr>
          </a:p>
        </p:txBody>
      </p:sp>
      <p:sp>
        <p:nvSpPr>
          <p:cNvPr id="102" name="모서리가 둥근 직사각형 306">
            <a:extLst>
              <a:ext uri="{FF2B5EF4-FFF2-40B4-BE49-F238E27FC236}">
                <a16:creationId xmlns:a16="http://schemas.microsoft.com/office/drawing/2014/main" id="{96A7F23D-094D-4F16-B139-79CEE1CA67AF}"/>
              </a:ext>
            </a:extLst>
          </p:cNvPr>
          <p:cNvSpPr/>
          <p:nvPr/>
        </p:nvSpPr>
        <p:spPr bwMode="auto">
          <a:xfrm>
            <a:off x="7339135" y="3121652"/>
            <a:ext cx="2106142" cy="334380"/>
          </a:xfrm>
          <a:prstGeom prst="roundRect">
            <a:avLst>
              <a:gd name="adj" fmla="val 0"/>
            </a:avLst>
          </a:prstGeom>
          <a:noFill/>
          <a:ln w="19050" cap="flat" cmpd="sng" algn="ctr">
            <a:solidFill>
              <a:srgbClr val="470A68"/>
            </a:solidFill>
            <a:prstDash val="solid"/>
          </a:ln>
          <a:effectLst/>
        </p:spPr>
        <p:txBody>
          <a:bodyPr anchor="ctr"/>
          <a:lstStyle/>
          <a:p>
            <a:pPr algn="ctr">
              <a:defRPr/>
            </a:pPr>
            <a:r>
              <a:rPr lang="en-US" altLang="ko-KR" sz="900" dirty="0">
                <a:solidFill>
                  <a:prstClr val="black"/>
                </a:solidFill>
                <a:latin typeface="+mn-ea"/>
              </a:rPr>
              <a:t>R&amp;R </a:t>
            </a:r>
            <a:r>
              <a:rPr lang="ko-KR" altLang="en-US" sz="900" dirty="0">
                <a:solidFill>
                  <a:prstClr val="black"/>
                </a:solidFill>
                <a:latin typeface="+mn-ea"/>
              </a:rPr>
              <a:t>정립</a:t>
            </a:r>
            <a:r>
              <a:rPr lang="en-US" altLang="ko-KR" sz="900" dirty="0">
                <a:solidFill>
                  <a:prstClr val="black"/>
                </a:solidFill>
                <a:latin typeface="+mn-ea"/>
              </a:rPr>
              <a:t>(</a:t>
            </a:r>
            <a:r>
              <a:rPr lang="ko-KR" altLang="en-US" sz="900" dirty="0">
                <a:solidFill>
                  <a:prstClr val="black"/>
                </a:solidFill>
                <a:latin typeface="+mn-ea"/>
              </a:rPr>
              <a:t>납품계약서 표준화 작성</a:t>
            </a:r>
            <a:r>
              <a:rPr lang="en-US" altLang="ko-KR" sz="900" dirty="0">
                <a:solidFill>
                  <a:prstClr val="black"/>
                </a:solidFill>
                <a:latin typeface="+mn-ea"/>
              </a:rPr>
              <a:t>)</a:t>
            </a:r>
            <a:endParaRPr lang="en-US" altLang="ko-KR" sz="900" b="1" kern="0" dirty="0">
              <a:solidFill>
                <a:srgbClr val="FFFFFF"/>
              </a:solidFill>
              <a:latin typeface="+mn-ea"/>
            </a:endParaRPr>
          </a:p>
        </p:txBody>
      </p:sp>
      <p:sp>
        <p:nvSpPr>
          <p:cNvPr id="103" name="모서리가 둥근 직사각형 308">
            <a:extLst>
              <a:ext uri="{FF2B5EF4-FFF2-40B4-BE49-F238E27FC236}">
                <a16:creationId xmlns:a16="http://schemas.microsoft.com/office/drawing/2014/main" id="{75B5E125-0832-439F-83B7-C772C4D03F85}"/>
              </a:ext>
            </a:extLst>
          </p:cNvPr>
          <p:cNvSpPr/>
          <p:nvPr/>
        </p:nvSpPr>
        <p:spPr bwMode="auto">
          <a:xfrm>
            <a:off x="7339135" y="3516154"/>
            <a:ext cx="2106142" cy="320314"/>
          </a:xfrm>
          <a:prstGeom prst="roundRect">
            <a:avLst>
              <a:gd name="adj" fmla="val 0"/>
            </a:avLst>
          </a:prstGeom>
          <a:noFill/>
          <a:ln w="19050" cap="flat" cmpd="sng" algn="ctr">
            <a:solidFill>
              <a:srgbClr val="470A68"/>
            </a:solidFill>
            <a:prstDash val="solid"/>
          </a:ln>
          <a:effectLst/>
        </p:spPr>
        <p:txBody>
          <a:bodyPr anchor="ctr"/>
          <a:lstStyle/>
          <a:p>
            <a:pPr algn="ctr">
              <a:defRPr/>
            </a:pPr>
            <a:r>
              <a:rPr lang="ko-KR" altLang="en-US" sz="900" dirty="0">
                <a:solidFill>
                  <a:prstClr val="black"/>
                </a:solidFill>
                <a:latin typeface="+mn-ea"/>
              </a:rPr>
              <a:t>관리직 추가채용을 통한 업무분장</a:t>
            </a:r>
            <a:endParaRPr lang="en-US" altLang="ko-KR" sz="900" b="1" kern="0" dirty="0">
              <a:solidFill>
                <a:srgbClr val="FFFFFF"/>
              </a:solidFill>
              <a:latin typeface="+mn-ea"/>
            </a:endParaRPr>
          </a:p>
        </p:txBody>
      </p:sp>
      <p:sp>
        <p:nvSpPr>
          <p:cNvPr id="106" name="오각형 19">
            <a:extLst>
              <a:ext uri="{FF2B5EF4-FFF2-40B4-BE49-F238E27FC236}">
                <a16:creationId xmlns:a16="http://schemas.microsoft.com/office/drawing/2014/main" id="{E7F40C96-730F-4E59-A3A3-B8BF52F4A4EB}"/>
              </a:ext>
            </a:extLst>
          </p:cNvPr>
          <p:cNvSpPr>
            <a:spLocks noChangeArrowheads="1"/>
          </p:cNvSpPr>
          <p:nvPr/>
        </p:nvSpPr>
        <p:spPr bwMode="auto">
          <a:xfrm>
            <a:off x="1652836" y="4510944"/>
            <a:ext cx="1368000" cy="252000"/>
          </a:xfrm>
          <a:prstGeom prst="homePlate">
            <a:avLst>
              <a:gd name="adj" fmla="val 0"/>
            </a:avLst>
          </a:prstGeom>
          <a:noFill/>
          <a:ln w="19050" algn="ctr">
            <a:solidFill>
              <a:srgbClr val="483698"/>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algn="ctr" eaLnBrk="1" hangingPunct="1"/>
            <a:r>
              <a:rPr kumimoji="0" lang="ko-KR" altLang="en-US" sz="900" b="0" dirty="0">
                <a:solidFill>
                  <a:prstClr val="black"/>
                </a:solidFill>
                <a:latin typeface="+mn-ea"/>
                <a:ea typeface="+mn-ea"/>
              </a:rPr>
              <a:t>신고</a:t>
            </a:r>
            <a:endParaRPr kumimoji="0" lang="en-GB" altLang="ko-KR" sz="900" b="0" dirty="0">
              <a:solidFill>
                <a:prstClr val="black"/>
              </a:solidFill>
              <a:latin typeface="+mn-ea"/>
              <a:ea typeface="+mn-ea"/>
            </a:endParaRPr>
          </a:p>
        </p:txBody>
      </p:sp>
      <p:sp>
        <p:nvSpPr>
          <p:cNvPr id="63" name="Rectangle 51">
            <a:extLst>
              <a:ext uri="{FF2B5EF4-FFF2-40B4-BE49-F238E27FC236}">
                <a16:creationId xmlns:a16="http://schemas.microsoft.com/office/drawing/2014/main" id="{31FF8716-AF31-425C-A581-919CD6C4B702}"/>
              </a:ext>
            </a:extLst>
          </p:cNvPr>
          <p:cNvSpPr/>
          <p:nvPr/>
        </p:nvSpPr>
        <p:spPr bwMode="auto">
          <a:xfrm>
            <a:off x="717840" y="5754607"/>
            <a:ext cx="900000" cy="464190"/>
          </a:xfrm>
          <a:prstGeom prst="rect">
            <a:avLst/>
          </a:prstGeom>
          <a:solidFill>
            <a:srgbClr val="483698"/>
          </a:solidFill>
          <a:ln w="9525" cap="flat" cmpd="sng" algn="ctr">
            <a:noFill/>
            <a:prstDash val="solid"/>
            <a:round/>
            <a:headEnd type="none" w="med" len="med"/>
            <a:tailEnd type="none" w="med" len="med"/>
          </a:ln>
          <a:effectLst/>
        </p:spPr>
        <p:txBody>
          <a:bodyPr lIns="36000" tIns="36000" rIns="36000" bIns="36000" anchor="ctr"/>
          <a:lstStyle/>
          <a:p>
            <a:pPr algn="ctr" defTabSz="266700" latinLnBrk="0">
              <a:lnSpc>
                <a:spcPct val="95000"/>
              </a:lnSpc>
              <a:defRPr/>
            </a:pPr>
            <a:r>
              <a:rPr lang="ko-KR" altLang="en-US" sz="900" b="1" kern="0" dirty="0">
                <a:solidFill>
                  <a:srgbClr val="FFFFFF"/>
                </a:solidFill>
                <a:latin typeface="+mn-ea"/>
                <a:cs typeface="Arial" pitchFamily="34" charset="0"/>
              </a:rPr>
              <a:t>연구 및 개발</a:t>
            </a:r>
            <a:endParaRPr lang="en-US" altLang="ko-KR" sz="900" b="1" kern="0" dirty="0">
              <a:solidFill>
                <a:srgbClr val="FFFFFF"/>
              </a:solidFill>
              <a:latin typeface="+mn-ea"/>
              <a:cs typeface="Arial" pitchFamily="34" charset="0"/>
            </a:endParaRPr>
          </a:p>
        </p:txBody>
      </p:sp>
      <p:sp>
        <p:nvSpPr>
          <p:cNvPr id="64" name="오각형 19">
            <a:extLst>
              <a:ext uri="{FF2B5EF4-FFF2-40B4-BE49-F238E27FC236}">
                <a16:creationId xmlns:a16="http://schemas.microsoft.com/office/drawing/2014/main" id="{02CEEFC0-D568-4F99-BCF7-D73D81D9C4E3}"/>
              </a:ext>
            </a:extLst>
          </p:cNvPr>
          <p:cNvSpPr>
            <a:spLocks noChangeArrowheads="1"/>
          </p:cNvSpPr>
          <p:nvPr/>
        </p:nvSpPr>
        <p:spPr bwMode="auto">
          <a:xfrm>
            <a:off x="1652835" y="5745328"/>
            <a:ext cx="1368000" cy="464190"/>
          </a:xfrm>
          <a:prstGeom prst="homePlate">
            <a:avLst>
              <a:gd name="adj" fmla="val 0"/>
            </a:avLst>
          </a:prstGeom>
          <a:noFill/>
          <a:ln w="19050" algn="ctr">
            <a:solidFill>
              <a:srgbClr val="483698"/>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algn="ctr" eaLnBrk="1" hangingPunct="1"/>
            <a:r>
              <a:rPr kumimoji="0" lang="ko-KR" altLang="en-US" sz="900" b="0" dirty="0">
                <a:solidFill>
                  <a:prstClr val="black"/>
                </a:solidFill>
                <a:latin typeface="+mn-ea"/>
                <a:ea typeface="+mn-ea"/>
              </a:rPr>
              <a:t>제품 개발</a:t>
            </a:r>
            <a:endParaRPr kumimoji="0" lang="en-GB" altLang="ko-KR" sz="900" b="0" dirty="0">
              <a:solidFill>
                <a:prstClr val="black"/>
              </a:solidFill>
              <a:latin typeface="+mn-ea"/>
              <a:ea typeface="+mn-ea"/>
            </a:endParaRPr>
          </a:p>
        </p:txBody>
      </p:sp>
      <p:sp>
        <p:nvSpPr>
          <p:cNvPr id="65" name="오각형 19">
            <a:extLst>
              <a:ext uri="{FF2B5EF4-FFF2-40B4-BE49-F238E27FC236}">
                <a16:creationId xmlns:a16="http://schemas.microsoft.com/office/drawing/2014/main" id="{30E8DAE4-E54B-40A5-86F1-F4C63B351E8D}"/>
              </a:ext>
            </a:extLst>
          </p:cNvPr>
          <p:cNvSpPr>
            <a:spLocks noChangeArrowheads="1"/>
          </p:cNvSpPr>
          <p:nvPr/>
        </p:nvSpPr>
        <p:spPr bwMode="auto">
          <a:xfrm>
            <a:off x="3829794" y="3113669"/>
            <a:ext cx="3461842" cy="36077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marL="171450" indent="-171450" eaLnBrk="1" hangingPunct="1">
              <a:buFont typeface="Wingdings" panose="05000000000000000000" pitchFamily="2" charset="2"/>
              <a:buChar char="ü"/>
            </a:pPr>
            <a:r>
              <a:rPr kumimoji="0" lang="ko-KR" altLang="en-US" sz="900" b="0" dirty="0">
                <a:solidFill>
                  <a:prstClr val="black"/>
                </a:solidFill>
                <a:latin typeface="+mn-ea"/>
                <a:ea typeface="+mn-ea"/>
              </a:rPr>
              <a:t>표준화된 납품계약서 없으며</a:t>
            </a:r>
            <a:r>
              <a:rPr kumimoji="0" lang="en-US" altLang="ko-KR" sz="900" b="0" dirty="0">
                <a:solidFill>
                  <a:prstClr val="black"/>
                </a:solidFill>
                <a:latin typeface="+mn-ea"/>
                <a:ea typeface="+mn-ea"/>
              </a:rPr>
              <a:t> </a:t>
            </a:r>
            <a:r>
              <a:rPr kumimoji="0" lang="ko-KR" altLang="en-US" sz="900" b="0" dirty="0">
                <a:solidFill>
                  <a:prstClr val="black"/>
                </a:solidFill>
                <a:latin typeface="+mn-ea"/>
                <a:ea typeface="+mn-ea"/>
              </a:rPr>
              <a:t>대금회수기일은 일반적인 거래처의 경우 </a:t>
            </a:r>
            <a:r>
              <a:rPr kumimoji="0" lang="en-US" altLang="ko-KR" sz="900" b="0" dirty="0">
                <a:solidFill>
                  <a:prstClr val="black"/>
                </a:solidFill>
                <a:latin typeface="+mn-ea"/>
                <a:ea typeface="+mn-ea"/>
              </a:rPr>
              <a:t>60</a:t>
            </a:r>
            <a:r>
              <a:rPr kumimoji="0" lang="ko-KR" altLang="en-US" sz="900" b="0" dirty="0">
                <a:solidFill>
                  <a:prstClr val="black"/>
                </a:solidFill>
                <a:latin typeface="+mn-ea"/>
                <a:ea typeface="+mn-ea"/>
              </a:rPr>
              <a:t>일임</a:t>
            </a:r>
            <a:endParaRPr kumimoji="0" lang="en-GB" altLang="ko-KR" sz="900" b="0" dirty="0">
              <a:solidFill>
                <a:prstClr val="black"/>
              </a:solidFill>
              <a:latin typeface="+mn-ea"/>
              <a:ea typeface="+mn-ea"/>
            </a:endParaRPr>
          </a:p>
        </p:txBody>
      </p:sp>
      <p:sp>
        <p:nvSpPr>
          <p:cNvPr id="67" name="Rectangle 51">
            <a:extLst>
              <a:ext uri="{FF2B5EF4-FFF2-40B4-BE49-F238E27FC236}">
                <a16:creationId xmlns:a16="http://schemas.microsoft.com/office/drawing/2014/main" id="{78BE6166-F629-454C-B785-A22B33014E0C}"/>
              </a:ext>
            </a:extLst>
          </p:cNvPr>
          <p:cNvSpPr/>
          <p:nvPr/>
        </p:nvSpPr>
        <p:spPr bwMode="auto">
          <a:xfrm>
            <a:off x="717840" y="1600340"/>
            <a:ext cx="900000" cy="1865026"/>
          </a:xfrm>
          <a:prstGeom prst="rect">
            <a:avLst/>
          </a:prstGeom>
          <a:solidFill>
            <a:srgbClr val="483698"/>
          </a:solidFill>
          <a:ln w="9525" cap="flat" cmpd="sng" algn="ctr">
            <a:noFill/>
            <a:prstDash val="solid"/>
            <a:round/>
            <a:headEnd type="none" w="med" len="med"/>
            <a:tailEnd type="none" w="med" len="med"/>
          </a:ln>
          <a:effectLst/>
        </p:spPr>
        <p:txBody>
          <a:bodyPr lIns="36000" tIns="36000" rIns="36000" bIns="36000" anchor="ctr"/>
          <a:lstStyle/>
          <a:p>
            <a:pPr algn="ctr" defTabSz="266700" latinLnBrk="0">
              <a:lnSpc>
                <a:spcPct val="95000"/>
              </a:lnSpc>
              <a:defRPr/>
            </a:pPr>
            <a:r>
              <a:rPr lang="ko-KR" altLang="en-US" sz="900" b="1" kern="0" dirty="0">
                <a:solidFill>
                  <a:srgbClr val="FFFFFF"/>
                </a:solidFill>
                <a:latin typeface="+mn-ea"/>
                <a:cs typeface="Arial" pitchFamily="34" charset="0"/>
              </a:rPr>
              <a:t>운영</a:t>
            </a:r>
            <a:endParaRPr lang="en-US" altLang="ko-KR" sz="900" b="1" kern="0" dirty="0">
              <a:solidFill>
                <a:srgbClr val="FFFFFF"/>
              </a:solidFill>
              <a:latin typeface="+mn-ea"/>
              <a:cs typeface="Arial" pitchFamily="34" charset="0"/>
            </a:endParaRPr>
          </a:p>
        </p:txBody>
      </p:sp>
      <p:sp>
        <p:nvSpPr>
          <p:cNvPr id="75" name="Rectangle 51">
            <a:extLst>
              <a:ext uri="{FF2B5EF4-FFF2-40B4-BE49-F238E27FC236}">
                <a16:creationId xmlns:a16="http://schemas.microsoft.com/office/drawing/2014/main" id="{C2074A8B-BC63-48AC-B232-5FC51796431C}"/>
              </a:ext>
            </a:extLst>
          </p:cNvPr>
          <p:cNvSpPr/>
          <p:nvPr/>
        </p:nvSpPr>
        <p:spPr bwMode="auto">
          <a:xfrm>
            <a:off x="717840" y="4826576"/>
            <a:ext cx="900000" cy="249237"/>
          </a:xfrm>
          <a:prstGeom prst="rect">
            <a:avLst/>
          </a:prstGeom>
          <a:solidFill>
            <a:srgbClr val="483698"/>
          </a:solidFill>
          <a:ln w="9525" cap="flat" cmpd="sng" algn="ctr">
            <a:noFill/>
            <a:prstDash val="solid"/>
            <a:round/>
            <a:headEnd type="none" w="med" len="med"/>
            <a:tailEnd type="none" w="med" len="med"/>
          </a:ln>
          <a:effectLst/>
        </p:spPr>
        <p:txBody>
          <a:bodyPr lIns="36000" tIns="36000" rIns="36000" bIns="36000" anchor="ctr"/>
          <a:lstStyle/>
          <a:p>
            <a:pPr algn="ctr" defTabSz="266700" latinLnBrk="0">
              <a:lnSpc>
                <a:spcPct val="95000"/>
              </a:lnSpc>
              <a:defRPr/>
            </a:pPr>
            <a:r>
              <a:rPr lang="ko-KR" altLang="en-US" sz="900" b="1" kern="0">
                <a:solidFill>
                  <a:srgbClr val="FFFFFF"/>
                </a:solidFill>
                <a:latin typeface="+mn-ea"/>
                <a:cs typeface="Arial" pitchFamily="34" charset="0"/>
              </a:rPr>
              <a:t>재무</a:t>
            </a:r>
            <a:endParaRPr lang="en-US" altLang="ko-KR" sz="900" b="1" kern="0" dirty="0">
              <a:solidFill>
                <a:srgbClr val="FFFFFF"/>
              </a:solidFill>
              <a:latin typeface="+mn-ea"/>
              <a:cs typeface="Arial" pitchFamily="34" charset="0"/>
            </a:endParaRPr>
          </a:p>
        </p:txBody>
      </p:sp>
      <p:sp>
        <p:nvSpPr>
          <p:cNvPr id="76" name="Rectangle 51">
            <a:extLst>
              <a:ext uri="{FF2B5EF4-FFF2-40B4-BE49-F238E27FC236}">
                <a16:creationId xmlns:a16="http://schemas.microsoft.com/office/drawing/2014/main" id="{A4D0A5A9-37E2-475B-A736-2DB5C98F1C58}"/>
              </a:ext>
            </a:extLst>
          </p:cNvPr>
          <p:cNvSpPr/>
          <p:nvPr/>
        </p:nvSpPr>
        <p:spPr bwMode="auto">
          <a:xfrm>
            <a:off x="717840" y="5131130"/>
            <a:ext cx="900000" cy="568159"/>
          </a:xfrm>
          <a:prstGeom prst="rect">
            <a:avLst/>
          </a:prstGeom>
          <a:solidFill>
            <a:srgbClr val="483698"/>
          </a:solidFill>
          <a:ln w="9525" cap="flat" cmpd="sng" algn="ctr">
            <a:noFill/>
            <a:prstDash val="solid"/>
            <a:round/>
            <a:headEnd type="none" w="med" len="med"/>
            <a:tailEnd type="none" w="med" len="med"/>
          </a:ln>
          <a:effectLst/>
        </p:spPr>
        <p:txBody>
          <a:bodyPr lIns="36000" tIns="36000" rIns="36000" bIns="36000" anchor="ctr"/>
          <a:lstStyle/>
          <a:p>
            <a:pPr algn="ctr" defTabSz="266700" latinLnBrk="0">
              <a:lnSpc>
                <a:spcPct val="95000"/>
              </a:lnSpc>
              <a:defRPr/>
            </a:pPr>
            <a:r>
              <a:rPr lang="ko-KR" altLang="en-US" sz="900" b="1" kern="0">
                <a:solidFill>
                  <a:srgbClr val="FFFFFF"/>
                </a:solidFill>
                <a:latin typeface="+mn-ea"/>
                <a:cs typeface="Arial" pitchFamily="34" charset="0"/>
              </a:rPr>
              <a:t>인사</a:t>
            </a:r>
            <a:endParaRPr lang="en-US" altLang="ko-KR" sz="900" b="1" kern="0" dirty="0">
              <a:solidFill>
                <a:srgbClr val="FFFFFF"/>
              </a:solidFill>
              <a:latin typeface="+mn-ea"/>
              <a:cs typeface="Arial" pitchFamily="34" charset="0"/>
            </a:endParaRPr>
          </a:p>
        </p:txBody>
      </p:sp>
      <p:sp>
        <p:nvSpPr>
          <p:cNvPr id="77" name="Rectangle 51">
            <a:extLst>
              <a:ext uri="{FF2B5EF4-FFF2-40B4-BE49-F238E27FC236}">
                <a16:creationId xmlns:a16="http://schemas.microsoft.com/office/drawing/2014/main" id="{D5B63A30-285D-48FA-8FE7-8E97DBD9F89C}"/>
              </a:ext>
            </a:extLst>
          </p:cNvPr>
          <p:cNvSpPr/>
          <p:nvPr/>
        </p:nvSpPr>
        <p:spPr bwMode="auto">
          <a:xfrm>
            <a:off x="717840" y="3520683"/>
            <a:ext cx="900000" cy="1250576"/>
          </a:xfrm>
          <a:prstGeom prst="rect">
            <a:avLst/>
          </a:prstGeom>
          <a:solidFill>
            <a:srgbClr val="483698"/>
          </a:solidFill>
          <a:ln w="9525" cap="flat" cmpd="sng" algn="ctr">
            <a:noFill/>
            <a:prstDash val="solid"/>
            <a:round/>
            <a:headEnd type="none" w="med" len="med"/>
            <a:tailEnd type="none" w="med" len="med"/>
          </a:ln>
          <a:effectLst/>
        </p:spPr>
        <p:txBody>
          <a:bodyPr lIns="36000" tIns="36000" rIns="36000" bIns="36000" anchor="ctr"/>
          <a:lstStyle/>
          <a:p>
            <a:pPr algn="ctr" defTabSz="266700" latinLnBrk="0">
              <a:lnSpc>
                <a:spcPct val="95000"/>
              </a:lnSpc>
              <a:defRPr/>
            </a:pPr>
            <a:r>
              <a:rPr lang="ko-KR" altLang="en-US" sz="900" b="1" kern="0" dirty="0">
                <a:solidFill>
                  <a:srgbClr val="FFFFFF"/>
                </a:solidFill>
                <a:latin typeface="+mn-ea"/>
                <a:cs typeface="Arial" pitchFamily="34" charset="0"/>
              </a:rPr>
              <a:t>회계 및 세무</a:t>
            </a:r>
            <a:endParaRPr lang="en-US" altLang="ko-KR" sz="900" b="1" kern="0" dirty="0">
              <a:solidFill>
                <a:srgbClr val="FFFFFF"/>
              </a:solidFill>
              <a:latin typeface="+mn-ea"/>
              <a:cs typeface="Arial" pitchFamily="34" charset="0"/>
            </a:endParaRPr>
          </a:p>
        </p:txBody>
      </p:sp>
      <p:sp>
        <p:nvSpPr>
          <p:cNvPr id="80" name="오각형 19">
            <a:extLst>
              <a:ext uri="{FF2B5EF4-FFF2-40B4-BE49-F238E27FC236}">
                <a16:creationId xmlns:a16="http://schemas.microsoft.com/office/drawing/2014/main" id="{D45F575F-4BC3-46FD-A0E6-CDB93552C496}"/>
              </a:ext>
            </a:extLst>
          </p:cNvPr>
          <p:cNvSpPr>
            <a:spLocks noChangeArrowheads="1"/>
          </p:cNvSpPr>
          <p:nvPr/>
        </p:nvSpPr>
        <p:spPr bwMode="auto">
          <a:xfrm>
            <a:off x="1652836" y="3116743"/>
            <a:ext cx="1368000" cy="360778"/>
          </a:xfrm>
          <a:prstGeom prst="homePlate">
            <a:avLst>
              <a:gd name="adj" fmla="val 0"/>
            </a:avLst>
          </a:prstGeom>
          <a:noFill/>
          <a:ln w="19050" algn="ctr">
            <a:solidFill>
              <a:srgbClr val="483698"/>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algn="ctr" eaLnBrk="1" hangingPunct="1"/>
            <a:r>
              <a:rPr kumimoji="0" lang="ko-KR" altLang="en-US" sz="900" b="0" dirty="0">
                <a:solidFill>
                  <a:prstClr val="black"/>
                </a:solidFill>
                <a:latin typeface="+mn-ea"/>
                <a:ea typeface="+mn-ea"/>
              </a:rPr>
              <a:t>판매</a:t>
            </a:r>
            <a:endParaRPr kumimoji="0" lang="en-GB" altLang="ko-KR" sz="900" b="0" dirty="0">
              <a:solidFill>
                <a:prstClr val="black"/>
              </a:solidFill>
              <a:latin typeface="+mn-ea"/>
              <a:ea typeface="+mn-ea"/>
            </a:endParaRPr>
          </a:p>
        </p:txBody>
      </p:sp>
      <p:sp>
        <p:nvSpPr>
          <p:cNvPr id="104" name="Oval 225">
            <a:extLst>
              <a:ext uri="{FF2B5EF4-FFF2-40B4-BE49-F238E27FC236}">
                <a16:creationId xmlns:a16="http://schemas.microsoft.com/office/drawing/2014/main" id="{6891E3B3-AF8C-4F8D-ACDD-F3755612EF04}"/>
              </a:ext>
            </a:extLst>
          </p:cNvPr>
          <p:cNvSpPr>
            <a:spLocks noChangeAspect="1" noChangeArrowheads="1"/>
          </p:cNvSpPr>
          <p:nvPr>
            <p:custDataLst>
              <p:tags r:id="rId6"/>
            </p:custDataLst>
          </p:nvPr>
        </p:nvSpPr>
        <p:spPr bwMode="gray">
          <a:xfrm>
            <a:off x="3305738" y="3177609"/>
            <a:ext cx="205981" cy="205982"/>
          </a:xfrm>
          <a:prstGeom prst="ellipse">
            <a:avLst/>
          </a:prstGeom>
          <a:solidFill>
            <a:srgbClr val="FFFFFF"/>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109" name="Arc 26">
            <a:extLst>
              <a:ext uri="{FF2B5EF4-FFF2-40B4-BE49-F238E27FC236}">
                <a16:creationId xmlns:a16="http://schemas.microsoft.com/office/drawing/2014/main" id="{D2A099DD-2A57-4CD4-90A3-CCB5AB1568CD}"/>
              </a:ext>
            </a:extLst>
          </p:cNvPr>
          <p:cNvSpPr>
            <a:spLocks noChangeAspect="1"/>
          </p:cNvSpPr>
          <p:nvPr>
            <p:custDataLst>
              <p:tags r:id="rId7"/>
            </p:custDataLst>
          </p:nvPr>
        </p:nvSpPr>
        <p:spPr bwMode="gray">
          <a:xfrm>
            <a:off x="3406118" y="3178772"/>
            <a:ext cx="103646" cy="205982"/>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solidFill>
            <a:srgbClr val="00A1DE"/>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111" name="오각형 19">
            <a:extLst>
              <a:ext uri="{FF2B5EF4-FFF2-40B4-BE49-F238E27FC236}">
                <a16:creationId xmlns:a16="http://schemas.microsoft.com/office/drawing/2014/main" id="{92D361BD-CD7F-4B4A-B978-A3C5BBD3C575}"/>
              </a:ext>
            </a:extLst>
          </p:cNvPr>
          <p:cNvSpPr>
            <a:spLocks noChangeArrowheads="1"/>
          </p:cNvSpPr>
          <p:nvPr/>
        </p:nvSpPr>
        <p:spPr bwMode="auto">
          <a:xfrm>
            <a:off x="1652836" y="1600340"/>
            <a:ext cx="1368000" cy="409264"/>
          </a:xfrm>
          <a:prstGeom prst="homePlate">
            <a:avLst>
              <a:gd name="adj" fmla="val 0"/>
            </a:avLst>
          </a:prstGeom>
          <a:noFill/>
          <a:ln w="19050" algn="ctr">
            <a:solidFill>
              <a:srgbClr val="483698"/>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algn="ctr" eaLnBrk="1" hangingPunct="1"/>
            <a:r>
              <a:rPr kumimoji="0" lang="ko-KR" altLang="en-US" sz="900" b="0" dirty="0">
                <a:solidFill>
                  <a:prstClr val="black"/>
                </a:solidFill>
                <a:latin typeface="+mn-ea"/>
                <a:ea typeface="+mn-ea"/>
              </a:rPr>
              <a:t>구매 및 주문</a:t>
            </a:r>
            <a:endParaRPr kumimoji="0" lang="en-GB" altLang="ko-KR" sz="900" b="0" dirty="0">
              <a:solidFill>
                <a:prstClr val="black"/>
              </a:solidFill>
              <a:latin typeface="+mn-ea"/>
              <a:ea typeface="+mn-ea"/>
            </a:endParaRPr>
          </a:p>
        </p:txBody>
      </p:sp>
      <p:sp>
        <p:nvSpPr>
          <p:cNvPr id="112" name="오각형 19">
            <a:extLst>
              <a:ext uri="{FF2B5EF4-FFF2-40B4-BE49-F238E27FC236}">
                <a16:creationId xmlns:a16="http://schemas.microsoft.com/office/drawing/2014/main" id="{C0333C8B-6853-4289-B3B4-A5053C16E51D}"/>
              </a:ext>
            </a:extLst>
          </p:cNvPr>
          <p:cNvSpPr>
            <a:spLocks noChangeArrowheads="1"/>
          </p:cNvSpPr>
          <p:nvPr/>
        </p:nvSpPr>
        <p:spPr bwMode="auto">
          <a:xfrm>
            <a:off x="1652836" y="2066199"/>
            <a:ext cx="1368000" cy="993949"/>
          </a:xfrm>
          <a:prstGeom prst="homePlate">
            <a:avLst>
              <a:gd name="adj" fmla="val 0"/>
            </a:avLst>
          </a:prstGeom>
          <a:noFill/>
          <a:ln w="19050" algn="ctr">
            <a:solidFill>
              <a:srgbClr val="483698"/>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algn="ctr" eaLnBrk="1" hangingPunct="1"/>
            <a:r>
              <a:rPr kumimoji="0" lang="ko-KR" altLang="en-US" sz="900" b="0" dirty="0">
                <a:solidFill>
                  <a:prstClr val="black"/>
                </a:solidFill>
                <a:latin typeface="+mn-ea"/>
                <a:ea typeface="+mn-ea"/>
              </a:rPr>
              <a:t>생산</a:t>
            </a:r>
            <a:endParaRPr kumimoji="0" lang="en-GB" altLang="ko-KR" sz="900" b="0" dirty="0">
              <a:solidFill>
                <a:prstClr val="black"/>
              </a:solidFill>
              <a:latin typeface="+mn-ea"/>
              <a:ea typeface="+mn-ea"/>
            </a:endParaRPr>
          </a:p>
        </p:txBody>
      </p:sp>
      <p:sp>
        <p:nvSpPr>
          <p:cNvPr id="113" name="오각형 19">
            <a:extLst>
              <a:ext uri="{FF2B5EF4-FFF2-40B4-BE49-F238E27FC236}">
                <a16:creationId xmlns:a16="http://schemas.microsoft.com/office/drawing/2014/main" id="{134520BA-BA92-4C19-A032-ED51CD2641FE}"/>
              </a:ext>
            </a:extLst>
          </p:cNvPr>
          <p:cNvSpPr>
            <a:spLocks noChangeArrowheads="1"/>
          </p:cNvSpPr>
          <p:nvPr/>
        </p:nvSpPr>
        <p:spPr bwMode="auto">
          <a:xfrm>
            <a:off x="3829793" y="3529381"/>
            <a:ext cx="3461842" cy="307223"/>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marL="171450" indent="-171450" eaLnBrk="1" hangingPunct="1">
              <a:buFont typeface="Wingdings" panose="05000000000000000000" pitchFamily="2" charset="2"/>
              <a:buChar char="ü"/>
            </a:pPr>
            <a:r>
              <a:rPr kumimoji="0" lang="ko-KR" altLang="en-US" sz="900" b="0" dirty="0">
                <a:solidFill>
                  <a:prstClr val="black"/>
                </a:solidFill>
                <a:latin typeface="+mn-ea"/>
                <a:ea typeface="+mn-ea"/>
              </a:rPr>
              <a:t>관리직 직원 </a:t>
            </a:r>
            <a:r>
              <a:rPr kumimoji="0" lang="en-US" altLang="ko-KR" sz="900" b="0" dirty="0">
                <a:solidFill>
                  <a:prstClr val="black"/>
                </a:solidFill>
                <a:latin typeface="+mn-ea"/>
                <a:ea typeface="+mn-ea"/>
              </a:rPr>
              <a:t>1</a:t>
            </a:r>
            <a:r>
              <a:rPr kumimoji="0" lang="ko-KR" altLang="en-US" sz="900" b="0" dirty="0">
                <a:solidFill>
                  <a:prstClr val="black"/>
                </a:solidFill>
                <a:latin typeface="+mn-ea"/>
                <a:ea typeface="+mn-ea"/>
              </a:rPr>
              <a:t>명이 전표처리 및 자금집행</a:t>
            </a:r>
            <a:endParaRPr kumimoji="0" lang="en-US" altLang="ko-KR" sz="900" b="0" dirty="0">
              <a:solidFill>
                <a:prstClr val="black"/>
              </a:solidFill>
              <a:latin typeface="+mn-ea"/>
              <a:ea typeface="+mn-ea"/>
            </a:endParaRPr>
          </a:p>
          <a:p>
            <a:pPr eaLnBrk="1" hangingPunct="1"/>
            <a:r>
              <a:rPr kumimoji="0" lang="en-US" altLang="ko-KR" sz="900" b="0" dirty="0">
                <a:solidFill>
                  <a:prstClr val="black"/>
                </a:solidFill>
                <a:latin typeface="+mn-ea"/>
                <a:ea typeface="+mn-ea"/>
              </a:rPr>
              <a:t>    (</a:t>
            </a:r>
            <a:r>
              <a:rPr kumimoji="0" lang="ko-KR" altLang="en-US" sz="900" b="0" dirty="0">
                <a:solidFill>
                  <a:prstClr val="black"/>
                </a:solidFill>
                <a:latin typeface="+mn-ea"/>
                <a:ea typeface="+mn-ea"/>
              </a:rPr>
              <a:t>급여의 경우 대표이사의 사위가 급여계산 및 자금집행</a:t>
            </a:r>
            <a:r>
              <a:rPr kumimoji="0" lang="en-US" altLang="ko-KR" sz="900" b="0" dirty="0">
                <a:solidFill>
                  <a:prstClr val="black"/>
                </a:solidFill>
                <a:latin typeface="+mn-ea"/>
                <a:ea typeface="+mn-ea"/>
              </a:rPr>
              <a:t>)</a:t>
            </a:r>
            <a:r>
              <a:rPr kumimoji="0" lang="ko-KR" altLang="en-US" sz="900" b="0" dirty="0">
                <a:solidFill>
                  <a:prstClr val="black"/>
                </a:solidFill>
                <a:latin typeface="+mn-ea"/>
                <a:ea typeface="+mn-ea"/>
              </a:rPr>
              <a:t> </a:t>
            </a:r>
            <a:endParaRPr kumimoji="0" lang="en-GB" altLang="ko-KR" sz="900" b="0" dirty="0">
              <a:solidFill>
                <a:prstClr val="black"/>
              </a:solidFill>
              <a:latin typeface="+mn-ea"/>
              <a:ea typeface="+mn-ea"/>
            </a:endParaRPr>
          </a:p>
        </p:txBody>
      </p:sp>
      <p:sp>
        <p:nvSpPr>
          <p:cNvPr id="114" name="오각형 19">
            <a:extLst>
              <a:ext uri="{FF2B5EF4-FFF2-40B4-BE49-F238E27FC236}">
                <a16:creationId xmlns:a16="http://schemas.microsoft.com/office/drawing/2014/main" id="{375A3009-E600-4C94-88FE-F5881185F20C}"/>
              </a:ext>
            </a:extLst>
          </p:cNvPr>
          <p:cNvSpPr>
            <a:spLocks noChangeArrowheads="1"/>
          </p:cNvSpPr>
          <p:nvPr/>
        </p:nvSpPr>
        <p:spPr bwMode="auto">
          <a:xfrm>
            <a:off x="3826419" y="3891538"/>
            <a:ext cx="3461842" cy="25475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marL="171450" indent="-171450" eaLnBrk="1" hangingPunct="1">
              <a:buFont typeface="Wingdings" panose="05000000000000000000" pitchFamily="2" charset="2"/>
              <a:buChar char="ü"/>
            </a:pPr>
            <a:r>
              <a:rPr kumimoji="0" lang="ko-KR" altLang="en-US" sz="900" b="0" dirty="0">
                <a:solidFill>
                  <a:prstClr val="black"/>
                </a:solidFill>
                <a:latin typeface="+mn-ea"/>
                <a:ea typeface="+mn-ea"/>
              </a:rPr>
              <a:t>세무사무소에서 수행</a:t>
            </a:r>
            <a:endParaRPr kumimoji="0" lang="en-GB" altLang="ko-KR" sz="900" b="0" dirty="0">
              <a:solidFill>
                <a:prstClr val="black"/>
              </a:solidFill>
              <a:latin typeface="+mn-ea"/>
              <a:ea typeface="+mn-ea"/>
            </a:endParaRPr>
          </a:p>
        </p:txBody>
      </p:sp>
      <p:sp>
        <p:nvSpPr>
          <p:cNvPr id="115" name="Oval 225">
            <a:extLst>
              <a:ext uri="{FF2B5EF4-FFF2-40B4-BE49-F238E27FC236}">
                <a16:creationId xmlns:a16="http://schemas.microsoft.com/office/drawing/2014/main" id="{04BE6023-F7A1-474C-83F0-13DD6AA709DD}"/>
              </a:ext>
            </a:extLst>
          </p:cNvPr>
          <p:cNvSpPr>
            <a:spLocks noChangeAspect="1" noChangeArrowheads="1"/>
          </p:cNvSpPr>
          <p:nvPr>
            <p:custDataLst>
              <p:tags r:id="rId8"/>
            </p:custDataLst>
          </p:nvPr>
        </p:nvSpPr>
        <p:spPr bwMode="gray">
          <a:xfrm>
            <a:off x="3305738" y="3923163"/>
            <a:ext cx="205981" cy="205982"/>
          </a:xfrm>
          <a:prstGeom prst="ellipse">
            <a:avLst/>
          </a:prstGeom>
          <a:solidFill>
            <a:srgbClr val="FFFFFF"/>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116" name="Oval 225">
            <a:extLst>
              <a:ext uri="{FF2B5EF4-FFF2-40B4-BE49-F238E27FC236}">
                <a16:creationId xmlns:a16="http://schemas.microsoft.com/office/drawing/2014/main" id="{E269AB48-B103-4B1A-9B36-CFBE4B8E9136}"/>
              </a:ext>
            </a:extLst>
          </p:cNvPr>
          <p:cNvSpPr>
            <a:spLocks noChangeAspect="1" noChangeArrowheads="1"/>
          </p:cNvSpPr>
          <p:nvPr>
            <p:custDataLst>
              <p:tags r:id="rId9"/>
            </p:custDataLst>
          </p:nvPr>
        </p:nvSpPr>
        <p:spPr bwMode="gray">
          <a:xfrm>
            <a:off x="3305738" y="4235289"/>
            <a:ext cx="205981" cy="205982"/>
          </a:xfrm>
          <a:prstGeom prst="ellipse">
            <a:avLst/>
          </a:prstGeom>
          <a:solidFill>
            <a:srgbClr val="FFFFFF"/>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117" name="오각형 19">
            <a:extLst>
              <a:ext uri="{FF2B5EF4-FFF2-40B4-BE49-F238E27FC236}">
                <a16:creationId xmlns:a16="http://schemas.microsoft.com/office/drawing/2014/main" id="{4719D94D-13EF-408B-84ED-D9215CD6B593}"/>
              </a:ext>
            </a:extLst>
          </p:cNvPr>
          <p:cNvSpPr>
            <a:spLocks noChangeArrowheads="1"/>
          </p:cNvSpPr>
          <p:nvPr/>
        </p:nvSpPr>
        <p:spPr bwMode="auto">
          <a:xfrm>
            <a:off x="3826419" y="4201230"/>
            <a:ext cx="3461842" cy="25475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marL="171450" indent="-171450" eaLnBrk="1" hangingPunct="1">
              <a:buFont typeface="Wingdings" panose="05000000000000000000" pitchFamily="2" charset="2"/>
              <a:buChar char="ü"/>
            </a:pPr>
            <a:r>
              <a:rPr kumimoji="0" lang="ko-KR" altLang="en-US" sz="900" b="0" dirty="0">
                <a:solidFill>
                  <a:prstClr val="black"/>
                </a:solidFill>
                <a:latin typeface="+mn-ea"/>
                <a:ea typeface="+mn-ea"/>
              </a:rPr>
              <a:t>세무사무소에서 수행</a:t>
            </a:r>
            <a:endParaRPr kumimoji="0" lang="en-GB" altLang="ko-KR" sz="900" b="0" dirty="0">
              <a:solidFill>
                <a:prstClr val="black"/>
              </a:solidFill>
              <a:latin typeface="+mn-ea"/>
              <a:ea typeface="+mn-ea"/>
            </a:endParaRPr>
          </a:p>
        </p:txBody>
      </p:sp>
      <p:sp>
        <p:nvSpPr>
          <p:cNvPr id="118" name="오각형 19">
            <a:extLst>
              <a:ext uri="{FF2B5EF4-FFF2-40B4-BE49-F238E27FC236}">
                <a16:creationId xmlns:a16="http://schemas.microsoft.com/office/drawing/2014/main" id="{BC560FCE-5FE2-428D-965D-ACF60B942192}"/>
              </a:ext>
            </a:extLst>
          </p:cNvPr>
          <p:cNvSpPr>
            <a:spLocks noChangeArrowheads="1"/>
          </p:cNvSpPr>
          <p:nvPr/>
        </p:nvSpPr>
        <p:spPr bwMode="auto">
          <a:xfrm>
            <a:off x="3826419" y="4510922"/>
            <a:ext cx="3461842" cy="25475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marL="171450" indent="-171450" eaLnBrk="1" hangingPunct="1">
              <a:buFont typeface="Wingdings" panose="05000000000000000000" pitchFamily="2" charset="2"/>
              <a:buChar char="ü"/>
            </a:pPr>
            <a:r>
              <a:rPr kumimoji="0" lang="ko-KR" altLang="en-US" sz="900" b="0" dirty="0">
                <a:solidFill>
                  <a:prstClr val="black"/>
                </a:solidFill>
                <a:latin typeface="+mn-ea"/>
                <a:ea typeface="+mn-ea"/>
              </a:rPr>
              <a:t>세무사무소에서 수행</a:t>
            </a:r>
            <a:endParaRPr kumimoji="0" lang="en-GB" altLang="ko-KR" sz="900" b="0" dirty="0">
              <a:solidFill>
                <a:prstClr val="black"/>
              </a:solidFill>
              <a:latin typeface="+mn-ea"/>
              <a:ea typeface="+mn-ea"/>
            </a:endParaRPr>
          </a:p>
        </p:txBody>
      </p:sp>
      <p:sp>
        <p:nvSpPr>
          <p:cNvPr id="119" name="Oval 225">
            <a:extLst>
              <a:ext uri="{FF2B5EF4-FFF2-40B4-BE49-F238E27FC236}">
                <a16:creationId xmlns:a16="http://schemas.microsoft.com/office/drawing/2014/main" id="{7ECFAEAA-A75C-431F-BB02-00401B3E975F}"/>
              </a:ext>
            </a:extLst>
          </p:cNvPr>
          <p:cNvSpPr>
            <a:spLocks noChangeAspect="1" noChangeArrowheads="1"/>
          </p:cNvSpPr>
          <p:nvPr>
            <p:custDataLst>
              <p:tags r:id="rId10"/>
            </p:custDataLst>
          </p:nvPr>
        </p:nvSpPr>
        <p:spPr bwMode="gray">
          <a:xfrm>
            <a:off x="3305738" y="4847913"/>
            <a:ext cx="205981" cy="205982"/>
          </a:xfrm>
          <a:prstGeom prst="ellipse">
            <a:avLst/>
          </a:prstGeom>
          <a:solidFill>
            <a:srgbClr val="FFFFFF"/>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120" name="오각형 19">
            <a:extLst>
              <a:ext uri="{FF2B5EF4-FFF2-40B4-BE49-F238E27FC236}">
                <a16:creationId xmlns:a16="http://schemas.microsoft.com/office/drawing/2014/main" id="{9B562E19-4067-4942-AB37-237C411A7774}"/>
              </a:ext>
            </a:extLst>
          </p:cNvPr>
          <p:cNvSpPr>
            <a:spLocks noChangeArrowheads="1"/>
          </p:cNvSpPr>
          <p:nvPr/>
        </p:nvSpPr>
        <p:spPr bwMode="auto">
          <a:xfrm>
            <a:off x="3826419" y="4820614"/>
            <a:ext cx="3461842" cy="25475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marL="171450" indent="-171450" eaLnBrk="1" hangingPunct="1">
              <a:buFont typeface="Wingdings" panose="05000000000000000000" pitchFamily="2" charset="2"/>
              <a:buChar char="ü"/>
            </a:pPr>
            <a:r>
              <a:rPr kumimoji="0" lang="ko-KR" altLang="en-US" sz="900" b="0" dirty="0">
                <a:solidFill>
                  <a:prstClr val="black"/>
                </a:solidFill>
                <a:latin typeface="+mn-ea"/>
                <a:ea typeface="+mn-ea"/>
              </a:rPr>
              <a:t>관리직 직원 </a:t>
            </a:r>
            <a:r>
              <a:rPr kumimoji="0" lang="en-US" altLang="ko-KR" sz="900" b="0" dirty="0">
                <a:solidFill>
                  <a:prstClr val="black"/>
                </a:solidFill>
                <a:latin typeface="+mn-ea"/>
                <a:ea typeface="+mn-ea"/>
              </a:rPr>
              <a:t>1</a:t>
            </a:r>
            <a:r>
              <a:rPr kumimoji="0" lang="ko-KR" altLang="en-US" sz="900" b="0" dirty="0">
                <a:solidFill>
                  <a:prstClr val="black"/>
                </a:solidFill>
                <a:latin typeface="+mn-ea"/>
                <a:ea typeface="+mn-ea"/>
              </a:rPr>
              <a:t>명이 구매 및 자금 업무를 동시에 맡고 있음</a:t>
            </a:r>
            <a:endParaRPr kumimoji="0" lang="en-US" altLang="ko-KR" sz="900" b="0" dirty="0">
              <a:solidFill>
                <a:prstClr val="black"/>
              </a:solidFill>
              <a:latin typeface="+mn-ea"/>
              <a:ea typeface="+mn-ea"/>
            </a:endParaRPr>
          </a:p>
        </p:txBody>
      </p:sp>
      <p:sp>
        <p:nvSpPr>
          <p:cNvPr id="121" name="Oval 225">
            <a:extLst>
              <a:ext uri="{FF2B5EF4-FFF2-40B4-BE49-F238E27FC236}">
                <a16:creationId xmlns:a16="http://schemas.microsoft.com/office/drawing/2014/main" id="{723B3E7B-8A45-47CC-B6FE-57C6597F8AFE}"/>
              </a:ext>
            </a:extLst>
          </p:cNvPr>
          <p:cNvSpPr>
            <a:spLocks noChangeAspect="1" noChangeArrowheads="1"/>
          </p:cNvSpPr>
          <p:nvPr>
            <p:custDataLst>
              <p:tags r:id="rId11"/>
            </p:custDataLst>
          </p:nvPr>
        </p:nvSpPr>
        <p:spPr bwMode="gray">
          <a:xfrm>
            <a:off x="3305738" y="5160692"/>
            <a:ext cx="205981" cy="205982"/>
          </a:xfrm>
          <a:prstGeom prst="ellipse">
            <a:avLst/>
          </a:prstGeom>
          <a:solidFill>
            <a:srgbClr val="FFFFFF"/>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122" name="Arc 26">
            <a:extLst>
              <a:ext uri="{FF2B5EF4-FFF2-40B4-BE49-F238E27FC236}">
                <a16:creationId xmlns:a16="http://schemas.microsoft.com/office/drawing/2014/main" id="{AFEFD369-6880-492A-89C3-C0061CE67035}"/>
              </a:ext>
            </a:extLst>
          </p:cNvPr>
          <p:cNvSpPr>
            <a:spLocks noChangeAspect="1"/>
          </p:cNvSpPr>
          <p:nvPr>
            <p:custDataLst>
              <p:tags r:id="rId12"/>
            </p:custDataLst>
          </p:nvPr>
        </p:nvSpPr>
        <p:spPr bwMode="gray">
          <a:xfrm>
            <a:off x="3410829" y="5174393"/>
            <a:ext cx="94224" cy="187256"/>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solidFill>
            <a:srgbClr val="00A1DE"/>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123" name="Oval 225">
            <a:extLst>
              <a:ext uri="{FF2B5EF4-FFF2-40B4-BE49-F238E27FC236}">
                <a16:creationId xmlns:a16="http://schemas.microsoft.com/office/drawing/2014/main" id="{D71BCDE5-E22E-4A1B-97A9-D861E5FD038F}"/>
              </a:ext>
            </a:extLst>
          </p:cNvPr>
          <p:cNvSpPr>
            <a:spLocks noChangeAspect="1" noChangeArrowheads="1"/>
          </p:cNvSpPr>
          <p:nvPr>
            <p:custDataLst>
              <p:tags r:id="rId13"/>
            </p:custDataLst>
          </p:nvPr>
        </p:nvSpPr>
        <p:spPr bwMode="gray">
          <a:xfrm>
            <a:off x="3305738" y="5468662"/>
            <a:ext cx="205981" cy="205982"/>
          </a:xfrm>
          <a:prstGeom prst="ellipse">
            <a:avLst/>
          </a:prstGeom>
          <a:solidFill>
            <a:srgbClr val="FFFFFF"/>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124" name="오각형 19">
            <a:extLst>
              <a:ext uri="{FF2B5EF4-FFF2-40B4-BE49-F238E27FC236}">
                <a16:creationId xmlns:a16="http://schemas.microsoft.com/office/drawing/2014/main" id="{A991160C-6FCA-4BAC-AE2B-2B82002F632D}"/>
              </a:ext>
            </a:extLst>
          </p:cNvPr>
          <p:cNvSpPr>
            <a:spLocks noChangeArrowheads="1"/>
          </p:cNvSpPr>
          <p:nvPr/>
        </p:nvSpPr>
        <p:spPr bwMode="auto">
          <a:xfrm>
            <a:off x="3826419" y="5130306"/>
            <a:ext cx="3461842" cy="25475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marL="171450" indent="-171450" eaLnBrk="1" hangingPunct="1">
              <a:buFont typeface="Wingdings" panose="05000000000000000000" pitchFamily="2" charset="2"/>
              <a:buChar char="ü"/>
            </a:pPr>
            <a:r>
              <a:rPr kumimoji="0" lang="ko-KR" altLang="en-US" sz="900" b="0" dirty="0">
                <a:solidFill>
                  <a:prstClr val="black"/>
                </a:solidFill>
                <a:latin typeface="+mn-ea"/>
                <a:ea typeface="+mn-ea"/>
              </a:rPr>
              <a:t>대표이사가 채용을 전담하고 있음</a:t>
            </a:r>
            <a:endParaRPr kumimoji="0" lang="en-US" altLang="ko-KR" sz="900" b="0" dirty="0">
              <a:solidFill>
                <a:prstClr val="black"/>
              </a:solidFill>
              <a:latin typeface="+mn-ea"/>
              <a:ea typeface="+mn-ea"/>
            </a:endParaRPr>
          </a:p>
        </p:txBody>
      </p:sp>
      <p:sp>
        <p:nvSpPr>
          <p:cNvPr id="125" name="오각형 19">
            <a:extLst>
              <a:ext uri="{FF2B5EF4-FFF2-40B4-BE49-F238E27FC236}">
                <a16:creationId xmlns:a16="http://schemas.microsoft.com/office/drawing/2014/main" id="{E50AD0CC-755B-4A29-BFC0-6D18DC22A8D5}"/>
              </a:ext>
            </a:extLst>
          </p:cNvPr>
          <p:cNvSpPr>
            <a:spLocks noChangeArrowheads="1"/>
          </p:cNvSpPr>
          <p:nvPr/>
        </p:nvSpPr>
        <p:spPr bwMode="auto">
          <a:xfrm>
            <a:off x="3826419" y="5439998"/>
            <a:ext cx="3461842" cy="25475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marL="171450" indent="-171450" eaLnBrk="1" hangingPunct="1">
              <a:buFont typeface="Wingdings" panose="05000000000000000000" pitchFamily="2" charset="2"/>
              <a:buChar char="ü"/>
            </a:pPr>
            <a:r>
              <a:rPr kumimoji="0" lang="ko-KR" altLang="en-US" sz="900" b="0" dirty="0">
                <a:solidFill>
                  <a:prstClr val="black"/>
                </a:solidFill>
                <a:latin typeface="+mn-ea"/>
                <a:ea typeface="+mn-ea"/>
              </a:rPr>
              <a:t>근로계약서 작성하지 않으며</a:t>
            </a:r>
            <a:r>
              <a:rPr kumimoji="0" lang="en-US" altLang="ko-KR" sz="900" b="0" dirty="0">
                <a:solidFill>
                  <a:prstClr val="black"/>
                </a:solidFill>
                <a:latin typeface="+mn-ea"/>
                <a:ea typeface="+mn-ea"/>
              </a:rPr>
              <a:t>, </a:t>
            </a:r>
            <a:r>
              <a:rPr kumimoji="0" lang="ko-KR" altLang="en-US" sz="900" b="0" dirty="0">
                <a:solidFill>
                  <a:prstClr val="black"/>
                </a:solidFill>
                <a:latin typeface="+mn-ea"/>
                <a:ea typeface="+mn-ea"/>
              </a:rPr>
              <a:t>연차를 제공하고 있지 않음</a:t>
            </a:r>
            <a:endParaRPr kumimoji="0" lang="en-US" altLang="ko-KR" sz="900" b="0" dirty="0">
              <a:solidFill>
                <a:prstClr val="black"/>
              </a:solidFill>
              <a:latin typeface="+mn-ea"/>
              <a:ea typeface="+mn-ea"/>
            </a:endParaRPr>
          </a:p>
        </p:txBody>
      </p:sp>
      <p:sp>
        <p:nvSpPr>
          <p:cNvPr id="127" name="오각형 19">
            <a:extLst>
              <a:ext uri="{FF2B5EF4-FFF2-40B4-BE49-F238E27FC236}">
                <a16:creationId xmlns:a16="http://schemas.microsoft.com/office/drawing/2014/main" id="{3AD8434C-A303-40C0-93B5-419AFCF08DD1}"/>
              </a:ext>
            </a:extLst>
          </p:cNvPr>
          <p:cNvSpPr>
            <a:spLocks noChangeArrowheads="1"/>
          </p:cNvSpPr>
          <p:nvPr/>
        </p:nvSpPr>
        <p:spPr bwMode="auto">
          <a:xfrm>
            <a:off x="3825381" y="5749693"/>
            <a:ext cx="3453899" cy="469156"/>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marL="171450" indent="-171450" eaLnBrk="1" hangingPunct="1">
              <a:buFont typeface="Wingdings" panose="05000000000000000000" pitchFamily="2" charset="2"/>
              <a:buChar char="ü"/>
            </a:pPr>
            <a:r>
              <a:rPr kumimoji="0" lang="ko-KR" altLang="en-US" sz="900" b="0" dirty="0">
                <a:solidFill>
                  <a:prstClr val="black"/>
                </a:solidFill>
                <a:latin typeface="+mn-ea"/>
                <a:ea typeface="+mn-ea"/>
              </a:rPr>
              <a:t>연구개발활동이 전적으로 대표이사 한 명에 의해 이루어지며 회사에 연구개발비를 계상하지 않고 대표자가 개발한 특허권을 회사가 양수하는 방식을 이용</a:t>
            </a:r>
            <a:endParaRPr kumimoji="0" lang="en-US" altLang="ko-KR" sz="900" b="0" dirty="0">
              <a:solidFill>
                <a:prstClr val="black"/>
              </a:solidFill>
              <a:latin typeface="+mn-ea"/>
              <a:ea typeface="+mn-ea"/>
            </a:endParaRPr>
          </a:p>
        </p:txBody>
      </p:sp>
      <p:sp>
        <p:nvSpPr>
          <p:cNvPr id="128" name="Oval 216">
            <a:extLst>
              <a:ext uri="{FF2B5EF4-FFF2-40B4-BE49-F238E27FC236}">
                <a16:creationId xmlns:a16="http://schemas.microsoft.com/office/drawing/2014/main" id="{288CFE81-FD5F-4930-A2DA-93B969A945F6}"/>
              </a:ext>
            </a:extLst>
          </p:cNvPr>
          <p:cNvSpPr>
            <a:spLocks noChangeAspect="1" noChangeArrowheads="1"/>
          </p:cNvSpPr>
          <p:nvPr>
            <p:custDataLst>
              <p:tags r:id="rId14"/>
            </p:custDataLst>
          </p:nvPr>
        </p:nvSpPr>
        <p:spPr bwMode="gray">
          <a:xfrm>
            <a:off x="3305738" y="5860202"/>
            <a:ext cx="205981" cy="205982"/>
          </a:xfrm>
          <a:prstGeom prst="ellipse">
            <a:avLst/>
          </a:prstGeom>
          <a:solidFill>
            <a:srgbClr val="FFFFFF"/>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129" name="Arc 23">
            <a:extLst>
              <a:ext uri="{FF2B5EF4-FFF2-40B4-BE49-F238E27FC236}">
                <a16:creationId xmlns:a16="http://schemas.microsoft.com/office/drawing/2014/main" id="{F571D523-5E5B-47FD-AD05-7C624D435D3D}"/>
              </a:ext>
            </a:extLst>
          </p:cNvPr>
          <p:cNvSpPr>
            <a:spLocks noChangeAspect="1"/>
          </p:cNvSpPr>
          <p:nvPr>
            <p:custDataLst>
              <p:tags r:id="rId15"/>
            </p:custDataLst>
          </p:nvPr>
        </p:nvSpPr>
        <p:spPr bwMode="gray">
          <a:xfrm>
            <a:off x="3399768" y="5866495"/>
            <a:ext cx="103646" cy="1036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A1DE"/>
          </a:solidFill>
          <a:ln w="12700">
            <a:solidFill>
              <a:srgbClr val="00A1DE"/>
            </a:solidFill>
            <a:round/>
            <a:headEnd/>
            <a:tailEnd/>
          </a:ln>
        </p:spPr>
        <p:txBody>
          <a:bodyPr wrap="none" anchor="ctr"/>
          <a:lstStyle/>
          <a:p>
            <a:pPr algn="ctr" latinLnBrk="0">
              <a:defRPr/>
            </a:pPr>
            <a:endParaRPr lang="en-US" sz="900" kern="0" dirty="0">
              <a:solidFill>
                <a:sysClr val="windowText" lastClr="000000"/>
              </a:solidFill>
              <a:latin typeface="+mn-ea"/>
            </a:endParaRPr>
          </a:p>
        </p:txBody>
      </p:sp>
      <p:sp>
        <p:nvSpPr>
          <p:cNvPr id="130" name="모서리가 둥근 직사각형 302">
            <a:extLst>
              <a:ext uri="{FF2B5EF4-FFF2-40B4-BE49-F238E27FC236}">
                <a16:creationId xmlns:a16="http://schemas.microsoft.com/office/drawing/2014/main" id="{0745416A-AB0F-4E27-801D-8F0B98153D95}"/>
              </a:ext>
            </a:extLst>
          </p:cNvPr>
          <p:cNvSpPr/>
          <p:nvPr/>
        </p:nvSpPr>
        <p:spPr bwMode="auto">
          <a:xfrm>
            <a:off x="7339135" y="4205949"/>
            <a:ext cx="2106142" cy="249237"/>
          </a:xfrm>
          <a:prstGeom prst="roundRect">
            <a:avLst>
              <a:gd name="adj" fmla="val 0"/>
            </a:avLst>
          </a:prstGeom>
          <a:noFill/>
          <a:ln w="19050" cap="flat" cmpd="sng" algn="ctr">
            <a:solidFill>
              <a:srgbClr val="470A68"/>
            </a:solidFill>
            <a:prstDash val="solid"/>
          </a:ln>
          <a:effectLst/>
        </p:spPr>
        <p:txBody>
          <a:bodyPr anchor="ctr"/>
          <a:lstStyle/>
          <a:p>
            <a:pPr algn="ctr">
              <a:defRPr/>
            </a:pPr>
            <a:r>
              <a:rPr lang="ko-KR" altLang="en-US" sz="900" dirty="0">
                <a:solidFill>
                  <a:prstClr val="black"/>
                </a:solidFill>
                <a:latin typeface="+mn-ea"/>
              </a:rPr>
              <a:t>회계시스템 도입</a:t>
            </a:r>
            <a:endParaRPr lang="en-US" altLang="ko-KR" sz="900" kern="0" dirty="0">
              <a:solidFill>
                <a:srgbClr val="FFFFFF"/>
              </a:solidFill>
              <a:latin typeface="+mn-ea"/>
            </a:endParaRPr>
          </a:p>
        </p:txBody>
      </p:sp>
      <p:sp>
        <p:nvSpPr>
          <p:cNvPr id="132" name="모서리가 둥근 직사각형 302">
            <a:extLst>
              <a:ext uri="{FF2B5EF4-FFF2-40B4-BE49-F238E27FC236}">
                <a16:creationId xmlns:a16="http://schemas.microsoft.com/office/drawing/2014/main" id="{FEBC9B98-3B26-4951-964A-42B06E9A9BC7}"/>
              </a:ext>
            </a:extLst>
          </p:cNvPr>
          <p:cNvSpPr/>
          <p:nvPr/>
        </p:nvSpPr>
        <p:spPr bwMode="auto">
          <a:xfrm>
            <a:off x="7339135" y="4515308"/>
            <a:ext cx="2106142" cy="249237"/>
          </a:xfrm>
          <a:prstGeom prst="roundRect">
            <a:avLst>
              <a:gd name="adj" fmla="val 0"/>
            </a:avLst>
          </a:prstGeom>
          <a:noFill/>
          <a:ln w="19050" cap="flat" cmpd="sng" algn="ctr">
            <a:solidFill>
              <a:srgbClr val="470A68"/>
            </a:solidFill>
            <a:prstDash val="solid"/>
          </a:ln>
          <a:effectLst/>
        </p:spPr>
        <p:txBody>
          <a:bodyPr anchor="ctr"/>
          <a:lstStyle/>
          <a:p>
            <a:pPr algn="ctr">
              <a:defRPr/>
            </a:pPr>
            <a:r>
              <a:rPr lang="en-US" altLang="ko-KR" sz="900" i="1" kern="0" dirty="0">
                <a:latin typeface="+mn-ea"/>
              </a:rPr>
              <a:t>N/A</a:t>
            </a:r>
          </a:p>
        </p:txBody>
      </p:sp>
      <p:sp>
        <p:nvSpPr>
          <p:cNvPr id="134" name="모서리가 둥근 직사각형 298">
            <a:extLst>
              <a:ext uri="{FF2B5EF4-FFF2-40B4-BE49-F238E27FC236}">
                <a16:creationId xmlns:a16="http://schemas.microsoft.com/office/drawing/2014/main" id="{F953DC29-C638-46D4-ACC3-6E76F332CC4B}"/>
              </a:ext>
            </a:extLst>
          </p:cNvPr>
          <p:cNvSpPr/>
          <p:nvPr/>
        </p:nvSpPr>
        <p:spPr bwMode="auto">
          <a:xfrm>
            <a:off x="7339135" y="4824667"/>
            <a:ext cx="2106142" cy="248988"/>
          </a:xfrm>
          <a:prstGeom prst="roundRect">
            <a:avLst>
              <a:gd name="adj" fmla="val 0"/>
            </a:avLst>
          </a:prstGeom>
          <a:noFill/>
          <a:ln w="19050" cap="flat" cmpd="sng" algn="ctr">
            <a:solidFill>
              <a:srgbClr val="470A68"/>
            </a:solidFill>
            <a:prstDash val="solid"/>
          </a:ln>
          <a:effectLst/>
        </p:spPr>
        <p:txBody>
          <a:bodyPr anchor="ctr"/>
          <a:lstStyle/>
          <a:p>
            <a:pPr algn="ctr">
              <a:defRPr/>
            </a:pPr>
            <a:r>
              <a:rPr lang="ko-KR" altLang="en-US" sz="900" kern="0" dirty="0">
                <a:solidFill>
                  <a:prstClr val="black"/>
                </a:solidFill>
                <a:latin typeface="+mn-ea"/>
              </a:rPr>
              <a:t>관리직 추가채용으로 업무분장 필요</a:t>
            </a:r>
            <a:endParaRPr lang="en-US" altLang="ko-KR" sz="900" kern="0" dirty="0">
              <a:solidFill>
                <a:srgbClr val="FFFFFF"/>
              </a:solidFill>
              <a:latin typeface="+mn-ea"/>
            </a:endParaRPr>
          </a:p>
        </p:txBody>
      </p:sp>
      <p:sp>
        <p:nvSpPr>
          <p:cNvPr id="135" name="모서리가 둥근 직사각형 302">
            <a:extLst>
              <a:ext uri="{FF2B5EF4-FFF2-40B4-BE49-F238E27FC236}">
                <a16:creationId xmlns:a16="http://schemas.microsoft.com/office/drawing/2014/main" id="{128B72E3-BB40-4BB4-B2A5-E62779B16DD5}"/>
              </a:ext>
            </a:extLst>
          </p:cNvPr>
          <p:cNvSpPr/>
          <p:nvPr/>
        </p:nvSpPr>
        <p:spPr bwMode="auto">
          <a:xfrm>
            <a:off x="7345095" y="5133777"/>
            <a:ext cx="2106142" cy="249237"/>
          </a:xfrm>
          <a:prstGeom prst="roundRect">
            <a:avLst>
              <a:gd name="adj" fmla="val 0"/>
            </a:avLst>
          </a:prstGeom>
          <a:noFill/>
          <a:ln w="19050" cap="flat" cmpd="sng" algn="ctr">
            <a:solidFill>
              <a:srgbClr val="470A68"/>
            </a:solidFill>
            <a:prstDash val="solid"/>
          </a:ln>
          <a:effectLst/>
        </p:spPr>
        <p:txBody>
          <a:bodyPr anchor="ctr"/>
          <a:lstStyle/>
          <a:p>
            <a:pPr algn="ctr">
              <a:defRPr/>
            </a:pPr>
            <a:r>
              <a:rPr lang="en-US" altLang="ko-KR" sz="900" i="1" kern="0" dirty="0">
                <a:latin typeface="+mn-ea"/>
              </a:rPr>
              <a:t>N/A</a:t>
            </a:r>
          </a:p>
        </p:txBody>
      </p:sp>
      <p:sp>
        <p:nvSpPr>
          <p:cNvPr id="136" name="모서리가 둥근 직사각형 298">
            <a:extLst>
              <a:ext uri="{FF2B5EF4-FFF2-40B4-BE49-F238E27FC236}">
                <a16:creationId xmlns:a16="http://schemas.microsoft.com/office/drawing/2014/main" id="{DA63E4A4-FBA0-4BD7-8744-55815293FF86}"/>
              </a:ext>
            </a:extLst>
          </p:cNvPr>
          <p:cNvSpPr/>
          <p:nvPr/>
        </p:nvSpPr>
        <p:spPr bwMode="auto">
          <a:xfrm>
            <a:off x="7345095" y="5443136"/>
            <a:ext cx="2106142" cy="248988"/>
          </a:xfrm>
          <a:prstGeom prst="roundRect">
            <a:avLst>
              <a:gd name="adj" fmla="val 0"/>
            </a:avLst>
          </a:prstGeom>
          <a:noFill/>
          <a:ln w="19050" cap="flat" cmpd="sng" algn="ctr">
            <a:solidFill>
              <a:srgbClr val="470A68"/>
            </a:solidFill>
            <a:prstDash val="solid"/>
          </a:ln>
          <a:effectLst/>
        </p:spPr>
        <p:txBody>
          <a:bodyPr anchor="ctr"/>
          <a:lstStyle/>
          <a:p>
            <a:pPr algn="ctr">
              <a:defRPr/>
            </a:pPr>
            <a:r>
              <a:rPr lang="ko-KR" altLang="en-US" sz="900" kern="0" dirty="0">
                <a:solidFill>
                  <a:prstClr val="black"/>
                </a:solidFill>
                <a:latin typeface="+mn-ea"/>
              </a:rPr>
              <a:t>표준근로계약서 작성 </a:t>
            </a:r>
            <a:r>
              <a:rPr lang="en-US" altLang="ko-KR" sz="900" kern="0" dirty="0">
                <a:solidFill>
                  <a:prstClr val="black"/>
                </a:solidFill>
                <a:latin typeface="+mn-ea"/>
              </a:rPr>
              <a:t>/ </a:t>
            </a:r>
            <a:r>
              <a:rPr lang="ko-KR" altLang="en-US" sz="900" kern="0" dirty="0">
                <a:solidFill>
                  <a:prstClr val="black"/>
                </a:solidFill>
                <a:latin typeface="+mn-ea"/>
              </a:rPr>
              <a:t>연차 지급</a:t>
            </a:r>
            <a:endParaRPr lang="en-US" altLang="ko-KR" sz="900" kern="0" dirty="0">
              <a:solidFill>
                <a:srgbClr val="FFFFFF"/>
              </a:solidFill>
              <a:latin typeface="+mn-ea"/>
            </a:endParaRPr>
          </a:p>
        </p:txBody>
      </p:sp>
      <p:sp>
        <p:nvSpPr>
          <p:cNvPr id="137" name="모서리가 둥근 직사각형 298">
            <a:extLst>
              <a:ext uri="{FF2B5EF4-FFF2-40B4-BE49-F238E27FC236}">
                <a16:creationId xmlns:a16="http://schemas.microsoft.com/office/drawing/2014/main" id="{B57CAC4C-4877-4181-A17A-F7AAE3305BB2}"/>
              </a:ext>
            </a:extLst>
          </p:cNvPr>
          <p:cNvSpPr/>
          <p:nvPr/>
        </p:nvSpPr>
        <p:spPr bwMode="auto">
          <a:xfrm>
            <a:off x="7339135" y="5752246"/>
            <a:ext cx="2106142" cy="466360"/>
          </a:xfrm>
          <a:prstGeom prst="roundRect">
            <a:avLst>
              <a:gd name="adj" fmla="val 0"/>
            </a:avLst>
          </a:prstGeom>
          <a:noFill/>
          <a:ln w="19050" cap="flat" cmpd="sng" algn="ctr">
            <a:solidFill>
              <a:srgbClr val="470A68"/>
            </a:solidFill>
            <a:prstDash val="solid"/>
          </a:ln>
          <a:effectLst/>
        </p:spPr>
        <p:txBody>
          <a:bodyPr anchor="ctr"/>
          <a:lstStyle/>
          <a:p>
            <a:pPr algn="ctr">
              <a:defRPr/>
            </a:pPr>
            <a:r>
              <a:rPr lang="ko-KR" altLang="en-US" sz="900" kern="0" dirty="0">
                <a:latin typeface="+mn-ea"/>
              </a:rPr>
              <a:t>연구개발인력 채용 검토</a:t>
            </a:r>
            <a:endParaRPr lang="en-US" altLang="ko-KR" sz="900" kern="0" dirty="0">
              <a:latin typeface="+mn-ea"/>
            </a:endParaRPr>
          </a:p>
        </p:txBody>
      </p:sp>
      <p:sp>
        <p:nvSpPr>
          <p:cNvPr id="138" name="제목 2">
            <a:extLst>
              <a:ext uri="{FF2B5EF4-FFF2-40B4-BE49-F238E27FC236}">
                <a16:creationId xmlns:a16="http://schemas.microsoft.com/office/drawing/2014/main" id="{96572274-FD76-41B4-A403-F3B383DDA103}"/>
              </a:ext>
            </a:extLst>
          </p:cNvPr>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Function Overview</a:t>
            </a:r>
          </a:p>
        </p:txBody>
      </p:sp>
      <p:sp>
        <p:nvSpPr>
          <p:cNvPr id="66" name="제목 2">
            <a:extLst>
              <a:ext uri="{FF2B5EF4-FFF2-40B4-BE49-F238E27FC236}">
                <a16:creationId xmlns:a16="http://schemas.microsoft.com/office/drawing/2014/main" id="{5E54D441-BFE3-4D47-84AB-8A85B2F479CA}"/>
              </a:ext>
            </a:extLst>
          </p:cNvPr>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Understanding of target</a:t>
            </a:r>
          </a:p>
        </p:txBody>
      </p:sp>
      <p:sp>
        <p:nvSpPr>
          <p:cNvPr id="68" name="오각형 19">
            <a:extLst>
              <a:ext uri="{FF2B5EF4-FFF2-40B4-BE49-F238E27FC236}">
                <a16:creationId xmlns:a16="http://schemas.microsoft.com/office/drawing/2014/main" id="{E2851858-ECD3-4E87-84E4-60A18099BC41}"/>
              </a:ext>
            </a:extLst>
          </p:cNvPr>
          <p:cNvSpPr>
            <a:spLocks noChangeArrowheads="1"/>
          </p:cNvSpPr>
          <p:nvPr/>
        </p:nvSpPr>
        <p:spPr bwMode="auto">
          <a:xfrm>
            <a:off x="3059929" y="1588587"/>
            <a:ext cx="720000" cy="421017"/>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eaLnBrk="1" hangingPunct="1"/>
            <a:endParaRPr kumimoji="0" lang="en-GB" altLang="ko-KR" sz="900" b="0" dirty="0">
              <a:solidFill>
                <a:prstClr val="black"/>
              </a:solidFill>
              <a:latin typeface="+mn-ea"/>
              <a:ea typeface="+mn-ea"/>
            </a:endParaRPr>
          </a:p>
        </p:txBody>
      </p:sp>
      <p:sp>
        <p:nvSpPr>
          <p:cNvPr id="69" name="오각형 19">
            <a:extLst>
              <a:ext uri="{FF2B5EF4-FFF2-40B4-BE49-F238E27FC236}">
                <a16:creationId xmlns:a16="http://schemas.microsoft.com/office/drawing/2014/main" id="{44183883-0129-49F8-89E9-1697B49391C6}"/>
              </a:ext>
            </a:extLst>
          </p:cNvPr>
          <p:cNvSpPr>
            <a:spLocks noChangeArrowheads="1"/>
          </p:cNvSpPr>
          <p:nvPr/>
        </p:nvSpPr>
        <p:spPr bwMode="auto">
          <a:xfrm>
            <a:off x="3059929" y="2064538"/>
            <a:ext cx="720000" cy="994197"/>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eaLnBrk="1" hangingPunct="1"/>
            <a:endParaRPr kumimoji="0" lang="en-GB" altLang="ko-KR" sz="900" b="0" dirty="0">
              <a:solidFill>
                <a:prstClr val="black"/>
              </a:solidFill>
              <a:latin typeface="+mn-ea"/>
              <a:ea typeface="+mn-ea"/>
            </a:endParaRPr>
          </a:p>
        </p:txBody>
      </p:sp>
      <p:sp>
        <p:nvSpPr>
          <p:cNvPr id="71" name="오각형 19">
            <a:extLst>
              <a:ext uri="{FF2B5EF4-FFF2-40B4-BE49-F238E27FC236}">
                <a16:creationId xmlns:a16="http://schemas.microsoft.com/office/drawing/2014/main" id="{0EB54702-1F24-4160-805A-0D8A3E2E867D}"/>
              </a:ext>
            </a:extLst>
          </p:cNvPr>
          <p:cNvSpPr>
            <a:spLocks noChangeArrowheads="1"/>
          </p:cNvSpPr>
          <p:nvPr/>
        </p:nvSpPr>
        <p:spPr bwMode="auto">
          <a:xfrm>
            <a:off x="3059929" y="3113669"/>
            <a:ext cx="720000" cy="36077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eaLnBrk="1" hangingPunct="1"/>
            <a:endParaRPr kumimoji="0" lang="en-GB" altLang="ko-KR" sz="900" b="0" dirty="0">
              <a:solidFill>
                <a:prstClr val="black"/>
              </a:solidFill>
              <a:latin typeface="+mn-ea"/>
              <a:ea typeface="+mn-ea"/>
            </a:endParaRPr>
          </a:p>
        </p:txBody>
      </p:sp>
      <p:sp>
        <p:nvSpPr>
          <p:cNvPr id="72" name="오각형 19">
            <a:extLst>
              <a:ext uri="{FF2B5EF4-FFF2-40B4-BE49-F238E27FC236}">
                <a16:creationId xmlns:a16="http://schemas.microsoft.com/office/drawing/2014/main" id="{F58B78FD-8DA3-4435-87DE-EE42C0ABE922}"/>
              </a:ext>
            </a:extLst>
          </p:cNvPr>
          <p:cNvSpPr>
            <a:spLocks noChangeArrowheads="1"/>
          </p:cNvSpPr>
          <p:nvPr/>
        </p:nvSpPr>
        <p:spPr bwMode="auto">
          <a:xfrm>
            <a:off x="3059928" y="3529381"/>
            <a:ext cx="720000" cy="307223"/>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eaLnBrk="1" hangingPunct="1"/>
            <a:r>
              <a:rPr kumimoji="0" lang="ko-KR" altLang="en-US" sz="900" b="0" dirty="0">
                <a:solidFill>
                  <a:prstClr val="black"/>
                </a:solidFill>
                <a:latin typeface="+mn-ea"/>
                <a:ea typeface="+mn-ea"/>
              </a:rPr>
              <a:t> </a:t>
            </a:r>
            <a:endParaRPr kumimoji="0" lang="en-GB" altLang="ko-KR" sz="900" b="0" dirty="0">
              <a:solidFill>
                <a:prstClr val="black"/>
              </a:solidFill>
              <a:latin typeface="+mn-ea"/>
              <a:ea typeface="+mn-ea"/>
            </a:endParaRPr>
          </a:p>
        </p:txBody>
      </p:sp>
      <p:sp>
        <p:nvSpPr>
          <p:cNvPr id="74" name="오각형 19">
            <a:extLst>
              <a:ext uri="{FF2B5EF4-FFF2-40B4-BE49-F238E27FC236}">
                <a16:creationId xmlns:a16="http://schemas.microsoft.com/office/drawing/2014/main" id="{C82D1554-7073-4D3C-94D7-35E33E2EFB88}"/>
              </a:ext>
            </a:extLst>
          </p:cNvPr>
          <p:cNvSpPr>
            <a:spLocks noChangeArrowheads="1"/>
          </p:cNvSpPr>
          <p:nvPr/>
        </p:nvSpPr>
        <p:spPr bwMode="auto">
          <a:xfrm>
            <a:off x="3056554" y="3891538"/>
            <a:ext cx="720000" cy="25475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eaLnBrk="1" hangingPunct="1"/>
            <a:endParaRPr kumimoji="0" lang="en-GB" altLang="ko-KR" sz="900" b="0" dirty="0">
              <a:solidFill>
                <a:prstClr val="black"/>
              </a:solidFill>
              <a:latin typeface="+mn-ea"/>
              <a:ea typeface="+mn-ea"/>
            </a:endParaRPr>
          </a:p>
        </p:txBody>
      </p:sp>
      <p:sp>
        <p:nvSpPr>
          <p:cNvPr id="78" name="오각형 19">
            <a:extLst>
              <a:ext uri="{FF2B5EF4-FFF2-40B4-BE49-F238E27FC236}">
                <a16:creationId xmlns:a16="http://schemas.microsoft.com/office/drawing/2014/main" id="{755C03C5-C7EC-4784-B9E6-8F56DE90E911}"/>
              </a:ext>
            </a:extLst>
          </p:cNvPr>
          <p:cNvSpPr>
            <a:spLocks noChangeArrowheads="1"/>
          </p:cNvSpPr>
          <p:nvPr/>
        </p:nvSpPr>
        <p:spPr bwMode="auto">
          <a:xfrm>
            <a:off x="3056554" y="4201230"/>
            <a:ext cx="720000" cy="25475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eaLnBrk="1" hangingPunct="1"/>
            <a:endParaRPr kumimoji="0" lang="en-GB" altLang="ko-KR" sz="900" b="0" dirty="0">
              <a:solidFill>
                <a:prstClr val="black"/>
              </a:solidFill>
              <a:latin typeface="+mn-ea"/>
              <a:ea typeface="+mn-ea"/>
            </a:endParaRPr>
          </a:p>
        </p:txBody>
      </p:sp>
      <p:sp>
        <p:nvSpPr>
          <p:cNvPr id="79" name="오각형 19">
            <a:extLst>
              <a:ext uri="{FF2B5EF4-FFF2-40B4-BE49-F238E27FC236}">
                <a16:creationId xmlns:a16="http://schemas.microsoft.com/office/drawing/2014/main" id="{39887320-B860-4219-90FB-902696ABA5DD}"/>
              </a:ext>
            </a:extLst>
          </p:cNvPr>
          <p:cNvSpPr>
            <a:spLocks noChangeArrowheads="1"/>
          </p:cNvSpPr>
          <p:nvPr/>
        </p:nvSpPr>
        <p:spPr bwMode="auto">
          <a:xfrm>
            <a:off x="3056554" y="4510922"/>
            <a:ext cx="720000" cy="25475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eaLnBrk="1" hangingPunct="1"/>
            <a:endParaRPr kumimoji="0" lang="en-GB" altLang="ko-KR" sz="900" b="0" dirty="0">
              <a:solidFill>
                <a:prstClr val="black"/>
              </a:solidFill>
              <a:latin typeface="+mn-ea"/>
              <a:ea typeface="+mn-ea"/>
            </a:endParaRPr>
          </a:p>
        </p:txBody>
      </p:sp>
      <p:sp>
        <p:nvSpPr>
          <p:cNvPr id="81" name="오각형 19">
            <a:extLst>
              <a:ext uri="{FF2B5EF4-FFF2-40B4-BE49-F238E27FC236}">
                <a16:creationId xmlns:a16="http://schemas.microsoft.com/office/drawing/2014/main" id="{0700F65D-F3C6-40FE-B9C7-468AA11DCE2A}"/>
              </a:ext>
            </a:extLst>
          </p:cNvPr>
          <p:cNvSpPr>
            <a:spLocks noChangeArrowheads="1"/>
          </p:cNvSpPr>
          <p:nvPr/>
        </p:nvSpPr>
        <p:spPr bwMode="auto">
          <a:xfrm>
            <a:off x="3056554" y="4820614"/>
            <a:ext cx="720000" cy="25475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eaLnBrk="1" hangingPunct="1"/>
            <a:endParaRPr kumimoji="0" lang="en-US" altLang="ko-KR" sz="900" b="0" dirty="0">
              <a:solidFill>
                <a:prstClr val="black"/>
              </a:solidFill>
              <a:latin typeface="+mn-ea"/>
              <a:ea typeface="+mn-ea"/>
            </a:endParaRPr>
          </a:p>
        </p:txBody>
      </p:sp>
      <p:sp>
        <p:nvSpPr>
          <p:cNvPr id="84" name="오각형 19">
            <a:extLst>
              <a:ext uri="{FF2B5EF4-FFF2-40B4-BE49-F238E27FC236}">
                <a16:creationId xmlns:a16="http://schemas.microsoft.com/office/drawing/2014/main" id="{8221B786-B44C-405E-A602-AC7180F67F89}"/>
              </a:ext>
            </a:extLst>
          </p:cNvPr>
          <p:cNvSpPr>
            <a:spLocks noChangeArrowheads="1"/>
          </p:cNvSpPr>
          <p:nvPr/>
        </p:nvSpPr>
        <p:spPr bwMode="auto">
          <a:xfrm>
            <a:off x="3056554" y="5130306"/>
            <a:ext cx="720000" cy="25475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eaLnBrk="1" hangingPunct="1"/>
            <a:endParaRPr kumimoji="0" lang="en-US" altLang="ko-KR" sz="900" b="0" dirty="0">
              <a:solidFill>
                <a:prstClr val="black"/>
              </a:solidFill>
              <a:latin typeface="+mn-ea"/>
              <a:ea typeface="+mn-ea"/>
            </a:endParaRPr>
          </a:p>
        </p:txBody>
      </p:sp>
      <p:sp>
        <p:nvSpPr>
          <p:cNvPr id="85" name="오각형 19">
            <a:extLst>
              <a:ext uri="{FF2B5EF4-FFF2-40B4-BE49-F238E27FC236}">
                <a16:creationId xmlns:a16="http://schemas.microsoft.com/office/drawing/2014/main" id="{3EB4C801-88E9-4581-B60A-79560B6B0637}"/>
              </a:ext>
            </a:extLst>
          </p:cNvPr>
          <p:cNvSpPr>
            <a:spLocks noChangeArrowheads="1"/>
          </p:cNvSpPr>
          <p:nvPr/>
        </p:nvSpPr>
        <p:spPr bwMode="auto">
          <a:xfrm>
            <a:off x="3056554" y="5439998"/>
            <a:ext cx="720000" cy="254758"/>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eaLnBrk="1" hangingPunct="1"/>
            <a:endParaRPr kumimoji="0" lang="en-US" altLang="ko-KR" sz="900" b="0" dirty="0">
              <a:solidFill>
                <a:prstClr val="black"/>
              </a:solidFill>
              <a:latin typeface="+mn-ea"/>
              <a:ea typeface="+mn-ea"/>
            </a:endParaRPr>
          </a:p>
        </p:txBody>
      </p:sp>
      <p:sp>
        <p:nvSpPr>
          <p:cNvPr id="89" name="오각형 19">
            <a:extLst>
              <a:ext uri="{FF2B5EF4-FFF2-40B4-BE49-F238E27FC236}">
                <a16:creationId xmlns:a16="http://schemas.microsoft.com/office/drawing/2014/main" id="{7034A0C8-4B63-4B18-B074-6996CE4171D3}"/>
              </a:ext>
            </a:extLst>
          </p:cNvPr>
          <p:cNvSpPr>
            <a:spLocks noChangeArrowheads="1"/>
          </p:cNvSpPr>
          <p:nvPr/>
        </p:nvSpPr>
        <p:spPr bwMode="auto">
          <a:xfrm>
            <a:off x="3055516" y="5749693"/>
            <a:ext cx="720000" cy="469156"/>
          </a:xfrm>
          <a:prstGeom prst="homePlate">
            <a:avLst>
              <a:gd name="adj" fmla="val 0"/>
            </a:avLst>
          </a:prstGeom>
          <a:noFill/>
          <a:ln w="19050" algn="ctr">
            <a:solidFill>
              <a:srgbClr val="00A1DE"/>
            </a:solidFill>
            <a:round/>
            <a:headEnd/>
            <a:tailEnd/>
          </a:ln>
        </p:spPr>
        <p:txBody>
          <a:bodyPr anchor="ctr"/>
          <a:lstStyle>
            <a:lvl1pPr eaLnBrk="0" hangingPunct="0">
              <a:defRPr kumimoji="1" b="1">
                <a:solidFill>
                  <a:schemeClr val="tx1"/>
                </a:solidFill>
                <a:latin typeface="Arial" charset="0"/>
                <a:ea typeface="굴림" charset="-127"/>
              </a:defRPr>
            </a:lvl1pPr>
            <a:lvl2pPr marL="742950" indent="-285750" eaLnBrk="0" hangingPunct="0">
              <a:defRPr kumimoji="1" b="1">
                <a:solidFill>
                  <a:schemeClr val="tx1"/>
                </a:solidFill>
                <a:latin typeface="Arial" charset="0"/>
                <a:ea typeface="굴림" charset="-127"/>
              </a:defRPr>
            </a:lvl2pPr>
            <a:lvl3pPr marL="1143000" indent="-228600" eaLnBrk="0" hangingPunct="0">
              <a:defRPr kumimoji="1" b="1">
                <a:solidFill>
                  <a:schemeClr val="tx1"/>
                </a:solidFill>
                <a:latin typeface="Arial" charset="0"/>
                <a:ea typeface="굴림" charset="-127"/>
              </a:defRPr>
            </a:lvl3pPr>
            <a:lvl4pPr marL="1600200" indent="-228600" eaLnBrk="0" hangingPunct="0">
              <a:defRPr kumimoji="1" b="1">
                <a:solidFill>
                  <a:schemeClr val="tx1"/>
                </a:solidFill>
                <a:latin typeface="Arial" charset="0"/>
                <a:ea typeface="굴림" charset="-127"/>
              </a:defRPr>
            </a:lvl4pPr>
            <a:lvl5pPr marL="2057400" indent="-228600" eaLnBrk="0" hangingPunct="0">
              <a:defRPr kumimoji="1" b="1">
                <a:solidFill>
                  <a:schemeClr val="tx1"/>
                </a:solidFill>
                <a:latin typeface="Arial" charset="0"/>
                <a:ea typeface="굴림" charset="-127"/>
              </a:defRPr>
            </a:lvl5pPr>
            <a:lvl6pPr marL="2514600" indent="-228600" eaLnBrk="0" fontAlgn="base" hangingPunct="0">
              <a:spcBef>
                <a:spcPct val="0"/>
              </a:spcBef>
              <a:spcAft>
                <a:spcPct val="0"/>
              </a:spcAft>
              <a:defRPr kumimoji="1" b="1">
                <a:solidFill>
                  <a:schemeClr val="tx1"/>
                </a:solidFill>
                <a:latin typeface="Arial" charset="0"/>
                <a:ea typeface="굴림" charset="-127"/>
              </a:defRPr>
            </a:lvl6pPr>
            <a:lvl7pPr marL="2971800" indent="-228600" eaLnBrk="0" fontAlgn="base" hangingPunct="0">
              <a:spcBef>
                <a:spcPct val="0"/>
              </a:spcBef>
              <a:spcAft>
                <a:spcPct val="0"/>
              </a:spcAft>
              <a:defRPr kumimoji="1" b="1">
                <a:solidFill>
                  <a:schemeClr val="tx1"/>
                </a:solidFill>
                <a:latin typeface="Arial" charset="0"/>
                <a:ea typeface="굴림" charset="-127"/>
              </a:defRPr>
            </a:lvl7pPr>
            <a:lvl8pPr marL="3429000" indent="-228600" eaLnBrk="0" fontAlgn="base" hangingPunct="0">
              <a:spcBef>
                <a:spcPct val="0"/>
              </a:spcBef>
              <a:spcAft>
                <a:spcPct val="0"/>
              </a:spcAft>
              <a:defRPr kumimoji="1" b="1">
                <a:solidFill>
                  <a:schemeClr val="tx1"/>
                </a:solidFill>
                <a:latin typeface="Arial" charset="0"/>
                <a:ea typeface="굴림" charset="-127"/>
              </a:defRPr>
            </a:lvl8pPr>
            <a:lvl9pPr marL="3886200" indent="-228600" eaLnBrk="0" fontAlgn="base" hangingPunct="0">
              <a:spcBef>
                <a:spcPct val="0"/>
              </a:spcBef>
              <a:spcAft>
                <a:spcPct val="0"/>
              </a:spcAft>
              <a:defRPr kumimoji="1" b="1">
                <a:solidFill>
                  <a:schemeClr val="tx1"/>
                </a:solidFill>
                <a:latin typeface="Arial" charset="0"/>
                <a:ea typeface="굴림" charset="-127"/>
              </a:defRPr>
            </a:lvl9pPr>
          </a:lstStyle>
          <a:p>
            <a:pPr eaLnBrk="1" hangingPunct="1"/>
            <a:endParaRPr kumimoji="0" lang="en-US" altLang="ko-KR" sz="900" b="0" dirty="0">
              <a:solidFill>
                <a:prstClr val="black"/>
              </a:solidFill>
              <a:latin typeface="+mn-ea"/>
              <a:ea typeface="+mn-ea"/>
            </a:endParaRPr>
          </a:p>
        </p:txBody>
      </p:sp>
    </p:spTree>
    <p:extLst>
      <p:ext uri="{BB962C8B-B14F-4D97-AF65-F5344CB8AC3E}">
        <p14:creationId xmlns:p14="http://schemas.microsoft.com/office/powerpoint/2010/main" val="259174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849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r>
              <a:rPr lang="en-US" altLang="ko-KR" sz="4800" b="1" dirty="0">
                <a:solidFill>
                  <a:srgbClr val="00338D"/>
                </a:solidFill>
                <a:latin typeface="KPMG Extralight" panose="020B0303030202040204" pitchFamily="34" charset="0"/>
              </a:rPr>
              <a:t>Industrial Property Rights</a:t>
            </a:r>
            <a:endParaRPr lang="en-US" altLang="ko-KR" sz="4800" b="1" dirty="0">
              <a:solidFill>
                <a:srgbClr val="00338D"/>
              </a:solidFill>
              <a:latin typeface="KPMG Extralight" panose="020B0303030202040204" pitchFamily="34" charset="0"/>
              <a:ea typeface="맑은 고딕" panose="020B0503020000020004" pitchFamily="50" charset="-127"/>
            </a:endParaRPr>
          </a:p>
        </p:txBody>
      </p:sp>
      <p:sp>
        <p:nvSpPr>
          <p:cNvPr id="4" name="제목 2"/>
          <p:cNvSpPr txBox="1">
            <a:spLocks/>
          </p:cNvSpPr>
          <p:nvPr/>
        </p:nvSpPr>
        <p:spPr>
          <a:xfrm>
            <a:off x="849000" y="185253"/>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defTabSz="914395">
              <a:defRPr/>
            </a:pPr>
            <a:r>
              <a:rPr lang="en-US" altLang="ko-KR" sz="2200" b="1" dirty="0">
                <a:solidFill>
                  <a:srgbClr val="00338D"/>
                </a:solidFill>
                <a:latin typeface="KPMG Extralight" panose="020B0303030202040204" pitchFamily="34" charset="0"/>
                <a:ea typeface="맑은 고딕" panose="020B0503020000020004" pitchFamily="50" charset="-127"/>
              </a:rPr>
              <a:t>Understanding of target</a:t>
            </a:r>
          </a:p>
        </p:txBody>
      </p:sp>
      <p:graphicFrame>
        <p:nvGraphicFramePr>
          <p:cNvPr id="6" name="표 5">
            <a:extLst>
              <a:ext uri="{FF2B5EF4-FFF2-40B4-BE49-F238E27FC236}">
                <a16:creationId xmlns:a16="http://schemas.microsoft.com/office/drawing/2014/main" id="{54B14A08-F0FD-481D-95D5-26F899BFD209}"/>
              </a:ext>
            </a:extLst>
          </p:cNvPr>
          <p:cNvGraphicFramePr>
            <a:graphicFrameLocks noGrp="1"/>
          </p:cNvGraphicFramePr>
          <p:nvPr>
            <p:extLst>
              <p:ext uri="{D42A27DB-BD31-4B8C-83A1-F6EECF244321}">
                <p14:modId xmlns:p14="http://schemas.microsoft.com/office/powerpoint/2010/main" val="1139872691"/>
              </p:ext>
            </p:extLst>
          </p:nvPr>
        </p:nvGraphicFramePr>
        <p:xfrm>
          <a:off x="936000" y="1098000"/>
          <a:ext cx="8405550" cy="4487418"/>
        </p:xfrm>
        <a:graphic>
          <a:graphicData uri="http://schemas.openxmlformats.org/drawingml/2006/table">
            <a:tbl>
              <a:tblPr/>
              <a:tblGrid>
                <a:gridCol w="252000">
                  <a:extLst>
                    <a:ext uri="{9D8B030D-6E8A-4147-A177-3AD203B41FA5}">
                      <a16:colId xmlns:a16="http://schemas.microsoft.com/office/drawing/2014/main" val="4052458893"/>
                    </a:ext>
                  </a:extLst>
                </a:gridCol>
                <a:gridCol w="468000">
                  <a:extLst>
                    <a:ext uri="{9D8B030D-6E8A-4147-A177-3AD203B41FA5}">
                      <a16:colId xmlns:a16="http://schemas.microsoft.com/office/drawing/2014/main" val="83846251"/>
                    </a:ext>
                  </a:extLst>
                </a:gridCol>
                <a:gridCol w="2444240">
                  <a:extLst>
                    <a:ext uri="{9D8B030D-6E8A-4147-A177-3AD203B41FA5}">
                      <a16:colId xmlns:a16="http://schemas.microsoft.com/office/drawing/2014/main" val="650547428"/>
                    </a:ext>
                  </a:extLst>
                </a:gridCol>
                <a:gridCol w="864000">
                  <a:extLst>
                    <a:ext uri="{9D8B030D-6E8A-4147-A177-3AD203B41FA5}">
                      <a16:colId xmlns:a16="http://schemas.microsoft.com/office/drawing/2014/main" val="3406911317"/>
                    </a:ext>
                  </a:extLst>
                </a:gridCol>
                <a:gridCol w="417310">
                  <a:extLst>
                    <a:ext uri="{9D8B030D-6E8A-4147-A177-3AD203B41FA5}">
                      <a16:colId xmlns:a16="http://schemas.microsoft.com/office/drawing/2014/main" val="3706470364"/>
                    </a:ext>
                  </a:extLst>
                </a:gridCol>
                <a:gridCol w="720000">
                  <a:extLst>
                    <a:ext uri="{9D8B030D-6E8A-4147-A177-3AD203B41FA5}">
                      <a16:colId xmlns:a16="http://schemas.microsoft.com/office/drawing/2014/main" val="2148997180"/>
                    </a:ext>
                  </a:extLst>
                </a:gridCol>
                <a:gridCol w="540000">
                  <a:extLst>
                    <a:ext uri="{9D8B030D-6E8A-4147-A177-3AD203B41FA5}">
                      <a16:colId xmlns:a16="http://schemas.microsoft.com/office/drawing/2014/main" val="2200083372"/>
                    </a:ext>
                  </a:extLst>
                </a:gridCol>
                <a:gridCol w="900000">
                  <a:extLst>
                    <a:ext uri="{9D8B030D-6E8A-4147-A177-3AD203B41FA5}">
                      <a16:colId xmlns:a16="http://schemas.microsoft.com/office/drawing/2014/main" val="2585606406"/>
                    </a:ext>
                  </a:extLst>
                </a:gridCol>
                <a:gridCol w="900000">
                  <a:extLst>
                    <a:ext uri="{9D8B030D-6E8A-4147-A177-3AD203B41FA5}">
                      <a16:colId xmlns:a16="http://schemas.microsoft.com/office/drawing/2014/main" val="1506176492"/>
                    </a:ext>
                  </a:extLst>
                </a:gridCol>
                <a:gridCol w="900000">
                  <a:extLst>
                    <a:ext uri="{9D8B030D-6E8A-4147-A177-3AD203B41FA5}">
                      <a16:colId xmlns:a16="http://schemas.microsoft.com/office/drawing/2014/main" val="1336679097"/>
                    </a:ext>
                  </a:extLst>
                </a:gridCol>
              </a:tblGrid>
              <a:tr h="162000">
                <a:tc>
                  <a:txBody>
                    <a:bodyPr/>
                    <a:lstStyle/>
                    <a:p>
                      <a:pPr algn="ctr" fontAlgn="ctr"/>
                      <a:r>
                        <a:rPr lang="en-US" sz="800" b="1" i="0" u="none" strike="noStrike" dirty="0">
                          <a:solidFill>
                            <a:schemeClr val="bg1"/>
                          </a:solidFill>
                          <a:effectLst/>
                          <a:latin typeface="맑은 고딕" panose="020B0503020000020004" pitchFamily="50" charset="-127"/>
                          <a:ea typeface="맑은 고딕" panose="020B0503020000020004" pitchFamily="50" charset="-127"/>
                        </a:rPr>
                        <a:t>No</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ko-KR" altLang="en-US" sz="800" b="1" i="0" u="none" strike="noStrike" dirty="0">
                          <a:solidFill>
                            <a:schemeClr val="bg1"/>
                          </a:solidFill>
                          <a:effectLst/>
                          <a:latin typeface="맑은 고딕" panose="020B0503020000020004" pitchFamily="50" charset="-127"/>
                          <a:ea typeface="맑은 고딕" panose="020B0503020000020004" pitchFamily="50" charset="-127"/>
                        </a:rPr>
                        <a:t>구분</a:t>
                      </a:r>
                      <a:r>
                        <a:rPr lang="en-US" altLang="ko-KR" sz="800" b="1" i="0" u="none" strike="noStrike" baseline="30000" dirty="0">
                          <a:solidFill>
                            <a:schemeClr val="bg1"/>
                          </a:solidFill>
                          <a:effectLst/>
                          <a:latin typeface="맑은 고딕" panose="020B0503020000020004" pitchFamily="50" charset="-127"/>
                          <a:ea typeface="맑은 고딕" panose="020B0503020000020004" pitchFamily="50" charset="-127"/>
                        </a:rPr>
                        <a:t>4</a:t>
                      </a:r>
                      <a:endParaRPr lang="ko-KR" altLang="en-US" sz="800" b="1" i="0" u="none" strike="noStrike" baseline="30000" dirty="0">
                        <a:solidFill>
                          <a:schemeClr val="bg1"/>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ko-KR" altLang="en-US" sz="800" b="1" i="0" u="none" strike="noStrike" dirty="0">
                          <a:solidFill>
                            <a:schemeClr val="bg1"/>
                          </a:solidFill>
                          <a:effectLst/>
                          <a:latin typeface="맑은 고딕" panose="020B0503020000020004" pitchFamily="50" charset="-127"/>
                          <a:ea typeface="맑은 고딕" panose="020B0503020000020004" pitchFamily="50" charset="-127"/>
                        </a:rPr>
                        <a:t>명칭</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ko-KR" altLang="en-US" sz="800" b="1" i="0" u="none" strike="noStrike" dirty="0">
                          <a:solidFill>
                            <a:schemeClr val="bg1"/>
                          </a:solidFill>
                          <a:effectLst/>
                          <a:latin typeface="맑은 고딕" panose="020B0503020000020004" pitchFamily="50" charset="-127"/>
                          <a:ea typeface="맑은 고딕" panose="020B0503020000020004" pitchFamily="50" charset="-127"/>
                        </a:rPr>
                        <a:t>등록번호</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ko-KR" altLang="en-US" sz="800" b="1" i="0" u="none" strike="noStrike" dirty="0">
                          <a:solidFill>
                            <a:schemeClr val="bg1"/>
                          </a:solidFill>
                          <a:effectLst/>
                          <a:latin typeface="맑은 고딕" panose="020B0503020000020004" pitchFamily="50" charset="-127"/>
                          <a:ea typeface="맑은 고딕" panose="020B0503020000020004" pitchFamily="50" charset="-127"/>
                        </a:rPr>
                        <a:t>출원인</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ko-KR" altLang="en-US" sz="800" b="1" i="0" u="none" strike="noStrike" dirty="0">
                          <a:solidFill>
                            <a:schemeClr val="bg1"/>
                          </a:solidFill>
                          <a:effectLst/>
                          <a:latin typeface="맑은 고딕" panose="020B0503020000020004" pitchFamily="50" charset="-127"/>
                          <a:ea typeface="맑은 고딕" panose="020B0503020000020004" pitchFamily="50" charset="-127"/>
                        </a:rPr>
                        <a:t>등록권리자</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ko-KR" altLang="en-US" sz="800" b="1" i="0" u="none" strike="noStrike" dirty="0">
                          <a:solidFill>
                            <a:schemeClr val="bg1"/>
                          </a:solidFill>
                          <a:effectLst/>
                          <a:latin typeface="맑은 고딕" panose="020B0503020000020004" pitchFamily="50" charset="-127"/>
                          <a:ea typeface="맑은 고딕" panose="020B0503020000020004" pitchFamily="50" charset="-127"/>
                        </a:rPr>
                        <a:t>등록일</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ko-KR" altLang="en-US" sz="800" b="1" i="0" u="none" strike="noStrike" dirty="0">
                          <a:solidFill>
                            <a:schemeClr val="bg1"/>
                          </a:solidFill>
                          <a:effectLst/>
                          <a:latin typeface="맑은 고딕" panose="020B0503020000020004" pitchFamily="50" charset="-127"/>
                          <a:ea typeface="맑은 고딕" panose="020B0503020000020004" pitchFamily="50" charset="-127"/>
                        </a:rPr>
                        <a:t>평가기관</a:t>
                      </a:r>
                      <a:r>
                        <a:rPr lang="en-US" altLang="ko-KR" sz="800" b="1" i="0" u="none" strike="noStrike" dirty="0">
                          <a:solidFill>
                            <a:schemeClr val="bg1"/>
                          </a:solidFill>
                          <a:effectLst/>
                          <a:latin typeface="맑은 고딕" panose="020B0503020000020004" pitchFamily="50" charset="-127"/>
                          <a:ea typeface="맑은 고딕" panose="020B0503020000020004" pitchFamily="50" charset="-127"/>
                        </a:rPr>
                        <a:t>1</a:t>
                      </a:r>
                      <a:endParaRPr lang="ko-KR" altLang="en-US" sz="800" b="1" i="0" u="none" strike="noStrike" dirty="0">
                        <a:solidFill>
                          <a:schemeClr val="bg1"/>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ko-KR" altLang="en-US" sz="800" b="1" i="0" u="none" strike="noStrike" dirty="0">
                          <a:solidFill>
                            <a:schemeClr val="bg1"/>
                          </a:solidFill>
                          <a:effectLst/>
                          <a:latin typeface="맑은 고딕" panose="020B0503020000020004" pitchFamily="50" charset="-127"/>
                          <a:ea typeface="맑은 고딕" panose="020B0503020000020004" pitchFamily="50" charset="-127"/>
                        </a:rPr>
                        <a:t>평가기관</a:t>
                      </a:r>
                      <a:r>
                        <a:rPr lang="en-US" altLang="ko-KR" sz="800" b="1" i="0" u="none" strike="noStrike" dirty="0">
                          <a:solidFill>
                            <a:schemeClr val="bg1"/>
                          </a:solidFill>
                          <a:effectLst/>
                          <a:latin typeface="맑은 고딕" panose="020B0503020000020004" pitchFamily="50" charset="-127"/>
                          <a:ea typeface="맑은 고딕" panose="020B0503020000020004" pitchFamily="50" charset="-127"/>
                        </a:rPr>
                        <a:t>2</a:t>
                      </a:r>
                      <a:endParaRPr lang="ko-KR" altLang="en-US" sz="800" b="1" i="0" u="none" strike="noStrike" dirty="0">
                        <a:solidFill>
                          <a:schemeClr val="bg1"/>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tc>
                  <a:txBody>
                    <a:bodyPr/>
                    <a:lstStyle/>
                    <a:p>
                      <a:pPr algn="ctr" fontAlgn="ctr"/>
                      <a:r>
                        <a:rPr lang="ko-KR" altLang="en-US" sz="800" b="1" i="0" u="none" strike="noStrike" dirty="0">
                          <a:solidFill>
                            <a:schemeClr val="bg1"/>
                          </a:solidFill>
                          <a:effectLst/>
                          <a:latin typeface="맑은 고딕" panose="020B0503020000020004" pitchFamily="50" charset="-127"/>
                          <a:ea typeface="맑은 고딕" panose="020B0503020000020004" pitchFamily="50" charset="-127"/>
                        </a:rPr>
                        <a:t>평가기관</a:t>
                      </a:r>
                      <a:r>
                        <a:rPr lang="en-US" altLang="ko-KR" sz="800" b="1" i="0" u="none" strike="noStrike" dirty="0">
                          <a:solidFill>
                            <a:schemeClr val="bg1"/>
                          </a:solidFill>
                          <a:effectLst/>
                          <a:latin typeface="맑은 고딕" panose="020B0503020000020004" pitchFamily="50" charset="-127"/>
                          <a:ea typeface="맑은 고딕" panose="020B0503020000020004" pitchFamily="50" charset="-127"/>
                        </a:rPr>
                        <a:t>3</a:t>
                      </a:r>
                      <a:endParaRPr lang="ko-KR" altLang="en-US" sz="800" b="1" i="0" u="none" strike="noStrike" dirty="0">
                        <a:solidFill>
                          <a:schemeClr val="bg1"/>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solidFill>
                      <a:srgbClr val="00338D"/>
                    </a:solidFill>
                  </a:tcPr>
                </a:tc>
                <a:extLst>
                  <a:ext uri="{0D108BD9-81ED-4DB2-BD59-A6C34878D82A}">
                    <a16:rowId xmlns:a16="http://schemas.microsoft.com/office/drawing/2014/main" val="560157899"/>
                  </a:ext>
                </a:extLst>
              </a:tr>
              <a:tr h="183326">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높은 분출력을 갖는 반송장치 및 이 반송장치에 사용되는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반송플레이트의</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제조방법</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10-0886968-0000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17-09-08</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rowSpan="10">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평가금액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13.3</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억</a:t>
                      </a: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a:t>
                      </a:r>
                    </a:p>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평가기준일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a:t>
                      </a: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2015-10-01</a:t>
                      </a:r>
                    </a:p>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경제적 수명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13</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년</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rowSpan="10">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rowSpan="10">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평가금액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a:t>
                      </a: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6.55~11.39</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억</a:t>
                      </a: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평가기준일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a:t>
                      </a: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2017-08-01</a:t>
                      </a:r>
                    </a:p>
                    <a:p>
                      <a:pPr algn="ctr" fontAlgn="ct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경제적 수명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11</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년</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1820114931"/>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높은 내압을 갖고 소량분출을 하는 비접촉식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10-0902790-0000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17-09-08</a:t>
                      </a:r>
                      <a:endParaRPr kumimoji="0" lang="en-US" altLang="ko-KR" sz="7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2683680391"/>
                  </a:ext>
                </a:extLst>
              </a:tr>
              <a:tr h="183326">
                <a:tc>
                  <a:txBody>
                    <a:bodyPr/>
                    <a:lstStyle/>
                    <a:p>
                      <a:pPr algn="ct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대전방지용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레이전트</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도막층의 틈새를 이용한 비접촉식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10-0916932-0000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17-09-08</a:t>
                      </a:r>
                      <a:endParaRPr kumimoji="0" lang="en-US" altLang="ko-KR" sz="7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4131467793"/>
                  </a:ext>
                </a:extLst>
              </a:tr>
              <a:tr h="154662">
                <a:tc>
                  <a:txBody>
                    <a:bodyPr/>
                    <a:lstStyle/>
                    <a:p>
                      <a:pPr algn="ct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안정성이 뛰어난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비접촉</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10-0928642-0000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17-09-08</a:t>
                      </a:r>
                      <a:endParaRPr kumimoji="0" lang="en-US" altLang="ko-KR" sz="7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693017895"/>
                  </a:ext>
                </a:extLst>
              </a:tr>
              <a:tr h="154662">
                <a:tc>
                  <a:txBody>
                    <a:bodyPr/>
                    <a:lstStyle/>
                    <a:p>
                      <a:pPr algn="ct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에어에 의해 부상과 반송을 시키는 비접촉식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10-0916933-0000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17-09-08</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838380373"/>
                  </a:ext>
                </a:extLst>
              </a:tr>
              <a:tr h="154662">
                <a:tc>
                  <a:txBody>
                    <a:bodyPr/>
                    <a:lstStyle/>
                    <a:p>
                      <a:pPr algn="ct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중량체용</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비접촉식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10-0946634-0000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17-09-08</a:t>
                      </a:r>
                      <a:endParaRPr kumimoji="0" lang="en-US" altLang="ko-KR" sz="7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89448120"/>
                  </a:ext>
                </a:extLst>
              </a:tr>
              <a:tr h="183326">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진공을 이용하여 안정된 반송을 도모할 수 있는 비접촉식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10-0913298-0000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17-09-08</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480806185"/>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비접촉식 반송 플레이트</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10-0904776-0000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17-09-08</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34963469"/>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비접촉식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10-1091561-0000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17-09-08</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618181652"/>
                  </a:ext>
                </a:extLst>
              </a:tr>
              <a:tr h="183326">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헬리컬나선을</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통해 균일하면서 높은 압력을 갖도록 에어가 분출되는 비접촉식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10-0938355-0000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17-09-08</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340581971"/>
                  </a:ext>
                </a:extLst>
              </a:tr>
              <a:tr h="458314">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11</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대면적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패널용</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10-1187006-0000</a:t>
                      </a:r>
                      <a:r>
                        <a:rPr lang="en-US" altLang="ko-KR" sz="700" b="1"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en-US" altLang="ko-KR" sz="7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18-03-05</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평가금액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15.79</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억</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평가기준일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a:t>
                      </a: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2015-07-03</a:t>
                      </a:r>
                    </a:p>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경제적 수명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13</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년</a:t>
                      </a: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평가금액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15.3</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억</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~27.2</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억</a:t>
                      </a: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평가기준일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a:t>
                      </a: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2017-08-01 </a:t>
                      </a:r>
                    </a:p>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경제적 수명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14</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년</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3131470100"/>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12</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흡입력을 갖는 비접촉식 반송 플레이트</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10-0876337-0000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코닝정밀소재</a:t>
                      </a:r>
                      <a:r>
                        <a:rPr lang="en-US" altLang="ko-KR" sz="700" b="0" i="0" u="none" strike="noStrike" baseline="30000" dirty="0">
                          <a:solidFill>
                            <a:srgbClr val="000000"/>
                          </a:solidFill>
                          <a:effectLst/>
                          <a:latin typeface="맑은 고딕" panose="020B0503020000020004" pitchFamily="50" charset="-127"/>
                          <a:ea typeface="맑은 고딕" panose="020B0503020000020004" pitchFamily="50" charset="-127"/>
                        </a:rPr>
                        <a:t>2</a:t>
                      </a:r>
                      <a:endParaRPr lang="ko-KR" altLang="en-US" sz="7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10-05-04</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extLst>
                  <a:ext uri="{0D108BD9-81ED-4DB2-BD59-A6C34878D82A}">
                    <a16:rowId xmlns:a16="http://schemas.microsoft.com/office/drawing/2014/main" val="1803835076"/>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13</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l"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스크라이브용</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유리가루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포집장치</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10-0901709-0000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r>
                        <a:rPr lang="en-US" altLang="ko-KR" sz="700" b="0" i="0" u="none" strike="noStrike" baseline="30000" dirty="0">
                          <a:solidFill>
                            <a:srgbClr val="000000"/>
                          </a:solidFill>
                          <a:effectLst/>
                          <a:latin typeface="맑은 고딕" panose="020B0503020000020004" pitchFamily="50" charset="-127"/>
                          <a:ea typeface="맑은 고딕" panose="020B0503020000020004" pitchFamily="50" charset="-127"/>
                        </a:rPr>
                        <a:t>3</a:t>
                      </a:r>
                      <a:endParaRPr lang="ko-KR" altLang="en-US" sz="7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09-06-02</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extLst>
                  <a:ext uri="{0D108BD9-81ED-4DB2-BD59-A6C34878D82A}">
                    <a16:rowId xmlns:a16="http://schemas.microsoft.com/office/drawing/2014/main" val="3885783990"/>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14</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비접촉식 유체 제거장치</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10-0939445-0000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mn-ea"/>
                        </a:rPr>
                        <a:t>이재성</a:t>
                      </a:r>
                      <a:r>
                        <a:rPr lang="en-US" altLang="ko-KR" sz="700" b="0" i="0" u="none" strike="noStrike" baseline="30000" dirty="0">
                          <a:solidFill>
                            <a:srgbClr val="000000"/>
                          </a:solidFill>
                          <a:effectLst/>
                          <a:latin typeface="맑은 고딕" panose="020B0503020000020004" pitchFamily="50" charset="-127"/>
                          <a:ea typeface="+mn-ea"/>
                        </a:rPr>
                        <a:t>3</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10-01-22</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extLst>
                  <a:ext uri="{0D108BD9-81ED-4DB2-BD59-A6C34878D82A}">
                    <a16:rowId xmlns:a16="http://schemas.microsoft.com/office/drawing/2014/main" val="2046871524"/>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특허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대면적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패널용</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10-2160851-0000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mn-ea"/>
                        </a:rPr>
                        <a:t>이재성</a:t>
                      </a:r>
                      <a:r>
                        <a:rPr lang="en-US" altLang="ko-KR" sz="700" b="0" i="0" u="none" strike="noStrike" baseline="30000" dirty="0">
                          <a:solidFill>
                            <a:srgbClr val="000000"/>
                          </a:solidFill>
                          <a:effectLst/>
                          <a:latin typeface="맑은 고딕" panose="020B0503020000020004" pitchFamily="50" charset="-127"/>
                          <a:ea typeface="+mn-ea"/>
                        </a:rPr>
                        <a:t>3</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20-09-22</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26847439"/>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실용신안</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비 접촉식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20-0481430-0000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18-11-22</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65430442"/>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디자인</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디스플레이 패널 이송용 롤러</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30-0814554-0000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18-11-22</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1369848750"/>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디자인</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디스플레이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패널용</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진공척</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30-0860057-0000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18-11-22</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2433250442"/>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디자인</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디스플레이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패널용</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진공척</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30-0857939-0000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18-11-22</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595436833"/>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디자인</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디스플레이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패널용</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상판</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30-0828681-0000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대흥하이텍</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18-11-22</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tcPr>
                </a:tc>
                <a:extLst>
                  <a:ext uri="{0D108BD9-81ED-4DB2-BD59-A6C34878D82A}">
                    <a16:rowId xmlns:a16="http://schemas.microsoft.com/office/drawing/2014/main" val="208510426"/>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5</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디자인</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디스플레이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패널용</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30-0813597-0000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mn-ea"/>
                        </a:rPr>
                        <a:t>이재성</a:t>
                      </a:r>
                      <a:r>
                        <a:rPr lang="en-US" altLang="ko-KR" sz="700" b="0" i="0" u="none" strike="noStrike" baseline="30000" dirty="0">
                          <a:solidFill>
                            <a:srgbClr val="000000"/>
                          </a:solidFill>
                          <a:effectLst/>
                          <a:latin typeface="맑은 고딕" panose="020B0503020000020004" pitchFamily="50" charset="-127"/>
                          <a:ea typeface="+mn-ea"/>
                        </a:rPr>
                        <a:t>3</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15-08-31</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extLst>
                  <a:ext uri="{0D108BD9-81ED-4DB2-BD59-A6C34878D82A}">
                    <a16:rowId xmlns:a16="http://schemas.microsoft.com/office/drawing/2014/main" val="2304901448"/>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6</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디자인</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l" fontAlgn="ct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반송플레이트용</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개스킷</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30-0813596-0000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mn-ea"/>
                        </a:rPr>
                        <a:t>이재성</a:t>
                      </a:r>
                      <a:r>
                        <a:rPr lang="en-US" altLang="ko-KR" sz="700" b="0" i="0" u="none" strike="noStrike" baseline="30000" dirty="0">
                          <a:solidFill>
                            <a:srgbClr val="000000"/>
                          </a:solidFill>
                          <a:effectLst/>
                          <a:latin typeface="맑은 고딕" panose="020B0503020000020004" pitchFamily="50" charset="-127"/>
                          <a:ea typeface="+mn-ea"/>
                        </a:rPr>
                        <a:t>3</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15-08-31</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extLst>
                  <a:ext uri="{0D108BD9-81ED-4DB2-BD59-A6C34878D82A}">
                    <a16:rowId xmlns:a16="http://schemas.microsoft.com/office/drawing/2014/main" val="1790222971"/>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디자인</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디스플레이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패널용</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반송플레이트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30-0813598-0000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mn-ea"/>
                        </a:rPr>
                        <a:t>이재성</a:t>
                      </a:r>
                      <a:r>
                        <a:rPr lang="en-US" altLang="ko-KR" sz="700" b="0" i="0" u="none" strike="noStrike" baseline="30000" dirty="0">
                          <a:solidFill>
                            <a:srgbClr val="000000"/>
                          </a:solidFill>
                          <a:effectLst/>
                          <a:latin typeface="맑은 고딕" panose="020B0503020000020004" pitchFamily="50" charset="-127"/>
                          <a:ea typeface="+mn-ea"/>
                        </a:rPr>
                        <a:t>3</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15-08-31</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solidFill>
                      <a:schemeClr val="bg1">
                        <a:lumMod val="85000"/>
                      </a:schemeClr>
                    </a:solidFill>
                  </a:tcPr>
                </a:tc>
                <a:extLst>
                  <a:ext uri="{0D108BD9-81ED-4DB2-BD59-A6C34878D82A}">
                    <a16:rowId xmlns:a16="http://schemas.microsoft.com/office/drawing/2014/main" val="3853974484"/>
                  </a:ext>
                </a:extLst>
              </a:tr>
              <a:tr h="154662">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46800" marR="468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디자인</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디스플레이 패널 이송용 롤러</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30-0970955-0000</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이재성</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mn-ea"/>
                        </a:rPr>
                        <a:t>이재성</a:t>
                      </a:r>
                      <a:r>
                        <a:rPr lang="en-US" altLang="ko-KR" sz="700" b="0" i="0" u="none" strike="noStrike" baseline="30000" dirty="0">
                          <a:solidFill>
                            <a:srgbClr val="000000"/>
                          </a:solidFill>
                          <a:effectLst/>
                          <a:latin typeface="맑은 고딕" panose="020B0503020000020004" pitchFamily="50" charset="-127"/>
                          <a:ea typeface="+mn-ea"/>
                        </a:rPr>
                        <a:t>3</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18-08-27</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6350" cap="flat" cmpd="sng" algn="ctr">
                      <a:solidFill>
                        <a:srgbClr val="00338D"/>
                      </a:solidFill>
                      <a:prstDash val="sysDot"/>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6800" marR="46800" marT="0" marB="0" anchor="ctr">
                    <a:lnL w="6350" cap="flat" cmpd="sng" algn="ctr">
                      <a:solidFill>
                        <a:srgbClr val="00338D"/>
                      </a:solidFill>
                      <a:prstDash val="sysDot"/>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00338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97500167"/>
                  </a:ext>
                </a:extLst>
              </a:tr>
            </a:tbl>
          </a:graphicData>
        </a:graphic>
      </p:graphicFrame>
      <p:sp>
        <p:nvSpPr>
          <p:cNvPr id="7" name="TextBox 6">
            <a:extLst>
              <a:ext uri="{FF2B5EF4-FFF2-40B4-BE49-F238E27FC236}">
                <a16:creationId xmlns:a16="http://schemas.microsoft.com/office/drawing/2014/main" id="{F16CE767-0142-48C8-AF08-3DB7E4FA5E40}"/>
              </a:ext>
            </a:extLst>
          </p:cNvPr>
          <p:cNvSpPr txBox="1"/>
          <p:nvPr/>
        </p:nvSpPr>
        <p:spPr>
          <a:xfrm>
            <a:off x="860498" y="5617752"/>
            <a:ext cx="7587215" cy="638636"/>
          </a:xfrm>
          <a:prstGeom prst="rect">
            <a:avLst/>
          </a:prstGeom>
          <a:noFill/>
        </p:spPr>
        <p:txBody>
          <a:bodyPr wrap="square" rtlCol="0">
            <a:spAutoFit/>
          </a:bodyPr>
          <a:lstStyle/>
          <a:p>
            <a:pPr>
              <a:spcBef>
                <a:spcPts val="300"/>
              </a:spcBef>
            </a:pPr>
            <a:r>
              <a:rPr lang="en-US" altLang="ko-KR" sz="700" dirty="0">
                <a:latin typeface="+mj-ea"/>
                <a:ea typeface="+mj-ea"/>
                <a:cs typeface="Univers for KPMG"/>
              </a:rPr>
              <a:t>Note 1: </a:t>
            </a:r>
            <a:r>
              <a:rPr lang="ko-KR" altLang="en-US" sz="700" dirty="0">
                <a:latin typeface="+mj-ea"/>
                <a:ea typeface="+mj-ea"/>
                <a:cs typeface="Univers for KPMG"/>
              </a:rPr>
              <a:t>하나은행 차입금 </a:t>
            </a:r>
            <a:r>
              <a:rPr lang="en-US" altLang="ko-KR" sz="700" dirty="0">
                <a:latin typeface="+mj-ea"/>
                <a:ea typeface="+mj-ea"/>
                <a:cs typeface="Univers for KPMG"/>
              </a:rPr>
              <a:t>13</a:t>
            </a:r>
            <a:r>
              <a:rPr lang="ko-KR" altLang="en-US" sz="700" dirty="0">
                <a:latin typeface="+mj-ea"/>
                <a:ea typeface="+mj-ea"/>
                <a:cs typeface="Univers for KPMG"/>
              </a:rPr>
              <a:t>억원에 대하여 해당 특허권을 담보로 제공하고 있음</a:t>
            </a:r>
            <a:endParaRPr lang="en-US" altLang="ko-KR" sz="700" dirty="0">
              <a:latin typeface="+mj-ea"/>
              <a:ea typeface="+mj-ea"/>
              <a:cs typeface="Univers for KPMG"/>
            </a:endParaRPr>
          </a:p>
          <a:p>
            <a:pPr>
              <a:spcBef>
                <a:spcPts val="300"/>
              </a:spcBef>
            </a:pPr>
            <a:r>
              <a:rPr lang="en-US" altLang="ko-KR" sz="700" dirty="0">
                <a:latin typeface="+mj-ea"/>
                <a:ea typeface="+mj-ea"/>
                <a:cs typeface="Univers for KPMG"/>
              </a:rPr>
              <a:t>Note 2: 2010</a:t>
            </a:r>
            <a:r>
              <a:rPr lang="ko-KR" altLang="en-US" sz="700" dirty="0">
                <a:latin typeface="+mj-ea"/>
                <a:ea typeface="+mj-ea"/>
                <a:cs typeface="Univers for KPMG"/>
              </a:rPr>
              <a:t>년도 초반 </a:t>
            </a:r>
            <a:r>
              <a:rPr lang="ko-KR" altLang="en-US" sz="700" dirty="0" err="1">
                <a:latin typeface="+mj-ea"/>
                <a:ea typeface="+mj-ea"/>
                <a:cs typeface="Univers for KPMG"/>
              </a:rPr>
              <a:t>삼성코닝</a:t>
            </a:r>
            <a:r>
              <a:rPr lang="ko-KR" altLang="en-US" sz="700" dirty="0">
                <a:latin typeface="+mj-ea"/>
                <a:ea typeface="+mj-ea"/>
                <a:cs typeface="Univers for KPMG"/>
              </a:rPr>
              <a:t> 시절 삼성에의 납품을 조건으로 무상으로 매도한 특허권에 해당함</a:t>
            </a:r>
            <a:r>
              <a:rPr lang="en-US" altLang="ko-KR" sz="700" dirty="0">
                <a:latin typeface="+mj-ea"/>
                <a:ea typeface="+mj-ea"/>
                <a:cs typeface="Univers for KPMG"/>
              </a:rPr>
              <a:t>. </a:t>
            </a:r>
            <a:r>
              <a:rPr lang="ko-KR" altLang="en-US" sz="700" dirty="0">
                <a:latin typeface="+mj-ea"/>
                <a:ea typeface="+mj-ea"/>
                <a:cs typeface="Univers for KPMG"/>
              </a:rPr>
              <a:t>동 특허에 대해 중국 특허권 별도 보유</a:t>
            </a:r>
            <a:endParaRPr lang="en-US" altLang="ko-KR" sz="700" dirty="0">
              <a:latin typeface="+mj-ea"/>
              <a:ea typeface="+mj-ea"/>
              <a:cs typeface="Univers for KPMG"/>
            </a:endParaRPr>
          </a:p>
          <a:p>
            <a:pPr>
              <a:spcBef>
                <a:spcPts val="300"/>
              </a:spcBef>
            </a:pPr>
            <a:r>
              <a:rPr lang="en-US" altLang="ko-KR" sz="700" dirty="0">
                <a:latin typeface="+mj-ea"/>
                <a:ea typeface="+mj-ea"/>
                <a:cs typeface="Univers for KPMG"/>
              </a:rPr>
              <a:t>Note 3: </a:t>
            </a:r>
            <a:r>
              <a:rPr lang="ko-KR" altLang="en-US" sz="700" dirty="0">
                <a:latin typeface="+mj-ea"/>
                <a:ea typeface="+mj-ea"/>
                <a:cs typeface="Univers for KPMG"/>
              </a:rPr>
              <a:t>대표이사 인터뷰 시</a:t>
            </a:r>
            <a:r>
              <a:rPr lang="en-US" altLang="ko-KR" sz="700" dirty="0">
                <a:latin typeface="+mj-ea"/>
                <a:ea typeface="+mj-ea"/>
                <a:cs typeface="Univers for KPMG"/>
              </a:rPr>
              <a:t>, </a:t>
            </a:r>
            <a:r>
              <a:rPr lang="ko-KR" altLang="en-US" sz="700" dirty="0">
                <a:latin typeface="+mj-ea"/>
                <a:ea typeface="+mj-ea"/>
                <a:cs typeface="Univers for KPMG"/>
              </a:rPr>
              <a:t>회사 지분 매각 시 무상으로 함께 양도하겠다는 내용의 답변을 수령하였으며 해당 내용 계약 체결 시 반영 필요</a:t>
            </a:r>
            <a:endParaRPr lang="en-US" altLang="ko-KR" sz="700" dirty="0">
              <a:latin typeface="+mj-ea"/>
              <a:ea typeface="+mj-ea"/>
              <a:cs typeface="Univers for KPMG"/>
            </a:endParaRPr>
          </a:p>
          <a:p>
            <a:pPr>
              <a:spcBef>
                <a:spcPts val="300"/>
              </a:spcBef>
            </a:pPr>
            <a:r>
              <a:rPr lang="en-US" altLang="ko-KR" sz="700" dirty="0">
                <a:latin typeface="+mj-ea"/>
                <a:ea typeface="+mj-ea"/>
                <a:cs typeface="Univers for KPMG"/>
              </a:rPr>
              <a:t>Note 4: </a:t>
            </a:r>
            <a:r>
              <a:rPr lang="ko-KR" altLang="en-US" sz="700" dirty="0">
                <a:latin typeface="+mj-ea"/>
                <a:ea typeface="+mj-ea"/>
                <a:cs typeface="Univers for KPMG"/>
              </a:rPr>
              <a:t>상기 </a:t>
            </a:r>
            <a:r>
              <a:rPr lang="en-US" altLang="ko-KR" sz="700" dirty="0">
                <a:latin typeface="+mj-ea"/>
                <a:ea typeface="+mj-ea"/>
                <a:cs typeface="Univers for KPMG"/>
              </a:rPr>
              <a:t>List up</a:t>
            </a:r>
            <a:r>
              <a:rPr lang="ko-KR" altLang="en-US" sz="700" dirty="0">
                <a:latin typeface="+mj-ea"/>
                <a:ea typeface="+mj-ea"/>
                <a:cs typeface="Univers for KPMG"/>
              </a:rPr>
              <a:t>된 특허 이외에 중국</a:t>
            </a:r>
            <a:r>
              <a:rPr lang="en-US" altLang="ko-KR" sz="700" dirty="0">
                <a:latin typeface="+mj-ea"/>
                <a:ea typeface="+mj-ea"/>
                <a:cs typeface="Univers for KPMG"/>
              </a:rPr>
              <a:t>, </a:t>
            </a:r>
            <a:r>
              <a:rPr lang="ko-KR" altLang="en-US" sz="700" dirty="0">
                <a:latin typeface="+mj-ea"/>
                <a:ea typeface="+mj-ea"/>
                <a:cs typeface="Univers for KPMG"/>
              </a:rPr>
              <a:t>일본에 각각 </a:t>
            </a:r>
            <a:r>
              <a:rPr lang="ko-KR" altLang="en-US" sz="700" dirty="0" err="1">
                <a:latin typeface="+mj-ea"/>
                <a:ea typeface="+mj-ea"/>
                <a:cs typeface="Univers for KPMG"/>
              </a:rPr>
              <a:t>하나씩의</a:t>
            </a:r>
            <a:r>
              <a:rPr lang="ko-KR" altLang="en-US" sz="700" dirty="0">
                <a:latin typeface="+mj-ea"/>
                <a:ea typeface="+mj-ea"/>
                <a:cs typeface="Univers for KPMG"/>
              </a:rPr>
              <a:t> 특허권을 보유하고 있으며</a:t>
            </a:r>
            <a:r>
              <a:rPr lang="en-US" altLang="ko-KR" sz="700" dirty="0">
                <a:latin typeface="+mj-ea"/>
                <a:ea typeface="+mj-ea"/>
                <a:cs typeface="Univers for KPMG"/>
              </a:rPr>
              <a:t>, </a:t>
            </a:r>
            <a:r>
              <a:rPr lang="ko-KR" altLang="en-US" sz="700" dirty="0">
                <a:latin typeface="+mj-ea"/>
                <a:ea typeface="+mj-ea"/>
                <a:cs typeface="Univers for KPMG"/>
              </a:rPr>
              <a:t>계약 체결 시 해당 특허권의 권리 양도에 대한 고려 필요함</a:t>
            </a:r>
            <a:endParaRPr lang="en-US" altLang="ko-KR" sz="700" dirty="0">
              <a:latin typeface="+mj-ea"/>
              <a:ea typeface="+mj-ea"/>
              <a:cs typeface="Univers for KPMG"/>
            </a:endParaRPr>
          </a:p>
        </p:txBody>
      </p:sp>
    </p:spTree>
    <p:extLst>
      <p:ext uri="{BB962C8B-B14F-4D97-AF65-F5344CB8AC3E}">
        <p14:creationId xmlns:p14="http://schemas.microsoft.com/office/powerpoint/2010/main" val="39865176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AME" val="MoonShap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Lst>
</file>

<file path=ppt/tags/tag11.xml><?xml version="1.0" encoding="utf-8"?>
<p:tagLst xmlns:a="http://schemas.openxmlformats.org/drawingml/2006/main" xmlns:r="http://schemas.openxmlformats.org/officeDocument/2006/relationships" xmlns:p="http://schemas.openxmlformats.org/presentationml/2006/main">
  <p:tag name="NAME" val="MoonShape"/>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Shape"/>
</p:tagLst>
</file>

<file path=ppt/tags/tag14.xml><?xml version="1.0" encoding="utf-8"?>
<p:tagLst xmlns:a="http://schemas.openxmlformats.org/drawingml/2006/main" xmlns:r="http://schemas.openxmlformats.org/officeDocument/2006/relationships" xmlns:p="http://schemas.openxmlformats.org/presentationml/2006/main">
  <p:tag name="NAME" val="MoonShape"/>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COPYRIGHT1" val="TRUE"/>
</p:tagLst>
</file>

<file path=ppt/tags/tag2.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xml><?xml version="1.0" encoding="utf-8"?>
<p:tagLst xmlns:a="http://schemas.openxmlformats.org/drawingml/2006/main" xmlns:r="http://schemas.openxmlformats.org/officeDocument/2006/relationships" xmlns:p="http://schemas.openxmlformats.org/presentationml/2006/main">
  <p:tag name="NAME" val="MoonShape"/>
</p:tagLst>
</file>

<file path=ppt/tags/tag4.xml><?xml version="1.0" encoding="utf-8"?>
<p:tagLst xmlns:a="http://schemas.openxmlformats.org/drawingml/2006/main" xmlns:r="http://schemas.openxmlformats.org/officeDocument/2006/relationships" xmlns:p="http://schemas.openxmlformats.org/presentationml/2006/main">
  <p:tag name="NAME" val="MoonShape"/>
</p:tagLst>
</file>

<file path=ppt/tags/tag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6.xml><?xml version="1.0" encoding="utf-8"?>
<p:tagLst xmlns:a="http://schemas.openxmlformats.org/drawingml/2006/main" xmlns:r="http://schemas.openxmlformats.org/officeDocument/2006/relationships" xmlns:p="http://schemas.openxmlformats.org/presentationml/2006/main">
  <p:tag name="NAME" val="MoonShape"/>
</p:tagLst>
</file>

<file path=ppt/tags/tag7.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8.xml><?xml version="1.0" encoding="utf-8"?>
<p:tagLst xmlns:a="http://schemas.openxmlformats.org/drawingml/2006/main" xmlns:r="http://schemas.openxmlformats.org/officeDocument/2006/relationships" xmlns:p="http://schemas.openxmlformats.org/presentationml/2006/main">
  <p:tag name="NAME" val="MoonShape"/>
</p:tagLst>
</file>

<file path=ppt/tags/tag9.xml><?xml version="1.0" encoding="utf-8"?>
<p:tagLst xmlns:a="http://schemas.openxmlformats.org/drawingml/2006/main" xmlns:r="http://schemas.openxmlformats.org/officeDocument/2006/relationships" xmlns:p="http://schemas.openxmlformats.org/presentationml/2006/main">
  <p:tag name="NAME" val="MoonShape"/>
</p:tagLst>
</file>

<file path=ppt/theme/theme1.xml><?xml version="1.0" encoding="utf-8"?>
<a:theme xmlns:a="http://schemas.openxmlformats.org/drawingml/2006/main" name="KPMG_Standard_4x3_0922_2015">
  <a:themeElements>
    <a:clrScheme name="Custom 1">
      <a:dk1>
        <a:srgbClr val="000000"/>
      </a:dk1>
      <a:lt1>
        <a:sysClr val="window" lastClr="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1DA"/>
      </a:hlink>
      <a:folHlink>
        <a:srgbClr val="0091DA"/>
      </a:folHlink>
    </a:clrScheme>
    <a:fontScheme name="Office">
      <a:majorFont>
        <a:latin typeface="Univers for KPMG"/>
        <a:ea typeface=""/>
        <a:cs typeface=""/>
        <a:font script="Jpan" typeface="ＭＳ Ｐゴシック"/>
        <a:font script="Hang" typeface="맑은 고딕"/>
        <a:font script="Hans" typeface="宋体"/>
        <a:font script="Hant" typeface="新細明體"/>
        <a:font script="Arab" typeface="Univers for KPMG"/>
        <a:font script="Hebr" typeface="Univers for KPMG"/>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Univers for KPMG"/>
        <a:font script="Uigh" typeface="Microsoft Uighur"/>
      </a:majorFont>
      <a:minorFont>
        <a:latin typeface="Univers for KPMG"/>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rgbClr val="003087"/>
            </a:solidFill>
            <a:latin typeface="Univers for KPMG"/>
            <a:cs typeface="Univers for KPMG"/>
          </a:defRPr>
        </a:defPPr>
      </a:lstStyle>
    </a:txDef>
  </a:objectDefaults>
  <a:extraClrSchemeLst/>
  <a:extLst>
    <a:ext uri="{05A4C25C-085E-4340-85A3-A5531E510DB2}">
      <thm15:themeFamily xmlns:thm15="http://schemas.microsoft.com/office/thememl/2012/main" name="KPMG Screen Standard Template.potx" id="{D3D53748-76F6-4935-810F-A4B852EAA437}" vid="{07EB59AF-D417-4CC2-AAD6-F751F65101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Univers for KPMG Light"/>
        <a:ea typeface=""/>
        <a:cs typeface=""/>
        <a:font script="Jpan" typeface="ＭＳ Ｐゴシック"/>
        <a:font script="Hang" typeface="맑은 고딕"/>
        <a:font script="Hans" typeface="宋体"/>
        <a:font script="Hant" typeface="新細明體"/>
        <a:font script="Arab" typeface="Univers for KPMG"/>
        <a:font script="Hebr" typeface="Univers for KPMG"/>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Univers for KPMG"/>
        <a:font script="Uigh" typeface="Microsoft Uighur"/>
        <a:font script="Geor" typeface="Sylfaen"/>
      </a:majorFont>
      <a:minorFont>
        <a:latin typeface="Univers for KPMG"/>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Univers for KPMG"/>
        <a:ea typeface=""/>
        <a:cs typeface=""/>
        <a:font script="Jpan" typeface="ＭＳ Ｐゴシック"/>
        <a:font script="Hang" typeface="맑은 고딕"/>
        <a:font script="Hans" typeface="宋体"/>
        <a:font script="Hant" typeface="新細明體"/>
        <a:font script="Arab" typeface="Univers for KPMG"/>
        <a:font script="Hebr" typeface="Univers for KPMG"/>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Univers for KPMG"/>
        <a:font script="Uigh" typeface="Microsoft Uighur"/>
        <a:font script="Geor" typeface="Sylfaen"/>
      </a:majorFont>
      <a:minorFont>
        <a:latin typeface="Univers for KPMG"/>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문서" ma:contentTypeID="0x0101000A5DD5D33CBCDA47BF42371A9ADE7462" ma:contentTypeVersion="0" ma:contentTypeDescription="새 문서를 만듭니다." ma:contentTypeScope="" ma:versionID="e3b08f037bee35d4537e18a35927b885">
  <xsd:schema xmlns:xsd="http://www.w3.org/2001/XMLSchema" xmlns:xs="http://www.w3.org/2001/XMLSchema" xmlns:p="http://schemas.microsoft.com/office/2006/metadata/properties" targetNamespace="http://schemas.microsoft.com/office/2006/metadata/properties" ma:root="true" ma:fieldsID="98509c16e2068e4d5d0612c501c197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A9621F-964B-4159-B58C-363CA3354532}">
  <ds:schemaRefs>
    <ds:schemaRef ds:uri="http://www.w3.org/XML/1998/namespac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purl.org/dc/term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A5FFB22D-83ED-436E-B0C1-7B571DBABE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B33B9E3-7F52-4C2C-8020-D4A443DBD5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71334</TotalTime>
  <Words>18941</Words>
  <Application>Microsoft Office PowerPoint</Application>
  <PresentationFormat>A4 용지(210x297mm)</PresentationFormat>
  <Paragraphs>9233</Paragraphs>
  <Slides>58</Slides>
  <Notes>9</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58</vt:i4>
      </vt:variant>
    </vt:vector>
  </HeadingPairs>
  <TitlesOfParts>
    <vt:vector size="68" baseType="lpstr">
      <vt:lpstr>Helvetica Light</vt:lpstr>
      <vt:lpstr>맑은 고딕</vt:lpstr>
      <vt:lpstr>맑은 고딕 (본문)</vt:lpstr>
      <vt:lpstr>Arial</vt:lpstr>
      <vt:lpstr>KPMG Extralight</vt:lpstr>
      <vt:lpstr>Univers 45 Light</vt:lpstr>
      <vt:lpstr>Univers for KPMG</vt:lpstr>
      <vt:lpstr>Univers for KPMG Light</vt:lpstr>
      <vt:lpstr>Wingdings</vt:lpstr>
      <vt:lpstr>KPMG_Standard_4x3_0922_2015</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Contacts  </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joohojung@kr.kpmg.com</dc:creator>
  <cp:keywords/>
  <dc:description>KPGM Screen Template GPPT 5.0</dc:description>
  <cp:lastModifiedBy>Jung, Joo-Ho (KR/Deal Adv2)</cp:lastModifiedBy>
  <cp:revision>4852</cp:revision>
  <cp:lastPrinted>2020-12-28T04:31:34Z</cp:lastPrinted>
  <dcterms:created xsi:type="dcterms:W3CDTF">2016-01-22T17:53:37Z</dcterms:created>
  <dcterms:modified xsi:type="dcterms:W3CDTF">2021-01-06T05:10:04Z</dcterms:modified>
  <cp:category>KPMG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2015-08-11T00:00:00Z</vt:filetime>
  </property>
  <property fmtid="{D5CDD505-2E9C-101B-9397-08002B2CF9AE}" pid="3" name="LastSaved">
    <vt:filetime>2015-08-11T00:00:00Z</vt:filetime>
  </property>
  <property fmtid="{D5CDD505-2E9C-101B-9397-08002B2CF9AE}" pid="4" name="ContentTypeId">
    <vt:lpwstr>0x0101000A5DD5D33CBCDA47BF42371A9ADE7462</vt:lpwstr>
  </property>
  <property fmtid="{D5CDD505-2E9C-101B-9397-08002B2CF9AE}" pid="5" name="Order">
    <vt:r8>1500</vt:r8>
  </property>
</Properties>
</file>