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Ex2.xml" ContentType="application/vnd.ms-office.chartex+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11.xml" ContentType="application/vnd.ms-office.chartstyle+xml"/>
  <Override PartName="/ppt/charts/colors11.xml" ContentType="application/vnd.ms-office.chartcolorstyle+xml"/>
  <Override PartName="/ppt/charts/chartEx4.xml" ContentType="application/vnd.ms-office.chartex+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rts/chartEx6.xml" ContentType="application/vnd.ms-office.chartex+xml"/>
  <Override PartName="/ppt/charts/style14.xml" ContentType="application/vnd.ms-office.chartstyle+xml"/>
  <Override PartName="/ppt/charts/colors14.xml" ContentType="application/vnd.ms-office.chartcolorstyle+xml"/>
  <Override PartName="/ppt/charts/chartEx7.xml" ContentType="application/vnd.ms-office.chartex+xml"/>
  <Override PartName="/ppt/charts/style15.xml" ContentType="application/vnd.ms-office.chartstyle+xml"/>
  <Override PartName="/ppt/charts/colors15.xml" ContentType="application/vnd.ms-office.chartcolorstyle+xml"/>
  <Override PartName="/ppt/charts/chartEx8.xml" ContentType="application/vnd.ms-office.chartex+xml"/>
  <Override PartName="/ppt/charts/style16.xml" ContentType="application/vnd.ms-office.chartstyle+xml"/>
  <Override PartName="/ppt/charts/colors16.xml" ContentType="application/vnd.ms-office.chartcolorstyle+xml"/>
  <Override PartName="/ppt/charts/chartEx9.xml" ContentType="application/vnd.ms-office.chartex+xml"/>
  <Override PartName="/ppt/charts/style17.xml" ContentType="application/vnd.ms-office.chartstyle+xml"/>
  <Override PartName="/ppt/charts/colors17.xml" ContentType="application/vnd.ms-office.chartcolorstyle+xml"/>
  <Override PartName="/ppt/charts/chartEx10.xml" ContentType="application/vnd.ms-office.chartex+xml"/>
  <Override PartName="/ppt/charts/style18.xml" ContentType="application/vnd.ms-office.chartstyle+xml"/>
  <Override PartName="/ppt/charts/colors18.xml" ContentType="application/vnd.ms-office.chartcolorstyle+xml"/>
  <Override PartName="/ppt/charts/chartEx11.xml" ContentType="application/vnd.ms-office.chartex+xml"/>
  <Override PartName="/ppt/charts/style19.xml" ContentType="application/vnd.ms-office.chartstyle+xml"/>
  <Override PartName="/ppt/charts/colors19.xml" ContentType="application/vnd.ms-office.chartcolorstyle+xml"/>
  <Override PartName="/ppt/charts/chartEx12.xml" ContentType="application/vnd.ms-office.chartex+xml"/>
  <Override PartName="/ppt/charts/style20.xml" ContentType="application/vnd.ms-office.chartstyle+xml"/>
  <Override PartName="/ppt/charts/colors20.xml" ContentType="application/vnd.ms-office.chartcolorstyle+xml"/>
  <Override PartName="/ppt/charts/chartEx13.xml" ContentType="application/vnd.ms-office.chartex+xml"/>
  <Override PartName="/ppt/charts/style21.xml" ContentType="application/vnd.ms-office.chartstyle+xml"/>
  <Override PartName="/ppt/charts/colors21.xml" ContentType="application/vnd.ms-office.chartcolorstyle+xml"/>
  <Override PartName="/ppt/charts/chartEx14.xml" ContentType="application/vnd.ms-office.chartex+xml"/>
  <Override PartName="/ppt/charts/style22.xml" ContentType="application/vnd.ms-office.chartstyle+xml"/>
  <Override PartName="/ppt/charts/colors22.xml" ContentType="application/vnd.ms-office.chartcolorstyle+xml"/>
  <Override PartName="/ppt/charts/chartEx15.xml" ContentType="application/vnd.ms-office.chartex+xml"/>
  <Override PartName="/ppt/charts/style23.xml" ContentType="application/vnd.ms-office.chartstyle+xml"/>
  <Override PartName="/ppt/charts/colors23.xml" ContentType="application/vnd.ms-office.chartcolorstyle+xml"/>
  <Override PartName="/ppt/charts/chartEx16.xml" ContentType="application/vnd.ms-office.chartex+xml"/>
  <Override PartName="/ppt/charts/style24.xml" ContentType="application/vnd.ms-office.chartstyle+xml"/>
  <Override PartName="/ppt/charts/colors24.xml" ContentType="application/vnd.ms-office.chartcolorstyle+xml"/>
  <Override PartName="/ppt/charts/chartEx17.xml" ContentType="application/vnd.ms-office.chartex+xml"/>
  <Override PartName="/ppt/charts/style25.xml" ContentType="application/vnd.ms-office.chartstyle+xml"/>
  <Override PartName="/ppt/charts/colors25.xml" ContentType="application/vnd.ms-office.chartcolorstyle+xml"/>
  <Override PartName="/ppt/charts/chartEx18.xml" ContentType="application/vnd.ms-office.chartex+xml"/>
  <Override PartName="/ppt/charts/style26.xml" ContentType="application/vnd.ms-office.chartstyle+xml"/>
  <Override PartName="/ppt/charts/colors26.xml" ContentType="application/vnd.ms-office.chartcolorstyle+xml"/>
  <Override PartName="/ppt/charts/chartEx19.xml" ContentType="application/vnd.ms-office.chartex+xml"/>
  <Override PartName="/ppt/charts/style27.xml" ContentType="application/vnd.ms-office.chartstyle+xml"/>
  <Override PartName="/ppt/charts/colors27.xml" ContentType="application/vnd.ms-office.chartcolorstyle+xml"/>
  <Override PartName="/ppt/charts/chartEx20.xml" ContentType="application/vnd.ms-office.chartex+xml"/>
  <Override PartName="/ppt/charts/style28.xml" ContentType="application/vnd.ms-office.chartstyle+xml"/>
  <Override PartName="/ppt/charts/colors28.xml" ContentType="application/vnd.ms-office.chartcolorstyle+xml"/>
  <Override PartName="/ppt/charts/chartEx21.xml" ContentType="application/vnd.ms-office.chartex+xml"/>
  <Override PartName="/ppt/charts/style29.xml" ContentType="application/vnd.ms-office.chartstyle+xml"/>
  <Override PartName="/ppt/charts/colors29.xml" ContentType="application/vnd.ms-office.chartcolorstyle+xml"/>
  <Override PartName="/ppt/charts/chartEx22.xml" ContentType="application/vnd.ms-office.chartex+xml"/>
  <Override PartName="/ppt/charts/style30.xml" ContentType="application/vnd.ms-office.chartstyle+xml"/>
  <Override PartName="/ppt/charts/colors30.xml" ContentType="application/vnd.ms-office.chartcolorstyle+xml"/>
  <Override PartName="/ppt/charts/chartEx23.xml" ContentType="application/vnd.ms-office.chartex+xml"/>
  <Override PartName="/ppt/charts/style31.xml" ContentType="application/vnd.ms-office.chartstyle+xml"/>
  <Override PartName="/ppt/charts/colors31.xml" ContentType="application/vnd.ms-office.chartcolorstyle+xml"/>
  <Override PartName="/ppt/charts/chartEx24.xml" ContentType="application/vnd.ms-office.chartex+xml"/>
  <Override PartName="/ppt/charts/style32.xml" ContentType="application/vnd.ms-office.chartstyle+xml"/>
  <Override PartName="/ppt/charts/colors32.xml" ContentType="application/vnd.ms-office.chartcolorstyle+xml"/>
  <Override PartName="/ppt/charts/chartEx25.xml" ContentType="application/vnd.ms-office.chartex+xml"/>
  <Override PartName="/ppt/charts/style33.xml" ContentType="application/vnd.ms-office.chartstyle+xml"/>
  <Override PartName="/ppt/charts/colors33.xml" ContentType="application/vnd.ms-office.chartcolorstyle+xml"/>
  <Override PartName="/ppt/charts/chartEx26.xml" ContentType="application/vnd.ms-office.chartex+xml"/>
  <Override PartName="/ppt/charts/style34.xml" ContentType="application/vnd.ms-office.chartstyle+xml"/>
  <Override PartName="/ppt/charts/colors34.xml" ContentType="application/vnd.ms-office.chartcolorstyle+xml"/>
  <Override PartName="/ppt/charts/chartEx27.xml" ContentType="application/vnd.ms-office.chartex+xml"/>
  <Override PartName="/ppt/charts/style35.xml" ContentType="application/vnd.ms-office.chartstyle+xml"/>
  <Override PartName="/ppt/charts/colors35.xml" ContentType="application/vnd.ms-office.chartcolorstyle+xml"/>
  <Override PartName="/ppt/charts/chartEx28.xml" ContentType="application/vnd.ms-office.chartex+xml"/>
  <Override PartName="/ppt/charts/style36.xml" ContentType="application/vnd.ms-office.chartstyle+xml"/>
  <Override PartName="/ppt/charts/colors36.xml" ContentType="application/vnd.ms-office.chartcolorstyle+xml"/>
  <Override PartName="/ppt/charts/chartEx29.xml" ContentType="application/vnd.ms-office.chartex+xml"/>
  <Override PartName="/ppt/charts/style37.xml" ContentType="application/vnd.ms-office.chartstyle+xml"/>
  <Override PartName="/ppt/charts/colors37.xml" ContentType="application/vnd.ms-office.chartcolorstyle+xml"/>
  <Override PartName="/ppt/charts/chartEx30.xml" ContentType="application/vnd.ms-office.chartex+xml"/>
  <Override PartName="/ppt/charts/style38.xml" ContentType="application/vnd.ms-office.chartstyle+xml"/>
  <Override PartName="/ppt/charts/colors38.xml" ContentType="application/vnd.ms-office.chartcolorstyle+xml"/>
  <Override PartName="/ppt/charts/chartEx31.xml" ContentType="application/vnd.ms-office.chartex+xml"/>
  <Override PartName="/ppt/charts/style39.xml" ContentType="application/vnd.ms-office.chartstyle+xml"/>
  <Override PartName="/ppt/charts/colors39.xml" ContentType="application/vnd.ms-office.chartcolorstyle+xml"/>
  <Override PartName="/ppt/charts/chartEx32.xml" ContentType="application/vnd.ms-office.chartex+xml"/>
  <Override PartName="/ppt/charts/style40.xml" ContentType="application/vnd.ms-office.chartstyle+xml"/>
  <Override PartName="/ppt/charts/colors40.xml" ContentType="application/vnd.ms-office.chartcolorstyle+xml"/>
  <Override PartName="/ppt/charts/chartEx33.xml" ContentType="application/vnd.ms-office.chartex+xml"/>
  <Override PartName="/ppt/charts/style41.xml" ContentType="application/vnd.ms-office.chartstyle+xml"/>
  <Override PartName="/ppt/charts/colors41.xml" ContentType="application/vnd.ms-office.chartcolorstyle+xml"/>
  <Override PartName="/ppt/charts/chartEx34.xml" ContentType="application/vnd.ms-office.chartex+xml"/>
  <Override PartName="/ppt/charts/style42.xml" ContentType="application/vnd.ms-office.chartstyle+xml"/>
  <Override PartName="/ppt/charts/colors42.xml" ContentType="application/vnd.ms-office.chartcolorstyle+xml"/>
  <Override PartName="/ppt/charts/chartEx35.xml" ContentType="application/vnd.ms-office.chartex+xml"/>
  <Override PartName="/ppt/charts/style43.xml" ContentType="application/vnd.ms-office.chartstyle+xml"/>
  <Override PartName="/ppt/charts/colors4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9.xml" ContentType="application/vnd.openxmlformats-officedocument.drawingml.chart+xml"/>
  <Override PartName="/ppt/charts/style44.xml" ContentType="application/vnd.ms-office.chartstyle+xml"/>
  <Override PartName="/ppt/charts/colors44.xml" ContentType="application/vnd.ms-office.chartcolorstyle+xml"/>
  <Override PartName="/ppt/tags/tag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491" r:id="rId5"/>
    <p:sldId id="3232" r:id="rId6"/>
    <p:sldId id="3271" r:id="rId7"/>
    <p:sldId id="3219" r:id="rId8"/>
    <p:sldId id="3270" r:id="rId9"/>
    <p:sldId id="3208" r:id="rId10"/>
    <p:sldId id="3207" r:id="rId11"/>
    <p:sldId id="3255" r:id="rId12"/>
    <p:sldId id="3182" r:id="rId13"/>
    <p:sldId id="3191" r:id="rId14"/>
    <p:sldId id="3179" r:id="rId15"/>
    <p:sldId id="3192" r:id="rId16"/>
    <p:sldId id="3193" r:id="rId17"/>
    <p:sldId id="3237" r:id="rId18"/>
    <p:sldId id="3238" r:id="rId19"/>
    <p:sldId id="3239" r:id="rId20"/>
    <p:sldId id="3236" r:id="rId21"/>
    <p:sldId id="3217" r:id="rId22"/>
    <p:sldId id="3247" r:id="rId23"/>
    <p:sldId id="3248" r:id="rId24"/>
    <p:sldId id="3249" r:id="rId25"/>
    <p:sldId id="3251" r:id="rId26"/>
    <p:sldId id="3252" r:id="rId27"/>
    <p:sldId id="3240" r:id="rId28"/>
    <p:sldId id="3256" r:id="rId29"/>
    <p:sldId id="3257" r:id="rId30"/>
    <p:sldId id="3258" r:id="rId31"/>
    <p:sldId id="3254" r:id="rId32"/>
    <p:sldId id="3272" r:id="rId33"/>
    <p:sldId id="3277" r:id="rId34"/>
    <p:sldId id="3259" r:id="rId35"/>
    <p:sldId id="3260" r:id="rId36"/>
    <p:sldId id="3190" r:id="rId37"/>
    <p:sldId id="3263" r:id="rId38"/>
    <p:sldId id="3196" r:id="rId39"/>
    <p:sldId id="3211" r:id="rId40"/>
    <p:sldId id="3216" r:id="rId41"/>
    <p:sldId id="3261" r:id="rId42"/>
    <p:sldId id="3222" r:id="rId43"/>
    <p:sldId id="3224" r:id="rId44"/>
    <p:sldId id="3209" r:id="rId45"/>
    <p:sldId id="3264" r:id="rId46"/>
    <p:sldId id="3274" r:id="rId47"/>
    <p:sldId id="3275" r:id="rId48"/>
    <p:sldId id="3276" r:id="rId49"/>
    <p:sldId id="3181" r:id="rId50"/>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userDrawn="1">
          <p15:clr>
            <a:srgbClr val="A4A3A4"/>
          </p15:clr>
        </p15:guide>
        <p15:guide id="7" orient="horz" pos="845" userDrawn="1">
          <p15:clr>
            <a:srgbClr val="A4A3A4"/>
          </p15:clr>
        </p15:guide>
        <p15:guide id="10" orient="horz" pos="640" userDrawn="1">
          <p15:clr>
            <a:srgbClr val="A4A3A4"/>
          </p15:clr>
        </p15:guide>
        <p15:guide id="13" pos="2154" userDrawn="1">
          <p15:clr>
            <a:srgbClr val="A4A3A4"/>
          </p15:clr>
        </p15:guide>
        <p15:guide id="17" orient="horz" pos="34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79"/>
    <a:srgbClr val="005EB8"/>
    <a:srgbClr val="00A3A1"/>
    <a:srgbClr val="6D2077"/>
    <a:srgbClr val="00338D"/>
    <a:srgbClr val="470A68"/>
    <a:srgbClr val="0091DA"/>
    <a:srgbClr val="E5F4FB"/>
    <a:srgbClr val="33CC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2" autoAdjust="0"/>
    <p:restoredTop sz="96353" autoAdjust="0"/>
  </p:normalViewPr>
  <p:slideViewPr>
    <p:cSldViewPr snapToGrid="0">
      <p:cViewPr varScale="1">
        <p:scale>
          <a:sx n="114" d="100"/>
          <a:sy n="114" d="100"/>
        </p:scale>
        <p:origin x="1578" y="96"/>
      </p:cViewPr>
      <p:guideLst>
        <p:guide orient="horz" pos="3884"/>
        <p:guide orient="horz" pos="845"/>
        <p:guide orient="horz" pos="640"/>
        <p:guide pos="2154"/>
        <p:guide orient="horz" pos="343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4134" y="2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lee39\Desktop\FY21\&#47700;&#44032;\Pjt%20Mega_Store%20Master_21041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lee39\Desktop\FY21\&#47700;&#44032;\Pjt%20Mega_Store%20Master_21041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lee39\Desktop\FY21\&#47700;&#44032;\Pjt%20Mega_Store%20Master_21041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lee39\Desktop\FY21\&#47700;&#44032;\Pjt%20Mega_Store%20Master_21041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lee39\Desktop\FY21\&#47700;&#44032;\Pjt%20Mega_Store%20Master_210416.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lee39\Desktop\FY21\&#47700;&#44032;\Pjt%20Mega_Store%20Master_21041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wanjunchoi\Desktop\&#49324;&#50629;%20&#44288;&#47144;%20&#54260;&#45908;\05.%20&#49892;&#49324;&amp;&#48296;&#47448;&#50640;&#51060;&#49496;\04.%20&#47700;&#44032;&#52964;&#54588;\Pjt%20CAFE_&#51221;&#49328;&#54364;_210415_v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wanjunchoi\Desktop\&#49324;&#50629;%20&#44288;&#47144;%20&#54260;&#45908;\05.%20&#49892;&#49324;&amp;&#48296;&#47448;&#50640;&#51060;&#49496;\04.%20&#47700;&#44032;&#52964;&#54588;\Pjt%20CAFE_&#51221;&#49328;&#54364;_210415_v3_BSP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kim51\Desktop\&#47700;&#44032;&#52964;&#54588;\WP\Pjt%20Mega_Current%20Performance.xlsx" TargetMode="External"/><Relationship Id="rId2" Type="http://schemas.microsoft.com/office/2011/relationships/chartColorStyle" Target="colors44.xml"/><Relationship Id="rId1" Type="http://schemas.microsoft.com/office/2011/relationships/chartStyle" Target="style44.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joohojung\Desktop\New%20&#51221;&#51452;&#54840;\02%20DD\09%20&#47700;&#44032;&#52964;&#54588;\04%20backdata\Project%20CAFE_Cash%20Flow_210415.xlsx"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6.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7.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8.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file:///C:\Users\mkim51\Desktop\&#47700;&#44032;&#52964;&#54588;\WP\&#49828;&#53664;&#50612;&#47560;&#49828;&#53552;\Pjt%20Mega_Store%20Master_210416.xlsx" TargetMode="External"/></Relationships>
</file>

<file path=ppt/charts/_rels/chartEx19.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oleObject" Target="file:///C:\Users\mkim51\Desktop\&#47700;&#44032;&#52964;&#54588;\WP\&#49828;&#53664;&#50612;&#47560;&#49828;&#53552;\Pjt%20Mega_Store%20Master_210416.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hyunsukrho\Desktop\&#47700;&#44032;&#52964;&#54588;\WP\Project%20CAFE_RB_210418_v1.xlsx" TargetMode="External"/></Relationships>
</file>

<file path=ppt/charts/_rels/chartEx20.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oleObject" Target="file:///C:\Users\hyunsukrho\Desktop\&#47700;&#44032;&#52964;&#54588;\WP\Project%20CAFE_RB_210417_v2.xlsx" TargetMode="External"/></Relationships>
</file>

<file path=ppt/charts/_rels/chartEx21.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oleObject" Target="file:///C:\Users\hyunsukrho\Desktop\&#47700;&#44032;&#52964;&#54588;\WP\Project%20CAFE_RB_210417_v3.xlsx" TargetMode="External"/></Relationships>
</file>

<file path=ppt/charts/_rels/chartEx22.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file:///C:\Users\hyunsukrho\Desktop\&#47700;&#44032;&#52964;&#54588;\WP\Project%20CAFE_RB_210417_v3.xlsx" TargetMode="External"/></Relationships>
</file>

<file path=ppt/charts/_rels/chartEx23.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oleObject" Target="file:///C:\Users\hyunsukrho\Desktop\&#47700;&#44032;&#52964;&#54588;\WP\Project%20CAFE_RB_210417_v3.xlsx" TargetMode="External"/></Relationships>
</file>

<file path=ppt/charts/_rels/chartEx24.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file:///C:\Users\hyunsukrho\Desktop\&#47700;&#44032;&#52964;&#54588;\WP\Project%20CAFE_RB_210417_v3.xlsx" TargetMode="External"/></Relationships>
</file>

<file path=ppt/charts/_rels/chartEx25.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C:\Users\hyunsukrho\Desktop\&#47700;&#44032;&#52964;&#54588;\WP\Project%20CAFE_RB_210417_v3.xlsx" TargetMode="External"/></Relationships>
</file>

<file path=ppt/charts/_rels/chartEx26.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oleObject" Target="file:///C:\Users\hyunsukrho\Desktop\&#47700;&#44032;&#52964;&#54588;\WP\Project%20CAFE_RB_210417_v3.xlsx" TargetMode="External"/></Relationships>
</file>

<file path=ppt/charts/_rels/chartEx27.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oleObject" Target="file:///C:\Users\hyunsukrho\Desktop\&#47700;&#44032;&#52964;&#54588;\WP\Project%20CAFE_RB_210417_v3.xlsx" TargetMode="External"/></Relationships>
</file>

<file path=ppt/charts/_rels/chartEx28.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oleObject" Target="file:///C:\Users\hyunsukrho\Desktop\&#47700;&#44032;&#52964;&#54588;\WP\Project%20CAFE_RB_210417_v3.xlsx" TargetMode="External"/></Relationships>
</file>

<file path=ppt/charts/_rels/chartEx29.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oleObject" Target="file:///C:\Users\hyunsukrho\Desktop\&#47700;&#44032;&#52964;&#54588;\WP\Project%20CAFE_RB_210417_v3.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mkim51\Desktop\&#47700;&#44032;&#52964;&#54588;\WP\&#49828;&#53664;&#50612;&#47560;&#49828;&#53552;\Pjt%20Mega_Store%20Master_210416.xlsx" TargetMode="External"/></Relationships>
</file>

<file path=ppt/charts/_rels/chartEx30.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oleObject" Target="file:///C:\Users\hyunsukrho\Desktop\&#47700;&#44032;&#52964;&#54588;\WP\Project%20CAFE_RB_210417_v3.xlsx" TargetMode="External"/></Relationships>
</file>

<file path=ppt/charts/_rels/chartEx31.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oleObject" Target="file:///C:\Users\hyunsukrho\Desktop\&#47700;&#44032;&#52964;&#54588;\WP\Project%20CAFE_RB_210417_v3.xlsx" TargetMode="External"/></Relationships>
</file>

<file path=ppt/charts/_rels/chartEx32.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oleObject" Target="file:///C:\Users\hyunsukrho\Desktop\&#47700;&#44032;&#52964;&#54588;\WP\Project%20CAFE_RB_210417_v3.xlsx" TargetMode="External"/></Relationships>
</file>

<file path=ppt/charts/_rels/chartEx33.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oleObject" Target="file:///C:\Users\hyunsukrho\Desktop\&#47700;&#44032;&#52964;&#54588;\WP\Project%20CAFE_RB_210417_v3.xlsx" TargetMode="External"/></Relationships>
</file>

<file path=ppt/charts/_rels/chartEx34.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oleObject" Target="file:///C:\Users\hwanjunchoi\Desktop\&#49324;&#50629;%20&#44288;&#47144;%20&#54260;&#45908;\05.%20&#49892;&#49324;&amp;&#48296;&#47448;&#50640;&#51060;&#49496;\04.%20&#47700;&#44032;&#52964;&#54588;\02.%20WP\03.%20Margin%20Bridge\Project%20CAFE_EBITDA%20Bridge%20(&#46041;&#51064;)_V2.1.xlsx" TargetMode="External"/></Relationships>
</file>

<file path=ppt/charts/_rels/chartEx35.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oleObject" Target="file:///C:\Users\hwanjunchoi\Desktop\&#49324;&#50629;%20&#44288;&#47144;%20&#54260;&#45908;\05.%20&#49892;&#49324;&amp;&#48296;&#47448;&#50640;&#51060;&#49496;\04.%20&#47700;&#44032;&#52964;&#54588;\02.%20WP\03.%20Margin%20Bridge\Project%20CAFE_EBITDA%20Bridge%20(&#46041;&#51064;)_V2.1.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mkim51\Desktop\&#47700;&#44032;&#52964;&#54588;\WP\&#49828;&#53664;&#50612;&#47560;&#49828;&#53552;\Pjt%20Mega_Store%20Master_210416.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mkim51\Desktop\&#47700;&#44032;&#52964;&#54588;\WP\&#49828;&#53664;&#50612;&#47560;&#49828;&#53552;\Pjt%20Mega_Store%20Master_210416.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C:\Users\mkim51\Desktop\&#47700;&#44032;&#52964;&#54588;\WP\&#49828;&#53664;&#50612;&#47560;&#49828;&#53552;\Pjt%20Mega_Store%20Master_210416.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C:\Users\mkim51\Desktop\&#47700;&#44032;&#52964;&#54588;\WP\&#49828;&#53664;&#50612;&#47560;&#49828;&#53552;\Pjt%20Mega_Store%20Master_210416.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mkim51\Desktop\&#47700;&#44032;&#52964;&#54588;\WP\&#49828;&#53664;&#50612;&#47560;&#49828;&#53552;\Pjt%20Mega_Store%20Master_210416.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C:\Users\mkim51\Desktop\&#47700;&#44032;&#52964;&#54588;\WP\&#49828;&#53664;&#50612;&#47560;&#49828;&#53552;\Pjt%20Mega_Store%20Master_2104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727239803479616E-2"/>
          <c:y val="0.15749099918880161"/>
          <c:w val="0.76202621932136416"/>
          <c:h val="0.7356918254338487"/>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F9-4DCA-A105-11E91E0D66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F9-4DCA-A105-11E91E0D66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5F9-4DCA-A105-11E91E0D663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5F9-4DCA-A105-11E91E0D663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5F9-4DCA-A105-11E91E0D663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5F9-4DCA-A105-11E91E0D663A}"/>
              </c:ext>
            </c:extLst>
          </c:dPt>
          <c:dLbls>
            <c:dLbl>
              <c:idx val="0"/>
              <c:layout>
                <c:manualLayout>
                  <c:x val="8.4369385897613072E-3"/>
                  <c:y val="-6.4152196620527263E-2"/>
                </c:manualLayout>
              </c:layout>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5F9-4DCA-A105-11E91E0D663A}"/>
                </c:ext>
              </c:extLst>
            </c:dLbl>
            <c:dLbl>
              <c:idx val="1"/>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6="http://schemas.microsoft.com/office/drawing/2014/chart" uri="{C3380CC4-5D6E-409C-BE32-E72D297353CC}">
                  <c16:uniqueId val="{00000003-95F9-4DCA-A105-11E91E0D663A}"/>
                </c:ext>
              </c:extLst>
            </c:dLbl>
            <c:dLbl>
              <c:idx val="2"/>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6="http://schemas.microsoft.com/office/drawing/2014/chart" uri="{C3380CC4-5D6E-409C-BE32-E72D297353CC}">
                  <c16:uniqueId val="{00000005-95F9-4DCA-A105-11E91E0D663A}"/>
                </c:ext>
              </c:extLst>
            </c:dLbl>
            <c:dLbl>
              <c:idx val="3"/>
              <c:layout>
                <c:manualLayout>
                  <c:x val="-1.3572010617056865E-2"/>
                  <c:y val="-1.4873042398207463E-2"/>
                </c:manualLayout>
              </c:layout>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5F9-4DCA-A105-11E91E0D663A}"/>
                </c:ext>
              </c:extLst>
            </c:dLbl>
            <c:dLbl>
              <c:idx val="4"/>
              <c:layout>
                <c:manualLayout>
                  <c:x val="-2.5675882219269561E-2"/>
                  <c:y val="-0.15501324333978098"/>
                </c:manualLayout>
              </c:layout>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5F9-4DCA-A105-11E91E0D663A}"/>
                </c:ext>
              </c:extLst>
            </c:dLbl>
            <c:dLbl>
              <c:idx val="5"/>
              <c:layout>
                <c:manualLayout>
                  <c:x val="0.11297388176478627"/>
                  <c:y val="-0.1586468175971487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5F9-4DCA-A105-11E91E0D663A}"/>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Report!$U$61:$U$66</c:f>
              <c:strCache>
                <c:ptCount val="6"/>
                <c:pt idx="0">
                  <c:v>수도권</c:v>
                </c:pt>
                <c:pt idx="1">
                  <c:v>경상권</c:v>
                </c:pt>
                <c:pt idx="2">
                  <c:v>전라권</c:v>
                </c:pt>
                <c:pt idx="3">
                  <c:v>충청권</c:v>
                </c:pt>
                <c:pt idx="4">
                  <c:v>강원</c:v>
                </c:pt>
                <c:pt idx="5">
                  <c:v>제주</c:v>
                </c:pt>
              </c:strCache>
            </c:strRef>
          </c:cat>
          <c:val>
            <c:numRef>
              <c:f>Report!$V$61:$V$66</c:f>
              <c:numCache>
                <c:formatCode>#,##0_);\(#,##0\);\-_)</c:formatCode>
                <c:ptCount val="6"/>
                <c:pt idx="0">
                  <c:v>738</c:v>
                </c:pt>
                <c:pt idx="1">
                  <c:v>182</c:v>
                </c:pt>
                <c:pt idx="2">
                  <c:v>129</c:v>
                </c:pt>
                <c:pt idx="3">
                  <c:v>88</c:v>
                </c:pt>
                <c:pt idx="4">
                  <c:v>33</c:v>
                </c:pt>
                <c:pt idx="5">
                  <c:v>21</c:v>
                </c:pt>
              </c:numCache>
            </c:numRef>
          </c:val>
          <c:extLst>
            <c:ext xmlns:c16="http://schemas.microsoft.com/office/drawing/2014/chart" uri="{C3380CC4-5D6E-409C-BE32-E72D297353CC}">
              <c16:uniqueId val="{0000000C-95F9-4DCA-A105-11E91E0D663A}"/>
            </c:ext>
          </c:extLst>
        </c:ser>
        <c:dLbls>
          <c:showLegendKey val="0"/>
          <c:showVal val="1"/>
          <c:showCatName val="0"/>
          <c:showSerName val="0"/>
          <c:showPercent val="0"/>
          <c:showBubbleSize val="0"/>
          <c:showLeaderLines val="1"/>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98689033931791"/>
          <c:y val="0.19164644869645331"/>
          <c:w val="0.84605451259052911"/>
          <c:h val="0.79346118928733544"/>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50-4641-971A-932E6A37F6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450-4641-971A-932E6A37F6E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450-4641-971A-932E6A37F6E2}"/>
              </c:ext>
            </c:extLst>
          </c:dPt>
          <c:dLbls>
            <c:dLbl>
              <c:idx val="0"/>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15:layout>
                    <c:manualLayout>
                      <c:w val="0.31047870121002913"/>
                      <c:h val="0.29990504456939454"/>
                    </c:manualLayout>
                  </c15:layout>
                </c:ext>
                <c:ext xmlns:c16="http://schemas.microsoft.com/office/drawing/2014/chart" uri="{C3380CC4-5D6E-409C-BE32-E72D297353CC}">
                  <c16:uniqueId val="{00000001-A450-4641-971A-932E6A37F6E2}"/>
                </c:ext>
              </c:extLst>
            </c:dLbl>
            <c:dLbl>
              <c:idx val="1"/>
              <c:layout>
                <c:manualLayout>
                  <c:x val="2.3500833769319739E-2"/>
                  <c:y val="-1.9216220305643909E-2"/>
                </c:manualLayout>
              </c:layout>
              <c:showLegendKey val="0"/>
              <c:showVal val="0"/>
              <c:showCatName val="1"/>
              <c:showSerName val="0"/>
              <c:showPercent val="1"/>
              <c:showBubbleSize val="0"/>
              <c:extLst>
                <c:ext xmlns:c15="http://schemas.microsoft.com/office/drawing/2012/chart" uri="{CE6537A1-D6FC-4f65-9D91-7224C49458BB}">
                  <c15:layout>
                    <c:manualLayout>
                      <c:w val="0.30642608437741053"/>
                      <c:h val="0.27807865502948415"/>
                    </c:manualLayout>
                  </c15:layout>
                </c:ext>
                <c:ext xmlns:c16="http://schemas.microsoft.com/office/drawing/2014/chart" uri="{C3380CC4-5D6E-409C-BE32-E72D297353CC}">
                  <c16:uniqueId val="{00000003-A450-4641-971A-932E6A37F6E2}"/>
                </c:ext>
              </c:extLst>
            </c:dLbl>
            <c:dLbl>
              <c:idx val="2"/>
              <c:layout>
                <c:manualLayout>
                  <c:x val="4.7414937601942115E-7"/>
                  <c:y val="-2.4114893135148014E-17"/>
                </c:manualLayout>
              </c:layout>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15:layout>
                    <c:manualLayout>
                      <c:w val="0.29843530705913585"/>
                      <c:h val="0.29990504456939454"/>
                    </c:manualLayout>
                  </c15:layout>
                </c:ext>
                <c:ext xmlns:c16="http://schemas.microsoft.com/office/drawing/2014/chart" uri="{C3380CC4-5D6E-409C-BE32-E72D297353CC}">
                  <c16:uniqueId val="{00000005-A450-4641-971A-932E6A37F6E2}"/>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Report!$W$61:$W$63</c:f>
              <c:strCache>
                <c:ptCount val="3"/>
                <c:pt idx="0">
                  <c:v>서울</c:v>
                </c:pt>
                <c:pt idx="1">
                  <c:v>경기도</c:v>
                </c:pt>
                <c:pt idx="2">
                  <c:v>인천</c:v>
                </c:pt>
              </c:strCache>
            </c:strRef>
          </c:cat>
          <c:val>
            <c:numRef>
              <c:f>Report!$X$61:$X$63</c:f>
              <c:numCache>
                <c:formatCode>#,##0_);\(#,##0\);\-_)</c:formatCode>
                <c:ptCount val="3"/>
                <c:pt idx="0">
                  <c:v>201</c:v>
                </c:pt>
                <c:pt idx="1">
                  <c:v>393</c:v>
                </c:pt>
                <c:pt idx="2">
                  <c:v>144</c:v>
                </c:pt>
              </c:numCache>
            </c:numRef>
          </c:val>
          <c:extLst>
            <c:ext xmlns:c16="http://schemas.microsoft.com/office/drawing/2014/chart" uri="{C3380CC4-5D6E-409C-BE32-E72D297353CC}">
              <c16:uniqueId val="{00000006-A450-4641-971A-932E6A37F6E2}"/>
            </c:ext>
          </c:extLst>
        </c:ser>
        <c:dLbls>
          <c:showLegendKey val="0"/>
          <c:showVal val="1"/>
          <c:showCatName val="0"/>
          <c:showSerName val="0"/>
          <c:showPercent val="0"/>
          <c:showBubbleSize val="0"/>
          <c:showLeaderLines val="1"/>
        </c:dLbls>
        <c:firstSliceAng val="0"/>
        <c:holeSize val="2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12206678317182"/>
          <c:y val="0.22343950670396279"/>
          <c:w val="0.84112790675429838"/>
          <c:h val="0.77656049329603716"/>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A92-4BBF-8D48-687DC08F39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A92-4BBF-8D48-687DC08F39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A92-4BBF-8D48-687DC08F390F}"/>
              </c:ext>
            </c:extLst>
          </c:dPt>
          <c:dLbls>
            <c:dLbl>
              <c:idx val="0"/>
              <c:layout>
                <c:manualLayout>
                  <c:x val="9.5049257330378761E-3"/>
                  <c:y val="4.252740585110959E-2"/>
                </c:manualLayout>
              </c:layout>
              <c:spPr>
                <a:noFill/>
                <a:ln>
                  <a:noFill/>
                </a:ln>
                <a:effectLst/>
              </c:spPr>
              <c:txPr>
                <a:bodyPr rot="0" spcFirstLastPara="1" vertOverflow="ellipsis" vert="horz" wrap="square" lIns="38100" tIns="19050" rIns="38100" bIns="19050" anchor="ctr" anchorCtr="0">
                  <a:spAutoFit/>
                </a:bodyPr>
                <a:lstStyle/>
                <a:p>
                  <a:pPr algn="ct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15:layout>
                    <c:manualLayout>
                      <c:w val="0.26338888610441569"/>
                      <c:h val="0.30145394775568601"/>
                    </c:manualLayout>
                  </c15:layout>
                </c:ext>
                <c:ext xmlns:c16="http://schemas.microsoft.com/office/drawing/2014/chart" uri="{C3380CC4-5D6E-409C-BE32-E72D297353CC}">
                  <c16:uniqueId val="{00000001-1A92-4BBF-8D48-687DC08F390F}"/>
                </c:ext>
              </c:extLst>
            </c:dLbl>
            <c:dLbl>
              <c:idx val="1"/>
              <c:layout>
                <c:manualLayout>
                  <c:x val="6.809423112509258E-2"/>
                  <c:y val="-4.957747160342329E-3"/>
                </c:manualLayout>
              </c:layout>
              <c:showLegendKey val="0"/>
              <c:showVal val="0"/>
              <c:showCatName val="1"/>
              <c:showSerName val="0"/>
              <c:showPercent val="1"/>
              <c:showBubbleSize val="0"/>
              <c:extLst>
                <c:ext xmlns:c15="http://schemas.microsoft.com/office/drawing/2012/chart" uri="{CE6537A1-D6FC-4f65-9D91-7224C49458BB}">
                  <c15:layout>
                    <c:manualLayout>
                      <c:w val="0.38524451977710039"/>
                      <c:h val="0.22431185390790903"/>
                    </c:manualLayout>
                  </c15:layout>
                </c:ext>
                <c:ext xmlns:c16="http://schemas.microsoft.com/office/drawing/2014/chart" uri="{C3380CC4-5D6E-409C-BE32-E72D297353CC}">
                  <c16:uniqueId val="{00000003-1A92-4BBF-8D48-687DC08F390F}"/>
                </c:ext>
              </c:extLst>
            </c:dLbl>
            <c:dLbl>
              <c:idx val="2"/>
              <c:layout>
                <c:manualLayout>
                  <c:x val="3.2148008418221795E-3"/>
                  <c:y val="2.4378868628507518E-2"/>
                </c:manualLayout>
              </c:layout>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extLst>
                <c:ext xmlns:c15="http://schemas.microsoft.com/office/drawing/2012/chart" uri="{CE6537A1-D6FC-4f65-9D91-7224C49458BB}">
                  <c15:layout>
                    <c:manualLayout>
                      <c:w val="0.43584548502738152"/>
                      <c:h val="0.20448093023677025"/>
                    </c:manualLayout>
                  </c15:layout>
                </c:ext>
                <c:ext xmlns:c16="http://schemas.microsoft.com/office/drawing/2014/chart" uri="{C3380CC4-5D6E-409C-BE32-E72D297353CC}">
                  <c16:uniqueId val="{00000005-1A92-4BBF-8D48-687DC08F390F}"/>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Report!$U$69:$U$71</c:f>
              <c:strCache>
                <c:ptCount val="3"/>
                <c:pt idx="0">
                  <c:v>상업지구/관광지</c:v>
                </c:pt>
                <c:pt idx="1">
                  <c:v>아파트/주택</c:v>
                </c:pt>
                <c:pt idx="2">
                  <c:v>역세권/오피스</c:v>
                </c:pt>
              </c:strCache>
            </c:strRef>
          </c:cat>
          <c:val>
            <c:numRef>
              <c:f>Report!$V$69:$V$71</c:f>
              <c:numCache>
                <c:formatCode>#,##0_);\(#,##0\);\-_)</c:formatCode>
                <c:ptCount val="3"/>
                <c:pt idx="0">
                  <c:v>352</c:v>
                </c:pt>
                <c:pt idx="1">
                  <c:v>615</c:v>
                </c:pt>
                <c:pt idx="2">
                  <c:v>224</c:v>
                </c:pt>
              </c:numCache>
            </c:numRef>
          </c:val>
          <c:extLst>
            <c:ext xmlns:c16="http://schemas.microsoft.com/office/drawing/2014/chart" uri="{C3380CC4-5D6E-409C-BE32-E72D297353CC}">
              <c16:uniqueId val="{00000006-1A92-4BBF-8D48-687DC08F390F}"/>
            </c:ext>
          </c:extLst>
        </c:ser>
        <c:dLbls>
          <c:showLegendKey val="0"/>
          <c:showVal val="1"/>
          <c:showCatName val="0"/>
          <c:showSerName val="0"/>
          <c:showPercent val="0"/>
          <c:showBubbleSize val="0"/>
          <c:showLeaderLines val="1"/>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684341710928458E-2"/>
          <c:y val="8.6495603088580286E-2"/>
          <c:w val="0.92463131657814313"/>
          <c:h val="0.61525554590365616"/>
        </c:manualLayout>
      </c:layout>
      <c:barChart>
        <c:barDir val="col"/>
        <c:grouping val="clustered"/>
        <c:varyColors val="0"/>
        <c:ser>
          <c:idx val="0"/>
          <c:order val="0"/>
          <c:tx>
            <c:strRef>
              <c:f>'지역별 구분'!$B$253</c:f>
              <c:strCache>
                <c:ptCount val="1"/>
                <c:pt idx="0">
                  <c:v>매장당 매출 (백만원)</c:v>
                </c:pt>
              </c:strCache>
            </c:strRef>
          </c:tx>
          <c:spPr>
            <a:solidFill>
              <a:schemeClr val="accent1"/>
            </a:solidFill>
            <a:ln>
              <a:noFill/>
            </a:ln>
            <a:effectLst/>
          </c:spPr>
          <c:invertIfNegative val="0"/>
          <c:dLbls>
            <c:dLbl>
              <c:idx val="0"/>
              <c:layout>
                <c:manualLayout>
                  <c:x val="-6.8516984928960831E-3"/>
                  <c:y val="2.42751117415459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188-4B05-903D-9A9F6B2A494C}"/>
                </c:ext>
              </c:extLst>
            </c:dLbl>
            <c:dLbl>
              <c:idx val="1"/>
              <c:layout>
                <c:manualLayout>
                  <c:x val="0"/>
                  <c:y val="1.478721895894465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88-4B05-903D-9A9F6B2A494C}"/>
                </c:ext>
              </c:extLst>
            </c:dLbl>
            <c:dLbl>
              <c:idx val="2"/>
              <c:layout>
                <c:manualLayout>
                  <c:x val="0"/>
                  <c:y val="2.814976803451902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188-4B05-903D-9A9F6B2A494C}"/>
                </c:ext>
              </c:extLst>
            </c:dLbl>
            <c:dLbl>
              <c:idx val="3"/>
              <c:layout>
                <c:manualLayout>
                  <c:x val="0"/>
                  <c:y val="5.105531446445512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188-4B05-903D-9A9F6B2A494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'지역별 구분'!$C$252:$F$252</c:f>
              <c:strCache>
                <c:ptCount val="4"/>
                <c:pt idx="0">
                  <c:v>FY 17</c:v>
                </c:pt>
                <c:pt idx="1">
                  <c:v>FY 18</c:v>
                </c:pt>
                <c:pt idx="2">
                  <c:v>FY 19</c:v>
                </c:pt>
                <c:pt idx="3">
                  <c:v>FY 20</c:v>
                </c:pt>
              </c:strCache>
            </c:strRef>
          </c:cat>
          <c:val>
            <c:numRef>
              <c:f>'지역별 구분'!$C$253:$F$253</c:f>
              <c:numCache>
                <c:formatCode>_(* #,##0_);_(* \(#,##0\);_(* "-"_);_(@_)</c:formatCode>
                <c:ptCount val="4"/>
                <c:pt idx="0">
                  <c:v>245.83003398437506</c:v>
                </c:pt>
                <c:pt idx="1">
                  <c:v>249.88586032287103</c:v>
                </c:pt>
                <c:pt idx="2">
                  <c:v>304.58289375338887</c:v>
                </c:pt>
                <c:pt idx="3">
                  <c:v>299.82541546104409</c:v>
                </c:pt>
              </c:numCache>
            </c:numRef>
          </c:val>
          <c:extLst>
            <c:ext xmlns:c16="http://schemas.microsoft.com/office/drawing/2014/chart" uri="{C3380CC4-5D6E-409C-BE32-E72D297353CC}">
              <c16:uniqueId val="{00000000-89D8-4225-8D78-4B9E1971D99E}"/>
            </c:ext>
          </c:extLst>
        </c:ser>
        <c:dLbls>
          <c:showLegendKey val="0"/>
          <c:showVal val="1"/>
          <c:showCatName val="0"/>
          <c:showSerName val="0"/>
          <c:showPercent val="0"/>
          <c:showBubbleSize val="0"/>
        </c:dLbls>
        <c:gapWidth val="100"/>
        <c:overlap val="-27"/>
        <c:axId val="413718319"/>
        <c:axId val="318006703"/>
      </c:barChart>
      <c:lineChart>
        <c:grouping val="standard"/>
        <c:varyColors val="0"/>
        <c:ser>
          <c:idx val="1"/>
          <c:order val="1"/>
          <c:tx>
            <c:strRef>
              <c:f>'지역별 구분'!$B$254</c:f>
              <c:strCache>
                <c:ptCount val="1"/>
                <c:pt idx="0">
                  <c:v>매장수</c:v>
                </c:pt>
              </c:strCache>
            </c:strRef>
          </c:tx>
          <c:spPr>
            <a:ln w="28575" cap="rnd">
              <a:solidFill>
                <a:schemeClr val="accent2"/>
              </a:solidFill>
              <a:round/>
            </a:ln>
            <a:effectLst/>
          </c:spPr>
          <c:marker>
            <c:symbol val="none"/>
          </c:marker>
          <c:dLbls>
            <c:dLbl>
              <c:idx val="0"/>
              <c:layout>
                <c:manualLayout>
                  <c:x val="-5.5798721915454375E-2"/>
                  <c:y val="-7.5467258906663379E-2"/>
                </c:manualLayout>
              </c:layout>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188-4B05-903D-9A9F6B2A494C}"/>
                </c:ext>
              </c:extLst>
            </c:dLbl>
            <c:dLbl>
              <c:idx val="1"/>
              <c:layout>
                <c:manualLayout>
                  <c:x val="-5.5798721915454354E-2"/>
                  <c:y val="-5.1877548973414213E-2"/>
                </c:manualLayout>
              </c:layout>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188-4B05-903D-9A9F6B2A494C}"/>
                </c:ext>
              </c:extLst>
            </c:dLbl>
            <c:dLbl>
              <c:idx val="2"/>
              <c:layout>
                <c:manualLayout>
                  <c:x val="-5.5798721915454354E-2"/>
                  <c:y val="6.6071000692831644E-2"/>
                </c:manualLayout>
              </c:layout>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188-4B05-903D-9A9F6B2A494C}"/>
                </c:ext>
              </c:extLst>
            </c:dLbl>
            <c:dLbl>
              <c:idx val="3"/>
              <c:layout>
                <c:manualLayout>
                  <c:x val="-6.7232426337497528E-2"/>
                  <c:y val="8.9660710626080775E-2"/>
                </c:manualLayout>
              </c:layout>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88-4B05-903D-9A9F6B2A494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'지역별 구분'!$C$252:$F$252</c:f>
              <c:strCache>
                <c:ptCount val="4"/>
                <c:pt idx="0">
                  <c:v>FY 17</c:v>
                </c:pt>
                <c:pt idx="1">
                  <c:v>FY 18</c:v>
                </c:pt>
                <c:pt idx="2">
                  <c:v>FY 19</c:v>
                </c:pt>
                <c:pt idx="3">
                  <c:v>FY 20</c:v>
                </c:pt>
              </c:strCache>
            </c:strRef>
          </c:cat>
          <c:val>
            <c:numRef>
              <c:f>'지역별 구분'!$C$254:$F$254</c:f>
              <c:numCache>
                <c:formatCode>_(* #,##0_);_(* \(#,##0\);_(* "-"_);_(@_)</c:formatCode>
                <c:ptCount val="4"/>
                <c:pt idx="0">
                  <c:v>186</c:v>
                </c:pt>
                <c:pt idx="1">
                  <c:v>405</c:v>
                </c:pt>
                <c:pt idx="2">
                  <c:v>805</c:v>
                </c:pt>
                <c:pt idx="3">
                  <c:v>1194</c:v>
                </c:pt>
              </c:numCache>
            </c:numRef>
          </c:val>
          <c:smooth val="0"/>
          <c:extLst>
            <c:ext xmlns:c16="http://schemas.microsoft.com/office/drawing/2014/chart" uri="{C3380CC4-5D6E-409C-BE32-E72D297353CC}">
              <c16:uniqueId val="{00000002-89D8-4225-8D78-4B9E1971D99E}"/>
            </c:ext>
          </c:extLst>
        </c:ser>
        <c:dLbls>
          <c:showLegendKey val="0"/>
          <c:showVal val="1"/>
          <c:showCatName val="0"/>
          <c:showSerName val="0"/>
          <c:showPercent val="0"/>
          <c:showBubbleSize val="0"/>
        </c:dLbls>
        <c:marker val="1"/>
        <c:smooth val="0"/>
        <c:axId val="413741519"/>
        <c:axId val="317997967"/>
      </c:lineChart>
      <c:catAx>
        <c:axId val="41371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318006703"/>
        <c:crosses val="autoZero"/>
        <c:auto val="1"/>
        <c:lblAlgn val="ctr"/>
        <c:lblOffset val="100"/>
        <c:noMultiLvlLbl val="0"/>
      </c:catAx>
      <c:valAx>
        <c:axId val="318006703"/>
        <c:scaling>
          <c:orientation val="minMax"/>
        </c:scaling>
        <c:delete val="0"/>
        <c:axPos val="l"/>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413718319"/>
        <c:crosses val="autoZero"/>
        <c:crossBetween val="between"/>
      </c:valAx>
      <c:valAx>
        <c:axId val="317997967"/>
        <c:scaling>
          <c:orientation val="minMax"/>
        </c:scaling>
        <c:delete val="0"/>
        <c:axPos val="r"/>
        <c:numFmt formatCode="_(* #,##0_);_(* \(#,##0\);_(* &quot;-&quot;_);_(@_)"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413741519"/>
        <c:crosses val="max"/>
        <c:crossBetween val="between"/>
      </c:valAx>
      <c:catAx>
        <c:axId val="413741519"/>
        <c:scaling>
          <c:orientation val="minMax"/>
        </c:scaling>
        <c:delete val="1"/>
        <c:axPos val="b"/>
        <c:numFmt formatCode="General" sourceLinked="1"/>
        <c:majorTickMark val="out"/>
        <c:minorTickMark val="none"/>
        <c:tickLblPos val="nextTo"/>
        <c:crossAx val="31799796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684341710928458E-2"/>
          <c:y val="8.6495603088580286E-2"/>
          <c:w val="0.92463131657814313"/>
          <c:h val="0.61525554590365616"/>
        </c:manualLayout>
      </c:layout>
      <c:barChart>
        <c:barDir val="col"/>
        <c:grouping val="clustered"/>
        <c:varyColors val="0"/>
        <c:ser>
          <c:idx val="0"/>
          <c:order val="0"/>
          <c:tx>
            <c:strRef>
              <c:f>'지역별 구분'!$J$253</c:f>
              <c:strCache>
                <c:ptCount val="1"/>
                <c:pt idx="0">
                  <c:v>영수건수</c:v>
                </c:pt>
              </c:strCache>
            </c:strRef>
          </c:tx>
          <c:spPr>
            <a:solidFill>
              <a:schemeClr val="accent1"/>
            </a:solidFill>
            <a:ln>
              <a:noFill/>
            </a:ln>
            <a:effectLst/>
          </c:spPr>
          <c:invertIfNegative val="0"/>
          <c:dLbls>
            <c:dLbl>
              <c:idx val="0"/>
              <c:layout>
                <c:manualLayout>
                  <c:x val="0"/>
                  <c:y val="3.966910014234319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4EF-448F-9E40-BF0346E6E7C7}"/>
                </c:ext>
              </c:extLst>
            </c:dLbl>
            <c:dLbl>
              <c:idx val="1"/>
              <c:layout>
                <c:manualLayout>
                  <c:x val="0"/>
                  <c:y val="4.66426146562063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4EF-448F-9E40-BF0346E6E7C7}"/>
                </c:ext>
              </c:extLst>
            </c:dLbl>
            <c:dLbl>
              <c:idx val="2"/>
              <c:layout>
                <c:manualLayout>
                  <c:x val="-6.2806510638710381E-17"/>
                  <c:y val="2.76327757039609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4EF-448F-9E40-BF0346E6E7C7}"/>
                </c:ext>
              </c:extLst>
            </c:dLbl>
            <c:dLbl>
              <c:idx val="3"/>
              <c:layout>
                <c:manualLayout>
                  <c:x val="-1.2561302127742076E-16"/>
                  <c:y val="3.68965352845718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4EF-448F-9E40-BF0346E6E7C7}"/>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'지역별 구분'!$K$252:$N$252</c:f>
              <c:strCache>
                <c:ptCount val="4"/>
                <c:pt idx="0">
                  <c:v>FY 17</c:v>
                </c:pt>
                <c:pt idx="1">
                  <c:v>FY 18</c:v>
                </c:pt>
                <c:pt idx="2">
                  <c:v>FY 19</c:v>
                </c:pt>
                <c:pt idx="3">
                  <c:v>FY 20</c:v>
                </c:pt>
              </c:strCache>
            </c:strRef>
          </c:cat>
          <c:val>
            <c:numRef>
              <c:f>'지역별 구분'!$K$253:$N$253</c:f>
              <c:numCache>
                <c:formatCode>#,##0_);\(#,##0\);\-_)</c:formatCode>
                <c:ptCount val="4"/>
                <c:pt idx="0">
                  <c:v>60369.531250000007</c:v>
                </c:pt>
                <c:pt idx="1">
                  <c:v>62298.735819353577</c:v>
                </c:pt>
                <c:pt idx="2">
                  <c:v>73118.637455920834</c:v>
                </c:pt>
                <c:pt idx="3">
                  <c:v>71255.851729452814</c:v>
                </c:pt>
              </c:numCache>
            </c:numRef>
          </c:val>
          <c:extLst>
            <c:ext xmlns:c16="http://schemas.microsoft.com/office/drawing/2014/chart" uri="{C3380CC4-5D6E-409C-BE32-E72D297353CC}">
              <c16:uniqueId val="{00000000-2B24-4FBC-9297-C45EFC375B7F}"/>
            </c:ext>
          </c:extLst>
        </c:ser>
        <c:dLbls>
          <c:dLblPos val="ctr"/>
          <c:showLegendKey val="0"/>
          <c:showVal val="1"/>
          <c:showCatName val="0"/>
          <c:showSerName val="0"/>
          <c:showPercent val="0"/>
          <c:showBubbleSize val="0"/>
        </c:dLbls>
        <c:gapWidth val="100"/>
        <c:overlap val="-27"/>
        <c:axId val="302357087"/>
        <c:axId val="317966351"/>
      </c:barChart>
      <c:lineChart>
        <c:grouping val="standard"/>
        <c:varyColors val="0"/>
        <c:ser>
          <c:idx val="1"/>
          <c:order val="1"/>
          <c:tx>
            <c:strRef>
              <c:f>'지역별 구분'!$J$254</c:f>
              <c:strCache>
                <c:ptCount val="1"/>
                <c:pt idx="0">
                  <c:v>영수단가 (원)</c:v>
                </c:pt>
              </c:strCache>
            </c:strRef>
          </c:tx>
          <c:spPr>
            <a:ln w="28575" cap="rnd">
              <a:solidFill>
                <a:schemeClr val="accent2"/>
              </a:solidFill>
              <a:round/>
            </a:ln>
            <a:effectLst/>
          </c:spPr>
          <c:marker>
            <c:symbol val="none"/>
          </c:marker>
          <c:dLbls>
            <c:dLbl>
              <c:idx val="0"/>
              <c:layout>
                <c:manualLayout>
                  <c:x val="-6.342110161284667E-2"/>
                  <c:y val="-5.97407856178306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4EF-448F-9E40-BF0346E6E7C7}"/>
                </c:ext>
              </c:extLst>
            </c:dLbl>
            <c:dLbl>
              <c:idx val="2"/>
              <c:layout>
                <c:manualLayout>
                  <c:x val="-6.3421101612846795E-2"/>
                  <c:y val="5.82077640484151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4EF-448F-9E40-BF0346E6E7C7}"/>
                </c:ext>
              </c:extLst>
            </c:dLbl>
            <c:dLbl>
              <c:idx val="3"/>
              <c:layout>
                <c:manualLayout>
                  <c:x val="-6.342110161284667E-2"/>
                  <c:y val="8.179747398166441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4EF-448F-9E40-BF0346E6E7C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'지역별 구분'!$K$252:$N$252</c:f>
              <c:strCache>
                <c:ptCount val="4"/>
                <c:pt idx="0">
                  <c:v>FY 17</c:v>
                </c:pt>
                <c:pt idx="1">
                  <c:v>FY 18</c:v>
                </c:pt>
                <c:pt idx="2">
                  <c:v>FY 19</c:v>
                </c:pt>
                <c:pt idx="3">
                  <c:v>FY 20</c:v>
                </c:pt>
              </c:strCache>
            </c:strRef>
          </c:cat>
          <c:val>
            <c:numRef>
              <c:f>'지역별 구분'!$K$254:$N$254</c:f>
              <c:numCache>
                <c:formatCode>#,##0_);\(#,##0\);\-_)</c:formatCode>
                <c:ptCount val="4"/>
                <c:pt idx="0">
                  <c:v>4072.0878379252781</c:v>
                </c:pt>
                <c:pt idx="1">
                  <c:v>4011.0903862874547</c:v>
                </c:pt>
                <c:pt idx="2">
                  <c:v>4165.5985990850149</c:v>
                </c:pt>
                <c:pt idx="3">
                  <c:v>4207.7304275224114</c:v>
                </c:pt>
              </c:numCache>
            </c:numRef>
          </c:val>
          <c:smooth val="0"/>
          <c:extLst>
            <c:ext xmlns:c16="http://schemas.microsoft.com/office/drawing/2014/chart" uri="{C3380CC4-5D6E-409C-BE32-E72D297353CC}">
              <c16:uniqueId val="{00000001-2B24-4FBC-9297-C45EFC375B7F}"/>
            </c:ext>
          </c:extLst>
        </c:ser>
        <c:dLbls>
          <c:dLblPos val="ctr"/>
          <c:showLegendKey val="0"/>
          <c:showVal val="1"/>
          <c:showCatName val="0"/>
          <c:showSerName val="0"/>
          <c:showPercent val="0"/>
          <c:showBubbleSize val="0"/>
        </c:dLbls>
        <c:marker val="1"/>
        <c:smooth val="0"/>
        <c:axId val="302354687"/>
        <c:axId val="317980495"/>
      </c:lineChart>
      <c:catAx>
        <c:axId val="302357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crossAx val="317966351"/>
        <c:crosses val="autoZero"/>
        <c:auto val="1"/>
        <c:lblAlgn val="ctr"/>
        <c:lblOffset val="100"/>
        <c:noMultiLvlLbl val="0"/>
      </c:catAx>
      <c:valAx>
        <c:axId val="317966351"/>
        <c:scaling>
          <c:orientation val="minMax"/>
        </c:scaling>
        <c:delete val="0"/>
        <c:axPos val="l"/>
        <c:numFmt formatCode="#,##0_);\(#,##0\);\-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crossAx val="302357087"/>
        <c:crosses val="autoZero"/>
        <c:crossBetween val="between"/>
      </c:valAx>
      <c:valAx>
        <c:axId val="317980495"/>
        <c:scaling>
          <c:orientation val="minMax"/>
        </c:scaling>
        <c:delete val="0"/>
        <c:axPos val="r"/>
        <c:numFmt formatCode="#,##0_);\(#,##0\);\-_)"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crossAx val="302354687"/>
        <c:crosses val="max"/>
        <c:crossBetween val="between"/>
      </c:valAx>
      <c:catAx>
        <c:axId val="302354687"/>
        <c:scaling>
          <c:orientation val="minMax"/>
        </c:scaling>
        <c:delete val="1"/>
        <c:axPos val="b"/>
        <c:numFmt formatCode="General" sourceLinked="1"/>
        <c:majorTickMark val="out"/>
        <c:minorTickMark val="none"/>
        <c:tickLblPos val="nextTo"/>
        <c:crossAx val="31798049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684341710928458E-2"/>
          <c:y val="8.6495603088580286E-2"/>
          <c:w val="0.92463131657814313"/>
          <c:h val="0.59952907261482336"/>
        </c:manualLayout>
      </c:layout>
      <c:barChart>
        <c:barDir val="col"/>
        <c:grouping val="clustered"/>
        <c:varyColors val="0"/>
        <c:ser>
          <c:idx val="0"/>
          <c:order val="0"/>
          <c:tx>
            <c:strRef>
              <c:f>'지역별 구분'!$Q$253</c:f>
              <c:strCache>
                <c:ptCount val="1"/>
                <c:pt idx="0">
                  <c:v>평당 매출 (백만원)</c:v>
                </c:pt>
              </c:strCache>
            </c:strRef>
          </c:tx>
          <c:spPr>
            <a:solidFill>
              <a:schemeClr val="accent1"/>
            </a:solidFill>
            <a:ln>
              <a:noFill/>
            </a:ln>
            <a:effectLst/>
          </c:spPr>
          <c:invertIfNegative val="0"/>
          <c:dLbls>
            <c:dLbl>
              <c:idx val="0"/>
              <c:layout>
                <c:manualLayout>
                  <c:x val="-1.5701627659677595E-17"/>
                  <c:y val="2.55208465548188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6D9-4813-A0CE-7CA6DBCF7037}"/>
                </c:ext>
              </c:extLst>
            </c:dLbl>
            <c:dLbl>
              <c:idx val="1"/>
              <c:layout>
                <c:manualLayout>
                  <c:x val="-6.2806510638710381E-17"/>
                  <c:y val="2.99298314481172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6D9-4813-A0CE-7CA6DBCF7037}"/>
                </c:ext>
              </c:extLst>
            </c:dLbl>
            <c:dLbl>
              <c:idx val="2"/>
              <c:layout>
                <c:manualLayout>
                  <c:x val="0"/>
                  <c:y val="3.41078724620165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6D9-4813-A0CE-7CA6DBCF7037}"/>
                </c:ext>
              </c:extLst>
            </c:dLbl>
            <c:dLbl>
              <c:idx val="3"/>
              <c:layout>
                <c:manualLayout>
                  <c:x val="0"/>
                  <c:y val="4.01526582383502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6D9-4813-A0CE-7CA6DBCF7037}"/>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'지역별 구분'!$R$252:$U$252</c:f>
              <c:strCache>
                <c:ptCount val="4"/>
                <c:pt idx="0">
                  <c:v>FY 17</c:v>
                </c:pt>
                <c:pt idx="1">
                  <c:v>FY 18</c:v>
                </c:pt>
                <c:pt idx="2">
                  <c:v>FY 19</c:v>
                </c:pt>
                <c:pt idx="3">
                  <c:v>FY 20</c:v>
                </c:pt>
              </c:strCache>
            </c:strRef>
          </c:cat>
          <c:val>
            <c:numRef>
              <c:f>'지역별 구분'!$R$253:$U$253</c:f>
              <c:numCache>
                <c:formatCode>#,##0_);\(#,##0\);\-_)</c:formatCode>
                <c:ptCount val="4"/>
                <c:pt idx="0">
                  <c:v>18.442491556589843</c:v>
                </c:pt>
                <c:pt idx="1">
                  <c:v>18.954238075319164</c:v>
                </c:pt>
                <c:pt idx="2">
                  <c:v>22.407379373638349</c:v>
                </c:pt>
                <c:pt idx="3">
                  <c:v>20.03630574811945</c:v>
                </c:pt>
              </c:numCache>
            </c:numRef>
          </c:val>
          <c:extLst>
            <c:ext xmlns:c16="http://schemas.microsoft.com/office/drawing/2014/chart" uri="{C3380CC4-5D6E-409C-BE32-E72D297353CC}">
              <c16:uniqueId val="{00000000-3085-4862-B8B0-B4CC9F232019}"/>
            </c:ext>
          </c:extLst>
        </c:ser>
        <c:dLbls>
          <c:dLblPos val="ctr"/>
          <c:showLegendKey val="0"/>
          <c:showVal val="1"/>
          <c:showCatName val="0"/>
          <c:showSerName val="0"/>
          <c:showPercent val="0"/>
          <c:showBubbleSize val="0"/>
        </c:dLbls>
        <c:gapWidth val="100"/>
        <c:overlap val="-27"/>
        <c:axId val="413681519"/>
        <c:axId val="317961359"/>
      </c:barChart>
      <c:lineChart>
        <c:grouping val="standard"/>
        <c:varyColors val="0"/>
        <c:ser>
          <c:idx val="1"/>
          <c:order val="1"/>
          <c:tx>
            <c:strRef>
              <c:f>'지역별 구분'!$Q$254</c:f>
              <c:strCache>
                <c:ptCount val="1"/>
                <c:pt idx="0">
                  <c:v>평균 평형</c:v>
                </c:pt>
              </c:strCache>
            </c:strRef>
          </c:tx>
          <c:spPr>
            <a:ln w="28575" cap="rnd">
              <a:solidFill>
                <a:schemeClr val="accent2"/>
              </a:solidFill>
              <a:round/>
            </a:ln>
            <a:effectLst/>
          </c:spPr>
          <c:marker>
            <c:symbol val="none"/>
          </c:marker>
          <c:dLbls>
            <c:dLbl>
              <c:idx val="0"/>
              <c:layout>
                <c:manualLayout>
                  <c:x val="-4.4364747741502154E-2"/>
                  <c:y val="5.03445274039988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D9-4813-A0CE-7CA6DBCF7037}"/>
                </c:ext>
              </c:extLst>
            </c:dLbl>
            <c:dLbl>
              <c:idx val="1"/>
              <c:layout>
                <c:manualLayout>
                  <c:x val="-4.4364747741502203E-2"/>
                  <c:y val="5.82077640484152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6D9-4813-A0CE-7CA6DBCF7037}"/>
                </c:ext>
              </c:extLst>
            </c:dLbl>
            <c:dLbl>
              <c:idx val="2"/>
              <c:layout>
                <c:manualLayout>
                  <c:x val="-4.436474774150214E-2"/>
                  <c:y val="6.6071000692831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6D9-4813-A0CE-7CA6DBCF7037}"/>
                </c:ext>
              </c:extLst>
            </c:dLbl>
            <c:dLbl>
              <c:idx val="3"/>
              <c:layout>
                <c:manualLayout>
                  <c:x val="-4.436474774150214E-2"/>
                  <c:y val="6.60710006928316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D9-4813-A0CE-7CA6DBCF703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'지역별 구분'!$R$252:$U$252</c:f>
              <c:strCache>
                <c:ptCount val="4"/>
                <c:pt idx="0">
                  <c:v>FY 17</c:v>
                </c:pt>
                <c:pt idx="1">
                  <c:v>FY 18</c:v>
                </c:pt>
                <c:pt idx="2">
                  <c:v>FY 19</c:v>
                </c:pt>
                <c:pt idx="3">
                  <c:v>FY 20</c:v>
                </c:pt>
              </c:strCache>
            </c:strRef>
          </c:cat>
          <c:val>
            <c:numRef>
              <c:f>'지역별 구분'!$R$254:$U$254</c:f>
              <c:numCache>
                <c:formatCode>#,##0_);\(#,##0\);\-_)</c:formatCode>
                <c:ptCount val="4"/>
                <c:pt idx="0">
                  <c:v>13.274731182795698</c:v>
                </c:pt>
                <c:pt idx="1">
                  <c:v>13.096296296296297</c:v>
                </c:pt>
                <c:pt idx="2">
                  <c:v>13.97183850931677</c:v>
                </c:pt>
                <c:pt idx="3">
                  <c:v>15.791317445814933</c:v>
                </c:pt>
              </c:numCache>
            </c:numRef>
          </c:val>
          <c:smooth val="0"/>
          <c:extLst>
            <c:ext xmlns:c16="http://schemas.microsoft.com/office/drawing/2014/chart" uri="{C3380CC4-5D6E-409C-BE32-E72D297353CC}">
              <c16:uniqueId val="{00000001-3085-4862-B8B0-B4CC9F232019}"/>
            </c:ext>
          </c:extLst>
        </c:ser>
        <c:dLbls>
          <c:dLblPos val="ctr"/>
          <c:showLegendKey val="0"/>
          <c:showVal val="1"/>
          <c:showCatName val="0"/>
          <c:showSerName val="0"/>
          <c:showPercent val="0"/>
          <c:showBubbleSize val="0"/>
        </c:dLbls>
        <c:marker val="1"/>
        <c:smooth val="0"/>
        <c:axId val="413745919"/>
        <c:axId val="317959279"/>
      </c:lineChart>
      <c:catAx>
        <c:axId val="41368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crossAx val="317961359"/>
        <c:crosses val="autoZero"/>
        <c:auto val="1"/>
        <c:lblAlgn val="ctr"/>
        <c:lblOffset val="100"/>
        <c:noMultiLvlLbl val="0"/>
      </c:catAx>
      <c:valAx>
        <c:axId val="317961359"/>
        <c:scaling>
          <c:orientation val="minMax"/>
        </c:scaling>
        <c:delete val="0"/>
        <c:axPos val="l"/>
        <c:numFmt formatCode="#,##0_);\(#,##0\);\-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crossAx val="413681519"/>
        <c:crosses val="autoZero"/>
        <c:crossBetween val="between"/>
      </c:valAx>
      <c:valAx>
        <c:axId val="317959279"/>
        <c:scaling>
          <c:orientation val="minMax"/>
        </c:scaling>
        <c:delete val="0"/>
        <c:axPos val="r"/>
        <c:numFmt formatCode="#,##0_);\(#,##0\);\-_)"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crossAx val="413745919"/>
        <c:crosses val="max"/>
        <c:crossBetween val="between"/>
      </c:valAx>
      <c:catAx>
        <c:axId val="413745919"/>
        <c:scaling>
          <c:orientation val="minMax"/>
        </c:scaling>
        <c:delete val="1"/>
        <c:axPos val="b"/>
        <c:numFmt formatCode="General" sourceLinked="1"/>
        <c:majorTickMark val="out"/>
        <c:minorTickMark val="none"/>
        <c:tickLblPos val="nextTo"/>
        <c:crossAx val="31795927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63320753506486E-3"/>
          <c:y val="5.2891803512061186E-2"/>
          <c:w val="0.97790565054679535"/>
          <c:h val="0.76301973201233819"/>
        </c:manualLayout>
      </c:layout>
      <c:barChart>
        <c:barDir val="col"/>
        <c:grouping val="clustered"/>
        <c:varyColors val="0"/>
        <c:ser>
          <c:idx val="0"/>
          <c:order val="0"/>
          <c:tx>
            <c:strRef>
              <c:f>'BS_상세 (2)'!$Q$25</c:f>
              <c:strCache>
                <c:ptCount val="1"/>
                <c:pt idx="0">
                  <c:v>자산총계</c:v>
                </c:pt>
              </c:strCache>
            </c:strRef>
          </c:tx>
          <c:spPr>
            <a:solidFill>
              <a:schemeClr val="accent1"/>
            </a:solidFill>
            <a:ln>
              <a:noFill/>
            </a:ln>
            <a:effectLst/>
          </c:spPr>
          <c:invertIfNegative val="0"/>
          <c:dLbls>
            <c:dLbl>
              <c:idx val="1"/>
              <c:layout>
                <c:manualLayout>
                  <c:x val="3.182757174924584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E01-49A8-8684-5FA8CD3FB8E1}"/>
                </c:ext>
              </c:extLst>
            </c:dLbl>
            <c:dLbl>
              <c:idx val="2"/>
              <c:layout>
                <c:manualLayout>
                  <c:x val="0"/>
                  <c:y val="4.808345773823699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E01-49A8-8684-5FA8CD3FB8E1}"/>
                </c:ext>
              </c:extLst>
            </c:dLbl>
            <c:dLbl>
              <c:idx val="3"/>
              <c:layout>
                <c:manualLayout>
                  <c:x val="0"/>
                  <c:y val="9.616691547647488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E01-49A8-8684-5FA8CD3FB8E1}"/>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'BS_상세 (2)'!$R$24:$U$24</c:f>
              <c:strCache>
                <c:ptCount val="4"/>
                <c:pt idx="0">
                  <c:v>Dec-17</c:v>
                </c:pt>
                <c:pt idx="1">
                  <c:v>Dec-18</c:v>
                </c:pt>
                <c:pt idx="2">
                  <c:v>Dec-19</c:v>
                </c:pt>
                <c:pt idx="3">
                  <c:v>Dec-20</c:v>
                </c:pt>
              </c:strCache>
            </c:strRef>
          </c:cat>
          <c:val>
            <c:numRef>
              <c:f>'BS_상세 (2)'!$R$25:$U$25</c:f>
              <c:numCache>
                <c:formatCode>#,##0;[Red]\(#,##0\);\-</c:formatCode>
                <c:ptCount val="4"/>
                <c:pt idx="0">
                  <c:v>4794.989877</c:v>
                </c:pt>
                <c:pt idx="1">
                  <c:v>9916.3263729999999</c:v>
                </c:pt>
                <c:pt idx="2">
                  <c:v>24323.885247999999</c:v>
                </c:pt>
                <c:pt idx="3">
                  <c:v>46155.201129000001</c:v>
                </c:pt>
              </c:numCache>
            </c:numRef>
          </c:val>
          <c:extLst>
            <c:ext xmlns:c16="http://schemas.microsoft.com/office/drawing/2014/chart" uri="{C3380CC4-5D6E-409C-BE32-E72D297353CC}">
              <c16:uniqueId val="{00000000-15C4-4133-87EA-C2127EBEFBCE}"/>
            </c:ext>
          </c:extLst>
        </c:ser>
        <c:ser>
          <c:idx val="1"/>
          <c:order val="1"/>
          <c:tx>
            <c:strRef>
              <c:f>'BS_상세 (2)'!$Q$26</c:f>
              <c:strCache>
                <c:ptCount val="1"/>
                <c:pt idx="0">
                  <c:v>부채총계</c:v>
                </c:pt>
              </c:strCache>
            </c:strRef>
          </c:tx>
          <c:spPr>
            <a:solidFill>
              <a:schemeClr val="accent2"/>
            </a:solidFill>
            <a:ln>
              <a:noFill/>
            </a:ln>
            <a:effectLst/>
          </c:spPr>
          <c:invertIfNegative val="0"/>
          <c:dLbls>
            <c:dLbl>
              <c:idx val="0"/>
              <c:layout>
                <c:manualLayout>
                  <c:x val="1.2731028699698339E-2"/>
                  <c:y val="1.923338309529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5C4-4133-87EA-C2127EBEFBCE}"/>
                </c:ext>
              </c:extLst>
            </c:dLbl>
            <c:dLbl>
              <c:idx val="1"/>
              <c:layout>
                <c:manualLayout>
                  <c:x val="1.5913785874622926E-2"/>
                  <c:y val="1.202086443455936E-2"/>
                </c:manualLayout>
              </c:layout>
              <c:showLegendKey val="0"/>
              <c:showVal val="1"/>
              <c:showCatName val="0"/>
              <c:showSerName val="0"/>
              <c:showPercent val="0"/>
              <c:showBubbleSize val="0"/>
              <c:extLst>
                <c:ext xmlns:c15="http://schemas.microsoft.com/office/drawing/2012/chart" uri="{CE6537A1-D6FC-4f65-9D91-7224C49458BB}">
                  <c15:layout>
                    <c:manualLayout>
                      <c:w val="7.4874237234700269E-2"/>
                      <c:h val="5.7940566574576115E-2"/>
                    </c:manualLayout>
                  </c15:layout>
                </c:ext>
                <c:ext xmlns:c16="http://schemas.microsoft.com/office/drawing/2014/chart" uri="{C3380CC4-5D6E-409C-BE32-E72D297353CC}">
                  <c16:uniqueId val="{00000007-15C4-4133-87EA-C2127EBEFBCE}"/>
                </c:ext>
              </c:extLst>
            </c:dLbl>
            <c:dLbl>
              <c:idx val="2"/>
              <c:layout>
                <c:manualLayout>
                  <c:x val="1.2731028699698339E-2"/>
                  <c:y val="9.61669154764739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5C4-4133-87EA-C2127EBEFBCE}"/>
                </c:ext>
              </c:extLst>
            </c:dLbl>
            <c:dLbl>
              <c:idx val="3"/>
              <c:layout>
                <c:manualLayout>
                  <c:x val="2.2279300224471978E-2"/>
                  <c:y val="1.44250373214712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5C4-4133-87EA-C2127EBEFBCE}"/>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'BS_상세 (2)'!$R$24:$U$24</c:f>
              <c:strCache>
                <c:ptCount val="4"/>
                <c:pt idx="0">
                  <c:v>Dec-17</c:v>
                </c:pt>
                <c:pt idx="1">
                  <c:v>Dec-18</c:v>
                </c:pt>
                <c:pt idx="2">
                  <c:v>Dec-19</c:v>
                </c:pt>
                <c:pt idx="3">
                  <c:v>Dec-20</c:v>
                </c:pt>
              </c:strCache>
            </c:strRef>
          </c:cat>
          <c:val>
            <c:numRef>
              <c:f>'BS_상세 (2)'!$R$26:$U$26</c:f>
              <c:numCache>
                <c:formatCode>#,##0;[Red]\(#,##0\);\-</c:formatCode>
                <c:ptCount val="4"/>
                <c:pt idx="0">
                  <c:v>1125.6479409999999</c:v>
                </c:pt>
                <c:pt idx="1">
                  <c:v>2663.5900780000002</c:v>
                </c:pt>
                <c:pt idx="2">
                  <c:v>6822.1587959999997</c:v>
                </c:pt>
                <c:pt idx="3">
                  <c:v>10227.064355999999</c:v>
                </c:pt>
              </c:numCache>
            </c:numRef>
          </c:val>
          <c:extLst>
            <c:ext xmlns:c16="http://schemas.microsoft.com/office/drawing/2014/chart" uri="{C3380CC4-5D6E-409C-BE32-E72D297353CC}">
              <c16:uniqueId val="{00000001-15C4-4133-87EA-C2127EBEFBCE}"/>
            </c:ext>
          </c:extLst>
        </c:ser>
        <c:dLbls>
          <c:showLegendKey val="0"/>
          <c:showVal val="1"/>
          <c:showCatName val="0"/>
          <c:showSerName val="0"/>
          <c:showPercent val="0"/>
          <c:showBubbleSize val="0"/>
        </c:dLbls>
        <c:gapWidth val="219"/>
        <c:axId val="37306224"/>
        <c:axId val="2000965232"/>
      </c:barChart>
      <c:lineChart>
        <c:grouping val="standard"/>
        <c:varyColors val="0"/>
        <c:ser>
          <c:idx val="2"/>
          <c:order val="2"/>
          <c:tx>
            <c:strRef>
              <c:f>'BS_상세 (2)'!$Q$27</c:f>
              <c:strCache>
                <c:ptCount val="1"/>
                <c:pt idx="0">
                  <c:v>자본총계</c:v>
                </c:pt>
              </c:strCache>
            </c:strRef>
          </c:tx>
          <c:spPr>
            <a:ln w="28575" cap="rnd">
              <a:solidFill>
                <a:schemeClr val="bg2"/>
              </a:solidFill>
              <a:round/>
              <a:headEnd type="none"/>
              <a:tailEnd type="none"/>
            </a:ln>
            <a:effectLst/>
          </c:spPr>
          <c:marker>
            <c:symbol val="none"/>
          </c:marker>
          <c:dLbls>
            <c:dLbl>
              <c:idx val="0"/>
              <c:layout>
                <c:manualLayout>
                  <c:x val="-1.5913785874622926E-2"/>
                  <c:y val="-4.3275111964413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5C4-4133-87EA-C2127EBEFBCE}"/>
                </c:ext>
              </c:extLst>
            </c:dLbl>
            <c:dLbl>
              <c:idx val="1"/>
              <c:layout>
                <c:manualLayout>
                  <c:x val="-2.2279300224472155E-2"/>
                  <c:y val="-4.8083457738237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5C4-4133-87EA-C2127EBEFBCE}"/>
                </c:ext>
              </c:extLst>
            </c:dLbl>
            <c:dLbl>
              <c:idx val="2"/>
              <c:layout>
                <c:manualLayout>
                  <c:x val="-9.5482715247737545E-3"/>
                  <c:y val="1.92333830952949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01-49A8-8684-5FA8CD3FB8E1}"/>
                </c:ext>
              </c:extLst>
            </c:dLbl>
            <c:dLbl>
              <c:idx val="3"/>
              <c:layout>
                <c:manualLayout>
                  <c:x val="-9.5482715247738707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E01-49A8-8684-5FA8CD3FB8E1}"/>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'BS_상세 (2)'!$R$24:$U$24</c:f>
              <c:strCache>
                <c:ptCount val="4"/>
                <c:pt idx="0">
                  <c:v>Dec-17</c:v>
                </c:pt>
                <c:pt idx="1">
                  <c:v>Dec-18</c:v>
                </c:pt>
                <c:pt idx="2">
                  <c:v>Dec-19</c:v>
                </c:pt>
                <c:pt idx="3">
                  <c:v>Dec-20</c:v>
                </c:pt>
              </c:strCache>
            </c:strRef>
          </c:cat>
          <c:val>
            <c:numRef>
              <c:f>'BS_상세 (2)'!$R$27:$U$27</c:f>
              <c:numCache>
                <c:formatCode>#,##0;[Red]\(#,##0\);\-</c:formatCode>
                <c:ptCount val="4"/>
                <c:pt idx="0">
                  <c:v>3669.3419359999998</c:v>
                </c:pt>
                <c:pt idx="1">
                  <c:v>7252.7362949999997</c:v>
                </c:pt>
                <c:pt idx="2">
                  <c:v>17501.726451999999</c:v>
                </c:pt>
                <c:pt idx="3">
                  <c:v>35928.136772999998</c:v>
                </c:pt>
              </c:numCache>
            </c:numRef>
          </c:val>
          <c:smooth val="0"/>
          <c:extLst>
            <c:ext xmlns:c16="http://schemas.microsoft.com/office/drawing/2014/chart" uri="{C3380CC4-5D6E-409C-BE32-E72D297353CC}">
              <c16:uniqueId val="{00000002-15C4-4133-87EA-C2127EBEFBCE}"/>
            </c:ext>
          </c:extLst>
        </c:ser>
        <c:dLbls>
          <c:showLegendKey val="0"/>
          <c:showVal val="1"/>
          <c:showCatName val="0"/>
          <c:showSerName val="0"/>
          <c:showPercent val="0"/>
          <c:showBubbleSize val="0"/>
        </c:dLbls>
        <c:marker val="1"/>
        <c:smooth val="0"/>
        <c:axId val="37306224"/>
        <c:axId val="2000965232"/>
      </c:lineChart>
      <c:catAx>
        <c:axId val="37306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2000965232"/>
        <c:crosses val="autoZero"/>
        <c:auto val="1"/>
        <c:lblAlgn val="ctr"/>
        <c:lblOffset val="100"/>
        <c:noMultiLvlLbl val="0"/>
      </c:catAx>
      <c:valAx>
        <c:axId val="2000965232"/>
        <c:scaling>
          <c:orientation val="minMax"/>
        </c:scaling>
        <c:delete val="1"/>
        <c:axPos val="l"/>
        <c:numFmt formatCode="#,##0;[Red]\(#,##0\);\-" sourceLinked="1"/>
        <c:majorTickMark val="none"/>
        <c:minorTickMark val="none"/>
        <c:tickLblPos val="nextTo"/>
        <c:crossAx val="37306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'BS_상세 (2)'!$Q$5</c:f>
              <c:strCache>
                <c:ptCount val="1"/>
                <c:pt idx="0">
                  <c:v>매출액</c:v>
                </c:pt>
              </c:strCache>
            </c:strRef>
          </c:tx>
          <c:spPr>
            <a:solidFill>
              <a:schemeClr val="accent1"/>
            </a:solidFill>
            <a:ln>
              <a:noFill/>
            </a:ln>
            <a:effectLst/>
          </c:spPr>
          <c:invertIfNegative val="0"/>
          <c:dLbls>
            <c:dLbl>
              <c:idx val="0"/>
              <c:layout>
                <c:manualLayout>
                  <c:x val="9.630395043354471E-3"/>
                  <c:y val="5.279771780825352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6AB-4284-8B98-DBFAFD341F48}"/>
                </c:ext>
              </c:extLst>
            </c:dLbl>
            <c:dLbl>
              <c:idx val="1"/>
              <c:layout>
                <c:manualLayout>
                  <c:x val="0"/>
                  <c:y val="1.5839523207507086E-2"/>
                </c:manualLayout>
              </c:layout>
              <c:showLegendKey val="0"/>
              <c:showVal val="1"/>
              <c:showCatName val="0"/>
              <c:showSerName val="0"/>
              <c:showPercent val="0"/>
              <c:showBubbleSize val="0"/>
              <c:extLst>
                <c:ext xmlns:c15="http://schemas.microsoft.com/office/drawing/2012/chart" uri="{CE6537A1-D6FC-4f65-9D91-7224C49458BB}">
                  <c15:layout>
                    <c:manualLayout>
                      <c:w val="8.8021810696259861E-2"/>
                      <c:h val="5.8341478178121194E-2"/>
                    </c:manualLayout>
                  </c15:layout>
                </c:ext>
                <c:ext xmlns:c16="http://schemas.microsoft.com/office/drawing/2014/chart" uri="{C3380CC4-5D6E-409C-BE32-E72D297353CC}">
                  <c16:uniqueId val="{0000000A-E6AB-4284-8B98-DBFAFD341F48}"/>
                </c:ext>
              </c:extLst>
            </c:dLbl>
            <c:dLbl>
              <c:idx val="2"/>
              <c:layout>
                <c:manualLayout>
                  <c:x val="-6.4202633622363727E-3"/>
                  <c:y val="1.5839315342476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6AB-4284-8B98-DBFAFD341F48}"/>
                </c:ext>
              </c:extLst>
            </c:dLbl>
            <c:dLbl>
              <c:idx val="3"/>
              <c:layout>
                <c:manualLayout>
                  <c:x val="3.2101316811181573E-3"/>
                  <c:y val="5.279771780825436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6AB-4284-8B98-DBFAFD341F48}"/>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'BS_상세 (2)'!$R$4:$U$4</c:f>
              <c:strCache>
                <c:ptCount val="4"/>
                <c:pt idx="0">
                  <c:v>FY17</c:v>
                </c:pt>
                <c:pt idx="1">
                  <c:v>FY18</c:v>
                </c:pt>
                <c:pt idx="2">
                  <c:v>FY19</c:v>
                </c:pt>
                <c:pt idx="3">
                  <c:v>FY20</c:v>
                </c:pt>
              </c:strCache>
            </c:strRef>
          </c:cat>
          <c:val>
            <c:numRef>
              <c:f>'BS_상세 (2)'!$R$5:$U$5</c:f>
              <c:numCache>
                <c:formatCode>#,##0;[Red]\(#,##0\);\-</c:formatCode>
                <c:ptCount val="4"/>
                <c:pt idx="0">
                  <c:v>10633.490846000001</c:v>
                </c:pt>
                <c:pt idx="1">
                  <c:v>16325.621665999999</c:v>
                </c:pt>
                <c:pt idx="2">
                  <c:v>35019.820291000004</c:v>
                </c:pt>
                <c:pt idx="3">
                  <c:v>60087.318929000001</c:v>
                </c:pt>
              </c:numCache>
            </c:numRef>
          </c:val>
          <c:extLst>
            <c:ext xmlns:c16="http://schemas.microsoft.com/office/drawing/2014/chart" uri="{C3380CC4-5D6E-409C-BE32-E72D297353CC}">
              <c16:uniqueId val="{00000000-394F-4D5D-B05C-FCFDD8ADB007}"/>
            </c:ext>
          </c:extLst>
        </c:ser>
        <c:ser>
          <c:idx val="1"/>
          <c:order val="1"/>
          <c:tx>
            <c:strRef>
              <c:f>'BS_상세 (2)'!$Q$6</c:f>
              <c:strCache>
                <c:ptCount val="1"/>
                <c:pt idx="0">
                  <c:v>매출총이익</c:v>
                </c:pt>
              </c:strCache>
            </c:strRef>
          </c:tx>
          <c:spPr>
            <a:solidFill>
              <a:schemeClr val="accent2"/>
            </a:solidFill>
            <a:ln>
              <a:noFill/>
            </a:ln>
            <a:effectLst/>
          </c:spPr>
          <c:invertIfNegative val="0"/>
          <c:dLbls>
            <c:dLbl>
              <c:idx val="0"/>
              <c:layout>
                <c:manualLayout>
                  <c:x val="1.2840526724472629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6AB-4284-8B98-DBFAFD341F48}"/>
                </c:ext>
              </c:extLst>
            </c:dLbl>
            <c:dLbl>
              <c:idx val="1"/>
              <c:layout>
                <c:manualLayout>
                  <c:x val="2.8891185130063415E-2"/>
                  <c:y val="5.27977178082544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6AB-4284-8B98-DBFAFD341F48}"/>
                </c:ext>
              </c:extLst>
            </c:dLbl>
            <c:dLbl>
              <c:idx val="2"/>
              <c:layout>
                <c:manualLayout>
                  <c:x val="1.6050658405590786E-2"/>
                  <c:y val="5.27977178082544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6AB-4284-8B98-DBFAFD341F48}"/>
                </c:ext>
              </c:extLst>
            </c:dLbl>
            <c:dLbl>
              <c:idx val="3"/>
              <c:layout>
                <c:manualLayout>
                  <c:x val="1.9260790086708824E-2"/>
                  <c:y val="1.0559543561650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6AB-4284-8B98-DBFAFD341F48}"/>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'BS_상세 (2)'!$R$4:$U$4</c:f>
              <c:strCache>
                <c:ptCount val="4"/>
                <c:pt idx="0">
                  <c:v>FY17</c:v>
                </c:pt>
                <c:pt idx="1">
                  <c:v>FY18</c:v>
                </c:pt>
                <c:pt idx="2">
                  <c:v>FY19</c:v>
                </c:pt>
                <c:pt idx="3">
                  <c:v>FY20</c:v>
                </c:pt>
              </c:strCache>
            </c:strRef>
          </c:cat>
          <c:val>
            <c:numRef>
              <c:f>'BS_상세 (2)'!$R$6:$U$6</c:f>
              <c:numCache>
                <c:formatCode>#,##0;[Red]\(#,##0\);\-</c:formatCode>
                <c:ptCount val="4"/>
                <c:pt idx="0">
                  <c:v>4441.3408909999998</c:v>
                </c:pt>
                <c:pt idx="1">
                  <c:v>10401.547930000001</c:v>
                </c:pt>
                <c:pt idx="2">
                  <c:v>24215.220731000001</c:v>
                </c:pt>
                <c:pt idx="3">
                  <c:v>35695.594281999998</c:v>
                </c:pt>
              </c:numCache>
            </c:numRef>
          </c:val>
          <c:extLst>
            <c:ext xmlns:c16="http://schemas.microsoft.com/office/drawing/2014/chart" uri="{C3380CC4-5D6E-409C-BE32-E72D297353CC}">
              <c16:uniqueId val="{00000001-394F-4D5D-B05C-FCFDD8ADB007}"/>
            </c:ext>
          </c:extLst>
        </c:ser>
        <c:ser>
          <c:idx val="2"/>
          <c:order val="2"/>
          <c:tx>
            <c:strRef>
              <c:f>'BS_상세 (2)'!$Q$7</c:f>
              <c:strCache>
                <c:ptCount val="1"/>
                <c:pt idx="0">
                  <c:v>EBITDA</c:v>
                </c:pt>
              </c:strCache>
            </c:strRef>
          </c:tx>
          <c:spPr>
            <a:solidFill>
              <a:schemeClr val="accent3"/>
            </a:solidFill>
            <a:ln>
              <a:noFill/>
            </a:ln>
            <a:effectLst/>
          </c:spPr>
          <c:invertIfNegative val="0"/>
          <c:dLbls>
            <c:dLbl>
              <c:idx val="0"/>
              <c:layout>
                <c:manualLayout>
                  <c:x val="1.28405267244726E-2"/>
                  <c:y val="2.11190871233017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6AB-4284-8B98-DBFAFD341F48}"/>
                </c:ext>
              </c:extLst>
            </c:dLbl>
            <c:dLbl>
              <c:idx val="1"/>
              <c:layout>
                <c:manualLayout>
                  <c:x val="2.8891185130063415E-2"/>
                  <c:y val="2.63988589041272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6AB-4284-8B98-DBFAFD341F48}"/>
                </c:ext>
              </c:extLst>
            </c:dLbl>
            <c:dLbl>
              <c:idx val="2"/>
              <c:layout>
                <c:manualLayout>
                  <c:x val="1.9260790086708824E-2"/>
                  <c:y val="2.11190871233016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6AB-4284-8B98-DBFAFD341F48}"/>
                </c:ext>
              </c:extLst>
            </c:dLbl>
            <c:dLbl>
              <c:idx val="3"/>
              <c:layout>
                <c:manualLayout>
                  <c:x val="2.5681053448945258E-2"/>
                  <c:y val="1.05595435616508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6AB-4284-8B98-DBFAFD341F48}"/>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'BS_상세 (2)'!$R$4:$U$4</c:f>
              <c:strCache>
                <c:ptCount val="4"/>
                <c:pt idx="0">
                  <c:v>FY17</c:v>
                </c:pt>
                <c:pt idx="1">
                  <c:v>FY18</c:v>
                </c:pt>
                <c:pt idx="2">
                  <c:v>FY19</c:v>
                </c:pt>
                <c:pt idx="3">
                  <c:v>FY20</c:v>
                </c:pt>
              </c:strCache>
            </c:strRef>
          </c:cat>
          <c:val>
            <c:numRef>
              <c:f>'BS_상세 (2)'!$R$7:$U$7</c:f>
              <c:numCache>
                <c:formatCode>#,##0;[Red]\(#,##0\);\-</c:formatCode>
                <c:ptCount val="4"/>
                <c:pt idx="0">
                  <c:v>3243.4139580000001</c:v>
                </c:pt>
                <c:pt idx="1">
                  <c:v>7954.9531980000002</c:v>
                </c:pt>
                <c:pt idx="2">
                  <c:v>18766.830563</c:v>
                </c:pt>
                <c:pt idx="3">
                  <c:v>27557.115825000001</c:v>
                </c:pt>
              </c:numCache>
            </c:numRef>
          </c:val>
          <c:extLst>
            <c:ext xmlns:c16="http://schemas.microsoft.com/office/drawing/2014/chart" uri="{C3380CC4-5D6E-409C-BE32-E72D297353CC}">
              <c16:uniqueId val="{00000002-394F-4D5D-B05C-FCFDD8ADB007}"/>
            </c:ext>
          </c:extLst>
        </c:ser>
        <c:dLbls>
          <c:showLegendKey val="0"/>
          <c:showVal val="1"/>
          <c:showCatName val="0"/>
          <c:showSerName val="0"/>
          <c:showPercent val="0"/>
          <c:showBubbleSize val="0"/>
        </c:dLbls>
        <c:gapWidth val="219"/>
        <c:axId val="235336512"/>
        <c:axId val="240224160"/>
      </c:barChart>
      <c:lineChart>
        <c:grouping val="standard"/>
        <c:varyColors val="0"/>
        <c:ser>
          <c:idx val="3"/>
          <c:order val="3"/>
          <c:tx>
            <c:strRef>
              <c:f>'BS_상세 (2)'!$Q$8</c:f>
              <c:strCache>
                <c:ptCount val="1"/>
                <c:pt idx="0">
                  <c:v>EBITDA%</c:v>
                </c:pt>
              </c:strCache>
            </c:strRef>
          </c:tx>
          <c:spPr>
            <a:ln w="28575" cap="rnd">
              <a:solidFill>
                <a:schemeClr val="bg2"/>
              </a:solidFill>
              <a:round/>
            </a:ln>
            <a:effectLst/>
          </c:spPr>
          <c:marker>
            <c:symbol val="none"/>
          </c:marker>
          <c:dLbls>
            <c:dLbl>
              <c:idx val="0"/>
              <c:layout>
                <c:manualLayout>
                  <c:x val="-2.8891185130063415E-2"/>
                  <c:y val="3.16786306849526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6AB-4284-8B98-DBFAFD341F48}"/>
                </c:ext>
              </c:extLst>
            </c:dLbl>
            <c:dLbl>
              <c:idx val="1"/>
              <c:layout>
                <c:manualLayout>
                  <c:x val="-2.2470921767827098E-2"/>
                  <c:y val="4.75179460274289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6AB-4284-8B98-DBFAFD341F48}"/>
                </c:ext>
              </c:extLst>
            </c:dLbl>
            <c:dLbl>
              <c:idx val="2"/>
              <c:layout>
                <c:manualLayout>
                  <c:x val="-2.8891185130063533E-2"/>
                  <c:y val="4.22381742466035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6AB-4284-8B98-DBFAFD341F48}"/>
                </c:ext>
              </c:extLst>
            </c:dLbl>
            <c:dLbl>
              <c:idx val="3"/>
              <c:layout>
                <c:manualLayout>
                  <c:x val="-6.4202633622363146E-3"/>
                  <c:y val="1.0559751426681639E-2"/>
                </c:manualLayout>
              </c:layout>
              <c:showLegendKey val="0"/>
              <c:showVal val="1"/>
              <c:showCatName val="0"/>
              <c:showSerName val="0"/>
              <c:showPercent val="0"/>
              <c:showBubbleSize val="0"/>
              <c:extLst>
                <c:ext xmlns:c15="http://schemas.microsoft.com/office/drawing/2012/chart" uri="{CE6537A1-D6FC-4f65-9D91-7224C49458BB}">
                  <c15:layout>
                    <c:manualLayout>
                      <c:w val="8.2997828232172902E-2"/>
                      <c:h val="5.8341478178121194E-2"/>
                    </c:manualLayout>
                  </c15:layout>
                </c:ext>
                <c:ext xmlns:c16="http://schemas.microsoft.com/office/drawing/2014/chart" uri="{C3380CC4-5D6E-409C-BE32-E72D297353CC}">
                  <c16:uniqueId val="{0000000F-E6AB-4284-8B98-DBFAFD341F48}"/>
                </c:ext>
              </c:extLst>
            </c:dLbl>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'BS_상세 (2)'!$R$4:$U$4</c:f>
              <c:strCache>
                <c:ptCount val="4"/>
                <c:pt idx="0">
                  <c:v>FY17</c:v>
                </c:pt>
                <c:pt idx="1">
                  <c:v>FY18</c:v>
                </c:pt>
                <c:pt idx="2">
                  <c:v>FY19</c:v>
                </c:pt>
                <c:pt idx="3">
                  <c:v>FY20</c:v>
                </c:pt>
              </c:strCache>
            </c:strRef>
          </c:cat>
          <c:val>
            <c:numRef>
              <c:f>'BS_상세 (2)'!$R$8:$U$8</c:f>
              <c:numCache>
                <c:formatCode>0.0%;[Red]\(0.0%\);\-</c:formatCode>
                <c:ptCount val="4"/>
                <c:pt idx="0">
                  <c:v>0.30501873796412537</c:v>
                </c:pt>
                <c:pt idx="1">
                  <c:v>0.48726801102876915</c:v>
                </c:pt>
                <c:pt idx="2">
                  <c:v>0.52468771185334118</c:v>
                </c:pt>
                <c:pt idx="3">
                  <c:v>0.45861783012089236</c:v>
                </c:pt>
              </c:numCache>
            </c:numRef>
          </c:val>
          <c:smooth val="0"/>
          <c:extLst>
            <c:ext xmlns:c16="http://schemas.microsoft.com/office/drawing/2014/chart" uri="{C3380CC4-5D6E-409C-BE32-E72D297353CC}">
              <c16:uniqueId val="{00000003-394F-4D5D-B05C-FCFDD8ADB007}"/>
            </c:ext>
          </c:extLst>
        </c:ser>
        <c:dLbls>
          <c:showLegendKey val="0"/>
          <c:showVal val="1"/>
          <c:showCatName val="0"/>
          <c:showSerName val="0"/>
          <c:showPercent val="0"/>
          <c:showBubbleSize val="0"/>
        </c:dLbls>
        <c:marker val="1"/>
        <c:smooth val="0"/>
        <c:axId val="299680480"/>
        <c:axId val="2000977296"/>
      </c:lineChart>
      <c:catAx>
        <c:axId val="2353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240224160"/>
        <c:crosses val="autoZero"/>
        <c:auto val="1"/>
        <c:lblAlgn val="ctr"/>
        <c:lblOffset val="100"/>
        <c:noMultiLvlLbl val="0"/>
      </c:catAx>
      <c:valAx>
        <c:axId val="240224160"/>
        <c:scaling>
          <c:orientation val="minMax"/>
        </c:scaling>
        <c:delete val="0"/>
        <c:axPos val="l"/>
        <c:numFmt formatCode="#,##0;[Red]\(#,##0\);\-" sourceLinked="1"/>
        <c:majorTickMark val="none"/>
        <c:minorTickMark val="none"/>
        <c:tickLblPos val="none"/>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crossAx val="235336512"/>
        <c:crosses val="autoZero"/>
        <c:crossBetween val="between"/>
      </c:valAx>
      <c:valAx>
        <c:axId val="2000977296"/>
        <c:scaling>
          <c:orientation val="minMax"/>
        </c:scaling>
        <c:delete val="0"/>
        <c:axPos val="r"/>
        <c:numFmt formatCode="0.0%;[Red]\(0.0%\);\-" sourceLinked="1"/>
        <c:majorTickMark val="out"/>
        <c:minorTickMark val="none"/>
        <c:tickLblPos val="none"/>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crossAx val="299680480"/>
        <c:crosses val="max"/>
        <c:crossBetween val="between"/>
      </c:valAx>
      <c:catAx>
        <c:axId val="299680480"/>
        <c:scaling>
          <c:orientation val="minMax"/>
        </c:scaling>
        <c:delete val="1"/>
        <c:axPos val="t"/>
        <c:numFmt formatCode="General" sourceLinked="1"/>
        <c:majorTickMark val="out"/>
        <c:minorTickMark val="none"/>
        <c:tickLblPos val="nextTo"/>
        <c:crossAx val="2000977296"/>
        <c:crosses val="max"/>
        <c:auto val="1"/>
        <c:lblAlgn val="ctr"/>
        <c:lblOffset val="100"/>
        <c:noMultiLvlLbl val="0"/>
      </c:catAx>
      <c:spPr>
        <a:noFill/>
        <a:ln>
          <a:noFill/>
        </a:ln>
        <a:effectLst/>
      </c:spPr>
    </c:plotArea>
    <c:legend>
      <c:legendPos val="b"/>
      <c:legendEntry>
        <c:idx val="0"/>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Entry>
      <c:legendEntry>
        <c:idx val="1"/>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Entry>
      <c:legendEntry>
        <c:idx val="2"/>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Entry>
      <c:legendEntry>
        <c:idx val="3"/>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Entry>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9525" cap="rnd">
              <a:solidFill>
                <a:schemeClr val="accent1"/>
              </a:solidFill>
              <a:round/>
            </a:ln>
            <a:effectLst/>
          </c:spPr>
          <c:marker>
            <c:symbol val="none"/>
          </c:marker>
          <c:cat>
            <c:strRef>
              <c:f>Sheet1!$B$23:$AZ$23</c:f>
              <c:strCache>
                <c:ptCount val="51"/>
                <c:pt idx="0">
                  <c:v>17.1</c:v>
                </c:pt>
                <c:pt idx="1">
                  <c:v>17.2</c:v>
                </c:pt>
                <c:pt idx="2">
                  <c:v>17.3</c:v>
                </c:pt>
                <c:pt idx="3">
                  <c:v>17.4</c:v>
                </c:pt>
                <c:pt idx="4">
                  <c:v>17.5</c:v>
                </c:pt>
                <c:pt idx="5">
                  <c:v>17.6</c:v>
                </c:pt>
                <c:pt idx="6">
                  <c:v>17.7</c:v>
                </c:pt>
                <c:pt idx="7">
                  <c:v>17.8</c:v>
                </c:pt>
                <c:pt idx="8">
                  <c:v>17.9</c:v>
                </c:pt>
                <c:pt idx="9">
                  <c:v>17.10</c:v>
                </c:pt>
                <c:pt idx="10">
                  <c:v>17.11</c:v>
                </c:pt>
                <c:pt idx="11">
                  <c:v>17.12</c:v>
                </c:pt>
                <c:pt idx="12">
                  <c:v>18.1</c:v>
                </c:pt>
                <c:pt idx="13">
                  <c:v>18.2</c:v>
                </c:pt>
                <c:pt idx="14">
                  <c:v>18.3</c:v>
                </c:pt>
                <c:pt idx="15">
                  <c:v>18.4</c:v>
                </c:pt>
                <c:pt idx="16">
                  <c:v>18.5</c:v>
                </c:pt>
                <c:pt idx="17">
                  <c:v>18.6</c:v>
                </c:pt>
                <c:pt idx="18">
                  <c:v>18.7</c:v>
                </c:pt>
                <c:pt idx="19">
                  <c:v>18.8</c:v>
                </c:pt>
                <c:pt idx="20">
                  <c:v>18.9</c:v>
                </c:pt>
                <c:pt idx="21">
                  <c:v>18.10</c:v>
                </c:pt>
                <c:pt idx="22">
                  <c:v>18.11</c:v>
                </c:pt>
                <c:pt idx="23">
                  <c:v>18.12</c:v>
                </c:pt>
                <c:pt idx="24">
                  <c:v>19.1</c:v>
                </c:pt>
                <c:pt idx="25">
                  <c:v>19.2</c:v>
                </c:pt>
                <c:pt idx="26">
                  <c:v>19.3</c:v>
                </c:pt>
                <c:pt idx="27">
                  <c:v>19.4</c:v>
                </c:pt>
                <c:pt idx="28">
                  <c:v>19.5</c:v>
                </c:pt>
                <c:pt idx="29">
                  <c:v>19.6</c:v>
                </c:pt>
                <c:pt idx="30">
                  <c:v>19.7</c:v>
                </c:pt>
                <c:pt idx="31">
                  <c:v>19.8</c:v>
                </c:pt>
                <c:pt idx="32">
                  <c:v>19.9</c:v>
                </c:pt>
                <c:pt idx="33">
                  <c:v>19.10</c:v>
                </c:pt>
                <c:pt idx="34">
                  <c:v>19.11</c:v>
                </c:pt>
                <c:pt idx="35">
                  <c:v>19.12</c:v>
                </c:pt>
                <c:pt idx="36">
                  <c:v>20.1</c:v>
                </c:pt>
                <c:pt idx="37">
                  <c:v>20.2</c:v>
                </c:pt>
                <c:pt idx="38">
                  <c:v>20.3</c:v>
                </c:pt>
                <c:pt idx="39">
                  <c:v>20.4</c:v>
                </c:pt>
                <c:pt idx="40">
                  <c:v>20.5</c:v>
                </c:pt>
                <c:pt idx="41">
                  <c:v>20.6</c:v>
                </c:pt>
                <c:pt idx="42">
                  <c:v>20.7</c:v>
                </c:pt>
                <c:pt idx="43">
                  <c:v>20.8</c:v>
                </c:pt>
                <c:pt idx="44">
                  <c:v>20.9</c:v>
                </c:pt>
                <c:pt idx="45">
                  <c:v>20.10</c:v>
                </c:pt>
                <c:pt idx="46">
                  <c:v>20.11</c:v>
                </c:pt>
                <c:pt idx="47">
                  <c:v>20.12</c:v>
                </c:pt>
                <c:pt idx="48">
                  <c:v>21.1</c:v>
                </c:pt>
                <c:pt idx="49">
                  <c:v>21.2</c:v>
                </c:pt>
                <c:pt idx="50">
                  <c:v>21.3</c:v>
                </c:pt>
              </c:strCache>
            </c:strRef>
          </c:cat>
          <c:val>
            <c:numRef>
              <c:f>Sheet1!$B$24:$AZ$24</c:f>
              <c:numCache>
                <c:formatCode>General</c:formatCode>
                <c:ptCount val="51"/>
                <c:pt idx="0">
                  <c:v>5</c:v>
                </c:pt>
                <c:pt idx="1">
                  <c:v>6</c:v>
                </c:pt>
                <c:pt idx="2">
                  <c:v>11</c:v>
                </c:pt>
                <c:pt idx="3">
                  <c:v>12</c:v>
                </c:pt>
                <c:pt idx="4">
                  <c:v>13</c:v>
                </c:pt>
                <c:pt idx="5">
                  <c:v>13</c:v>
                </c:pt>
                <c:pt idx="6">
                  <c:v>10</c:v>
                </c:pt>
                <c:pt idx="7">
                  <c:v>18</c:v>
                </c:pt>
                <c:pt idx="8">
                  <c:v>13</c:v>
                </c:pt>
                <c:pt idx="9">
                  <c:v>10</c:v>
                </c:pt>
                <c:pt idx="10">
                  <c:v>15</c:v>
                </c:pt>
                <c:pt idx="11">
                  <c:v>20</c:v>
                </c:pt>
                <c:pt idx="12">
                  <c:v>5</c:v>
                </c:pt>
                <c:pt idx="13">
                  <c:v>8</c:v>
                </c:pt>
                <c:pt idx="14">
                  <c:v>19</c:v>
                </c:pt>
                <c:pt idx="15">
                  <c:v>14</c:v>
                </c:pt>
                <c:pt idx="16">
                  <c:v>21</c:v>
                </c:pt>
                <c:pt idx="17">
                  <c:v>15</c:v>
                </c:pt>
                <c:pt idx="18">
                  <c:v>20</c:v>
                </c:pt>
                <c:pt idx="19">
                  <c:v>34</c:v>
                </c:pt>
                <c:pt idx="20">
                  <c:v>15</c:v>
                </c:pt>
                <c:pt idx="21">
                  <c:v>20</c:v>
                </c:pt>
                <c:pt idx="22">
                  <c:v>21</c:v>
                </c:pt>
                <c:pt idx="23">
                  <c:v>27</c:v>
                </c:pt>
                <c:pt idx="24">
                  <c:v>3</c:v>
                </c:pt>
                <c:pt idx="25">
                  <c:v>26</c:v>
                </c:pt>
                <c:pt idx="26">
                  <c:v>29</c:v>
                </c:pt>
                <c:pt idx="27">
                  <c:v>30</c:v>
                </c:pt>
                <c:pt idx="28">
                  <c:v>40</c:v>
                </c:pt>
                <c:pt idx="29">
                  <c:v>35</c:v>
                </c:pt>
                <c:pt idx="30">
                  <c:v>41</c:v>
                </c:pt>
                <c:pt idx="31">
                  <c:v>51</c:v>
                </c:pt>
                <c:pt idx="32">
                  <c:v>27</c:v>
                </c:pt>
                <c:pt idx="33">
                  <c:v>48</c:v>
                </c:pt>
                <c:pt idx="34">
                  <c:v>39</c:v>
                </c:pt>
                <c:pt idx="35">
                  <c:v>31</c:v>
                </c:pt>
                <c:pt idx="36">
                  <c:v>1</c:v>
                </c:pt>
                <c:pt idx="37">
                  <c:v>38</c:v>
                </c:pt>
                <c:pt idx="38">
                  <c:v>31</c:v>
                </c:pt>
                <c:pt idx="39">
                  <c:v>34</c:v>
                </c:pt>
                <c:pt idx="40">
                  <c:v>32</c:v>
                </c:pt>
                <c:pt idx="41">
                  <c:v>38</c:v>
                </c:pt>
                <c:pt idx="42">
                  <c:v>50</c:v>
                </c:pt>
                <c:pt idx="43">
                  <c:v>41</c:v>
                </c:pt>
                <c:pt idx="44">
                  <c:v>40</c:v>
                </c:pt>
                <c:pt idx="45">
                  <c:v>35</c:v>
                </c:pt>
                <c:pt idx="46">
                  <c:v>30</c:v>
                </c:pt>
                <c:pt idx="47">
                  <c:v>29</c:v>
                </c:pt>
                <c:pt idx="48">
                  <c:v>1</c:v>
                </c:pt>
                <c:pt idx="49">
                  <c:v>27</c:v>
                </c:pt>
                <c:pt idx="50">
                  <c:v>41</c:v>
                </c:pt>
              </c:numCache>
            </c:numRef>
          </c:val>
          <c:smooth val="0"/>
          <c:extLst>
            <c:ext xmlns:c16="http://schemas.microsoft.com/office/drawing/2014/chart" uri="{C3380CC4-5D6E-409C-BE32-E72D297353CC}">
              <c16:uniqueId val="{00000000-C39E-4D36-96C3-E255366E7FE2}"/>
            </c:ext>
          </c:extLst>
        </c:ser>
        <c:dLbls>
          <c:showLegendKey val="0"/>
          <c:showVal val="0"/>
          <c:showCatName val="0"/>
          <c:showSerName val="0"/>
          <c:showPercent val="0"/>
          <c:showBubbleSize val="0"/>
        </c:dLbls>
        <c:smooth val="0"/>
        <c:axId val="1457450271"/>
        <c:axId val="403173071"/>
      </c:lineChart>
      <c:catAx>
        <c:axId val="1457450271"/>
        <c:scaling>
          <c:orientation val="minMax"/>
        </c:scaling>
        <c:delete val="0"/>
        <c:axPos val="b"/>
        <c:numFmt formatCode="General" sourceLinked="1"/>
        <c:majorTickMark val="none"/>
        <c:minorTickMark val="none"/>
        <c:tickLblPos val="nextTo"/>
        <c:spPr>
          <a:noFill/>
          <a:ln w="9525" cap="flat" cmpd="sng" algn="ctr">
            <a:solidFill>
              <a:srgbClr val="00338D"/>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403173071"/>
        <c:crosses val="autoZero"/>
        <c:auto val="1"/>
        <c:lblAlgn val="ctr"/>
        <c:lblOffset val="100"/>
        <c:noMultiLvlLbl val="0"/>
      </c:catAx>
      <c:valAx>
        <c:axId val="4031730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457450271"/>
        <c:crosses val="autoZero"/>
        <c:crossBetween val="between"/>
      </c:valAx>
      <c:spPr>
        <a:noFill/>
        <a:ln>
          <a:noFill/>
        </a:ln>
        <a:effectLst/>
      </c:spPr>
    </c:plotArea>
    <c:plotVisOnly val="1"/>
    <c:dispBlanksAs val="gap"/>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ko-K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CF!$K$4:$K$14</cx:f>
        <cx:lvl ptCount="11">
          <cx:pt idx="0">Dec-16</cx:pt>
          <cx:pt idx="1">A</cx:pt>
          <cx:pt idx="2">B</cx:pt>
          <cx:pt idx="3">C</cx:pt>
          <cx:pt idx="4">D</cx:pt>
          <cx:pt idx="5">E</cx:pt>
          <cx:pt idx="7">F</cx:pt>
          <cx:pt idx="9">G</cx:pt>
          <cx:pt idx="10">Dec-20</cx:pt>
        </cx:lvl>
      </cx:strDim>
      <cx:numDim type="val">
        <cx:f>CF!$L$4:$L$14</cx:f>
        <cx:lvl ptCount="11" formatCode="#,##0;[빨강]!(#,##0!);!-">
          <cx:pt idx="0">513.46849499999996</cx:pt>
          <cx:pt idx="1">72934.29839299999</cx:pt>
          <cx:pt idx="2">-10095.124718999999</cx:pt>
          <cx:pt idx="3">-7425.6618980000003</cx:pt>
          <cx:pt idx="4">2298</cx:pt>
          <cx:pt idx="5">-6639.7630550000049</cx:pt>
          <cx:pt idx="6">51585.217215999983</cx:pt>
          <cx:pt idx="7">-2247.7614349999994</cx:pt>
          <cx:pt idx="8">49337.455780999982</cx:pt>
          <cx:pt idx="9">-9061</cx:pt>
          <cx:pt idx="10">40276.455780999982</cx:pt>
        </cx:lvl>
      </cx:numDim>
    </cx:data>
  </cx:chartData>
  <cx:chart>
    <cx:plotArea>
      <cx:plotAreaRegion>
        <cx:series layoutId="waterfall" uniqueId="{83207436-DA6B-4A30-8365-2C8CD23D40F9}">
          <cx:dataPt idx="6">
            <cx:spPr>
              <a:solidFill>
                <a:prstClr val="white"/>
              </a:solidFill>
            </cx:spPr>
          </cx:dataPt>
          <cx:dataPt idx="8">
            <cx:spPr>
              <a:solidFill>
                <a:srgbClr val="00A3A1">
                  <a:lumMod val="75000"/>
                </a:srgbClr>
              </a:solidFill>
            </cx:spPr>
          </cx:dataPt>
          <cx:dataPt idx="10">
            <cx:spPr>
              <a:solidFill>
                <a:srgbClr val="00A3A1">
                  <a:lumMod val="75000"/>
                </a:srgbClr>
              </a:solidFill>
            </cx:spPr>
          </cx:dataPt>
          <cx:dataLabels pos="outEnd">
            <cx:txPr>
              <a:bodyPr vertOverflow="overflow" horzOverflow="overflow" wrap="square" lIns="0" tIns="0" rIns="0" bIns="0"/>
              <a:lstStyle/>
              <a:p>
                <a:pPr algn="ctr" rtl="0">
                  <a:defRPr sz="800" b="0" i="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a:solidFill>
                    <a:schemeClr val="tx1"/>
                  </a:solidFill>
                  <a:latin typeface="Arial" panose="020B0604020202020204" pitchFamily="34" charset="0"/>
                  <a:cs typeface="Arial" panose="020B0604020202020204" pitchFamily="34" charset="0"/>
                </a:endParaRPr>
              </a:p>
            </cx:txPr>
            <cx:visibility seriesName="0" categoryName="0" value="1"/>
          </cx:dataLabels>
          <cx:dataId val="0"/>
          <cx:layoutPr>
            <cx:visibility connectorLines="0"/>
            <cx:subtotals>
              <cx:idx val="0"/>
              <cx:idx val="6"/>
              <cx:idx val="8"/>
              <cx:idx val="10"/>
            </cx:subtotals>
          </cx:layoutPr>
        </cx:series>
      </cx:plotAreaRegion>
      <cx:axis id="0">
        <cx:catScaling gapWidth="0.5"/>
        <cx:tickLabels/>
        <cx:txPr>
          <a:bodyPr vertOverflow="overflow" horzOverflow="overflow" wrap="square" lIns="0" tIns="0" rIns="0" bIns="0"/>
          <a:lstStyle/>
          <a:p>
            <a:pPr algn="ctr" rtl="0">
              <a:defRPr sz="800" b="0" i="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a:solidFill>
                <a:schemeClr val="tx1"/>
              </a:solidFill>
              <a:latin typeface="Arial" panose="020B0604020202020204" pitchFamily="34" charset="0"/>
              <a:cs typeface="Arial" panose="020B0604020202020204" pitchFamily="34" charset="0"/>
            </a:endParaRPr>
          </a:p>
        </cx:txPr>
      </cx:axis>
      <cx:axis id="1" hidden="1">
        <cx:valScaling/>
        <cx:tickLabels/>
        <cx:txPr>
          <a:bodyPr vertOverflow="overflow" horzOverflow="overflow" wrap="square" lIns="0" tIns="0" rIns="0" bIns="0"/>
          <a:lstStyle/>
          <a:p>
            <a:pPr algn="ctr" rtl="0">
              <a:defRPr sz="800" b="0" i="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a:solidFill>
                <a:schemeClr val="tx1"/>
              </a:solidFill>
              <a:latin typeface="Arial" panose="020B0604020202020204" pitchFamily="34" charset="0"/>
              <a:cs typeface="Arial" panose="020B0604020202020204" pitchFamily="34" charset="0"/>
            </a:endParaRPr>
          </a:p>
        </cx:txPr>
      </cx:axis>
    </cx:plotArea>
  </cx:chart>
  <cx:spPr>
    <a:ln>
      <a:noFill/>
    </a:ln>
  </cx:spPr>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Report!$M$484:$M$486</cx:f>
        <cx:lvl ptCount="3">
          <cx:pt idx="0">c</cx:pt>
          <cx:pt idx="1">d</cx:pt>
          <cx:pt idx="2">e</cx:pt>
        </cx:lvl>
      </cx:strDim>
      <cx:numDim type="val">
        <cx:f>Report!$N$484:$N$486</cx:f>
        <cx:lvl ptCount="3" formatCode="_-* #,##0_-;!-* #,##0_-;_-* &quot;-&quot;_-;_-@_-">
          <cx:pt idx="0">38802.555257658008</cx:pt>
          <cx:pt idx="1">3564.2169563766874</cx:pt>
          <cx:pt idx="2">375.24765096530973</cx:pt>
        </cx:lvl>
      </cx:numDim>
    </cx:data>
  </cx:chartData>
  <cx:chart>
    <cx:plotArea>
      <cx:plotAreaRegion>
        <cx:series layoutId="waterfall" uniqueId="{E4A898A2-2FB2-4EBE-ACEF-1E24C037DE8A}">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dash"/>
    </a:ln>
  </cx:spPr>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Report!$P$484:$P$485</cx:f>
        <cx:lvl ptCount="2">
          <cx:pt idx="0">a</cx:pt>
          <cx:pt idx="1">b</cx:pt>
        </cx:lvl>
      </cx:strDim>
      <cx:numDim type="val">
        <cx:f>Report!$Q$484:$Q$485</cx:f>
        <cx:lvl ptCount="2" formatCode="#,##0_);[빨강]!(#,##0!)">
          <cx:pt idx="0">-7925.540964120446</cx:pt>
          <cx:pt idx="1">1127.3150751204375</cx:pt>
        </cx:lvl>
      </cx:numDim>
    </cx:data>
  </cx:chartData>
  <cx:chart>
    <cx:plotArea>
      <cx:plotAreaRegion>
        <cx:series layoutId="waterfall" uniqueId="{F48A2743-D35B-4C70-B047-8A4D6501B7E4}">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Report!$R$484:$R$486</cx:f>
        <cx:lvl ptCount="3">
          <cx:pt idx="0">c</cx:pt>
          <cx:pt idx="1">d</cx:pt>
          <cx:pt idx="2">e</cx:pt>
        </cx:lvl>
      </cx:strDim>
      <cx:numDim type="val">
        <cx:f>Report!$S$484:$S$486</cx:f>
        <cx:lvl ptCount="3" formatCode="_-* #,##0_-;!-* #,##0_-;_-* &quot;-&quot;_-;_-@_-">
          <cx:pt idx="0">68119.19772253235</cx:pt>
          <cx:pt idx="1">-2187.3472967030466</cx:pt>
          <cx:pt idx="2">-1746.8494258293213</cx:pt>
        </cx:lvl>
      </cx:numDim>
    </cx:data>
  </cx:chartData>
  <cx:chart>
    <cx:plotArea>
      <cx:plotAreaRegion>
        <cx:series layoutId="waterfall" uniqueId="{D63B797E-942C-43A8-A12F-4AC8B7444416}">
          <cx:dataLabels>
            <cx:numFmt formatCode="#,##0_);(#,##0);-_)" sourceLinked="0"/>
            <cx:txPr>
              <a:bodyPr spcFirstLastPara="1" vertOverflow="ellipsis" horzOverflow="overflow" wrap="square" lIns="0" tIns="0" rIns="0" bIns="0" anchor="ctr" anchorCtr="1"/>
              <a:lstStyle/>
              <a:p>
                <a:pPr algn="ctr" rtl="0">
                  <a:defRPr sz="80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visibility seriesName="0" categoryName="0" value="1"/>
            <cx:separator>, </cx:separator>
            <cx:dataLabel idx="0">
              <cx:numFmt formatCode="#,##0_);(#,##0);-_)" sourceLinked="0"/>
              <cx:txPr>
                <a:bodyPr spcFirstLastPara="1" vertOverflow="ellipsis" horzOverflow="overflow" wrap="square" lIns="0" tIns="0" rIns="0" bIns="0" anchor="ctr" anchorCtr="1"/>
                <a:lstStyle/>
                <a:p>
                  <a:pPr algn="ctr" rtl="0">
                    <a:defRPr>
                      <a:solidFill>
                        <a:sysClr val="windowText" lastClr="000000"/>
                      </a:solidFill>
                    </a:defRPr>
                  </a:pPr>
                  <a:r>
                    <a:rPr lang="ko-KR" altLang="en-US" sz="900" b="0" i="0" u="none" strike="noStrike" baseline="0">
                      <a:solidFill>
                        <a:sysClr val="windowText" lastClr="000000"/>
                      </a:solidFill>
                      <a:latin typeface="Calibri" panose="020F0502020204030204"/>
                      <a:ea typeface="맑은 고딕" panose="020B0503020000020004" pitchFamily="50" charset="-127"/>
                    </a:rPr>
                    <a:t>68,119 </a:t>
                  </a:r>
                </a:p>
              </cx:txPr>
              <cx:visibility seriesName="0" categoryName="0" value="1"/>
              <cx:separator>, </cx:separator>
            </cx:dataLabel>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txPr>
          <a:bodyPr vertOverflow="overflow" horzOverflow="overflow" wrap="square" lIns="0" tIns="0" rIns="0" bIns="0"/>
          <a:lstStyle/>
          <a:p>
            <a:pPr algn="ctr" rtl="0">
              <a:defRPr sz="9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900"/>
          </a:p>
        </cx:txPr>
      </cx:axis>
    </cx:plotArea>
  </cx:chart>
  <cx:spPr>
    <a:ln w="12700">
      <a:solidFill>
        <a:srgbClr val="007A79"/>
      </a:solidFill>
      <a:prstDash val="lgDash"/>
    </a:ln>
  </cx:spPr>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Report!$C$453:$C$468</cx:f>
        <cx:lvl ptCount="16">
          <cx:pt idx="0">FY 17</cx:pt>
          <cx:pt idx="1">A</cx:pt>
          <cx:pt idx="2">B</cx:pt>
          <cx:pt idx="3">C</cx:pt>
          <cx:pt idx="4">D</cx:pt>
          <cx:pt idx="5">FY 18</cx:pt>
          <cx:pt idx="6">A</cx:pt>
          <cx:pt idx="7">B</cx:pt>
          <cx:pt idx="8">C</cx:pt>
          <cx:pt idx="9">D</cx:pt>
          <cx:pt idx="10">FY 19</cx:pt>
          <cx:pt idx="11">A</cx:pt>
          <cx:pt idx="12">B</cx:pt>
          <cx:pt idx="13">C</cx:pt>
          <cx:pt idx="14">D</cx:pt>
          <cx:pt idx="15">FY 20</cx:pt>
        </cx:lvl>
      </cx:strDim>
      <cx:numDim type="val">
        <cx:f>Report!$D$453:$D$468</cx:f>
        <cx:lvl ptCount="16" formatCode="! #,##0_);!(#,##0!);!-_)">
          <cx:pt idx="0">25172.995480000005</cx:pt>
          <cx:pt idx="1">215.12406999999985</cx:pt>
          <cx:pt idx="2">24164.882947999988</cx:pt>
          <cx:pt idx="3">0</cx:pt>
          <cx:pt idx="4">20028.228773000003</cx:pt>
          <cx:pt idx="5">69581.231270999997</cx:pt>
          <cx:pt idx="6">6973.659501999995</cx:pt>
          <cx:pt idx="7">57159.036443000019</cx:pt>
          <cx:pt idx="8">-395.35185999999999</cx:pt>
          <cx:pt idx="9">42742.019865000009</cx:pt>
          <cx:pt idx="10">176060.59522100003</cx:pt>
          <cx:pt idx="11">-6798.2258890000085</cx:pt>
          <cx:pt idx="12">62767.086193999996</cx:pt>
          <cx:pt idx="13">-426.41617999999994</cx:pt>
          <cx:pt idx="14">64185.000999999975</cx:pt>
          <cx:pt idx="15">295788.04034599999</cx:pt>
        </cx:lvl>
      </cx:numDim>
    </cx:data>
  </cx:chartData>
  <cx:chart>
    <cx:plotArea>
      <cx:plotAreaRegion>
        <cx:series layoutId="waterfall" uniqueId="{DBF944AE-9D5A-4FA3-B00E-5EE6C09B1FB1}">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idx val="0"/>
              <cx:idx val="5"/>
              <cx:idx val="10"/>
              <cx:idx val="15"/>
            </cx:subtotals>
          </cx:layoutPr>
        </cx:series>
      </cx:plotAreaRegion>
      <cx:axis id="0">
        <cx:catScaling gapWidth="0.5"/>
        <cx:majorTickMarks type="out"/>
        <cx:tickLabels/>
        <cx:spPr>
          <a:ln>
            <a:solidFill>
              <a:srgbClr val="00338D"/>
            </a:solidFill>
          </a:ln>
        </cx:spPr>
        <cx:txPr>
          <a:bodyPr spcFirstLastPara="1" vertOverflow="ellipsis" horzOverflow="overflow" wrap="square" lIns="0" tIns="0" rIns="0" bIns="0" anchor="ctr" anchorCtr="1"/>
          <a:lstStyle/>
          <a:p>
            <a:pPr algn="ctr" rtl="0">
              <a:defRPr sz="800" b="0">
                <a:solidFill>
                  <a:schemeClr val="tx1"/>
                </a:solidFill>
              </a:defRPr>
            </a:pPr>
            <a:endParaRPr lang="ko-KR" altLang="en-US" sz="8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a:noFill/>
    </a:ln>
  </cx:spPr>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Report!$F$484:$F$485</cx:f>
        <cx:lvl ptCount="2">
          <cx:pt idx="0">a</cx:pt>
          <cx:pt idx="1">b</cx:pt>
        </cx:lvl>
      </cx:strDim>
      <cx:numDim type="val">
        <cx:f>Report!$G$484:$G$485</cx:f>
        <cx:lvl ptCount="2" formatCode="#,##0_);[빨강]!(#,##0!)">
          <cx:pt idx="0">478.76056202871223</cx:pt>
          <cx:pt idx="1">-263.63649202871238</cx:pt>
        </cx:lvl>
      </cx:numDim>
    </cx:data>
  </cx:chartData>
  <cx:chart>
    <cx:plotArea>
      <cx:plotAreaRegion>
        <cx:series layoutId="waterfall" uniqueId="{C42B5A7B-01AA-46DA-A773-DA30037BC73C}">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sz="800" b="0">
                <a:solidFill>
                  <a:schemeClr val="tx1"/>
                </a:solidFill>
              </a:defRPr>
            </a:pPr>
            <a:endParaRPr lang="ko-KR" altLang="en-US" sz="8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Report!$H$484:$H$486</cx:f>
        <cx:lvl ptCount="3">
          <cx:pt idx="0">c</cx:pt>
          <cx:pt idx="1">d</cx:pt>
          <cx:pt idx="2">e</cx:pt>
        </cx:lvl>
      </cx:strDim>
      <cx:numDim type="val">
        <cx:f>Report!$I$484:$I$486</cx:f>
        <cx:lvl ptCount="3" formatCode="_-* #,##0_-;!-* #,##0_-;_-* &quot;-&quot;_-;_-@_-">
          <cx:pt idx="0">19910.189171580827</cx:pt>
          <cx:pt idx="1">599.36418262008374</cx:pt>
          <cx:pt idx="2">-481.32458120090996</cx:pt>
        </cx:lvl>
      </cx:numDim>
    </cx:data>
  </cx:chartData>
  <cx:chart>
    <cx:plotArea>
      <cx:plotAreaRegion>
        <cx:series layoutId="waterfall" uniqueId="{8A14E59E-0D44-4F58-BB92-1C45722AF869}">
          <cx:dataLabels>
            <cx:numFmt formatCode="#,##0_);(#,##0);-_)" sourceLinked="0"/>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visibility seriesName="0" categoryName="0" value="1"/>
            <cx:separator>, </cx:separato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Report!$K$484:$K$485</cx:f>
        <cx:lvl ptCount="2">
          <cx:pt idx="0">a</cx:pt>
          <cx:pt idx="1">b</cx:pt>
        </cx:lvl>
      </cx:strDim>
      <cx:numDim type="val">
        <cx:f>Report!$L$484:$L$485</cx:f>
        <cx:lvl ptCount="2" formatCode="#,##0_);[빨강]!(#,##0!)">
          <cx:pt idx="0">6046.0412996228551</cx:pt>
          <cx:pt idx="1">927.61820237713982</cx:pt>
        </cx:lvl>
      </cx:numDim>
    </cx:data>
  </cx:chartData>
  <cx:chart>
    <cx:plotArea>
      <cx:plotAreaRegion>
        <cx:series layoutId="waterfall" uniqueId="{6F740ECE-12D0-4742-8FEC-5C6169382438}">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Report!$M$484:$M$486</cx:f>
        <cx:lvl ptCount="3">
          <cx:pt idx="0">c</cx:pt>
          <cx:pt idx="1">d</cx:pt>
          <cx:pt idx="2">e</cx:pt>
        </cx:lvl>
      </cx:strDim>
      <cx:numDim type="val">
        <cx:f>Report!$N$484:$N$486</cx:f>
        <cx:lvl ptCount="3" formatCode="_-* #,##0_-;!-* #,##0_-;_-* &quot;-&quot;_-;_-@_-">
          <cx:pt idx="0">38802.555257658008</cx:pt>
          <cx:pt idx="1">3564.2169563766874</cx:pt>
          <cx:pt idx="2">375.24765096530973</cx:pt>
        </cx:lvl>
      </cx:numDim>
    </cx:data>
  </cx:chartData>
  <cx:chart>
    <cx:plotArea>
      <cx:plotAreaRegion>
        <cx:series layoutId="waterfall" uniqueId="{E4A898A2-2FB2-4EBE-ACEF-1E24C037DE8A}">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dash"/>
    </a:ln>
  </cx:spPr>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Report!$P$484:$P$485</cx:f>
        <cx:lvl ptCount="2">
          <cx:pt idx="0">a</cx:pt>
          <cx:pt idx="1">b</cx:pt>
        </cx:lvl>
      </cx:strDim>
      <cx:numDim type="val">
        <cx:f>Report!$Q$484:$Q$485</cx:f>
        <cx:lvl ptCount="2" formatCode="#,##0_);[빨강]!(#,##0!)">
          <cx:pt idx="0">-7925.540964120446</cx:pt>
          <cx:pt idx="1">1127.3150751204375</cx:pt>
        </cx:lvl>
      </cx:numDim>
    </cx:data>
  </cx:chartData>
  <cx:chart>
    <cx:plotArea>
      <cx:plotAreaRegion>
        <cx:series layoutId="waterfall" uniqueId="{F48A2743-D35B-4C70-B047-8A4D6501B7E4}">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Report!$R$484:$R$486</cx:f>
        <cx:lvl ptCount="3">
          <cx:pt idx="0">c</cx:pt>
          <cx:pt idx="1">d</cx:pt>
          <cx:pt idx="2">e</cx:pt>
        </cx:lvl>
      </cx:strDim>
      <cx:numDim type="val">
        <cx:f>Report!$S$484:$S$486</cx:f>
        <cx:lvl ptCount="3" formatCode="_-* #,##0_-;!-* #,##0_-;_-* &quot;-&quot;_-;_-@_-">
          <cx:pt idx="0">68119.19772253235</cx:pt>
          <cx:pt idx="1">-2187.3472967030466</cx:pt>
          <cx:pt idx="2">-1746.8494258293213</cx:pt>
        </cx:lvl>
      </cx:numDim>
    </cx:data>
  </cx:chartData>
  <cx:chart>
    <cx:plotArea>
      <cx:plotAreaRegion>
        <cx:series layoutId="waterfall" uniqueId="{D63B797E-942C-43A8-A12F-4AC8B7444416}">
          <cx:dataLabels>
            <cx:numFmt formatCode="#,##0_);(#,##0);-_)" sourceLinked="0"/>
            <cx:txPr>
              <a:bodyPr spcFirstLastPara="1" vertOverflow="ellipsis" horzOverflow="overflow" wrap="square" lIns="0" tIns="0" rIns="0" bIns="0" anchor="ctr" anchorCtr="1"/>
              <a:lstStyle/>
              <a:p>
                <a:pPr algn="ctr" rtl="0">
                  <a:defRPr sz="80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visibility seriesName="0" categoryName="0" value="1"/>
            <cx:separator>, </cx:separator>
            <cx:dataLabel idx="0">
              <cx:numFmt formatCode="#,##0_);(#,##0);-_)" sourceLinked="0"/>
              <cx:txPr>
                <a:bodyPr spcFirstLastPara="1" vertOverflow="ellipsis" horzOverflow="overflow" wrap="square" lIns="0" tIns="0" rIns="0" bIns="0" anchor="ctr" anchorCtr="1"/>
                <a:lstStyle/>
                <a:p>
                  <a:pPr algn="ctr" rtl="0">
                    <a:defRPr>
                      <a:solidFill>
                        <a:sysClr val="windowText" lastClr="000000"/>
                      </a:solidFill>
                    </a:defRPr>
                  </a:pPr>
                  <a:r>
                    <a:rPr lang="ko-KR" altLang="en-US" sz="900" b="0" i="0" u="none" strike="noStrike" baseline="0">
                      <a:solidFill>
                        <a:sysClr val="windowText" lastClr="000000"/>
                      </a:solidFill>
                      <a:latin typeface="Calibri" panose="020F0502020204030204"/>
                      <a:ea typeface="맑은 고딕" panose="020B0503020000020004" pitchFamily="50" charset="-127"/>
                    </a:rPr>
                    <a:t>68,119 </a:t>
                  </a:r>
                </a:p>
              </cx:txPr>
              <cx:visibility seriesName="0" categoryName="0" value="1"/>
              <cx:separator>, </cx:separator>
            </cx:dataLabel>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txPr>
          <a:bodyPr vertOverflow="overflow" horzOverflow="overflow" wrap="square" lIns="0" tIns="0" rIns="0" bIns="0"/>
          <a:lstStyle/>
          <a:p>
            <a:pPr algn="ctr" rtl="0">
              <a:defRPr sz="900" b="0" i="0">
                <a:solidFill>
                  <a:srgbClr val="595959"/>
                </a:solidFill>
                <a:latin typeface="Univers for KPMG" panose="020B0603020202020204" pitchFamily="34" charset="0"/>
                <a:ea typeface="Univers for KPMG" panose="020B0603020202020204" pitchFamily="34" charset="0"/>
                <a:cs typeface="Univers for KPMG" panose="020B0603020202020204" pitchFamily="34" charset="0"/>
              </a:defRPr>
            </a:pPr>
            <a:endParaRPr lang="ko-KR" altLang="en-US" sz="900"/>
          </a:p>
        </cx:txPr>
      </cx:axis>
    </cx:plotArea>
  </cx:chart>
  <cx:spPr>
    <a:ln w="12700">
      <a:solidFill>
        <a:srgbClr val="007A79"/>
      </a:solidFill>
      <a:prstDash val="lgDash"/>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Chart!$B$174:$B$177</cx:f>
        <cx:lvl ptCount="4">
          <cx:pt idx="0">물류</cx:pt>
          <cx:pt idx="1">가맹점</cx:pt>
          <cx:pt idx="2">직영점</cx:pt>
          <cx:pt idx="3">기타</cx:pt>
        </cx:lvl>
      </cx:strDim>
      <cx:numDim type="val">
        <cx:f>Chart!$C$174:$C$177</cx:f>
        <cx:lvl ptCount="4" formatCode="#,##0_);!(#,##0!);!-_)">
          <cx:pt idx="0">43983</cx:pt>
          <cx:pt idx="1">26078</cx:pt>
          <cx:pt idx="2">2742</cx:pt>
          <cx:pt idx="3">131</cx:pt>
        </cx:lvl>
      </cx:numDim>
    </cx:data>
  </cx:chartData>
  <cx:chart>
    <cx:plotArea>
      <cx:plotAreaRegion>
        <cx:series layoutId="waterfall" uniqueId="{C96D2006-A373-4933-AFEB-59214EB7F654}">
          <cx:dataLabels pos="outEnd">
            <cx:txPr>
              <a:bodyPr vertOverflow="overflow" horzOverflow="overflow" wrap="square" lIns="0" tIns="0" rIns="0" bIns="0"/>
              <a:lstStyle/>
              <a:p>
                <a:pPr algn="ctr" rtl="0">
                  <a:defRPr sz="8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ko-KR" altLang="en-US" sz="800">
                  <a:latin typeface="Arial" panose="020B0604020202020204" pitchFamily="34" charset="0"/>
                  <a:cs typeface="Arial" panose="020B0604020202020204" pitchFamily="34" charset="0"/>
                </a:endParaRPr>
              </a:p>
            </cx:txPr>
            <cx:visibility seriesName="0" categoryName="0" value="1"/>
          </cx:dataLabels>
          <cx:dataId val="0"/>
          <cx:layoutPr>
            <cx:subtotals/>
          </cx:layoutPr>
        </cx:series>
      </cx:plotAreaRegion>
      <cx:axis id="0">
        <cx:catScaling gapWidth="0.5"/>
        <cx:tickLabels/>
        <cx:txPr>
          <a:bodyPr vertOverflow="overflow" horzOverflow="overflow" wrap="square" lIns="0" tIns="0" rIns="0" bIns="0"/>
          <a:lstStyle/>
          <a:p>
            <a:pPr algn="ctr" rtl="0">
              <a:defRPr sz="8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ko-KR" altLang="en-US" sz="800">
              <a:latin typeface="Arial" panose="020B0604020202020204" pitchFamily="34" charset="0"/>
              <a:cs typeface="Arial" panose="020B0604020202020204" pitchFamily="34" charset="0"/>
            </a:endParaRPr>
          </a:p>
        </cx:txPr>
      </cx:axis>
      <cx:axis id="1" hidden="1">
        <cx:valScaling/>
        <cx:tickLabels/>
        <cx:txPr>
          <a:bodyPr vertOverflow="overflow" horzOverflow="overflow" wrap="square" lIns="0" tIns="0" rIns="0" bIns="0"/>
          <a:lstStyle/>
          <a:p>
            <a:pPr algn="ctr" rtl="0">
              <a:defRPr sz="8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ko-KR" altLang="en-US" sz="800">
              <a:latin typeface="Arial" panose="020B0604020202020204" pitchFamily="34" charset="0"/>
              <a:cs typeface="Arial" panose="020B0604020202020204" pitchFamily="34" charset="0"/>
            </a:endParaRPr>
          </a:p>
        </cx:txPr>
      </cx:axis>
    </cx:plotArea>
  </cx:chart>
  <cx:spPr>
    <a:ln w="19050">
      <a:solidFill>
        <a:srgbClr val="FF0000"/>
      </a:solidFill>
      <a:prstDash val="dashDot"/>
    </a:ln>
  </cx:spPr>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Chart!$B$75:$B$82</cx:f>
        <cx:lvl ptCount="8">
          <cx:pt idx="0">FY17</cx:pt>
          <cx:pt idx="1">물류매출</cx:pt>
          <cx:pt idx="2">초기투자매출</cx:pt>
          <cx:pt idx="3">직영점매출</cx:pt>
          <cx:pt idx="4">기타</cx:pt>
          <cx:pt idx="5">FY18</cx:pt>
          <cx:pt idx="6">FY19</cx:pt>
          <cx:pt idx="7">FY20</cx:pt>
        </cx:lvl>
      </cx:strDim>
      <cx:numDim type="val">
        <cx:f>Chart!$C$75:$C$82</cx:f>
        <cx:lvl ptCount="8" formatCode="#,##0_);!(#,##0!);!-_)">
          <cx:pt idx="0">10633.490846000001</cx:pt>
          <cx:pt idx="1">3758.5269200000002</cx:pt>
          <cx:pt idx="2">991.40873699999884</cx:pt>
          <cx:pt idx="3">557.48694</cx:pt>
          <cx:pt idx="4">384.70822299999998</cx:pt>
          <cx:pt idx="5">16325.621665999999</cx:pt>
          <cx:pt idx="6">35019.820291000004</cx:pt>
          <cx:pt idx="7">60087.318929000001</cx:pt>
        </cx:lvl>
      </cx:numDim>
    </cx:data>
  </cx:chartData>
  <cx:chart>
    <cx:plotArea>
      <cx:plotAreaRegion>
        <cx:series layoutId="waterfall" uniqueId="{B26E1FF5-5DC2-4A8C-A532-5FA17563A048}">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5"/>
              <cx:idx val="6"/>
              <cx:idx val="7"/>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chemeClr val="tx1"/>
                </a:solidFill>
              </a:defRPr>
            </a:pPr>
            <a:endParaRPr lang="ko-KR" altLang="en-US" sz="9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Chart!$B$93:$B$94</cx:f>
        <cx:lvl ptCount="2">
          <cx:pt idx="0">A</cx:pt>
          <cx:pt idx="1">B</cx:pt>
        </cx:lvl>
      </cx:strDim>
      <cx:numDim type="val">
        <cx:f>Chart!$C$93:$C$94</cx:f>
        <cx:lvl ptCount="2" formatCode="#,##0_);!(#,##0!);!-_)">
          <cx:pt idx="0">1465.3004574713368</cx:pt>
          <cx:pt idx="1">72.052162528663018</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Chart!$B$97:$B$98</cx:f>
        <cx:lvl ptCount="2">
          <cx:pt idx="0">C</cx:pt>
          <cx:pt idx="1">D</cx:pt>
        </cx:lvl>
      </cx:strDim>
      <cx:numDim type="val">
        <cx:f>Chart!$C$97:$C$98</cx:f>
        <cx:lvl ptCount="2" formatCode="#,##0_);!(#,##0!);!-_)">
          <cx:pt idx="0">2242.1647364869414</cx:pt>
          <cx:pt idx="1">-20.990436486941245</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 idx="0">
              <cx:txPr>
                <a:bodyPr spcFirstLastPara="1" vertOverflow="ellipsis" horzOverflow="overflow" wrap="square" lIns="0" tIns="0" rIns="0" bIns="0" anchor="ctr" anchorCtr="1"/>
                <a:lstStyle/>
                <a:p>
                  <a:pPr algn="ctr" rtl="0">
                    <a:defRPr>
                      <a:solidFill>
                        <a:schemeClr val="tx1"/>
                      </a:solidFill>
                    </a:defRPr>
                  </a:pPr>
                  <a:r>
                    <a:rPr lang="ko-KR" altLang="en-US" sz="800" b="0" i="0" u="none" strike="noStrike" baseline="0">
                      <a:solidFill>
                        <a:schemeClr val="tx1"/>
                      </a:solidFill>
                      <a:latin typeface="Univers for KPMG"/>
                      <a:ea typeface="맑은 고딕" panose="020B0503020000020004" pitchFamily="50" charset="-127"/>
                    </a:rPr>
                    <a:t>2,242 </a:t>
                  </a:r>
                </a:p>
              </cx:txPr>
              <cx:visibility seriesName="0" categoryName="0" value="1"/>
            </cx:dataLabel>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Chart!$B$102:$B$104</cx:f>
        <cx:lvl ptCount="3">
          <cx:pt idx="0">E</cx:pt>
          <cx:pt idx="1">F</cx:pt>
          <cx:pt idx="2">G</cx:pt>
        </cx:lvl>
      </cx:strDim>
      <cx:numDim type="val">
        <cx:f>Chart!$C$102:$C$104</cx:f>
        <cx:lvl ptCount="3" formatCode="#,##0_);!(#,##0!);!-_)">
          <cx:pt idx="0">2933.5525156023614</cx:pt>
          <cx:pt idx="1">758.08712639763871</cx:pt>
          <cx:pt idx="2">-2700.2309049999999</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Chart!$B$106:$B$107</cx:f>
        <cx:lvl ptCount="2">
          <cx:pt idx="0">H</cx:pt>
          <cx:pt idx="1">I</cx:pt>
        </cx:lvl>
      </cx:strDim>
      <cx:numDim type="val">
        <cx:f>Chart!$C$106:$C$107</cx:f>
        <cx:lvl ptCount="2" formatCode="#,##0_);!(#,##0!);!-_)">
          <cx:pt idx="0">474.73898708575331</cx:pt>
          <cx:pt idx="1">82.747952914246696</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Chart!$B$110:$B$117</cx:f>
        <cx:lvl ptCount="8">
          <cx:pt idx="0">FY17</cx:pt>
          <cx:pt idx="1">FY18</cx:pt>
          <cx:pt idx="2">물류매출</cx:pt>
          <cx:pt idx="3">초기투자매출</cx:pt>
          <cx:pt idx="4">직영점매출</cx:pt>
          <cx:pt idx="5">기타</cx:pt>
          <cx:pt idx="6">FY19</cx:pt>
          <cx:pt idx="7">FY20</cx:pt>
        </cx:lvl>
      </cx:strDim>
      <cx:numDim type="val">
        <cx:f>Chart!$C$110:$C$117</cx:f>
        <cx:lvl ptCount="8" formatCode="#,##0_);!(#,##0!);!-_)">
          <cx:pt idx="0">10633.490846000001</cx:pt>
          <cx:pt idx="1">16325.621665999999</cx:pt>
          <cx:pt idx="2">8413.3794519999992</cx:pt>
          <cx:pt idx="3">8500.1936260000002</cx:pt>
          <cx:pt idx="4">1079.6287229999998</cx:pt>
          <cx:pt idx="5">700.99682399999995</cx:pt>
          <cx:pt idx="6">35019.820291000004</cx:pt>
          <cx:pt idx="7">60087.318929000001</cx:pt>
        </cx:lvl>
      </cx:numDim>
    </cx:data>
  </cx:chartData>
  <cx:chart>
    <cx:plotArea>
      <cx:plotAreaRegion>
        <cx:series layoutId="waterfall" uniqueId="{B26E1FF5-5DC2-4A8C-A532-5FA17563A048}">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1"/>
              <cx:idx val="6"/>
              <cx:idx val="7"/>
              <cx:idx val="8"/>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chemeClr val="tx1"/>
                </a:solidFill>
              </a:defRPr>
            </a:pPr>
            <a:endParaRPr lang="ko-KR" altLang="en-US" sz="9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Chart!$B$133:$B$134</cx:f>
        <cx:lvl ptCount="2">
          <cx:pt idx="0">F</cx:pt>
          <cx:pt idx="1">G</cx:pt>
        </cx:lvl>
      </cx:strDim>
      <cx:numDim type="val">
        <cx:f>Chart!$C$133:$C$134</cx:f>
        <cx:lvl ptCount="2" formatCode="#,##0_);!(#,##0!);!-_)">
          <cx:pt idx="0">7775.9187025621823</cx:pt>
          <cx:pt idx="1">723.70401543781804</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 idx="0">
              <cx:txPr>
                <a:bodyPr spcFirstLastPara="1" vertOverflow="ellipsis" horzOverflow="overflow" wrap="square" lIns="0" tIns="0" rIns="0" bIns="0" anchor="ctr" anchorCtr="1"/>
                <a:lstStyle/>
                <a:p>
                  <a:pPr algn="ctr" rtl="0">
                    <a:defRPr>
                      <a:solidFill>
                        <a:schemeClr val="tx1"/>
                      </a:solidFill>
                    </a:defRPr>
                  </a:pPr>
                  <a:r>
                    <a:rPr lang="ko-KR" altLang="en-US" sz="800" b="0" i="0" u="none" strike="noStrike" baseline="0">
                      <a:solidFill>
                        <a:schemeClr val="tx1"/>
                      </a:solidFill>
                      <a:latin typeface="Univers for KPMG"/>
                      <a:ea typeface="맑은 고딕" panose="020B0503020000020004" pitchFamily="50" charset="-127"/>
                    </a:rPr>
                    <a:t>7,776 </a:t>
                  </a:r>
                </a:p>
              </cx:txPr>
              <cx:visibility seriesName="0" categoryName="0" value="1"/>
            </cx:dataLabel>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Chart!$B$123:$B$125</cx:f>
        <cx:lvl ptCount="3">
          <cx:pt idx="0">A</cx:pt>
          <cx:pt idx="1">B</cx:pt>
          <cx:pt idx="2">C</cx:pt>
        </cx:lvl>
      </cx:strDim>
      <cx:numDim type="val">
        <cx:f>Chart!$C$123:$C$125</cx:f>
        <cx:lvl ptCount="3" formatCode="#,##0_);!(#,##0!);!-_)">
          <cx:pt idx="0">2961.1917080387357</cx:pt>
          <cx:pt idx="1">47.288831961263959</cx:pt>
          <cx:pt idx="2">242.258375</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Chart!$B$128:$B$129</cx:f>
        <cx:lvl ptCount="2">
          <cx:pt idx="0">D</cx:pt>
          <cx:pt idx="1">E</cx:pt>
        </cx:lvl>
      </cx:strDim>
      <cx:numDim type="val">
        <cx:f>Chart!$C$128:$C$129</cx:f>
        <cx:lvl ptCount="2" formatCode="#,##0_);!(#,##0!);!-_)">
          <cx:pt idx="0">5252.3044111978606</cx:pt>
          <cx:pt idx="1">-89.66387419786119</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Chart!$B$137:$B$138</cx:f>
        <cx:lvl ptCount="2">
          <cx:pt idx="0">H</cx:pt>
          <cx:pt idx="1">I</cx:pt>
        </cx:lvl>
      </cx:strDim>
      <cx:numDim type="val">
        <cx:f>Chart!$C$137:$C$138</cx:f>
        <cx:lvl ptCount="2" formatCode="#,##0_);!(#,##0!);!-_)">
          <cx:pt idx="0">1189.8816803195884</cx:pt>
          <cx:pt idx="1">-110.25295731958846</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Report!$C$142:$C$151</cx:f>
        <cx:lvl ptCount="10">
          <cx:pt idx="0">FY 17</cx:pt>
          <cx:pt idx="1">A</cx:pt>
          <cx:pt idx="2">B</cx:pt>
          <cx:pt idx="3">FY 18</cx:pt>
          <cx:pt idx="4">A</cx:pt>
          <cx:pt idx="5">B</cx:pt>
          <cx:pt idx="6">FY 19</cx:pt>
          <cx:pt idx="7">A</cx:pt>
          <cx:pt idx="8">B</cx:pt>
          <cx:pt idx="9">FY 20</cx:pt>
        </cx:lvl>
      </cx:strDim>
      <cx:numDim type="val">
        <cx:f>Report!$D$142:$D$151</cx:f>
        <cx:lvl ptCount="10" formatCode="#,##0_);[빨강]!(#,##0!)">
          <cx:pt idx="0">25172.995480000005</cx:pt>
          <cx:pt idx="1">43992.919173938004</cx:pt>
          <cx:pt idx="2">415.31661706198793</cx:pt>
          <cx:pt idx="3">69581.231270999997</cx:pt>
          <cx:pt idx="4">91248.862600107735</cx:pt>
          <cx:pt idx="5">15230.501349892307</cx:pt>
          <cx:pt idx="6">176060.59522100003</cx:pt>
          <cx:pt idx="7">122477.45005659483</cx:pt>
          <cx:pt idx="8">-2750.0049315948563</cx:pt>
          <cx:pt idx="9">295788.04034599999</cx:pt>
        </cx:lvl>
      </cx:numDim>
    </cx:data>
  </cx:chartData>
  <cx:chart>
    <cx:plotArea>
      <cx:plotAreaRegion>
        <cx:series layoutId="waterfall" uniqueId="{23DA7006-0384-4EDF-9091-159FA383292A}">
          <cx:dataLabels>
            <cx:txPr>
              <a:bodyPr spcFirstLastPara="1" vertOverflow="ellipsis" horzOverflow="overflow" wrap="square" lIns="0" tIns="0" rIns="0" bIns="0" anchor="ctr" anchorCtr="1"/>
              <a:lstStyle/>
              <a:p>
                <a:pPr algn="ctr" rtl="0">
                  <a:defRPr sz="80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dataLabels>
          <cx:dataId val="0"/>
          <cx:layoutPr>
            <cx:visibility connectorLines="0"/>
            <cx:subtotals>
              <cx:idx val="0"/>
              <cx:idx val="3"/>
              <cx:idx val="6"/>
              <cx:idx val="9"/>
            </cx:subtotals>
          </cx:layoutPr>
        </cx:series>
      </cx:plotAreaRegion>
      <cx:axis id="0">
        <cx:catScaling gapWidth="0.5"/>
        <cx:majorTickMarks type="out"/>
        <cx:tickLabels/>
        <cx:spPr>
          <a:ln>
            <a:solidFill>
              <a:srgbClr val="00338D"/>
            </a:solidFill>
          </a:ln>
        </cx:spPr>
        <cx:txPr>
          <a:bodyPr spcFirstLastPara="1" vertOverflow="ellipsis" horzOverflow="overflow" wrap="square" lIns="0" tIns="0" rIns="0" bIns="0" anchor="ctr" anchorCtr="1"/>
          <a:lstStyle/>
          <a:p>
            <a:pPr algn="ctr" rtl="0">
              <a:defRPr sz="800" b="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8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axis>
      <cx:axis id="1" hidden="1">
        <cx:valScaling/>
        <cx:tickLabels/>
        <cx:txPr>
          <a:bodyPr vertOverflow="overflow" horzOverflow="overflow" wrap="square" lIns="0" tIns="0" rIns="0" bIns="0"/>
          <a:lstStyle/>
          <a:p>
            <a:pPr algn="ctr" rtl="0">
              <a:defRPr sz="9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ko-KR" altLang="en-US" sz="900">
              <a:latin typeface="Arial" panose="020B0604020202020204" pitchFamily="34" charset="0"/>
              <a:cs typeface="Arial" panose="020B0604020202020204" pitchFamily="34" charset="0"/>
            </a:endParaRPr>
          </a:p>
        </cx:txPr>
      </cx:axis>
    </cx:plotArea>
  </cx:chart>
  <cx:spPr>
    <a:ln>
      <a:noFill/>
    </a:ln>
  </cx:spPr>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Chart!$B$141:$B$147</cx:f>
        <cx:lvl ptCount="7">
          <cx:pt idx="0">FY17</cx:pt>
          <cx:pt idx="1">FY18</cx:pt>
          <cx:pt idx="2">FY19</cx:pt>
          <cx:pt idx="3">물류매출</cx:pt>
          <cx:pt idx="4">초기투자매출</cx:pt>
          <cx:pt idx="5">기타</cx:pt>
          <cx:pt idx="6">FY20</cx:pt>
        </cx:lvl>
      </cx:strDim>
      <cx:numDim type="val">
        <cx:f>Chart!$C$141:$C$147</cx:f>
        <cx:lvl ptCount="7" formatCode="#,##0_);!(#,##0!);!-_)">
          <cx:pt idx="0">10633.490846000001</cx:pt>
          <cx:pt idx="1">16325.621665999999</cx:pt>
          <cx:pt idx="2">35019.820291000004</cx:pt>
          <cx:pt idx="3">22294.424246999995</cx:pt>
          <cx:pt idx="4">2143.8015990000022</cx:pt>
          <cx:pt idx="5">629.27279200000009</cx:pt>
          <cx:pt idx="6">60087.318929000001</cx:pt>
        </cx:lvl>
      </cx:numDim>
    </cx:data>
  </cx:chartData>
  <cx:chart>
    <cx:plotArea>
      <cx:plotAreaRegion>
        <cx:series layoutId="waterfall" uniqueId="{B26E1FF5-5DC2-4A8C-A532-5FA17563A048}">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idx val="0"/>
              <cx:idx val="1"/>
              <cx:idx val="2"/>
              <cx:idx val="6"/>
              <cx:idx val="7"/>
              <cx:idx val="8"/>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chemeClr val="tx1"/>
                </a:solidFill>
              </a:defRPr>
            </a:pPr>
            <a:endParaRPr lang="ko-KR" altLang="en-US" sz="9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Chart!$B$166:$B$167</cx:f>
        <cx:lvl ptCount="2">
          <cx:pt idx="0">H</cx:pt>
          <cx:pt idx="1">I</cx:pt>
        </cx:lvl>
      </cx:strDim>
      <cx:numDim type="val">
        <cx:f>Chart!$C$166:$C$167</cx:f>
        <cx:lvl ptCount="2" formatCode="#,##0_);!(#,##0!);!-_)">
          <cx:pt idx="0">43.811514171968362</cx:pt>
          <cx:pt idx="1">2099.9900848280313</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 idx="1">
              <cx:txPr>
                <a:bodyPr spcFirstLastPara="1" vertOverflow="ellipsis" horzOverflow="overflow" wrap="square" lIns="0" tIns="0" rIns="0" bIns="0" anchor="ctr" anchorCtr="1"/>
                <a:lstStyle/>
                <a:p>
                  <a:pPr algn="ctr" rtl="0">
                    <a:defRPr>
                      <a:solidFill>
                        <a:schemeClr val="tx1"/>
                      </a:solidFill>
                    </a:defRPr>
                  </a:pPr>
                  <a:r>
                    <a:rPr lang="ko-KR" altLang="en-US" sz="800" b="0" i="0" u="none" strike="noStrike" baseline="0">
                      <a:solidFill>
                        <a:schemeClr val="tx1"/>
                      </a:solidFill>
                      <a:latin typeface="Univers for KPMG"/>
                      <a:ea typeface="맑은 고딕" panose="020B0503020000020004" pitchFamily="50" charset="-127"/>
                    </a:rPr>
                    <a:t>2,100 </a:t>
                  </a:r>
                </a:p>
              </cx:txPr>
              <cx:visibility seriesName="0" categoryName="0" value="1"/>
            </cx:dataLabel>
          </cx:dataLabels>
          <cx:dataId val="0"/>
          <cx:layoutPr>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Chart!$B$155:$B$158</cx:f>
        <cx:lvl ptCount="4">
          <cx:pt idx="0">A</cx:pt>
          <cx:pt idx="1">B</cx:pt>
          <cx:pt idx="2">C</cx:pt>
          <cx:pt idx="3">D</cx:pt>
        </cx:lvl>
      </cx:strDim>
      <cx:numDim type="val">
        <cx:f>Chart!$C$155:$C$158</cx:f>
        <cx:lvl ptCount="4" formatCode="#,##0_);!(#,##0!);!-_)">
          <cx:pt idx="0">4773.7731096832567</cx:pt>
          <cx:pt idx="1">42.048209316743204</cx:pt>
          <cx:pt idx="2">11515.670966</cx:pt>
          <cx:pt idx="3">5051.6303349999998</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Chart!$B$160:$B$162</cx:f>
        <cx:lvl ptCount="3">
          <cx:pt idx="0">E</cx:pt>
          <cx:pt idx="1">F</cx:pt>
          <cx:pt idx="2">G</cx:pt>
        </cx:lvl>
      </cx:strDim>
      <cx:numDim type="val">
        <cx:f>Chart!$C$160:$C$162</cx:f>
        <cx:lvl ptCount="3" formatCode="#,##0_);!(#,##0!);!-_)">
          <cx:pt idx="0">5964.6032658405602</cx:pt>
          <cx:pt idx="1">-1.671303840559704</cx:pt>
          <cx:pt idx="2">-5051.6303349999998</cx:pt>
        </cx:lvl>
      </cx:numDim>
    </cx:data>
  </cx:chartData>
  <cx:chart>
    <cx:plotArea>
      <cx:plotAreaRegion>
        <cx:series layoutId="waterfall" uniqueId="{C96D2006-A373-4933-AFEB-59214EB7F654}">
          <cx:dataLabels pos="outEnd">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visibility seriesName="0" categoryName="0" value="1"/>
            <cx:dataLabel idx="2">
              <cx:txPr>
                <a:bodyPr spcFirstLastPara="1" vertOverflow="ellipsis" horzOverflow="overflow" wrap="square" lIns="0" tIns="0" rIns="0" bIns="0" anchor="ctr" anchorCtr="1"/>
                <a:lstStyle/>
                <a:p>
                  <a:pPr algn="ctr" rtl="0">
                    <a:defRPr>
                      <a:solidFill>
                        <a:schemeClr val="tx1"/>
                      </a:solidFill>
                    </a:defRPr>
                  </a:pPr>
                  <a:r>
                    <a:rPr lang="ko-KR" altLang="en-US" sz="800" b="0" i="0" u="none" strike="noStrike" baseline="0">
                      <a:solidFill>
                        <a:schemeClr val="tx1"/>
                      </a:solidFill>
                      <a:latin typeface="Univers for KPMG"/>
                      <a:ea typeface="맑은 고딕" panose="020B0503020000020004" pitchFamily="50" charset="-127"/>
                    </a:rPr>
                    <a:t>(5,052)</a:t>
                  </a:r>
                </a:p>
              </cx:txPr>
              <cx:visibility seriesName="0" categoryName="0" value="1"/>
            </cx:dataLabel>
          </cx:dataLabels>
          <cx:dataId val="0"/>
          <cx:layoutPr>
            <cx:visibility connectorLines="0"/>
            <cx:subtotals/>
          </cx:layoutPr>
        </cx:series>
      </cx:plotAreaRegion>
      <cx:axis id="0">
        <cx:catScaling gapWidth="0.5"/>
        <cx:tickLabels/>
        <cx:txPr>
          <a:bodyPr spcFirstLastPara="1" vertOverflow="ellipsis" horzOverflow="overflow" wrap="square" lIns="0" tIns="0" rIns="0" bIns="0" anchor="ctr" anchorCtr="1"/>
          <a:lstStyle/>
          <a:p>
            <a:pPr algn="ctr" rtl="0">
              <a:defRPr sz="800">
                <a:solidFill>
                  <a:schemeClr val="tx1"/>
                </a:solidFill>
              </a:defRPr>
            </a:pPr>
            <a:endParaRPr lang="ko-KR" altLang="en-US" sz="800" b="0" i="0" u="none" strike="noStrike" baseline="0">
              <a:solidFill>
                <a:schemeClr val="tx1"/>
              </a:solidFill>
              <a:latin typeface="Univers for KPMG"/>
              <a:ea typeface="맑은 고딕" panose="020B0503020000020004" pitchFamily="50" charset="-127"/>
            </a:endParaRPr>
          </a:p>
        </cx:txPr>
      </cx:axis>
      <cx:axis id="1" hidden="1">
        <cx:valScaling/>
        <cx:tickLabels/>
      </cx:axis>
    </cx:plotArea>
  </cx:chart>
  <cx:spPr>
    <a:ln w="19050">
      <a:solidFill>
        <a:srgbClr val="FF0000"/>
      </a:solidFill>
      <a:prstDash val="dash"/>
    </a:ln>
  </cx:spPr>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EBITDA_작업!$R$81:$R$95</cx:f>
        <cx:lvl ptCount="15">
          <cx:pt idx="0">FY17</cx:pt>
          <cx:pt idx="1">A</cx:pt>
          <cx:pt idx="2">B</cx:pt>
          <cx:pt idx="3">C</cx:pt>
          <cx:pt idx="4">기타</cx:pt>
          <cx:pt idx="5">FY18</cx:pt>
          <cx:pt idx="6">A</cx:pt>
          <cx:pt idx="7">C</cx:pt>
          <cx:pt idx="8">기타</cx:pt>
          <cx:pt idx="9">FY19</cx:pt>
          <cx:pt idx="10">A</cx:pt>
          <cx:pt idx="11">D</cx:pt>
          <cx:pt idx="12">E</cx:pt>
          <cx:pt idx="13">기타</cx:pt>
          <cx:pt idx="14">FY20</cx:pt>
        </cx:lvl>
      </cx:strDim>
      <cx:numDim type="val">
        <cx:f>EBITDA_작업!$S$81:$S$95</cx:f>
        <cx:lvl ptCount="15" formatCode="#,##0.0%;!(#,##0.0%!);!-! ! ">
          <cx:pt idx="0">0.27600565097770458</cx:pt>
          <cx:pt idx="1">0.041271087530004719</cx:pt>
          <cx:pt idx="2">0.090360170262755016</cx:pt>
          <cx:pt idx="3">0.010590278141817875</cx:pt>
          <cx:pt idx="4">-0.0077102635858166679</cx:pt>
          <cx:pt idx="5">0.41051692332646555</cx:pt>
          <cx:pt idx="6">0.024709445119714284</cx:pt>
          <cx:pt idx="7">0.008073167956499018</cx:pt>
          <cx:pt idx="8">0.007066020674765118</cx:pt>
          <cx:pt idx="9">0.45036555707744402</cx:pt>
          <cx:pt idx="10">0.02409865081760831</cx:pt>
          <cx:pt idx="11">-0.01465789186023107</cx:pt>
          <cx:pt idx="12">-0.0034934497018932762</cx:pt>
          <cx:pt idx="13">-0.0071904076057213587</cx:pt>
          <cx:pt idx="14">0.44912245872720657</cx:pt>
        </cx:lvl>
      </cx:numDim>
    </cx:data>
  </cx:chartData>
  <cx:chart>
    <cx:plotArea>
      <cx:plotAreaRegion>
        <cx:series layoutId="waterfall" uniqueId="{6E3E6ADE-B9BA-46D9-AB59-D215B8306715}">
          <cx:dataLabels pos="outEnd">
            <cx:txPr>
              <a:bodyPr spcFirstLastPara="1" vertOverflow="ellipsis" horzOverflow="overflow" wrap="square" lIns="0" tIns="0" rIns="0" bIns="0" anchor="ctr" anchorCtr="1"/>
              <a:lstStyle/>
              <a:p>
                <a:pPr algn="ctr" rtl="0">
                  <a:defRPr>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visibility seriesName="0" categoryName="0" value="1"/>
          </cx:dataLabels>
          <cx:dataId val="0"/>
          <cx:layoutPr>
            <cx:visibility connectorLines="0"/>
            <cx:subtotals>
              <cx:idx val="0"/>
              <cx:idx val="5"/>
              <cx:idx val="9"/>
              <cx:idx val="14"/>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axis>
      <cx:axis id="1" hidden="1">
        <cx:valScaling min="0.22000000000000003"/>
        <cx:tickLabels/>
      </cx:axis>
    </cx:plotArea>
  </cx:chart>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EBITDA_작업!$R$81:$R$95</cx:f>
        <cx:lvl ptCount="15">
          <cx:pt idx="0">FY17</cx:pt>
          <cx:pt idx="1">A</cx:pt>
          <cx:pt idx="2">B</cx:pt>
          <cx:pt idx="3">C</cx:pt>
          <cx:pt idx="4">기타</cx:pt>
          <cx:pt idx="5">FY18</cx:pt>
          <cx:pt idx="6">A</cx:pt>
          <cx:pt idx="7">C</cx:pt>
          <cx:pt idx="8">기타</cx:pt>
          <cx:pt idx="9">FY19</cx:pt>
          <cx:pt idx="10">A</cx:pt>
          <cx:pt idx="11">D</cx:pt>
          <cx:pt idx="12">E</cx:pt>
          <cx:pt idx="13">기타</cx:pt>
          <cx:pt idx="14">FY20</cx:pt>
        </cx:lvl>
      </cx:strDim>
      <cx:numDim type="val">
        <cx:f>EBITDA_작업!$S$81:$S$95</cx:f>
        <cx:lvl ptCount="15" formatCode="#,##0.0%;!(#,##0.0%!);!-! ! ">
          <cx:pt idx="0">0.27600565097770458</cx:pt>
          <cx:pt idx="1">0.041271087530004719</cx:pt>
          <cx:pt idx="2">0.090360170262755016</cx:pt>
          <cx:pt idx="3">0.010590278141817875</cx:pt>
          <cx:pt idx="4">-0.0077102635858166679</cx:pt>
          <cx:pt idx="5">0.41051692332646555</cx:pt>
          <cx:pt idx="6">0.024709445119714284</cx:pt>
          <cx:pt idx="7">0.008073167956499018</cx:pt>
          <cx:pt idx="8">0.007066020674765118</cx:pt>
          <cx:pt idx="9">0.45036555707744402</cx:pt>
          <cx:pt idx="10">0.02409865081760831</cx:pt>
          <cx:pt idx="11">-0.01465789186023107</cx:pt>
          <cx:pt idx="12">-0.0034934497018932762</cx:pt>
          <cx:pt idx="13">-0.0071904076057213587</cx:pt>
          <cx:pt idx="14">0.44912245872720657</cx:pt>
        </cx:lvl>
      </cx:numDim>
    </cx:data>
  </cx:chartData>
  <cx:chart>
    <cx:plotArea>
      <cx:plotAreaRegion>
        <cx:series layoutId="waterfall" uniqueId="{6E3E6ADE-B9BA-46D9-AB59-D215B8306715}">
          <cx:dataLabels pos="outEnd">
            <cx:txPr>
              <a:bodyPr spcFirstLastPara="1" vertOverflow="ellipsis" horzOverflow="overflow" wrap="square" lIns="0" tIns="0" rIns="0" bIns="0" anchor="ctr" anchorCtr="1"/>
              <a:lstStyle/>
              <a:p>
                <a:pPr algn="ctr" rtl="0">
                  <a:defRPr>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visibility seriesName="0" categoryName="0" value="1"/>
          </cx:dataLabels>
          <cx:dataId val="0"/>
          <cx:layoutPr>
            <cx:visibility connectorLines="0"/>
            <cx:subtotals>
              <cx:idx val="0"/>
              <cx:idx val="5"/>
              <cx:idx val="9"/>
              <cx:idx val="14"/>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panose="020B0503020000020004" pitchFamily="50" charset="-127"/>
              <a:cs typeface="Arial" panose="020B0604020202020204" pitchFamily="34" charset="0"/>
            </a:endParaRPr>
          </a:p>
        </cx:txPr>
      </cx:axis>
      <cx:axis id="1" hidden="1">
        <cx:valScaling min="0.22000000000000003"/>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Report!$M$166:$M$168</cx:f>
        <cx:lvl ptCount="3">
          <cx:pt idx="0">C</cx:pt>
          <cx:pt idx="1">D</cx:pt>
          <cx:pt idx="2">E</cx:pt>
        </cx:lvl>
      </cx:strDim>
      <cx:numDim type="val">
        <cx:f>Report!$N$166:$N$168</cx:f>
        <cx:lvl ptCount="3" formatCode="#,##0_);[빨강]!(#,##0!)">
          <cx:pt idx="0">714.75052034424152</cx:pt>
          <cx:pt idx="1">11589.06644085361</cx:pt>
          <cx:pt idx="2">2926.6843886944553</cx:pt>
        </cx:lvl>
      </cx:numDim>
    </cx:data>
  </cx:chartData>
  <cx:chart>
    <cx:plotArea>
      <cx:plotAreaRegion>
        <cx:series layoutId="waterfall" uniqueId="{D511C756-6E72-4364-A35E-578BBDEEB2C3}">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sz="800" b="0">
                <a:solidFill>
                  <a:schemeClr val="tx1"/>
                </a:solidFill>
              </a:defRPr>
            </a:pPr>
            <a:endParaRPr lang="ko-KR" altLang="en-US" sz="8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Report!$P$166:$P$168</cx:f>
        <cx:lvl ptCount="3">
          <cx:pt idx="0">C</cx:pt>
          <cx:pt idx="1">D</cx:pt>
          <cx:pt idx="2">E</cx:pt>
        </cx:lvl>
      </cx:strDim>
      <cx:numDim type="val">
        <cx:f>Report!$Q$166:$Q$168</cx:f>
        <cx:lvl ptCount="3" formatCode="#,##0_);[빨강]!(#,##0!)">
          <cx:pt idx="0">1906.4802228554327</cx:pt>
          <cx:pt idx="1">-6911.3925754700031</cx:pt>
          <cx:pt idx="2">2254.9074210197141</cx:pt>
        </cx:lvl>
      </cx:numDim>
    </cx:data>
  </cx:chartData>
  <cx:chart>
    <cx:plotArea>
      <cx:plotAreaRegion>
        <cx:series layoutId="waterfall" uniqueId="{EAD97A85-0CD8-46CC-A79B-2AE9C97C7A0F}">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sz="800" b="0">
                <a:solidFill>
                  <a:schemeClr val="tx1"/>
                </a:solidFill>
              </a:defRPr>
            </a:pPr>
            <a:endParaRPr lang="ko-KR" altLang="en-US" sz="8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Report!$C$453:$C$468</cx:f>
        <cx:lvl ptCount="16">
          <cx:pt idx="0">FY 17</cx:pt>
          <cx:pt idx="1">A</cx:pt>
          <cx:pt idx="2">B</cx:pt>
          <cx:pt idx="3">C</cx:pt>
          <cx:pt idx="4">D</cx:pt>
          <cx:pt idx="5">FY 18</cx:pt>
          <cx:pt idx="6">A</cx:pt>
          <cx:pt idx="7">B</cx:pt>
          <cx:pt idx="8">C</cx:pt>
          <cx:pt idx="9">D</cx:pt>
          <cx:pt idx="10">FY 19</cx:pt>
          <cx:pt idx="11">A</cx:pt>
          <cx:pt idx="12">B</cx:pt>
          <cx:pt idx="13">C</cx:pt>
          <cx:pt idx="14">D</cx:pt>
          <cx:pt idx="15">FY 20</cx:pt>
        </cx:lvl>
      </cx:strDim>
      <cx:numDim type="val">
        <cx:f>Report!$D$453:$D$468</cx:f>
        <cx:lvl ptCount="16" formatCode="! #,##0_);!(#,##0!);!-_)">
          <cx:pt idx="0">25172.995480000005</cx:pt>
          <cx:pt idx="1">215.12406999999985</cx:pt>
          <cx:pt idx="2">24164.882947999988</cx:pt>
          <cx:pt idx="3">0</cx:pt>
          <cx:pt idx="4">20028.228773000003</cx:pt>
          <cx:pt idx="5">69581.231270999997</cx:pt>
          <cx:pt idx="6">6973.659501999995</cx:pt>
          <cx:pt idx="7">57159.036443000019</cx:pt>
          <cx:pt idx="8">-395.35185999999999</cx:pt>
          <cx:pt idx="9">42742.019865000009</cx:pt>
          <cx:pt idx="10">176060.59522100003</cx:pt>
          <cx:pt idx="11">-6798.2258890000085</cx:pt>
          <cx:pt idx="12">62767.086193999996</cx:pt>
          <cx:pt idx="13">-426.41617999999994</cx:pt>
          <cx:pt idx="14">64185.000999999975</cx:pt>
          <cx:pt idx="15">295788.04034599999</cx:pt>
        </cx:lvl>
      </cx:numDim>
    </cx:data>
  </cx:chartData>
  <cx:chart>
    <cx:plotArea>
      <cx:plotAreaRegion>
        <cx:series layoutId="waterfall" uniqueId="{DBF944AE-9D5A-4FA3-B00E-5EE6C09B1FB1}">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idx val="0"/>
              <cx:idx val="5"/>
              <cx:idx val="10"/>
              <cx:idx val="15"/>
            </cx:subtotals>
          </cx:layoutPr>
        </cx:series>
      </cx:plotAreaRegion>
      <cx:axis id="0">
        <cx:catScaling gapWidth="0.5"/>
        <cx:majorTickMarks type="out"/>
        <cx:tickLabels/>
        <cx:spPr>
          <a:ln>
            <a:solidFill>
              <a:srgbClr val="00338D"/>
            </a:solidFill>
          </a:ln>
        </cx:spPr>
        <cx:txPr>
          <a:bodyPr spcFirstLastPara="1" vertOverflow="ellipsis" horzOverflow="overflow" wrap="square" lIns="0" tIns="0" rIns="0" bIns="0" anchor="ctr" anchorCtr="1"/>
          <a:lstStyle/>
          <a:p>
            <a:pPr algn="ctr" rtl="0">
              <a:defRPr sz="800" b="0">
                <a:solidFill>
                  <a:schemeClr val="tx1"/>
                </a:solidFill>
              </a:defRPr>
            </a:pPr>
            <a:endParaRPr lang="ko-KR" altLang="en-US" sz="8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a:noFill/>
    </a:ln>
  </cx:spPr>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Report!$F$484:$F$485</cx:f>
        <cx:lvl ptCount="2">
          <cx:pt idx="0">a</cx:pt>
          <cx:pt idx="1">b</cx:pt>
        </cx:lvl>
      </cx:strDim>
      <cx:numDim type="val">
        <cx:f>Report!$G$484:$G$485</cx:f>
        <cx:lvl ptCount="2" formatCode="#,##0_);[빨강]!(#,##0!)">
          <cx:pt idx="0">478.76056202871223</cx:pt>
          <cx:pt idx="1">-263.63649202871238</cx:pt>
        </cx:lvl>
      </cx:numDim>
    </cx:data>
  </cx:chartData>
  <cx:chart>
    <cx:plotArea>
      <cx:plotAreaRegion>
        <cx:series layoutId="waterfall" uniqueId="{C42B5A7B-01AA-46DA-A773-DA30037BC73C}">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sz="800" b="0">
                <a:solidFill>
                  <a:schemeClr val="tx1"/>
                </a:solidFill>
              </a:defRPr>
            </a:pPr>
            <a:endParaRPr lang="ko-KR" altLang="en-US" sz="8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Report!$H$484:$H$486</cx:f>
        <cx:lvl ptCount="3">
          <cx:pt idx="0">c</cx:pt>
          <cx:pt idx="1">d</cx:pt>
          <cx:pt idx="2">e</cx:pt>
        </cx:lvl>
      </cx:strDim>
      <cx:numDim type="val">
        <cx:f>Report!$I$484:$I$486</cx:f>
        <cx:lvl ptCount="3" formatCode="_-* #,##0_-;!-* #,##0_-;_-* &quot;-&quot;_-;_-@_-">
          <cx:pt idx="0">19910.189171580827</cx:pt>
          <cx:pt idx="1">599.36418262008374</cx:pt>
          <cx:pt idx="2">-481.32458120090996</cx:pt>
        </cx:lvl>
      </cx:numDim>
    </cx:data>
  </cx:chartData>
  <cx:chart>
    <cx:plotArea>
      <cx:plotAreaRegion>
        <cx:series layoutId="waterfall" uniqueId="{8A14E59E-0D44-4F58-BB92-1C45722AF869}">
          <cx:dataLabels>
            <cx:numFmt formatCode="#,##0_);(#,##0);-_)" sourceLinked="0"/>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visibility seriesName="0" categoryName="0" value="1"/>
            <cx:separator>, </cx:separato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Report!$K$484:$K$485</cx:f>
        <cx:lvl ptCount="2">
          <cx:pt idx="0">a</cx:pt>
          <cx:pt idx="1">b</cx:pt>
        </cx:lvl>
      </cx:strDim>
      <cx:numDim type="val">
        <cx:f>Report!$L$484:$L$485</cx:f>
        <cx:lvl ptCount="2" formatCode="#,##0_);[빨강]!(#,##0!)">
          <cx:pt idx="0">6046.0412996228551</cx:pt>
          <cx:pt idx="1">927.61820237713982</cx:pt>
        </cx:lvl>
      </cx:numDim>
    </cx:data>
  </cx:chartData>
  <cx:chart>
    <cx:plotArea>
      <cx:plotAreaRegion>
        <cx:series layoutId="waterfall" uniqueId="{6F740ECE-12D0-4742-8FEC-5C6169382438}">
          <cx:dataLabels>
            <cx:txPr>
              <a:bodyPr spcFirstLastPara="1" vertOverflow="ellipsis" horzOverflow="overflow" wrap="square" lIns="0" tIns="0" rIns="0" bIns="0" anchor="ctr" anchorCtr="1"/>
              <a:lstStyle/>
              <a:p>
                <a:pPr algn="ctr" rtl="0">
                  <a:defRPr sz="800">
                    <a:solidFill>
                      <a:sysClr val="windowText" lastClr="000000"/>
                    </a:solidFill>
                  </a:defRPr>
                </a:pPr>
                <a:endParaRPr lang="ko-KR" altLang="en-US" sz="800" b="0" i="0" u="none" strike="noStrike" baseline="0">
                  <a:solidFill>
                    <a:sysClr val="windowText" lastClr="000000"/>
                  </a:solidFill>
                  <a:latin typeface="Calibri" panose="020F0502020204030204"/>
                  <a:ea typeface="맑은 고딕" panose="020B0503020000020004" pitchFamily="50" charset="-127"/>
                </a:endParaRPr>
              </a:p>
            </cx:txPr>
          </cx:dataLabels>
          <cx:dataId val="0"/>
          <cx:layoutPr>
            <cx:visibility connectorLines="0"/>
            <cx:subtotals/>
          </cx:layoutPr>
        </cx:series>
      </cx:plotAreaRegion>
      <cx:axis id="0">
        <cx:catScaling gapWidth="0.5"/>
        <cx:majorTickMarks type="out"/>
        <cx:tickLabels/>
        <cx:spPr>
          <a:ln>
            <a:noFill/>
          </a:ln>
        </cx:spPr>
        <cx:txPr>
          <a:bodyPr spcFirstLastPara="1" vertOverflow="ellipsis" horzOverflow="overflow" wrap="square" lIns="0" tIns="0" rIns="0" bIns="0" anchor="ctr" anchorCtr="1"/>
          <a:lstStyle/>
          <a:p>
            <a:pPr algn="ctr" rtl="0">
              <a:defRPr b="0">
                <a:solidFill>
                  <a:schemeClr val="tx1"/>
                </a:solidFill>
              </a:defRPr>
            </a:pPr>
            <a:endParaRPr lang="ko-KR" altLang="en-US" sz="900" b="0" i="0" u="none" strike="noStrike" baseline="0">
              <a:solidFill>
                <a:schemeClr val="tx1"/>
              </a:solidFill>
              <a:latin typeface="Calibri" panose="020F0502020204030204"/>
              <a:ea typeface="맑은 고딕" panose="020B0503020000020004" pitchFamily="50" charset="-127"/>
            </a:endParaRPr>
          </a:p>
        </cx:txPr>
      </cx:axis>
      <cx:axis id="1" hidden="1">
        <cx:valScaling/>
        <cx:tickLabels/>
      </cx:axis>
    </cx:plotArea>
  </cx:chart>
  <cx:spPr>
    <a:ln w="12700">
      <a:solidFill>
        <a:srgbClr val="007A79"/>
      </a:solidFill>
      <a:prstDash val="lgDash"/>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875" cy="512150"/>
          </a:xfrm>
          <a:prstGeom prst="rect">
            <a:avLst/>
          </a:prstGeom>
        </p:spPr>
        <p:txBody>
          <a:bodyPr vert="horz" lIns="88899" tIns="44451" rIns="88899" bIns="44451" rtlCol="0"/>
          <a:lstStyle>
            <a:lvl1pPr algn="l">
              <a:defRPr sz="1100"/>
            </a:lvl1pPr>
          </a:lstStyle>
          <a:p>
            <a:endParaRPr lang="en-US" dirty="0"/>
          </a:p>
        </p:txBody>
      </p:sp>
      <p:sp>
        <p:nvSpPr>
          <p:cNvPr id="3" name="Date Placeholder 2"/>
          <p:cNvSpPr>
            <a:spLocks noGrp="1"/>
          </p:cNvSpPr>
          <p:nvPr>
            <p:ph type="dt" sz="quarter" idx="1"/>
          </p:nvPr>
        </p:nvSpPr>
        <p:spPr>
          <a:xfrm>
            <a:off x="4024068" y="1"/>
            <a:ext cx="3078875" cy="512150"/>
          </a:xfrm>
          <a:prstGeom prst="rect">
            <a:avLst/>
          </a:prstGeom>
        </p:spPr>
        <p:txBody>
          <a:bodyPr vert="horz" lIns="88899" tIns="44451" rIns="88899" bIns="44451" rtlCol="0"/>
          <a:lstStyle>
            <a:lvl1pPr algn="r">
              <a:defRPr sz="1100"/>
            </a:lvl1pPr>
          </a:lstStyle>
          <a:p>
            <a:fld id="{05DEF64C-6444-C54F-9BF0-613CB0CFD382}" type="datetimeFigureOut">
              <a:rPr lang="en-US" smtClean="0"/>
              <a:t>4/19/2021</a:t>
            </a:fld>
            <a:endParaRPr lang="en-US" dirty="0"/>
          </a:p>
        </p:txBody>
      </p:sp>
      <p:sp>
        <p:nvSpPr>
          <p:cNvPr id="4" name="Footer Placeholder 3"/>
          <p:cNvSpPr>
            <a:spLocks noGrp="1"/>
          </p:cNvSpPr>
          <p:nvPr>
            <p:ph type="ftr" sz="quarter" idx="2"/>
          </p:nvPr>
        </p:nvSpPr>
        <p:spPr>
          <a:xfrm>
            <a:off x="1" y="9720375"/>
            <a:ext cx="3078875" cy="512150"/>
          </a:xfrm>
          <a:prstGeom prst="rect">
            <a:avLst/>
          </a:prstGeom>
        </p:spPr>
        <p:txBody>
          <a:bodyPr vert="horz" lIns="88899" tIns="44451" rIns="88899" bIns="44451" rtlCol="0" anchor="b"/>
          <a:lstStyle>
            <a:lvl1pPr algn="l">
              <a:defRPr sz="1100"/>
            </a:lvl1pPr>
          </a:lstStyle>
          <a:p>
            <a:endParaRPr lang="en-US" dirty="0"/>
          </a:p>
        </p:txBody>
      </p:sp>
      <p:sp>
        <p:nvSpPr>
          <p:cNvPr id="5" name="Slide Number Placeholder 4"/>
          <p:cNvSpPr>
            <a:spLocks noGrp="1"/>
          </p:cNvSpPr>
          <p:nvPr>
            <p:ph type="sldNum" sz="quarter" idx="3"/>
          </p:nvPr>
        </p:nvSpPr>
        <p:spPr>
          <a:xfrm>
            <a:off x="4024068" y="9720375"/>
            <a:ext cx="3078875" cy="512150"/>
          </a:xfrm>
          <a:prstGeom prst="rect">
            <a:avLst/>
          </a:prstGeom>
        </p:spPr>
        <p:txBody>
          <a:bodyPr vert="horz" lIns="88899" tIns="44451" rIns="88899" bIns="44451" rtlCol="0" anchor="b"/>
          <a:lstStyle>
            <a:lvl1pPr algn="r">
              <a:defRPr sz="1100"/>
            </a:lvl1pPr>
          </a:lstStyle>
          <a:p>
            <a:fld id="{29418882-9918-3B42-897A-C192067F29E7}" type="slidenum">
              <a:rPr lang="en-US" smtClean="0"/>
              <a:t>‹#›</a:t>
            </a:fld>
            <a:endParaRPr lang="en-US" dirty="0"/>
          </a:p>
        </p:txBody>
      </p:sp>
    </p:spTree>
    <p:extLst>
      <p:ext uri="{BB962C8B-B14F-4D97-AF65-F5344CB8AC3E}">
        <p14:creationId xmlns:p14="http://schemas.microsoft.com/office/powerpoint/2010/main" val="242011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875" cy="512150"/>
          </a:xfrm>
          <a:prstGeom prst="rect">
            <a:avLst/>
          </a:prstGeom>
        </p:spPr>
        <p:txBody>
          <a:bodyPr vert="horz" lIns="88899" tIns="44451" rIns="88899" bIns="44451" rtlCol="0"/>
          <a:lstStyle>
            <a:lvl1pPr algn="l">
              <a:defRPr sz="1100"/>
            </a:lvl1pPr>
          </a:lstStyle>
          <a:p>
            <a:endParaRPr lang="en-US" dirty="0"/>
          </a:p>
        </p:txBody>
      </p:sp>
      <p:sp>
        <p:nvSpPr>
          <p:cNvPr id="3" name="Date Placeholder 2"/>
          <p:cNvSpPr>
            <a:spLocks noGrp="1"/>
          </p:cNvSpPr>
          <p:nvPr>
            <p:ph type="dt" idx="1"/>
          </p:nvPr>
        </p:nvSpPr>
        <p:spPr>
          <a:xfrm>
            <a:off x="4024068" y="1"/>
            <a:ext cx="3078875" cy="512150"/>
          </a:xfrm>
          <a:prstGeom prst="rect">
            <a:avLst/>
          </a:prstGeom>
        </p:spPr>
        <p:txBody>
          <a:bodyPr vert="horz" lIns="88899" tIns="44451" rIns="88899" bIns="44451" rtlCol="0"/>
          <a:lstStyle>
            <a:lvl1pPr algn="r">
              <a:defRPr sz="1100"/>
            </a:lvl1pPr>
          </a:lstStyle>
          <a:p>
            <a:fld id="{A9B7456A-CD06-0D40-B083-11158BE207ED}" type="datetimeFigureOut">
              <a:rPr lang="en-US" smtClean="0"/>
              <a:t>4/19/2021</a:t>
            </a:fld>
            <a:endParaRPr lang="en-US" dirty="0"/>
          </a:p>
        </p:txBody>
      </p:sp>
      <p:sp>
        <p:nvSpPr>
          <p:cNvPr id="4" name="Slide Image Placeholder 3"/>
          <p:cNvSpPr>
            <a:spLocks noGrp="1" noRot="1" noChangeAspect="1"/>
          </p:cNvSpPr>
          <p:nvPr>
            <p:ph type="sldImg" idx="2"/>
          </p:nvPr>
        </p:nvSpPr>
        <p:spPr>
          <a:xfrm>
            <a:off x="1247775" y="1277938"/>
            <a:ext cx="4608513" cy="3455987"/>
          </a:xfrm>
          <a:prstGeom prst="rect">
            <a:avLst/>
          </a:prstGeom>
          <a:noFill/>
          <a:ln w="12700">
            <a:solidFill>
              <a:prstClr val="black"/>
            </a:solidFill>
          </a:ln>
        </p:spPr>
        <p:txBody>
          <a:bodyPr vert="horz" lIns="88899" tIns="44451" rIns="88899" bIns="44451" rtlCol="0" anchor="ctr"/>
          <a:lstStyle/>
          <a:p>
            <a:endParaRPr lang="en-US" dirty="0"/>
          </a:p>
        </p:txBody>
      </p:sp>
      <p:sp>
        <p:nvSpPr>
          <p:cNvPr id="5" name="Notes Placeholder 4"/>
          <p:cNvSpPr>
            <a:spLocks noGrp="1"/>
          </p:cNvSpPr>
          <p:nvPr>
            <p:ph type="body" sz="quarter" idx="3"/>
          </p:nvPr>
        </p:nvSpPr>
        <p:spPr>
          <a:xfrm>
            <a:off x="710857" y="4924990"/>
            <a:ext cx="5682353" cy="4030297"/>
          </a:xfrm>
          <a:prstGeom prst="rect">
            <a:avLst/>
          </a:prstGeom>
        </p:spPr>
        <p:txBody>
          <a:bodyPr vert="horz" lIns="88899" tIns="44451" rIns="88899" bIns="444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2465"/>
            <a:ext cx="3078875" cy="512148"/>
          </a:xfrm>
          <a:prstGeom prst="rect">
            <a:avLst/>
          </a:prstGeom>
        </p:spPr>
        <p:txBody>
          <a:bodyPr vert="horz" lIns="88899" tIns="44451" rIns="88899" bIns="44451" rtlCol="0" anchor="b"/>
          <a:lstStyle>
            <a:lvl1pPr algn="l">
              <a:defRPr sz="1100"/>
            </a:lvl1pPr>
          </a:lstStyle>
          <a:p>
            <a:endParaRPr lang="en-US" dirty="0"/>
          </a:p>
        </p:txBody>
      </p:sp>
      <p:sp>
        <p:nvSpPr>
          <p:cNvPr id="7" name="Slide Number Placeholder 6"/>
          <p:cNvSpPr>
            <a:spLocks noGrp="1"/>
          </p:cNvSpPr>
          <p:nvPr>
            <p:ph type="sldNum" sz="quarter" idx="5"/>
          </p:nvPr>
        </p:nvSpPr>
        <p:spPr>
          <a:xfrm>
            <a:off x="4024068" y="9722465"/>
            <a:ext cx="3078875" cy="512148"/>
          </a:xfrm>
          <a:prstGeom prst="rect">
            <a:avLst/>
          </a:prstGeom>
        </p:spPr>
        <p:txBody>
          <a:bodyPr vert="horz" lIns="88899" tIns="44451" rIns="88899" bIns="44451" rtlCol="0" anchor="b"/>
          <a:lstStyle>
            <a:lvl1pPr algn="r">
              <a:defRPr sz="1100"/>
            </a:lvl1pPr>
          </a:lstStyle>
          <a:p>
            <a:fld id="{E2FEE106-D861-6343-96FF-5BF90692C3C7}" type="slidenum">
              <a:rPr lang="en-US" smtClean="0"/>
              <a:t>‹#›</a:t>
            </a:fld>
            <a:endParaRPr lang="en-US" dirty="0"/>
          </a:p>
        </p:txBody>
      </p:sp>
    </p:spTree>
    <p:extLst>
      <p:ext uri="{BB962C8B-B14F-4D97-AF65-F5344CB8AC3E}">
        <p14:creationId xmlns:p14="http://schemas.microsoft.com/office/powerpoint/2010/main" val="159144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2</a:t>
            </a:fld>
            <a:endParaRPr lang="ko-KR" altLang="en-US" dirty="0"/>
          </a:p>
        </p:txBody>
      </p:sp>
    </p:spTree>
    <p:extLst>
      <p:ext uri="{BB962C8B-B14F-4D97-AF65-F5344CB8AC3E}">
        <p14:creationId xmlns:p14="http://schemas.microsoft.com/office/powerpoint/2010/main" val="154439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10</a:t>
            </a:fld>
            <a:endParaRPr lang="ko-KR" altLang="en-US" dirty="0"/>
          </a:p>
        </p:txBody>
      </p:sp>
    </p:spTree>
    <p:extLst>
      <p:ext uri="{BB962C8B-B14F-4D97-AF65-F5344CB8AC3E}">
        <p14:creationId xmlns:p14="http://schemas.microsoft.com/office/powerpoint/2010/main" val="370315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33</a:t>
            </a:fld>
            <a:endParaRPr lang="ko-KR" altLang="en-US" dirty="0"/>
          </a:p>
        </p:txBody>
      </p:sp>
    </p:spTree>
    <p:extLst>
      <p:ext uri="{BB962C8B-B14F-4D97-AF65-F5344CB8AC3E}">
        <p14:creationId xmlns:p14="http://schemas.microsoft.com/office/powerpoint/2010/main" val="341018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42</a:t>
            </a:fld>
            <a:endParaRPr lang="ko-KR" altLang="en-US" dirty="0"/>
          </a:p>
        </p:txBody>
      </p:sp>
    </p:spTree>
    <p:extLst>
      <p:ext uri="{BB962C8B-B14F-4D97-AF65-F5344CB8AC3E}">
        <p14:creationId xmlns:p14="http://schemas.microsoft.com/office/powerpoint/2010/main" val="724017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solidFill>
                  <a:prstClr val="black"/>
                </a:solidFill>
                <a:latin typeface="맑은 고딕" panose="020F0502020204030204"/>
              </a:rPr>
              <a:pPr/>
              <a:t>46</a:t>
            </a:fld>
            <a:endParaRPr lang="en-US" dirty="0">
              <a:solidFill>
                <a:prstClr val="black"/>
              </a:solidFill>
              <a:latin typeface="맑은 고딕" panose="020F0502020204030204"/>
            </a:endParaRPr>
          </a:p>
        </p:txBody>
      </p:sp>
    </p:spTree>
    <p:extLst>
      <p:ext uri="{BB962C8B-B14F-4D97-AF65-F5344CB8AC3E}">
        <p14:creationId xmlns:p14="http://schemas.microsoft.com/office/powerpoint/2010/main" val="398287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 Singular image">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535DE56D-3102-4A6E-9698-4DD6CE97A8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1"/>
          <p:cNvSpPr>
            <a:spLocks noGrp="1"/>
          </p:cNvSpPr>
          <p:nvPr>
            <p:ph type="ctrTitle" hasCustomPrompt="1"/>
          </p:nvPr>
        </p:nvSpPr>
        <p:spPr>
          <a:xfrm>
            <a:off x="2044800" y="1346400"/>
            <a:ext cx="6192000" cy="3510000"/>
          </a:xfrm>
        </p:spPr>
        <p:txBody>
          <a:bodyPr anchor="t" anchorCtr="0"/>
          <a:lstStyle>
            <a:lvl1pPr algn="l">
              <a:defRPr sz="10154">
                <a:solidFill>
                  <a:schemeClr val="bg1"/>
                </a:solidFill>
              </a:defRPr>
            </a:lvl1pPr>
          </a:lstStyle>
          <a:p>
            <a:r>
              <a:rPr lang="en-US" dirty="0"/>
              <a:t>Title slide 5</a:t>
            </a:r>
            <a:br>
              <a:rPr lang="en-US" dirty="0"/>
            </a:br>
            <a:r>
              <a:rPr lang="en-US" dirty="0"/>
              <a:t>singular </a:t>
            </a:r>
            <a:br>
              <a:rPr lang="en-US" dirty="0"/>
            </a:br>
            <a:r>
              <a:rPr lang="en-US" dirty="0"/>
              <a:t>image</a:t>
            </a:r>
          </a:p>
        </p:txBody>
      </p:sp>
      <p:sp>
        <p:nvSpPr>
          <p:cNvPr id="11" name="Text Placeholder 3"/>
          <p:cNvSpPr>
            <a:spLocks noGrp="1"/>
          </p:cNvSpPr>
          <p:nvPr>
            <p:ph type="body" sz="quarter" idx="11"/>
          </p:nvPr>
        </p:nvSpPr>
        <p:spPr>
          <a:xfrm>
            <a:off x="2064100" y="5036400"/>
            <a:ext cx="6172700" cy="216000"/>
          </a:xfrm>
        </p:spPr>
        <p:txBody>
          <a:bodyPr/>
          <a:lstStyle>
            <a:lvl1pPr>
              <a:defRPr sz="1015">
                <a:solidFill>
                  <a:schemeClr val="bg1"/>
                </a:solidFill>
              </a:defRPr>
            </a:lvl1pPr>
            <a:lvl2pPr>
              <a:defRPr sz="1015">
                <a:solidFill>
                  <a:schemeClr val="bg1"/>
                </a:solidFill>
              </a:defRPr>
            </a:lvl2pPr>
            <a:lvl3pPr>
              <a:buClr>
                <a:schemeClr val="bg1"/>
              </a:buClr>
              <a:defRPr sz="1015">
                <a:solidFill>
                  <a:schemeClr val="bg1"/>
                </a:solidFill>
              </a:defRPr>
            </a:lvl3pPr>
            <a:lvl4pPr>
              <a:buClr>
                <a:schemeClr val="bg1"/>
              </a:buClr>
              <a:defRPr sz="1015">
                <a:solidFill>
                  <a:schemeClr val="bg1"/>
                </a:solidFill>
              </a:defRPr>
            </a:lvl4pPr>
            <a:lvl5pPr>
              <a:buClr>
                <a:schemeClr val="bg1"/>
              </a:buClr>
              <a:defRPr sz="1015">
                <a:solidFill>
                  <a:schemeClr val="bg1"/>
                </a:solidFill>
              </a:defRPr>
            </a:lvl5pPr>
          </a:lstStyle>
          <a:p>
            <a:pPr lvl="0"/>
            <a:r>
              <a:rPr lang="ko-KR" altLang="en-US"/>
              <a:t>마스터 텍스트 스타일을 편집합니다</a:t>
            </a:r>
          </a:p>
        </p:txBody>
      </p:sp>
      <p:sp>
        <p:nvSpPr>
          <p:cNvPr id="12" name="Shape 70"/>
          <p:cNvSpPr>
            <a:spLocks noChangeAspect="1"/>
          </p:cNvSpPr>
          <p:nvPr userDrawn="1"/>
        </p:nvSpPr>
        <p:spPr>
          <a:xfrm>
            <a:off x="0" y="-1"/>
            <a:ext cx="3805564" cy="6858001"/>
          </a:xfrm>
          <a:prstGeom prst="rect">
            <a:avLst/>
          </a:prstGeom>
          <a:solidFill>
            <a:srgbClr val="00338D">
              <a:alpha val="55000"/>
            </a:srgbClr>
          </a:solidFill>
          <a:ln w="12700">
            <a:miter lim="400000"/>
          </a:ln>
        </p:spPr>
        <p:txBody>
          <a:bodyPr lIns="14287" tIns="14287" rIns="14287" bIns="14287" anchor="ctr"/>
          <a:lstStyle/>
          <a:p>
            <a:pPr algn="ctr">
              <a:defRPr sz="3000">
                <a:solidFill>
                  <a:srgbClr val="000000"/>
                </a:solidFill>
                <a:latin typeface="Helvetica Light"/>
                <a:ea typeface="Helvetica Light"/>
                <a:cs typeface="Helvetica Light"/>
                <a:sym typeface="Helvetica Light"/>
              </a:defRPr>
            </a:pPr>
            <a:endParaRPr sz="1125" dirty="0"/>
          </a:p>
        </p:txBody>
      </p:sp>
      <p:pic>
        <p:nvPicPr>
          <p:cNvPr id="8"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8988" y="5787898"/>
            <a:ext cx="2278966" cy="829803"/>
          </a:xfrm>
          <a:prstGeom prst="rect">
            <a:avLst/>
          </a:prstGeom>
        </p:spPr>
      </p:pic>
      <p:sp>
        <p:nvSpPr>
          <p:cNvPr id="15" name="Text Box 30">
            <a:extLst>
              <a:ext uri="{FF2B5EF4-FFF2-40B4-BE49-F238E27FC236}">
                <a16:creationId xmlns:a16="http://schemas.microsoft.com/office/drawing/2014/main" id="{5614C99D-D708-4026-B1B3-B4CB69BCCECE}"/>
              </a:ext>
            </a:extLst>
          </p:cNvPr>
          <p:cNvSpPr txBox="1">
            <a:spLocks noChangeArrowheads="1"/>
          </p:cNvSpPr>
          <p:nvPr userDrawn="1"/>
        </p:nvSpPr>
        <p:spPr bwMode="auto">
          <a:xfrm>
            <a:off x="6822439" y="-5646"/>
            <a:ext cx="2289174" cy="249251"/>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145823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5 - Singular image">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8950" y="5706000"/>
            <a:ext cx="1559484" cy="1152000"/>
          </a:xfrm>
          <a:prstGeom prst="rect">
            <a:avLst/>
          </a:prstGeom>
        </p:spPr>
      </p:pic>
      <p:sp>
        <p:nvSpPr>
          <p:cNvPr id="13" name="Text Box 30"/>
          <p:cNvSpPr txBox="1">
            <a:spLocks noChangeArrowheads="1"/>
          </p:cNvSpPr>
          <p:nvPr userDrawn="1"/>
        </p:nvSpPr>
        <p:spPr bwMode="auto">
          <a:xfrm>
            <a:off x="6822439" y="-5646"/>
            <a:ext cx="2289174" cy="249251"/>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
        <p:nvSpPr>
          <p:cNvPr id="6"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5EB8"/>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78952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00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a:xfrm>
            <a:off x="468000" y="187200"/>
            <a:ext cx="8593200" cy="241200"/>
          </a:xfrm>
        </p:spPr>
        <p:txBody>
          <a:bodyPr/>
          <a:lstStyle>
            <a:lvl1pPr>
              <a:defRPr sz="2200">
                <a:latin typeface="KPMG Extralight" panose="020B0303030202040204" pitchFamily="34" charset="0"/>
              </a:defRPr>
            </a:lvl1pPr>
            <a:lvl2pPr>
              <a:defRPr sz="2200">
                <a:latin typeface="KPMG Extralight" panose="020B0303030202040204" pitchFamily="34" charset="0"/>
              </a:defRPr>
            </a:lvl2pPr>
          </a:lstStyle>
          <a:p>
            <a:pPr lvl="0"/>
            <a:r>
              <a:rPr lang="ko-KR" altLang="en-US" dirty="0"/>
              <a:t>마스터 텍스트 스타일을 편집합니다</a:t>
            </a:r>
          </a:p>
          <a:p>
            <a:pPr lvl="1"/>
            <a:endParaRPr lang="ko-KR" altLang="en-US" dirty="0"/>
          </a:p>
        </p:txBody>
      </p:sp>
      <p:sp>
        <p:nvSpPr>
          <p:cNvPr id="5" name="텍스트 개체 틀 4"/>
          <p:cNvSpPr>
            <a:spLocks noGrp="1"/>
          </p:cNvSpPr>
          <p:nvPr>
            <p:ph type="body" sz="quarter" idx="11"/>
          </p:nvPr>
        </p:nvSpPr>
        <p:spPr>
          <a:xfrm>
            <a:off x="468000" y="432000"/>
            <a:ext cx="8593200" cy="723600"/>
          </a:xfrm>
        </p:spPr>
        <p:txBody>
          <a:bodyPr/>
          <a:lstStyle>
            <a:lvl1pPr>
              <a:defRPr sz="4800">
                <a:latin typeface="KPMG Extralight" panose="020B0303030202040204" pitchFamily="34" charset="0"/>
              </a:defRPr>
            </a:lvl1pPr>
            <a:lvl2pPr>
              <a:defRPr sz="4800"/>
            </a:lvl2pPr>
            <a:lvl3pPr>
              <a:defRPr sz="4800"/>
            </a:lvl3pPr>
            <a:lvl4pPr>
              <a:defRPr sz="4800"/>
            </a:lvl4pPr>
            <a:lvl5pPr>
              <a:defRPr sz="4800"/>
            </a:lvl5pPr>
          </a:lstStyle>
          <a:p>
            <a:pPr lvl="0"/>
            <a:r>
              <a:rPr lang="ko-KR" altLang="en-US" dirty="0"/>
              <a:t>마스터 텍스트 스타일을</a:t>
            </a:r>
          </a:p>
        </p:txBody>
      </p:sp>
    </p:spTree>
    <p:extLst>
      <p:ext uri="{BB962C8B-B14F-4D97-AF65-F5344CB8AC3E}">
        <p14:creationId xmlns:p14="http://schemas.microsoft.com/office/powerpoint/2010/main" val="406747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sp>
        <p:nvSpPr>
          <p:cNvPr id="13" name="제목 2"/>
          <p:cNvSpPr>
            <a:spLocks noGrp="1"/>
          </p:cNvSpPr>
          <p:nvPr>
            <p:ph type="title"/>
          </p:nvPr>
        </p:nvSpPr>
        <p:spPr>
          <a:xfrm>
            <a:off x="2025100" y="1335025"/>
            <a:ext cx="6187569" cy="3697200"/>
          </a:xfrm>
        </p:spPr>
        <p:txBody>
          <a:bodyPr lIns="90000"/>
          <a:lstStyle>
            <a:lvl1pPr marL="0" algn="l" defTabSz="826476" rtl="0" eaLnBrk="1" latinLnBrk="1" hangingPunct="1">
              <a:lnSpc>
                <a:spcPct val="100000"/>
              </a:lnSpc>
              <a:defRPr lang="ko-KR" altLang="en-US" sz="4339" b="0" i="0" kern="0" dirty="0">
                <a:solidFill>
                  <a:schemeClr val="accent1"/>
                </a:solidFill>
                <a:latin typeface="KPMG Extralight"/>
                <a:ea typeface="+mn-ea"/>
                <a:cs typeface="KPMG Extralight"/>
              </a:defRPr>
            </a:lvl1pPr>
          </a:lstStyle>
          <a:p>
            <a:r>
              <a:rPr lang="ko-KR" altLang="en-US" dirty="0"/>
              <a:t>마스터 제목 스타일 편집</a:t>
            </a:r>
          </a:p>
        </p:txBody>
      </p:sp>
      <p:sp>
        <p:nvSpPr>
          <p:cNvPr id="6"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p>
        </p:txBody>
      </p:sp>
      <p:sp>
        <p:nvSpPr>
          <p:cNvPr id="8" name="Text Box 30"/>
          <p:cNvSpPr txBox="1">
            <a:spLocks noChangeArrowheads="1"/>
          </p:cNvSpPr>
          <p:nvPr userDrawn="1"/>
        </p:nvSpPr>
        <p:spPr bwMode="auto">
          <a:xfrm>
            <a:off x="6822439" y="-5646"/>
            <a:ext cx="2289174" cy="249251"/>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pic>
        <p:nvPicPr>
          <p:cNvPr id="7" name="그림 6">
            <a:extLst>
              <a:ext uri="{FF2B5EF4-FFF2-40B4-BE49-F238E27FC236}">
                <a16:creationId xmlns:a16="http://schemas.microsoft.com/office/drawing/2014/main" id="{E38C4962-F558-46A2-93FD-ADB4121B7F3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944000" y="237600"/>
            <a:ext cx="813600" cy="199037"/>
          </a:xfrm>
          <a:prstGeom prst="rect">
            <a:avLst/>
          </a:prstGeom>
        </p:spPr>
      </p:pic>
    </p:spTree>
    <p:extLst>
      <p:ext uri="{BB962C8B-B14F-4D97-AF65-F5344CB8AC3E}">
        <p14:creationId xmlns:p14="http://schemas.microsoft.com/office/powerpoint/2010/main" val="36096111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DIVIDER 3">
    <p:bg>
      <p:bgRef idx="1001">
        <a:schemeClr val="bg1"/>
      </p:bgRef>
    </p:bg>
    <p:spTree>
      <p:nvGrpSpPr>
        <p:cNvPr id="1" name=""/>
        <p:cNvGrpSpPr/>
        <p:nvPr/>
      </p:nvGrpSpPr>
      <p:grpSpPr>
        <a:xfrm>
          <a:off x="0" y="0"/>
          <a:ext cx="0" cy="0"/>
          <a:chOff x="0" y="0"/>
          <a:chExt cx="0" cy="0"/>
        </a:xfrm>
      </p:grpSpPr>
      <p:sp>
        <p:nvSpPr>
          <p:cNvPr id="5" name="object 4"/>
          <p:cNvSpPr/>
          <p:nvPr userDrawn="1"/>
        </p:nvSpPr>
        <p:spPr>
          <a:xfrm>
            <a:off x="-1" y="0"/>
            <a:ext cx="380723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562" dirty="0">
              <a:latin typeface="Univers for KPMG Light" panose="020B0403020202020204" pitchFamily="34" charset="0"/>
            </a:endParaRPr>
          </a:p>
        </p:txBody>
      </p:sp>
      <p:sp>
        <p:nvSpPr>
          <p:cNvPr id="6" name="Text Box 30"/>
          <p:cNvSpPr txBox="1">
            <a:spLocks noChangeArrowheads="1"/>
          </p:cNvSpPr>
          <p:nvPr userDrawn="1"/>
        </p:nvSpPr>
        <p:spPr bwMode="auto">
          <a:xfrm>
            <a:off x="6822439" y="-5646"/>
            <a:ext cx="2289174" cy="249251"/>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pic>
        <p:nvPicPr>
          <p:cNvPr id="8" name="Picture 4">
            <a:extLst>
              <a:ext uri="{FF2B5EF4-FFF2-40B4-BE49-F238E27FC236}">
                <a16:creationId xmlns:a16="http://schemas.microsoft.com/office/drawing/2014/main" id="{CCBA0987-3609-45AD-914C-BBE0E7C69E9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8988" y="5787898"/>
            <a:ext cx="2278966" cy="829803"/>
          </a:xfrm>
          <a:prstGeom prst="rect">
            <a:avLst/>
          </a:prstGeom>
        </p:spPr>
      </p:pic>
    </p:spTree>
    <p:extLst>
      <p:ext uri="{BB962C8B-B14F-4D97-AF65-F5344CB8AC3E}">
        <p14:creationId xmlns:p14="http://schemas.microsoft.com/office/powerpoint/2010/main" val="35064843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Shape 8"/>
          <p:cNvSpPr txBox="1">
            <a:spLocks/>
          </p:cNvSpPr>
          <p:nvPr/>
        </p:nvSpPr>
        <p:spPr>
          <a:xfrm>
            <a:off x="7325003" y="6379415"/>
            <a:ext cx="1201210"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Univers for KPMG"/>
                <a:ea typeface="Univers for KPMG"/>
                <a:cs typeface="Univers for KPMG"/>
              </a:rPr>
              <a:pPr algn="r"/>
              <a:t>‹#›</a:t>
            </a:fld>
            <a:endParaRPr lang="en-US" sz="1000" dirty="0">
              <a:solidFill>
                <a:schemeClr val="tx2"/>
              </a:solidFill>
              <a:latin typeface="Univers for KPMG"/>
              <a:ea typeface="Univers for KPMG"/>
              <a:cs typeface="Univers for KPMG"/>
            </a:endParaRPr>
          </a:p>
        </p:txBody>
      </p:sp>
      <p:sp>
        <p:nvSpPr>
          <p:cNvPr id="77" name="Shape 36"/>
          <p:cNvSpPr/>
          <p:nvPr/>
        </p:nvSpPr>
        <p:spPr>
          <a:xfrm>
            <a:off x="1731820" y="6303340"/>
            <a:ext cx="5818910" cy="3826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lang="en-US" sz="600" dirty="0">
                <a:solidFill>
                  <a:schemeClr val="bg1">
                    <a:lumMod val="65000"/>
                  </a:schemeClr>
                </a:solidFill>
                <a:latin typeface="Univers for KPMG Light"/>
                <a:ea typeface="Univers for KPMG Light"/>
                <a:cs typeface="Univers for KPMG Light"/>
              </a:rPr>
              <a:t>© 2021 KPMG Samjong Accounting Corp., the Korean member firm of the KPMG network of independent member firms affiliated with KPMG International Cooperative (“KPMG International”), a Swiss entity. All rights reserved. Printed in Korea.</a:t>
            </a:r>
          </a:p>
        </p:txBody>
      </p:sp>
      <p:sp>
        <p:nvSpPr>
          <p:cNvPr id="78" name="Title Placeholder 77"/>
          <p:cNvSpPr>
            <a:spLocks noGrp="1"/>
          </p:cNvSpPr>
          <p:nvPr>
            <p:ph type="title"/>
          </p:nvPr>
        </p:nvSpPr>
        <p:spPr>
          <a:xfrm>
            <a:off x="617623" y="432905"/>
            <a:ext cx="7635875" cy="516795"/>
          </a:xfrm>
          <a:prstGeom prst="rect">
            <a:avLst/>
          </a:prstGeom>
          <a:noFill/>
        </p:spPr>
        <p:txBody>
          <a:bodyPr vert="horz" lIns="0" tIns="0" rIns="0" bIns="0" rtlCol="0" anchor="t" anchorCtr="0">
            <a:noAutofit/>
          </a:bodyPr>
          <a:lstStyle/>
          <a:p>
            <a:r>
              <a:rPr lang="fr-FR"/>
              <a:t>Modifiez le style du titre</a:t>
            </a:r>
            <a:endParaRPr lang="en-US" dirty="0"/>
          </a:p>
        </p:txBody>
      </p:sp>
      <p:sp>
        <p:nvSpPr>
          <p:cNvPr id="3" name="Text Placeholder 2"/>
          <p:cNvSpPr>
            <a:spLocks noGrp="1"/>
          </p:cNvSpPr>
          <p:nvPr>
            <p:ph type="body" idx="1"/>
          </p:nvPr>
        </p:nvSpPr>
        <p:spPr>
          <a:xfrm>
            <a:off x="617623" y="1375954"/>
            <a:ext cx="7915190" cy="4801009"/>
          </a:xfrm>
          <a:prstGeom prst="rect">
            <a:avLst/>
          </a:prstGeom>
        </p:spPr>
        <p:txBody>
          <a:bodyPr vert="horz" lIns="91440" tIns="45720" rIns="91440" bIns="4572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6" name="Text Box 30"/>
          <p:cNvSpPr txBox="1">
            <a:spLocks noChangeArrowheads="1"/>
          </p:cNvSpPr>
          <p:nvPr userDrawn="1"/>
        </p:nvSpPr>
        <p:spPr bwMode="auto">
          <a:xfrm>
            <a:off x="6822439" y="-5646"/>
            <a:ext cx="2289174" cy="249251"/>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pic>
        <p:nvPicPr>
          <p:cNvPr id="8" name="그림 7"/>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612000" y="6310800"/>
            <a:ext cx="813600" cy="199037"/>
          </a:xfrm>
          <a:prstGeom prst="rect">
            <a:avLst/>
          </a:prstGeom>
        </p:spPr>
      </p:pic>
    </p:spTree>
  </p:cSld>
  <p:clrMap bg1="lt1" tx1="dk1" bg2="lt2" tx2="dk2" accent1="accent1" accent2="accent2" accent3="accent3" accent4="accent4" accent5="accent5" accent6="accent6" hlink="hlink" folHlink="folHlink"/>
  <p:sldLayoutIdLst>
    <p:sldLayoutId id="2147486068" r:id="rId1"/>
    <p:sldLayoutId id="2147486073" r:id="rId2"/>
    <p:sldLayoutId id="2147486069" r:id="rId3"/>
    <p:sldLayoutId id="2147486070" r:id="rId4"/>
    <p:sldLayoutId id="2147486066" r:id="rId5"/>
    <p:sldLayoutId id="2147486075" r:id="rId6"/>
  </p:sldLayoutIdLst>
  <p:txStyles>
    <p:titleStyle>
      <a:lvl1pPr eaLnBrk="1" hangingPunct="1">
        <a:lnSpc>
          <a:spcPct val="70000"/>
        </a:lnSpc>
        <a:defRPr sz="5400" b="0" i="0">
          <a:solidFill>
            <a:schemeClr val="tx2"/>
          </a:solidFill>
          <a:latin typeface="KPMG Extralight"/>
          <a:cs typeface="KPMG Extralight"/>
        </a:defRPr>
      </a:lvl1pPr>
    </p:titleStyle>
    <p:body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15:guide id="1" orient="horz" pos="600" userDrawn="1">
          <p15:clr>
            <a:srgbClr val="F26B43"/>
          </p15:clr>
        </p15:guide>
        <p15:guide id="2" pos="385" userDrawn="1">
          <p15:clr>
            <a:srgbClr val="F26B43"/>
          </p15:clr>
        </p15:guide>
        <p15:guide id="3" pos="5375" userDrawn="1">
          <p15:clr>
            <a:srgbClr val="F26B43"/>
          </p15:clr>
        </p15:guide>
        <p15:guide id="4" orient="horz" pos="296" userDrawn="1">
          <p15:clr>
            <a:srgbClr val="F26B43"/>
          </p15:clr>
        </p15:guide>
        <p15:guide id="5" orient="horz" pos="936" userDrawn="1">
          <p15:clr>
            <a:srgbClr val="F26B43"/>
          </p15:clr>
        </p15:guide>
        <p15:guide id="6" orient="horz" pos="3769" userDrawn="1">
          <p15:clr>
            <a:srgbClr val="F26B43"/>
          </p15:clr>
        </p15:guide>
        <p15:guide id="7" pos="2767" userDrawn="1">
          <p15:clr>
            <a:srgbClr val="F26B43"/>
          </p15:clr>
        </p15:guide>
        <p15:guide id="8" pos="299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microsoft.com/office/2014/relationships/chartEx" Target="../charts/chartEx3.xml"/><Relationship Id="rId1" Type="http://schemas.openxmlformats.org/officeDocument/2006/relationships/slideLayout" Target="../slideLayouts/slideLayout4.xml"/><Relationship Id="rId6" Type="http://schemas.microsoft.com/office/2014/relationships/chartEx" Target="../charts/chartEx5.xml"/><Relationship Id="rId5" Type="http://schemas.openxmlformats.org/officeDocument/2006/relationships/image" Target="../media/image8.png"/><Relationship Id="rId4" Type="http://schemas.microsoft.com/office/2014/relationships/chartEx" Target="../charts/chartEx4.xml"/></Relationships>
</file>

<file path=ppt/slides/_rels/slide22.xml.rels><?xml version="1.0" encoding="UTF-8" standalone="yes"?>
<Relationships xmlns="http://schemas.openxmlformats.org/package/2006/relationships"><Relationship Id="rId8" Type="http://schemas.microsoft.com/office/2014/relationships/chartEx" Target="../charts/chartEx9.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microsoft.com/office/2014/relationships/chartEx" Target="../charts/chartEx11.xml"/><Relationship Id="rId2" Type="http://schemas.microsoft.com/office/2014/relationships/chartEx" Target="../charts/chartEx6.xml"/><Relationship Id="rId1" Type="http://schemas.openxmlformats.org/officeDocument/2006/relationships/slideLayout" Target="../slideLayouts/slideLayout4.xml"/><Relationship Id="rId6" Type="http://schemas.microsoft.com/office/2014/relationships/chartEx" Target="../charts/chartEx8.xm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microsoft.com/office/2014/relationships/chartEx" Target="../charts/chartEx10.xml"/><Relationship Id="rId4" Type="http://schemas.microsoft.com/office/2014/relationships/chartEx" Target="../charts/chartEx7.xml"/><Relationship Id="rId9" Type="http://schemas.openxmlformats.org/officeDocument/2006/relationships/image" Target="NULL"/><Relationship Id="rId14" Type="http://schemas.microsoft.com/office/2014/relationships/chartEx" Target="../charts/chartEx12.xml"/></Relationships>
</file>

<file path=ppt/slides/_rels/slide23.xml.rels><?xml version="1.0" encoding="UTF-8" standalone="yes"?>
<Relationships xmlns="http://schemas.openxmlformats.org/package/2006/relationships"><Relationship Id="rId8" Type="http://schemas.microsoft.com/office/2014/relationships/chartEx" Target="../charts/chartEx1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microsoft.com/office/2014/relationships/chartEx" Target="../charts/chartEx18.xml"/><Relationship Id="rId2" Type="http://schemas.microsoft.com/office/2014/relationships/chartEx" Target="../charts/chartEx13.xml"/><Relationship Id="rId1" Type="http://schemas.openxmlformats.org/officeDocument/2006/relationships/slideLayout" Target="../slideLayouts/slideLayout4.xml"/><Relationship Id="rId6" Type="http://schemas.microsoft.com/office/2014/relationships/chartEx" Target="../charts/chartEx15.xm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microsoft.com/office/2014/relationships/chartEx" Target="../charts/chartEx17.xml"/><Relationship Id="rId4" Type="http://schemas.microsoft.com/office/2014/relationships/chartEx" Target="../charts/chartEx14.xml"/><Relationship Id="rId9" Type="http://schemas.openxmlformats.org/officeDocument/2006/relationships/image" Target="NULL"/><Relationship Id="rId14" Type="http://schemas.microsoft.com/office/2014/relationships/chartEx" Target="../charts/chartEx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microsoft.com/office/2014/relationships/chartEx" Target="../charts/chartEx23.xml"/><Relationship Id="rId3" Type="http://schemas.openxmlformats.org/officeDocument/2006/relationships/image" Target="../media/image10.png"/><Relationship Id="rId7" Type="http://schemas.openxmlformats.org/officeDocument/2006/relationships/image" Target="../media/image12.png"/><Relationship Id="rId2" Type="http://schemas.microsoft.com/office/2014/relationships/chartEx" Target="../charts/chartEx20.xml"/><Relationship Id="rId1" Type="http://schemas.openxmlformats.org/officeDocument/2006/relationships/slideLayout" Target="../slideLayouts/slideLayout4.xml"/><Relationship Id="rId6" Type="http://schemas.microsoft.com/office/2014/relationships/chartEx" Target="../charts/chartEx22.xml"/><Relationship Id="rId11" Type="http://schemas.openxmlformats.org/officeDocument/2006/relationships/image" Target="../media/image14.png"/><Relationship Id="rId5" Type="http://schemas.openxmlformats.org/officeDocument/2006/relationships/image" Target="../media/image11.png"/><Relationship Id="rId10" Type="http://schemas.microsoft.com/office/2014/relationships/chartEx" Target="../charts/chartEx24.xml"/><Relationship Id="rId4" Type="http://schemas.microsoft.com/office/2014/relationships/chartEx" Target="../charts/chartEx21.xml"/><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microsoft.com/office/2014/relationships/chartEx" Target="../charts/chartEx28.xml"/><Relationship Id="rId3" Type="http://schemas.openxmlformats.org/officeDocument/2006/relationships/image" Target="../media/image15.png"/><Relationship Id="rId7" Type="http://schemas.openxmlformats.org/officeDocument/2006/relationships/image" Target="../media/image17.png"/><Relationship Id="rId2" Type="http://schemas.microsoft.com/office/2014/relationships/chartEx" Target="../charts/chartEx25.xml"/><Relationship Id="rId1" Type="http://schemas.openxmlformats.org/officeDocument/2006/relationships/slideLayout" Target="../slideLayouts/slideLayout4.xml"/><Relationship Id="rId6" Type="http://schemas.microsoft.com/office/2014/relationships/chartEx" Target="../charts/chartEx27.xml"/><Relationship Id="rId11" Type="http://schemas.openxmlformats.org/officeDocument/2006/relationships/image" Target="../media/image19.png"/><Relationship Id="rId5" Type="http://schemas.openxmlformats.org/officeDocument/2006/relationships/image" Target="../media/image16.png"/><Relationship Id="rId10" Type="http://schemas.microsoft.com/office/2014/relationships/chartEx" Target="../charts/chartEx29.xml"/><Relationship Id="rId4" Type="http://schemas.microsoft.com/office/2014/relationships/chartEx" Target="../charts/chartEx26.xml"/><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microsoft.com/office/2014/relationships/chartEx" Target="../charts/chartEx33.xml"/><Relationship Id="rId3" Type="http://schemas.openxmlformats.org/officeDocument/2006/relationships/image" Target="../media/image20.png"/><Relationship Id="rId7" Type="http://schemas.openxmlformats.org/officeDocument/2006/relationships/image" Target="../media/image22.png"/><Relationship Id="rId2" Type="http://schemas.microsoft.com/office/2014/relationships/chartEx" Target="../charts/chartEx30.xml"/><Relationship Id="rId1" Type="http://schemas.openxmlformats.org/officeDocument/2006/relationships/slideLayout" Target="../slideLayouts/slideLayout4.xml"/><Relationship Id="rId6" Type="http://schemas.microsoft.com/office/2014/relationships/chartEx" Target="../charts/chartEx32.xml"/><Relationship Id="rId5" Type="http://schemas.openxmlformats.org/officeDocument/2006/relationships/image" Target="../media/image21.png"/><Relationship Id="rId4" Type="http://schemas.microsoft.com/office/2014/relationships/chartEx" Target="../charts/chartEx31.xml"/><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4/relationships/chartEx" Target="../charts/chartEx3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4/relationships/chartEx" Target="../charts/chartEx3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4.xml"/><Relationship Id="rId5" Type="http://schemas.openxmlformats.org/officeDocument/2006/relationships/image" Target="../media/image6.png"/><Relationship Id="rId4" Type="http://schemas.microsoft.com/office/2014/relationships/chartEx" Target="../charts/chartEx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3"/>
          <p:cNvSpPr>
            <a:spLocks noGrp="1"/>
          </p:cNvSpPr>
          <p:nvPr>
            <p:ph type="body" sz="quarter" idx="4294967295"/>
          </p:nvPr>
        </p:nvSpPr>
        <p:spPr>
          <a:xfrm>
            <a:off x="234892" y="2303415"/>
            <a:ext cx="8251454" cy="4052331"/>
          </a:xfrm>
          <a:prstGeom prst="rect">
            <a:avLst/>
          </a:prstGeom>
        </p:spPr>
        <p:txBody>
          <a:bodyPr anchor="t">
            <a:noAutofit/>
          </a:bodyPr>
          <a:lstStyle>
            <a:lvl1pPr marL="0" indent="0" eaLnBrk="1" hangingPunct="1">
              <a:lnSpc>
                <a:spcPct val="70000"/>
              </a:lnSpc>
              <a:spcAft>
                <a:spcPts val="0"/>
              </a:spcAft>
              <a:buNone/>
              <a:defRPr lang="fr-FR" sz="6531" b="0" dirty="0" smtClean="0">
                <a:solidFill>
                  <a:schemeClr val="bg1"/>
                </a:solidFill>
                <a:latin typeface="KPMG Extralight" panose="020B0303030202040204" pitchFamily="34" charset="0"/>
                <a:cs typeface="KPMG Extralight" panose="020B0303030202040204" pitchFamily="34" charset="0"/>
              </a:defRPr>
            </a:lvl1pPr>
            <a:lvl2pPr marL="0" indent="0">
              <a:spcBef>
                <a:spcPts val="1089"/>
              </a:spcBef>
              <a:spcAft>
                <a:spcPts val="0"/>
              </a:spcAft>
              <a:buNone/>
              <a:defRPr lang="fr-FR" sz="1089" b="1" i="0" dirty="0" smtClean="0">
                <a:solidFill>
                  <a:schemeClr val="bg1"/>
                </a:solidFill>
                <a:latin typeface="Arial" panose="020B0604020202020204" pitchFamily="34" charset="0"/>
                <a:cs typeface="Arial" panose="020B0604020202020204" pitchFamily="34" charset="0"/>
              </a:defRPr>
            </a:lvl2pPr>
            <a:lvl3pPr marL="0" indent="0">
              <a:spcAft>
                <a:spcPts val="0"/>
              </a:spcAft>
              <a:buNone/>
              <a:defRPr lang="fr-FR" sz="1089" b="0" i="0" dirty="0" smtClean="0">
                <a:solidFill>
                  <a:schemeClr val="bg1"/>
                </a:solidFill>
                <a:latin typeface="Arial" panose="020B0604020202020204" pitchFamily="34" charset="0"/>
                <a:cs typeface="Arial" panose="020B0604020202020204" pitchFamily="34" charset="0"/>
              </a:defRPr>
            </a:lvl3pPr>
            <a:lvl4pPr>
              <a:spcBef>
                <a:spcPts val="13608"/>
              </a:spcBef>
              <a:spcAft>
                <a:spcPts val="0"/>
              </a:spcAft>
              <a:defRPr lang="fr-FR" sz="971" b="0" i="0" dirty="0" smtClean="0">
                <a:solidFill>
                  <a:srgbClr val="00338D"/>
                </a:solidFill>
                <a:latin typeface="Univers for KPMG Light"/>
                <a:cs typeface="Univers for KPMG Light"/>
              </a:defRPr>
            </a:lvl4pPr>
            <a:lvl5pPr>
              <a:defRPr lang="fr-FR" sz="971" b="0" i="0" dirty="0">
                <a:solidFill>
                  <a:srgbClr val="FFFFFF"/>
                </a:solidFill>
                <a:latin typeface="Univers for KPMG Light"/>
                <a:cs typeface="Univers for KPMG Light"/>
              </a:defRPr>
            </a:lvl5pPr>
          </a:lstStyle>
          <a:p>
            <a:pPr lvl="0">
              <a:lnSpc>
                <a:spcPct val="55000"/>
              </a:lnSpc>
            </a:pPr>
            <a:endParaRPr lang="en-US" altLang="ko-KR" sz="3000" dirty="0">
              <a:latin typeface="맑은 고딕" panose="020B0503020000020004" pitchFamily="50" charset="-127"/>
              <a:ea typeface="맑은 고딕" panose="020B0503020000020004" pitchFamily="50" charset="-127"/>
            </a:endParaRPr>
          </a:p>
          <a:p>
            <a:pPr lvl="0">
              <a:lnSpc>
                <a:spcPct val="55000"/>
              </a:lnSpc>
            </a:pPr>
            <a:r>
              <a:rPr lang="en-US" sz="6000" b="1" dirty="0">
                <a:ea typeface="맑은 고딕" panose="020B0503020000020004" pitchFamily="50" charset="-127"/>
              </a:rPr>
              <a:t>Project Mega</a:t>
            </a:r>
          </a:p>
          <a:p>
            <a:pPr lvl="0">
              <a:lnSpc>
                <a:spcPct val="55000"/>
              </a:lnSpc>
            </a:pPr>
            <a:endParaRPr lang="en-US" sz="4000" b="1" dirty="0">
              <a:ea typeface="맑은 고딕" panose="020B0503020000020004" pitchFamily="50" charset="-127"/>
            </a:endParaRPr>
          </a:p>
          <a:p>
            <a:pPr>
              <a:lnSpc>
                <a:spcPct val="55000"/>
              </a:lnSpc>
            </a:pPr>
            <a:endParaRPr lang="en-US" sz="3500" dirty="0">
              <a:ea typeface="맑은 고딕" panose="020B0503020000020004" pitchFamily="50" charset="-127"/>
            </a:endParaRPr>
          </a:p>
          <a:p>
            <a:pPr>
              <a:lnSpc>
                <a:spcPct val="55000"/>
              </a:lnSpc>
            </a:pPr>
            <a:r>
              <a:rPr lang="en-US" sz="3500" dirty="0">
                <a:ea typeface="맑은 고딕" panose="020B0503020000020004" pitchFamily="50" charset="-127"/>
              </a:rPr>
              <a:t>Financial Due Diligence Report </a:t>
            </a:r>
          </a:p>
          <a:p>
            <a:pPr>
              <a:lnSpc>
                <a:spcPct val="55000"/>
              </a:lnSpc>
            </a:pPr>
            <a:endParaRPr lang="en-US" sz="3500" dirty="0">
              <a:ea typeface="맑은 고딕" panose="020B0503020000020004" pitchFamily="50" charset="-127"/>
            </a:endParaRPr>
          </a:p>
          <a:p>
            <a:pPr>
              <a:lnSpc>
                <a:spcPct val="55000"/>
              </a:lnSpc>
            </a:pPr>
            <a:r>
              <a:rPr lang="en-US" sz="3500" dirty="0">
                <a:ea typeface="맑은 고딕" panose="020B0503020000020004" pitchFamily="50" charset="-127"/>
              </a:rPr>
              <a:t>[Draft]</a:t>
            </a:r>
          </a:p>
          <a:p>
            <a:pPr>
              <a:lnSpc>
                <a:spcPct val="55000"/>
              </a:lnSpc>
            </a:pPr>
            <a:endParaRPr lang="en-US" sz="4000" dirty="0">
              <a:ea typeface="맑은 고딕" panose="020B0503020000020004" pitchFamily="50" charset="-127"/>
            </a:endParaRPr>
          </a:p>
          <a:p>
            <a:pPr>
              <a:lnSpc>
                <a:spcPct val="55000"/>
              </a:lnSpc>
            </a:pPr>
            <a:r>
              <a:rPr lang="en-US" sz="2000" dirty="0">
                <a:ea typeface="맑은 고딕" panose="020B0503020000020004" pitchFamily="50" charset="-127"/>
              </a:rPr>
              <a:t>April, 2021</a:t>
            </a:r>
          </a:p>
        </p:txBody>
      </p:sp>
      <p:sp>
        <p:nvSpPr>
          <p:cNvPr id="4" name="Text Placeholder 3"/>
          <p:cNvSpPr txBox="1">
            <a:spLocks/>
          </p:cNvSpPr>
          <p:nvPr/>
        </p:nvSpPr>
        <p:spPr>
          <a:xfrm>
            <a:off x="138670" y="4134116"/>
            <a:ext cx="1990993" cy="390930"/>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1100" b="1" kern="1200">
                <a:solidFill>
                  <a:schemeClr val="bg1"/>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100" kern="1200">
                <a:solidFill>
                  <a:schemeClr val="bg1"/>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a:solidFill>
                  <a:schemeClr val="bg1"/>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a:solidFill>
                  <a:schemeClr val="bg1"/>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baseline="0">
                <a:solidFill>
                  <a:schemeClr val="bg1"/>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94"/>
              </a:spcBef>
            </a:pPr>
            <a:endParaRPr lang="en-US" dirty="0">
              <a:solidFill>
                <a:prstClr val="white"/>
              </a:solidFill>
              <a:ea typeface="맑은 고딕" panose="020B0503020000020004" pitchFamily="50" charset="-127"/>
              <a:cs typeface="Univers for KPMG"/>
            </a:endParaRPr>
          </a:p>
        </p:txBody>
      </p:sp>
      <p:pic>
        <p:nvPicPr>
          <p:cNvPr id="5" name="Picture 4">
            <a:extLst>
              <a:ext uri="{FF2B5EF4-FFF2-40B4-BE49-F238E27FC236}">
                <a16:creationId xmlns:a16="http://schemas.microsoft.com/office/drawing/2014/main" id="{573AFD5F-9547-4F70-817A-582C15F03B7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8988" y="5787898"/>
            <a:ext cx="2278966" cy="829803"/>
          </a:xfrm>
          <a:prstGeom prst="rect">
            <a:avLst/>
          </a:prstGeom>
        </p:spPr>
      </p:pic>
    </p:spTree>
    <p:extLst>
      <p:ext uri="{BB962C8B-B14F-4D97-AF65-F5344CB8AC3E}">
        <p14:creationId xmlns:p14="http://schemas.microsoft.com/office/powerpoint/2010/main" val="8122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7">
            <a:extLst>
              <a:ext uri="{FF2B5EF4-FFF2-40B4-BE49-F238E27FC236}">
                <a16:creationId xmlns:a16="http://schemas.microsoft.com/office/drawing/2014/main" id="{36C74417-2856-4298-B29F-DEA09BD7309D}"/>
              </a:ext>
            </a:extLst>
          </p:cNvPr>
          <p:cNvGraphicFramePr>
            <a:graphicFrameLocks noGrp="1"/>
          </p:cNvGraphicFramePr>
          <p:nvPr>
            <p:extLst>
              <p:ext uri="{D42A27DB-BD31-4B8C-83A1-F6EECF244321}">
                <p14:modId xmlns:p14="http://schemas.microsoft.com/office/powerpoint/2010/main" val="3226684838"/>
              </p:ext>
            </p:extLst>
          </p:nvPr>
        </p:nvGraphicFramePr>
        <p:xfrm>
          <a:off x="3945287" y="2187285"/>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a:solidFill>
                            <a:schemeClr val="bg1">
                              <a:lumMod val="65000"/>
                            </a:schemeClr>
                          </a:solidFill>
                          <a:latin typeface="Arial" panose="020B0604020202020204" pitchFamily="34" charset="0"/>
                          <a:ea typeface="+mj-ea"/>
                          <a:cs typeface="Arial" panose="020B0604020202020204" pitchFamily="34" charset="0"/>
                        </a:rPr>
                        <a:t>2</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3"/>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kern="1200" dirty="0">
                          <a:solidFill>
                            <a:schemeClr val="tx1"/>
                          </a:solidFill>
                          <a:latin typeface="Arial" panose="020B0604020202020204" pitchFamily="34" charset="0"/>
                          <a:ea typeface="+mj-ea"/>
                          <a:cs typeface="Arial" panose="020B0604020202020204" pitchFamily="34" charset="0"/>
                        </a:rPr>
                        <a:t>10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Supporting Analysis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dirty="0">
                          <a:solidFill>
                            <a:schemeClr val="bg1">
                              <a:lumMod val="65000"/>
                            </a:schemeClr>
                          </a:solidFill>
                          <a:latin typeface="Arial" panose="020B0604020202020204" pitchFamily="34" charset="0"/>
                          <a:ea typeface="+mj-ea"/>
                          <a:cs typeface="Arial" panose="020B0604020202020204" pitchFamily="34" charset="0"/>
                        </a:rPr>
                        <a:t>33</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Appendices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dirty="0">
                          <a:solidFill>
                            <a:schemeClr val="bg1">
                              <a:lumMod val="65000"/>
                            </a:schemeClr>
                          </a:solidFill>
                          <a:latin typeface="Arial" panose="020B0604020202020204" pitchFamily="34" charset="0"/>
                          <a:ea typeface="+mj-ea"/>
                          <a:cs typeface="Arial" panose="020B0604020202020204" pitchFamily="34" charset="0"/>
                        </a:rPr>
                        <a:t>42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1726492"/>
                  </a:ext>
                </a:extLst>
              </a:tr>
            </a:tbl>
          </a:graphicData>
        </a:graphic>
      </p:graphicFrame>
    </p:spTree>
    <p:extLst>
      <p:ext uri="{BB962C8B-B14F-4D97-AF65-F5344CB8AC3E}">
        <p14:creationId xmlns:p14="http://schemas.microsoft.com/office/powerpoint/2010/main" val="58668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Group 3"/>
          <p:cNvGraphicFramePr>
            <a:graphicFrameLocks noGrp="1"/>
          </p:cNvGraphicFramePr>
          <p:nvPr>
            <p:extLst>
              <p:ext uri="{D42A27DB-BD31-4B8C-83A1-F6EECF244321}">
                <p14:modId xmlns:p14="http://schemas.microsoft.com/office/powerpoint/2010/main" val="1086051995"/>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Cash Movement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Operating Result (1/3)</a:t>
            </a:r>
          </a:p>
        </p:txBody>
      </p:sp>
      <p:sp>
        <p:nvSpPr>
          <p:cNvPr id="7"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24" name="순서도: 연결자 23"/>
          <p:cNvSpPr/>
          <p:nvPr/>
        </p:nvSpPr>
        <p:spPr bwMode="auto">
          <a:xfrm>
            <a:off x="5424340" y="15287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8" name="TextBox 27"/>
          <p:cNvSpPr txBox="1"/>
          <p:nvPr/>
        </p:nvSpPr>
        <p:spPr>
          <a:xfrm>
            <a:off x="5584292" y="1523213"/>
            <a:ext cx="3269096" cy="602216"/>
          </a:xfrm>
          <a:prstGeom prst="rect">
            <a:avLst/>
          </a:prstGeom>
          <a:noFill/>
        </p:spPr>
        <p:txBody>
          <a:bodyPr wrap="square" lIns="0" tIns="0" rIns="0" bIns="0" rtlCol="0">
            <a:spAutoFit/>
          </a:bodyPr>
          <a:lstStyle/>
          <a:p>
            <a:pPr>
              <a:lnSpc>
                <a:spcPts val="1200"/>
              </a:lnSpc>
            </a:pPr>
            <a:r>
              <a:rPr lang="en-US" altLang="ko-KR" sz="900" u="sng" dirty="0">
                <a:latin typeface="+mn-ea"/>
                <a:cs typeface="Univers for KPMG"/>
              </a:rPr>
              <a:t>Net Cash Flow </a:t>
            </a:r>
            <a:r>
              <a:rPr lang="ko-KR" altLang="en-US" sz="900" u="sng" dirty="0">
                <a:latin typeface="+mn-ea"/>
                <a:cs typeface="Univers for KPMG"/>
              </a:rPr>
              <a:t>증가 </a:t>
            </a:r>
            <a:r>
              <a:rPr lang="en-US" altLang="ko-KR" sz="900" u="sng" dirty="0">
                <a:latin typeface="+mn-ea"/>
                <a:cs typeface="Univers for KPMG"/>
              </a:rPr>
              <a:t>(398</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과거 </a:t>
            </a:r>
            <a:r>
              <a:rPr lang="en-US" altLang="ko-KR" sz="900" dirty="0">
                <a:latin typeface="+mn-ea"/>
                <a:cs typeface="Univers for KPMG"/>
              </a:rPr>
              <a:t>4</a:t>
            </a:r>
            <a:r>
              <a:rPr lang="ko-KR" altLang="en-US" sz="900" dirty="0">
                <a:latin typeface="+mn-ea"/>
                <a:cs typeface="Univers for KPMG"/>
              </a:rPr>
              <a:t>개년간 </a:t>
            </a:r>
            <a:r>
              <a:rPr lang="ko-KR" altLang="en-US" sz="900" dirty="0" err="1">
                <a:latin typeface="+mn-ea"/>
                <a:cs typeface="Univers for KPMG"/>
              </a:rPr>
              <a:t>활동별</a:t>
            </a:r>
            <a:r>
              <a:rPr lang="ko-KR" altLang="en-US" sz="900" dirty="0">
                <a:latin typeface="+mn-ea"/>
                <a:cs typeface="Univers for KPMG"/>
              </a:rPr>
              <a:t> 현금흐름은 영업활동현금흐름   </a:t>
            </a:r>
            <a:r>
              <a:rPr lang="en-US" altLang="ko-KR" sz="900" dirty="0">
                <a:latin typeface="+mn-ea"/>
                <a:cs typeface="Univers for KPMG"/>
              </a:rPr>
              <a:t>511</a:t>
            </a:r>
            <a:r>
              <a:rPr lang="ko-KR" altLang="en-US" sz="900" dirty="0">
                <a:latin typeface="+mn-ea"/>
                <a:cs typeface="Univers for KPMG"/>
              </a:rPr>
              <a:t>억원</a:t>
            </a:r>
            <a:r>
              <a:rPr lang="en-US" altLang="ko-KR" sz="900" dirty="0">
                <a:latin typeface="+mn-ea"/>
                <a:cs typeface="Univers for KPMG"/>
              </a:rPr>
              <a:t>,</a:t>
            </a:r>
            <a:r>
              <a:rPr lang="ko-KR" altLang="en-US" sz="900" dirty="0">
                <a:latin typeface="+mn-ea"/>
                <a:cs typeface="Univers for KPMG"/>
              </a:rPr>
              <a:t> 투자활동현금흐름</a:t>
            </a:r>
            <a:r>
              <a:rPr lang="en-US" altLang="ko-KR" sz="900" dirty="0">
                <a:latin typeface="+mn-ea"/>
                <a:cs typeface="Univers for KPMG"/>
              </a:rPr>
              <a:t> (-)22</a:t>
            </a:r>
            <a:r>
              <a:rPr lang="ko-KR" altLang="en-US" sz="900" dirty="0">
                <a:latin typeface="+mn-ea"/>
                <a:cs typeface="Univers for KPMG"/>
              </a:rPr>
              <a:t>억원 및</a:t>
            </a:r>
            <a:r>
              <a:rPr lang="en-US" altLang="ko-KR" sz="900" dirty="0">
                <a:latin typeface="+mn-ea"/>
                <a:cs typeface="Univers for KPMG"/>
              </a:rPr>
              <a:t> </a:t>
            </a:r>
            <a:r>
              <a:rPr lang="ko-KR" altLang="en-US" sz="900" dirty="0">
                <a:latin typeface="+mn-ea"/>
                <a:cs typeface="Univers for KPMG"/>
              </a:rPr>
              <a:t>재무활동현금흐름</a:t>
            </a:r>
            <a:r>
              <a:rPr lang="en-US" altLang="ko-KR" sz="900" dirty="0">
                <a:latin typeface="+mn-ea"/>
                <a:cs typeface="Univers for KPMG"/>
              </a:rPr>
              <a:t> (-)91</a:t>
            </a:r>
            <a:r>
              <a:rPr lang="ko-KR" altLang="en-US" sz="900" dirty="0">
                <a:latin typeface="+mn-ea"/>
                <a:cs typeface="Univers for KPMG"/>
              </a:rPr>
              <a:t>억원으로</a:t>
            </a:r>
            <a:r>
              <a:rPr lang="en-US" altLang="ko-KR" sz="900" dirty="0">
                <a:latin typeface="+mn-ea"/>
                <a:cs typeface="Univers for KPMG"/>
              </a:rPr>
              <a:t>, Net Cash</a:t>
            </a:r>
            <a:r>
              <a:rPr lang="ko-KR" altLang="en-US" sz="900" dirty="0">
                <a:latin typeface="+mn-ea"/>
                <a:cs typeface="Univers for KPMG"/>
              </a:rPr>
              <a:t>로 약 </a:t>
            </a:r>
            <a:r>
              <a:rPr lang="en-US" altLang="ko-KR" sz="900" dirty="0">
                <a:latin typeface="+mn-ea"/>
                <a:cs typeface="Univers for KPMG"/>
              </a:rPr>
              <a:t>398</a:t>
            </a:r>
            <a:r>
              <a:rPr lang="ko-KR" altLang="en-US" sz="900" dirty="0">
                <a:latin typeface="+mn-ea"/>
                <a:cs typeface="Univers for KPMG"/>
              </a:rPr>
              <a:t>억원이 유입됨</a:t>
            </a:r>
            <a:endParaRPr lang="en-US" altLang="ko-KR" sz="900" dirty="0">
              <a:latin typeface="+mn-ea"/>
              <a:cs typeface="Univers for KPMG"/>
            </a:endParaRPr>
          </a:p>
        </p:txBody>
      </p:sp>
      <p:sp>
        <p:nvSpPr>
          <p:cNvPr id="27" name="TextBox 26">
            <a:extLst>
              <a:ext uri="{FF2B5EF4-FFF2-40B4-BE49-F238E27FC236}">
                <a16:creationId xmlns:a16="http://schemas.microsoft.com/office/drawing/2014/main" id="{4E5F27F0-FFDD-4199-82C7-8F1FD06F362D}"/>
              </a:ext>
            </a:extLst>
          </p:cNvPr>
          <p:cNvSpPr txBox="1"/>
          <p:nvPr/>
        </p:nvSpPr>
        <p:spPr>
          <a:xfrm>
            <a:off x="1619999" y="5493976"/>
            <a:ext cx="4428600"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현금</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및 보통예금을 포함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a:t>
            </a:r>
            <a:r>
              <a:rPr lang="ko-KR" altLang="en-US" sz="700" dirty="0">
                <a:latin typeface="Arial" panose="020B0604020202020204" pitchFamily="34" charset="0"/>
                <a:cs typeface="Arial" panose="020B0604020202020204" pitchFamily="34" charset="0"/>
              </a:rPr>
              <a:t> 직영점에서 발생하는 인건비는 </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급여 등의 지급</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항목으로 집계</a:t>
            </a:r>
            <a:endParaRPr lang="en-US" altLang="ko-KR" sz="7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589BAE93-0206-4D5E-A9D1-82796BAC1888}"/>
              </a:ext>
            </a:extLst>
          </p:cNvPr>
          <p:cNvSpPr txBox="1"/>
          <p:nvPr/>
        </p:nvSpPr>
        <p:spPr>
          <a:xfrm>
            <a:off x="5584293" y="2164668"/>
            <a:ext cx="3172706" cy="1987211"/>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물류매출 현금유입 </a:t>
            </a:r>
            <a:r>
              <a:rPr lang="en-US" altLang="ko-KR" sz="900" u="sng" dirty="0">
                <a:latin typeface="+mn-ea"/>
                <a:cs typeface="Univers for KPMG"/>
              </a:rPr>
              <a:t>(440</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과거 </a:t>
            </a:r>
            <a:r>
              <a:rPr lang="en-US" altLang="ko-KR" sz="900" dirty="0">
                <a:latin typeface="+mn-ea"/>
                <a:cs typeface="Univers for KPMG"/>
              </a:rPr>
              <a:t>4</a:t>
            </a:r>
            <a:r>
              <a:rPr lang="ko-KR" altLang="en-US" sz="900" dirty="0">
                <a:latin typeface="+mn-ea"/>
                <a:cs typeface="Univers for KPMG"/>
              </a:rPr>
              <a:t>개년간 물류매출을 통해 </a:t>
            </a:r>
            <a:r>
              <a:rPr lang="en-US" altLang="ko-KR" sz="900" dirty="0">
                <a:latin typeface="+mn-ea"/>
                <a:cs typeface="Univers for KPMG"/>
              </a:rPr>
              <a:t>440</a:t>
            </a:r>
            <a:r>
              <a:rPr lang="ko-KR" altLang="en-US" sz="900" dirty="0">
                <a:latin typeface="+mn-ea"/>
                <a:cs typeface="Univers for KPMG"/>
              </a:rPr>
              <a:t>억원의 현금유입이 발생하였으며</a:t>
            </a:r>
            <a:r>
              <a:rPr lang="en-US" altLang="ko-KR" sz="900" dirty="0">
                <a:latin typeface="+mn-ea"/>
                <a:cs typeface="Univers for KPMG"/>
              </a:rPr>
              <a:t>, </a:t>
            </a:r>
            <a:r>
              <a:rPr lang="ko-KR" altLang="en-US" sz="900" dirty="0">
                <a:latin typeface="+mn-ea"/>
                <a:cs typeface="Univers for KPMG"/>
              </a:rPr>
              <a:t>이는 영업</a:t>
            </a:r>
            <a:r>
              <a:rPr lang="en-US" altLang="ko-KR" sz="900" dirty="0">
                <a:latin typeface="+mn-ea"/>
                <a:cs typeface="Univers for KPMG"/>
              </a:rPr>
              <a:t>CF</a:t>
            </a:r>
            <a:r>
              <a:rPr lang="ko-KR" altLang="en-US" sz="900" dirty="0">
                <a:latin typeface="+mn-ea"/>
                <a:cs typeface="Univers for KPMG"/>
              </a:rPr>
              <a:t>의 대부분을 차지</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회사는 </a:t>
            </a:r>
            <a:r>
              <a:rPr lang="en-US" altLang="ko-KR" sz="900" dirty="0">
                <a:latin typeface="+mn-ea"/>
                <a:cs typeface="Univers for KPMG"/>
              </a:rPr>
              <a:t>’20</a:t>
            </a:r>
            <a:r>
              <a:rPr lang="ko-KR" altLang="en-US" sz="900" dirty="0">
                <a:latin typeface="+mn-ea"/>
                <a:cs typeface="Univers for KPMG"/>
              </a:rPr>
              <a:t>년 이후 원두 물류에 대해서 총액으로 회계처리 함에 따라 원두 및 </a:t>
            </a:r>
            <a:r>
              <a:rPr lang="ko-KR" altLang="en-US" sz="900" dirty="0" err="1">
                <a:latin typeface="+mn-ea"/>
                <a:cs typeface="Univers for KPMG"/>
              </a:rPr>
              <a:t>원두외로</a:t>
            </a:r>
            <a:r>
              <a:rPr lang="ko-KR" altLang="en-US" sz="900" dirty="0">
                <a:latin typeface="+mn-ea"/>
                <a:cs typeface="Univers for KPMG"/>
              </a:rPr>
              <a:t> 구분하여 계상</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물류매출과 관련된 </a:t>
            </a:r>
            <a:r>
              <a:rPr lang="en-US" altLang="ko-KR" sz="900" dirty="0">
                <a:latin typeface="+mn-ea"/>
                <a:cs typeface="Univers for KPMG"/>
              </a:rPr>
              <a:t>Working Capital</a:t>
            </a:r>
            <a:r>
              <a:rPr lang="ko-KR" altLang="en-US" sz="900" dirty="0">
                <a:latin typeface="+mn-ea"/>
                <a:cs typeface="Univers for KPMG"/>
              </a:rPr>
              <a:t>은 매출채권</a:t>
            </a:r>
            <a:r>
              <a:rPr lang="en-US" altLang="ko-KR" sz="900" dirty="0">
                <a:latin typeface="+mn-ea"/>
                <a:cs typeface="Univers for KPMG"/>
              </a:rPr>
              <a:t>, </a:t>
            </a:r>
            <a:r>
              <a:rPr lang="ko-KR" altLang="en-US" sz="900" dirty="0">
                <a:latin typeface="+mn-ea"/>
                <a:cs typeface="Univers for KPMG"/>
              </a:rPr>
              <a:t>제품재고</a:t>
            </a:r>
            <a:r>
              <a:rPr lang="en-US" altLang="ko-KR" sz="900" dirty="0">
                <a:latin typeface="+mn-ea"/>
                <a:cs typeface="Univers for KPMG"/>
              </a:rPr>
              <a:t>, </a:t>
            </a:r>
            <a:r>
              <a:rPr lang="ko-KR" altLang="en-US" sz="900" dirty="0">
                <a:latin typeface="+mn-ea"/>
                <a:cs typeface="Univers for KPMG"/>
              </a:rPr>
              <a:t>외상매입금 등이며</a:t>
            </a:r>
            <a:r>
              <a:rPr lang="en-US" altLang="ko-KR" sz="900" dirty="0">
                <a:latin typeface="+mn-ea"/>
                <a:cs typeface="Univers for KPMG"/>
              </a:rPr>
              <a:t>, ’20</a:t>
            </a:r>
            <a:r>
              <a:rPr lang="ko-KR" altLang="en-US" sz="900" dirty="0">
                <a:latin typeface="+mn-ea"/>
                <a:cs typeface="Univers for KPMG"/>
              </a:rPr>
              <a:t>년 매출채권 </a:t>
            </a:r>
            <a:r>
              <a:rPr lang="en-US" altLang="ko-KR" sz="900" dirty="0">
                <a:latin typeface="+mn-ea"/>
                <a:cs typeface="Univers for KPMG"/>
              </a:rPr>
              <a:t>36</a:t>
            </a:r>
            <a:r>
              <a:rPr lang="ko-KR" altLang="en-US" sz="900" dirty="0">
                <a:latin typeface="+mn-ea"/>
                <a:cs typeface="Univers for KPMG"/>
              </a:rPr>
              <a:t>억원 중 </a:t>
            </a:r>
            <a:r>
              <a:rPr lang="en-US" altLang="ko-KR" sz="900" dirty="0">
                <a:latin typeface="+mn-ea"/>
                <a:cs typeface="Univers for KPMG"/>
              </a:rPr>
              <a:t>99% </a:t>
            </a:r>
            <a:r>
              <a:rPr lang="ko-KR" altLang="en-US" sz="900" dirty="0">
                <a:latin typeface="+mn-ea"/>
                <a:cs typeface="Univers for KPMG"/>
              </a:rPr>
              <a:t>이상이 물류매출관련 채권으로 확인</a:t>
            </a:r>
            <a:endParaRPr lang="en-US" altLang="ko-KR" sz="900" dirty="0">
              <a:latin typeface="+mn-ea"/>
              <a:cs typeface="Univers for KPMG"/>
            </a:endParaRPr>
          </a:p>
        </p:txBody>
      </p:sp>
      <p:sp>
        <p:nvSpPr>
          <p:cNvPr id="45" name="순서도: 연결자 44">
            <a:extLst>
              <a:ext uri="{FF2B5EF4-FFF2-40B4-BE49-F238E27FC236}">
                <a16:creationId xmlns:a16="http://schemas.microsoft.com/office/drawing/2014/main" id="{E6267990-FB6B-4C20-8806-4AED3BB4B1A0}"/>
              </a:ext>
            </a:extLst>
          </p:cNvPr>
          <p:cNvSpPr/>
          <p:nvPr/>
        </p:nvSpPr>
        <p:spPr bwMode="auto">
          <a:xfrm>
            <a:off x="5424340" y="216554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8" name="TextBox 47">
            <a:extLst>
              <a:ext uri="{FF2B5EF4-FFF2-40B4-BE49-F238E27FC236}">
                <a16:creationId xmlns:a16="http://schemas.microsoft.com/office/drawing/2014/main" id="{39193884-7D52-497B-8BCB-8EB33D5C64E3}"/>
              </a:ext>
            </a:extLst>
          </p:cNvPr>
          <p:cNvSpPr txBox="1"/>
          <p:nvPr/>
        </p:nvSpPr>
        <p:spPr>
          <a:xfrm>
            <a:off x="5584293" y="4196320"/>
            <a:ext cx="3172706"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가맹점매출 현금유입 </a:t>
            </a:r>
            <a:r>
              <a:rPr lang="en-US" altLang="ko-KR" sz="900" u="sng" dirty="0">
                <a:latin typeface="+mn-ea"/>
                <a:cs typeface="Univers for KPMG"/>
              </a:rPr>
              <a:t>(261</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로열티매출 현금유입 </a:t>
            </a:r>
            <a:r>
              <a:rPr lang="en-US" altLang="ko-KR" sz="900" dirty="0">
                <a:latin typeface="+mn-ea"/>
                <a:cs typeface="Univers for KPMG"/>
              </a:rPr>
              <a:t>(35</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초기투자매출 현금유입 </a:t>
            </a:r>
            <a:r>
              <a:rPr lang="en-US" altLang="ko-KR" sz="900" dirty="0">
                <a:latin typeface="+mn-ea"/>
                <a:cs typeface="Univers for KPMG"/>
              </a:rPr>
              <a:t>(222</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상품매출 현금유입 </a:t>
            </a:r>
            <a:r>
              <a:rPr lang="en-US" altLang="ko-KR" sz="900" dirty="0">
                <a:latin typeface="+mn-ea"/>
                <a:cs typeface="Univers for KPMG"/>
              </a:rPr>
              <a:t>(3</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등</a:t>
            </a:r>
            <a:endParaRPr lang="en-US" altLang="ko-KR" sz="900" dirty="0">
              <a:latin typeface="+mn-ea"/>
              <a:cs typeface="Univers for KPMG"/>
            </a:endParaRPr>
          </a:p>
        </p:txBody>
      </p:sp>
      <p:sp>
        <p:nvSpPr>
          <p:cNvPr id="49" name="순서도: 연결자 48">
            <a:extLst>
              <a:ext uri="{FF2B5EF4-FFF2-40B4-BE49-F238E27FC236}">
                <a16:creationId xmlns:a16="http://schemas.microsoft.com/office/drawing/2014/main" id="{0A862FD8-B4FA-4FC1-B108-12630DC65CB9}"/>
              </a:ext>
            </a:extLst>
          </p:cNvPr>
          <p:cNvSpPr/>
          <p:nvPr/>
        </p:nvSpPr>
        <p:spPr bwMode="auto">
          <a:xfrm>
            <a:off x="5424340" y="418881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52" name="TextBox 51">
            <a:extLst>
              <a:ext uri="{FF2B5EF4-FFF2-40B4-BE49-F238E27FC236}">
                <a16:creationId xmlns:a16="http://schemas.microsoft.com/office/drawing/2014/main" id="{06941475-47E1-478B-A290-457E68553DC3}"/>
              </a:ext>
            </a:extLst>
          </p:cNvPr>
          <p:cNvSpPr txBox="1"/>
          <p:nvPr/>
        </p:nvSpPr>
        <p:spPr>
          <a:xfrm>
            <a:off x="5584293" y="4669530"/>
            <a:ext cx="3172706" cy="137165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직영점매출 현금유입 </a:t>
            </a:r>
            <a:r>
              <a:rPr lang="en-US" altLang="ko-KR" sz="900" u="sng" dirty="0">
                <a:latin typeface="+mn-ea"/>
                <a:cs typeface="Univers for KPMG"/>
              </a:rPr>
              <a:t>(27</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직영점매출과 관련된 </a:t>
            </a:r>
            <a:r>
              <a:rPr lang="en-US" altLang="ko-KR" sz="900" dirty="0">
                <a:latin typeface="+mn-ea"/>
                <a:cs typeface="Univers for KPMG"/>
              </a:rPr>
              <a:t>Working Capital</a:t>
            </a:r>
            <a:r>
              <a:rPr lang="ko-KR" altLang="en-US" sz="900" dirty="0">
                <a:latin typeface="+mn-ea"/>
                <a:cs typeface="Univers for KPMG"/>
              </a:rPr>
              <a:t>은 상품재고 등</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해당 현금유입액에는 직영점 발생 인건비 </a:t>
            </a:r>
            <a:r>
              <a:rPr lang="en-US" altLang="ko-KR" sz="900" dirty="0">
                <a:latin typeface="+mn-ea"/>
                <a:cs typeface="Univers for KPMG"/>
              </a:rPr>
              <a:t>cash-out </a:t>
            </a:r>
            <a:r>
              <a:rPr lang="ko-KR" altLang="en-US" sz="900" dirty="0">
                <a:latin typeface="+mn-ea"/>
                <a:cs typeface="Univers for KPMG"/>
              </a:rPr>
              <a:t>등이 제외되어 있으며</a:t>
            </a:r>
            <a:r>
              <a:rPr lang="en-US" altLang="ko-KR" sz="900" dirty="0">
                <a:latin typeface="+mn-ea"/>
                <a:cs typeface="Univers for KPMG"/>
              </a:rPr>
              <a:t>, ‘20</a:t>
            </a:r>
            <a:r>
              <a:rPr lang="ko-KR" altLang="en-US" sz="900" dirty="0">
                <a:latin typeface="+mn-ea"/>
                <a:cs typeface="Univers for KPMG"/>
              </a:rPr>
              <a:t>년 직영점 인건비 해당액은 약 </a:t>
            </a:r>
            <a:r>
              <a:rPr lang="en-US" altLang="ko-KR" sz="900" dirty="0">
                <a:latin typeface="+mn-ea"/>
                <a:cs typeface="Univers for KPMG"/>
              </a:rPr>
              <a:t>6</a:t>
            </a:r>
            <a:r>
              <a:rPr lang="ko-KR" altLang="en-US" sz="900" dirty="0">
                <a:latin typeface="+mn-ea"/>
                <a:cs typeface="Univers for KPMG"/>
              </a:rPr>
              <a:t>억원</a:t>
            </a:r>
            <a:endParaRPr lang="en-US" altLang="ko-KR" sz="900" dirty="0">
              <a:latin typeface="+mn-ea"/>
              <a:cs typeface="Univers for KPMG"/>
            </a:endParaRPr>
          </a:p>
        </p:txBody>
      </p:sp>
      <p:sp>
        <p:nvSpPr>
          <p:cNvPr id="53" name="순서도: 연결자 52">
            <a:extLst>
              <a:ext uri="{FF2B5EF4-FFF2-40B4-BE49-F238E27FC236}">
                <a16:creationId xmlns:a16="http://schemas.microsoft.com/office/drawing/2014/main" id="{03B07747-1A77-4152-BD6E-44107D727E8E}"/>
              </a:ext>
            </a:extLst>
          </p:cNvPr>
          <p:cNvSpPr/>
          <p:nvPr/>
        </p:nvSpPr>
        <p:spPr bwMode="auto">
          <a:xfrm>
            <a:off x="5424340" y="466202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graphicFrame>
        <p:nvGraphicFramePr>
          <p:cNvPr id="6" name="표 5">
            <a:extLst>
              <a:ext uri="{FF2B5EF4-FFF2-40B4-BE49-F238E27FC236}">
                <a16:creationId xmlns:a16="http://schemas.microsoft.com/office/drawing/2014/main" id="{659604BC-F8A3-4395-B644-7EAFAD6C7F16}"/>
              </a:ext>
            </a:extLst>
          </p:cNvPr>
          <p:cNvGraphicFramePr>
            <a:graphicFrameLocks noGrp="1"/>
          </p:cNvGraphicFramePr>
          <p:nvPr>
            <p:extLst>
              <p:ext uri="{D42A27DB-BD31-4B8C-83A1-F6EECF244321}">
                <p14:modId xmlns:p14="http://schemas.microsoft.com/office/powerpoint/2010/main" val="3764747671"/>
              </p:ext>
            </p:extLst>
          </p:nvPr>
        </p:nvGraphicFramePr>
        <p:xfrm>
          <a:off x="5571165" y="4834688"/>
          <a:ext cx="3042000" cy="720000"/>
        </p:xfrm>
        <a:graphic>
          <a:graphicData uri="http://schemas.openxmlformats.org/drawingml/2006/table">
            <a:tbl>
              <a:tblPr/>
              <a:tblGrid>
                <a:gridCol w="936000">
                  <a:extLst>
                    <a:ext uri="{9D8B030D-6E8A-4147-A177-3AD203B41FA5}">
                      <a16:colId xmlns:a16="http://schemas.microsoft.com/office/drawing/2014/main" val="2397809608"/>
                    </a:ext>
                  </a:extLst>
                </a:gridCol>
                <a:gridCol w="421200">
                  <a:extLst>
                    <a:ext uri="{9D8B030D-6E8A-4147-A177-3AD203B41FA5}">
                      <a16:colId xmlns:a16="http://schemas.microsoft.com/office/drawing/2014/main" val="3446775160"/>
                    </a:ext>
                  </a:extLst>
                </a:gridCol>
                <a:gridCol w="421200">
                  <a:extLst>
                    <a:ext uri="{9D8B030D-6E8A-4147-A177-3AD203B41FA5}">
                      <a16:colId xmlns:a16="http://schemas.microsoft.com/office/drawing/2014/main" val="2755027062"/>
                    </a:ext>
                  </a:extLst>
                </a:gridCol>
                <a:gridCol w="421200">
                  <a:extLst>
                    <a:ext uri="{9D8B030D-6E8A-4147-A177-3AD203B41FA5}">
                      <a16:colId xmlns:a16="http://schemas.microsoft.com/office/drawing/2014/main" val="2344134401"/>
                    </a:ext>
                  </a:extLst>
                </a:gridCol>
                <a:gridCol w="421200">
                  <a:extLst>
                    <a:ext uri="{9D8B030D-6E8A-4147-A177-3AD203B41FA5}">
                      <a16:colId xmlns:a16="http://schemas.microsoft.com/office/drawing/2014/main" val="462814037"/>
                    </a:ext>
                  </a:extLst>
                </a:gridCol>
                <a:gridCol w="421200">
                  <a:extLst>
                    <a:ext uri="{9D8B030D-6E8A-4147-A177-3AD203B41FA5}">
                      <a16:colId xmlns:a16="http://schemas.microsoft.com/office/drawing/2014/main" val="3274324820"/>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extLst>
                  <a:ext uri="{0D108BD9-81ED-4DB2-BD59-A6C34878D82A}">
                    <a16:rowId xmlns:a16="http://schemas.microsoft.com/office/drawing/2014/main" val="2734856083"/>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280</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838</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1,918</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1,609</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4,645</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2580850355"/>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매출원가</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(693)</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(766)</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(1,893)</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8818678"/>
                  </a:ext>
                </a:extLst>
              </a:tr>
              <a:tr h="144000">
                <a:tc>
                  <a:txBody>
                    <a:bodyPr/>
                    <a:lstStyle/>
                    <a:p>
                      <a:pPr algn="l" fontAlgn="b"/>
                      <a:r>
                        <a:rPr lang="el-GR" altLang="ko-KR" sz="800" b="0" i="0" u="none" strike="noStrike" dirty="0">
                          <a:solidFill>
                            <a:srgbClr val="000000"/>
                          </a:solidFill>
                          <a:effectLst/>
                          <a:latin typeface="Arial" panose="020B0604020202020204" pitchFamily="34" charset="0"/>
                          <a:ea typeface="+mn-ea"/>
                          <a:cs typeface="Arial" panose="020B0604020202020204" pitchFamily="34" charset="0"/>
                        </a:rPr>
                        <a:t>Δ</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Working Capital</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36598270"/>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현금유입</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170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512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1,212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849</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2,742</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81404444"/>
                  </a:ext>
                </a:extLst>
              </a:tr>
            </a:tbl>
          </a:graphicData>
        </a:graphic>
      </p:graphicFrame>
      <p:graphicFrame>
        <p:nvGraphicFramePr>
          <p:cNvPr id="5" name="표 4">
            <a:extLst>
              <a:ext uri="{FF2B5EF4-FFF2-40B4-BE49-F238E27FC236}">
                <a16:creationId xmlns:a16="http://schemas.microsoft.com/office/drawing/2014/main" id="{99A136C7-238C-4EE8-BDEA-1F833CB23F03}"/>
              </a:ext>
            </a:extLst>
          </p:cNvPr>
          <p:cNvGraphicFramePr>
            <a:graphicFrameLocks noGrp="1"/>
          </p:cNvGraphicFramePr>
          <p:nvPr>
            <p:extLst>
              <p:ext uri="{D42A27DB-BD31-4B8C-83A1-F6EECF244321}">
                <p14:modId xmlns:p14="http://schemas.microsoft.com/office/powerpoint/2010/main" val="3015649477"/>
              </p:ext>
            </p:extLst>
          </p:nvPr>
        </p:nvGraphicFramePr>
        <p:xfrm>
          <a:off x="5572800" y="2332010"/>
          <a:ext cx="3042000" cy="720000"/>
        </p:xfrm>
        <a:graphic>
          <a:graphicData uri="http://schemas.openxmlformats.org/drawingml/2006/table">
            <a:tbl>
              <a:tblPr/>
              <a:tblGrid>
                <a:gridCol w="936000">
                  <a:extLst>
                    <a:ext uri="{9D8B030D-6E8A-4147-A177-3AD203B41FA5}">
                      <a16:colId xmlns:a16="http://schemas.microsoft.com/office/drawing/2014/main" val="2607723847"/>
                    </a:ext>
                  </a:extLst>
                </a:gridCol>
                <a:gridCol w="421200">
                  <a:extLst>
                    <a:ext uri="{9D8B030D-6E8A-4147-A177-3AD203B41FA5}">
                      <a16:colId xmlns:a16="http://schemas.microsoft.com/office/drawing/2014/main" val="1058916389"/>
                    </a:ext>
                  </a:extLst>
                </a:gridCol>
                <a:gridCol w="421200">
                  <a:extLst>
                    <a:ext uri="{9D8B030D-6E8A-4147-A177-3AD203B41FA5}">
                      <a16:colId xmlns:a16="http://schemas.microsoft.com/office/drawing/2014/main" val="1749954431"/>
                    </a:ext>
                  </a:extLst>
                </a:gridCol>
                <a:gridCol w="421200">
                  <a:extLst>
                    <a:ext uri="{9D8B030D-6E8A-4147-A177-3AD203B41FA5}">
                      <a16:colId xmlns:a16="http://schemas.microsoft.com/office/drawing/2014/main" val="3867542478"/>
                    </a:ext>
                  </a:extLst>
                </a:gridCol>
                <a:gridCol w="421200">
                  <a:extLst>
                    <a:ext uri="{9D8B030D-6E8A-4147-A177-3AD203B41FA5}">
                      <a16:colId xmlns:a16="http://schemas.microsoft.com/office/drawing/2014/main" val="2998512022"/>
                    </a:ext>
                  </a:extLst>
                </a:gridCol>
                <a:gridCol w="421200">
                  <a:extLst>
                    <a:ext uri="{9D8B030D-6E8A-4147-A177-3AD203B41FA5}">
                      <a16:colId xmlns:a16="http://schemas.microsoft.com/office/drawing/2014/main" val="730135311"/>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399025593"/>
                  </a:ext>
                </a:extLst>
              </a:tr>
              <a:tr h="144000">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9,982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10,183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96123187"/>
                  </a:ext>
                </a:extLst>
              </a:tr>
              <a:tr h="144000">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5,772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13,742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14,653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36,180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8319258"/>
                  </a:ext>
                </a:extLst>
              </a:tr>
              <a:tr h="144000">
                <a:tc>
                  <a:txBody>
                    <a:bodyPr/>
                    <a:lstStyle/>
                    <a:p>
                      <a:pPr algn="l" rtl="0" fontAlgn="ctr"/>
                      <a:r>
                        <a:rPr lang="el-G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Δ</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Working Capital</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7721890"/>
                  </a:ext>
                </a:extLst>
              </a:tr>
              <a:tr h="14400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현금유입</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12,963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43,983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1567504"/>
                  </a:ext>
                </a:extLst>
              </a:tr>
            </a:tbl>
          </a:graphicData>
        </a:graphic>
      </p:graphicFrame>
      <p:graphicFrame>
        <p:nvGraphicFramePr>
          <p:cNvPr id="29" name="표 28">
            <a:extLst>
              <a:ext uri="{FF2B5EF4-FFF2-40B4-BE49-F238E27FC236}">
                <a16:creationId xmlns:a16="http://schemas.microsoft.com/office/drawing/2014/main" id="{23172DFA-35AD-48B5-8659-995F7F9F0E03}"/>
              </a:ext>
            </a:extLst>
          </p:cNvPr>
          <p:cNvGraphicFramePr>
            <a:graphicFrameLocks noGrp="1"/>
          </p:cNvGraphicFramePr>
          <p:nvPr>
            <p:extLst>
              <p:ext uri="{D42A27DB-BD31-4B8C-83A1-F6EECF244321}">
                <p14:modId xmlns:p14="http://schemas.microsoft.com/office/powerpoint/2010/main" val="1323084137"/>
              </p:ext>
            </p:extLst>
          </p:nvPr>
        </p:nvGraphicFramePr>
        <p:xfrm>
          <a:off x="1620000" y="1544400"/>
          <a:ext cx="3780002" cy="3888000"/>
        </p:xfrm>
        <a:graphic>
          <a:graphicData uri="http://schemas.openxmlformats.org/drawingml/2006/table">
            <a:tbl>
              <a:tblPr/>
              <a:tblGrid>
                <a:gridCol w="138716">
                  <a:extLst>
                    <a:ext uri="{9D8B030D-6E8A-4147-A177-3AD203B41FA5}">
                      <a16:colId xmlns:a16="http://schemas.microsoft.com/office/drawing/2014/main" val="1386554668"/>
                    </a:ext>
                  </a:extLst>
                </a:gridCol>
                <a:gridCol w="1352477">
                  <a:extLst>
                    <a:ext uri="{9D8B030D-6E8A-4147-A177-3AD203B41FA5}">
                      <a16:colId xmlns:a16="http://schemas.microsoft.com/office/drawing/2014/main" val="760161127"/>
                    </a:ext>
                  </a:extLst>
                </a:gridCol>
                <a:gridCol w="450826">
                  <a:extLst>
                    <a:ext uri="{9D8B030D-6E8A-4147-A177-3AD203B41FA5}">
                      <a16:colId xmlns:a16="http://schemas.microsoft.com/office/drawing/2014/main" val="2761972728"/>
                    </a:ext>
                  </a:extLst>
                </a:gridCol>
                <a:gridCol w="450826">
                  <a:extLst>
                    <a:ext uri="{9D8B030D-6E8A-4147-A177-3AD203B41FA5}">
                      <a16:colId xmlns:a16="http://schemas.microsoft.com/office/drawing/2014/main" val="1171477149"/>
                    </a:ext>
                  </a:extLst>
                </a:gridCol>
                <a:gridCol w="450826">
                  <a:extLst>
                    <a:ext uri="{9D8B030D-6E8A-4147-A177-3AD203B41FA5}">
                      <a16:colId xmlns:a16="http://schemas.microsoft.com/office/drawing/2014/main" val="3387359278"/>
                    </a:ext>
                  </a:extLst>
                </a:gridCol>
                <a:gridCol w="450826">
                  <a:extLst>
                    <a:ext uri="{9D8B030D-6E8A-4147-A177-3AD203B41FA5}">
                      <a16:colId xmlns:a16="http://schemas.microsoft.com/office/drawing/2014/main" val="36998907"/>
                    </a:ext>
                  </a:extLst>
                </a:gridCol>
                <a:gridCol w="485505">
                  <a:extLst>
                    <a:ext uri="{9D8B030D-6E8A-4147-A177-3AD203B41FA5}">
                      <a16:colId xmlns:a16="http://schemas.microsoft.com/office/drawing/2014/main" val="1987669113"/>
                    </a:ext>
                  </a:extLst>
                </a:gridCol>
              </a:tblGrid>
              <a:tr h="144000">
                <a:tc gridSpan="2">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21239150"/>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95362253"/>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122,066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06228030"/>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3,243</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7,955</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18,767</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27,557</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54,279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518072507"/>
                  </a:ext>
                </a:extLst>
              </a:tr>
              <a:tr h="144000">
                <a:tc gridSpan="2">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63313378"/>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3,560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7,069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23,305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51,072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09049766"/>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12,963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23,827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43,983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7180801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2,256</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4,082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9,033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10,706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26,078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63776173"/>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 현금유입</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2,742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034038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2081453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급여등의</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(3,018)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(5,075)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6217562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법인세의 납부</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76889349"/>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보증금의 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8554684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(346)</a:t>
                      </a:r>
                    </a:p>
                  </a:txBody>
                  <a:tcPr marL="36000" marR="36000" marT="0" marB="0" anchor="ctr">
                    <a:lnL w="6350" cap="flat" cmpd="sng" algn="ctr">
                      <a:no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81096076"/>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(4,797)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743458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금융상품취득처분</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5,052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3961193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이자수익</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7641969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유형자산의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(311)</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835094"/>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영업권및상표권</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04678774"/>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기타무형자산의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11731870"/>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(9,061)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37171959"/>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대표자가수금</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40204035"/>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대표자가지급금</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8347080"/>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배당의 지급</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(9,040)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53590245"/>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이익준비금의 적립</a:t>
                      </a:r>
                    </a:p>
                  </a:txBody>
                  <a:tcPr marL="36000" marR="360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73300760"/>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25,520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39,763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60758267"/>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40,276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74474346"/>
                  </a:ext>
                </a:extLst>
              </a:tr>
            </a:tbl>
          </a:graphicData>
        </a:graphic>
      </p:graphicFrame>
      <p:sp>
        <p:nvSpPr>
          <p:cNvPr id="31" name="직사각형 30">
            <a:extLst>
              <a:ext uri="{FF2B5EF4-FFF2-40B4-BE49-F238E27FC236}">
                <a16:creationId xmlns:a16="http://schemas.microsoft.com/office/drawing/2014/main" id="{831C1F5B-16AC-40F5-845D-677D7640A8B9}"/>
              </a:ext>
            </a:extLst>
          </p:cNvPr>
          <p:cNvSpPr/>
          <p:nvPr/>
        </p:nvSpPr>
        <p:spPr>
          <a:xfrm>
            <a:off x="1619999" y="5144433"/>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5B2138FE-8C81-46C6-9EF9-67F5D8B3E8DA}"/>
              </a:ext>
            </a:extLst>
          </p:cNvPr>
          <p:cNvSpPr/>
          <p:nvPr/>
        </p:nvSpPr>
        <p:spPr>
          <a:xfrm>
            <a:off x="1619999" y="2413355"/>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3D066181-8773-4EC7-BE51-47A4DEDBC8B8}"/>
              </a:ext>
            </a:extLst>
          </p:cNvPr>
          <p:cNvSpPr/>
          <p:nvPr/>
        </p:nvSpPr>
        <p:spPr>
          <a:xfrm>
            <a:off x="1619999" y="2557355"/>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2204DA9B-0AB9-403A-950C-8251C1B5E87A}"/>
              </a:ext>
            </a:extLst>
          </p:cNvPr>
          <p:cNvSpPr/>
          <p:nvPr/>
        </p:nvSpPr>
        <p:spPr>
          <a:xfrm>
            <a:off x="1619999" y="2699056"/>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순서도: 연결자 46">
            <a:extLst>
              <a:ext uri="{FF2B5EF4-FFF2-40B4-BE49-F238E27FC236}">
                <a16:creationId xmlns:a16="http://schemas.microsoft.com/office/drawing/2014/main" id="{5F3E58BB-82C8-4617-8A79-C5B8D11631E6}"/>
              </a:ext>
            </a:extLst>
          </p:cNvPr>
          <p:cNvSpPr/>
          <p:nvPr/>
        </p:nvSpPr>
        <p:spPr bwMode="auto">
          <a:xfrm>
            <a:off x="1546777" y="234365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32" name="순서도: 연결자 31">
            <a:extLst>
              <a:ext uri="{FF2B5EF4-FFF2-40B4-BE49-F238E27FC236}">
                <a16:creationId xmlns:a16="http://schemas.microsoft.com/office/drawing/2014/main" id="{44046D7F-F6BA-4167-A7BB-E34664C5EF97}"/>
              </a:ext>
            </a:extLst>
          </p:cNvPr>
          <p:cNvSpPr/>
          <p:nvPr/>
        </p:nvSpPr>
        <p:spPr bwMode="auto">
          <a:xfrm>
            <a:off x="1546777" y="507473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51" name="순서도: 연결자 50">
            <a:extLst>
              <a:ext uri="{FF2B5EF4-FFF2-40B4-BE49-F238E27FC236}">
                <a16:creationId xmlns:a16="http://schemas.microsoft.com/office/drawing/2014/main" id="{4C265E5D-1470-4B54-AC09-EDD87A6A8764}"/>
              </a:ext>
            </a:extLst>
          </p:cNvPr>
          <p:cNvSpPr/>
          <p:nvPr/>
        </p:nvSpPr>
        <p:spPr bwMode="auto">
          <a:xfrm>
            <a:off x="1546777" y="248765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55" name="순서도: 연결자 54">
            <a:extLst>
              <a:ext uri="{FF2B5EF4-FFF2-40B4-BE49-F238E27FC236}">
                <a16:creationId xmlns:a16="http://schemas.microsoft.com/office/drawing/2014/main" id="{E1DF113F-5BA2-4417-A8B5-AC035449B8EA}"/>
              </a:ext>
            </a:extLst>
          </p:cNvPr>
          <p:cNvSpPr/>
          <p:nvPr/>
        </p:nvSpPr>
        <p:spPr bwMode="auto">
          <a:xfrm>
            <a:off x="1546777" y="262935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64402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Operating Result (2/3)</a:t>
            </a:r>
          </a:p>
        </p:txBody>
      </p:sp>
      <p:sp>
        <p:nvSpPr>
          <p:cNvPr id="7"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20" name="Group 3"/>
          <p:cNvGraphicFramePr>
            <a:graphicFrameLocks noGrp="1"/>
          </p:cNvGraphicFramePr>
          <p:nvPr>
            <p:extLst>
              <p:ext uri="{D42A27DB-BD31-4B8C-83A1-F6EECF244321}">
                <p14:modId xmlns:p14="http://schemas.microsoft.com/office/powerpoint/2010/main" val="1501789302"/>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Cash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 name="TextBox 27"/>
          <p:cNvSpPr txBox="1"/>
          <p:nvPr/>
        </p:nvSpPr>
        <p:spPr>
          <a:xfrm>
            <a:off x="5584292" y="1523213"/>
            <a:ext cx="3269096" cy="602216"/>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급여 등의 지급 </a:t>
            </a:r>
            <a:r>
              <a:rPr lang="en-US" altLang="ko-KR" sz="900" u="sng" dirty="0">
                <a:latin typeface="+mn-ea"/>
                <a:cs typeface="Univers for KPMG"/>
              </a:rPr>
              <a:t>(-101</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과거 </a:t>
            </a:r>
            <a:r>
              <a:rPr lang="en-US" altLang="ko-KR" sz="900" dirty="0">
                <a:latin typeface="+mn-ea"/>
                <a:cs typeface="Univers for KPMG"/>
              </a:rPr>
              <a:t>4</a:t>
            </a:r>
            <a:r>
              <a:rPr lang="ko-KR" altLang="en-US" sz="900" dirty="0">
                <a:latin typeface="+mn-ea"/>
                <a:cs typeface="Univers for KPMG"/>
              </a:rPr>
              <a:t>개년간 급여 등으로 지급된 금액은 약 </a:t>
            </a:r>
            <a:r>
              <a:rPr lang="en-US" altLang="ko-KR" sz="900" dirty="0">
                <a:latin typeface="+mn-ea"/>
                <a:cs typeface="Univers for KPMG"/>
              </a:rPr>
              <a:t>101</a:t>
            </a:r>
            <a:r>
              <a:rPr lang="ko-KR" altLang="en-US" sz="900" dirty="0">
                <a:latin typeface="+mn-ea"/>
                <a:cs typeface="Univers for KPMG"/>
              </a:rPr>
              <a:t>억원이며</a:t>
            </a:r>
            <a:r>
              <a:rPr lang="en-US" altLang="ko-KR" sz="900" dirty="0">
                <a:latin typeface="+mn-ea"/>
                <a:cs typeface="Univers for KPMG"/>
              </a:rPr>
              <a:t>, </a:t>
            </a:r>
            <a:r>
              <a:rPr lang="ko-KR" altLang="en-US" sz="900" dirty="0">
                <a:latin typeface="+mn-ea"/>
                <a:cs typeface="Univers for KPMG"/>
              </a:rPr>
              <a:t>직원 급여 및 상여금 항목 중 대표이사 및 이사</a:t>
            </a:r>
            <a:r>
              <a:rPr lang="en-US" altLang="ko-KR" sz="900" dirty="0">
                <a:latin typeface="+mn-ea"/>
                <a:cs typeface="Univers for KPMG"/>
              </a:rPr>
              <a:t>(</a:t>
            </a:r>
            <a:r>
              <a:rPr lang="ko-KR" altLang="en-US" sz="900" dirty="0">
                <a:latin typeface="+mn-ea"/>
                <a:cs typeface="Univers for KPMG"/>
              </a:rPr>
              <a:t>특수관계자</a:t>
            </a:r>
            <a:r>
              <a:rPr lang="en-US" altLang="ko-KR" sz="900" dirty="0">
                <a:latin typeface="+mn-ea"/>
                <a:cs typeface="Univers for KPMG"/>
              </a:rPr>
              <a:t>) </a:t>
            </a:r>
            <a:r>
              <a:rPr lang="ko-KR" altLang="en-US" sz="900" dirty="0">
                <a:latin typeface="+mn-ea"/>
                <a:cs typeface="Univers for KPMG"/>
              </a:rPr>
              <a:t>에 대한 급여 및 상여금은 약 </a:t>
            </a:r>
            <a:r>
              <a:rPr lang="en-US" altLang="ko-KR" sz="900" dirty="0">
                <a:latin typeface="+mn-ea"/>
                <a:cs typeface="Univers for KPMG"/>
              </a:rPr>
              <a:t>20</a:t>
            </a:r>
            <a:r>
              <a:rPr lang="ko-KR" altLang="en-US" sz="900" dirty="0">
                <a:latin typeface="+mn-ea"/>
                <a:cs typeface="Univers for KPMG"/>
              </a:rPr>
              <a:t>억원에 해당함</a:t>
            </a:r>
            <a:endParaRPr lang="en-US" altLang="ko-KR" sz="900" dirty="0">
              <a:latin typeface="+mn-ea"/>
              <a:cs typeface="Univers for KPMG"/>
            </a:endParaRPr>
          </a:p>
        </p:txBody>
      </p:sp>
      <p:graphicFrame>
        <p:nvGraphicFramePr>
          <p:cNvPr id="9" name="표 8">
            <a:extLst>
              <a:ext uri="{FF2B5EF4-FFF2-40B4-BE49-F238E27FC236}">
                <a16:creationId xmlns:a16="http://schemas.microsoft.com/office/drawing/2014/main" id="{B1E0EBC5-DAC7-4554-8904-FDA0D5A9DA21}"/>
              </a:ext>
            </a:extLst>
          </p:cNvPr>
          <p:cNvGraphicFramePr>
            <a:graphicFrameLocks noGrp="1"/>
          </p:cNvGraphicFramePr>
          <p:nvPr>
            <p:extLst>
              <p:ext uri="{D42A27DB-BD31-4B8C-83A1-F6EECF244321}">
                <p14:modId xmlns:p14="http://schemas.microsoft.com/office/powerpoint/2010/main" val="2188197663"/>
              </p:ext>
            </p:extLst>
          </p:nvPr>
        </p:nvGraphicFramePr>
        <p:xfrm>
          <a:off x="5583600" y="2168918"/>
          <a:ext cx="3042000" cy="1584000"/>
        </p:xfrm>
        <a:graphic>
          <a:graphicData uri="http://schemas.openxmlformats.org/drawingml/2006/table">
            <a:tbl>
              <a:tblPr/>
              <a:tblGrid>
                <a:gridCol w="936000">
                  <a:extLst>
                    <a:ext uri="{9D8B030D-6E8A-4147-A177-3AD203B41FA5}">
                      <a16:colId xmlns:a16="http://schemas.microsoft.com/office/drawing/2014/main" val="616344072"/>
                    </a:ext>
                  </a:extLst>
                </a:gridCol>
                <a:gridCol w="421200">
                  <a:extLst>
                    <a:ext uri="{9D8B030D-6E8A-4147-A177-3AD203B41FA5}">
                      <a16:colId xmlns:a16="http://schemas.microsoft.com/office/drawing/2014/main" val="556422493"/>
                    </a:ext>
                  </a:extLst>
                </a:gridCol>
                <a:gridCol w="421200">
                  <a:extLst>
                    <a:ext uri="{9D8B030D-6E8A-4147-A177-3AD203B41FA5}">
                      <a16:colId xmlns:a16="http://schemas.microsoft.com/office/drawing/2014/main" val="2427470259"/>
                    </a:ext>
                  </a:extLst>
                </a:gridCol>
                <a:gridCol w="421200">
                  <a:extLst>
                    <a:ext uri="{9D8B030D-6E8A-4147-A177-3AD203B41FA5}">
                      <a16:colId xmlns:a16="http://schemas.microsoft.com/office/drawing/2014/main" val="408267649"/>
                    </a:ext>
                  </a:extLst>
                </a:gridCol>
                <a:gridCol w="421200">
                  <a:extLst>
                    <a:ext uri="{9D8B030D-6E8A-4147-A177-3AD203B41FA5}">
                      <a16:colId xmlns:a16="http://schemas.microsoft.com/office/drawing/2014/main" val="3592102219"/>
                    </a:ext>
                  </a:extLst>
                </a:gridCol>
                <a:gridCol w="421200">
                  <a:extLst>
                    <a:ext uri="{9D8B030D-6E8A-4147-A177-3AD203B41FA5}">
                      <a16:colId xmlns:a16="http://schemas.microsoft.com/office/drawing/2014/main" val="261239123"/>
                    </a:ext>
                  </a:extLst>
                </a:gridCol>
              </a:tblGrid>
              <a:tr h="144000">
                <a:tc>
                  <a:txBody>
                    <a:bodyPr/>
                    <a:lstStyle/>
                    <a:p>
                      <a:pPr algn="l" rtl="0" fontAlgn="ctr"/>
                      <a:r>
                        <a:rPr lang="en-US" altLang="ko-KR" sz="800" b="1" i="0" u="none" strike="noStrike">
                          <a:solidFill>
                            <a:srgbClr val="FFFFFF"/>
                          </a:solidFill>
                          <a:effectLst/>
                          <a:latin typeface="Arial" panose="020B0604020202020204" pitchFamily="34" charset="0"/>
                          <a:ea typeface="맑은 고딕" panose="020B0503020000020004" pitchFamily="50" charset="-127"/>
                        </a:rPr>
                        <a:t>(</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rPr>
                        <a:t>: </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219644340"/>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직원급여</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(445)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(1,081)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(2,571)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(3,613)</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rPr>
                        <a:t>3</a:t>
                      </a:r>
                    </a:p>
                  </a:txBody>
                  <a:tcPr marL="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(7,709)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27682721"/>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상여금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(19)</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(50)</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(123)</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(369)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19533278"/>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잡급</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(93)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(258)</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(273)</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(651)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33780355"/>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퇴직급여</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(29)</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(66)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(125)</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(819)</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(1,038)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80039423"/>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퇴충</a:t>
                      </a: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조정</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570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570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9018210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복리후생비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(55)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(88)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(123)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(517)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74519415"/>
                  </a:ext>
                </a:extLst>
              </a:tr>
              <a:tr h="144000">
                <a:tc>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세금과공과금</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4</a:t>
                      </a:r>
                      <a:endParaRPr lang="ko-KR" altLang="en-US" sz="800" b="0"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(41)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(89)</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(141)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(294)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72396353"/>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사외적립자산</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납부</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(320)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(320)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46787891"/>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미지급비용의</a:t>
                      </a: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변동</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269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143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88519271"/>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급여등의</a:t>
                      </a: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(595)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(1,407)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rPr>
                        <a:t>(3,018)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(5,075)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rPr>
                        <a:t>(10,095)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3351327"/>
                  </a:ext>
                </a:extLst>
              </a:tr>
            </a:tbl>
          </a:graphicData>
        </a:graphic>
      </p:graphicFrame>
      <p:graphicFrame>
        <p:nvGraphicFramePr>
          <p:cNvPr id="11" name="표 10">
            <a:extLst>
              <a:ext uri="{FF2B5EF4-FFF2-40B4-BE49-F238E27FC236}">
                <a16:creationId xmlns:a16="http://schemas.microsoft.com/office/drawing/2014/main" id="{00A62E57-4F46-486C-B805-1C76D3F252D3}"/>
              </a:ext>
            </a:extLst>
          </p:cNvPr>
          <p:cNvGraphicFramePr>
            <a:graphicFrameLocks noGrp="1"/>
          </p:cNvGraphicFramePr>
          <p:nvPr>
            <p:extLst>
              <p:ext uri="{D42A27DB-BD31-4B8C-83A1-F6EECF244321}">
                <p14:modId xmlns:p14="http://schemas.microsoft.com/office/powerpoint/2010/main" val="650371854"/>
              </p:ext>
            </p:extLst>
          </p:nvPr>
        </p:nvGraphicFramePr>
        <p:xfrm>
          <a:off x="5583600" y="3843719"/>
          <a:ext cx="3042000" cy="432000"/>
        </p:xfrm>
        <a:graphic>
          <a:graphicData uri="http://schemas.openxmlformats.org/drawingml/2006/table">
            <a:tbl>
              <a:tblPr/>
              <a:tblGrid>
                <a:gridCol w="936000">
                  <a:extLst>
                    <a:ext uri="{9D8B030D-6E8A-4147-A177-3AD203B41FA5}">
                      <a16:colId xmlns:a16="http://schemas.microsoft.com/office/drawing/2014/main" val="629989249"/>
                    </a:ext>
                  </a:extLst>
                </a:gridCol>
                <a:gridCol w="421200">
                  <a:extLst>
                    <a:ext uri="{9D8B030D-6E8A-4147-A177-3AD203B41FA5}">
                      <a16:colId xmlns:a16="http://schemas.microsoft.com/office/drawing/2014/main" val="3168670668"/>
                    </a:ext>
                  </a:extLst>
                </a:gridCol>
                <a:gridCol w="421200">
                  <a:extLst>
                    <a:ext uri="{9D8B030D-6E8A-4147-A177-3AD203B41FA5}">
                      <a16:colId xmlns:a16="http://schemas.microsoft.com/office/drawing/2014/main" val="470138405"/>
                    </a:ext>
                  </a:extLst>
                </a:gridCol>
                <a:gridCol w="421200">
                  <a:extLst>
                    <a:ext uri="{9D8B030D-6E8A-4147-A177-3AD203B41FA5}">
                      <a16:colId xmlns:a16="http://schemas.microsoft.com/office/drawing/2014/main" val="2742017640"/>
                    </a:ext>
                  </a:extLst>
                </a:gridCol>
                <a:gridCol w="421200">
                  <a:extLst>
                    <a:ext uri="{9D8B030D-6E8A-4147-A177-3AD203B41FA5}">
                      <a16:colId xmlns:a16="http://schemas.microsoft.com/office/drawing/2014/main" val="611878245"/>
                    </a:ext>
                  </a:extLst>
                </a:gridCol>
                <a:gridCol w="421200">
                  <a:extLst>
                    <a:ext uri="{9D8B030D-6E8A-4147-A177-3AD203B41FA5}">
                      <a16:colId xmlns:a16="http://schemas.microsoft.com/office/drawing/2014/main" val="1901763545"/>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95893698"/>
                  </a:ext>
                </a:extLst>
              </a:tr>
              <a:tr h="14400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62631286"/>
                  </a:ext>
                </a:extLst>
              </a:tr>
              <a:tr h="14400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39545096"/>
                  </a:ext>
                </a:extLst>
              </a:tr>
            </a:tbl>
          </a:graphicData>
        </a:graphic>
      </p:graphicFrame>
      <p:sp>
        <p:nvSpPr>
          <p:cNvPr id="35" name="직사각형 34">
            <a:extLst>
              <a:ext uri="{FF2B5EF4-FFF2-40B4-BE49-F238E27FC236}">
                <a16:creationId xmlns:a16="http://schemas.microsoft.com/office/drawing/2014/main" id="{393FD048-CB66-42FA-B7AA-AB09AAE290F6}"/>
              </a:ext>
            </a:extLst>
          </p:cNvPr>
          <p:cNvSpPr/>
          <p:nvPr/>
        </p:nvSpPr>
        <p:spPr>
          <a:xfrm>
            <a:off x="5583600" y="2318175"/>
            <a:ext cx="3042000" cy="28241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연결선: 꺾임 35">
            <a:extLst>
              <a:ext uri="{FF2B5EF4-FFF2-40B4-BE49-F238E27FC236}">
                <a16:creationId xmlns:a16="http://schemas.microsoft.com/office/drawing/2014/main" id="{B057A1D5-669A-4A75-B637-75C78D6167A0}"/>
              </a:ext>
            </a:extLst>
          </p:cNvPr>
          <p:cNvCxnSpPr>
            <a:cxnSpLocks/>
            <a:stCxn id="35" idx="1"/>
            <a:endCxn id="11" idx="1"/>
          </p:cNvCxnSpPr>
          <p:nvPr/>
        </p:nvCxnSpPr>
        <p:spPr>
          <a:xfrm rot="10800000" flipV="1">
            <a:off x="5583600" y="2459381"/>
            <a:ext cx="12700" cy="1600338"/>
          </a:xfrm>
          <a:prstGeom prst="bentConnector3">
            <a:avLst>
              <a:gd name="adj1" fmla="val 1073394"/>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순서도: 연결자 39">
            <a:extLst>
              <a:ext uri="{FF2B5EF4-FFF2-40B4-BE49-F238E27FC236}">
                <a16:creationId xmlns:a16="http://schemas.microsoft.com/office/drawing/2014/main" id="{DFEDA650-63E1-4BDB-85E7-5760F0FB330E}"/>
              </a:ext>
            </a:extLst>
          </p:cNvPr>
          <p:cNvSpPr/>
          <p:nvPr/>
        </p:nvSpPr>
        <p:spPr bwMode="auto">
          <a:xfrm>
            <a:off x="5424340" y="473433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41" name="TextBox 40">
            <a:extLst>
              <a:ext uri="{FF2B5EF4-FFF2-40B4-BE49-F238E27FC236}">
                <a16:creationId xmlns:a16="http://schemas.microsoft.com/office/drawing/2014/main" id="{DD51E79C-2477-4DA2-B3D0-0C950C5AD69E}"/>
              </a:ext>
            </a:extLst>
          </p:cNvPr>
          <p:cNvSpPr txBox="1"/>
          <p:nvPr/>
        </p:nvSpPr>
        <p:spPr>
          <a:xfrm>
            <a:off x="5584292" y="4737154"/>
            <a:ext cx="3221041" cy="1063881"/>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보증금의 유입 </a:t>
            </a:r>
            <a:r>
              <a:rPr lang="en-US" altLang="ko-KR" sz="900" u="sng" dirty="0">
                <a:latin typeface="+mn-ea"/>
                <a:cs typeface="Univers for KPMG"/>
              </a:rPr>
              <a:t>(23</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가맹점사업자가 회사로부터 공급받는 상품의 대금 등에 대한 채무액이나 이와 관련된 손해배상액의 지급을 담보하기 위하여 회사에 지급하는 대가로써</a:t>
            </a:r>
            <a:r>
              <a:rPr lang="en-US" altLang="ko-KR" sz="900" dirty="0">
                <a:latin typeface="+mn-ea"/>
                <a:cs typeface="Univers for KPMG"/>
              </a:rPr>
              <a:t>, </a:t>
            </a:r>
            <a:r>
              <a:rPr lang="ko-KR" altLang="en-US" sz="900" dirty="0">
                <a:latin typeface="+mn-ea"/>
                <a:cs typeface="Univers for KPMG"/>
              </a:rPr>
              <a:t>계약 건당 </a:t>
            </a:r>
            <a:r>
              <a:rPr lang="en-US" altLang="ko-KR" sz="900" dirty="0">
                <a:latin typeface="+mn-ea"/>
                <a:cs typeface="Univers for KPMG"/>
              </a:rPr>
              <a:t>2</a:t>
            </a:r>
            <a:r>
              <a:rPr lang="ko-KR" altLang="en-US" sz="900" dirty="0">
                <a:latin typeface="+mn-ea"/>
                <a:cs typeface="Univers for KPMG"/>
              </a:rPr>
              <a:t>백만원의 보증금이 유입됨</a:t>
            </a:r>
            <a:r>
              <a:rPr lang="en-US" altLang="ko-KR" sz="900" dirty="0">
                <a:latin typeface="+mn-ea"/>
                <a:cs typeface="Univers for KPMG"/>
              </a:rPr>
              <a:t>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해당 보증금은 가맹점 폐점</a:t>
            </a:r>
            <a:r>
              <a:rPr lang="en-US" altLang="ko-KR" sz="900" dirty="0">
                <a:latin typeface="+mn-ea"/>
                <a:cs typeface="Univers for KPMG"/>
              </a:rPr>
              <a:t>, </a:t>
            </a:r>
            <a:r>
              <a:rPr lang="ko-KR" altLang="en-US" sz="900" dirty="0">
                <a:latin typeface="+mn-ea"/>
                <a:cs typeface="Univers for KPMG"/>
              </a:rPr>
              <a:t>영업의 양도 등의 사유 발생 시 전액 반환해야 하는 계약상 의무가 존재</a:t>
            </a:r>
            <a:endParaRPr lang="en-US" altLang="ko-KR" sz="900" dirty="0">
              <a:latin typeface="+mn-ea"/>
              <a:cs typeface="Univers for KPMG"/>
            </a:endParaRPr>
          </a:p>
        </p:txBody>
      </p:sp>
      <p:sp>
        <p:nvSpPr>
          <p:cNvPr id="42" name="순서도: 연결자 41">
            <a:extLst>
              <a:ext uri="{FF2B5EF4-FFF2-40B4-BE49-F238E27FC236}">
                <a16:creationId xmlns:a16="http://schemas.microsoft.com/office/drawing/2014/main" id="{B45FFDF0-4B62-4A20-A192-5384079BD05F}"/>
              </a:ext>
            </a:extLst>
          </p:cNvPr>
          <p:cNvSpPr/>
          <p:nvPr/>
        </p:nvSpPr>
        <p:spPr bwMode="auto">
          <a:xfrm>
            <a:off x="5424340" y="15287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2" name="직사각형 1">
            <a:extLst>
              <a:ext uri="{FF2B5EF4-FFF2-40B4-BE49-F238E27FC236}">
                <a16:creationId xmlns:a16="http://schemas.microsoft.com/office/drawing/2014/main" id="{14165908-EB4F-40CB-8CA7-FB6EAF358757}"/>
              </a:ext>
            </a:extLst>
          </p:cNvPr>
          <p:cNvSpPr/>
          <p:nvPr/>
        </p:nvSpPr>
        <p:spPr>
          <a:xfrm>
            <a:off x="5568340" y="4334021"/>
            <a:ext cx="3188560" cy="323165"/>
          </a:xfrm>
          <a:prstGeom prst="rect">
            <a:avLst/>
          </a:prstGeom>
        </p:spPr>
        <p:txBody>
          <a:bodyPr wrap="square" lIns="0" tIns="0" rIns="0" bIns="0">
            <a:spAutoFit/>
          </a:bodyPr>
          <a:lstStyle/>
          <a:p>
            <a:r>
              <a:rPr lang="en-US" altLang="ko-KR" sz="700" dirty="0">
                <a:latin typeface="Arial" panose="020B0604020202020204" pitchFamily="34" charset="0"/>
                <a:cs typeface="Arial" panose="020B0604020202020204" pitchFamily="34" charset="0"/>
              </a:rPr>
              <a:t>Note 3: </a:t>
            </a:r>
            <a:r>
              <a:rPr lang="ko-KR" altLang="en-US" sz="700" dirty="0">
                <a:latin typeface="Arial" panose="020B0604020202020204" pitchFamily="34" charset="0"/>
                <a:cs typeface="Arial" panose="020B0604020202020204" pitchFamily="34" charset="0"/>
              </a:rPr>
              <a:t>직영점에서 발생한 인건비 해당액이 포함되어 있음 </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직원급여 </a:t>
            </a:r>
            <a:r>
              <a:rPr lang="en-US" altLang="ko-KR" sz="700" dirty="0">
                <a:latin typeface="Arial" panose="020B0604020202020204" pitchFamily="34" charset="0"/>
                <a:cs typeface="Arial" panose="020B0604020202020204" pitchFamily="34" charset="0"/>
              </a:rPr>
              <a:t>252</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err="1">
                <a:latin typeface="Arial" panose="020B0604020202020204" pitchFamily="34" charset="0"/>
                <a:cs typeface="Arial" panose="020B0604020202020204" pitchFamily="34" charset="0"/>
              </a:rPr>
              <a:t>잡급</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272</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퇴직급여 </a:t>
            </a:r>
            <a:r>
              <a:rPr lang="en-US" altLang="ko-KR" sz="700" dirty="0">
                <a:latin typeface="Arial" panose="020B0604020202020204" pitchFamily="34" charset="0"/>
                <a:cs typeface="Arial" panose="020B0604020202020204" pitchFamily="34" charset="0"/>
              </a:rPr>
              <a:t>34</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p>
          <a:p>
            <a:r>
              <a:rPr lang="en-US" altLang="ko-KR" sz="700" dirty="0">
                <a:latin typeface="Arial" panose="020B0604020202020204" pitchFamily="34" charset="0"/>
                <a:cs typeface="Arial" panose="020B0604020202020204" pitchFamily="34" charset="0"/>
              </a:rPr>
              <a:t>Note 4: </a:t>
            </a:r>
            <a:r>
              <a:rPr lang="ko-KR" altLang="en-US" sz="700" dirty="0">
                <a:latin typeface="Arial" panose="020B0604020202020204" pitchFamily="34" charset="0"/>
                <a:cs typeface="Arial" panose="020B0604020202020204" pitchFamily="34" charset="0"/>
              </a:rPr>
              <a:t>국민연금 지급액이 대부분을 차지함</a:t>
            </a:r>
            <a:endParaRPr lang="en-US" altLang="ko-KR" sz="7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3C0734D-B9CB-4BD0-93A9-5D863AC05984}"/>
              </a:ext>
            </a:extLst>
          </p:cNvPr>
          <p:cNvSpPr txBox="1"/>
          <p:nvPr/>
        </p:nvSpPr>
        <p:spPr>
          <a:xfrm>
            <a:off x="1619999" y="5493976"/>
            <a:ext cx="4428600"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현금</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및 보통예금을 포함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a:t>
            </a:r>
            <a:r>
              <a:rPr lang="ko-KR" altLang="en-US" sz="700" dirty="0">
                <a:latin typeface="Arial" panose="020B0604020202020204" pitchFamily="34" charset="0"/>
                <a:cs typeface="Arial" panose="020B0604020202020204" pitchFamily="34" charset="0"/>
              </a:rPr>
              <a:t> 직영점에서 발생하는 인건비는 </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급여 등의 지급</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항목으로 집계</a:t>
            </a:r>
            <a:endParaRPr lang="en-US" altLang="ko-KR" sz="700" dirty="0">
              <a:latin typeface="Arial" panose="020B0604020202020204" pitchFamily="34" charset="0"/>
              <a:cs typeface="Arial" panose="020B0604020202020204" pitchFamily="34" charset="0"/>
            </a:endParaRPr>
          </a:p>
        </p:txBody>
      </p:sp>
      <p:graphicFrame>
        <p:nvGraphicFramePr>
          <p:cNvPr id="22" name="표 21">
            <a:extLst>
              <a:ext uri="{FF2B5EF4-FFF2-40B4-BE49-F238E27FC236}">
                <a16:creationId xmlns:a16="http://schemas.microsoft.com/office/drawing/2014/main" id="{F7752890-6A6F-4BC3-8792-3AED34E9865C}"/>
              </a:ext>
            </a:extLst>
          </p:cNvPr>
          <p:cNvGraphicFramePr>
            <a:graphicFrameLocks noGrp="1"/>
          </p:cNvGraphicFramePr>
          <p:nvPr>
            <p:extLst>
              <p:ext uri="{D42A27DB-BD31-4B8C-83A1-F6EECF244321}">
                <p14:modId xmlns:p14="http://schemas.microsoft.com/office/powerpoint/2010/main" val="3224259897"/>
              </p:ext>
            </p:extLst>
          </p:nvPr>
        </p:nvGraphicFramePr>
        <p:xfrm>
          <a:off x="1620000" y="1544400"/>
          <a:ext cx="3780002" cy="3888000"/>
        </p:xfrm>
        <a:graphic>
          <a:graphicData uri="http://schemas.openxmlformats.org/drawingml/2006/table">
            <a:tbl>
              <a:tblPr/>
              <a:tblGrid>
                <a:gridCol w="138716">
                  <a:extLst>
                    <a:ext uri="{9D8B030D-6E8A-4147-A177-3AD203B41FA5}">
                      <a16:colId xmlns:a16="http://schemas.microsoft.com/office/drawing/2014/main" val="1386554668"/>
                    </a:ext>
                  </a:extLst>
                </a:gridCol>
                <a:gridCol w="1352477">
                  <a:extLst>
                    <a:ext uri="{9D8B030D-6E8A-4147-A177-3AD203B41FA5}">
                      <a16:colId xmlns:a16="http://schemas.microsoft.com/office/drawing/2014/main" val="760161127"/>
                    </a:ext>
                  </a:extLst>
                </a:gridCol>
                <a:gridCol w="450826">
                  <a:extLst>
                    <a:ext uri="{9D8B030D-6E8A-4147-A177-3AD203B41FA5}">
                      <a16:colId xmlns:a16="http://schemas.microsoft.com/office/drawing/2014/main" val="2761972728"/>
                    </a:ext>
                  </a:extLst>
                </a:gridCol>
                <a:gridCol w="450826">
                  <a:extLst>
                    <a:ext uri="{9D8B030D-6E8A-4147-A177-3AD203B41FA5}">
                      <a16:colId xmlns:a16="http://schemas.microsoft.com/office/drawing/2014/main" val="1171477149"/>
                    </a:ext>
                  </a:extLst>
                </a:gridCol>
                <a:gridCol w="450826">
                  <a:extLst>
                    <a:ext uri="{9D8B030D-6E8A-4147-A177-3AD203B41FA5}">
                      <a16:colId xmlns:a16="http://schemas.microsoft.com/office/drawing/2014/main" val="3387359278"/>
                    </a:ext>
                  </a:extLst>
                </a:gridCol>
                <a:gridCol w="450826">
                  <a:extLst>
                    <a:ext uri="{9D8B030D-6E8A-4147-A177-3AD203B41FA5}">
                      <a16:colId xmlns:a16="http://schemas.microsoft.com/office/drawing/2014/main" val="36998907"/>
                    </a:ext>
                  </a:extLst>
                </a:gridCol>
                <a:gridCol w="485505">
                  <a:extLst>
                    <a:ext uri="{9D8B030D-6E8A-4147-A177-3AD203B41FA5}">
                      <a16:colId xmlns:a16="http://schemas.microsoft.com/office/drawing/2014/main" val="1987669113"/>
                    </a:ext>
                  </a:extLst>
                </a:gridCol>
              </a:tblGrid>
              <a:tr h="144000">
                <a:tc gridSpan="2">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21239150"/>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95362253"/>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122,066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06228030"/>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3,243</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7,955</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18,767</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27,557</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54,279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518072507"/>
                  </a:ext>
                </a:extLst>
              </a:tr>
              <a:tr h="144000">
                <a:tc gridSpan="2">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63313378"/>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3,560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7,069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23,305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51,072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09049766"/>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12,963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23,827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43,983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7180801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2,256</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4,082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9,033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10,706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26,078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63776173"/>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 현금유입</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2,742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034038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2081453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급여등의</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(3,018)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(5,075)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6217562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법인세의 납부</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76889349"/>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보증금의 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8554684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(346)</a:t>
                      </a:r>
                    </a:p>
                  </a:txBody>
                  <a:tcPr marL="36000" marR="36000" marT="0" marB="0" anchor="ctr">
                    <a:lnL w="6350" cap="flat" cmpd="sng" algn="ctr">
                      <a:no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81096076"/>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(4,797)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743458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금융상품취득처분</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5,052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3961193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이자수익</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7641969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유형자산의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(311)</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835094"/>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영업권및상표권</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04678774"/>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기타무형자산의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11731870"/>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(9,061)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37171959"/>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대표자가수금</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40204035"/>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대표자가지급금</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8347080"/>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배당의 지급</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(9,040)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53590245"/>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이익준비금의 적립</a:t>
                      </a:r>
                    </a:p>
                  </a:txBody>
                  <a:tcPr marL="36000" marR="360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73300760"/>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25,520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39,763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60758267"/>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40,276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74474346"/>
                  </a:ext>
                </a:extLst>
              </a:tr>
            </a:tbl>
          </a:graphicData>
        </a:graphic>
      </p:graphicFrame>
      <p:sp>
        <p:nvSpPr>
          <p:cNvPr id="46" name="직사각형 45">
            <a:extLst>
              <a:ext uri="{FF2B5EF4-FFF2-40B4-BE49-F238E27FC236}">
                <a16:creationId xmlns:a16="http://schemas.microsoft.com/office/drawing/2014/main" id="{5B2138FE-8C81-46C6-9EF9-67F5D8B3E8DA}"/>
              </a:ext>
            </a:extLst>
          </p:cNvPr>
          <p:cNvSpPr/>
          <p:nvPr/>
        </p:nvSpPr>
        <p:spPr>
          <a:xfrm>
            <a:off x="1619999" y="2973866"/>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순서도: 연결자 46">
            <a:extLst>
              <a:ext uri="{FF2B5EF4-FFF2-40B4-BE49-F238E27FC236}">
                <a16:creationId xmlns:a16="http://schemas.microsoft.com/office/drawing/2014/main" id="{5F3E58BB-82C8-4617-8A79-C5B8D11631E6}"/>
              </a:ext>
            </a:extLst>
          </p:cNvPr>
          <p:cNvSpPr/>
          <p:nvPr/>
        </p:nvSpPr>
        <p:spPr bwMode="auto">
          <a:xfrm>
            <a:off x="1546777" y="290416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50" name="직사각형 49">
            <a:extLst>
              <a:ext uri="{FF2B5EF4-FFF2-40B4-BE49-F238E27FC236}">
                <a16:creationId xmlns:a16="http://schemas.microsoft.com/office/drawing/2014/main" id="{3D066181-8773-4EC7-BE51-47A4DEDBC8B8}"/>
              </a:ext>
            </a:extLst>
          </p:cNvPr>
          <p:cNvSpPr/>
          <p:nvPr/>
        </p:nvSpPr>
        <p:spPr>
          <a:xfrm>
            <a:off x="1619999" y="3271496"/>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순서도: 연결자 50">
            <a:extLst>
              <a:ext uri="{FF2B5EF4-FFF2-40B4-BE49-F238E27FC236}">
                <a16:creationId xmlns:a16="http://schemas.microsoft.com/office/drawing/2014/main" id="{4C265E5D-1470-4B54-AC09-EDD87A6A8764}"/>
              </a:ext>
            </a:extLst>
          </p:cNvPr>
          <p:cNvSpPr/>
          <p:nvPr/>
        </p:nvSpPr>
        <p:spPr bwMode="auto">
          <a:xfrm>
            <a:off x="1546777" y="320179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417336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Operating Result (3/3)</a:t>
            </a:r>
          </a:p>
        </p:txBody>
      </p:sp>
      <p:sp>
        <p:nvSpPr>
          <p:cNvPr id="7"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20" name="Group 3"/>
          <p:cNvGraphicFramePr>
            <a:graphicFrameLocks noGrp="1"/>
          </p:cNvGraphicFramePr>
          <p:nvPr>
            <p:extLst>
              <p:ext uri="{D42A27DB-BD31-4B8C-83A1-F6EECF244321}">
                <p14:modId xmlns:p14="http://schemas.microsoft.com/office/powerpoint/2010/main" val="3949539783"/>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Cash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 name="TextBox 27"/>
          <p:cNvSpPr txBox="1"/>
          <p:nvPr/>
        </p:nvSpPr>
        <p:spPr>
          <a:xfrm>
            <a:off x="5584292" y="1523213"/>
            <a:ext cx="3221041" cy="756104"/>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기타영업</a:t>
            </a:r>
            <a:r>
              <a:rPr lang="en-US" altLang="ko-KR" sz="900" u="sng" dirty="0">
                <a:latin typeface="+mn-ea"/>
                <a:cs typeface="Univers for KPMG"/>
              </a:rPr>
              <a:t>CF</a:t>
            </a:r>
            <a:r>
              <a:rPr lang="ko-KR" altLang="en-US" sz="900" u="sng" dirty="0">
                <a:latin typeface="+mn-ea"/>
                <a:cs typeface="Univers for KPMG"/>
              </a:rPr>
              <a:t> </a:t>
            </a:r>
            <a:r>
              <a:rPr lang="en-US" altLang="ko-KR" sz="900" u="sng" dirty="0">
                <a:latin typeface="+mn-ea"/>
                <a:cs typeface="Univers for KPMG"/>
              </a:rPr>
              <a:t>(-66</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여비교통비 </a:t>
            </a:r>
            <a:r>
              <a:rPr lang="en-US" altLang="ko-KR" sz="900" dirty="0">
                <a:latin typeface="+mn-ea"/>
                <a:cs typeface="Univers for KPMG"/>
              </a:rPr>
              <a:t>(-6</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접대비 </a:t>
            </a:r>
            <a:r>
              <a:rPr lang="en-US" altLang="ko-KR" sz="900" dirty="0">
                <a:latin typeface="+mn-ea"/>
                <a:cs typeface="Univers for KPMG"/>
              </a:rPr>
              <a:t>(-3</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지급임차료 </a:t>
            </a:r>
            <a:r>
              <a:rPr lang="en-US" altLang="ko-KR" sz="900" dirty="0">
                <a:latin typeface="+mn-ea"/>
                <a:cs typeface="Univers for KPMG"/>
              </a:rPr>
              <a:t>(-7</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보험료 </a:t>
            </a:r>
            <a:r>
              <a:rPr lang="en-US" altLang="ko-KR" sz="900" dirty="0">
                <a:latin typeface="+mn-ea"/>
                <a:cs typeface="Univers for KPMG"/>
              </a:rPr>
              <a:t>(-3</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경상연구개발비 </a:t>
            </a:r>
            <a:r>
              <a:rPr lang="en-US" altLang="ko-KR" sz="900" dirty="0">
                <a:latin typeface="+mn-ea"/>
                <a:cs typeface="Univers for KPMG"/>
              </a:rPr>
              <a:t>(-7</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지급수수료       </a:t>
            </a:r>
            <a:r>
              <a:rPr lang="en-US" altLang="ko-KR" sz="900" dirty="0">
                <a:latin typeface="+mn-ea"/>
                <a:cs typeface="Univers for KPMG"/>
              </a:rPr>
              <a:t>(-11</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광고선전비 </a:t>
            </a:r>
            <a:r>
              <a:rPr lang="en-US" altLang="ko-KR" sz="900" dirty="0">
                <a:latin typeface="+mn-ea"/>
                <a:cs typeface="Univers for KPMG"/>
              </a:rPr>
              <a:t>(-11</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매장지원비 </a:t>
            </a:r>
            <a:r>
              <a:rPr lang="en-US" altLang="ko-KR" sz="900" dirty="0">
                <a:latin typeface="+mn-ea"/>
                <a:cs typeface="Univers for KPMG"/>
              </a:rPr>
              <a:t>(-8</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임차보증금 등 </a:t>
            </a:r>
            <a:r>
              <a:rPr lang="en-US" altLang="ko-KR" sz="900" dirty="0">
                <a:latin typeface="+mn-ea"/>
                <a:cs typeface="Univers for KPMG"/>
              </a:rPr>
              <a:t>(-8</a:t>
            </a:r>
            <a:r>
              <a:rPr lang="ko-KR" altLang="en-US" sz="900" dirty="0">
                <a:latin typeface="+mn-ea"/>
                <a:cs typeface="Univers for KPMG"/>
              </a:rPr>
              <a:t>억원</a:t>
            </a:r>
            <a:r>
              <a:rPr lang="en-US" altLang="ko-KR" sz="900" dirty="0">
                <a:latin typeface="+mn-ea"/>
                <a:cs typeface="Univers for KPMG"/>
              </a:rPr>
              <a:t>) </a:t>
            </a:r>
            <a:r>
              <a:rPr lang="ko-KR" altLang="en-US" sz="900" dirty="0">
                <a:latin typeface="+mn-ea"/>
                <a:cs typeface="Univers for KPMG"/>
              </a:rPr>
              <a:t>등</a:t>
            </a:r>
            <a:endParaRPr lang="en-US" altLang="ko-KR" sz="900" dirty="0">
              <a:latin typeface="+mn-ea"/>
              <a:cs typeface="Univers for KPMG"/>
            </a:endParaRPr>
          </a:p>
        </p:txBody>
      </p:sp>
      <p:sp>
        <p:nvSpPr>
          <p:cNvPr id="31" name="순서도: 연결자 30">
            <a:extLst>
              <a:ext uri="{FF2B5EF4-FFF2-40B4-BE49-F238E27FC236}">
                <a16:creationId xmlns:a16="http://schemas.microsoft.com/office/drawing/2014/main" id="{13A03C67-E058-428A-AE1B-3F698D4324E8}"/>
              </a:ext>
            </a:extLst>
          </p:cNvPr>
          <p:cNvSpPr/>
          <p:nvPr/>
        </p:nvSpPr>
        <p:spPr bwMode="auto">
          <a:xfrm>
            <a:off x="5424340" y="244191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8</a:t>
            </a:r>
            <a:endParaRPr lang="ko-KR" altLang="en-US" sz="800" b="1" kern="0" dirty="0">
              <a:solidFill>
                <a:srgbClr val="FFFFFF"/>
              </a:solidFill>
              <a:cs typeface="Arial" panose="020B0604020202020204" pitchFamily="34" charset="0"/>
            </a:endParaRPr>
          </a:p>
        </p:txBody>
      </p:sp>
      <p:sp>
        <p:nvSpPr>
          <p:cNvPr id="32" name="TextBox 31">
            <a:extLst>
              <a:ext uri="{FF2B5EF4-FFF2-40B4-BE49-F238E27FC236}">
                <a16:creationId xmlns:a16="http://schemas.microsoft.com/office/drawing/2014/main" id="{FD8B2AEA-CAD4-45BB-ADD7-7143E01C5103}"/>
              </a:ext>
            </a:extLst>
          </p:cNvPr>
          <p:cNvSpPr txBox="1"/>
          <p:nvPr/>
        </p:nvSpPr>
        <p:spPr>
          <a:xfrm>
            <a:off x="5584293" y="2444740"/>
            <a:ext cx="3157036" cy="1525546"/>
          </a:xfrm>
          <a:prstGeom prst="rect">
            <a:avLst/>
          </a:prstGeom>
          <a:noFill/>
        </p:spPr>
        <p:txBody>
          <a:bodyPr wrap="square" lIns="0" tIns="0" rIns="0" bIns="0" rtlCol="0">
            <a:spAutoFit/>
          </a:bodyPr>
          <a:lstStyle/>
          <a:p>
            <a:pPr>
              <a:lnSpc>
                <a:spcPts val="1200"/>
              </a:lnSpc>
            </a:pPr>
            <a:r>
              <a:rPr lang="ko-KR" altLang="en-US" sz="900" u="sng" dirty="0" err="1">
                <a:latin typeface="+mn-ea"/>
                <a:cs typeface="Univers for KPMG"/>
              </a:rPr>
              <a:t>영업권및상표권의</a:t>
            </a:r>
            <a:r>
              <a:rPr lang="ko-KR" altLang="en-US" sz="900" u="sng" dirty="0">
                <a:latin typeface="+mn-ea"/>
                <a:cs typeface="Univers for KPMG"/>
              </a:rPr>
              <a:t> 취득 </a:t>
            </a:r>
            <a:r>
              <a:rPr lang="en-US" altLang="ko-KR" sz="900" u="sng" dirty="0">
                <a:latin typeface="+mn-ea"/>
                <a:cs typeface="Univers for KPMG"/>
              </a:rPr>
              <a:t>(-16</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FY20 </a:t>
            </a:r>
            <a:r>
              <a:rPr lang="ko-KR" altLang="en-US" sz="900" dirty="0">
                <a:latin typeface="+mn-ea"/>
                <a:cs typeface="Univers for KPMG"/>
              </a:rPr>
              <a:t>취득한 영업권 </a:t>
            </a:r>
            <a:r>
              <a:rPr lang="en-US" altLang="ko-KR" sz="900" dirty="0">
                <a:latin typeface="+mn-ea"/>
                <a:cs typeface="Univers for KPMG"/>
              </a:rPr>
              <a:t>3</a:t>
            </a:r>
            <a:r>
              <a:rPr lang="ko-KR" altLang="en-US" sz="900" dirty="0">
                <a:latin typeface="+mn-ea"/>
                <a:cs typeface="Univers for KPMG"/>
              </a:rPr>
              <a:t>억원은 회사의 이사</a:t>
            </a:r>
            <a:r>
              <a:rPr lang="en-US" altLang="ko-KR" sz="900" dirty="0">
                <a:latin typeface="+mn-ea"/>
                <a:cs typeface="Univers for KPMG"/>
              </a:rPr>
              <a:t>(</a:t>
            </a:r>
            <a:r>
              <a:rPr lang="ko-KR" altLang="en-US" sz="900" dirty="0">
                <a:latin typeface="+mn-ea"/>
                <a:cs typeface="Univers for KPMG"/>
              </a:rPr>
              <a:t>특수관계자</a:t>
            </a:r>
            <a:r>
              <a:rPr lang="en-US" altLang="ko-KR" sz="900" dirty="0">
                <a:latin typeface="+mn-ea"/>
                <a:cs typeface="Univers for KPMG"/>
              </a:rPr>
              <a:t>)</a:t>
            </a:r>
            <a:r>
              <a:rPr lang="ko-KR" altLang="en-US" sz="900" dirty="0">
                <a:latin typeface="+mn-ea"/>
                <a:cs typeface="Univers for KPMG"/>
              </a:rPr>
              <a:t>가 운영하던 가맹점을 직영점으로 전환하면서 이사에게 지급한 금액에 해당함</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FY18 </a:t>
            </a:r>
            <a:r>
              <a:rPr lang="ko-KR" altLang="en-US" sz="900" dirty="0">
                <a:latin typeface="+mn-ea"/>
                <a:cs typeface="Univers for KPMG"/>
              </a:rPr>
              <a:t>취득한 상표권 중 </a:t>
            </a:r>
            <a:r>
              <a:rPr lang="en-US" altLang="ko-KR" sz="900" dirty="0">
                <a:latin typeface="+mn-ea"/>
                <a:cs typeface="Univers for KPMG"/>
              </a:rPr>
              <a:t>10.5</a:t>
            </a:r>
            <a:r>
              <a:rPr lang="ko-KR" altLang="en-US" sz="900" dirty="0">
                <a:latin typeface="+mn-ea"/>
                <a:cs typeface="Univers for KPMG"/>
              </a:rPr>
              <a:t>억원은 회사의 이사</a:t>
            </a:r>
            <a:r>
              <a:rPr lang="en-US" altLang="ko-KR" sz="900" dirty="0">
                <a:latin typeface="+mn-ea"/>
                <a:cs typeface="Univers for KPMG"/>
              </a:rPr>
              <a:t>(</a:t>
            </a:r>
            <a:r>
              <a:rPr lang="ko-KR" altLang="en-US" sz="900" dirty="0">
                <a:latin typeface="+mn-ea"/>
                <a:cs typeface="Univers for KPMG"/>
              </a:rPr>
              <a:t>특수관계자</a:t>
            </a:r>
            <a:r>
              <a:rPr lang="en-US" altLang="ko-KR" sz="900" dirty="0">
                <a:latin typeface="+mn-ea"/>
                <a:cs typeface="Univers for KPMG"/>
              </a:rPr>
              <a:t>)</a:t>
            </a:r>
            <a:r>
              <a:rPr lang="ko-KR" altLang="en-US" sz="900" dirty="0">
                <a:latin typeface="+mn-ea"/>
                <a:cs typeface="Univers for KPMG"/>
              </a:rPr>
              <a:t>로부터 매입한 상표권 </a:t>
            </a:r>
            <a:r>
              <a:rPr lang="ko-KR" altLang="en-US" sz="900" dirty="0" err="1">
                <a:latin typeface="+mn-ea"/>
                <a:cs typeface="Univers for KPMG"/>
              </a:rPr>
              <a:t>해당액</a:t>
            </a:r>
            <a:endParaRPr lang="en-US" altLang="ko-KR" sz="900" dirty="0">
              <a:latin typeface="+mn-ea"/>
              <a:cs typeface="Univers for KPMG"/>
            </a:endParaRPr>
          </a:p>
        </p:txBody>
      </p:sp>
      <p:graphicFrame>
        <p:nvGraphicFramePr>
          <p:cNvPr id="4" name="표 3">
            <a:extLst>
              <a:ext uri="{FF2B5EF4-FFF2-40B4-BE49-F238E27FC236}">
                <a16:creationId xmlns:a16="http://schemas.microsoft.com/office/drawing/2014/main" id="{82309F97-6DE1-4CD0-8894-E62A65D3FAE8}"/>
              </a:ext>
            </a:extLst>
          </p:cNvPr>
          <p:cNvGraphicFramePr>
            <a:graphicFrameLocks noGrp="1"/>
          </p:cNvGraphicFramePr>
          <p:nvPr>
            <p:extLst>
              <p:ext uri="{D42A27DB-BD31-4B8C-83A1-F6EECF244321}">
                <p14:modId xmlns:p14="http://schemas.microsoft.com/office/powerpoint/2010/main" val="3157252"/>
              </p:ext>
            </p:extLst>
          </p:nvPr>
        </p:nvGraphicFramePr>
        <p:xfrm>
          <a:off x="5583600" y="2603786"/>
          <a:ext cx="3042000" cy="576000"/>
        </p:xfrm>
        <a:graphic>
          <a:graphicData uri="http://schemas.openxmlformats.org/drawingml/2006/table">
            <a:tbl>
              <a:tblPr/>
              <a:tblGrid>
                <a:gridCol w="936000">
                  <a:extLst>
                    <a:ext uri="{9D8B030D-6E8A-4147-A177-3AD203B41FA5}">
                      <a16:colId xmlns:a16="http://schemas.microsoft.com/office/drawing/2014/main" val="332225166"/>
                    </a:ext>
                  </a:extLst>
                </a:gridCol>
                <a:gridCol w="421200">
                  <a:extLst>
                    <a:ext uri="{9D8B030D-6E8A-4147-A177-3AD203B41FA5}">
                      <a16:colId xmlns:a16="http://schemas.microsoft.com/office/drawing/2014/main" val="4266598442"/>
                    </a:ext>
                  </a:extLst>
                </a:gridCol>
                <a:gridCol w="421200">
                  <a:extLst>
                    <a:ext uri="{9D8B030D-6E8A-4147-A177-3AD203B41FA5}">
                      <a16:colId xmlns:a16="http://schemas.microsoft.com/office/drawing/2014/main" val="3903256524"/>
                    </a:ext>
                  </a:extLst>
                </a:gridCol>
                <a:gridCol w="421200">
                  <a:extLst>
                    <a:ext uri="{9D8B030D-6E8A-4147-A177-3AD203B41FA5}">
                      <a16:colId xmlns:a16="http://schemas.microsoft.com/office/drawing/2014/main" val="1152641124"/>
                    </a:ext>
                  </a:extLst>
                </a:gridCol>
                <a:gridCol w="421200">
                  <a:extLst>
                    <a:ext uri="{9D8B030D-6E8A-4147-A177-3AD203B41FA5}">
                      <a16:colId xmlns:a16="http://schemas.microsoft.com/office/drawing/2014/main" val="1302575816"/>
                    </a:ext>
                  </a:extLst>
                </a:gridCol>
                <a:gridCol w="421200">
                  <a:extLst>
                    <a:ext uri="{9D8B030D-6E8A-4147-A177-3AD203B41FA5}">
                      <a16:colId xmlns:a16="http://schemas.microsoft.com/office/drawing/2014/main" val="184585003"/>
                    </a:ext>
                  </a:extLst>
                </a:gridCol>
              </a:tblGrid>
              <a:tr h="144000">
                <a:tc>
                  <a:txBody>
                    <a:bodyPr/>
                    <a:lstStyle/>
                    <a:p>
                      <a:pPr algn="l" rtl="0" fontAlgn="ctr"/>
                      <a:r>
                        <a:rPr lang="en-US" altLang="ko-KR" sz="800" b="1" i="0" u="none" strike="noStrike">
                          <a:solidFill>
                            <a:srgbClr val="FFFFFF"/>
                          </a:solidFill>
                          <a:effectLst/>
                          <a:latin typeface="Arial" panose="020B0604020202020204" pitchFamily="34" charset="0"/>
                          <a:ea typeface="맑은 고딕" panose="020B0503020000020004" pitchFamily="50" charset="-127"/>
                        </a:rPr>
                        <a:t>(</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rPr>
                        <a:t>: </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06419307"/>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영업권의</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취득</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999638393"/>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상표권의</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취득</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(1,070)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75691275"/>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82881360"/>
                  </a:ext>
                </a:extLst>
              </a:tr>
            </a:tbl>
          </a:graphicData>
        </a:graphic>
      </p:graphicFrame>
      <p:sp>
        <p:nvSpPr>
          <p:cNvPr id="34" name="순서도: 연결자 33">
            <a:extLst>
              <a:ext uri="{FF2B5EF4-FFF2-40B4-BE49-F238E27FC236}">
                <a16:creationId xmlns:a16="http://schemas.microsoft.com/office/drawing/2014/main" id="{C3D60BA0-F023-485C-969E-B42EF9EE91C4}"/>
              </a:ext>
            </a:extLst>
          </p:cNvPr>
          <p:cNvSpPr/>
          <p:nvPr/>
        </p:nvSpPr>
        <p:spPr bwMode="auto">
          <a:xfrm>
            <a:off x="5424340" y="15287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
        <p:nvSpPr>
          <p:cNvPr id="37" name="순서도: 연결자 36">
            <a:extLst>
              <a:ext uri="{FF2B5EF4-FFF2-40B4-BE49-F238E27FC236}">
                <a16:creationId xmlns:a16="http://schemas.microsoft.com/office/drawing/2014/main" id="{B0670204-5FCC-4DB0-8A72-F478D70836AA}"/>
              </a:ext>
            </a:extLst>
          </p:cNvPr>
          <p:cNvSpPr/>
          <p:nvPr/>
        </p:nvSpPr>
        <p:spPr bwMode="auto">
          <a:xfrm>
            <a:off x="5424340" y="4013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9</a:t>
            </a:r>
            <a:endParaRPr lang="ko-KR" altLang="en-US" sz="800" b="1" kern="0" dirty="0">
              <a:solidFill>
                <a:srgbClr val="FFFFFF"/>
              </a:solidFill>
              <a:cs typeface="Arial" panose="020B0604020202020204" pitchFamily="34" charset="0"/>
            </a:endParaRPr>
          </a:p>
        </p:txBody>
      </p:sp>
      <p:sp>
        <p:nvSpPr>
          <p:cNvPr id="38" name="TextBox 37">
            <a:extLst>
              <a:ext uri="{FF2B5EF4-FFF2-40B4-BE49-F238E27FC236}">
                <a16:creationId xmlns:a16="http://schemas.microsoft.com/office/drawing/2014/main" id="{C227004F-5B6A-41D0-9CC2-313862634241}"/>
              </a:ext>
            </a:extLst>
          </p:cNvPr>
          <p:cNvSpPr txBox="1"/>
          <p:nvPr/>
        </p:nvSpPr>
        <p:spPr>
          <a:xfrm>
            <a:off x="5584293" y="4016599"/>
            <a:ext cx="3157036" cy="1371658"/>
          </a:xfrm>
          <a:prstGeom prst="rect">
            <a:avLst/>
          </a:prstGeom>
          <a:noFill/>
        </p:spPr>
        <p:txBody>
          <a:bodyPr wrap="square" lIns="0" tIns="0" rIns="0" bIns="0" rtlCol="0">
            <a:spAutoFit/>
          </a:bodyPr>
          <a:lstStyle/>
          <a:p>
            <a:pPr>
              <a:lnSpc>
                <a:spcPts val="1200"/>
              </a:lnSpc>
            </a:pPr>
            <a:r>
              <a:rPr lang="en-US" altLang="ko-KR" sz="900" u="sng" dirty="0">
                <a:latin typeface="+mn-ea"/>
                <a:cs typeface="Univers for KPMG"/>
              </a:rPr>
              <a:t>Dec-20 Cash </a:t>
            </a:r>
            <a:r>
              <a:rPr lang="ko-KR" altLang="en-US" sz="900" u="sng" dirty="0">
                <a:latin typeface="+mn-ea"/>
                <a:cs typeface="Univers for KPMG"/>
              </a:rPr>
              <a:t>잔액 </a:t>
            </a:r>
            <a:r>
              <a:rPr lang="en-US" altLang="ko-KR" sz="900" u="sng" dirty="0">
                <a:latin typeface="+mn-ea"/>
                <a:cs typeface="Univers for KPMG"/>
              </a:rPr>
              <a:t>(403</a:t>
            </a:r>
            <a:r>
              <a:rPr lang="ko-KR" altLang="en-US" sz="900" u="sng" dirty="0">
                <a:latin typeface="+mn-ea"/>
                <a:cs typeface="Univers for KPMG"/>
              </a:rPr>
              <a:t>억원</a:t>
            </a:r>
            <a:r>
              <a:rPr lang="en-US" altLang="ko-KR" sz="900" u="sng" dirty="0">
                <a:latin typeface="+mn-ea"/>
                <a:cs typeface="Univers for KPMG"/>
              </a:rPr>
              <a:t>)</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회사로부터 </a:t>
            </a:r>
            <a:r>
              <a:rPr lang="en-US" altLang="ko-KR" sz="900" dirty="0">
                <a:latin typeface="+mn-ea"/>
                <a:cs typeface="Univers for KPMG"/>
              </a:rPr>
              <a:t>’20</a:t>
            </a:r>
            <a:r>
              <a:rPr lang="ko-KR" altLang="en-US" sz="900" dirty="0">
                <a:latin typeface="+mn-ea"/>
                <a:cs typeface="Univers for KPMG"/>
              </a:rPr>
              <a:t>년 </a:t>
            </a:r>
            <a:r>
              <a:rPr lang="en-US" altLang="ko-KR" sz="900" dirty="0">
                <a:latin typeface="+mn-ea"/>
                <a:cs typeface="Univers for KPMG"/>
              </a:rPr>
              <a:t>12</a:t>
            </a:r>
            <a:r>
              <a:rPr lang="ko-KR" altLang="en-US" sz="900" dirty="0">
                <a:latin typeface="+mn-ea"/>
                <a:cs typeface="Univers for KPMG"/>
              </a:rPr>
              <a:t>월말 잔고증명서 </a:t>
            </a:r>
            <a:r>
              <a:rPr lang="ko-KR" altLang="en-US" sz="900" dirty="0" err="1">
                <a:latin typeface="+mn-ea"/>
                <a:cs typeface="Univers for KPMG"/>
              </a:rPr>
              <a:t>징구하여</a:t>
            </a:r>
            <a:r>
              <a:rPr lang="ko-KR" altLang="en-US" sz="900" dirty="0">
                <a:latin typeface="+mn-ea"/>
                <a:cs typeface="Univers for KPMG"/>
              </a:rPr>
              <a:t> 장부상 현금 잔액과 대조하여 현금잔액의 실재성 검증하였으며</a:t>
            </a:r>
            <a:r>
              <a:rPr lang="en-US" altLang="ko-KR" sz="900" dirty="0">
                <a:latin typeface="+mn-ea"/>
                <a:cs typeface="Univers for KPMG"/>
              </a:rPr>
              <a:t>, </a:t>
            </a:r>
            <a:r>
              <a:rPr lang="ko-KR" altLang="en-US" sz="900" dirty="0">
                <a:latin typeface="+mn-ea"/>
                <a:cs typeface="Univers for KPMG"/>
              </a:rPr>
              <a:t>특이사항 존재하지 아니함</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highlight>
                <a:srgbClr val="FFFF00"/>
              </a:highlight>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highlight>
                <a:srgbClr val="FFFF00"/>
              </a:highlight>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highlight>
                <a:srgbClr val="FFFF00"/>
              </a:highlight>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highlight>
                <a:srgbClr val="FFFF00"/>
              </a:highlight>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highlight>
                <a:srgbClr val="FFFF00"/>
              </a:highlight>
              <a:latin typeface="+mn-ea"/>
              <a:cs typeface="Univers for KPMG"/>
            </a:endParaRPr>
          </a:p>
        </p:txBody>
      </p:sp>
      <p:sp>
        <p:nvSpPr>
          <p:cNvPr id="54" name="직사각형 53">
            <a:extLst>
              <a:ext uri="{FF2B5EF4-FFF2-40B4-BE49-F238E27FC236}">
                <a16:creationId xmlns:a16="http://schemas.microsoft.com/office/drawing/2014/main" id="{2204DA9B-0AB9-403A-950C-8251C1B5E87A}"/>
              </a:ext>
            </a:extLst>
          </p:cNvPr>
          <p:cNvSpPr/>
          <p:nvPr/>
        </p:nvSpPr>
        <p:spPr>
          <a:xfrm>
            <a:off x="1619999" y="3421586"/>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17188369-9BE3-46A7-B51E-4CD615A0403E}"/>
              </a:ext>
            </a:extLst>
          </p:cNvPr>
          <p:cNvSpPr/>
          <p:nvPr/>
        </p:nvSpPr>
        <p:spPr>
          <a:xfrm>
            <a:off x="1619999" y="4133106"/>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F432E26C-C602-4E63-A6CA-F5B45F83BC01}"/>
              </a:ext>
            </a:extLst>
          </p:cNvPr>
          <p:cNvSpPr/>
          <p:nvPr/>
        </p:nvSpPr>
        <p:spPr>
          <a:xfrm>
            <a:off x="1619999" y="5283599"/>
            <a:ext cx="3780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4" name="표 23">
            <a:extLst>
              <a:ext uri="{FF2B5EF4-FFF2-40B4-BE49-F238E27FC236}">
                <a16:creationId xmlns:a16="http://schemas.microsoft.com/office/drawing/2014/main" id="{E2E6C5FA-7C4E-4A8E-80AF-5A74E3417519}"/>
              </a:ext>
            </a:extLst>
          </p:cNvPr>
          <p:cNvGraphicFramePr>
            <a:graphicFrameLocks noGrp="1"/>
          </p:cNvGraphicFramePr>
          <p:nvPr>
            <p:extLst>
              <p:ext uri="{D42A27DB-BD31-4B8C-83A1-F6EECF244321}">
                <p14:modId xmlns:p14="http://schemas.microsoft.com/office/powerpoint/2010/main" val="2500969748"/>
              </p:ext>
            </p:extLst>
          </p:nvPr>
        </p:nvGraphicFramePr>
        <p:xfrm>
          <a:off x="5583600" y="4681825"/>
          <a:ext cx="3042002" cy="720000"/>
        </p:xfrm>
        <a:graphic>
          <a:graphicData uri="http://schemas.openxmlformats.org/drawingml/2006/table">
            <a:tbl>
              <a:tblPr/>
              <a:tblGrid>
                <a:gridCol w="825221">
                  <a:extLst>
                    <a:ext uri="{9D8B030D-6E8A-4147-A177-3AD203B41FA5}">
                      <a16:colId xmlns:a16="http://schemas.microsoft.com/office/drawing/2014/main" val="1025960918"/>
                    </a:ext>
                  </a:extLst>
                </a:gridCol>
                <a:gridCol w="817135">
                  <a:extLst>
                    <a:ext uri="{9D8B030D-6E8A-4147-A177-3AD203B41FA5}">
                      <a16:colId xmlns:a16="http://schemas.microsoft.com/office/drawing/2014/main" val="3314697851"/>
                    </a:ext>
                  </a:extLst>
                </a:gridCol>
                <a:gridCol w="817135">
                  <a:extLst>
                    <a:ext uri="{9D8B030D-6E8A-4147-A177-3AD203B41FA5}">
                      <a16:colId xmlns:a16="http://schemas.microsoft.com/office/drawing/2014/main" val="1126204880"/>
                    </a:ext>
                  </a:extLst>
                </a:gridCol>
                <a:gridCol w="582511">
                  <a:extLst>
                    <a:ext uri="{9D8B030D-6E8A-4147-A177-3AD203B41FA5}">
                      <a16:colId xmlns:a16="http://schemas.microsoft.com/office/drawing/2014/main" val="172726944"/>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명세서</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잔고증명서</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Diff</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175466164"/>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중소기업은행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1,347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1,347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800577831"/>
                  </a:ext>
                </a:extLst>
              </a:tr>
              <a:tr h="14400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국민은행</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38,924</a:t>
                      </a: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38,924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216559540"/>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신한은행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73225084"/>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40,274</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40,274</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66956155"/>
                  </a:ext>
                </a:extLst>
              </a:tr>
            </a:tbl>
          </a:graphicData>
        </a:graphic>
      </p:graphicFrame>
      <p:sp>
        <p:nvSpPr>
          <p:cNvPr id="35" name="직사각형 34">
            <a:extLst>
              <a:ext uri="{FF2B5EF4-FFF2-40B4-BE49-F238E27FC236}">
                <a16:creationId xmlns:a16="http://schemas.microsoft.com/office/drawing/2014/main" id="{47B27400-858D-4BF4-A512-4FC457559719}"/>
              </a:ext>
            </a:extLst>
          </p:cNvPr>
          <p:cNvSpPr/>
          <p:nvPr/>
        </p:nvSpPr>
        <p:spPr>
          <a:xfrm>
            <a:off x="5568340" y="5466971"/>
            <a:ext cx="3188560" cy="215444"/>
          </a:xfrm>
          <a:prstGeom prst="rect">
            <a:avLst/>
          </a:prstGeom>
        </p:spPr>
        <p:txBody>
          <a:bodyPr wrap="square" lIns="0" tIns="0" rIns="0" bIns="0">
            <a:spAutoFit/>
          </a:bodyPr>
          <a:lstStyle/>
          <a:p>
            <a:r>
              <a:rPr lang="en-US" altLang="ko-KR" sz="700" dirty="0">
                <a:latin typeface="Arial" panose="020B0604020202020204" pitchFamily="34" charset="0"/>
                <a:cs typeface="Arial" panose="020B0604020202020204" pitchFamily="34" charset="0"/>
              </a:rPr>
              <a:t>Note 3: ‘20</a:t>
            </a:r>
            <a:r>
              <a:rPr lang="ko-KR" altLang="en-US" sz="700" dirty="0">
                <a:latin typeface="Arial" panose="020B0604020202020204" pitchFamily="34" charset="0"/>
                <a:cs typeface="Arial" panose="020B0604020202020204" pitchFamily="34" charset="0"/>
              </a:rPr>
              <a:t>년 말 </a:t>
            </a:r>
            <a:r>
              <a:rPr lang="en-US" altLang="ko-KR" sz="700" dirty="0">
                <a:latin typeface="Arial" panose="020B0604020202020204" pitchFamily="34" charset="0"/>
                <a:cs typeface="Arial" panose="020B0604020202020204" pitchFamily="34" charset="0"/>
              </a:rPr>
              <a:t>Cash(40,276</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와 잔고증명서 간의 차이 약 </a:t>
            </a:r>
            <a:r>
              <a:rPr lang="en-US" altLang="ko-KR" sz="700" dirty="0">
                <a:latin typeface="Arial" panose="020B0604020202020204" pitchFamily="34" charset="0"/>
                <a:cs typeface="Arial" panose="020B0604020202020204" pitchFamily="34" charset="0"/>
              </a:rPr>
              <a:t>2</a:t>
            </a:r>
            <a:r>
              <a:rPr lang="ko-KR" altLang="en-US" sz="700" dirty="0">
                <a:latin typeface="Arial" panose="020B0604020202020204" pitchFamily="34" charset="0"/>
                <a:cs typeface="Arial" panose="020B0604020202020204" pitchFamily="34" charset="0"/>
              </a:rPr>
              <a:t>백만원은 회사 보유 </a:t>
            </a:r>
            <a:r>
              <a:rPr lang="ko-KR" altLang="en-US" sz="700" dirty="0" err="1">
                <a:latin typeface="Arial" panose="020B0604020202020204" pitchFamily="34" charset="0"/>
                <a:cs typeface="Arial" panose="020B0604020202020204" pitchFamily="34" charset="0"/>
              </a:rPr>
              <a:t>현금시재액</a:t>
            </a:r>
            <a:r>
              <a:rPr lang="en-US" altLang="ko-KR" sz="700" dirty="0">
                <a:latin typeface="Arial" panose="020B0604020202020204" pitchFamily="34" charset="0"/>
                <a:cs typeface="Arial" panose="020B0604020202020204" pitchFamily="34" charset="0"/>
              </a:rPr>
              <a:t>(2,066,200</a:t>
            </a:r>
            <a:r>
              <a:rPr lang="ko-KR" altLang="en-US" sz="700" dirty="0">
                <a:latin typeface="Arial" panose="020B0604020202020204" pitchFamily="34" charset="0"/>
                <a:cs typeface="Arial" panose="020B0604020202020204" pitchFamily="34" charset="0"/>
              </a:rPr>
              <a:t>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임</a:t>
            </a:r>
            <a:endParaRPr lang="en-US" altLang="ko-KR" sz="700" dirty="0">
              <a:latin typeface="Arial" panose="020B0604020202020204" pitchFamily="34" charset="0"/>
              <a:cs typeface="Arial" panose="020B0604020202020204" pitchFamily="34" charset="0"/>
            </a:endParaRPr>
          </a:p>
        </p:txBody>
      </p:sp>
      <p:graphicFrame>
        <p:nvGraphicFramePr>
          <p:cNvPr id="36" name="표 35">
            <a:extLst>
              <a:ext uri="{FF2B5EF4-FFF2-40B4-BE49-F238E27FC236}">
                <a16:creationId xmlns:a16="http://schemas.microsoft.com/office/drawing/2014/main" id="{9C2A1701-CFF6-431D-A865-79529435403B}"/>
              </a:ext>
            </a:extLst>
          </p:cNvPr>
          <p:cNvGraphicFramePr>
            <a:graphicFrameLocks noGrp="1"/>
          </p:cNvGraphicFramePr>
          <p:nvPr>
            <p:extLst>
              <p:ext uri="{D42A27DB-BD31-4B8C-83A1-F6EECF244321}">
                <p14:modId xmlns:p14="http://schemas.microsoft.com/office/powerpoint/2010/main" val="310045133"/>
              </p:ext>
            </p:extLst>
          </p:nvPr>
        </p:nvGraphicFramePr>
        <p:xfrm>
          <a:off x="1620000" y="1544400"/>
          <a:ext cx="3780002" cy="3888000"/>
        </p:xfrm>
        <a:graphic>
          <a:graphicData uri="http://schemas.openxmlformats.org/drawingml/2006/table">
            <a:tbl>
              <a:tblPr/>
              <a:tblGrid>
                <a:gridCol w="138716">
                  <a:extLst>
                    <a:ext uri="{9D8B030D-6E8A-4147-A177-3AD203B41FA5}">
                      <a16:colId xmlns:a16="http://schemas.microsoft.com/office/drawing/2014/main" val="1386554668"/>
                    </a:ext>
                  </a:extLst>
                </a:gridCol>
                <a:gridCol w="1352477">
                  <a:extLst>
                    <a:ext uri="{9D8B030D-6E8A-4147-A177-3AD203B41FA5}">
                      <a16:colId xmlns:a16="http://schemas.microsoft.com/office/drawing/2014/main" val="760161127"/>
                    </a:ext>
                  </a:extLst>
                </a:gridCol>
                <a:gridCol w="450826">
                  <a:extLst>
                    <a:ext uri="{9D8B030D-6E8A-4147-A177-3AD203B41FA5}">
                      <a16:colId xmlns:a16="http://schemas.microsoft.com/office/drawing/2014/main" val="2761972728"/>
                    </a:ext>
                  </a:extLst>
                </a:gridCol>
                <a:gridCol w="450826">
                  <a:extLst>
                    <a:ext uri="{9D8B030D-6E8A-4147-A177-3AD203B41FA5}">
                      <a16:colId xmlns:a16="http://schemas.microsoft.com/office/drawing/2014/main" val="1171477149"/>
                    </a:ext>
                  </a:extLst>
                </a:gridCol>
                <a:gridCol w="450826">
                  <a:extLst>
                    <a:ext uri="{9D8B030D-6E8A-4147-A177-3AD203B41FA5}">
                      <a16:colId xmlns:a16="http://schemas.microsoft.com/office/drawing/2014/main" val="3387359278"/>
                    </a:ext>
                  </a:extLst>
                </a:gridCol>
                <a:gridCol w="450826">
                  <a:extLst>
                    <a:ext uri="{9D8B030D-6E8A-4147-A177-3AD203B41FA5}">
                      <a16:colId xmlns:a16="http://schemas.microsoft.com/office/drawing/2014/main" val="36998907"/>
                    </a:ext>
                  </a:extLst>
                </a:gridCol>
                <a:gridCol w="485505">
                  <a:extLst>
                    <a:ext uri="{9D8B030D-6E8A-4147-A177-3AD203B41FA5}">
                      <a16:colId xmlns:a16="http://schemas.microsoft.com/office/drawing/2014/main" val="1987669113"/>
                    </a:ext>
                  </a:extLst>
                </a:gridCol>
              </a:tblGrid>
              <a:tr h="144000">
                <a:tc gridSpan="2">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21239150"/>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95362253"/>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122,066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06228030"/>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3,243</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7,955</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18,767</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27,557</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54,279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518072507"/>
                  </a:ext>
                </a:extLst>
              </a:tr>
              <a:tr h="144000">
                <a:tc gridSpan="2">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63313378"/>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3,560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7,069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23,305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51,072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09049766"/>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12,963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23,827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43,983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7180801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2,256</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4,082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9,033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10,706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26,078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63776173"/>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 현금유입</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2,742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034038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2081453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급여등의</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(3,018)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(5,075)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6217562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법인세의 납부</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76889349"/>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보증금의 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w="6350" cap="flat" cmpd="sng" algn="ctr">
                      <a:no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8554684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(346)</a:t>
                      </a:r>
                    </a:p>
                  </a:txBody>
                  <a:tcPr marL="36000" marR="36000" marT="0" marB="0" anchor="ctr">
                    <a:lnL w="6350" cap="flat" cmpd="sng" algn="ctr">
                      <a:no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81096076"/>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(4,797)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7434581"/>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금융상품취득처분</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5,052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3961193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이자수익</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7641969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유형자산의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(311)</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835094"/>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영업권및상표권</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04678774"/>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기타무형자산의 취득</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11731870"/>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(9,061)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37171959"/>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대표자가수금</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40204035"/>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대표자가지급금</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8347080"/>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배당의 지급</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(9,040)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53590245"/>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이익준비금의 적립</a:t>
                      </a:r>
                    </a:p>
                  </a:txBody>
                  <a:tcPr marL="36000" marR="360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73300760"/>
                  </a:ext>
                </a:extLst>
              </a:tr>
              <a:tr h="1440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25,520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39,763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60758267"/>
                  </a:ext>
                </a:extLst>
              </a:tr>
              <a:tr h="144000">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40,276</a:t>
                      </a:r>
                      <a:r>
                        <a:rPr lang="en-US" altLang="ko-KR"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74474346"/>
                  </a:ext>
                </a:extLst>
              </a:tr>
            </a:tbl>
          </a:graphicData>
        </a:graphic>
      </p:graphicFrame>
      <p:sp>
        <p:nvSpPr>
          <p:cNvPr id="39" name="TextBox 38">
            <a:extLst>
              <a:ext uri="{FF2B5EF4-FFF2-40B4-BE49-F238E27FC236}">
                <a16:creationId xmlns:a16="http://schemas.microsoft.com/office/drawing/2014/main" id="{F8E6DAB3-422F-4971-9F70-AE56CF4C8195}"/>
              </a:ext>
            </a:extLst>
          </p:cNvPr>
          <p:cNvSpPr txBox="1"/>
          <p:nvPr/>
        </p:nvSpPr>
        <p:spPr>
          <a:xfrm>
            <a:off x="1619999" y="5493976"/>
            <a:ext cx="4428600"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현금</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및 보통예금을 포함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a:t>
            </a:r>
            <a:r>
              <a:rPr lang="ko-KR" altLang="en-US" sz="700" dirty="0">
                <a:latin typeface="Arial" panose="020B0604020202020204" pitchFamily="34" charset="0"/>
                <a:cs typeface="Arial" panose="020B0604020202020204" pitchFamily="34" charset="0"/>
              </a:rPr>
              <a:t> 직영점에서 발생하는 인건비는 </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급여 등의 지급</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항목으로 집계</a:t>
            </a:r>
            <a:endParaRPr lang="en-US" altLang="ko-KR" sz="700" dirty="0">
              <a:latin typeface="Arial" panose="020B0604020202020204" pitchFamily="34" charset="0"/>
              <a:cs typeface="Arial" panose="020B0604020202020204" pitchFamily="34" charset="0"/>
            </a:endParaRPr>
          </a:p>
        </p:txBody>
      </p:sp>
      <p:sp>
        <p:nvSpPr>
          <p:cNvPr id="55" name="순서도: 연결자 54">
            <a:extLst>
              <a:ext uri="{FF2B5EF4-FFF2-40B4-BE49-F238E27FC236}">
                <a16:creationId xmlns:a16="http://schemas.microsoft.com/office/drawing/2014/main" id="{E1DF113F-5BA2-4417-A8B5-AC035449B8EA}"/>
              </a:ext>
            </a:extLst>
          </p:cNvPr>
          <p:cNvSpPr/>
          <p:nvPr/>
        </p:nvSpPr>
        <p:spPr bwMode="auto">
          <a:xfrm>
            <a:off x="1546777" y="335188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
        <p:nvSpPr>
          <p:cNvPr id="29" name="순서도: 연결자 28">
            <a:extLst>
              <a:ext uri="{FF2B5EF4-FFF2-40B4-BE49-F238E27FC236}">
                <a16:creationId xmlns:a16="http://schemas.microsoft.com/office/drawing/2014/main" id="{41E01D79-2B63-4D14-A21F-31E4AD9CD6DD}"/>
              </a:ext>
            </a:extLst>
          </p:cNvPr>
          <p:cNvSpPr/>
          <p:nvPr/>
        </p:nvSpPr>
        <p:spPr bwMode="auto">
          <a:xfrm>
            <a:off x="1546777" y="406340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8</a:t>
            </a:r>
            <a:endParaRPr lang="ko-KR" altLang="en-US" sz="800" b="1" kern="0" dirty="0">
              <a:solidFill>
                <a:srgbClr val="FFFFFF"/>
              </a:solidFill>
              <a:cs typeface="Arial" panose="020B0604020202020204" pitchFamily="34" charset="0"/>
            </a:endParaRPr>
          </a:p>
        </p:txBody>
      </p:sp>
      <p:sp>
        <p:nvSpPr>
          <p:cNvPr id="33" name="순서도: 연결자 32">
            <a:extLst>
              <a:ext uri="{FF2B5EF4-FFF2-40B4-BE49-F238E27FC236}">
                <a16:creationId xmlns:a16="http://schemas.microsoft.com/office/drawing/2014/main" id="{3AFCEE02-4C98-47F9-B7D3-500DB14D2EBB}"/>
              </a:ext>
            </a:extLst>
          </p:cNvPr>
          <p:cNvSpPr/>
          <p:nvPr/>
        </p:nvSpPr>
        <p:spPr bwMode="auto">
          <a:xfrm>
            <a:off x="1546777" y="521389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9</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43592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Quality of Accounting (1/4)</a:t>
            </a:r>
          </a:p>
        </p:txBody>
      </p:sp>
      <p:graphicFrame>
        <p:nvGraphicFramePr>
          <p:cNvPr id="5" name="Group 3"/>
          <p:cNvGraphicFramePr>
            <a:graphicFrameLocks noGrp="1"/>
          </p:cNvGraphicFramePr>
          <p:nvPr>
            <p:extLst>
              <p:ext uri="{D42A27DB-BD31-4B8C-83A1-F6EECF244321}">
                <p14:modId xmlns:p14="http://schemas.microsoft.com/office/powerpoint/2010/main" val="298195904"/>
              </p:ext>
            </p:extLst>
          </p:nvPr>
        </p:nvGraphicFramePr>
        <p:xfrm>
          <a:off x="468001" y="1190354"/>
          <a:ext cx="8337332" cy="499233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70344">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3831551">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Quality of Accounting</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‘16</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이후</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본격적인 가맹사업</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메가커피</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을 시작으로 회사는 공격적인 가맹점 확대 및 이를</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통한 매출 저변 확대에 집중된 경영활동을 펼쳐온 바</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회계 및 재무적 관점에서의 내부 관리 기능이 다소 취약한 것으로 판단됨</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다만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거래구조가 매우 단순하고 자의적인 판단을 요하는 회계처리가 존재하지 않아 회계적으로 큰 이슈가 될 만한 항목은 발견되지 아니함 </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0435">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Accounting</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 Procedure</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경영지원팀에서 전표 기입 및 결산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결산프로그램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더존</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을 담당하고 있으며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외부 기장업체에서 세무 관련 검토를 받고 있음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경영지원팀 인원은 총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3</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명으로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2</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명이 회계결산 업무 담당</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명이 자금업무를 담당하는 형태로 업무 분장이 이루어져 있으나</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자금팀</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인원의 휴가 등 부재 시 회계 업무 담당 직원이 일부 자금 업무를 대행하는 것으로 파악됨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FY20</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재무제표에 대해 최초로 외부회계감사</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대주회계법인</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를 수감하였음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5684089"/>
                  </a:ext>
                </a:extLst>
              </a:tr>
            </a:tbl>
          </a:graphicData>
        </a:graphic>
      </p:graphicFrame>
      <p:sp>
        <p:nvSpPr>
          <p:cNvPr id="7"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4" name="표 3">
            <a:extLst>
              <a:ext uri="{FF2B5EF4-FFF2-40B4-BE49-F238E27FC236}">
                <a16:creationId xmlns:a16="http://schemas.microsoft.com/office/drawing/2014/main" id="{51DD8FC1-5DB2-48F7-A62F-F6FB7B84523A}"/>
              </a:ext>
            </a:extLst>
          </p:cNvPr>
          <p:cNvGraphicFramePr>
            <a:graphicFrameLocks noGrp="1"/>
          </p:cNvGraphicFramePr>
          <p:nvPr>
            <p:extLst>
              <p:ext uri="{D42A27DB-BD31-4B8C-83A1-F6EECF244321}">
                <p14:modId xmlns:p14="http://schemas.microsoft.com/office/powerpoint/2010/main" val="3947065046"/>
              </p:ext>
            </p:extLst>
          </p:nvPr>
        </p:nvGraphicFramePr>
        <p:xfrm>
          <a:off x="1703388" y="2124075"/>
          <a:ext cx="6972611" cy="3001598"/>
        </p:xfrm>
        <a:graphic>
          <a:graphicData uri="http://schemas.openxmlformats.org/drawingml/2006/table">
            <a:tbl>
              <a:tblPr/>
              <a:tblGrid>
                <a:gridCol w="1534762">
                  <a:extLst>
                    <a:ext uri="{9D8B030D-6E8A-4147-A177-3AD203B41FA5}">
                      <a16:colId xmlns:a16="http://schemas.microsoft.com/office/drawing/2014/main" val="2104079626"/>
                    </a:ext>
                  </a:extLst>
                </a:gridCol>
                <a:gridCol w="5437849">
                  <a:extLst>
                    <a:ext uri="{9D8B030D-6E8A-4147-A177-3AD203B41FA5}">
                      <a16:colId xmlns:a16="http://schemas.microsoft.com/office/drawing/2014/main" val="1991720269"/>
                    </a:ext>
                  </a:extLst>
                </a:gridCol>
              </a:tblGrid>
              <a:tr h="151126">
                <a:tc>
                  <a:txBody>
                    <a:bodyPr/>
                    <a:lstStyle/>
                    <a:p>
                      <a:pPr algn="l"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Accounting Issue</a:t>
                      </a:r>
                    </a:p>
                  </a:txBody>
                  <a:tcPr marL="36000" marR="36000" marT="0" marB="0">
                    <a:lnL w="635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Status</a:t>
                      </a:r>
                    </a:p>
                  </a:txBody>
                  <a:tcPr marL="36000" marR="36000" marT="0" marB="0">
                    <a:lnL w="1270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16321954"/>
                  </a:ext>
                </a:extLst>
              </a:tr>
              <a:tr h="1315592">
                <a:tc>
                  <a:txBody>
                    <a:bodyPr/>
                    <a:lstStyle/>
                    <a:p>
                      <a:pPr algn="l"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총액</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순액</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이슈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년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11</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월까지 원두공급업체와 물류회사가 직접 원두공급계약을 체결함에 따라 회사는 물류회사의 원두 납품가액에서 원두매입금액 및 물류수수료를 제외한 금액</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마진</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을 물류매출</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순액</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로 인식해옴</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p>
                      <a:pPr marL="171450" indent="-171450" algn="l" rtl="0" fontAlgn="ctr">
                        <a:buFont typeface="Arial" panose="020B0604020202020204" pitchFamily="34" charset="0"/>
                        <a:buChar char="•"/>
                      </a:pPr>
                      <a:r>
                        <a:rPr lang="en-US" altLang="ko-KR" sz="900" b="0" i="0" u="none" strike="noStrike" dirty="0">
                          <a:solidFill>
                            <a:srgbClr val="000000"/>
                          </a:solidFill>
                          <a:effectLst/>
                          <a:latin typeface="맑은 고딕" panose="020B0503020000020004" pitchFamily="50" charset="-127"/>
                          <a:ea typeface="+mn-ea"/>
                        </a:rPr>
                        <a:t>’19</a:t>
                      </a:r>
                      <a:r>
                        <a:rPr lang="ko-KR" altLang="en-US" sz="900" b="0" i="0" u="none" strike="noStrike" dirty="0">
                          <a:solidFill>
                            <a:srgbClr val="000000"/>
                          </a:solidFill>
                          <a:effectLst/>
                          <a:latin typeface="맑은 고딕" panose="020B0503020000020004" pitchFamily="50" charset="-127"/>
                          <a:ea typeface="+mn-ea"/>
                        </a:rPr>
                        <a:t>년 </a:t>
                      </a:r>
                      <a:r>
                        <a:rPr lang="en-US" altLang="ko-KR" sz="900" b="0" i="0" u="none" strike="noStrike" dirty="0">
                          <a:solidFill>
                            <a:srgbClr val="000000"/>
                          </a:solidFill>
                          <a:effectLst/>
                          <a:latin typeface="맑은 고딕" panose="020B0503020000020004" pitchFamily="50" charset="-127"/>
                          <a:ea typeface="+mn-ea"/>
                        </a:rPr>
                        <a:t>12</a:t>
                      </a:r>
                      <a:r>
                        <a:rPr lang="ko-KR" altLang="en-US" sz="900" b="0" i="0" u="none" strike="noStrike" dirty="0">
                          <a:solidFill>
                            <a:srgbClr val="000000"/>
                          </a:solidFill>
                          <a:effectLst/>
                          <a:latin typeface="맑은 고딕" panose="020B0503020000020004" pitchFamily="50" charset="-127"/>
                          <a:ea typeface="+mn-ea"/>
                        </a:rPr>
                        <a:t>월부터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원두공급업체와 회사가 직접 원두공급계약을 체결하고 회사가 물류업체에 원두를 판매하는 방식으로 계약구조가 변경됨에 따라</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가맹점 원두 납품가액에서 물류수수료를 제외한 금액</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총액</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을 물류매출로 인식하는 회계처리로 변경</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p>
                      <a:pPr marL="171450" indent="-171450" algn="l" rtl="0" fontAlgn="ctr">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거래구조 변경에 따른 총액법으로의 회계처리변경은 일정부분 일반기업회계기준의 총액인식 기준을 충족하지만</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실질 거래관계에 대한 불분명한 부분이 존재</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p>
                      <a:pPr marL="171450" indent="-171450" algn="l" rtl="0" fontAlgn="ctr">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물류회사에 지급하는 물류수수료를 매출의 차감형태가 아닌 판매관리비에 별도로 인식하여야 할 가능성도 존재   </a:t>
                      </a:r>
                    </a:p>
                  </a:txBody>
                  <a:tcPr marL="36000" marR="36000" marT="0"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0893347"/>
                  </a:ext>
                </a:extLst>
              </a:tr>
              <a:tr h="350318">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년 이전</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퇴직급여충당금 및 연차충당금의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미계상</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회사는 퇴직급여충당금과 연차충당금을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‘19</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년까지 계상하지 아니함</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p>
                      <a:pPr marL="171450" indent="-171450" algn="l" fontAlgn="t">
                        <a:buFont typeface="Arial" panose="020B0604020202020204" pitchFamily="34" charset="0"/>
                        <a:buChar char="•"/>
                      </a:pP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년 외부회계감사를 통해 약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12.4</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억원의 </a:t>
                      </a:r>
                      <a:r>
                        <a:rPr lang="ko-KR" altLang="en-US" sz="900" b="0" i="0" u="none" strike="noStrike" dirty="0">
                          <a:solidFill>
                            <a:srgbClr val="000000"/>
                          </a:solidFill>
                          <a:effectLst/>
                          <a:latin typeface="맑은 고딕" panose="020B0503020000020004" pitchFamily="50" charset="-127"/>
                          <a:ea typeface="+mn-ea"/>
                        </a:rPr>
                        <a:t>퇴직급여충당금과 약 </a:t>
                      </a:r>
                      <a:r>
                        <a:rPr lang="en-US" altLang="ko-KR" sz="900" b="0" i="0" u="none" strike="noStrike" dirty="0">
                          <a:solidFill>
                            <a:srgbClr val="000000"/>
                          </a:solidFill>
                          <a:effectLst/>
                          <a:latin typeface="맑은 고딕" panose="020B0503020000020004" pitchFamily="50" charset="-127"/>
                          <a:ea typeface="+mn-ea"/>
                        </a:rPr>
                        <a:t>1.3</a:t>
                      </a:r>
                      <a:r>
                        <a:rPr lang="ko-KR" altLang="en-US" sz="900" b="0" i="0" u="none" strike="noStrike" dirty="0">
                          <a:solidFill>
                            <a:srgbClr val="000000"/>
                          </a:solidFill>
                          <a:effectLst/>
                          <a:latin typeface="맑은 고딕" panose="020B0503020000020004" pitchFamily="50" charset="-127"/>
                          <a:ea typeface="+mn-ea"/>
                        </a:rPr>
                        <a:t>억원의 연차충당금을 최초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계상함</a:t>
                      </a:r>
                    </a:p>
                  </a:txBody>
                  <a:tcPr marL="36000" marR="36000" marT="0"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80989062"/>
                  </a:ext>
                </a:extLst>
              </a:tr>
              <a:tr h="618381">
                <a:tc>
                  <a:txBody>
                    <a:bodyPr/>
                    <a:lstStyle/>
                    <a:p>
                      <a:pPr algn="l"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매출채권 대손충당금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미계상</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매출채권 대손충당금 설정 정책이 존재하지 아니하며</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장기 채권에 대한 별도의 회수 및 개별적 평가 절차가 존재하지 </a:t>
                      </a:r>
                      <a:r>
                        <a:rPr lang="ko-KR" altLang="en-US" sz="900" b="0" i="0" u="none" strike="noStrike" dirty="0">
                          <a:solidFill>
                            <a:srgbClr val="000000"/>
                          </a:solidFill>
                          <a:effectLst/>
                          <a:latin typeface="맑은 고딕" panose="020B0503020000020004" pitchFamily="50" charset="-127"/>
                          <a:ea typeface="+mn-ea"/>
                        </a:rPr>
                        <a:t>아니함</a:t>
                      </a:r>
                      <a:endParaRPr lang="en-US" altLang="ko-KR" sz="900" b="0" i="0" u="none" strike="noStrike" dirty="0">
                        <a:solidFill>
                          <a:srgbClr val="000000"/>
                        </a:solidFill>
                        <a:effectLst/>
                        <a:latin typeface="맑은 고딕" panose="020B0503020000020004" pitchFamily="50" charset="-127"/>
                        <a:ea typeface="+mn-ea"/>
                      </a:endParaRPr>
                    </a:p>
                    <a:p>
                      <a:pPr marL="171450" indent="-171450" algn="l" rtl="0" fontAlgn="ctr">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mn-ea"/>
                        </a:rPr>
                        <a:t>다만 과거 매출채권 회수율을 고려하였을 때</a:t>
                      </a:r>
                      <a:r>
                        <a:rPr lang="en-US" altLang="ko-KR" sz="900" b="0" i="0" u="none" strike="noStrike" dirty="0">
                          <a:solidFill>
                            <a:srgbClr val="000000"/>
                          </a:solidFill>
                          <a:effectLst/>
                          <a:latin typeface="맑은 고딕" panose="020B0503020000020004" pitchFamily="50" charset="-127"/>
                          <a:ea typeface="+mn-ea"/>
                        </a:rPr>
                        <a:t>, </a:t>
                      </a:r>
                      <a:r>
                        <a:rPr lang="ko-KR" altLang="en-US" sz="900" b="0" i="0" u="none" strike="noStrike" dirty="0">
                          <a:solidFill>
                            <a:srgbClr val="000000"/>
                          </a:solidFill>
                          <a:effectLst/>
                          <a:latin typeface="맑은 고딕" panose="020B0503020000020004" pitchFamily="50" charset="-127"/>
                          <a:ea typeface="+mn-ea"/>
                        </a:rPr>
                        <a:t>대손충당금 설정으로 인한 금액적인 효과는 크지 않을 것으로 판단됨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83652066"/>
                  </a:ext>
                </a:extLst>
              </a:tr>
              <a:tr h="566181">
                <a:tc>
                  <a:txBody>
                    <a:bodyPr/>
                    <a:lstStyle/>
                    <a:p>
                      <a:pPr algn="l"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상표권 및 영업권의 취득</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회사는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년 대표이사 배우자로부터 메가커피 상표권을 외부 평가기관의 평가금액으로 취득</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dirty="0">
                          <a:latin typeface="+mn-ea"/>
                          <a:cs typeface="Univers for KPMG"/>
                        </a:rPr>
                        <a:t>20</a:t>
                      </a:r>
                      <a:r>
                        <a:rPr lang="ko-KR" altLang="en-US" sz="900" dirty="0">
                          <a:latin typeface="+mn-ea"/>
                          <a:cs typeface="Univers for KPMG"/>
                        </a:rPr>
                        <a:t>년에는 회사의 이사</a:t>
                      </a:r>
                      <a:r>
                        <a:rPr lang="en-US" altLang="ko-KR" sz="900" dirty="0">
                          <a:latin typeface="+mn-ea"/>
                          <a:cs typeface="Univers for KPMG"/>
                        </a:rPr>
                        <a:t>(</a:t>
                      </a:r>
                      <a:r>
                        <a:rPr lang="ko-KR" altLang="en-US" sz="900" dirty="0">
                          <a:latin typeface="+mn-ea"/>
                          <a:cs typeface="Univers for KPMG"/>
                        </a:rPr>
                        <a:t>특수관계자</a:t>
                      </a:r>
                      <a:r>
                        <a:rPr lang="en-US" altLang="ko-KR" sz="900" dirty="0">
                          <a:latin typeface="+mn-ea"/>
                          <a:cs typeface="Univers for KPMG"/>
                        </a:rPr>
                        <a:t>)</a:t>
                      </a:r>
                      <a:r>
                        <a:rPr lang="ko-KR" altLang="en-US" sz="900" dirty="0">
                          <a:latin typeface="+mn-ea"/>
                          <a:cs typeface="Univers for KPMG"/>
                        </a:rPr>
                        <a:t>가 운영하던 가맹점을 직영화 함에 따라 영업권을 장부에 계상</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p>
                      <a:pPr marL="171450" indent="-171450" algn="l" rtl="0" fontAlgn="ctr">
                        <a:buFont typeface="Arial" panose="020B0604020202020204" pitchFamily="34" charset="0"/>
                        <a:buChar char="•"/>
                      </a:pP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각각의 취득금액 산정에 사용한 가정 등 평가금액의 적정성에 대한 잠재적인 이슈가 존재</a:t>
                      </a:r>
                    </a:p>
                  </a:txBody>
                  <a:tcPr marL="36000" marR="36000" marT="0"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6268512"/>
                  </a:ext>
                </a:extLst>
              </a:tr>
            </a:tbl>
          </a:graphicData>
        </a:graphic>
      </p:graphicFrame>
    </p:spTree>
    <p:extLst>
      <p:ext uri="{BB962C8B-B14F-4D97-AF65-F5344CB8AC3E}">
        <p14:creationId xmlns:p14="http://schemas.microsoft.com/office/powerpoint/2010/main" val="37154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p:cNvGraphicFramePr>
            <a:graphicFrameLocks noGrp="1"/>
          </p:cNvGraphicFramePr>
          <p:nvPr>
            <p:extLst>
              <p:ext uri="{D42A27DB-BD31-4B8C-83A1-F6EECF244321}">
                <p14:modId xmlns:p14="http://schemas.microsoft.com/office/powerpoint/2010/main" val="222790111"/>
              </p:ext>
            </p:extLst>
          </p:nvPr>
        </p:nvGraphicFramePr>
        <p:xfrm>
          <a:off x="468001" y="1190355"/>
          <a:ext cx="8337332" cy="5007311"/>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50474">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069639">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Management Reporting</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4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회사의 가맹점에서 사용하고 있는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POS</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는 총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3</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종류로 각각의 기기마다 집계되는 방식 및 판매되는 품목명이 상이한 경우가 존재하는 바</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각 가맹점의 정확한 품목별 매출 집계가 불가능한 상황</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1450" marR="0" lvl="0" indent="-171450" algn="l" defTabSz="914400" rtl="0" eaLnBrk="1" fontAlgn="auto" latinLnBrk="1" hangingPunct="1">
                        <a:lnSpc>
                          <a:spcPts val="1200"/>
                        </a:lnSpc>
                        <a:spcBef>
                          <a:spcPts val="4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일부 가맹점의 경우 메가커피 판매 상품이 아닌 다른 상품</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담배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치킨 등</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을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사입하여</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판매한 사례가 존재하는 것으로 파악됨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1450" marR="0" lvl="0" indent="-171450" algn="l" defTabSz="914400" rtl="0" eaLnBrk="1" fontAlgn="auto" latinLnBrk="1" hangingPunct="1">
                        <a:lnSpc>
                          <a:spcPts val="1200"/>
                        </a:lnSpc>
                        <a:spcBef>
                          <a:spcPts val="4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물류매출</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원두</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을 총액법으로 인식하고 있음에도 불구하고 재고수불을 관리하고 있지 아니하며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실질적인 재고에 대한 책임은 물류회사</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(SPC)</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가 담당하고 있는 것으로 파악되는 바</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정기적인 재고실사 및 수불관리 절차가 필요</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37098">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Accounting Adjustment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초도 회계감사로 인한 조정사항 및 재무상태표에  반영된 주요 조정내역은 아래와 같음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Quality of Accounting (2/4)</a:t>
            </a:r>
          </a:p>
        </p:txBody>
      </p:sp>
      <p:sp>
        <p:nvSpPr>
          <p:cNvPr id="8"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27" name="표 26">
            <a:extLst>
              <a:ext uri="{FF2B5EF4-FFF2-40B4-BE49-F238E27FC236}">
                <a16:creationId xmlns:a16="http://schemas.microsoft.com/office/drawing/2014/main" id="{82E6AB2F-C181-4970-8ED8-12D77F28F052}"/>
              </a:ext>
            </a:extLst>
          </p:cNvPr>
          <p:cNvGraphicFramePr>
            <a:graphicFrameLocks noGrp="1"/>
          </p:cNvGraphicFramePr>
          <p:nvPr>
            <p:extLst>
              <p:ext uri="{D42A27DB-BD31-4B8C-83A1-F6EECF244321}">
                <p14:modId xmlns:p14="http://schemas.microsoft.com/office/powerpoint/2010/main" val="2554741928"/>
              </p:ext>
            </p:extLst>
          </p:nvPr>
        </p:nvGraphicFramePr>
        <p:xfrm>
          <a:off x="1691307" y="2904020"/>
          <a:ext cx="7020000" cy="3240000"/>
        </p:xfrm>
        <a:graphic>
          <a:graphicData uri="http://schemas.openxmlformats.org/drawingml/2006/table">
            <a:tbl>
              <a:tblPr/>
              <a:tblGrid>
                <a:gridCol w="1041687">
                  <a:extLst>
                    <a:ext uri="{9D8B030D-6E8A-4147-A177-3AD203B41FA5}">
                      <a16:colId xmlns:a16="http://schemas.microsoft.com/office/drawing/2014/main" val="401118759"/>
                    </a:ext>
                  </a:extLst>
                </a:gridCol>
                <a:gridCol w="587602">
                  <a:extLst>
                    <a:ext uri="{9D8B030D-6E8A-4147-A177-3AD203B41FA5}">
                      <a16:colId xmlns:a16="http://schemas.microsoft.com/office/drawing/2014/main" val="4232110404"/>
                    </a:ext>
                  </a:extLst>
                </a:gridCol>
                <a:gridCol w="587602">
                  <a:extLst>
                    <a:ext uri="{9D8B030D-6E8A-4147-A177-3AD203B41FA5}">
                      <a16:colId xmlns:a16="http://schemas.microsoft.com/office/drawing/2014/main" val="538329902"/>
                    </a:ext>
                  </a:extLst>
                </a:gridCol>
                <a:gridCol w="587602">
                  <a:extLst>
                    <a:ext uri="{9D8B030D-6E8A-4147-A177-3AD203B41FA5}">
                      <a16:colId xmlns:a16="http://schemas.microsoft.com/office/drawing/2014/main" val="3145031486"/>
                    </a:ext>
                  </a:extLst>
                </a:gridCol>
                <a:gridCol w="4215507">
                  <a:extLst>
                    <a:ext uri="{9D8B030D-6E8A-4147-A177-3AD203B41FA5}">
                      <a16:colId xmlns:a16="http://schemas.microsoft.com/office/drawing/2014/main" val="2250024580"/>
                    </a:ext>
                  </a:extLst>
                </a:gridCol>
              </a:tblGrid>
              <a:tr h="129600">
                <a:tc>
                  <a:txBody>
                    <a:bodyPr/>
                    <a:lstStyle/>
                    <a:p>
                      <a:pPr algn="l"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회사제시</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조정금액</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감사 후</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조정내역</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012488867"/>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45,554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43,949</a:t>
                      </a: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95205099"/>
                  </a:ext>
                </a:extLst>
              </a:tr>
              <a:tr h="129600">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40,276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40,276</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162593919"/>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매출채권</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3,640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3,640</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30790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2725599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선급금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8048644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단기대여금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2617908"/>
                  </a:ext>
                </a:extLst>
              </a:tr>
              <a:tr h="129600">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기타유동자산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(1,605)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일반적인 법인세비용 조정 분개로 선납세금</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약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억원 차감</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3239712"/>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비유동자산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2,165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2,206</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61290517"/>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244</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932749412"/>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1,048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1,048</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97213978"/>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임차보증금 등</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873</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873</a:t>
                      </a: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873131449"/>
                  </a:ext>
                </a:extLst>
              </a:tr>
              <a:tr h="129600">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기타비유동자산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41</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보험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납입료</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중 저축성 성격의 금액을 투자자산으로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재분류</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058467352"/>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자산총계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47,719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46,155</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22223"/>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2,774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4,084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6,858</a:t>
                      </a: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1654451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매입채무</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1,351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1,351</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049187242"/>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미지급비용</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364</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426</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년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미사용연차</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4.9</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백만원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’21</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년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발생연차</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56</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백만원을 미지급비용으로 인식</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0155712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미지급세금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4,030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4,030</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일반적인 법인세비용 조정 분개로 미지급세금 약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억원 인식</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95794751"/>
                  </a:ext>
                </a:extLst>
              </a:tr>
              <a:tr h="129600">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기타유동부채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1,058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1,051</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대여금 이자수령액 약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백만원을 선수금 계정에서 차감 후 이자수익으로 인식</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50251485"/>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비유동부채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2,130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3,370</a:t>
                      </a: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5643113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퇴직급여충당금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1,240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1,240</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및 이사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대표이사 배우자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의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퇴직금추계액</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(DB</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형</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1,240</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백만원을 계상함</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9147999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퇴직연금운용자산</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(320)</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(320)</a:t>
                      </a: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37387586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가맹이행보증금</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2,450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2,450</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45619346"/>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부채총계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4,903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5,324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10,227</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80074073"/>
                  </a:ext>
                </a:extLst>
              </a:tr>
              <a:tr h="129600">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자본총계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42,816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(6,888)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35,928</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122543611"/>
                  </a:ext>
                </a:extLst>
              </a:tr>
            </a:tbl>
          </a:graphicData>
        </a:graphic>
      </p:graphicFrame>
      <p:sp>
        <p:nvSpPr>
          <p:cNvPr id="28" name="TextBox 27">
            <a:extLst>
              <a:ext uri="{FF2B5EF4-FFF2-40B4-BE49-F238E27FC236}">
                <a16:creationId xmlns:a16="http://schemas.microsoft.com/office/drawing/2014/main" id="{CB0A710A-B375-446A-B6E0-A2A54B2F630B}"/>
              </a:ext>
            </a:extLst>
          </p:cNvPr>
          <p:cNvSpPr txBox="1"/>
          <p:nvPr/>
        </p:nvSpPr>
        <p:spPr>
          <a:xfrm>
            <a:off x="1643816" y="2711288"/>
            <a:ext cx="3456000" cy="230832"/>
          </a:xfrm>
          <a:prstGeom prst="rect">
            <a:avLst/>
          </a:prstGeom>
          <a:noFill/>
        </p:spPr>
        <p:txBody>
          <a:bodyPr wrap="square" rtlCol="0">
            <a:spAutoFit/>
          </a:bodyPr>
          <a:lstStyle/>
          <a:p>
            <a:r>
              <a:rPr lang="en-US" altLang="ko-KR" sz="900" dirty="0">
                <a:latin typeface="Arial" panose="020B0604020202020204" pitchFamily="34" charset="0"/>
                <a:cs typeface="Arial" panose="020B0604020202020204" pitchFamily="34" charset="0"/>
              </a:rPr>
              <a:t>&lt;‘20</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BS </a:t>
            </a:r>
            <a:r>
              <a:rPr lang="ko-KR" altLang="en-US" sz="900" dirty="0">
                <a:latin typeface="Arial" panose="020B0604020202020204" pitchFamily="34" charset="0"/>
                <a:cs typeface="Arial" panose="020B0604020202020204" pitchFamily="34" charset="0"/>
              </a:rPr>
              <a:t>조정사항</a:t>
            </a:r>
            <a:r>
              <a:rPr lang="en-US" altLang="ko-KR" sz="900" dirty="0">
                <a:latin typeface="Arial" panose="020B0604020202020204" pitchFamily="34" charset="0"/>
                <a:cs typeface="Arial" panose="020B0604020202020204" pitchFamily="34" charset="0"/>
              </a:rPr>
              <a:t>&gt;</a:t>
            </a:r>
            <a:endParaRPr lang="ko-KR"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46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070040926"/>
              </p:ext>
            </p:extLst>
          </p:nvPr>
        </p:nvGraphicFramePr>
        <p:xfrm>
          <a:off x="468001" y="1190355"/>
          <a:ext cx="8337332" cy="4980941"/>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55012">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20541">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Accounting Adjustment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 주요 자산 부채 계정에 대하여 취한 실사절차와 특이사항은 다음과 같음</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None/>
                        <a:tabLst/>
                        <a:defRPr/>
                      </a:pP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표 8">
            <a:extLst>
              <a:ext uri="{FF2B5EF4-FFF2-40B4-BE49-F238E27FC236}">
                <a16:creationId xmlns:a16="http://schemas.microsoft.com/office/drawing/2014/main" id="{DF0CBDB4-91F5-4CF5-9ACC-599ADDE45863}"/>
              </a:ext>
            </a:extLst>
          </p:cNvPr>
          <p:cNvGraphicFramePr>
            <a:graphicFrameLocks noGrp="1"/>
          </p:cNvGraphicFramePr>
          <p:nvPr>
            <p:extLst>
              <p:ext uri="{D42A27DB-BD31-4B8C-83A1-F6EECF244321}">
                <p14:modId xmlns:p14="http://schemas.microsoft.com/office/powerpoint/2010/main" val="3626003394"/>
              </p:ext>
            </p:extLst>
          </p:nvPr>
        </p:nvGraphicFramePr>
        <p:xfrm>
          <a:off x="1691307" y="1707635"/>
          <a:ext cx="7020000" cy="4290494"/>
        </p:xfrm>
        <a:graphic>
          <a:graphicData uri="http://schemas.openxmlformats.org/drawingml/2006/table">
            <a:tbl>
              <a:tblPr/>
              <a:tblGrid>
                <a:gridCol w="540000">
                  <a:extLst>
                    <a:ext uri="{9D8B030D-6E8A-4147-A177-3AD203B41FA5}">
                      <a16:colId xmlns:a16="http://schemas.microsoft.com/office/drawing/2014/main" val="332225166"/>
                    </a:ext>
                  </a:extLst>
                </a:gridCol>
                <a:gridCol w="1080000">
                  <a:extLst>
                    <a:ext uri="{9D8B030D-6E8A-4147-A177-3AD203B41FA5}">
                      <a16:colId xmlns:a16="http://schemas.microsoft.com/office/drawing/2014/main" val="4266598442"/>
                    </a:ext>
                  </a:extLst>
                </a:gridCol>
                <a:gridCol w="540000">
                  <a:extLst>
                    <a:ext uri="{9D8B030D-6E8A-4147-A177-3AD203B41FA5}">
                      <a16:colId xmlns:a16="http://schemas.microsoft.com/office/drawing/2014/main" val="3903256524"/>
                    </a:ext>
                  </a:extLst>
                </a:gridCol>
                <a:gridCol w="540000">
                  <a:extLst>
                    <a:ext uri="{9D8B030D-6E8A-4147-A177-3AD203B41FA5}">
                      <a16:colId xmlns:a16="http://schemas.microsoft.com/office/drawing/2014/main" val="1152641124"/>
                    </a:ext>
                  </a:extLst>
                </a:gridCol>
                <a:gridCol w="360000">
                  <a:extLst>
                    <a:ext uri="{9D8B030D-6E8A-4147-A177-3AD203B41FA5}">
                      <a16:colId xmlns:a16="http://schemas.microsoft.com/office/drawing/2014/main" val="1302575816"/>
                    </a:ext>
                  </a:extLst>
                </a:gridCol>
                <a:gridCol w="2880000">
                  <a:extLst>
                    <a:ext uri="{9D8B030D-6E8A-4147-A177-3AD203B41FA5}">
                      <a16:colId xmlns:a16="http://schemas.microsoft.com/office/drawing/2014/main" val="3256215981"/>
                    </a:ext>
                  </a:extLst>
                </a:gridCol>
                <a:gridCol w="1080000">
                  <a:extLst>
                    <a:ext uri="{9D8B030D-6E8A-4147-A177-3AD203B41FA5}">
                      <a16:colId xmlns:a16="http://schemas.microsoft.com/office/drawing/2014/main" val="184585003"/>
                    </a:ext>
                  </a:extLst>
                </a:gridCol>
              </a:tblGrid>
              <a:tr h="147914">
                <a:tc rowSpan="2">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구분</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계정과목</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gridSpan="2">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rPr>
                        <a:t>단위 </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비중</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실사절차</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rowSpan="2">
                  <a:txBody>
                    <a:bodyPr/>
                    <a:lstStyle/>
                    <a:p>
                      <a:pPr algn="ctr"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특이사항</a:t>
                      </a: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06419307"/>
                  </a:ext>
                </a:extLst>
              </a:tr>
              <a:tr h="147914">
                <a:tc vMerge="1">
                  <a:txBody>
                    <a:bodyPr/>
                    <a:lstStyle/>
                    <a:p>
                      <a:pPr algn="ctr" rtl="0" fontAlgn="ct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vMerge="1">
                  <a:txBody>
                    <a:bodyPr/>
                    <a:lstStyle/>
                    <a:p>
                      <a:pPr algn="ctr" rtl="0" fontAlgn="ct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vMerge="1">
                  <a:txBody>
                    <a:bodyPr/>
                    <a:lstStyle/>
                    <a:p>
                      <a:pPr algn="ctr" rtl="0" fontAlgn="ct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vMerge="1">
                  <a:txBody>
                    <a:bodyPr/>
                    <a:lstStyle/>
                    <a:p>
                      <a:pPr algn="ctr" rtl="0" fontAlgn="ct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vMerge="1">
                  <a:txBody>
                    <a:bodyPr/>
                    <a:lstStyle/>
                    <a:p>
                      <a:pPr algn="ctr" rtl="0" fontAlgn="ctr"/>
                      <a:endParaRPr 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5219587"/>
                  </a:ext>
                </a:extLst>
              </a:tr>
              <a:tr h="295828">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19,838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40,276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실사기준일 시점으로 잔액증명서상 잔액과 계정잔액을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비교대사하여</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일치여부 확인 및 사용제한여부 확인</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2">
                  <a:txBody>
                    <a:bodyPr/>
                    <a:lstStyle/>
                    <a:p>
                      <a:pPr marL="171450" indent="-171450" algn="l" fontAlgn="t">
                        <a:buFont typeface="Arial" panose="020B0604020202020204" pitchFamily="34" charset="0"/>
                        <a:buChar char="•"/>
                      </a:pP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99638393"/>
                  </a:ext>
                </a:extLst>
              </a:tr>
              <a:tr h="4437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유동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매출채권</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1,935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3,640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회사의 매출채권 대손충당금 설정방법 검토</a:t>
                      </a:r>
                      <a:endParaRPr lang="en-US" altLang="ko-KR" sz="800" b="0" i="0" u="none" strike="noStrike" dirty="0">
                        <a:solidFill>
                          <a:srgbClr val="000000"/>
                        </a:solidFill>
                        <a:effectLst/>
                        <a:latin typeface="맑은 고딕" panose="020B0503020000020004" pitchFamily="50" charset="-127"/>
                        <a:ea typeface="+mn-ea"/>
                      </a:endParaRPr>
                    </a:p>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실사기준일 이후 회수내역을 검토하여 자산의 실재성을 확인함</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88931129"/>
                  </a:ext>
                </a:extLst>
              </a:tr>
              <a:tr h="5009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유동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en-US" altLang="ko-KR" sz="800" b="0" i="0" u="none" strike="noStrike" dirty="0">
                          <a:solidFill>
                            <a:schemeClr val="tx1"/>
                          </a:solidFill>
                          <a:effectLst/>
                          <a:latin typeface="맑은 고딕" panose="020B0503020000020004" pitchFamily="50" charset="-127"/>
                          <a:ea typeface="+mn-ea"/>
                        </a:rPr>
                        <a:t>N/P</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직영점상품 외에 회사가 관리하는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재고수불부가</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존재하지 않음</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59781924"/>
                  </a:ext>
                </a:extLst>
              </a:tr>
              <a:tr h="14791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유동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단기대여금</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대표이사 대여금으로 </a:t>
                      </a:r>
                      <a:r>
                        <a:rPr lang="ko-KR" altLang="en-US" sz="800" b="0" i="0" u="none" strike="noStrike" dirty="0" err="1">
                          <a:solidFill>
                            <a:srgbClr val="000000"/>
                          </a:solidFill>
                          <a:effectLst/>
                          <a:latin typeface="맑은 고딕" panose="020B0503020000020004" pitchFamily="50" charset="-127"/>
                          <a:ea typeface="+mn-ea"/>
                        </a:rPr>
                        <a:t>계정별원장을</a:t>
                      </a:r>
                      <a:r>
                        <a:rPr lang="ko-KR" altLang="en-US" sz="800" b="0" i="0" u="none" strike="noStrike" dirty="0">
                          <a:solidFill>
                            <a:srgbClr val="000000"/>
                          </a:solidFill>
                          <a:effectLst/>
                          <a:latin typeface="맑은 고딕" panose="020B0503020000020004" pitchFamily="50" charset="-127"/>
                          <a:ea typeface="+mn-ea"/>
                        </a:rPr>
                        <a:t> 통해 소멸내역 확인함</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5">
                  <a:txBody>
                    <a:bodyPr/>
                    <a:lstStyle/>
                    <a:p>
                      <a:pPr marL="171450" indent="-171450" algn="l" fontAlgn="t">
                        <a:buFont typeface="Arial" panose="020B0604020202020204" pitchFamily="34" charset="0"/>
                        <a:buChar char="•"/>
                      </a:pPr>
                      <a:r>
                        <a:rPr lang="en-US" altLang="ko-KR" sz="800" b="0" i="0" u="none" strike="noStrike" dirty="0">
                          <a:solidFill>
                            <a:srgbClr val="000000"/>
                          </a:solidFill>
                          <a:effectLst/>
                          <a:latin typeface="맑은 고딕" panose="020B0503020000020004" pitchFamily="50" charset="-127"/>
                          <a:ea typeface="+mn-ea"/>
                        </a:rPr>
                        <a:t>N/A</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79235004"/>
                  </a:ext>
                </a:extLst>
              </a:tr>
              <a:tr h="147914">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비유동</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264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감가상각 재계산 검증을 수행하여 적정성 확인</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97213468"/>
                  </a:ext>
                </a:extLst>
              </a:tr>
              <a:tr h="295828">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mn-ea"/>
                        </a:rPr>
                        <a:t>비유동</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영업권</a:t>
                      </a: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상표권의 감정평가서를 </a:t>
                      </a:r>
                      <a:r>
                        <a:rPr lang="ko-KR" altLang="en-US" sz="800" b="0" i="0" u="none" strike="noStrike" dirty="0" err="1">
                          <a:solidFill>
                            <a:srgbClr val="000000"/>
                          </a:solidFill>
                          <a:effectLst/>
                          <a:latin typeface="맑은 고딕" panose="020B0503020000020004" pitchFamily="50" charset="-127"/>
                          <a:ea typeface="+mn-ea"/>
                        </a:rPr>
                        <a:t>징구하여</a:t>
                      </a:r>
                      <a:r>
                        <a:rPr lang="ko-KR" altLang="en-US" sz="800" b="0" i="0" u="none" strike="noStrike" dirty="0">
                          <a:solidFill>
                            <a:srgbClr val="000000"/>
                          </a:solidFill>
                          <a:effectLst/>
                          <a:latin typeface="맑은 고딕" panose="020B0503020000020004" pitchFamily="50" charset="-127"/>
                          <a:ea typeface="+mn-ea"/>
                        </a:rPr>
                        <a:t> 장부계상 금액에 대한 확인</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78592482"/>
                  </a:ext>
                </a:extLst>
              </a:tr>
              <a:tr h="295828">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비유동</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임차보증금등</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임대차계약서를 검토하여 보증금의 실재성 확인 및 임대차계약조건 확인</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720806"/>
                  </a:ext>
                </a:extLst>
              </a:tr>
              <a:tr h="295828">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mn-ea"/>
                        </a:rPr>
                        <a:t>비유동</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ko-KR" altLang="en-US" sz="800" b="0" i="0" u="none" strike="noStrike" dirty="0">
                          <a:solidFill>
                            <a:srgbClr val="000000"/>
                          </a:solidFill>
                          <a:effectLst/>
                          <a:latin typeface="맑은 고딕" panose="020B0503020000020004" pitchFamily="50" charset="-127"/>
                          <a:ea typeface="+mn-ea"/>
                        </a:rPr>
                        <a:t>기타의 자산은 일반기업회계기준 및 동 기준 등에 관한 해석을 적용하여 평가함</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78707396"/>
                  </a:ext>
                </a:extLst>
              </a:tr>
              <a:tr h="147914">
                <a:tc>
                  <a:txBody>
                    <a:bodyPr/>
                    <a:lstStyle/>
                    <a:p>
                      <a:pPr algn="ctr" rtl="0" fontAlgn="ctr"/>
                      <a:r>
                        <a:rPr lang="ko-KR" altLang="en-US" sz="800" b="1" i="0" u="none" strike="noStrike" dirty="0">
                          <a:solidFill>
                            <a:srgbClr val="000000"/>
                          </a:solidFill>
                          <a:effectLst/>
                          <a:latin typeface="맑은 고딕" panose="020B0503020000020004" pitchFamily="50" charset="-127"/>
                          <a:ea typeface="+mn-ea"/>
                        </a:rPr>
                        <a:t>자산총계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24,324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46,155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Wingdings" panose="05000000000000000000" pitchFamily="2" charset="2"/>
                        <a:buChar char="§"/>
                      </a:pP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62107766"/>
                  </a:ext>
                </a:extLst>
              </a:tr>
              <a:tr h="195298">
                <a:tc>
                  <a:txBody>
                    <a:bodyPr/>
                    <a:lstStyle/>
                    <a:p>
                      <a:pPr algn="ctr" rtl="0" fontAlgn="ctr"/>
                      <a:r>
                        <a:rPr lang="ko-KR" altLang="en-US" sz="800" b="0" i="0" u="none" strike="noStrike" dirty="0">
                          <a:solidFill>
                            <a:srgbClr val="000000"/>
                          </a:solidFill>
                          <a:effectLst/>
                          <a:latin typeface="맑은 고딕" panose="020B0503020000020004" pitchFamily="50" charset="-127"/>
                          <a:ea typeface="+mn-ea"/>
                        </a:rPr>
                        <a:t>유동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매입채무</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2">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주요 거래처에 대한 분석적 검토 및 대금지급기준을 검토</a:t>
                      </a:r>
                      <a:endParaRPr lang="en-US" altLang="ko-KR" sz="800" b="0" i="0" u="none" strike="noStrike" dirty="0">
                        <a:solidFill>
                          <a:srgbClr val="000000"/>
                        </a:solidFill>
                        <a:effectLst/>
                        <a:latin typeface="맑은 고딕" panose="020B0503020000020004" pitchFamily="50" charset="-127"/>
                        <a:ea typeface="+mn-ea"/>
                      </a:endParaRPr>
                    </a:p>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실사기준일 이후 지급금액을 검토하여 부채의 완전성에 대한 검토 수행</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5">
                  <a:txBody>
                    <a:bodyPr/>
                    <a:lstStyle/>
                    <a:p>
                      <a:pPr marL="171450" indent="-171450" algn="l" fontAlgn="t">
                        <a:buFont typeface="Arial" panose="020B0604020202020204" pitchFamily="34" charset="0"/>
                        <a:buChar char="•"/>
                      </a:pPr>
                      <a:r>
                        <a:rPr lang="en-US" altLang="ko-KR" sz="800" b="0" i="0" u="none" strike="noStrike" dirty="0">
                          <a:solidFill>
                            <a:srgbClr val="000000"/>
                          </a:solidFill>
                          <a:effectLst/>
                          <a:latin typeface="맑은 고딕" panose="020B0503020000020004" pitchFamily="50" charset="-127"/>
                          <a:ea typeface="+mn-ea"/>
                        </a:rPr>
                        <a:t>N/A</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51212086"/>
                  </a:ext>
                </a:extLst>
              </a:tr>
              <a:tr h="180404">
                <a:tc>
                  <a:txBody>
                    <a:bodyPr/>
                    <a:lstStyle/>
                    <a:p>
                      <a:pPr algn="ctr" rtl="0" fontAlgn="ctr"/>
                      <a:r>
                        <a:rPr lang="ko-KR" altLang="en-US" sz="800" b="0" i="0" u="none" strike="noStrike" dirty="0">
                          <a:solidFill>
                            <a:srgbClr val="000000"/>
                          </a:solidFill>
                          <a:effectLst/>
                          <a:latin typeface="맑은 고딕" panose="020B0503020000020004" pitchFamily="50" charset="-127"/>
                          <a:ea typeface="+mn-ea"/>
                        </a:rPr>
                        <a:t>유동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미지급비용</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283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7113721"/>
                  </a:ext>
                </a:extLst>
              </a:tr>
              <a:tr h="500936">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mn-ea"/>
                        </a:rPr>
                        <a:t>비유동</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퇴직급여충당금</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rtl="0"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퇴직연금운용자산</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퇴직급여충당금 </a:t>
                      </a: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회사의 퇴직금 산정 기준을 확인하여 </a:t>
                      </a:r>
                      <a:r>
                        <a:rPr lang="ko-KR" altLang="en-US" sz="800" b="0" i="0" u="none" strike="noStrike" dirty="0" err="1">
                          <a:solidFill>
                            <a:srgbClr val="000000"/>
                          </a:solidFill>
                          <a:effectLst/>
                          <a:latin typeface="맑은 고딕" panose="020B0503020000020004" pitchFamily="50" charset="-127"/>
                          <a:ea typeface="+mn-ea"/>
                        </a:rPr>
                        <a:t>퇴직금추계액</a:t>
                      </a:r>
                      <a:r>
                        <a:rPr lang="ko-KR" altLang="en-US" sz="800" b="0" i="0" u="none" strike="noStrike" dirty="0">
                          <a:solidFill>
                            <a:srgbClr val="000000"/>
                          </a:solidFill>
                          <a:effectLst/>
                          <a:latin typeface="맑은 고딕" panose="020B0503020000020004" pitchFamily="50" charset="-127"/>
                          <a:ea typeface="+mn-ea"/>
                        </a:rPr>
                        <a:t> 재계산</a:t>
                      </a:r>
                      <a:endParaRPr lang="en-US" altLang="ko-KR" sz="800" b="0" i="0" u="none" strike="noStrike" dirty="0">
                        <a:solidFill>
                          <a:srgbClr val="000000"/>
                        </a:solidFill>
                        <a:effectLst/>
                        <a:latin typeface="맑은 고딕" panose="020B0503020000020004" pitchFamily="50" charset="-127"/>
                        <a:ea typeface="+mn-ea"/>
                      </a:endParaRPr>
                    </a:p>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퇴직연금운용자산 </a:t>
                      </a: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실사기준일 현재 외부평가기관의 퇴직연금 보고서상 평가액으로 계상되어 있는지 확인</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68562548"/>
                  </a:ext>
                </a:extLst>
              </a:tr>
              <a:tr h="147914">
                <a:tc>
                  <a:txBody>
                    <a:bodyPr/>
                    <a:lstStyle/>
                    <a:p>
                      <a:pPr algn="ctr" rtl="0" fontAlgn="ctr"/>
                      <a:r>
                        <a:rPr lang="ko-KR" altLang="en-US" sz="800" b="0" i="0" u="none" strike="noStrike" dirty="0" err="1">
                          <a:solidFill>
                            <a:srgbClr val="000000"/>
                          </a:solidFill>
                          <a:effectLst/>
                          <a:latin typeface="맑은 고딕" panose="020B0503020000020004" pitchFamily="50" charset="-127"/>
                          <a:ea typeface="+mn-ea"/>
                        </a:rPr>
                        <a:t>비유동</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가맹이행보증금</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ko-KR" altLang="en-US" sz="800" b="0" i="0" u="none" strike="noStrike" dirty="0">
                          <a:solidFill>
                            <a:srgbClr val="000000"/>
                          </a:solidFill>
                          <a:effectLst/>
                          <a:latin typeface="맑은 고딕" panose="020B0503020000020004" pitchFamily="50" charset="-127"/>
                          <a:ea typeface="+mn-ea"/>
                        </a:rPr>
                        <a:t>가맹계약서 징구 및 인터뷰를 통해 보증금 성격 확인</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50500463"/>
                  </a:ext>
                </a:extLst>
              </a:tr>
              <a:tr h="250468">
                <a:tc>
                  <a:txBody>
                    <a:bodyPr/>
                    <a:lstStyle/>
                    <a:p>
                      <a:pPr algn="ctr" rtl="0" fontAlgn="ctr"/>
                      <a:r>
                        <a:rPr lang="ko-KR" altLang="en-US" sz="800" b="0" i="0" u="none" strike="noStrike" dirty="0">
                          <a:solidFill>
                            <a:srgbClr val="000000"/>
                          </a:solidFill>
                          <a:effectLst/>
                          <a:latin typeface="맑은 고딕" panose="020B0503020000020004" pitchFamily="50" charset="-127"/>
                          <a:ea typeface="+mn-ea"/>
                        </a:rPr>
                        <a:t>유동</a:t>
                      </a: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err="1">
                          <a:solidFill>
                            <a:srgbClr val="000000"/>
                          </a:solidFill>
                          <a:effectLst/>
                          <a:latin typeface="맑은 고딕" panose="020B0503020000020004" pitchFamily="50" charset="-127"/>
                          <a:ea typeface="+mn-ea"/>
                        </a:rPr>
                        <a:t>비유동</a:t>
                      </a:r>
                      <a:endParaRPr lang="ko-KR" altLang="en-US"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ko-KR" altLang="en-US" sz="800" b="0" i="0" u="none" strike="noStrike" dirty="0">
                          <a:solidFill>
                            <a:srgbClr val="000000"/>
                          </a:solidFill>
                          <a:effectLst/>
                          <a:latin typeface="맑은 고딕" panose="020B0503020000020004" pitchFamily="50" charset="-127"/>
                          <a:ea typeface="+mn-ea"/>
                        </a:rPr>
                        <a:t>기타의 부채는 일반기업회계기준 및 동 기준 등에 관한 해석을 적용하여 평가함</a:t>
                      </a:r>
                      <a:endParaRPr lang="en-US" altLang="ko-KR" sz="800" b="0"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vMerge="1">
                  <a:txBody>
                    <a:bodyPr/>
                    <a:lstStyle/>
                    <a:p>
                      <a:pPr marL="171450" indent="-171450" algn="l" fontAlgn="t">
                        <a:buFont typeface="Arial" panose="020B0604020202020204" pitchFamily="34" charset="0"/>
                        <a:buChar char="•"/>
                      </a:pP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75691275"/>
                  </a:ext>
                </a:extLst>
              </a:tr>
              <a:tr h="147914">
                <a:tc>
                  <a:txBody>
                    <a:bodyPr/>
                    <a:lstStyle/>
                    <a:p>
                      <a:pPr algn="ctr" rtl="0" fontAlgn="ctr"/>
                      <a:r>
                        <a:rPr lang="ko-KR" altLang="en-US" sz="800" b="1" i="0" u="none" strike="noStrike" dirty="0">
                          <a:solidFill>
                            <a:srgbClr val="000000"/>
                          </a:solidFill>
                          <a:effectLst/>
                          <a:latin typeface="맑은 고딕" panose="020B0503020000020004" pitchFamily="50" charset="-127"/>
                          <a:ea typeface="+mn-ea"/>
                        </a:rPr>
                        <a:t>부채총계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6,822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10,227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mn-ea"/>
                        </a:rPr>
                        <a:t>100%</a:t>
                      </a:r>
                      <a:endParaRPr lang="en-US" altLang="ko-KR"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buFont typeface="Wingdings" panose="05000000000000000000" pitchFamily="2" charset="2"/>
                        <a:buChar char="§"/>
                      </a:pPr>
                      <a:endParaRPr lang="en-US" altLang="ko-KR" sz="800" b="1" i="0" u="none" strike="noStrike" dirty="0">
                        <a:solidFill>
                          <a:srgbClr val="000000"/>
                        </a:solidFill>
                        <a:effectLst/>
                        <a:latin typeface="맑은 고딕" panose="020B0503020000020004" pitchFamily="50" charset="-127"/>
                        <a:ea typeface="+mn-ea"/>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t"/>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82881360"/>
                  </a:ext>
                </a:extLst>
              </a:tr>
            </a:tbl>
          </a:graphicData>
        </a:graphic>
      </p:graphicFrame>
      <p:sp>
        <p:nvSpPr>
          <p:cNvPr id="8" name="제목 2">
            <a:extLst>
              <a:ext uri="{FF2B5EF4-FFF2-40B4-BE49-F238E27FC236}">
                <a16:creationId xmlns:a16="http://schemas.microsoft.com/office/drawing/2014/main" id="{5FEFEBFD-570C-4B05-866C-51A6D5A24F66}"/>
              </a:ext>
            </a:extLst>
          </p:cNvPr>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Quality of Accounting (3/4)</a:t>
            </a:r>
          </a:p>
        </p:txBody>
      </p:sp>
      <p:sp>
        <p:nvSpPr>
          <p:cNvPr id="10" name="제목 2">
            <a:extLst>
              <a:ext uri="{FF2B5EF4-FFF2-40B4-BE49-F238E27FC236}">
                <a16:creationId xmlns:a16="http://schemas.microsoft.com/office/drawing/2014/main" id="{27298786-B72B-4F67-A2F3-193431E409B1}"/>
              </a:ext>
            </a:extLst>
          </p:cNvPr>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Tree>
    <p:extLst>
      <p:ext uri="{BB962C8B-B14F-4D97-AF65-F5344CB8AC3E}">
        <p14:creationId xmlns:p14="http://schemas.microsoft.com/office/powerpoint/2010/main" val="14576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Quality of Accounting (4/4)</a:t>
            </a:r>
          </a:p>
        </p:txBody>
      </p:sp>
      <p:graphicFrame>
        <p:nvGraphicFramePr>
          <p:cNvPr id="5" name="Group 3"/>
          <p:cNvGraphicFramePr>
            <a:graphicFrameLocks noGrp="1"/>
          </p:cNvGraphicFramePr>
          <p:nvPr>
            <p:extLst>
              <p:ext uri="{D42A27DB-BD31-4B8C-83A1-F6EECF244321}">
                <p14:modId xmlns:p14="http://schemas.microsoft.com/office/powerpoint/2010/main" val="2314389356"/>
              </p:ext>
            </p:extLst>
          </p:nvPr>
        </p:nvGraphicFramePr>
        <p:xfrm>
          <a:off x="468001" y="1190355"/>
          <a:ext cx="8337600" cy="5057636"/>
        </p:xfrm>
        <a:graphic>
          <a:graphicData uri="http://schemas.openxmlformats.org/drawingml/2006/table">
            <a:tbl>
              <a:tblPr/>
              <a:tblGrid>
                <a:gridCol w="1080000">
                  <a:extLst>
                    <a:ext uri="{9D8B030D-6E8A-4147-A177-3AD203B41FA5}">
                      <a16:colId xmlns:a16="http://schemas.microsoft.com/office/drawing/2014/main" val="20000"/>
                    </a:ext>
                  </a:extLst>
                </a:gridCol>
                <a:gridCol w="3628800">
                  <a:extLst>
                    <a:ext uri="{9D8B030D-6E8A-4147-A177-3AD203B41FA5}">
                      <a16:colId xmlns:a16="http://schemas.microsoft.com/office/drawing/2014/main" val="20001"/>
                    </a:ext>
                  </a:extLst>
                </a:gridCol>
                <a:gridCol w="3628800">
                  <a:extLst>
                    <a:ext uri="{9D8B030D-6E8A-4147-A177-3AD203B41FA5}">
                      <a16:colId xmlns:a16="http://schemas.microsoft.com/office/drawing/2014/main" val="2986083496"/>
                    </a:ext>
                  </a:extLst>
                </a:gridCol>
              </a:tblGrid>
              <a:tr h="245569">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723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총액</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r>
                        <a:rPr kumimoji="0" lang="ko-KR" altLang="en-US" sz="1000" b="1" i="0" u="none" strike="noStrike" kern="1200" cap="none" spc="0" normalizeH="0" baseline="0" dirty="0" err="1">
                          <a:ln>
                            <a:noFill/>
                          </a:ln>
                          <a:solidFill>
                            <a:schemeClr val="tx1"/>
                          </a:solidFill>
                          <a:effectLst/>
                          <a:uLnTx/>
                          <a:uFillTx/>
                          <a:latin typeface="Arial" panose="020B0604020202020204" pitchFamily="34" charset="0"/>
                          <a:ea typeface="+mj-ea"/>
                          <a:cs typeface="Arial" panose="020B0604020202020204" pitchFamily="34" charset="0"/>
                        </a:rPr>
                        <a:t>순액</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 이슈</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8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1">
                        <a:lnSpc>
                          <a:spcPts val="1200"/>
                        </a:lnSpc>
                        <a:spcBef>
                          <a:spcPts val="300"/>
                        </a:spcBef>
                        <a:spcAft>
                          <a:spcPts val="300"/>
                        </a:spcAft>
                        <a:buClrTx/>
                        <a:buSzTx/>
                        <a:buFontTx/>
                        <a:buNone/>
                        <a:tabLst/>
                        <a:defRPr/>
                      </a:pPr>
                      <a:r>
                        <a:rPr lang="en-US" altLang="ko-KR" sz="900" b="1" i="0" baseline="0" dirty="0">
                          <a:solidFill>
                            <a:schemeClr val="tx1"/>
                          </a:solidFill>
                          <a:latin typeface="맑은 고딕" panose="020B0503020000020004" pitchFamily="50" charset="-127"/>
                          <a:ea typeface="+mn-ea"/>
                        </a:rPr>
                        <a:t>&lt;</a:t>
                      </a:r>
                      <a:r>
                        <a:rPr lang="ko-KR" altLang="en-US" sz="900" b="1" i="0" baseline="0" dirty="0">
                          <a:solidFill>
                            <a:schemeClr val="tx1"/>
                          </a:solidFill>
                          <a:latin typeface="맑은 고딕" panose="020B0503020000020004" pitchFamily="50" charset="-127"/>
                          <a:ea typeface="+mn-ea"/>
                        </a:rPr>
                        <a:t>물류매출</a:t>
                      </a:r>
                      <a:r>
                        <a:rPr lang="en-US" altLang="ko-KR" sz="900" b="1" i="0" baseline="0" dirty="0">
                          <a:solidFill>
                            <a:schemeClr val="tx1"/>
                          </a:solidFill>
                          <a:latin typeface="맑은 고딕" panose="020B0503020000020004" pitchFamily="50" charset="-127"/>
                          <a:ea typeface="+mn-ea"/>
                        </a:rPr>
                        <a:t>(</a:t>
                      </a:r>
                      <a:r>
                        <a:rPr lang="ko-KR" altLang="en-US" sz="900" b="1" i="0" baseline="0" dirty="0">
                          <a:solidFill>
                            <a:schemeClr val="tx1"/>
                          </a:solidFill>
                          <a:latin typeface="맑은 고딕" panose="020B0503020000020004" pitchFamily="50" charset="-127"/>
                          <a:ea typeface="+mn-ea"/>
                        </a:rPr>
                        <a:t>원두</a:t>
                      </a:r>
                      <a:r>
                        <a:rPr lang="en-US" altLang="ko-KR" sz="900" b="1" i="0" baseline="0" dirty="0">
                          <a:solidFill>
                            <a:schemeClr val="tx1"/>
                          </a:solidFill>
                          <a:latin typeface="맑은 고딕" panose="020B0503020000020004" pitchFamily="50" charset="-127"/>
                          <a:ea typeface="+mn-ea"/>
                        </a:rPr>
                        <a:t>)</a:t>
                      </a:r>
                      <a:r>
                        <a:rPr lang="ko-KR" altLang="en-US" sz="900" b="1" i="0" baseline="0" dirty="0">
                          <a:solidFill>
                            <a:schemeClr val="tx1"/>
                          </a:solidFill>
                          <a:latin typeface="맑은 고딕" panose="020B0503020000020004" pitchFamily="50" charset="-127"/>
                          <a:ea typeface="+mn-ea"/>
                        </a:rPr>
                        <a:t> </a:t>
                      </a:r>
                      <a:r>
                        <a:rPr lang="en-US" altLang="ko-KR" sz="900" b="1" i="0" baseline="0" dirty="0">
                          <a:solidFill>
                            <a:schemeClr val="tx1"/>
                          </a:solidFill>
                          <a:latin typeface="맑은 고딕" panose="020B0503020000020004" pitchFamily="50" charset="-127"/>
                          <a:ea typeface="+mn-ea"/>
                        </a:rPr>
                        <a:t>Process&gt;</a:t>
                      </a:r>
                    </a:p>
                    <a:p>
                      <a:pPr marL="172800" indent="-172800" latinLnBrk="0">
                        <a:lnSpc>
                          <a:spcPts val="1200"/>
                        </a:lnSpc>
                        <a:spcBef>
                          <a:spcPts val="300"/>
                        </a:spcBef>
                        <a:spcAft>
                          <a:spcPts val="300"/>
                        </a:spcAft>
                        <a:buClr>
                          <a:srgbClr val="00338D"/>
                        </a:buClr>
                        <a:buSzPct val="120000"/>
                        <a:buFont typeface="Arial" panose="020B0604020202020204" pitchFamily="34" charset="0"/>
                        <a:buChar char="•"/>
                      </a:pPr>
                      <a:r>
                        <a:rPr lang="ko-KR" altLang="en-US" sz="900" b="0" i="0" baseline="0" dirty="0">
                          <a:solidFill>
                            <a:schemeClr val="tx1"/>
                          </a:solidFill>
                          <a:latin typeface="맑은 고딕" panose="020B0503020000020004" pitchFamily="50" charset="-127"/>
                          <a:ea typeface="+mn-ea"/>
                        </a:rPr>
                        <a:t>기존 </a:t>
                      </a:r>
                      <a:r>
                        <a:rPr lang="en-US" altLang="ko-KR" sz="900" b="0" i="0" baseline="0" dirty="0">
                          <a:solidFill>
                            <a:schemeClr val="tx1"/>
                          </a:solidFill>
                          <a:latin typeface="맑은 고딕" panose="020B0503020000020004" pitchFamily="50" charset="-127"/>
                          <a:ea typeface="+mn-ea"/>
                        </a:rPr>
                        <a:t>: </a:t>
                      </a:r>
                      <a:r>
                        <a:rPr lang="ko-KR" altLang="en-US" sz="900" b="0" i="0" u="none" strike="noStrike" dirty="0">
                          <a:solidFill>
                            <a:srgbClr val="000000"/>
                          </a:solidFill>
                          <a:effectLst/>
                          <a:latin typeface="맑은 고딕" panose="020B0503020000020004" pitchFamily="50" charset="-127"/>
                          <a:ea typeface="+mn-ea"/>
                        </a:rPr>
                        <a:t>원두공급업체와 물류회사가 직접 원두공급계약을 맺음에 따라 물류회사의 가맹점 </a:t>
                      </a:r>
                      <a:r>
                        <a:rPr lang="ko-KR" altLang="en-US" sz="900" b="0" i="0" u="none" strike="noStrike" dirty="0" err="1">
                          <a:solidFill>
                            <a:srgbClr val="000000"/>
                          </a:solidFill>
                          <a:effectLst/>
                          <a:latin typeface="맑은 고딕" panose="020B0503020000020004" pitchFamily="50" charset="-127"/>
                          <a:ea typeface="+mn-ea"/>
                        </a:rPr>
                        <a:t>원두납품가액에서</a:t>
                      </a:r>
                      <a:r>
                        <a:rPr lang="ko-KR" altLang="en-US" sz="900" b="0" i="0" u="none" strike="noStrike" dirty="0">
                          <a:solidFill>
                            <a:srgbClr val="000000"/>
                          </a:solidFill>
                          <a:effectLst/>
                          <a:latin typeface="맑은 고딕" panose="020B0503020000020004" pitchFamily="50" charset="-127"/>
                          <a:ea typeface="+mn-ea"/>
                        </a:rPr>
                        <a:t> 원두매입금액</a:t>
                      </a:r>
                      <a:r>
                        <a:rPr lang="en-US" altLang="ko-KR" sz="900" b="0" i="0" u="none" strike="noStrike" dirty="0">
                          <a:solidFill>
                            <a:srgbClr val="000000"/>
                          </a:solidFill>
                          <a:effectLst/>
                          <a:latin typeface="맑은 고딕" panose="020B0503020000020004" pitchFamily="50" charset="-127"/>
                          <a:ea typeface="+mn-ea"/>
                        </a:rPr>
                        <a:t>, </a:t>
                      </a:r>
                      <a:r>
                        <a:rPr lang="ko-KR" altLang="en-US" sz="900" b="0" i="0" u="none" strike="noStrike" dirty="0">
                          <a:solidFill>
                            <a:srgbClr val="000000"/>
                          </a:solidFill>
                          <a:effectLst/>
                          <a:latin typeface="맑은 고딕" panose="020B0503020000020004" pitchFamily="50" charset="-127"/>
                          <a:ea typeface="+mn-ea"/>
                        </a:rPr>
                        <a:t>물류비를 제외한 금액을 물류매출</a:t>
                      </a:r>
                      <a:r>
                        <a:rPr lang="en-US" altLang="ko-KR" sz="900" b="0" i="0" u="none" strike="noStrike" dirty="0">
                          <a:solidFill>
                            <a:srgbClr val="000000"/>
                          </a:solidFill>
                          <a:effectLst/>
                          <a:latin typeface="맑은 고딕" panose="020B0503020000020004" pitchFamily="50" charset="-127"/>
                          <a:ea typeface="+mn-ea"/>
                        </a:rPr>
                        <a:t>(</a:t>
                      </a:r>
                      <a:r>
                        <a:rPr lang="ko-KR" altLang="en-US" sz="900" b="0" i="0" u="none" strike="noStrike" dirty="0" err="1">
                          <a:solidFill>
                            <a:srgbClr val="000000"/>
                          </a:solidFill>
                          <a:effectLst/>
                          <a:latin typeface="맑은 고딕" panose="020B0503020000020004" pitchFamily="50" charset="-127"/>
                          <a:ea typeface="+mn-ea"/>
                        </a:rPr>
                        <a:t>순액</a:t>
                      </a:r>
                      <a:r>
                        <a:rPr lang="en-US" altLang="ko-KR" sz="900" b="0" i="0" u="none" strike="noStrike" dirty="0">
                          <a:solidFill>
                            <a:srgbClr val="000000"/>
                          </a:solidFill>
                          <a:effectLst/>
                          <a:latin typeface="맑은 고딕" panose="020B0503020000020004" pitchFamily="50" charset="-127"/>
                          <a:ea typeface="+mn-ea"/>
                        </a:rPr>
                        <a:t>)</a:t>
                      </a:r>
                      <a:r>
                        <a:rPr lang="ko-KR" altLang="en-US" sz="900" b="0" i="0" u="none" strike="noStrike" dirty="0">
                          <a:solidFill>
                            <a:srgbClr val="000000"/>
                          </a:solidFill>
                          <a:effectLst/>
                          <a:latin typeface="맑은 고딕" panose="020B0503020000020004" pitchFamily="50" charset="-127"/>
                          <a:ea typeface="+mn-ea"/>
                        </a:rPr>
                        <a:t>로 인식</a:t>
                      </a:r>
                      <a:br>
                        <a:rPr lang="en-US" altLang="ko-KR" sz="900" b="0" i="0" u="none" strike="noStrike" dirty="0">
                          <a:solidFill>
                            <a:srgbClr val="000000"/>
                          </a:solidFill>
                          <a:effectLst/>
                          <a:latin typeface="맑은 고딕" panose="020B0503020000020004" pitchFamily="50" charset="-127"/>
                          <a:ea typeface="+mn-ea"/>
                        </a:rPr>
                      </a:br>
                      <a:endParaRPr lang="en-US" altLang="ko-KR" sz="900" b="0" i="0" u="none" strike="noStrike" dirty="0">
                        <a:solidFill>
                          <a:srgbClr val="000000"/>
                        </a:solidFill>
                        <a:effectLst/>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0" indent="0" latinLnBrk="0">
                        <a:lnSpc>
                          <a:spcPts val="1200"/>
                        </a:lnSpc>
                        <a:spcBef>
                          <a:spcPts val="300"/>
                        </a:spcBef>
                        <a:spcAft>
                          <a:spcPts val="300"/>
                        </a:spcAft>
                        <a:buClr>
                          <a:srgbClr val="00338D"/>
                        </a:buClr>
                        <a:buSzPct val="120000"/>
                        <a:buFont typeface="Wingdings" panose="05000000000000000000" pitchFamily="2" charset="2"/>
                        <a:buNone/>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Arial" panose="020B0604020202020204" pitchFamily="34" charset="0"/>
                        <a:buChar char="•"/>
                      </a:pPr>
                      <a:r>
                        <a:rPr lang="ko-KR" altLang="en-US" sz="900" b="0" i="0" baseline="0" dirty="0">
                          <a:solidFill>
                            <a:schemeClr val="tx1"/>
                          </a:solidFill>
                          <a:latin typeface="맑은 고딕" panose="020B0503020000020004" pitchFamily="50" charset="-127"/>
                          <a:ea typeface="+mn-ea"/>
                        </a:rPr>
                        <a:t>변경 </a:t>
                      </a:r>
                      <a:r>
                        <a:rPr lang="en-US" altLang="ko-KR" sz="900" b="0" i="0" baseline="0" dirty="0">
                          <a:solidFill>
                            <a:schemeClr val="tx1"/>
                          </a:solidFill>
                          <a:latin typeface="맑은 고딕" panose="020B0503020000020004" pitchFamily="50" charset="-127"/>
                          <a:ea typeface="+mn-ea"/>
                        </a:rPr>
                        <a:t>: </a:t>
                      </a:r>
                      <a:r>
                        <a:rPr lang="ko-KR" altLang="en-US" sz="900" b="0" i="0" u="none" strike="noStrike" dirty="0">
                          <a:solidFill>
                            <a:srgbClr val="000000"/>
                          </a:solidFill>
                          <a:effectLst/>
                          <a:latin typeface="맑은 고딕" panose="020B0503020000020004" pitchFamily="50" charset="-127"/>
                          <a:ea typeface="+mn-ea"/>
                        </a:rPr>
                        <a:t>원두공급업체와 회사가 직접 공급계약을 맺고 회사가 물류업체에 원두를 판매하는 방식으로 변경됨에 따라</a:t>
                      </a:r>
                      <a:r>
                        <a:rPr lang="en-US" altLang="ko-KR" sz="900" b="0" i="0" u="none" strike="noStrike" dirty="0">
                          <a:solidFill>
                            <a:srgbClr val="000000"/>
                          </a:solidFill>
                          <a:effectLst/>
                          <a:latin typeface="맑은 고딕" panose="020B0503020000020004" pitchFamily="50" charset="-127"/>
                          <a:ea typeface="+mn-ea"/>
                        </a:rPr>
                        <a:t>, </a:t>
                      </a:r>
                      <a:r>
                        <a:rPr lang="ko-KR" altLang="en-US" sz="900" b="0" i="0" u="none" strike="noStrike" dirty="0">
                          <a:solidFill>
                            <a:srgbClr val="000000"/>
                          </a:solidFill>
                          <a:effectLst/>
                          <a:latin typeface="맑은 고딕" panose="020B0503020000020004" pitchFamily="50" charset="-127"/>
                          <a:ea typeface="+mn-ea"/>
                        </a:rPr>
                        <a:t>가맹점 </a:t>
                      </a:r>
                      <a:r>
                        <a:rPr lang="ko-KR" altLang="en-US" sz="900" b="0" i="0" u="none" strike="noStrike" dirty="0" err="1">
                          <a:solidFill>
                            <a:srgbClr val="000000"/>
                          </a:solidFill>
                          <a:effectLst/>
                          <a:latin typeface="맑은 고딕" panose="020B0503020000020004" pitchFamily="50" charset="-127"/>
                          <a:ea typeface="+mn-ea"/>
                        </a:rPr>
                        <a:t>원두납품가액에서</a:t>
                      </a:r>
                      <a:r>
                        <a:rPr lang="ko-KR" altLang="en-US" sz="900" b="0" i="0" u="none" strike="noStrike" dirty="0">
                          <a:solidFill>
                            <a:srgbClr val="000000"/>
                          </a:solidFill>
                          <a:effectLst/>
                          <a:latin typeface="맑은 고딕" panose="020B0503020000020004" pitchFamily="50" charset="-127"/>
                          <a:ea typeface="+mn-ea"/>
                        </a:rPr>
                        <a:t> 물류비를 제외한 금액을 물류매출</a:t>
                      </a:r>
                      <a:r>
                        <a:rPr lang="en-US" altLang="ko-KR" sz="900" b="0" i="0" u="none" strike="noStrike" dirty="0">
                          <a:solidFill>
                            <a:srgbClr val="000000"/>
                          </a:solidFill>
                          <a:effectLst/>
                          <a:latin typeface="맑은 고딕" panose="020B0503020000020004" pitchFamily="50" charset="-127"/>
                          <a:ea typeface="+mn-ea"/>
                        </a:rPr>
                        <a:t>(</a:t>
                      </a:r>
                      <a:r>
                        <a:rPr lang="ko-KR" altLang="en-US" sz="900" b="0" i="0" u="none" strike="noStrike" dirty="0">
                          <a:solidFill>
                            <a:srgbClr val="000000"/>
                          </a:solidFill>
                          <a:effectLst/>
                          <a:latin typeface="맑은 고딕" panose="020B0503020000020004" pitchFamily="50" charset="-127"/>
                          <a:ea typeface="+mn-ea"/>
                        </a:rPr>
                        <a:t>총액</a:t>
                      </a:r>
                      <a:r>
                        <a:rPr lang="en-US" altLang="ko-KR" sz="900" b="0" i="0" u="none" strike="noStrike" dirty="0">
                          <a:solidFill>
                            <a:srgbClr val="000000"/>
                          </a:solidFill>
                          <a:effectLst/>
                          <a:latin typeface="맑은 고딕" panose="020B0503020000020004" pitchFamily="50" charset="-127"/>
                          <a:ea typeface="+mn-ea"/>
                        </a:rPr>
                        <a:t>)</a:t>
                      </a:r>
                      <a:r>
                        <a:rPr lang="ko-KR" altLang="en-US" sz="900" b="0" i="0" u="none" strike="noStrike" dirty="0">
                          <a:solidFill>
                            <a:srgbClr val="000000"/>
                          </a:solidFill>
                          <a:effectLst/>
                          <a:latin typeface="맑은 고딕" panose="020B0503020000020004" pitchFamily="50" charset="-127"/>
                          <a:ea typeface="+mn-ea"/>
                        </a:rPr>
                        <a:t>로 인식하는 총액법으로 회계처리 변경</a:t>
                      </a:r>
                      <a:br>
                        <a:rPr lang="ko-KR" altLang="en-US" sz="900" b="0" i="0" u="none" strike="noStrike" dirty="0">
                          <a:solidFill>
                            <a:srgbClr val="000000"/>
                          </a:solidFill>
                          <a:effectLst/>
                          <a:latin typeface="맑은 고딕" panose="020B0503020000020004" pitchFamily="50" charset="-127"/>
                          <a:ea typeface="+mn-ea"/>
                        </a:rPr>
                      </a:br>
                      <a:endParaRPr lang="en-US" altLang="ko-KR" sz="900" b="1" i="0" baseline="0" dirty="0">
                        <a:solidFill>
                          <a:schemeClr val="tx2"/>
                        </a:solidFill>
                        <a:latin typeface="맑은 고딕" panose="020B0503020000020004" pitchFamily="50" charset="-127"/>
                        <a:ea typeface="+mn-ea"/>
                      </a:endParaRPr>
                    </a:p>
                    <a:p>
                      <a:pPr marL="0" marR="0" indent="0" algn="l" defTabSz="914400" rtl="0" eaLnBrk="1" fontAlgn="auto" latinLnBrk="1" hangingPunct="1">
                        <a:lnSpc>
                          <a:spcPts val="1200"/>
                        </a:lnSpc>
                        <a:spcBef>
                          <a:spcPts val="300"/>
                        </a:spcBef>
                        <a:spcAft>
                          <a:spcPts val="300"/>
                        </a:spcAft>
                        <a:buClrTx/>
                        <a:buSzTx/>
                        <a:buFontTx/>
                        <a:buNone/>
                        <a:tabLst/>
                        <a:defRPr/>
                      </a:pPr>
                      <a:endParaRPr lang="en-US" altLang="ko-KR" sz="900" b="1" i="0" baseline="0" dirty="0">
                        <a:solidFill>
                          <a:schemeClr val="tx2"/>
                        </a:solidFill>
                        <a:latin typeface="맑은 고딕" panose="020B0503020000020004" pitchFamily="50" charset="-127"/>
                        <a:ea typeface="+mn-ea"/>
                      </a:endParaRPr>
                    </a:p>
                    <a:p>
                      <a:pPr marL="0" marR="0" indent="0" algn="l" defTabSz="914400" rtl="0" eaLnBrk="1" fontAlgn="auto" latinLnBrk="1" hangingPunct="1">
                        <a:lnSpc>
                          <a:spcPts val="1200"/>
                        </a:lnSpc>
                        <a:spcBef>
                          <a:spcPts val="300"/>
                        </a:spcBef>
                        <a:spcAft>
                          <a:spcPts val="300"/>
                        </a:spcAft>
                        <a:buClrTx/>
                        <a:buSzTx/>
                        <a:buFontTx/>
                        <a:buNone/>
                        <a:tabLst/>
                        <a:defRPr/>
                      </a:pPr>
                      <a:endParaRPr lang="en-US" altLang="ko-KR" sz="900" b="1" i="0" baseline="0" dirty="0">
                        <a:solidFill>
                          <a:schemeClr val="tx2"/>
                        </a:solidFill>
                        <a:latin typeface="맑은 고딕" panose="020B0503020000020004" pitchFamily="50" charset="-127"/>
                        <a:ea typeface="+mn-ea"/>
                      </a:endParaRPr>
                    </a:p>
                    <a:p>
                      <a:pPr marL="0" marR="0" indent="0" algn="l" defTabSz="914400" rtl="0" eaLnBrk="1" fontAlgn="auto" latinLnBrk="1" hangingPunct="1">
                        <a:lnSpc>
                          <a:spcPts val="1200"/>
                        </a:lnSpc>
                        <a:spcBef>
                          <a:spcPts val="300"/>
                        </a:spcBef>
                        <a:spcAft>
                          <a:spcPts val="300"/>
                        </a:spcAft>
                        <a:buClrTx/>
                        <a:buSzTx/>
                        <a:buFontTx/>
                        <a:buNone/>
                        <a:tabLst/>
                        <a:defRPr/>
                      </a:pPr>
                      <a:endParaRPr lang="en-US" altLang="ko-KR" sz="900" b="1" i="0" baseline="0" dirty="0">
                        <a:solidFill>
                          <a:schemeClr val="tx2"/>
                        </a:solidFill>
                        <a:latin typeface="맑은 고딕" panose="020B0503020000020004" pitchFamily="50" charset="-127"/>
                        <a:ea typeface="+mn-ea"/>
                      </a:endParaRPr>
                    </a:p>
                    <a:p>
                      <a:pPr marL="0" marR="0" indent="0" algn="l" defTabSz="914400" rtl="0" eaLnBrk="1" fontAlgn="auto" latinLnBrk="1" hangingPunct="1">
                        <a:lnSpc>
                          <a:spcPts val="1200"/>
                        </a:lnSpc>
                        <a:spcBef>
                          <a:spcPts val="300"/>
                        </a:spcBef>
                        <a:spcAft>
                          <a:spcPts val="300"/>
                        </a:spcAft>
                        <a:buClrTx/>
                        <a:buSzTx/>
                        <a:buFontTx/>
                        <a:buNone/>
                        <a:tabLst/>
                        <a:defRPr/>
                      </a:pPr>
                      <a:endParaRPr lang="en-US" altLang="ko-KR" sz="900" b="1" i="0" baseline="0" dirty="0">
                        <a:solidFill>
                          <a:schemeClr val="tx2"/>
                        </a:solidFill>
                        <a:latin typeface="맑은 고딕" panose="020B0503020000020004" pitchFamily="50" charset="-127"/>
                        <a:ea typeface="+mn-ea"/>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1">
                        <a:lnSpc>
                          <a:spcPts val="1200"/>
                        </a:lnSpc>
                        <a:spcBef>
                          <a:spcPts val="300"/>
                        </a:spcBef>
                        <a:spcAft>
                          <a:spcPts val="300"/>
                        </a:spcAft>
                        <a:buClrTx/>
                        <a:buSzTx/>
                        <a:buFontTx/>
                        <a:buNone/>
                        <a:tabLst/>
                        <a:defRPr/>
                      </a:pPr>
                      <a:r>
                        <a:rPr lang="en-US" altLang="ko-KR" sz="900" b="1" i="0" baseline="0" dirty="0">
                          <a:solidFill>
                            <a:schemeClr val="tx1"/>
                          </a:solidFill>
                          <a:latin typeface="맑은 고딕" panose="020B0503020000020004" pitchFamily="50" charset="-127"/>
                          <a:ea typeface="+mn-ea"/>
                        </a:rPr>
                        <a:t>&lt;</a:t>
                      </a:r>
                      <a:r>
                        <a:rPr lang="ko-KR" altLang="en-US" sz="900" b="1" i="0" baseline="0" dirty="0">
                          <a:solidFill>
                            <a:schemeClr val="tx1"/>
                          </a:solidFill>
                          <a:latin typeface="맑은 고딕" panose="020B0503020000020004" pitchFamily="50" charset="-127"/>
                          <a:ea typeface="+mn-ea"/>
                        </a:rPr>
                        <a:t>일반회계기준 수익인식 기준 검토</a:t>
                      </a:r>
                      <a:r>
                        <a:rPr lang="en-US" altLang="ko-KR" sz="900" b="1" i="0" baseline="0" dirty="0">
                          <a:solidFill>
                            <a:schemeClr val="tx1"/>
                          </a:solidFill>
                          <a:latin typeface="맑은 고딕" panose="020B0503020000020004" pitchFamily="50" charset="-127"/>
                          <a:ea typeface="+mn-ea"/>
                        </a:rPr>
                        <a:t>&gt;</a:t>
                      </a:r>
                    </a:p>
                    <a:p>
                      <a:pPr marL="172800" indent="-172800" latinLnBrk="0">
                        <a:lnSpc>
                          <a:spcPts val="1200"/>
                        </a:lnSpc>
                        <a:spcBef>
                          <a:spcPts val="300"/>
                        </a:spcBef>
                        <a:spcAft>
                          <a:spcPts val="300"/>
                        </a:spcAft>
                        <a:buClr>
                          <a:srgbClr val="00338D"/>
                        </a:buClr>
                        <a:buSzPct val="120000"/>
                        <a:buFont typeface="Arial" panose="020B0604020202020204" pitchFamily="34" charset="0"/>
                        <a:buChar char="•"/>
                      </a:pPr>
                      <a:r>
                        <a:rPr lang="ko-KR" altLang="en-US" sz="900" b="0" i="0" baseline="0" dirty="0">
                          <a:solidFill>
                            <a:schemeClr val="tx1"/>
                          </a:solidFill>
                          <a:latin typeface="맑은 고딕" panose="020B0503020000020004" pitchFamily="50" charset="-127"/>
                          <a:ea typeface="+mn-ea"/>
                        </a:rPr>
                        <a:t>일반회계기준 제</a:t>
                      </a:r>
                      <a:r>
                        <a:rPr lang="en-US" altLang="ko-KR" sz="900" b="0" i="0" baseline="0" dirty="0">
                          <a:solidFill>
                            <a:schemeClr val="tx1"/>
                          </a:solidFill>
                          <a:latin typeface="맑은 고딕" panose="020B0503020000020004" pitchFamily="50" charset="-127"/>
                          <a:ea typeface="+mn-ea"/>
                        </a:rPr>
                        <a:t>16</a:t>
                      </a:r>
                      <a:r>
                        <a:rPr lang="ko-KR" altLang="en-US" sz="900" b="0" i="0" baseline="0" dirty="0">
                          <a:solidFill>
                            <a:schemeClr val="tx1"/>
                          </a:solidFill>
                          <a:latin typeface="맑은 고딕" panose="020B0503020000020004" pitchFamily="50" charset="-127"/>
                          <a:ea typeface="+mn-ea"/>
                        </a:rPr>
                        <a:t>장 수익인식 관련 실무지침에서 총액</a:t>
                      </a:r>
                      <a:r>
                        <a:rPr lang="en-US" altLang="ko-KR" sz="900" b="0" i="0" baseline="0" dirty="0">
                          <a:solidFill>
                            <a:schemeClr val="tx1"/>
                          </a:solidFill>
                          <a:latin typeface="맑은 고딕" panose="020B0503020000020004" pitchFamily="50" charset="-127"/>
                          <a:ea typeface="+mn-ea"/>
                        </a:rPr>
                        <a:t>/</a:t>
                      </a:r>
                      <a:r>
                        <a:rPr lang="ko-KR" altLang="en-US" sz="900" b="0" i="0" baseline="0" dirty="0" err="1">
                          <a:solidFill>
                            <a:schemeClr val="tx1"/>
                          </a:solidFill>
                          <a:latin typeface="맑은 고딕" panose="020B0503020000020004" pitchFamily="50" charset="-127"/>
                          <a:ea typeface="+mn-ea"/>
                        </a:rPr>
                        <a:t>순액</a:t>
                      </a:r>
                      <a:r>
                        <a:rPr lang="ko-KR" altLang="en-US" sz="900" b="0" i="0" baseline="0" dirty="0">
                          <a:solidFill>
                            <a:schemeClr val="tx1"/>
                          </a:solidFill>
                          <a:latin typeface="맑은 고딕" panose="020B0503020000020004" pitchFamily="50" charset="-127"/>
                          <a:ea typeface="+mn-ea"/>
                        </a:rPr>
                        <a:t> 이슈와 관련하여 아래 지표에 따라 본인</a:t>
                      </a:r>
                      <a:r>
                        <a:rPr lang="en-US" altLang="ko-KR" sz="900" b="0" i="0" baseline="0" dirty="0">
                          <a:solidFill>
                            <a:schemeClr val="tx1"/>
                          </a:solidFill>
                          <a:latin typeface="맑은 고딕" panose="020B0503020000020004" pitchFamily="50" charset="-127"/>
                          <a:ea typeface="+mn-ea"/>
                        </a:rPr>
                        <a:t>(</a:t>
                      </a:r>
                      <a:r>
                        <a:rPr lang="ko-KR" altLang="en-US" sz="900" b="0" i="0" baseline="0" dirty="0">
                          <a:solidFill>
                            <a:schemeClr val="tx1"/>
                          </a:solidFill>
                          <a:latin typeface="맑은 고딕" panose="020B0503020000020004" pitchFamily="50" charset="-127"/>
                          <a:ea typeface="+mn-ea"/>
                        </a:rPr>
                        <a:t>총액</a:t>
                      </a:r>
                      <a:r>
                        <a:rPr lang="en-US" altLang="ko-KR" sz="900" b="0" i="0" baseline="0" dirty="0">
                          <a:solidFill>
                            <a:schemeClr val="tx1"/>
                          </a:solidFill>
                          <a:latin typeface="맑은 고딕" panose="020B0503020000020004" pitchFamily="50" charset="-127"/>
                          <a:ea typeface="+mn-ea"/>
                        </a:rPr>
                        <a:t>)</a:t>
                      </a:r>
                      <a:r>
                        <a:rPr lang="ko-KR" altLang="en-US" sz="900" b="0" i="0" baseline="0" dirty="0">
                          <a:solidFill>
                            <a:schemeClr val="tx1"/>
                          </a:solidFill>
                          <a:latin typeface="맑은 고딕" panose="020B0503020000020004" pitchFamily="50" charset="-127"/>
                          <a:ea typeface="+mn-ea"/>
                        </a:rPr>
                        <a:t>으로서 활동하는지 또는 대리인</a:t>
                      </a:r>
                      <a:r>
                        <a:rPr lang="en-US" altLang="ko-KR" sz="900" b="0" i="0" baseline="0" dirty="0">
                          <a:solidFill>
                            <a:schemeClr val="tx1"/>
                          </a:solidFill>
                          <a:latin typeface="맑은 고딕" panose="020B0503020000020004" pitchFamily="50" charset="-127"/>
                          <a:ea typeface="+mn-ea"/>
                        </a:rPr>
                        <a:t>(</a:t>
                      </a:r>
                      <a:r>
                        <a:rPr lang="ko-KR" altLang="en-US" sz="900" b="0" i="0" baseline="0" dirty="0" err="1">
                          <a:solidFill>
                            <a:schemeClr val="tx1"/>
                          </a:solidFill>
                          <a:latin typeface="맑은 고딕" panose="020B0503020000020004" pitchFamily="50" charset="-127"/>
                          <a:ea typeface="+mn-ea"/>
                        </a:rPr>
                        <a:t>순액</a:t>
                      </a:r>
                      <a:r>
                        <a:rPr lang="en-US" altLang="ko-KR" sz="900" b="0" i="0" baseline="0" dirty="0">
                          <a:solidFill>
                            <a:schemeClr val="tx1"/>
                          </a:solidFill>
                          <a:latin typeface="맑은 고딕" panose="020B0503020000020004" pitchFamily="50" charset="-127"/>
                          <a:ea typeface="+mn-ea"/>
                        </a:rPr>
                        <a:t>)</a:t>
                      </a:r>
                      <a:r>
                        <a:rPr lang="ko-KR" altLang="en-US" sz="900" b="0" i="0" baseline="0" dirty="0">
                          <a:solidFill>
                            <a:schemeClr val="tx1"/>
                          </a:solidFill>
                          <a:latin typeface="맑은 고딕" panose="020B0503020000020004" pitchFamily="50" charset="-127"/>
                          <a:ea typeface="+mn-ea"/>
                        </a:rPr>
                        <a:t>으로 활동하는지에 대하여 결정하고 있으며 회사의 해당 지표들 충족 여부는 다음과 같음</a:t>
                      </a:r>
                      <a:r>
                        <a:rPr lang="en-US" altLang="ko-KR" sz="900" b="0" i="0" baseline="0" dirty="0">
                          <a:solidFill>
                            <a:schemeClr val="tx1"/>
                          </a:solidFill>
                          <a:latin typeface="맑은 고딕" panose="020B0503020000020004" pitchFamily="50" charset="-127"/>
                          <a:ea typeface="+mn-ea"/>
                        </a:rPr>
                        <a:t>.</a:t>
                      </a:r>
                      <a:r>
                        <a:rPr lang="ko-KR" altLang="en-US" sz="900" b="0" i="0" baseline="0" dirty="0">
                          <a:solidFill>
                            <a:schemeClr val="tx1"/>
                          </a:solidFill>
                          <a:latin typeface="맑은 고딕" panose="020B0503020000020004" pitchFamily="50" charset="-127"/>
                          <a:ea typeface="+mn-ea"/>
                        </a:rPr>
                        <a:t>  </a:t>
                      </a: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Wingdings" panose="05000000000000000000" pitchFamily="2" charset="2"/>
                        <a:buChar char="§"/>
                      </a:pPr>
                      <a:endParaRPr lang="en-US" altLang="ko-KR" sz="900" b="0" i="0" baseline="0" dirty="0">
                        <a:solidFill>
                          <a:schemeClr val="tx1"/>
                        </a:solidFill>
                        <a:latin typeface="맑은 고딕" panose="020B0503020000020004" pitchFamily="50" charset="-127"/>
                        <a:ea typeface="+mn-ea"/>
                      </a:endParaRPr>
                    </a:p>
                    <a:p>
                      <a:pPr marL="0" indent="0" latinLnBrk="0">
                        <a:lnSpc>
                          <a:spcPts val="1200"/>
                        </a:lnSpc>
                        <a:spcBef>
                          <a:spcPts val="300"/>
                        </a:spcBef>
                        <a:spcAft>
                          <a:spcPts val="300"/>
                        </a:spcAft>
                        <a:buClr>
                          <a:srgbClr val="00338D"/>
                        </a:buClr>
                        <a:buSzPct val="120000"/>
                        <a:buFont typeface="Wingdings" panose="05000000000000000000" pitchFamily="2" charset="2"/>
                        <a:buNone/>
                      </a:pPr>
                      <a:endParaRPr lang="en-US" altLang="ko-KR" sz="900" b="0" i="0" baseline="0" dirty="0">
                        <a:solidFill>
                          <a:schemeClr val="tx1"/>
                        </a:solidFill>
                        <a:latin typeface="맑은 고딕" panose="020B0503020000020004" pitchFamily="50" charset="-127"/>
                        <a:ea typeface="+mn-ea"/>
                      </a:endParaRPr>
                    </a:p>
                    <a:p>
                      <a:pPr marL="0" indent="0" latinLnBrk="0">
                        <a:lnSpc>
                          <a:spcPts val="1200"/>
                        </a:lnSpc>
                        <a:spcBef>
                          <a:spcPts val="300"/>
                        </a:spcBef>
                        <a:spcAft>
                          <a:spcPts val="300"/>
                        </a:spcAft>
                        <a:buClr>
                          <a:srgbClr val="00338D"/>
                        </a:buClr>
                        <a:buSzPct val="120000"/>
                        <a:buFont typeface="Wingdings" panose="05000000000000000000" pitchFamily="2" charset="2"/>
                        <a:buNone/>
                      </a:pP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Arial" panose="020B0604020202020204" pitchFamily="34" charset="0"/>
                        <a:buChar char="•"/>
                      </a:pPr>
                      <a:r>
                        <a:rPr lang="ko-KR" altLang="en-US" sz="900" b="0" i="0" baseline="0" dirty="0">
                          <a:solidFill>
                            <a:schemeClr val="tx1"/>
                          </a:solidFill>
                          <a:latin typeface="맑은 고딕" panose="020B0503020000020004" pitchFamily="50" charset="-127"/>
                          <a:ea typeface="+mn-ea"/>
                        </a:rPr>
                        <a:t>현재 회사의 회계처리 변경</a:t>
                      </a:r>
                      <a:r>
                        <a:rPr lang="en-US" altLang="ko-KR" sz="900" b="0" i="0" baseline="0" dirty="0">
                          <a:solidFill>
                            <a:schemeClr val="tx1"/>
                          </a:solidFill>
                          <a:latin typeface="맑은 고딕" panose="020B0503020000020004" pitchFamily="50" charset="-127"/>
                          <a:ea typeface="+mn-ea"/>
                        </a:rPr>
                        <a:t>(</a:t>
                      </a:r>
                      <a:r>
                        <a:rPr lang="ko-KR" altLang="en-US" sz="900" b="0" i="0" baseline="0" dirty="0" err="1">
                          <a:solidFill>
                            <a:schemeClr val="tx1"/>
                          </a:solidFill>
                          <a:latin typeface="맑은 고딕" panose="020B0503020000020004" pitchFamily="50" charset="-127"/>
                          <a:ea typeface="+mn-ea"/>
                        </a:rPr>
                        <a:t>순액법</a:t>
                      </a:r>
                      <a:r>
                        <a:rPr lang="en-US" altLang="ko-KR" sz="900" b="0" i="0" baseline="0" dirty="0">
                          <a:solidFill>
                            <a:schemeClr val="tx1"/>
                          </a:solidFill>
                          <a:latin typeface="맑은 고딕" panose="020B0503020000020004" pitchFamily="50" charset="-127"/>
                          <a:ea typeface="+mn-ea"/>
                        </a:rPr>
                        <a:t>-&gt;</a:t>
                      </a:r>
                      <a:r>
                        <a:rPr lang="ko-KR" altLang="en-US" sz="900" b="0" i="0" baseline="0" dirty="0" err="1">
                          <a:solidFill>
                            <a:schemeClr val="tx1"/>
                          </a:solidFill>
                          <a:latin typeface="맑은 고딕" panose="020B0503020000020004" pitchFamily="50" charset="-127"/>
                          <a:ea typeface="+mn-ea"/>
                        </a:rPr>
                        <a:t>총액법</a:t>
                      </a:r>
                      <a:r>
                        <a:rPr lang="en-US" altLang="ko-KR" sz="900" b="0" i="0" baseline="0" dirty="0">
                          <a:solidFill>
                            <a:schemeClr val="tx1"/>
                          </a:solidFill>
                          <a:latin typeface="맑은 고딕" panose="020B0503020000020004" pitchFamily="50" charset="-127"/>
                          <a:ea typeface="+mn-ea"/>
                        </a:rPr>
                        <a:t>)</a:t>
                      </a:r>
                      <a:r>
                        <a:rPr lang="ko-KR" altLang="en-US" sz="900" b="0" i="0" baseline="0" dirty="0">
                          <a:solidFill>
                            <a:schemeClr val="tx1"/>
                          </a:solidFill>
                          <a:latin typeface="맑은 고딕" panose="020B0503020000020004" pitchFamily="50" charset="-127"/>
                          <a:ea typeface="+mn-ea"/>
                        </a:rPr>
                        <a:t>은 일정부분 일반기업회계기준을 충족하지만</a:t>
                      </a:r>
                      <a:r>
                        <a:rPr lang="en-US" altLang="ko-KR" sz="900" b="0" i="0" baseline="0" dirty="0">
                          <a:solidFill>
                            <a:schemeClr val="tx1"/>
                          </a:solidFill>
                          <a:latin typeface="맑은 고딕" panose="020B0503020000020004" pitchFamily="50" charset="-127"/>
                          <a:ea typeface="+mn-ea"/>
                        </a:rPr>
                        <a:t>, </a:t>
                      </a:r>
                      <a:r>
                        <a:rPr lang="ko-KR" altLang="en-US" sz="900" b="0" i="0" baseline="0" dirty="0">
                          <a:solidFill>
                            <a:schemeClr val="tx1"/>
                          </a:solidFill>
                          <a:latin typeface="맑은 고딕" panose="020B0503020000020004" pitchFamily="50" charset="-127"/>
                          <a:ea typeface="+mn-ea"/>
                        </a:rPr>
                        <a:t>충족 여부가 불분명한 항목들도 존재하여 </a:t>
                      </a:r>
                      <a:r>
                        <a:rPr lang="ko-KR" altLang="en-US" sz="900" b="0" i="0" baseline="0" dirty="0" err="1">
                          <a:solidFill>
                            <a:schemeClr val="tx1"/>
                          </a:solidFill>
                          <a:latin typeface="맑은 고딕" panose="020B0503020000020004" pitchFamily="50" charset="-127"/>
                          <a:ea typeface="+mn-ea"/>
                        </a:rPr>
                        <a:t>총액법</a:t>
                      </a:r>
                      <a:r>
                        <a:rPr lang="en-US" altLang="ko-KR" sz="900" b="0" i="0" baseline="0" dirty="0">
                          <a:solidFill>
                            <a:schemeClr val="tx1"/>
                          </a:solidFill>
                          <a:latin typeface="맑은 고딕" panose="020B0503020000020004" pitchFamily="50" charset="-127"/>
                          <a:ea typeface="+mn-ea"/>
                        </a:rPr>
                        <a:t>/</a:t>
                      </a:r>
                      <a:r>
                        <a:rPr lang="ko-KR" altLang="en-US" sz="900" b="0" i="0" baseline="0" dirty="0" err="1">
                          <a:solidFill>
                            <a:schemeClr val="tx1"/>
                          </a:solidFill>
                          <a:latin typeface="맑은 고딕" panose="020B0503020000020004" pitchFamily="50" charset="-127"/>
                          <a:ea typeface="+mn-ea"/>
                        </a:rPr>
                        <a:t>순액법</a:t>
                      </a:r>
                      <a:r>
                        <a:rPr lang="ko-KR" altLang="en-US" sz="900" b="0" i="0" baseline="0" dirty="0">
                          <a:solidFill>
                            <a:schemeClr val="tx1"/>
                          </a:solidFill>
                          <a:latin typeface="맑은 고딕" panose="020B0503020000020004" pitchFamily="50" charset="-127"/>
                          <a:ea typeface="+mn-ea"/>
                        </a:rPr>
                        <a:t> 적용에 대한 잠재적 이슈가 있음</a:t>
                      </a:r>
                      <a:endParaRPr lang="en-US" altLang="ko-KR" sz="900" b="0" i="0" baseline="0" dirty="0">
                        <a:solidFill>
                          <a:schemeClr val="tx1"/>
                        </a:solidFill>
                        <a:latin typeface="맑은 고딕" panose="020B0503020000020004" pitchFamily="50" charset="-127"/>
                        <a:ea typeface="+mn-ea"/>
                      </a:endParaRPr>
                    </a:p>
                    <a:p>
                      <a:pPr marL="172800" indent="-172800" latinLnBrk="0">
                        <a:lnSpc>
                          <a:spcPts val="1200"/>
                        </a:lnSpc>
                        <a:spcBef>
                          <a:spcPts val="300"/>
                        </a:spcBef>
                        <a:spcAft>
                          <a:spcPts val="300"/>
                        </a:spcAft>
                        <a:buClr>
                          <a:srgbClr val="00338D"/>
                        </a:buClr>
                        <a:buSzPct val="120000"/>
                        <a:buFont typeface="Arial" panose="020B0604020202020204" pitchFamily="34" charset="0"/>
                        <a:buChar char="•"/>
                      </a:pPr>
                      <a:r>
                        <a:rPr lang="ko-KR" altLang="en-US" sz="900" b="0" i="0" baseline="0" dirty="0">
                          <a:solidFill>
                            <a:schemeClr val="tx1"/>
                          </a:solidFill>
                          <a:latin typeface="맑은 고딕" panose="020B0503020000020004" pitchFamily="50" charset="-127"/>
                          <a:ea typeface="+mn-ea"/>
                        </a:rPr>
                        <a:t>또한</a:t>
                      </a:r>
                      <a:r>
                        <a:rPr lang="en-US" altLang="ko-KR" sz="900" b="0" i="0" baseline="0" dirty="0">
                          <a:solidFill>
                            <a:schemeClr val="tx1"/>
                          </a:solidFill>
                          <a:latin typeface="맑은 고딕" panose="020B0503020000020004" pitchFamily="50" charset="-127"/>
                          <a:ea typeface="+mn-ea"/>
                        </a:rPr>
                        <a:t>, </a:t>
                      </a:r>
                      <a:r>
                        <a:rPr lang="ko-KR" altLang="en-US" sz="900" b="0" i="0" baseline="0" dirty="0">
                          <a:solidFill>
                            <a:schemeClr val="tx1"/>
                          </a:solidFill>
                          <a:latin typeface="맑은 고딕" panose="020B0503020000020004" pitchFamily="50" charset="-127"/>
                          <a:ea typeface="+mn-ea"/>
                        </a:rPr>
                        <a:t>물류비를 매출 차감 항목이 아닌</a:t>
                      </a:r>
                      <a:r>
                        <a:rPr lang="en-US" altLang="ko-KR" sz="900" b="0" i="0" baseline="0" dirty="0">
                          <a:solidFill>
                            <a:schemeClr val="tx1"/>
                          </a:solidFill>
                          <a:latin typeface="맑은 고딕" panose="020B0503020000020004" pitchFamily="50" charset="-127"/>
                          <a:ea typeface="+mn-ea"/>
                        </a:rPr>
                        <a:t>,</a:t>
                      </a:r>
                      <a:r>
                        <a:rPr lang="ko-KR" altLang="en-US" sz="900" b="0" i="0" baseline="0" dirty="0">
                          <a:solidFill>
                            <a:schemeClr val="tx1"/>
                          </a:solidFill>
                          <a:latin typeface="맑은 고딕" panose="020B0503020000020004" pitchFamily="50" charset="-127"/>
                          <a:ea typeface="+mn-ea"/>
                        </a:rPr>
                        <a:t> 판매관리비에 별도로 인식하여야 할 가능성도 존재하는 것으로 파악</a:t>
                      </a:r>
                      <a:endParaRPr lang="en-US" altLang="ko-KR" sz="900" b="0" i="0" baseline="0" dirty="0">
                        <a:solidFill>
                          <a:schemeClr val="tx1"/>
                        </a:solidFill>
                        <a:latin typeface="맑은 고딕" panose="020B0503020000020004" pitchFamily="50" charset="-127"/>
                        <a:ea typeface="+mn-ea"/>
                      </a:endParaRPr>
                    </a:p>
                  </a:txBody>
                  <a:tcPr marL="54000" marR="54000" marT="54000" marB="54000" horzOverflow="overflow">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9" name="표 8">
            <a:extLst>
              <a:ext uri="{FF2B5EF4-FFF2-40B4-BE49-F238E27FC236}">
                <a16:creationId xmlns:a16="http://schemas.microsoft.com/office/drawing/2014/main" id="{26C668DB-0597-4296-B1F6-663E88C9867B}"/>
              </a:ext>
            </a:extLst>
          </p:cNvPr>
          <p:cNvGraphicFramePr>
            <a:graphicFrameLocks noGrp="1"/>
          </p:cNvGraphicFramePr>
          <p:nvPr>
            <p:extLst>
              <p:ext uri="{D42A27DB-BD31-4B8C-83A1-F6EECF244321}">
                <p14:modId xmlns:p14="http://schemas.microsoft.com/office/powerpoint/2010/main" val="292019336"/>
              </p:ext>
            </p:extLst>
          </p:nvPr>
        </p:nvGraphicFramePr>
        <p:xfrm>
          <a:off x="5300162" y="2352970"/>
          <a:ext cx="3419999" cy="2331332"/>
        </p:xfrm>
        <a:graphic>
          <a:graphicData uri="http://schemas.openxmlformats.org/drawingml/2006/table">
            <a:tbl>
              <a:tblPr/>
              <a:tblGrid>
                <a:gridCol w="554538">
                  <a:extLst>
                    <a:ext uri="{9D8B030D-6E8A-4147-A177-3AD203B41FA5}">
                      <a16:colId xmlns:a16="http://schemas.microsoft.com/office/drawing/2014/main" val="20000"/>
                    </a:ext>
                  </a:extLst>
                </a:gridCol>
                <a:gridCol w="2257454">
                  <a:extLst>
                    <a:ext uri="{9D8B030D-6E8A-4147-A177-3AD203B41FA5}">
                      <a16:colId xmlns:a16="http://schemas.microsoft.com/office/drawing/2014/main" val="20001"/>
                    </a:ext>
                  </a:extLst>
                </a:gridCol>
                <a:gridCol w="608007">
                  <a:extLst>
                    <a:ext uri="{9D8B030D-6E8A-4147-A177-3AD203B41FA5}">
                      <a16:colId xmlns:a16="http://schemas.microsoft.com/office/drawing/2014/main" val="1928322573"/>
                    </a:ext>
                  </a:extLst>
                </a:gridCol>
              </a:tblGrid>
              <a:tr h="144000">
                <a:tc>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lnSpc>
                          <a:spcPct val="110000"/>
                        </a:lnSpc>
                      </a:pP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관련 내용</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lnSpc>
                          <a:spcPct val="110000"/>
                        </a:lnSpc>
                      </a:pP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충족여부</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288000">
                <a:tc rowSpan="2">
                  <a:txBody>
                    <a:bodyPr/>
                    <a:lstStyle/>
                    <a:p>
                      <a:pPr algn="ctr" rtl="0" fontAlgn="ctr"/>
                      <a:r>
                        <a:rPr lang="ko-KR" altLang="en-US" sz="800" b="1" i="0" u="none" strike="noStrike" kern="1200" dirty="0">
                          <a:solidFill>
                            <a:schemeClr val="tx1"/>
                          </a:solidFill>
                          <a:effectLst/>
                          <a:latin typeface="맑은 고딕" panose="020B0503020000020004" pitchFamily="50" charset="-127"/>
                          <a:ea typeface="맑은 고딕" panose="020B0503020000020004" pitchFamily="50" charset="-127"/>
                          <a:cs typeface="+mn-cs"/>
                        </a:rPr>
                        <a:t>주요지표</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기업이 거래의 당사자로서 재화나 용역의 제공에 대한 주된 책임을 부담</a:t>
                      </a:r>
                      <a:endPar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p>
                      <a:pPr>
                        <a:lnSpc>
                          <a:spcPct val="110000"/>
                        </a:lnSpc>
                      </a:pPr>
                      <a:endParaRPr lang="en-US" sz="2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a:lnSpc>
                          <a:spcPct val="110000"/>
                        </a:lnSpc>
                      </a:pPr>
                      <a:r>
                        <a:rPr 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01"/>
                  </a:ext>
                </a:extLst>
              </a:tr>
              <a:tr h="144000">
                <a:tc vMerge="1">
                  <a:txBody>
                    <a:bodyPr/>
                    <a:lstStyle/>
                    <a:p>
                      <a:pPr algn="ctr" rtl="0" fontAlgn="ctr"/>
                      <a:endParaRPr lang="ko-KR" altLang="en-US" sz="900" b="1" i="0" u="none" strike="noStrike" kern="1200" dirty="0">
                        <a:solidFill>
                          <a:srgbClr val="00338D"/>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기업이 재고자산에 대한 전반적인 위험을 부담</a:t>
                      </a:r>
                      <a:endParaRPr 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a:t>
                      </a:r>
                      <a:endParaRPr 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82649301"/>
                  </a:ext>
                </a:extLst>
              </a:tr>
              <a:tr h="144000">
                <a:tc rowSpan="6">
                  <a:txBody>
                    <a:bodyPr/>
                    <a:lstStyle/>
                    <a:p>
                      <a:pPr algn="ctr" rtl="0" fontAlgn="ctr"/>
                      <a:r>
                        <a:rPr lang="ko-KR" altLang="en-US" sz="800" b="1" i="0" u="none" strike="noStrike" dirty="0">
                          <a:solidFill>
                            <a:schemeClr val="tx1"/>
                          </a:solidFill>
                          <a:effectLst/>
                          <a:latin typeface="맑은 고딕" panose="020B0503020000020004" pitchFamily="50" charset="-127"/>
                          <a:ea typeface="맑은 고딕" panose="020B0503020000020004" pitchFamily="50" charset="-127"/>
                        </a:rPr>
                        <a:t>보조지표</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기업이 가격결정의 권한을 가짐</a:t>
                      </a:r>
                      <a:endPar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tc>
                  <a:txBody>
                    <a:bodyPr/>
                    <a:lstStyle/>
                    <a:p>
                      <a:pPr algn="ctr">
                        <a:lnSpc>
                          <a:spcPct val="110000"/>
                        </a:lnSpc>
                      </a:pP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32000">
                <a:tc vMerge="1">
                  <a:txBody>
                    <a:bodyPr/>
                    <a:lstStyle/>
                    <a:p>
                      <a:pPr algn="ctr" rtl="0" fontAlgn="ctr"/>
                      <a:endParaRPr lang="ko-KR" altLang="en-US" sz="900" b="1" i="0"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재고자산에 대한 전반적인 위험을 부담하며</a:t>
                      </a:r>
                      <a:r>
                        <a:rPr lang="en-US" altLang="ko-KR" sz="800" b="0" i="0" u="none" strike="noStrike" kern="1200" dirty="0">
                          <a:solidFill>
                            <a:srgbClr val="000000"/>
                          </a:solidFill>
                          <a:effectLst/>
                          <a:latin typeface="맑은 고딕" panose="020B0503020000020004" pitchFamily="50" charset="-127"/>
                          <a:ea typeface="+mn-ea"/>
                          <a:cs typeface="+mn-cs"/>
                        </a:rPr>
                        <a:t>,</a:t>
                      </a:r>
                      <a:br>
                        <a:rPr lang="en-US" altLang="ko-KR" sz="800" b="0" i="0" u="none" strike="noStrike" kern="1200" dirty="0">
                          <a:solidFill>
                            <a:srgbClr val="000000"/>
                          </a:solidFill>
                          <a:effectLst/>
                          <a:latin typeface="맑은 고딕" panose="020B0503020000020004" pitchFamily="50" charset="-127"/>
                          <a:ea typeface="+mn-ea"/>
                          <a:cs typeface="+mn-cs"/>
                        </a:rPr>
                      </a:br>
                      <a:r>
                        <a:rPr lang="ko-KR" altLang="en-US" sz="800" b="0" i="0" u="none" strike="noStrike" kern="1200" dirty="0">
                          <a:solidFill>
                            <a:srgbClr val="000000"/>
                          </a:solidFill>
                          <a:effectLst/>
                          <a:latin typeface="맑은 고딕" panose="020B0503020000020004" pitchFamily="50" charset="-127"/>
                          <a:ea typeface="+mn-ea"/>
                          <a:cs typeface="+mn-cs"/>
                        </a:rPr>
                        <a:t>기업이 재화를 추가 가공</a:t>
                      </a:r>
                      <a:r>
                        <a:rPr lang="en-US" altLang="ko-KR" sz="800" b="0" i="0" u="none" strike="noStrike" kern="1200" dirty="0">
                          <a:solidFill>
                            <a:srgbClr val="000000"/>
                          </a:solidFill>
                          <a:effectLst/>
                          <a:latin typeface="맑은 고딕" panose="020B0503020000020004" pitchFamily="50" charset="-127"/>
                          <a:ea typeface="+mn-ea"/>
                          <a:cs typeface="+mn-cs"/>
                        </a:rPr>
                        <a:t>(</a:t>
                      </a:r>
                      <a:r>
                        <a:rPr lang="ko-KR" altLang="en-US" sz="800" b="0" i="0" u="none" strike="noStrike" kern="1200" dirty="0">
                          <a:solidFill>
                            <a:srgbClr val="000000"/>
                          </a:solidFill>
                          <a:effectLst/>
                          <a:latin typeface="맑은 고딕" panose="020B0503020000020004" pitchFamily="50" charset="-127"/>
                          <a:ea typeface="+mn-ea"/>
                          <a:cs typeface="+mn-cs"/>
                        </a:rPr>
                        <a:t>단순한 포장은 제외</a:t>
                      </a:r>
                      <a:r>
                        <a:rPr lang="en-US" altLang="ko-KR" sz="800" b="0" i="0" u="none" strike="noStrike" kern="1200" dirty="0">
                          <a:solidFill>
                            <a:srgbClr val="000000"/>
                          </a:solidFill>
                          <a:effectLst/>
                          <a:latin typeface="맑은 고딕" panose="020B0503020000020004" pitchFamily="50" charset="-127"/>
                          <a:ea typeface="+mn-ea"/>
                          <a:cs typeface="+mn-cs"/>
                        </a:rPr>
                        <a:t>)</a:t>
                      </a:r>
                      <a:r>
                        <a:rPr lang="ko-KR" altLang="en-US" sz="800" b="0" i="0" u="none" strike="noStrike" kern="1200" dirty="0">
                          <a:solidFill>
                            <a:srgbClr val="000000"/>
                          </a:solidFill>
                          <a:effectLst/>
                          <a:latin typeface="맑은 고딕" panose="020B0503020000020004" pitchFamily="50" charset="-127"/>
                          <a:ea typeface="+mn-ea"/>
                          <a:cs typeface="+mn-cs"/>
                        </a:rPr>
                        <a:t>하거나 용역의</a:t>
                      </a:r>
                      <a:r>
                        <a:rPr lang="ko-KR" altLang="en-US" sz="800" b="0" i="0" u="none" strike="noStrike" kern="1200" baseline="0" dirty="0">
                          <a:solidFill>
                            <a:srgbClr val="000000"/>
                          </a:solidFill>
                          <a:effectLst/>
                          <a:latin typeface="맑은 고딕" panose="020B0503020000020004" pitchFamily="50" charset="-127"/>
                          <a:ea typeface="+mn-ea"/>
                          <a:cs typeface="+mn-cs"/>
                        </a:rPr>
                        <a:t> </a:t>
                      </a:r>
                      <a:r>
                        <a:rPr lang="ko-KR" altLang="en-US" sz="800" b="0" i="0" u="none" strike="noStrike" kern="1200" dirty="0">
                          <a:solidFill>
                            <a:srgbClr val="000000"/>
                          </a:solidFill>
                          <a:effectLst/>
                          <a:latin typeface="맑은 고딕" panose="020B0503020000020004" pitchFamily="50" charset="-127"/>
                          <a:ea typeface="+mn-ea"/>
                          <a:cs typeface="+mn-cs"/>
                        </a:rPr>
                        <a:t>일부를 수행</a:t>
                      </a:r>
                      <a:endParaRPr lang="en-US" altLang="ko-KR" sz="300" b="0" i="0" u="none" strike="noStrike" kern="1200" dirty="0">
                        <a:solidFill>
                          <a:srgbClr val="000000"/>
                        </a:solidFill>
                        <a:effectLst/>
                        <a:latin typeface="맑은 고딕" panose="020B0503020000020004" pitchFamily="50" charset="-127"/>
                        <a:ea typeface="+mn-ea"/>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tc>
                  <a:txBody>
                    <a:bodyPr/>
                    <a:lstStyle/>
                    <a:p>
                      <a:pPr algn="ctr">
                        <a:lnSpc>
                          <a:spcPct val="110000"/>
                        </a:lnSpc>
                      </a:pPr>
                      <a:r>
                        <a:rPr lang="ko-KR" altLang="en-US"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endPar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2468396720"/>
                  </a:ext>
                </a:extLst>
              </a:tr>
              <a:tr h="432000">
                <a:tc vMerge="1">
                  <a:txBody>
                    <a:bodyPr/>
                    <a:lstStyle/>
                    <a:p>
                      <a:pPr algn="ctr" rtl="0" fontAlgn="ctr"/>
                      <a:endParaRPr lang="ko-KR" altLang="en-US" sz="900" b="1" i="0"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고객이 요구한 재화나 용역을 제공할 수 있는 복수의 공급자가 존재하는 상황에서 기업이 공급자를 선정할 수 있는 재량을 가짐</a:t>
                      </a:r>
                      <a:endParaRPr lang="en-US" altLang="ko-KR" sz="800" b="0" i="0" u="none" strike="noStrike" kern="1200" dirty="0">
                        <a:solidFill>
                          <a:srgbClr val="000000"/>
                        </a:solidFill>
                        <a:effectLst/>
                        <a:latin typeface="맑은 고딕" panose="020B0503020000020004" pitchFamily="50" charset="-127"/>
                        <a:ea typeface="+mn-ea"/>
                        <a:cs typeface="+mn-cs"/>
                      </a:endParaRPr>
                    </a:p>
                    <a:p>
                      <a:pPr>
                        <a:lnSpc>
                          <a:spcPct val="110000"/>
                        </a:lnSpc>
                      </a:pPr>
                      <a:endParaRPr lang="en-US" altLang="ko-KR" sz="300" b="0" i="0" u="none" strike="noStrike" kern="1200" dirty="0">
                        <a:solidFill>
                          <a:srgbClr val="000000"/>
                        </a:solidFill>
                        <a:effectLst/>
                        <a:latin typeface="맑은 고딕" panose="020B0503020000020004" pitchFamily="50" charset="-127"/>
                        <a:ea typeface="+mn-ea"/>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tc>
                  <a:txBody>
                    <a:bodyPr/>
                    <a:lstStyle/>
                    <a:p>
                      <a:pPr algn="ctr">
                        <a:lnSpc>
                          <a:spcPct val="110000"/>
                        </a:lnSpc>
                      </a:pP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15192618"/>
                  </a:ext>
                </a:extLst>
              </a:tr>
              <a:tr h="288000">
                <a:tc vMerge="1">
                  <a:txBody>
                    <a:bodyPr/>
                    <a:lstStyle/>
                    <a:p>
                      <a:pPr algn="ctr" rtl="0" fontAlgn="ctr"/>
                      <a:endParaRPr lang="ko-KR" altLang="en-US" sz="900" b="1" i="0"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기업이 고객에게 제공되는 재화나 용역의 성격</a:t>
                      </a:r>
                      <a:r>
                        <a:rPr lang="en-US" altLang="ko-KR" sz="800" b="0" i="0" u="none" strike="noStrike" kern="1200" dirty="0">
                          <a:solidFill>
                            <a:srgbClr val="000000"/>
                          </a:solidFill>
                          <a:effectLst/>
                          <a:latin typeface="맑은 고딕" panose="020B0503020000020004" pitchFamily="50" charset="-127"/>
                          <a:ea typeface="+mn-ea"/>
                          <a:cs typeface="+mn-cs"/>
                        </a:rPr>
                        <a:t>, </a:t>
                      </a:r>
                      <a:br>
                        <a:rPr lang="en-US" altLang="ko-KR" sz="800" b="0" i="0" u="none" strike="noStrike" kern="1200" dirty="0">
                          <a:solidFill>
                            <a:srgbClr val="000000"/>
                          </a:solidFill>
                          <a:effectLst/>
                          <a:latin typeface="맑은 고딕" panose="020B0503020000020004" pitchFamily="50" charset="-127"/>
                          <a:ea typeface="+mn-ea"/>
                          <a:cs typeface="+mn-cs"/>
                        </a:rPr>
                      </a:br>
                      <a:r>
                        <a:rPr lang="ko-KR" altLang="en-US" sz="800" b="0" i="0" u="none" strike="noStrike" kern="1200" dirty="0">
                          <a:solidFill>
                            <a:srgbClr val="000000"/>
                          </a:solidFill>
                          <a:effectLst/>
                          <a:latin typeface="맑은 고딕" panose="020B0503020000020004" pitchFamily="50" charset="-127"/>
                          <a:ea typeface="+mn-ea"/>
                          <a:cs typeface="+mn-cs"/>
                        </a:rPr>
                        <a:t>유형</a:t>
                      </a:r>
                      <a:r>
                        <a:rPr lang="en-US" altLang="ko-KR" sz="800" b="0" i="0" u="none" strike="noStrike" kern="1200" dirty="0">
                          <a:solidFill>
                            <a:srgbClr val="000000"/>
                          </a:solidFill>
                          <a:effectLst/>
                          <a:latin typeface="맑은 고딕" panose="020B0503020000020004" pitchFamily="50" charset="-127"/>
                          <a:ea typeface="+mn-ea"/>
                          <a:cs typeface="+mn-cs"/>
                        </a:rPr>
                        <a:t>, </a:t>
                      </a:r>
                      <a:r>
                        <a:rPr lang="ko-KR" altLang="en-US" sz="800" b="0" i="0" u="none" strike="noStrike" kern="1200" dirty="0">
                          <a:solidFill>
                            <a:srgbClr val="000000"/>
                          </a:solidFill>
                          <a:effectLst/>
                          <a:latin typeface="맑은 고딕" panose="020B0503020000020004" pitchFamily="50" charset="-127"/>
                          <a:ea typeface="+mn-ea"/>
                          <a:cs typeface="+mn-cs"/>
                        </a:rPr>
                        <a:t>특성</a:t>
                      </a:r>
                      <a:r>
                        <a:rPr lang="en-US" altLang="ko-KR" sz="800" b="0" i="0" u="none" strike="noStrike" kern="1200" dirty="0">
                          <a:solidFill>
                            <a:srgbClr val="000000"/>
                          </a:solidFill>
                          <a:effectLst/>
                          <a:latin typeface="맑은 고딕" panose="020B0503020000020004" pitchFamily="50" charset="-127"/>
                          <a:ea typeface="+mn-ea"/>
                          <a:cs typeface="+mn-cs"/>
                        </a:rPr>
                        <a:t>,</a:t>
                      </a:r>
                      <a:r>
                        <a:rPr lang="en-US" altLang="ko-KR" sz="800" b="0" i="0" u="none" strike="noStrike" kern="1200" baseline="0" dirty="0">
                          <a:solidFill>
                            <a:srgbClr val="000000"/>
                          </a:solidFill>
                          <a:effectLst/>
                          <a:latin typeface="맑은 고딕" panose="020B0503020000020004" pitchFamily="50" charset="-127"/>
                          <a:ea typeface="+mn-ea"/>
                          <a:cs typeface="+mn-cs"/>
                        </a:rPr>
                        <a:t> </a:t>
                      </a:r>
                      <a:r>
                        <a:rPr lang="ko-KR" altLang="en-US" sz="800" b="0" i="0" u="none" strike="noStrike" kern="1200" dirty="0">
                          <a:solidFill>
                            <a:srgbClr val="000000"/>
                          </a:solidFill>
                          <a:effectLst/>
                          <a:latin typeface="맑은 고딕" panose="020B0503020000020004" pitchFamily="50" charset="-127"/>
                          <a:ea typeface="+mn-ea"/>
                          <a:cs typeface="+mn-cs"/>
                        </a:rPr>
                        <a:t>또는 사양을 주로 결정</a:t>
                      </a:r>
                      <a:endParaRPr lang="en-US" altLang="ko-KR" sz="800" b="0" i="0" u="none" strike="noStrike" kern="1200" dirty="0">
                        <a:solidFill>
                          <a:srgbClr val="000000"/>
                        </a:solidFill>
                        <a:effectLst/>
                        <a:latin typeface="맑은 고딕" panose="020B0503020000020004" pitchFamily="50" charset="-127"/>
                        <a:ea typeface="+mn-ea"/>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tc>
                  <a:txBody>
                    <a:bodyPr/>
                    <a:lstStyle/>
                    <a:p>
                      <a:pPr algn="ctr">
                        <a:lnSpc>
                          <a:spcPct val="110000"/>
                        </a:lnSpc>
                      </a:pPr>
                      <a:r>
                        <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O</a:t>
                      </a: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759406455"/>
                  </a:ext>
                </a:extLst>
              </a:tr>
              <a:tr h="288000">
                <a:tc vMerge="1">
                  <a:txBody>
                    <a:bodyPr/>
                    <a:lstStyle/>
                    <a:p>
                      <a:pPr algn="ctr" rtl="0" fontAlgn="ctr"/>
                      <a:endParaRPr lang="ko-KR" altLang="en-US" sz="900" b="1" i="0"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기업이 재고자산의 물리적 손상에 따른 위험을 부담</a:t>
                      </a:r>
                      <a:endParaRPr lang="en-US" altLang="ko-KR" sz="800" b="0" i="0" u="none" strike="noStrike" kern="1200" dirty="0">
                        <a:solidFill>
                          <a:srgbClr val="000000"/>
                        </a:solidFill>
                        <a:effectLst/>
                        <a:latin typeface="맑은 고딕" panose="020B0503020000020004" pitchFamily="50" charset="-127"/>
                        <a:ea typeface="+mn-ea"/>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tc>
                  <a:txBody>
                    <a:bodyPr/>
                    <a:lstStyle/>
                    <a:p>
                      <a:pPr algn="ct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a:t>
                      </a:r>
                      <a:endPar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81185870"/>
                  </a:ext>
                </a:extLst>
              </a:tr>
              <a:tr h="144000">
                <a:tc vMerge="1">
                  <a:txBody>
                    <a:bodyPr/>
                    <a:lstStyle/>
                    <a:p>
                      <a:pPr algn="ctr" rtl="0" fontAlgn="ctr"/>
                      <a:endParaRPr lang="ko-KR" altLang="en-US" sz="900" b="1" i="0" u="none" strike="noStrike" dirty="0">
                        <a:solidFill>
                          <a:srgbClr val="00338D"/>
                        </a:solidFill>
                        <a:effectLst/>
                        <a:latin typeface="맑은 고딕" panose="020B0503020000020004" pitchFamily="50" charset="-127"/>
                        <a:ea typeface="맑은 고딕" panose="020B0503020000020004" pitchFamily="50" charset="-127"/>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accent1">
                        <a:alpha val="10000"/>
                      </a:schemeClr>
                    </a:solidFill>
                  </a:tcPr>
                </a:tc>
                <a:tc>
                  <a:txBody>
                    <a:bodyPr/>
                    <a:lstStyle/>
                    <a:p>
                      <a:pPr marL="0" marR="0" lvl="0" indent="0" defTabSz="914400" eaLnBrk="1" fontAlgn="auto" latinLnBrk="0" hangingPunct="1">
                        <a:lnSpc>
                          <a:spcPct val="110000"/>
                        </a:lnSpc>
                        <a:spcBef>
                          <a:spcPts val="0"/>
                        </a:spcBef>
                        <a:spcAft>
                          <a:spcPts val="0"/>
                        </a:spcAft>
                        <a:buClrTx/>
                        <a:buSzTx/>
                        <a:buFontTx/>
                        <a:buNone/>
                        <a:tabLst/>
                        <a:defRPr/>
                      </a:pPr>
                      <a:r>
                        <a:rPr lang="ko-KR" altLang="en-US" sz="800" b="0" i="0" u="none" strike="noStrike" kern="1200" dirty="0">
                          <a:solidFill>
                            <a:srgbClr val="000000"/>
                          </a:solidFill>
                          <a:effectLst/>
                          <a:latin typeface="맑은 고딕" panose="020B0503020000020004" pitchFamily="50" charset="-127"/>
                          <a:ea typeface="+mn-ea"/>
                          <a:cs typeface="+mn-cs"/>
                        </a:rPr>
                        <a:t>기업이 신용위험을 부담</a:t>
                      </a:r>
                      <a:endParaRPr lang="en-US" altLang="ko-KR" sz="800" b="0" i="0" u="none" strike="noStrike" kern="1200" dirty="0">
                        <a:solidFill>
                          <a:srgbClr val="000000"/>
                        </a:solidFill>
                        <a:effectLst/>
                        <a:latin typeface="맑은 고딕" panose="020B0503020000020004" pitchFamily="50" charset="-127"/>
                        <a:ea typeface="+mn-ea"/>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tc>
                  <a:txBody>
                    <a:bodyPr/>
                    <a:lstStyle/>
                    <a:p>
                      <a:pPr algn="ctr">
                        <a:lnSpc>
                          <a:spcPct val="110000"/>
                        </a:lnSpc>
                      </a:pPr>
                      <a:r>
                        <a:rPr lang="ko-KR" altLang="en-US" sz="800" b="0" i="0" u="none" strike="noStrike" kern="1200" dirty="0">
                          <a:solidFill>
                            <a:srgbClr val="000000"/>
                          </a:solidFill>
                          <a:effectLst/>
                          <a:latin typeface="맑은 고딕" panose="020B0503020000020004" pitchFamily="50" charset="-127"/>
                          <a:ea typeface="+mn-ea"/>
                          <a:cs typeface="+mn-cs"/>
                        </a:rPr>
                        <a:t>△</a:t>
                      </a:r>
                      <a:endParaRPr lang="en-US" altLang="ko-KR" sz="8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46800" marR="468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1598546219"/>
                  </a:ext>
                </a:extLst>
              </a:tr>
            </a:tbl>
          </a:graphicData>
        </a:graphic>
      </p:graphicFrame>
      <p:sp>
        <p:nvSpPr>
          <p:cNvPr id="13" name="직사각형 12">
            <a:extLst>
              <a:ext uri="{FF2B5EF4-FFF2-40B4-BE49-F238E27FC236}">
                <a16:creationId xmlns:a16="http://schemas.microsoft.com/office/drawing/2014/main" id="{77A27B43-F3EC-424C-B75B-097E2223CAA1}"/>
              </a:ext>
            </a:extLst>
          </p:cNvPr>
          <p:cNvSpPr/>
          <p:nvPr/>
        </p:nvSpPr>
        <p:spPr>
          <a:xfrm>
            <a:off x="4267074" y="2213440"/>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가맹점</a:t>
            </a:r>
          </a:p>
        </p:txBody>
      </p:sp>
      <p:sp>
        <p:nvSpPr>
          <p:cNvPr id="14" name="직사각형 13">
            <a:extLst>
              <a:ext uri="{FF2B5EF4-FFF2-40B4-BE49-F238E27FC236}">
                <a16:creationId xmlns:a16="http://schemas.microsoft.com/office/drawing/2014/main" id="{07521D22-60E4-4A22-8F2B-00B29D1743E4}"/>
              </a:ext>
            </a:extLst>
          </p:cNvPr>
          <p:cNvSpPr/>
          <p:nvPr/>
        </p:nvSpPr>
        <p:spPr>
          <a:xfrm>
            <a:off x="2946928" y="2213440"/>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물류회사</a:t>
            </a:r>
          </a:p>
        </p:txBody>
      </p:sp>
      <p:sp>
        <p:nvSpPr>
          <p:cNvPr id="16" name="직사각형 15">
            <a:extLst>
              <a:ext uri="{FF2B5EF4-FFF2-40B4-BE49-F238E27FC236}">
                <a16:creationId xmlns:a16="http://schemas.microsoft.com/office/drawing/2014/main" id="{009DC9C4-623A-45C2-9067-1DF4C71CB4EF}"/>
              </a:ext>
            </a:extLst>
          </p:cNvPr>
          <p:cNvSpPr/>
          <p:nvPr/>
        </p:nvSpPr>
        <p:spPr>
          <a:xfrm>
            <a:off x="2946928" y="2773011"/>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회사</a:t>
            </a:r>
          </a:p>
        </p:txBody>
      </p:sp>
      <p:sp>
        <p:nvSpPr>
          <p:cNvPr id="17" name="직사각형 16">
            <a:extLst>
              <a:ext uri="{FF2B5EF4-FFF2-40B4-BE49-F238E27FC236}">
                <a16:creationId xmlns:a16="http://schemas.microsoft.com/office/drawing/2014/main" id="{1E5C1842-4A67-4C48-B797-A11AF16425A9}"/>
              </a:ext>
            </a:extLst>
          </p:cNvPr>
          <p:cNvSpPr/>
          <p:nvPr/>
        </p:nvSpPr>
        <p:spPr>
          <a:xfrm>
            <a:off x="1626782" y="2213440"/>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원두</a:t>
            </a:r>
            <a:endParaRPr lang="en-US" altLang="ko-KR" sz="900" dirty="0">
              <a:solidFill>
                <a:schemeClr val="tx1"/>
              </a:solidFill>
            </a:endParaRPr>
          </a:p>
          <a:p>
            <a:pPr algn="ctr"/>
            <a:r>
              <a:rPr lang="ko-KR" altLang="en-US" sz="900" dirty="0">
                <a:solidFill>
                  <a:schemeClr val="tx1"/>
                </a:solidFill>
              </a:rPr>
              <a:t>공급업체</a:t>
            </a:r>
          </a:p>
        </p:txBody>
      </p:sp>
      <p:cxnSp>
        <p:nvCxnSpPr>
          <p:cNvPr id="23" name="직선 화살표 연결선 22">
            <a:extLst>
              <a:ext uri="{FF2B5EF4-FFF2-40B4-BE49-F238E27FC236}">
                <a16:creationId xmlns:a16="http://schemas.microsoft.com/office/drawing/2014/main" id="{80DCC711-DB4E-4303-98CA-E49D7A6FBEE3}"/>
              </a:ext>
            </a:extLst>
          </p:cNvPr>
          <p:cNvCxnSpPr>
            <a:cxnSpLocks/>
            <a:stCxn id="17" idx="3"/>
            <a:endCxn id="14" idx="1"/>
          </p:cNvCxnSpPr>
          <p:nvPr/>
        </p:nvCxnSpPr>
        <p:spPr>
          <a:xfrm>
            <a:off x="2419262" y="2377270"/>
            <a:ext cx="52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3B4C8E9A-6570-46AD-9AAD-C8D0F3EB0D03}"/>
              </a:ext>
            </a:extLst>
          </p:cNvPr>
          <p:cNvCxnSpPr>
            <a:cxnSpLocks/>
          </p:cNvCxnSpPr>
          <p:nvPr/>
        </p:nvCxnSpPr>
        <p:spPr>
          <a:xfrm>
            <a:off x="3739408" y="4815888"/>
            <a:ext cx="52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B70ADE03-E2F0-465E-B1BC-36A3A28D4AF7}"/>
              </a:ext>
            </a:extLst>
          </p:cNvPr>
          <p:cNvCxnSpPr>
            <a:cxnSpLocks/>
          </p:cNvCxnSpPr>
          <p:nvPr/>
        </p:nvCxnSpPr>
        <p:spPr>
          <a:xfrm flipV="1">
            <a:off x="3343168" y="4979718"/>
            <a:ext cx="0" cy="231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8E594EC7-EECD-41B5-8D76-6A03A932773E}"/>
              </a:ext>
            </a:extLst>
          </p:cNvPr>
          <p:cNvCxnSpPr>
            <a:cxnSpLocks/>
            <a:stCxn id="14" idx="3"/>
            <a:endCxn id="13" idx="1"/>
          </p:cNvCxnSpPr>
          <p:nvPr/>
        </p:nvCxnSpPr>
        <p:spPr>
          <a:xfrm>
            <a:off x="3739408" y="2377270"/>
            <a:ext cx="52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0256CE21-CE0D-4FD8-93EC-3BA703EAAD55}"/>
              </a:ext>
            </a:extLst>
          </p:cNvPr>
          <p:cNvCxnSpPr>
            <a:cxnSpLocks/>
          </p:cNvCxnSpPr>
          <p:nvPr/>
        </p:nvCxnSpPr>
        <p:spPr>
          <a:xfrm>
            <a:off x="2419262" y="4815888"/>
            <a:ext cx="527666" cy="559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화살표: 오른쪽 28">
            <a:extLst>
              <a:ext uri="{FF2B5EF4-FFF2-40B4-BE49-F238E27FC236}">
                <a16:creationId xmlns:a16="http://schemas.microsoft.com/office/drawing/2014/main" id="{FE282937-E00F-4E5B-AD1D-F37469338BE0}"/>
              </a:ext>
            </a:extLst>
          </p:cNvPr>
          <p:cNvSpPr/>
          <p:nvPr/>
        </p:nvSpPr>
        <p:spPr>
          <a:xfrm>
            <a:off x="3283850" y="3399115"/>
            <a:ext cx="228600" cy="245721"/>
          </a:xfrm>
          <a:prstGeom prst="rightArrow">
            <a:avLst/>
          </a:prstGeom>
          <a:solidFill>
            <a:srgbClr val="E5F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화살표: 오른쪽 31">
            <a:extLst>
              <a:ext uri="{FF2B5EF4-FFF2-40B4-BE49-F238E27FC236}">
                <a16:creationId xmlns:a16="http://schemas.microsoft.com/office/drawing/2014/main" id="{6C99D3F0-0C52-44D5-8C82-D7051BC65029}"/>
              </a:ext>
            </a:extLst>
          </p:cNvPr>
          <p:cNvSpPr/>
          <p:nvPr/>
        </p:nvSpPr>
        <p:spPr>
          <a:xfrm>
            <a:off x="3275461" y="5757763"/>
            <a:ext cx="228600" cy="245721"/>
          </a:xfrm>
          <a:prstGeom prst="rightArrow">
            <a:avLst/>
          </a:prstGeom>
          <a:solidFill>
            <a:srgbClr val="E5F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432">
            <a:extLst>
              <a:ext uri="{FF2B5EF4-FFF2-40B4-BE49-F238E27FC236}">
                <a16:creationId xmlns:a16="http://schemas.microsoft.com/office/drawing/2014/main" id="{01EBB4E6-4BF9-41BA-83D0-B295EC147F35}"/>
              </a:ext>
            </a:extLst>
          </p:cNvPr>
          <p:cNvSpPr/>
          <p:nvPr/>
        </p:nvSpPr>
        <p:spPr bwMode="auto">
          <a:xfrm>
            <a:off x="1619380" y="3272779"/>
            <a:ext cx="1538162" cy="498394"/>
          </a:xfrm>
          <a:prstGeom prst="rect">
            <a:avLst/>
          </a:prstGeom>
          <a:solidFill>
            <a:schemeClr val="bg1"/>
          </a:solid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r>
              <a:rPr lang="en-US" altLang="ko-KR" sz="770" dirty="0">
                <a:solidFill>
                  <a:prstClr val="white"/>
                </a:solidFill>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가맹점 </a:t>
            </a:r>
            <a:r>
              <a:rPr lang="ko-KR" altLang="en-US" sz="900" dirty="0" err="1">
                <a:latin typeface="Arial" panose="020B0604020202020204" pitchFamily="34" charset="0"/>
                <a:cs typeface="Arial" panose="020B0604020202020204" pitchFamily="34" charset="0"/>
              </a:rPr>
              <a:t>원두납품가액</a:t>
            </a:r>
            <a:r>
              <a:rPr lang="ko-KR" altLang="en-US" sz="900" dirty="0">
                <a:latin typeface="Arial" panose="020B0604020202020204" pitchFamily="34" charset="0"/>
                <a:cs typeface="Arial" panose="020B0604020202020204" pitchFamily="34" charset="0"/>
              </a:rPr>
              <a:t> </a:t>
            </a:r>
            <a:r>
              <a:rPr lang="en-US" altLang="ko-KR" sz="900" dirty="0">
                <a:latin typeface="Arial" panose="020B0604020202020204" pitchFamily="34" charset="0"/>
                <a:cs typeface="Arial" panose="020B0604020202020204" pitchFamily="34" charset="0"/>
              </a:rPr>
              <a:t>: 100</a:t>
            </a:r>
            <a:endParaRPr lang="en-US" altLang="ko-KR" sz="900" dirty="0">
              <a:solidFill>
                <a:prstClr val="white"/>
              </a:solidFill>
              <a:latin typeface="Arial" panose="020B0604020202020204" pitchFamily="34" charset="0"/>
              <a:cs typeface="Arial" panose="020B0604020202020204" pitchFamily="34" charset="0"/>
            </a:endParaRPr>
          </a:p>
          <a:p>
            <a:pPr algn="ctr" defTabSz="781995" latinLnBrk="1">
              <a:buClr>
                <a:srgbClr val="99CC00"/>
              </a:buClr>
              <a:tabLst>
                <a:tab pos="228082" algn="l"/>
              </a:tabLst>
            </a:pPr>
            <a:r>
              <a:rPr lang="ko-KR" altLang="en-US" sz="900" dirty="0">
                <a:latin typeface="Arial" panose="020B0604020202020204" pitchFamily="34" charset="0"/>
                <a:cs typeface="Arial" panose="020B0604020202020204" pitchFamily="34" charset="0"/>
              </a:rPr>
              <a:t>원두매입금액 </a:t>
            </a:r>
            <a:r>
              <a:rPr lang="en-US" altLang="ko-KR" sz="900" dirty="0">
                <a:latin typeface="Arial" panose="020B0604020202020204" pitchFamily="34" charset="0"/>
                <a:cs typeface="Arial" panose="020B0604020202020204" pitchFamily="34" charset="0"/>
              </a:rPr>
              <a:t>: 50</a:t>
            </a:r>
          </a:p>
          <a:p>
            <a:pPr algn="ctr" defTabSz="781995" latinLnBrk="1">
              <a:buClr>
                <a:srgbClr val="99CC00"/>
              </a:buClr>
              <a:tabLst>
                <a:tab pos="228082" algn="l"/>
              </a:tabLst>
            </a:pPr>
            <a:r>
              <a:rPr lang="ko-KR" altLang="en-US" sz="900" dirty="0" err="1">
                <a:latin typeface="Arial" panose="020B0604020202020204" pitchFamily="34" charset="0"/>
                <a:cs typeface="Arial" panose="020B0604020202020204" pitchFamily="34" charset="0"/>
              </a:rPr>
              <a:t>물류비</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물류회사수익</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a:t>
            </a:r>
            <a:r>
              <a:rPr lang="en-US" altLang="ko-KR" sz="900" dirty="0">
                <a:latin typeface="Arial" panose="020B0604020202020204" pitchFamily="34" charset="0"/>
                <a:cs typeface="Arial" panose="020B0604020202020204" pitchFamily="34" charset="0"/>
              </a:rPr>
              <a:t>: 5</a:t>
            </a:r>
          </a:p>
        </p:txBody>
      </p:sp>
      <p:sp>
        <p:nvSpPr>
          <p:cNvPr id="35" name="직사각형 34">
            <a:extLst>
              <a:ext uri="{FF2B5EF4-FFF2-40B4-BE49-F238E27FC236}">
                <a16:creationId xmlns:a16="http://schemas.microsoft.com/office/drawing/2014/main" id="{4FE6A109-DF9C-40BF-BDE9-FCD57F3F129F}"/>
              </a:ext>
            </a:extLst>
          </p:cNvPr>
          <p:cNvSpPr/>
          <p:nvPr/>
        </p:nvSpPr>
        <p:spPr bwMode="auto">
          <a:xfrm>
            <a:off x="2175783" y="3127090"/>
            <a:ext cx="425356" cy="205058"/>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algn="ctr" defTabSz="895493" fontAlgn="auto" latinLnBrk="0">
              <a:spcBef>
                <a:spcPts val="0"/>
              </a:spcBef>
              <a:spcAft>
                <a:spcPct val="35000"/>
              </a:spcAft>
              <a:tabLst>
                <a:tab pos="5596828" algn="l"/>
              </a:tabLst>
            </a:pPr>
            <a:r>
              <a:rPr lang="en-US" altLang="ko-KR" sz="900" kern="0" dirty="0">
                <a:latin typeface="Arial" panose="020B0604020202020204" pitchFamily="34" charset="0"/>
                <a:ea typeface="+mj-ea"/>
                <a:cs typeface="Arial" panose="020B0604020202020204" pitchFamily="34" charset="0"/>
              </a:rPr>
              <a:t>&lt;</a:t>
            </a:r>
            <a:r>
              <a:rPr lang="ko-KR" altLang="en-US" sz="900" kern="0" dirty="0">
                <a:latin typeface="Arial" panose="020B0604020202020204" pitchFamily="34" charset="0"/>
                <a:ea typeface="+mj-ea"/>
                <a:cs typeface="Arial" panose="020B0604020202020204" pitchFamily="34" charset="0"/>
              </a:rPr>
              <a:t>가정</a:t>
            </a:r>
            <a:r>
              <a:rPr lang="en-US" altLang="ko-KR" sz="900" kern="0" dirty="0">
                <a:latin typeface="Arial" panose="020B0604020202020204" pitchFamily="34" charset="0"/>
                <a:ea typeface="+mj-ea"/>
                <a:cs typeface="Arial" panose="020B0604020202020204" pitchFamily="34" charset="0"/>
              </a:rPr>
              <a:t>&gt;</a:t>
            </a:r>
            <a:endParaRPr kumimoji="0" lang="en-GB" sz="900" kern="0" dirty="0">
              <a:latin typeface="Arial" panose="020B0604020202020204" pitchFamily="34" charset="0"/>
              <a:ea typeface="+mj-ea"/>
              <a:cs typeface="Arial" panose="020B0604020202020204" pitchFamily="34" charset="0"/>
            </a:endParaRPr>
          </a:p>
        </p:txBody>
      </p:sp>
      <p:sp>
        <p:nvSpPr>
          <p:cNvPr id="37" name="직사각형 432">
            <a:extLst>
              <a:ext uri="{FF2B5EF4-FFF2-40B4-BE49-F238E27FC236}">
                <a16:creationId xmlns:a16="http://schemas.microsoft.com/office/drawing/2014/main" id="{94802996-43A7-475F-AF1D-025FC22E4E8C}"/>
              </a:ext>
            </a:extLst>
          </p:cNvPr>
          <p:cNvSpPr/>
          <p:nvPr/>
        </p:nvSpPr>
        <p:spPr bwMode="auto">
          <a:xfrm>
            <a:off x="3563337" y="3274013"/>
            <a:ext cx="1538162" cy="497160"/>
          </a:xfrm>
          <a:prstGeom prst="rect">
            <a:avLst/>
          </a:prstGeom>
          <a:solidFill>
            <a:schemeClr val="bg1"/>
          </a:solid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r>
              <a:rPr lang="en-US" altLang="ko-KR" sz="770" dirty="0">
                <a:solidFill>
                  <a:prstClr val="white"/>
                </a:solidFill>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매출 </a:t>
            </a:r>
            <a:r>
              <a:rPr lang="en-US" altLang="ko-KR" sz="900" dirty="0">
                <a:latin typeface="Arial" panose="020B0604020202020204" pitchFamily="34" charset="0"/>
                <a:cs typeface="Arial" panose="020B0604020202020204" pitchFamily="34" charset="0"/>
              </a:rPr>
              <a:t>45 (100-50-5)</a:t>
            </a:r>
            <a:endParaRPr lang="en-US" altLang="ko-KR" sz="800" dirty="0">
              <a:latin typeface="Arial" panose="020B0604020202020204" pitchFamily="34" charset="0"/>
              <a:cs typeface="Arial" panose="020B0604020202020204" pitchFamily="34" charset="0"/>
            </a:endParaRPr>
          </a:p>
        </p:txBody>
      </p:sp>
      <p:sp>
        <p:nvSpPr>
          <p:cNvPr id="38" name="직사각형 37">
            <a:extLst>
              <a:ext uri="{FF2B5EF4-FFF2-40B4-BE49-F238E27FC236}">
                <a16:creationId xmlns:a16="http://schemas.microsoft.com/office/drawing/2014/main" id="{F6F9CAF7-34EB-4DA1-BC06-6589165C7853}"/>
              </a:ext>
            </a:extLst>
          </p:cNvPr>
          <p:cNvSpPr/>
          <p:nvPr/>
        </p:nvSpPr>
        <p:spPr bwMode="auto">
          <a:xfrm>
            <a:off x="3968509" y="3129980"/>
            <a:ext cx="727818" cy="205058"/>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algn="ctr" defTabSz="895493" fontAlgn="auto" latinLnBrk="0">
              <a:spcBef>
                <a:spcPts val="0"/>
              </a:spcBef>
              <a:spcAft>
                <a:spcPct val="35000"/>
              </a:spcAft>
              <a:tabLst>
                <a:tab pos="5596828" algn="l"/>
              </a:tabLst>
            </a:pPr>
            <a:r>
              <a:rPr lang="en-US" altLang="ko-KR" sz="900" kern="0" dirty="0">
                <a:latin typeface="Arial" panose="020B0604020202020204" pitchFamily="34" charset="0"/>
                <a:ea typeface="+mj-ea"/>
                <a:cs typeface="Arial" panose="020B0604020202020204" pitchFamily="34" charset="0"/>
              </a:rPr>
              <a:t>&lt;</a:t>
            </a:r>
            <a:r>
              <a:rPr lang="ko-KR" altLang="en-US" sz="900" kern="0" dirty="0">
                <a:latin typeface="Arial" panose="020B0604020202020204" pitchFamily="34" charset="0"/>
                <a:ea typeface="+mj-ea"/>
                <a:cs typeface="Arial" panose="020B0604020202020204" pitchFamily="34" charset="0"/>
              </a:rPr>
              <a:t>회계처리</a:t>
            </a:r>
            <a:r>
              <a:rPr lang="en-US" altLang="ko-KR" sz="900" kern="0" dirty="0">
                <a:latin typeface="Arial" panose="020B0604020202020204" pitchFamily="34" charset="0"/>
                <a:ea typeface="+mj-ea"/>
                <a:cs typeface="Arial" panose="020B0604020202020204" pitchFamily="34" charset="0"/>
              </a:rPr>
              <a:t>&gt;</a:t>
            </a:r>
            <a:endParaRPr kumimoji="0" lang="en-GB" sz="900" kern="0" dirty="0">
              <a:latin typeface="Arial" panose="020B0604020202020204" pitchFamily="34" charset="0"/>
              <a:ea typeface="+mj-ea"/>
              <a:cs typeface="Arial" panose="020B0604020202020204" pitchFamily="34" charset="0"/>
            </a:endParaRPr>
          </a:p>
        </p:txBody>
      </p:sp>
      <p:sp>
        <p:nvSpPr>
          <p:cNvPr id="39" name="직사각형 432">
            <a:extLst>
              <a:ext uri="{FF2B5EF4-FFF2-40B4-BE49-F238E27FC236}">
                <a16:creationId xmlns:a16="http://schemas.microsoft.com/office/drawing/2014/main" id="{76D04D9D-189A-41DF-A5A2-E60B69587A67}"/>
              </a:ext>
            </a:extLst>
          </p:cNvPr>
          <p:cNvSpPr/>
          <p:nvPr/>
        </p:nvSpPr>
        <p:spPr bwMode="auto">
          <a:xfrm>
            <a:off x="1610356" y="5623931"/>
            <a:ext cx="1538162" cy="496800"/>
          </a:xfrm>
          <a:prstGeom prst="rect">
            <a:avLst/>
          </a:prstGeom>
          <a:solidFill>
            <a:schemeClr val="bg1"/>
          </a:solid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r>
              <a:rPr lang="en-US" altLang="ko-KR" sz="770" dirty="0">
                <a:solidFill>
                  <a:prstClr val="white"/>
                </a:solidFill>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가맹점 </a:t>
            </a:r>
            <a:r>
              <a:rPr lang="ko-KR" altLang="en-US" sz="900" dirty="0" err="1">
                <a:latin typeface="Arial" panose="020B0604020202020204" pitchFamily="34" charset="0"/>
                <a:cs typeface="Arial" panose="020B0604020202020204" pitchFamily="34" charset="0"/>
              </a:rPr>
              <a:t>원두납품가액</a:t>
            </a:r>
            <a:r>
              <a:rPr lang="ko-KR" altLang="en-US" sz="900" dirty="0">
                <a:latin typeface="Arial" panose="020B0604020202020204" pitchFamily="34" charset="0"/>
                <a:cs typeface="Arial" panose="020B0604020202020204" pitchFamily="34" charset="0"/>
              </a:rPr>
              <a:t> </a:t>
            </a:r>
            <a:r>
              <a:rPr lang="en-US" altLang="ko-KR" sz="900" dirty="0">
                <a:latin typeface="Arial" panose="020B0604020202020204" pitchFamily="34" charset="0"/>
                <a:cs typeface="Arial" panose="020B0604020202020204" pitchFamily="34" charset="0"/>
              </a:rPr>
              <a:t>: 100</a:t>
            </a:r>
            <a:endParaRPr lang="en-US" altLang="ko-KR" sz="900" dirty="0">
              <a:solidFill>
                <a:prstClr val="white"/>
              </a:solidFill>
              <a:latin typeface="Arial" panose="020B0604020202020204" pitchFamily="34" charset="0"/>
              <a:cs typeface="Arial" panose="020B0604020202020204" pitchFamily="34" charset="0"/>
            </a:endParaRPr>
          </a:p>
          <a:p>
            <a:pPr algn="ctr" defTabSz="781995" latinLnBrk="1">
              <a:buClr>
                <a:srgbClr val="99CC00"/>
              </a:buClr>
              <a:tabLst>
                <a:tab pos="228082" algn="l"/>
              </a:tabLst>
            </a:pPr>
            <a:r>
              <a:rPr lang="ko-KR" altLang="en-US" sz="900" dirty="0">
                <a:latin typeface="Arial" panose="020B0604020202020204" pitchFamily="34" charset="0"/>
                <a:cs typeface="Arial" panose="020B0604020202020204" pitchFamily="34" charset="0"/>
              </a:rPr>
              <a:t>원두매입금액 </a:t>
            </a:r>
            <a:r>
              <a:rPr lang="en-US" altLang="ko-KR" sz="900" dirty="0">
                <a:latin typeface="Arial" panose="020B0604020202020204" pitchFamily="34" charset="0"/>
                <a:cs typeface="Arial" panose="020B0604020202020204" pitchFamily="34" charset="0"/>
              </a:rPr>
              <a:t>: 50</a:t>
            </a:r>
          </a:p>
          <a:p>
            <a:pPr algn="ctr" defTabSz="781995" latinLnBrk="1">
              <a:buClr>
                <a:srgbClr val="99CC00"/>
              </a:buClr>
              <a:tabLst>
                <a:tab pos="228082" algn="l"/>
              </a:tabLst>
            </a:pPr>
            <a:r>
              <a:rPr lang="ko-KR" altLang="en-US" sz="900" dirty="0" err="1">
                <a:latin typeface="Arial" panose="020B0604020202020204" pitchFamily="34" charset="0"/>
                <a:cs typeface="Arial" panose="020B0604020202020204" pitchFamily="34" charset="0"/>
              </a:rPr>
              <a:t>물류비</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물류회사수익</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a:t>
            </a:r>
            <a:r>
              <a:rPr lang="en-US" altLang="ko-KR" sz="900" dirty="0">
                <a:latin typeface="Arial" panose="020B0604020202020204" pitchFamily="34" charset="0"/>
                <a:cs typeface="Arial" panose="020B0604020202020204" pitchFamily="34" charset="0"/>
              </a:rPr>
              <a:t>: 5</a:t>
            </a:r>
          </a:p>
        </p:txBody>
      </p:sp>
      <p:sp>
        <p:nvSpPr>
          <p:cNvPr id="40" name="직사각형 39">
            <a:extLst>
              <a:ext uri="{FF2B5EF4-FFF2-40B4-BE49-F238E27FC236}">
                <a16:creationId xmlns:a16="http://schemas.microsoft.com/office/drawing/2014/main" id="{D7E58448-420E-4C09-9394-5AF6942B5476}"/>
              </a:ext>
            </a:extLst>
          </p:cNvPr>
          <p:cNvSpPr/>
          <p:nvPr/>
        </p:nvSpPr>
        <p:spPr bwMode="auto">
          <a:xfrm>
            <a:off x="2168356" y="5476590"/>
            <a:ext cx="425356" cy="205058"/>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algn="ctr" defTabSz="895493" fontAlgn="auto" latinLnBrk="0">
              <a:spcBef>
                <a:spcPts val="0"/>
              </a:spcBef>
              <a:spcAft>
                <a:spcPct val="35000"/>
              </a:spcAft>
              <a:tabLst>
                <a:tab pos="5596828" algn="l"/>
              </a:tabLst>
            </a:pPr>
            <a:r>
              <a:rPr lang="en-US" altLang="ko-KR" sz="900" kern="0" dirty="0">
                <a:latin typeface="Arial" panose="020B0604020202020204" pitchFamily="34" charset="0"/>
                <a:ea typeface="+mj-ea"/>
                <a:cs typeface="Arial" panose="020B0604020202020204" pitchFamily="34" charset="0"/>
              </a:rPr>
              <a:t>&lt;</a:t>
            </a:r>
            <a:r>
              <a:rPr lang="ko-KR" altLang="en-US" sz="900" kern="0" dirty="0">
                <a:latin typeface="Arial" panose="020B0604020202020204" pitchFamily="34" charset="0"/>
                <a:ea typeface="+mj-ea"/>
                <a:cs typeface="Arial" panose="020B0604020202020204" pitchFamily="34" charset="0"/>
              </a:rPr>
              <a:t>가정</a:t>
            </a:r>
            <a:r>
              <a:rPr lang="en-US" altLang="ko-KR" sz="900" kern="0" dirty="0">
                <a:latin typeface="Arial" panose="020B0604020202020204" pitchFamily="34" charset="0"/>
                <a:ea typeface="+mj-ea"/>
                <a:cs typeface="Arial" panose="020B0604020202020204" pitchFamily="34" charset="0"/>
              </a:rPr>
              <a:t>&gt;</a:t>
            </a:r>
            <a:endParaRPr kumimoji="0" lang="en-GB" sz="900" kern="0" dirty="0">
              <a:latin typeface="Arial" panose="020B0604020202020204" pitchFamily="34" charset="0"/>
              <a:ea typeface="+mj-ea"/>
              <a:cs typeface="Arial" panose="020B0604020202020204" pitchFamily="34" charset="0"/>
            </a:endParaRPr>
          </a:p>
        </p:txBody>
      </p:sp>
      <p:sp>
        <p:nvSpPr>
          <p:cNvPr id="41" name="직사각형 432">
            <a:extLst>
              <a:ext uri="{FF2B5EF4-FFF2-40B4-BE49-F238E27FC236}">
                <a16:creationId xmlns:a16="http://schemas.microsoft.com/office/drawing/2014/main" id="{EDE66E48-7AFE-4EAA-8376-B9BE5B2583A1}"/>
              </a:ext>
            </a:extLst>
          </p:cNvPr>
          <p:cNvSpPr/>
          <p:nvPr/>
        </p:nvSpPr>
        <p:spPr bwMode="auto">
          <a:xfrm>
            <a:off x="3554356" y="5623931"/>
            <a:ext cx="1538162" cy="496800"/>
          </a:xfrm>
          <a:prstGeom prst="rect">
            <a:avLst/>
          </a:prstGeom>
          <a:solidFill>
            <a:schemeClr val="bg1"/>
          </a:solid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r>
              <a:rPr lang="en-US" altLang="ko-KR" sz="770" dirty="0">
                <a:solidFill>
                  <a:prstClr val="white"/>
                </a:solidFill>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매출 </a:t>
            </a:r>
            <a:r>
              <a:rPr lang="en-US" altLang="ko-KR" sz="900" dirty="0">
                <a:latin typeface="Arial" panose="020B0604020202020204" pitchFamily="34" charset="0"/>
                <a:cs typeface="Arial" panose="020B0604020202020204" pitchFamily="34" charset="0"/>
              </a:rPr>
              <a:t>95 (100-5)</a:t>
            </a:r>
          </a:p>
          <a:p>
            <a:pPr algn="ctr" defTabSz="781995" latinLnBrk="1">
              <a:buClr>
                <a:srgbClr val="99CC00"/>
              </a:buClr>
              <a:tabLst>
                <a:tab pos="228082" algn="l"/>
              </a:tabLst>
            </a:pPr>
            <a:r>
              <a:rPr lang="ko-KR" altLang="en-US" sz="900" dirty="0">
                <a:latin typeface="Arial" panose="020B0604020202020204" pitchFamily="34" charset="0"/>
                <a:cs typeface="Arial" panose="020B0604020202020204" pitchFamily="34" charset="0"/>
              </a:rPr>
              <a:t>매출원가 </a:t>
            </a:r>
            <a:r>
              <a:rPr lang="en-US" altLang="ko-KR" sz="900" dirty="0">
                <a:latin typeface="Arial" panose="020B0604020202020204" pitchFamily="34" charset="0"/>
                <a:cs typeface="Arial" panose="020B0604020202020204" pitchFamily="34" charset="0"/>
              </a:rPr>
              <a:t>50</a:t>
            </a:r>
          </a:p>
        </p:txBody>
      </p:sp>
      <p:sp>
        <p:nvSpPr>
          <p:cNvPr id="42" name="직사각형 41">
            <a:extLst>
              <a:ext uri="{FF2B5EF4-FFF2-40B4-BE49-F238E27FC236}">
                <a16:creationId xmlns:a16="http://schemas.microsoft.com/office/drawing/2014/main" id="{FCEF25E3-EA35-403B-8FBC-1A9AB4261246}"/>
              </a:ext>
            </a:extLst>
          </p:cNvPr>
          <p:cNvSpPr/>
          <p:nvPr/>
        </p:nvSpPr>
        <p:spPr bwMode="auto">
          <a:xfrm>
            <a:off x="3959528" y="5521402"/>
            <a:ext cx="727818" cy="205058"/>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algn="ctr" defTabSz="895493" fontAlgn="auto" latinLnBrk="0">
              <a:spcBef>
                <a:spcPts val="0"/>
              </a:spcBef>
              <a:spcAft>
                <a:spcPct val="35000"/>
              </a:spcAft>
              <a:tabLst>
                <a:tab pos="5596828" algn="l"/>
              </a:tabLst>
            </a:pPr>
            <a:r>
              <a:rPr lang="en-US" altLang="ko-KR" sz="900" kern="0" dirty="0">
                <a:latin typeface="Arial" panose="020B0604020202020204" pitchFamily="34" charset="0"/>
                <a:ea typeface="+mj-ea"/>
                <a:cs typeface="Arial" panose="020B0604020202020204" pitchFamily="34" charset="0"/>
              </a:rPr>
              <a:t>&lt;</a:t>
            </a:r>
            <a:r>
              <a:rPr lang="ko-KR" altLang="en-US" sz="900" kern="0" dirty="0">
                <a:latin typeface="Arial" panose="020B0604020202020204" pitchFamily="34" charset="0"/>
                <a:ea typeface="+mj-ea"/>
                <a:cs typeface="Arial" panose="020B0604020202020204" pitchFamily="34" charset="0"/>
              </a:rPr>
              <a:t>회계처리</a:t>
            </a:r>
            <a:r>
              <a:rPr lang="en-US" altLang="ko-KR" sz="900" kern="0" dirty="0">
                <a:latin typeface="Arial" panose="020B0604020202020204" pitchFamily="34" charset="0"/>
                <a:ea typeface="+mj-ea"/>
                <a:cs typeface="Arial" panose="020B0604020202020204" pitchFamily="34" charset="0"/>
              </a:rPr>
              <a:t>&gt;</a:t>
            </a:r>
            <a:endParaRPr kumimoji="0" lang="en-GB" sz="900" kern="0" dirty="0">
              <a:latin typeface="Arial" panose="020B0604020202020204" pitchFamily="34" charset="0"/>
              <a:ea typeface="+mj-ea"/>
              <a:cs typeface="Arial" panose="020B0604020202020204" pitchFamily="34" charset="0"/>
            </a:endParaRPr>
          </a:p>
        </p:txBody>
      </p:sp>
      <p:sp>
        <p:nvSpPr>
          <p:cNvPr id="44" name="직사각형 43">
            <a:extLst>
              <a:ext uri="{FF2B5EF4-FFF2-40B4-BE49-F238E27FC236}">
                <a16:creationId xmlns:a16="http://schemas.microsoft.com/office/drawing/2014/main" id="{704C994A-1B21-45CC-ABE3-596BAA74B73F}"/>
              </a:ext>
            </a:extLst>
          </p:cNvPr>
          <p:cNvSpPr/>
          <p:nvPr/>
        </p:nvSpPr>
        <p:spPr>
          <a:xfrm>
            <a:off x="4267074" y="4651840"/>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가맹점</a:t>
            </a:r>
          </a:p>
        </p:txBody>
      </p:sp>
      <p:sp>
        <p:nvSpPr>
          <p:cNvPr id="46" name="직사각형 45">
            <a:extLst>
              <a:ext uri="{FF2B5EF4-FFF2-40B4-BE49-F238E27FC236}">
                <a16:creationId xmlns:a16="http://schemas.microsoft.com/office/drawing/2014/main" id="{FF905510-E833-4797-B70A-23B3F993CDBB}"/>
              </a:ext>
            </a:extLst>
          </p:cNvPr>
          <p:cNvSpPr/>
          <p:nvPr/>
        </p:nvSpPr>
        <p:spPr>
          <a:xfrm>
            <a:off x="2946928" y="4651840"/>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물류회사</a:t>
            </a:r>
          </a:p>
        </p:txBody>
      </p:sp>
      <p:sp>
        <p:nvSpPr>
          <p:cNvPr id="47" name="직사각형 46">
            <a:extLst>
              <a:ext uri="{FF2B5EF4-FFF2-40B4-BE49-F238E27FC236}">
                <a16:creationId xmlns:a16="http://schemas.microsoft.com/office/drawing/2014/main" id="{5CB4508A-B221-435D-9B49-E5D6921A99BD}"/>
              </a:ext>
            </a:extLst>
          </p:cNvPr>
          <p:cNvSpPr/>
          <p:nvPr/>
        </p:nvSpPr>
        <p:spPr>
          <a:xfrm>
            <a:off x="2946928" y="5211411"/>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회사</a:t>
            </a:r>
          </a:p>
        </p:txBody>
      </p:sp>
      <p:sp>
        <p:nvSpPr>
          <p:cNvPr id="48" name="직사각형 47">
            <a:extLst>
              <a:ext uri="{FF2B5EF4-FFF2-40B4-BE49-F238E27FC236}">
                <a16:creationId xmlns:a16="http://schemas.microsoft.com/office/drawing/2014/main" id="{19497269-28B6-4B30-B31F-51FF16600C97}"/>
              </a:ext>
            </a:extLst>
          </p:cNvPr>
          <p:cNvSpPr/>
          <p:nvPr/>
        </p:nvSpPr>
        <p:spPr>
          <a:xfrm>
            <a:off x="1626782" y="4651840"/>
            <a:ext cx="792480" cy="327660"/>
          </a:xfrm>
          <a:prstGeom prst="rect">
            <a:avLst/>
          </a:prstGeom>
          <a:solidFill>
            <a:srgbClr val="E5EAF3"/>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원두</a:t>
            </a:r>
            <a:endParaRPr lang="en-US" altLang="ko-KR" sz="900" dirty="0">
              <a:solidFill>
                <a:schemeClr val="tx1"/>
              </a:solidFill>
            </a:endParaRPr>
          </a:p>
          <a:p>
            <a:pPr algn="ctr"/>
            <a:r>
              <a:rPr lang="ko-KR" altLang="en-US" sz="900" dirty="0">
                <a:solidFill>
                  <a:schemeClr val="tx1"/>
                </a:solidFill>
              </a:rPr>
              <a:t>공급업체</a:t>
            </a:r>
          </a:p>
        </p:txBody>
      </p:sp>
    </p:spTree>
    <p:extLst>
      <p:ext uri="{BB962C8B-B14F-4D97-AF65-F5344CB8AC3E}">
        <p14:creationId xmlns:p14="http://schemas.microsoft.com/office/powerpoint/2010/main" val="220829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Adjusted EBITDA</a:t>
            </a:r>
          </a:p>
        </p:txBody>
      </p:sp>
      <p:sp>
        <p:nvSpPr>
          <p:cNvPr id="11"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15" name="Group 3"/>
          <p:cNvGraphicFramePr>
            <a:graphicFrameLocks noGrp="1"/>
          </p:cNvGraphicFramePr>
          <p:nvPr>
            <p:extLst>
              <p:ext uri="{D42A27DB-BD31-4B8C-83A1-F6EECF244321}">
                <p14:modId xmlns:p14="http://schemas.microsoft.com/office/powerpoint/2010/main" val="900253349"/>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Adjusted EBITDA</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FY20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기준 </a:t>
                      </a:r>
                      <a:r>
                        <a:rPr kumimoji="0" lang="ko-KR" altLang="en-US" sz="9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조정전</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276</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억원으로 매출액 대비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45.9%</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이고</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조정사항을 반영한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EBITDA</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약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284</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억원으로 매출액 대비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46.4%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수준으로 유의적인 차이는 존재하지 아니함</a:t>
                      </a: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3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3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3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3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표 7">
            <a:extLst>
              <a:ext uri="{FF2B5EF4-FFF2-40B4-BE49-F238E27FC236}">
                <a16:creationId xmlns:a16="http://schemas.microsoft.com/office/drawing/2014/main" id="{484F2EB6-31F4-4896-AFA6-8060EB151F44}"/>
              </a:ext>
            </a:extLst>
          </p:cNvPr>
          <p:cNvGraphicFramePr>
            <a:graphicFrameLocks noGrp="1"/>
          </p:cNvGraphicFramePr>
          <p:nvPr>
            <p:extLst>
              <p:ext uri="{D42A27DB-BD31-4B8C-83A1-F6EECF244321}">
                <p14:modId xmlns:p14="http://schemas.microsoft.com/office/powerpoint/2010/main" val="204004714"/>
              </p:ext>
            </p:extLst>
          </p:nvPr>
        </p:nvGraphicFramePr>
        <p:xfrm>
          <a:off x="4960480" y="1976235"/>
          <a:ext cx="3708000" cy="1728960"/>
        </p:xfrm>
        <a:graphic>
          <a:graphicData uri="http://schemas.openxmlformats.org/drawingml/2006/table">
            <a:tbl>
              <a:tblPr/>
              <a:tblGrid>
                <a:gridCol w="1692000">
                  <a:extLst>
                    <a:ext uri="{9D8B030D-6E8A-4147-A177-3AD203B41FA5}">
                      <a16:colId xmlns:a16="http://schemas.microsoft.com/office/drawing/2014/main" val="1460310115"/>
                    </a:ext>
                  </a:extLst>
                </a:gridCol>
                <a:gridCol w="504000">
                  <a:extLst>
                    <a:ext uri="{9D8B030D-6E8A-4147-A177-3AD203B41FA5}">
                      <a16:colId xmlns:a16="http://schemas.microsoft.com/office/drawing/2014/main" val="2003355218"/>
                    </a:ext>
                  </a:extLst>
                </a:gridCol>
                <a:gridCol w="504000">
                  <a:extLst>
                    <a:ext uri="{9D8B030D-6E8A-4147-A177-3AD203B41FA5}">
                      <a16:colId xmlns:a16="http://schemas.microsoft.com/office/drawing/2014/main" val="445965216"/>
                    </a:ext>
                  </a:extLst>
                </a:gridCol>
                <a:gridCol w="504000">
                  <a:extLst>
                    <a:ext uri="{9D8B030D-6E8A-4147-A177-3AD203B41FA5}">
                      <a16:colId xmlns:a16="http://schemas.microsoft.com/office/drawing/2014/main" val="1846015048"/>
                    </a:ext>
                  </a:extLst>
                </a:gridCol>
                <a:gridCol w="504000">
                  <a:extLst>
                    <a:ext uri="{9D8B030D-6E8A-4147-A177-3AD203B41FA5}">
                      <a16:colId xmlns:a16="http://schemas.microsoft.com/office/drawing/2014/main" val="1063377795"/>
                    </a:ext>
                  </a:extLst>
                </a:gridCol>
              </a:tblGrid>
              <a:tr h="144000">
                <a:tc>
                  <a:txBody>
                    <a:bodyPr/>
                    <a:lstStyle/>
                    <a:p>
                      <a:pPr algn="l" rtl="0" fontAlgn="ctr"/>
                      <a:r>
                        <a:rPr lang="en-US" altLang="ko-KR" sz="900" b="1" i="0" u="none" strike="noStrike" dirty="0">
                          <a:solidFill>
                            <a:srgbClr val="FFFFFF"/>
                          </a:solidFill>
                          <a:effectLst/>
                          <a:latin typeface="Arial" panose="020B0604020202020204" pitchFamily="34" charset="0"/>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747380108"/>
                  </a:ext>
                </a:extLst>
              </a:tr>
              <a:tr h="0">
                <a:tc>
                  <a:txBody>
                    <a:bodyPr/>
                    <a:lstStyle/>
                    <a:p>
                      <a:pPr algn="l" fontAlgn="b"/>
                      <a:r>
                        <a:rPr lang="en-US" sz="800" b="1" i="0" u="none" strike="noStrike" dirty="0">
                          <a:solidFill>
                            <a:srgbClr val="000000"/>
                          </a:solidFill>
                          <a:effectLst/>
                          <a:latin typeface="Arial" panose="020B0604020202020204" pitchFamily="34" charset="0"/>
                          <a:cs typeface="Arial" panose="020B0604020202020204" pitchFamily="34" charset="0"/>
                        </a:rPr>
                        <a:t>Pro-</a:t>
                      </a:r>
                      <a:r>
                        <a:rPr lang="en-US" sz="800" b="1" i="0" u="none" strike="noStrike" dirty="0" err="1">
                          <a:solidFill>
                            <a:srgbClr val="000000"/>
                          </a:solidFill>
                          <a:effectLst/>
                          <a:latin typeface="Arial" panose="020B0604020202020204" pitchFamily="34" charset="0"/>
                          <a:cs typeface="Arial" panose="020B0604020202020204" pitchFamily="34" charset="0"/>
                        </a:rPr>
                        <a:t>foma</a:t>
                      </a:r>
                      <a:r>
                        <a:rPr lang="en-US" sz="800" b="1" i="0" u="none" strike="noStrike" dirty="0">
                          <a:solidFill>
                            <a:srgbClr val="000000"/>
                          </a:solidFill>
                          <a:effectLst/>
                          <a:latin typeface="Arial" panose="020B0604020202020204" pitchFamily="34" charset="0"/>
                          <a:cs typeface="Arial" panose="020B0604020202020204" pitchFamily="34" charset="0"/>
                        </a:rPr>
                        <a:t> Adj.</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0012716"/>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[1] </a:t>
                      </a:r>
                      <a:r>
                        <a:rPr lang="ko-KR" altLang="en-US" sz="800" b="0" i="0" u="none" strike="noStrike" dirty="0">
                          <a:solidFill>
                            <a:srgbClr val="000000"/>
                          </a:solidFill>
                          <a:effectLst/>
                          <a:latin typeface="Arial" panose="020B0604020202020204" pitchFamily="34" charset="0"/>
                          <a:cs typeface="Arial" panose="020B0604020202020204" pitchFamily="34" charset="0"/>
                        </a:rPr>
                        <a:t>원두 물류매출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 조정</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2,814</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5,982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73896535"/>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[2] </a:t>
                      </a:r>
                      <a:r>
                        <a:rPr lang="ko-KR" altLang="en-US" sz="800" b="0" i="0" u="none" strike="noStrike" dirty="0">
                          <a:solidFill>
                            <a:srgbClr val="000000"/>
                          </a:solidFill>
                          <a:effectLst/>
                          <a:latin typeface="Arial" panose="020B0604020202020204" pitchFamily="34" charset="0"/>
                          <a:cs typeface="Arial" panose="020B0604020202020204" pitchFamily="34" charset="0"/>
                        </a:rPr>
                        <a:t>물류비의</a:t>
                      </a:r>
                      <a:r>
                        <a:rPr lang="en-US" altLang="ko-KR"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cs typeface="Arial" panose="020B0604020202020204" pitchFamily="34" charset="0"/>
                        </a:rPr>
                        <a:t>매출 가산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30047701"/>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[3]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총액법</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매출원가 반영</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(1,027)</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(2,814)</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(5,982)</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2273422032"/>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[4] </a:t>
                      </a:r>
                      <a:r>
                        <a:rPr lang="ko-KR" altLang="en-US" sz="800" b="0" i="0" u="none" strike="noStrike" dirty="0">
                          <a:solidFill>
                            <a:srgbClr val="000000"/>
                          </a:solidFill>
                          <a:effectLst/>
                          <a:latin typeface="Arial" panose="020B0604020202020204" pitchFamily="34" charset="0"/>
                          <a:cs typeface="Arial" panose="020B0604020202020204" pitchFamily="34" charset="0"/>
                        </a:rPr>
                        <a:t>물류비의 판매관리비 반영</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(91)</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(668)</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3816113"/>
                  </a:ext>
                </a:extLst>
              </a:tr>
              <a:tr h="0">
                <a:tc>
                  <a:txBody>
                    <a:bodyPr/>
                    <a:lstStyle/>
                    <a:p>
                      <a:pPr algn="l" fontAlgn="b"/>
                      <a:r>
                        <a:rPr lang="en-US" sz="800" b="1" i="0" u="none" strike="noStrike" dirty="0">
                          <a:solidFill>
                            <a:srgbClr val="000000"/>
                          </a:solidFill>
                          <a:effectLst/>
                          <a:latin typeface="Arial" panose="020B0604020202020204" pitchFamily="34" charset="0"/>
                          <a:cs typeface="Arial" panose="020B0604020202020204" pitchFamily="34" charset="0"/>
                        </a:rPr>
                        <a:t>Accounting Adj.</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(159)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(392)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943739233"/>
                  </a:ext>
                </a:extLst>
              </a:tr>
              <a:tr h="25783">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[5]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퇴직급여충당금</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설정</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(12)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(159)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(392)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67999676"/>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[6]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연차수당미지급금</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설정</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51705171"/>
                  </a:ext>
                </a:extLst>
              </a:tr>
              <a:tr h="0">
                <a:tc>
                  <a:txBody>
                    <a:bodyPr/>
                    <a:lstStyle/>
                    <a:p>
                      <a:pPr algn="l" fontAlgn="b"/>
                      <a:r>
                        <a:rPr lang="en-US" sz="800" b="1" i="0" u="none" strike="noStrike" dirty="0">
                          <a:solidFill>
                            <a:srgbClr val="000000"/>
                          </a:solidFill>
                          <a:effectLst/>
                          <a:latin typeface="Arial" panose="020B0604020202020204" pitchFamily="34" charset="0"/>
                          <a:cs typeface="Arial" panose="020B0604020202020204" pitchFamily="34" charset="0"/>
                        </a:rPr>
                        <a:t>Normalization Adj.</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(738)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cs typeface="Arial" panose="020B0604020202020204" pitchFamily="34" charset="0"/>
                        </a:rPr>
                        <a:t>127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43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dirty="0">
                          <a:solidFill>
                            <a:srgbClr val="000000"/>
                          </a:solidFill>
                          <a:effectLst/>
                          <a:latin typeface="Arial" panose="020B0604020202020204" pitchFamily="34" charset="0"/>
                          <a:cs typeface="Arial" panose="020B0604020202020204" pitchFamily="34" charset="0"/>
                        </a:rPr>
                        <a:t>881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931780610"/>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[7]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인테리어</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공사손익</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제거</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(845)</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(13)</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07880497"/>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[8]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일시적</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매장지원비</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조정</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836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84587284"/>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[9]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대학원등록금</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조정</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04290450"/>
                  </a:ext>
                </a:extLst>
              </a:tr>
              <a:tr h="0">
                <a:tc>
                  <a:txBody>
                    <a:bodyPr/>
                    <a:lstStyle/>
                    <a:p>
                      <a:pPr algn="l"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[10] </a:t>
                      </a:r>
                      <a:r>
                        <a:rPr lang="ko-KR" altLang="en-US" sz="800" b="0" i="0" u="none" strike="noStrike" dirty="0">
                          <a:solidFill>
                            <a:srgbClr val="000000"/>
                          </a:solidFill>
                          <a:effectLst/>
                          <a:latin typeface="Arial" panose="020B0604020202020204" pitchFamily="34" charset="0"/>
                          <a:cs typeface="Arial" panose="020B0604020202020204" pitchFamily="34" charset="0"/>
                        </a:rPr>
                        <a:t>특수관계자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지급액</a:t>
                      </a:r>
                      <a:r>
                        <a:rPr lang="ko-KR" altLang="en-US" sz="800" b="0" i="0" u="none" strike="noStrike" dirty="0">
                          <a:solidFill>
                            <a:srgbClr val="000000"/>
                          </a:solidFill>
                          <a:effectLst/>
                          <a:latin typeface="Arial" panose="020B0604020202020204" pitchFamily="34" charset="0"/>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조정</a:t>
                      </a:r>
                      <a:endParaRPr lang="ko-KR" altLang="en-US" sz="8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107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cs typeface="Arial" panose="020B0604020202020204" pitchFamily="34" charset="0"/>
                        </a:rPr>
                        <a:t>139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cs typeface="Arial" panose="020B0604020202020204" pitchFamily="34" charset="0"/>
                        </a:rPr>
                        <a:t>23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49309116"/>
                  </a:ext>
                </a:extLst>
              </a:tr>
            </a:tbl>
          </a:graphicData>
        </a:graphic>
      </p:graphicFrame>
      <p:sp>
        <p:nvSpPr>
          <p:cNvPr id="13" name="TextBox 12">
            <a:extLst>
              <a:ext uri="{FF2B5EF4-FFF2-40B4-BE49-F238E27FC236}">
                <a16:creationId xmlns:a16="http://schemas.microsoft.com/office/drawing/2014/main" id="{C8C7AEEC-AD68-40EF-8C78-E18A33512FD9}"/>
              </a:ext>
            </a:extLst>
          </p:cNvPr>
          <p:cNvSpPr txBox="1"/>
          <p:nvPr/>
        </p:nvSpPr>
        <p:spPr>
          <a:xfrm>
            <a:off x="4963807" y="3758820"/>
            <a:ext cx="3801440" cy="2171172"/>
          </a:xfrm>
          <a:prstGeom prst="rect">
            <a:avLst/>
          </a:prstGeom>
          <a:noFill/>
        </p:spPr>
        <p:txBody>
          <a:bodyPr wrap="square" lIns="0" tIns="0" rIns="0" bIns="0" rtlCol="0">
            <a:spAutoFit/>
          </a:bodyPr>
          <a:lstStyle/>
          <a:p>
            <a:pPr marL="144000" lvl="0" indent="-144000" defTabSz="914400" latinLnBrk="1">
              <a:lnSpc>
                <a:spcPts val="1000"/>
              </a:lnSpc>
              <a:spcBef>
                <a:spcPts val="300"/>
              </a:spcBef>
              <a:buClr>
                <a:srgbClr val="00338D"/>
              </a:buClr>
              <a:buFont typeface="Wingdings" panose="05000000000000000000" pitchFamily="2" charset="2"/>
              <a:buChar char="§"/>
              <a:defRPr/>
            </a:pPr>
            <a:r>
              <a:rPr lang="ko-KR" altLang="en-US" sz="800" dirty="0">
                <a:solidFill>
                  <a:schemeClr val="dk1"/>
                </a:solidFill>
                <a:latin typeface="Arial" panose="020B0604020202020204" pitchFamily="34" charset="0"/>
                <a:cs typeface="Arial" panose="020B0604020202020204" pitchFamily="34" charset="0"/>
              </a:rPr>
              <a:t> </a:t>
            </a:r>
            <a:r>
              <a:rPr lang="en-US" altLang="ko-KR" sz="800" b="1" dirty="0">
                <a:solidFill>
                  <a:schemeClr val="dk1"/>
                </a:solidFill>
                <a:latin typeface="Arial" panose="020B0604020202020204" pitchFamily="34" charset="0"/>
                <a:cs typeface="Arial" panose="020B0604020202020204" pitchFamily="34" charset="0"/>
              </a:rPr>
              <a:t>Adjustments details</a:t>
            </a:r>
          </a:p>
          <a:p>
            <a:pPr marL="177800" lvl="0" indent="-177800" defTabSz="914400" latinLnBrk="1">
              <a:lnSpc>
                <a:spcPts val="1000"/>
              </a:lnSpc>
              <a:spcBef>
                <a:spcPts val="100"/>
              </a:spcBef>
              <a:buFont typeface="Wingdings" panose="05000000000000000000" pitchFamily="2" charset="2"/>
              <a:buAutoNum type="arabicPeriod"/>
              <a:defRPr/>
            </a:pPr>
            <a:r>
              <a:rPr lang="en-US" altLang="ko-KR" sz="800" dirty="0">
                <a:latin typeface="Arial" panose="020B0604020202020204" pitchFamily="34" charset="0"/>
                <a:cs typeface="Arial" panose="020B0604020202020204" pitchFamily="34" charset="0"/>
              </a:rPr>
              <a:t>’19</a:t>
            </a:r>
            <a:r>
              <a:rPr lang="ko-KR" altLang="en-US" sz="800" dirty="0">
                <a:latin typeface="Arial" panose="020B0604020202020204" pitchFamily="34" charset="0"/>
                <a:cs typeface="Arial" panose="020B0604020202020204" pitchFamily="34" charset="0"/>
              </a:rPr>
              <a:t>년까지 </a:t>
            </a:r>
            <a:r>
              <a:rPr lang="ko-KR" altLang="en-US" sz="800" dirty="0" err="1">
                <a:latin typeface="Arial" panose="020B0604020202020204" pitchFamily="34" charset="0"/>
                <a:cs typeface="Arial" panose="020B0604020202020204" pitchFamily="34" charset="0"/>
              </a:rPr>
              <a:t>순액법으로</a:t>
            </a:r>
            <a:r>
              <a:rPr lang="ko-KR" altLang="en-US" sz="800" dirty="0">
                <a:latin typeface="Arial" panose="020B0604020202020204" pitchFamily="34" charset="0"/>
                <a:cs typeface="Arial" panose="020B0604020202020204" pitchFamily="34" charset="0"/>
              </a:rPr>
              <a:t> 인식한 원두 물류매출의 </a:t>
            </a:r>
            <a:r>
              <a:rPr lang="ko-KR" altLang="en-US" sz="800" dirty="0" err="1">
                <a:latin typeface="Arial" panose="020B0604020202020204" pitchFamily="34" charset="0"/>
                <a:cs typeface="Arial" panose="020B0604020202020204" pitchFamily="34" charset="0"/>
              </a:rPr>
              <a:t>총액법</a:t>
            </a:r>
            <a:r>
              <a:rPr lang="ko-KR" altLang="en-US" sz="800" dirty="0">
                <a:latin typeface="Arial" panose="020B0604020202020204" pitchFamily="34" charset="0"/>
                <a:cs typeface="Arial" panose="020B0604020202020204" pitchFamily="34" charset="0"/>
              </a:rPr>
              <a:t> 조정 </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매출 차감 방식으로 집계된 물류비의 판매관리비 반영을 위한 가산 조정</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원두 물류매출의 </a:t>
            </a:r>
            <a:r>
              <a:rPr lang="ko-KR" altLang="en-US" sz="800" dirty="0" err="1">
                <a:latin typeface="Arial" panose="020B0604020202020204" pitchFamily="34" charset="0"/>
                <a:cs typeface="Arial" panose="020B0604020202020204" pitchFamily="34" charset="0"/>
              </a:rPr>
              <a:t>총액법</a:t>
            </a:r>
            <a:r>
              <a:rPr lang="ko-KR" altLang="en-US" sz="800" dirty="0">
                <a:latin typeface="Arial" panose="020B0604020202020204" pitchFamily="34" charset="0"/>
                <a:cs typeface="Arial" panose="020B0604020202020204" pitchFamily="34" charset="0"/>
              </a:rPr>
              <a:t> 조정으로 인식되는 매출원가의 반영</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매출 차감 방식으로 집계된 물류비의 판매관리비 반영</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회사는 대표이사</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이사에 대한 퇴직급여충당금을 </a:t>
            </a:r>
            <a:r>
              <a:rPr lang="en-US" altLang="ko-KR" sz="800" dirty="0">
                <a:latin typeface="Arial" panose="020B0604020202020204" pitchFamily="34" charset="0"/>
                <a:cs typeface="Arial" panose="020B0604020202020204" pitchFamily="34" charset="0"/>
              </a:rPr>
              <a:t>’20</a:t>
            </a:r>
            <a:r>
              <a:rPr lang="ko-KR" altLang="en-US" sz="800" dirty="0">
                <a:latin typeface="Arial" panose="020B0604020202020204" pitchFamily="34" charset="0"/>
                <a:cs typeface="Arial" panose="020B0604020202020204" pitchFamily="34" charset="0"/>
              </a:rPr>
              <a:t>년부터 인식하기 시작한 바</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과거 충당금 미계상으로 인한 퇴직급여 미인식액을 조정</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회사는 </a:t>
            </a:r>
            <a:r>
              <a:rPr lang="ko-KR" altLang="en-US" sz="800" dirty="0" err="1">
                <a:latin typeface="Arial" panose="020B0604020202020204" pitchFamily="34" charset="0"/>
                <a:cs typeface="Arial" panose="020B0604020202020204" pitchFamily="34" charset="0"/>
              </a:rPr>
              <a:t>연차수당미지급금을</a:t>
            </a:r>
            <a:r>
              <a:rPr lang="ko-KR" altLang="en-US" sz="800" dirty="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’20</a:t>
            </a:r>
            <a:r>
              <a:rPr lang="ko-KR" altLang="en-US" sz="800" dirty="0">
                <a:latin typeface="Arial" panose="020B0604020202020204" pitchFamily="34" charset="0"/>
                <a:cs typeface="Arial" panose="020B0604020202020204" pitchFamily="34" charset="0"/>
              </a:rPr>
              <a:t>년 회계감사 수감 시 인식하기 시작하였으며</a:t>
            </a:r>
            <a:r>
              <a:rPr lang="en-US" altLang="ko-KR" sz="800" dirty="0">
                <a:latin typeface="Arial" panose="020B0604020202020204" pitchFamily="34" charset="0"/>
                <a:cs typeface="Arial" panose="020B0604020202020204" pitchFamily="34" charset="0"/>
              </a:rPr>
              <a:t>, </a:t>
            </a:r>
            <a:r>
              <a:rPr lang="ko-KR" altLang="en-US" sz="800" dirty="0" err="1">
                <a:latin typeface="Arial" panose="020B0604020202020204" pitchFamily="34" charset="0"/>
                <a:cs typeface="Arial" panose="020B0604020202020204" pitchFamily="34" charset="0"/>
              </a:rPr>
              <a:t>연차수당미지급금</a:t>
            </a:r>
            <a:r>
              <a:rPr lang="ko-KR" altLang="en-US" sz="800" dirty="0">
                <a:latin typeface="Arial" panose="020B0604020202020204" pitchFamily="34" charset="0"/>
                <a:cs typeface="Arial" panose="020B0604020202020204" pitchFamily="34" charset="0"/>
              </a:rPr>
              <a:t> 변동으로 인한 급여 </a:t>
            </a:r>
            <a:r>
              <a:rPr lang="ko-KR" altLang="en-US" sz="800" dirty="0" err="1">
                <a:latin typeface="Arial" panose="020B0604020202020204" pitchFamily="34" charset="0"/>
                <a:cs typeface="Arial" panose="020B0604020202020204" pitchFamily="34" charset="0"/>
              </a:rPr>
              <a:t>인식액</a:t>
            </a:r>
            <a:r>
              <a:rPr lang="ko-KR" altLang="en-US" sz="800" dirty="0">
                <a:latin typeface="Arial" panose="020B0604020202020204" pitchFamily="34" charset="0"/>
                <a:cs typeface="Arial" panose="020B0604020202020204" pitchFamily="34" charset="0"/>
              </a:rPr>
              <a:t> 조정 필요하나 금액적인 효과 미미함</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회사는 </a:t>
            </a:r>
            <a:r>
              <a:rPr lang="en-US" altLang="ko-KR" sz="800" dirty="0">
                <a:latin typeface="Arial" panose="020B0604020202020204" pitchFamily="34" charset="0"/>
                <a:cs typeface="Arial" panose="020B0604020202020204" pitchFamily="34" charset="0"/>
              </a:rPr>
              <a:t>‘18</a:t>
            </a:r>
            <a:r>
              <a:rPr lang="ko-KR" altLang="en-US" sz="800" dirty="0">
                <a:latin typeface="Arial" panose="020B0604020202020204" pitchFamily="34" charset="0"/>
                <a:cs typeface="Arial" panose="020B0604020202020204" pitchFamily="34" charset="0"/>
              </a:rPr>
              <a:t>년까지 가맹점 사업자에 대한 인테리어 사업을 직접 수행하였으나</a:t>
            </a:r>
            <a:r>
              <a:rPr lang="en-US" altLang="ko-KR" sz="800" dirty="0">
                <a:latin typeface="Arial" panose="020B0604020202020204" pitchFamily="34" charset="0"/>
                <a:cs typeface="Arial" panose="020B0604020202020204" pitchFamily="34" charset="0"/>
              </a:rPr>
              <a:t>, ’19</a:t>
            </a:r>
            <a:r>
              <a:rPr lang="ko-KR" altLang="en-US" sz="800" dirty="0">
                <a:latin typeface="Arial" panose="020B0604020202020204" pitchFamily="34" charset="0"/>
                <a:cs typeface="Arial" panose="020B0604020202020204" pitchFamily="34" charset="0"/>
              </a:rPr>
              <a:t>년부터 외부에 일임함에 따라</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과거 기인식한 인테리어 공사손익 제거</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회사는 </a:t>
            </a:r>
            <a:r>
              <a:rPr lang="en-US" altLang="ko-KR" sz="800" dirty="0">
                <a:latin typeface="Arial" panose="020B0604020202020204" pitchFamily="34" charset="0"/>
                <a:cs typeface="Arial" panose="020B0604020202020204" pitchFamily="34" charset="0"/>
              </a:rPr>
              <a:t>Covid-19 </a:t>
            </a:r>
            <a:r>
              <a:rPr lang="ko-KR" altLang="en-US" sz="800" dirty="0">
                <a:latin typeface="Arial" panose="020B0604020202020204" pitchFamily="34" charset="0"/>
                <a:cs typeface="Arial" panose="020B0604020202020204" pitchFamily="34" charset="0"/>
              </a:rPr>
              <a:t>지원 명목으로 </a:t>
            </a:r>
            <a:r>
              <a:rPr lang="en-US" altLang="ko-KR" sz="800" dirty="0">
                <a:latin typeface="Arial" panose="020B0604020202020204" pitchFamily="34" charset="0"/>
                <a:cs typeface="Arial" panose="020B0604020202020204" pitchFamily="34" charset="0"/>
              </a:rPr>
              <a:t>’20</a:t>
            </a:r>
            <a:r>
              <a:rPr lang="ko-KR" altLang="en-US" sz="800" dirty="0">
                <a:latin typeface="Arial" panose="020B0604020202020204" pitchFamily="34" charset="0"/>
                <a:cs typeface="Arial" panose="020B0604020202020204" pitchFamily="34" charset="0"/>
              </a:rPr>
              <a:t>년 초 가맹점주에게 지원비 </a:t>
            </a:r>
            <a:r>
              <a:rPr lang="en-US" altLang="ko-KR" sz="800" dirty="0">
                <a:latin typeface="Arial" panose="020B0604020202020204" pitchFamily="34" charset="0"/>
                <a:cs typeface="Arial" panose="020B0604020202020204" pitchFamily="34" charset="0"/>
              </a:rPr>
              <a:t>100</a:t>
            </a:r>
            <a:r>
              <a:rPr lang="ko-KR" altLang="en-US" sz="800" dirty="0" err="1">
                <a:latin typeface="Arial" panose="020B0604020202020204" pitchFamily="34" charset="0"/>
                <a:cs typeface="Arial" panose="020B0604020202020204" pitchFamily="34" charset="0"/>
              </a:rPr>
              <a:t>만원씩</a:t>
            </a:r>
            <a:r>
              <a:rPr lang="ko-KR" altLang="en-US" sz="800" dirty="0">
                <a:latin typeface="Arial" panose="020B0604020202020204" pitchFamily="34" charset="0"/>
                <a:cs typeface="Arial" panose="020B0604020202020204" pitchFamily="34" charset="0"/>
              </a:rPr>
              <a:t> 지급하였으며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일시적 지출에 해당하여 조정</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en-US" altLang="ko-KR" sz="800" dirty="0">
                <a:latin typeface="Arial" panose="020B0604020202020204" pitchFamily="34" charset="0"/>
                <a:cs typeface="Arial" panose="020B0604020202020204" pitchFamily="34" charset="0"/>
              </a:rPr>
              <a:t>’20</a:t>
            </a:r>
            <a:r>
              <a:rPr lang="ko-KR" altLang="en-US" sz="800" dirty="0">
                <a:latin typeface="Arial" panose="020B0604020202020204" pitchFamily="34" charset="0"/>
                <a:cs typeface="Arial" panose="020B0604020202020204" pitchFamily="34" charset="0"/>
              </a:rPr>
              <a:t>년 교육훈련비 계정으로 대표이사에게 지급된 숭실대학교 대학원등록금 조정</a:t>
            </a:r>
            <a:endParaRPr lang="en-US" altLang="ko-KR" sz="800" dirty="0">
              <a:latin typeface="Arial" panose="020B0604020202020204" pitchFamily="34" charset="0"/>
              <a:cs typeface="Arial" panose="020B0604020202020204" pitchFamily="34" charset="0"/>
            </a:endParaRPr>
          </a:p>
          <a:p>
            <a:pPr marL="177800" lvl="0" indent="-177800" defTabSz="914400" latinLnBrk="1">
              <a:lnSpc>
                <a:spcPts val="1000"/>
              </a:lnSpc>
              <a:spcBef>
                <a:spcPts val="100"/>
              </a:spcBef>
              <a:buFont typeface="Wingdings" panose="05000000000000000000" pitchFamily="2" charset="2"/>
              <a:buAutoNum type="arabicPeriod"/>
              <a:defRPr/>
            </a:pPr>
            <a:r>
              <a:rPr lang="ko-KR" altLang="en-US" sz="800" dirty="0">
                <a:latin typeface="Arial" panose="020B0604020202020204" pitchFamily="34" charset="0"/>
                <a:cs typeface="Arial" panose="020B0604020202020204" pitchFamily="34" charset="0"/>
              </a:rPr>
              <a:t>과거 인적용역비</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가맹교육비 계정으로 </a:t>
            </a:r>
            <a:r>
              <a:rPr lang="ko-KR" altLang="en-US" sz="800" dirty="0" err="1">
                <a:latin typeface="Arial" panose="020B0604020202020204" pitchFamily="34" charset="0"/>
                <a:cs typeface="Arial" panose="020B0604020202020204" pitchFamily="34" charset="0"/>
              </a:rPr>
              <a:t>염선례</a:t>
            </a:r>
            <a:r>
              <a:rPr lang="en-US" altLang="ko-KR" sz="800" dirty="0">
                <a:latin typeface="Arial" panose="020B0604020202020204" pitchFamily="34" charset="0"/>
                <a:cs typeface="Arial" panose="020B0604020202020204" pitchFamily="34" charset="0"/>
              </a:rPr>
              <a:t>(</a:t>
            </a:r>
            <a:r>
              <a:rPr lang="ko-KR" altLang="en-US" sz="800" dirty="0">
                <a:latin typeface="Arial" panose="020B0604020202020204" pitchFamily="34" charset="0"/>
                <a:cs typeface="Arial" panose="020B0604020202020204" pitchFamily="34" charset="0"/>
              </a:rPr>
              <a:t>대표이사의 아내 및 회사의 이사</a:t>
            </a:r>
            <a:r>
              <a:rPr lang="en-US" altLang="ko-KR" sz="800" dirty="0">
                <a:latin typeface="Arial" panose="020B0604020202020204" pitchFamily="34" charset="0"/>
                <a:cs typeface="Arial" panose="020B0604020202020204" pitchFamily="34" charset="0"/>
              </a:rPr>
              <a:t>)</a:t>
            </a:r>
            <a:r>
              <a:rPr lang="ko-KR" altLang="en-US" sz="800" dirty="0">
                <a:latin typeface="Arial" panose="020B0604020202020204" pitchFamily="34" charset="0"/>
                <a:cs typeface="Arial" panose="020B0604020202020204" pitchFamily="34" charset="0"/>
              </a:rPr>
              <a:t>에 지급된 비용 조정</a:t>
            </a:r>
            <a:endParaRPr lang="en-US" altLang="ko-KR" sz="800" dirty="0">
              <a:latin typeface="Arial" panose="020B0604020202020204" pitchFamily="34" charset="0"/>
              <a:cs typeface="Arial" panose="020B0604020202020204" pitchFamily="34" charset="0"/>
            </a:endParaRPr>
          </a:p>
        </p:txBody>
      </p:sp>
      <p:sp>
        <p:nvSpPr>
          <p:cNvPr id="14" name="직사각형 13">
            <a:extLst>
              <a:ext uri="{FF2B5EF4-FFF2-40B4-BE49-F238E27FC236}">
                <a16:creationId xmlns:a16="http://schemas.microsoft.com/office/drawing/2014/main" id="{C908AB2D-4B2F-480A-8290-258E07535236}"/>
              </a:ext>
            </a:extLst>
          </p:cNvPr>
          <p:cNvSpPr/>
          <p:nvPr/>
        </p:nvSpPr>
        <p:spPr>
          <a:xfrm>
            <a:off x="4960479" y="2123406"/>
            <a:ext cx="3707999" cy="61322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순서도: 연결자 15">
            <a:extLst>
              <a:ext uri="{FF2B5EF4-FFF2-40B4-BE49-F238E27FC236}">
                <a16:creationId xmlns:a16="http://schemas.microsoft.com/office/drawing/2014/main" id="{CF72A6CA-7FEA-48D8-A4AD-F092BF238BFE}"/>
              </a:ext>
            </a:extLst>
          </p:cNvPr>
          <p:cNvSpPr/>
          <p:nvPr/>
        </p:nvSpPr>
        <p:spPr bwMode="auto">
          <a:xfrm>
            <a:off x="4852343" y="20962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1" name="직사각형 20">
            <a:extLst>
              <a:ext uri="{FF2B5EF4-FFF2-40B4-BE49-F238E27FC236}">
                <a16:creationId xmlns:a16="http://schemas.microsoft.com/office/drawing/2014/main" id="{6643E114-5AEC-4B62-B07A-0204D6899968}"/>
              </a:ext>
            </a:extLst>
          </p:cNvPr>
          <p:cNvSpPr/>
          <p:nvPr/>
        </p:nvSpPr>
        <p:spPr>
          <a:xfrm>
            <a:off x="4960479" y="2722601"/>
            <a:ext cx="3707999" cy="36895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461779E7-0BD9-413F-9E7B-204F1F0DE0EF}"/>
              </a:ext>
            </a:extLst>
          </p:cNvPr>
          <p:cNvSpPr/>
          <p:nvPr/>
        </p:nvSpPr>
        <p:spPr>
          <a:xfrm>
            <a:off x="4960479" y="3091560"/>
            <a:ext cx="3707999" cy="59960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순서도: 연결자 22">
            <a:extLst>
              <a:ext uri="{FF2B5EF4-FFF2-40B4-BE49-F238E27FC236}">
                <a16:creationId xmlns:a16="http://schemas.microsoft.com/office/drawing/2014/main" id="{E3859783-FA03-47BB-AA62-7149CDB0AA40}"/>
              </a:ext>
            </a:extLst>
          </p:cNvPr>
          <p:cNvSpPr/>
          <p:nvPr/>
        </p:nvSpPr>
        <p:spPr bwMode="auto">
          <a:xfrm>
            <a:off x="4852343" y="270443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4" name="순서도: 연결자 23">
            <a:extLst>
              <a:ext uri="{FF2B5EF4-FFF2-40B4-BE49-F238E27FC236}">
                <a16:creationId xmlns:a16="http://schemas.microsoft.com/office/drawing/2014/main" id="{334A29A7-201E-4724-9174-69C00A73474C}"/>
              </a:ext>
            </a:extLst>
          </p:cNvPr>
          <p:cNvSpPr/>
          <p:nvPr/>
        </p:nvSpPr>
        <p:spPr bwMode="auto">
          <a:xfrm>
            <a:off x="4852343" y="307463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25" name="TextBox 24">
            <a:extLst>
              <a:ext uri="{FF2B5EF4-FFF2-40B4-BE49-F238E27FC236}">
                <a16:creationId xmlns:a16="http://schemas.microsoft.com/office/drawing/2014/main" id="{D699A514-C330-49BC-B03B-C8BFB11C21AA}"/>
              </a:ext>
            </a:extLst>
          </p:cNvPr>
          <p:cNvSpPr txBox="1"/>
          <p:nvPr/>
        </p:nvSpPr>
        <p:spPr>
          <a:xfrm>
            <a:off x="1595521" y="1797558"/>
            <a:ext cx="3152604" cy="230832"/>
          </a:xfrm>
          <a:prstGeom prst="rect">
            <a:avLst/>
          </a:prstGeom>
          <a:noFill/>
        </p:spPr>
        <p:txBody>
          <a:bodyPr wrap="square" rtlCol="0">
            <a:spAutoFit/>
          </a:bodyPr>
          <a:lstStyle/>
          <a:p>
            <a:r>
              <a:rPr lang="en-US" altLang="ko-KR" sz="900" b="1" dirty="0">
                <a:latin typeface="Arial" panose="020B0604020202020204" pitchFamily="34" charset="0"/>
                <a:cs typeface="Arial" panose="020B0604020202020204" pitchFamily="34" charset="0"/>
              </a:rPr>
              <a:t>&lt;As-Is&gt;</a:t>
            </a:r>
            <a:endParaRPr lang="ko-KR" altLang="en-US" sz="9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4D66493-3A6A-46BC-831A-8EEA1D0DA584}"/>
              </a:ext>
            </a:extLst>
          </p:cNvPr>
          <p:cNvSpPr txBox="1"/>
          <p:nvPr/>
        </p:nvSpPr>
        <p:spPr>
          <a:xfrm>
            <a:off x="4896081" y="1797558"/>
            <a:ext cx="3152604" cy="230832"/>
          </a:xfrm>
          <a:prstGeom prst="rect">
            <a:avLst/>
          </a:prstGeom>
          <a:noFill/>
        </p:spPr>
        <p:txBody>
          <a:bodyPr wrap="square" rtlCol="0">
            <a:spAutoFit/>
          </a:bodyPr>
          <a:lstStyle/>
          <a:p>
            <a:r>
              <a:rPr lang="en-US" altLang="ko-KR" sz="900" b="1" dirty="0">
                <a:latin typeface="Arial" panose="020B0604020202020204" pitchFamily="34" charset="0"/>
                <a:cs typeface="Arial" panose="020B0604020202020204" pitchFamily="34" charset="0"/>
              </a:rPr>
              <a:t>&lt;Adjustment&gt;</a:t>
            </a:r>
            <a:endParaRPr lang="ko-KR" altLang="en-US" sz="900" b="1" dirty="0">
              <a:latin typeface="Arial" panose="020B0604020202020204" pitchFamily="34" charset="0"/>
              <a:cs typeface="Arial" panose="020B0604020202020204" pitchFamily="34" charset="0"/>
            </a:endParaRPr>
          </a:p>
        </p:txBody>
      </p:sp>
      <p:graphicFrame>
        <p:nvGraphicFramePr>
          <p:cNvPr id="26" name="표 25">
            <a:extLst>
              <a:ext uri="{FF2B5EF4-FFF2-40B4-BE49-F238E27FC236}">
                <a16:creationId xmlns:a16="http://schemas.microsoft.com/office/drawing/2014/main" id="{503BAABC-6A08-4DCC-9461-C5917629DA11}"/>
              </a:ext>
            </a:extLst>
          </p:cNvPr>
          <p:cNvGraphicFramePr>
            <a:graphicFrameLocks noGrp="1"/>
          </p:cNvGraphicFramePr>
          <p:nvPr>
            <p:extLst>
              <p:ext uri="{D42A27DB-BD31-4B8C-83A1-F6EECF244321}">
                <p14:modId xmlns:p14="http://schemas.microsoft.com/office/powerpoint/2010/main" val="1123925325"/>
              </p:ext>
            </p:extLst>
          </p:nvPr>
        </p:nvGraphicFramePr>
        <p:xfrm>
          <a:off x="1643801" y="1984624"/>
          <a:ext cx="3204000" cy="4121640"/>
        </p:xfrm>
        <a:graphic>
          <a:graphicData uri="http://schemas.openxmlformats.org/drawingml/2006/table">
            <a:tbl>
              <a:tblPr/>
              <a:tblGrid>
                <a:gridCol w="1332000">
                  <a:extLst>
                    <a:ext uri="{9D8B030D-6E8A-4147-A177-3AD203B41FA5}">
                      <a16:colId xmlns:a16="http://schemas.microsoft.com/office/drawing/2014/main" val="250478037"/>
                    </a:ext>
                  </a:extLst>
                </a:gridCol>
                <a:gridCol w="468000">
                  <a:extLst>
                    <a:ext uri="{9D8B030D-6E8A-4147-A177-3AD203B41FA5}">
                      <a16:colId xmlns:a16="http://schemas.microsoft.com/office/drawing/2014/main" val="957254250"/>
                    </a:ext>
                  </a:extLst>
                </a:gridCol>
                <a:gridCol w="468000">
                  <a:extLst>
                    <a:ext uri="{9D8B030D-6E8A-4147-A177-3AD203B41FA5}">
                      <a16:colId xmlns:a16="http://schemas.microsoft.com/office/drawing/2014/main" val="226115948"/>
                    </a:ext>
                  </a:extLst>
                </a:gridCol>
                <a:gridCol w="468000">
                  <a:extLst>
                    <a:ext uri="{9D8B030D-6E8A-4147-A177-3AD203B41FA5}">
                      <a16:colId xmlns:a16="http://schemas.microsoft.com/office/drawing/2014/main" val="3693510335"/>
                    </a:ext>
                  </a:extLst>
                </a:gridCol>
                <a:gridCol w="468000">
                  <a:extLst>
                    <a:ext uri="{9D8B030D-6E8A-4147-A177-3AD203B41FA5}">
                      <a16:colId xmlns:a16="http://schemas.microsoft.com/office/drawing/2014/main" val="2435537343"/>
                    </a:ext>
                  </a:extLst>
                </a:gridCol>
              </a:tblGrid>
              <a:tr h="144000">
                <a:tc>
                  <a:txBody>
                    <a:bodyPr/>
                    <a:lstStyle/>
                    <a:p>
                      <a:pPr algn="l" rtl="0" fontAlgn="ctr"/>
                      <a:r>
                        <a:rPr lang="en-US" altLang="ko-KR" sz="900" b="1" i="0" u="none" strike="noStrike" dirty="0">
                          <a:solidFill>
                            <a:srgbClr val="FFFFFF"/>
                          </a:solidFill>
                          <a:effectLst/>
                          <a:latin typeface="Arial" panose="020B0604020202020204" pitchFamily="34" charset="0"/>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Arial" panose="020B0604020202020204" pitchFamily="34" charset="0"/>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200416520"/>
                  </a:ext>
                </a:extLst>
              </a:tr>
              <a:tr h="105579">
                <a:tc>
                  <a:txBody>
                    <a:bodyPr/>
                    <a:lstStyle/>
                    <a:p>
                      <a:pPr algn="l" rtl="0"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a:t>
                      </a:r>
                      <a:endParaRPr lang="ko-KR" altLang="en-US" sz="9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10,633</a:t>
                      </a:r>
                    </a:p>
                  </a:txBody>
                  <a:tcPr marL="36000" marR="36000" marT="0"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16,326</a:t>
                      </a:r>
                    </a:p>
                  </a:txBody>
                  <a:tcPr marL="36000" marR="36000" marT="0"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35,020</a:t>
                      </a:r>
                    </a:p>
                  </a:txBody>
                  <a:tcPr marL="36000" marR="36000" marT="0"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60,087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78934006"/>
                  </a:ext>
                </a:extLst>
              </a:tr>
              <a:tr h="105579">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매출원가</a:t>
                      </a:r>
                      <a:endParaRPr lang="ko-KR" altLang="en-US" sz="9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rPr>
                        <a:t>6,192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rPr>
                        <a:t>5,924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10,805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19960905"/>
                  </a:ext>
                </a:extLst>
              </a:tr>
              <a:tr h="105579">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매출총이익</a:t>
                      </a:r>
                      <a:endParaRPr lang="ko-KR" altLang="en-US" sz="9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4,441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10,402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24,215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35,696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67875305"/>
                  </a:ext>
                </a:extLst>
              </a:tr>
              <a:tr h="105579">
                <a:tc>
                  <a:txBody>
                    <a:bodyPr/>
                    <a:lstStyle/>
                    <a:p>
                      <a:pPr algn="l" fontAlgn="ctr"/>
                      <a:r>
                        <a:rPr lang="en-US" sz="900" b="0" i="1" u="none" strike="noStrike" dirty="0">
                          <a:solidFill>
                            <a:srgbClr val="000000"/>
                          </a:solidFill>
                          <a:effectLst/>
                          <a:latin typeface="Arial" panose="020B0604020202020204" pitchFamily="34" charset="0"/>
                        </a:rPr>
                        <a:t> Gross Profit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41.77%</a:t>
                      </a:r>
                    </a:p>
                  </a:txBody>
                  <a:tcPr marL="0" marR="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63.71%</a:t>
                      </a:r>
                    </a:p>
                  </a:txBody>
                  <a:tcPr marL="0" marR="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69.15%</a:t>
                      </a:r>
                    </a:p>
                  </a:txBody>
                  <a:tcPr marL="0" marR="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59.41%</a:t>
                      </a:r>
                    </a:p>
                  </a:txBody>
                  <a:tcPr marL="0" marR="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30348697"/>
                  </a:ext>
                </a:extLst>
              </a:tr>
              <a:tr h="105579">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판매관리비</a:t>
                      </a:r>
                      <a:endParaRPr lang="ko-KR" altLang="en-US" sz="900" b="1" i="0" u="none" strike="noStrike">
                        <a:solidFill>
                          <a:srgbClr val="000000"/>
                        </a:solidFill>
                        <a:effectLst/>
                        <a:latin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rPr>
                        <a:t>1,283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rPr>
                        <a:t>2,756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rPr>
                        <a:t>5,887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rPr>
                        <a:t>8,589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53922508"/>
                  </a:ext>
                </a:extLst>
              </a:tr>
              <a:tr h="105579">
                <a:tc>
                  <a:txBody>
                    <a:bodyPr/>
                    <a:lstStyle/>
                    <a:p>
                      <a:pPr algn="l" fontAlgn="ctr"/>
                      <a:r>
                        <a:rPr lang="en-US" sz="900" b="1" i="0" u="none" strike="noStrike">
                          <a:solidFill>
                            <a:srgbClr val="000000"/>
                          </a:solidFill>
                          <a:effectLst/>
                          <a:latin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3,159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7,646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18,328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27,107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346919060"/>
                  </a:ext>
                </a:extLst>
              </a:tr>
              <a:tr h="105579">
                <a:tc>
                  <a:txBody>
                    <a:bodyPr/>
                    <a:lstStyle/>
                    <a:p>
                      <a:pPr algn="l" fontAlgn="ctr"/>
                      <a:r>
                        <a:rPr lang="en-US" sz="900" b="0" i="1" u="none" strike="noStrike">
                          <a:solidFill>
                            <a:srgbClr val="000000"/>
                          </a:solidFill>
                          <a:effectLst/>
                          <a:latin typeface="Arial" panose="020B0604020202020204" pitchFamily="34" charset="0"/>
                        </a:rPr>
                        <a:t> EBIT%</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rPr>
                        <a:t>29.70%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rPr>
                        <a:t>46.80%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52.30%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rPr>
                        <a:t>45.10%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65501274"/>
                  </a:ext>
                </a:extLst>
              </a:tr>
              <a:tr h="105579">
                <a:tc>
                  <a:txBody>
                    <a:bodyPr/>
                    <a:lstStyle/>
                    <a:p>
                      <a:pPr algn="l" fontAlgn="ctr"/>
                      <a:r>
                        <a:rPr lang="en-US" sz="900" b="0" i="0" u="none" strike="noStrike">
                          <a:solidFill>
                            <a:srgbClr val="000000"/>
                          </a:solidFill>
                          <a:effectLst/>
                          <a:latin typeface="Arial" panose="020B0604020202020204" pitchFamily="34" charset="0"/>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rPr>
                        <a:t>85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309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438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451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04133981"/>
                  </a:ext>
                </a:extLst>
              </a:tr>
              <a:tr h="105579">
                <a:tc>
                  <a:txBody>
                    <a:bodyPr/>
                    <a:lstStyle/>
                    <a:p>
                      <a:pPr algn="l" fontAlgn="ctr"/>
                      <a:r>
                        <a:rPr lang="en-US" sz="900" b="1" i="0" u="none" strike="noStrike">
                          <a:solidFill>
                            <a:srgbClr val="000000"/>
                          </a:solidFill>
                          <a:effectLst/>
                          <a:latin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3,243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7,955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18,767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27,557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586166135"/>
                  </a:ext>
                </a:extLst>
              </a:tr>
              <a:tr h="105579">
                <a:tc>
                  <a:txBody>
                    <a:bodyPr/>
                    <a:lstStyle/>
                    <a:p>
                      <a:pPr algn="l" fontAlgn="ctr"/>
                      <a:r>
                        <a:rPr lang="en-US" sz="900" b="0" i="1" u="none" strike="noStrike" dirty="0">
                          <a:solidFill>
                            <a:srgbClr val="000000"/>
                          </a:solidFill>
                          <a:effectLst/>
                          <a:latin typeface="Arial" panose="020B0604020202020204" pitchFamily="34" charset="0"/>
                        </a:rPr>
                        <a:t>  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30.50%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48.70%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rPr>
                        <a:t>53.60%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45.90%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31106147"/>
                  </a:ext>
                </a:extLst>
              </a:tr>
              <a:tr h="105579">
                <a:tc gridSpan="5">
                  <a:txBody>
                    <a:bodyPr/>
                    <a:lstStyle/>
                    <a:p>
                      <a:pPr algn="l" fontAlgn="ctr"/>
                      <a:endParaRPr lang="en-US" sz="900" b="1" i="0" u="none" strike="noStrike" dirty="0">
                        <a:solidFill>
                          <a:srgbClr val="000000"/>
                        </a:solidFill>
                        <a:effectLst/>
                        <a:latin typeface="Arial" panose="020B0604020202020204" pitchFamily="34" charset="0"/>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207930"/>
                  </a:ext>
                </a:extLst>
              </a:tr>
              <a:tr h="105579">
                <a:tc gridSpan="5">
                  <a:txBody>
                    <a:bodyPr/>
                    <a:lstStyle/>
                    <a:p>
                      <a:pPr algn="l" fontAlgn="ctr"/>
                      <a:r>
                        <a:rPr lang="en-US" sz="900" b="1" i="0" u="none" strike="noStrike" dirty="0">
                          <a:solidFill>
                            <a:srgbClr val="000000"/>
                          </a:solidFill>
                          <a:effectLst/>
                          <a:latin typeface="Arial" panose="020B0604020202020204" pitchFamily="34" charset="0"/>
                        </a:rPr>
                        <a:t>Pro-forma</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424567426"/>
                  </a:ext>
                </a:extLst>
              </a:tr>
              <a:tr h="105579">
                <a:tc>
                  <a:txBody>
                    <a:bodyPr/>
                    <a:lstStyle/>
                    <a:p>
                      <a:pPr algn="l" rtl="0" fontAlgn="ctr"/>
                      <a:r>
                        <a:rPr lang="en-US" altLang="ko-KR" sz="900" b="1" i="0" u="none" strike="noStrike">
                          <a:solidFill>
                            <a:srgbClr val="FFFFFF"/>
                          </a:solidFill>
                          <a:effectLst/>
                          <a:latin typeface="Arial" panose="020B0604020202020204" pitchFamily="34" charset="0"/>
                        </a:rPr>
                        <a:t>(</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a:solidFill>
                            <a:srgbClr val="FFFFFF"/>
                          </a:solidFill>
                          <a:effectLst/>
                          <a:latin typeface="Arial" panose="020B0604020202020204" pitchFamily="34" charset="0"/>
                        </a:rPr>
                        <a:t>: </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a:solidFill>
                            <a:srgbClr val="FFFFFF"/>
                          </a:solidFill>
                          <a:effectLst/>
                          <a:latin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solidFill>
                  </a:tcPr>
                </a:tc>
                <a:tc>
                  <a:txBody>
                    <a:bodyPr/>
                    <a:lstStyle/>
                    <a:p>
                      <a:pPr algn="ctr" rtl="0" fontAlgn="ctr"/>
                      <a:r>
                        <a:rPr lang="en-US" sz="900" b="1" i="0" u="none" strike="noStrike" dirty="0">
                          <a:solidFill>
                            <a:srgbClr val="FFFFFF"/>
                          </a:solidFill>
                          <a:effectLst/>
                          <a:latin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solidFill>
                  </a:tcPr>
                </a:tc>
                <a:tc>
                  <a:txBody>
                    <a:bodyPr/>
                    <a:lstStyle/>
                    <a:p>
                      <a:pPr algn="ctr" rtl="0" fontAlgn="ctr"/>
                      <a:r>
                        <a:rPr lang="en-US" sz="900" b="1" i="0" u="none" strike="noStrike" dirty="0">
                          <a:solidFill>
                            <a:srgbClr val="FFFFFF"/>
                          </a:solidFill>
                          <a:effectLst/>
                          <a:latin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solidFill>
                  </a:tcPr>
                </a:tc>
                <a:tc>
                  <a:txBody>
                    <a:bodyPr/>
                    <a:lstStyle/>
                    <a:p>
                      <a:pPr algn="ctr" rtl="0" fontAlgn="ctr"/>
                      <a:r>
                        <a:rPr lang="en-US" sz="900" b="1" i="0" u="none" strike="noStrike" dirty="0">
                          <a:solidFill>
                            <a:srgbClr val="FFFFFF"/>
                          </a:solidFill>
                          <a:effectLst/>
                          <a:latin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solidFill>
                  </a:tcPr>
                </a:tc>
                <a:tc>
                  <a:txBody>
                    <a:bodyPr/>
                    <a:lstStyle/>
                    <a:p>
                      <a:pPr algn="ctr" rtl="0" fontAlgn="ctr"/>
                      <a:r>
                        <a:rPr lang="en-US" sz="900" b="1" i="0" u="none" strike="noStrike" dirty="0">
                          <a:solidFill>
                            <a:srgbClr val="FFFFFF"/>
                          </a:solidFill>
                          <a:effectLst/>
                          <a:latin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solidFill>
                  </a:tcPr>
                </a:tc>
                <a:extLst>
                  <a:ext uri="{0D108BD9-81ED-4DB2-BD59-A6C34878D82A}">
                    <a16:rowId xmlns:a16="http://schemas.microsoft.com/office/drawing/2014/main" val="3617660722"/>
                  </a:ext>
                </a:extLst>
              </a:tr>
              <a:tr h="105579">
                <a:tc>
                  <a:txBody>
                    <a:bodyPr/>
                    <a:lstStyle/>
                    <a:p>
                      <a:pPr algn="l" rtl="0" fontAlgn="ctr"/>
                      <a:r>
                        <a:rPr lang="en-US" sz="900" b="1" i="0" u="none" strike="noStrike">
                          <a:solidFill>
                            <a:srgbClr val="000000"/>
                          </a:solidFill>
                          <a:effectLst/>
                          <a:latin typeface="맑은 고딕" panose="020B0503020000020004" pitchFamily="50" charset="-127"/>
                          <a:ea typeface="맑은 고딕" panose="020B0503020000020004" pitchFamily="50" charset="-127"/>
                        </a:rPr>
                        <a:t>Pro-forma </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11,751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19,378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41,670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61,358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30260169"/>
                  </a:ext>
                </a:extLst>
              </a:tr>
              <a:tr h="105579">
                <a:tc>
                  <a:txBody>
                    <a:bodyPr/>
                    <a:lstStyle/>
                    <a:p>
                      <a:pPr algn="l"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Pro-forma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7,219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8,738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16,787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54075717"/>
                  </a:ext>
                </a:extLst>
              </a:tr>
              <a:tr h="105579">
                <a:tc>
                  <a:txBody>
                    <a:bodyPr/>
                    <a:lstStyle/>
                    <a:p>
                      <a:pPr algn="l" fontAlgn="ctr"/>
                      <a:r>
                        <a:rPr lang="en-US" sz="900" b="1" i="0" u="none" strike="noStrike">
                          <a:solidFill>
                            <a:srgbClr val="000000"/>
                          </a:solidFill>
                          <a:effectLst/>
                          <a:latin typeface="맑은 고딕" panose="020B0503020000020004" pitchFamily="50" charset="-127"/>
                          <a:ea typeface="맑은 고딕" panose="020B0503020000020004" pitchFamily="50" charset="-127"/>
                        </a:rPr>
                        <a:t>Pro-forma </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4,533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10,640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24,883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36,966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95657193"/>
                  </a:ext>
                </a:extLst>
              </a:tr>
              <a:tr h="105579">
                <a:tc>
                  <a:txBody>
                    <a:bodyPr/>
                    <a:lstStyle/>
                    <a:p>
                      <a:pPr algn="l" fontAlgn="ctr"/>
                      <a:r>
                        <a:rPr lang="en-US" sz="900" b="0" i="1" u="none" strike="noStrike">
                          <a:solidFill>
                            <a:srgbClr val="000000"/>
                          </a:solidFill>
                          <a:effectLst/>
                          <a:latin typeface="Arial" panose="020B0604020202020204" pitchFamily="34" charset="0"/>
                        </a:rPr>
                        <a:t> Gross Profit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38.57%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54.91%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59.71%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60.25%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68944662"/>
                  </a:ext>
                </a:extLst>
              </a:tr>
              <a:tr h="105579">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판매관리비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rPr>
                        <a:t>1,374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rPr>
                        <a:t>2,994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rPr>
                        <a:t>6,555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rPr>
                        <a:t>9,859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31907208"/>
                  </a:ext>
                </a:extLst>
              </a:tr>
              <a:tr h="105579">
                <a:tc>
                  <a:txBody>
                    <a:bodyPr/>
                    <a:lstStyle/>
                    <a:p>
                      <a:pPr algn="l" fontAlgn="ctr"/>
                      <a:r>
                        <a:rPr lang="en-US" sz="900" b="1" i="0" u="none" strike="noStrike">
                          <a:solidFill>
                            <a:srgbClr val="000000"/>
                          </a:solidFill>
                          <a:effectLst/>
                          <a:latin typeface="Arial" panose="020B0604020202020204" pitchFamily="34" charset="0"/>
                        </a:rPr>
                        <a:t>Pro-forma 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3,159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7,646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18,328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rPr>
                        <a:t>27,107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30056729"/>
                  </a:ext>
                </a:extLst>
              </a:tr>
              <a:tr h="105579">
                <a:tc>
                  <a:txBody>
                    <a:bodyPr/>
                    <a:lstStyle/>
                    <a:p>
                      <a:pPr algn="l" fontAlgn="ctr"/>
                      <a:r>
                        <a:rPr lang="en-US" sz="900" b="0" i="1" u="none" strike="noStrike">
                          <a:solidFill>
                            <a:srgbClr val="000000"/>
                          </a:solidFill>
                          <a:effectLst/>
                          <a:latin typeface="Arial" panose="020B0604020202020204" pitchFamily="34" charset="0"/>
                        </a:rPr>
                        <a:t> EBIT%</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26.88%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39.46%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43.98%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rPr>
                        <a:t>44.18%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6502165"/>
                  </a:ext>
                </a:extLst>
              </a:tr>
              <a:tr h="105579">
                <a:tc>
                  <a:txBody>
                    <a:bodyPr/>
                    <a:lstStyle/>
                    <a:p>
                      <a:pPr algn="l" fontAlgn="ctr"/>
                      <a:r>
                        <a:rPr lang="en-US" sz="900" b="0" i="0" u="none" strike="noStrike">
                          <a:solidFill>
                            <a:srgbClr val="000000"/>
                          </a:solidFill>
                          <a:effectLst/>
                          <a:latin typeface="Arial" panose="020B0604020202020204" pitchFamily="34" charset="0"/>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85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309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rPr>
                        <a:t>438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rPr>
                        <a:t>451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00323018"/>
                  </a:ext>
                </a:extLst>
              </a:tr>
              <a:tr h="105579">
                <a:tc>
                  <a:txBody>
                    <a:bodyPr/>
                    <a:lstStyle/>
                    <a:p>
                      <a:pPr algn="l" fontAlgn="ctr"/>
                      <a:r>
                        <a:rPr lang="en-US" sz="900" b="1" i="0" u="none" strike="noStrike">
                          <a:solidFill>
                            <a:srgbClr val="000000"/>
                          </a:solidFill>
                          <a:effectLst/>
                          <a:latin typeface="Arial" panose="020B0604020202020204" pitchFamily="34" charset="0"/>
                        </a:rPr>
                        <a:t>Pro-foma EBITDA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3,243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7,955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18,767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27,557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26520813"/>
                  </a:ext>
                </a:extLst>
              </a:tr>
              <a:tr h="105579">
                <a:tc>
                  <a:txBody>
                    <a:bodyPr/>
                    <a:lstStyle/>
                    <a:p>
                      <a:pPr algn="l" fontAlgn="ctr"/>
                      <a:r>
                        <a:rPr lang="en-US" sz="900" b="0" i="1" u="none" strike="noStrike">
                          <a:solidFill>
                            <a:srgbClr val="000000"/>
                          </a:solidFill>
                          <a:effectLst/>
                          <a:latin typeface="Arial" panose="020B0604020202020204" pitchFamily="34" charset="0"/>
                        </a:rPr>
                        <a:t>  Pro-foma 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27.60%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41.05%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45.04%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44.91%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07588679"/>
                  </a:ext>
                </a:extLst>
              </a:tr>
              <a:tr h="105579">
                <a:tc>
                  <a:txBody>
                    <a:bodyPr/>
                    <a:lstStyle/>
                    <a:p>
                      <a:pPr algn="l" fontAlgn="ctr"/>
                      <a:r>
                        <a:rPr lang="en-US" sz="900" b="1" i="0" u="none" strike="noStrike">
                          <a:solidFill>
                            <a:srgbClr val="000000"/>
                          </a:solidFill>
                          <a:effectLst/>
                          <a:latin typeface="맑은 고딕" panose="020B0503020000020004" pitchFamily="50" charset="-127"/>
                          <a:ea typeface="맑은 고딕" panose="020B0503020000020004" pitchFamily="50" charset="-127"/>
                        </a:rPr>
                        <a:t>Adjustment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(750)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881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818066794"/>
                  </a:ext>
                </a:extLst>
              </a:tr>
              <a:tr h="105579">
                <a:tc>
                  <a:txBody>
                    <a:bodyPr/>
                    <a:lstStyle/>
                    <a:p>
                      <a:pPr algn="l"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  Accounting Adj.</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(392)</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9732907"/>
                  </a:ext>
                </a:extLst>
              </a:tr>
              <a:tr h="105579">
                <a:tc>
                  <a:txBody>
                    <a:bodyPr/>
                    <a:lstStyle/>
                    <a:p>
                      <a:pPr algn="l"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  Normalization</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(738)</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127</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43</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881</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77186321"/>
                  </a:ext>
                </a:extLst>
              </a:tr>
              <a:tr h="201128">
                <a:tc>
                  <a:txBody>
                    <a:bodyPr/>
                    <a:lstStyle/>
                    <a:p>
                      <a:pPr algn="l" fontAlgn="ctr"/>
                      <a:r>
                        <a:rPr lang="en-US" sz="900" b="1" i="0" u="none" strike="noStrike">
                          <a:solidFill>
                            <a:srgbClr val="000000"/>
                          </a:solidFill>
                          <a:effectLst/>
                          <a:latin typeface="Arial" panose="020B0604020202020204" pitchFamily="34" charset="0"/>
                        </a:rPr>
                        <a:t>Adjusted EBITDA after Adjustment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2,493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7,923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18,418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rPr>
                        <a:t>28,438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78092528"/>
                  </a:ext>
                </a:extLst>
              </a:tr>
              <a:tr h="105579">
                <a:tc>
                  <a:txBody>
                    <a:bodyPr/>
                    <a:lstStyle/>
                    <a:p>
                      <a:pPr algn="l" fontAlgn="ctr"/>
                      <a:r>
                        <a:rPr lang="en-US" sz="900" b="0" i="1" u="none" strike="noStrike">
                          <a:solidFill>
                            <a:srgbClr val="000000"/>
                          </a:solidFill>
                          <a:effectLst/>
                          <a:latin typeface="Arial" panose="020B0604020202020204" pitchFamily="34" charset="0"/>
                        </a:rPr>
                        <a:t>  Adjusted 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21.22%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40.89%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rPr>
                        <a:t>44.20%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rPr>
                        <a:t>46.35%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29217801"/>
                  </a:ext>
                </a:extLst>
              </a:tr>
            </a:tbl>
          </a:graphicData>
        </a:graphic>
      </p:graphicFrame>
      <p:sp>
        <p:nvSpPr>
          <p:cNvPr id="10" name="직사각형 9">
            <a:extLst>
              <a:ext uri="{FF2B5EF4-FFF2-40B4-BE49-F238E27FC236}">
                <a16:creationId xmlns:a16="http://schemas.microsoft.com/office/drawing/2014/main" id="{EC9E4C5B-576C-4734-90A7-5E5EB306083A}"/>
              </a:ext>
            </a:extLst>
          </p:cNvPr>
          <p:cNvSpPr/>
          <p:nvPr/>
        </p:nvSpPr>
        <p:spPr>
          <a:xfrm>
            <a:off x="1619999" y="3905204"/>
            <a:ext cx="3227802" cy="27523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순서도: 연결자 11">
            <a:extLst>
              <a:ext uri="{FF2B5EF4-FFF2-40B4-BE49-F238E27FC236}">
                <a16:creationId xmlns:a16="http://schemas.microsoft.com/office/drawing/2014/main" id="{015840EB-4408-4215-B4CA-35585461F9DC}"/>
              </a:ext>
            </a:extLst>
          </p:cNvPr>
          <p:cNvSpPr/>
          <p:nvPr/>
        </p:nvSpPr>
        <p:spPr bwMode="auto">
          <a:xfrm>
            <a:off x="1546777" y="383550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7" name="직사각형 16">
            <a:extLst>
              <a:ext uri="{FF2B5EF4-FFF2-40B4-BE49-F238E27FC236}">
                <a16:creationId xmlns:a16="http://schemas.microsoft.com/office/drawing/2014/main" id="{19E201DD-9C09-499C-98A6-60A6B2F3FA7E}"/>
              </a:ext>
            </a:extLst>
          </p:cNvPr>
          <p:cNvSpPr/>
          <p:nvPr/>
        </p:nvSpPr>
        <p:spPr>
          <a:xfrm>
            <a:off x="1619999" y="5421584"/>
            <a:ext cx="3227802" cy="1368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순서도: 연결자 17">
            <a:extLst>
              <a:ext uri="{FF2B5EF4-FFF2-40B4-BE49-F238E27FC236}">
                <a16:creationId xmlns:a16="http://schemas.microsoft.com/office/drawing/2014/main" id="{6EF72A6A-F90F-4609-9B39-93E785E4124B}"/>
              </a:ext>
            </a:extLst>
          </p:cNvPr>
          <p:cNvSpPr/>
          <p:nvPr/>
        </p:nvSpPr>
        <p:spPr bwMode="auto">
          <a:xfrm>
            <a:off x="1546777" y="534349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19" name="직사각형 18">
            <a:extLst>
              <a:ext uri="{FF2B5EF4-FFF2-40B4-BE49-F238E27FC236}">
                <a16:creationId xmlns:a16="http://schemas.microsoft.com/office/drawing/2014/main" id="{4A0900F3-254C-4D12-8213-1EA17ECE07BE}"/>
              </a:ext>
            </a:extLst>
          </p:cNvPr>
          <p:cNvSpPr/>
          <p:nvPr/>
        </p:nvSpPr>
        <p:spPr>
          <a:xfrm>
            <a:off x="1619999" y="5557964"/>
            <a:ext cx="3227802" cy="1368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순서도: 연결자 19">
            <a:extLst>
              <a:ext uri="{FF2B5EF4-FFF2-40B4-BE49-F238E27FC236}">
                <a16:creationId xmlns:a16="http://schemas.microsoft.com/office/drawing/2014/main" id="{74D9AE7F-FFDA-41C5-B63F-196316BE3907}"/>
              </a:ext>
            </a:extLst>
          </p:cNvPr>
          <p:cNvSpPr/>
          <p:nvPr/>
        </p:nvSpPr>
        <p:spPr bwMode="auto">
          <a:xfrm>
            <a:off x="1546777" y="549665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27" name="직사각형 26">
            <a:extLst>
              <a:ext uri="{FF2B5EF4-FFF2-40B4-BE49-F238E27FC236}">
                <a16:creationId xmlns:a16="http://schemas.microsoft.com/office/drawing/2014/main" id="{425AD035-489C-4C94-8826-00A340AA8A49}"/>
              </a:ext>
            </a:extLst>
          </p:cNvPr>
          <p:cNvSpPr/>
          <p:nvPr/>
        </p:nvSpPr>
        <p:spPr>
          <a:xfrm>
            <a:off x="1619999" y="4459772"/>
            <a:ext cx="3227802" cy="13761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순서도: 연결자 30">
            <a:extLst>
              <a:ext uri="{FF2B5EF4-FFF2-40B4-BE49-F238E27FC236}">
                <a16:creationId xmlns:a16="http://schemas.microsoft.com/office/drawing/2014/main" id="{53547C64-C882-4863-8573-8A3F38ED62EC}"/>
              </a:ext>
            </a:extLst>
          </p:cNvPr>
          <p:cNvSpPr/>
          <p:nvPr/>
        </p:nvSpPr>
        <p:spPr bwMode="auto">
          <a:xfrm>
            <a:off x="1546777" y="441719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2089875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Overview</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36000" marR="0" lvl="0" indent="0" algn="l" defTabSz="914400" rtl="0" eaLnBrk="1" fontAlgn="auto" latinLnBrk="1" hangingPunct="1">
                        <a:lnSpc>
                          <a:spcPts val="1200"/>
                        </a:lnSpc>
                        <a:spcBef>
                          <a:spcPts val="100"/>
                        </a:spcBef>
                        <a:spcAft>
                          <a:spcPts val="100"/>
                        </a:spcAft>
                        <a:buClr>
                          <a:srgbClr val="00338D"/>
                        </a:buClr>
                        <a:buSzTx/>
                        <a:buFont typeface="Wingdings" panose="05000000000000000000" pitchFamily="2" charset="2"/>
                        <a:buNone/>
                        <a:tabLst/>
                        <a:defRPr/>
                      </a:pPr>
                      <a:endParaRPr kumimoji="0" lang="en-US" altLang="ko-KR" sz="900" b="1"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Store Performance (1/5)</a:t>
            </a:r>
          </a:p>
        </p:txBody>
      </p:sp>
      <p:sp>
        <p:nvSpPr>
          <p:cNvPr id="8"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4" name="표 3">
            <a:extLst>
              <a:ext uri="{FF2B5EF4-FFF2-40B4-BE49-F238E27FC236}">
                <a16:creationId xmlns:a16="http://schemas.microsoft.com/office/drawing/2014/main" id="{DC9EED56-A9F8-4110-8BE7-4D1957984E3A}"/>
              </a:ext>
            </a:extLst>
          </p:cNvPr>
          <p:cNvGraphicFramePr>
            <a:graphicFrameLocks noGrp="1"/>
          </p:cNvGraphicFramePr>
          <p:nvPr/>
        </p:nvGraphicFramePr>
        <p:xfrm>
          <a:off x="1580315" y="1694796"/>
          <a:ext cx="3229603" cy="4149321"/>
        </p:xfrm>
        <a:graphic>
          <a:graphicData uri="http://schemas.openxmlformats.org/drawingml/2006/table">
            <a:tbl>
              <a:tblPr/>
              <a:tblGrid>
                <a:gridCol w="515738">
                  <a:extLst>
                    <a:ext uri="{9D8B030D-6E8A-4147-A177-3AD203B41FA5}">
                      <a16:colId xmlns:a16="http://schemas.microsoft.com/office/drawing/2014/main" val="774076969"/>
                    </a:ext>
                  </a:extLst>
                </a:gridCol>
                <a:gridCol w="542773">
                  <a:extLst>
                    <a:ext uri="{9D8B030D-6E8A-4147-A177-3AD203B41FA5}">
                      <a16:colId xmlns:a16="http://schemas.microsoft.com/office/drawing/2014/main" val="736329884"/>
                    </a:ext>
                  </a:extLst>
                </a:gridCol>
                <a:gridCol w="542773">
                  <a:extLst>
                    <a:ext uri="{9D8B030D-6E8A-4147-A177-3AD203B41FA5}">
                      <a16:colId xmlns:a16="http://schemas.microsoft.com/office/drawing/2014/main" val="904223470"/>
                    </a:ext>
                  </a:extLst>
                </a:gridCol>
                <a:gridCol w="542773">
                  <a:extLst>
                    <a:ext uri="{9D8B030D-6E8A-4147-A177-3AD203B41FA5}">
                      <a16:colId xmlns:a16="http://schemas.microsoft.com/office/drawing/2014/main" val="3984906533"/>
                    </a:ext>
                  </a:extLst>
                </a:gridCol>
                <a:gridCol w="542773">
                  <a:extLst>
                    <a:ext uri="{9D8B030D-6E8A-4147-A177-3AD203B41FA5}">
                      <a16:colId xmlns:a16="http://schemas.microsoft.com/office/drawing/2014/main" val="1078600116"/>
                    </a:ext>
                  </a:extLst>
                </a:gridCol>
                <a:gridCol w="542773">
                  <a:extLst>
                    <a:ext uri="{9D8B030D-6E8A-4147-A177-3AD203B41FA5}">
                      <a16:colId xmlns:a16="http://schemas.microsoft.com/office/drawing/2014/main" val="3269485667"/>
                    </a:ext>
                  </a:extLst>
                </a:gridCol>
              </a:tblGrid>
              <a:tr h="148425">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형태</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지역</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err="1">
                          <a:solidFill>
                            <a:srgbClr val="FFFFFF"/>
                          </a:solidFill>
                          <a:effectLst/>
                          <a:latin typeface="Arial" panose="020B0604020202020204" pitchFamily="34" charset="0"/>
                          <a:ea typeface="+mj-ea"/>
                          <a:cs typeface="Arial" panose="020B0604020202020204" pitchFamily="34" charset="0"/>
                        </a:rPr>
                        <a:t>매장수</a:t>
                      </a:r>
                      <a:endParaRPr lang="ko-KR" altLang="en-US" sz="8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mj-ea"/>
                          <a:cs typeface="Arial" panose="020B0604020202020204" pitchFamily="34" charset="0"/>
                        </a:rPr>
                        <a:t>평균평형</a:t>
                      </a:r>
                    </a:p>
                  </a:txBody>
                  <a:tcPr marL="36000" marR="36000"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매출</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점포</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매출</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평</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660301502"/>
                  </a:ext>
                </a:extLst>
              </a:tr>
              <a:tr h="166704">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가맹점</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수도권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737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15.51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335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22</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96060818"/>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서울</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15.44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345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862051766"/>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경기</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393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15.33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323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21</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2770625712"/>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인천</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144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16.10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353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95421574"/>
                  </a:ext>
                </a:extLst>
              </a:tr>
              <a:tr h="166704">
                <a:tc>
                  <a:txBody>
                    <a:bodyPr/>
                    <a:lstStyle/>
                    <a:p>
                      <a:pPr algn="l" fontAlgn="ct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경상권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182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14.88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197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13</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17883128"/>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부산</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75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14.86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223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96335348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경남</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46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14.75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179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1828939657"/>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경북</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15.48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11</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74786474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대구</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21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14.00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188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13</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227994947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울산</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7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15.86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154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10</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2917318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전라권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129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17.58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292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17</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3614996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광주</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63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16.52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306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19</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75551500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전남</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39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19.31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336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1055493430"/>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전북</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27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17.56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212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33527490"/>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충청권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88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16.45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275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17</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2972259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충남</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36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14.50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291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5956765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충북</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27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20.59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293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169518015"/>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대전</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 </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14.41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233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16</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416492946"/>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세종</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8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15.55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229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46638859"/>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강원</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33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16.63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268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16</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48251860"/>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제주</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21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17.24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264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15</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76104087"/>
                  </a:ext>
                </a:extLst>
              </a:tr>
              <a:tr h="166704">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소계</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1,190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15.77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299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19</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6584007"/>
                  </a:ext>
                </a:extLst>
              </a:tr>
              <a:tr h="166704">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직영점</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서울</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a:t>
                      </a:r>
                      <a:r>
                        <a:rPr lang="en-US" altLang="ko-KR" sz="800" b="0" i="0" u="none" strike="noStrike" baseline="30000" dirty="0">
                          <a:solidFill>
                            <a:srgbClr val="000000"/>
                          </a:solidFill>
                          <a:effectLst/>
                          <a:latin typeface="Arial" panose="020B0604020202020204" pitchFamily="34" charset="0"/>
                          <a:ea typeface="+mj-ea"/>
                          <a:cs typeface="Arial" panose="020B0604020202020204" pitchFamily="34" charset="0"/>
                        </a:rPr>
                        <a:t>2</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22.48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538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24</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05565106"/>
                  </a:ext>
                </a:extLst>
              </a:tr>
              <a:tr h="166704">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총계</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1,194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15.79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300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19</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249226533"/>
                  </a:ext>
                </a:extLst>
              </a:tr>
            </a:tbl>
          </a:graphicData>
        </a:graphic>
      </p:graphicFrame>
      <p:graphicFrame>
        <p:nvGraphicFramePr>
          <p:cNvPr id="9" name="표 8">
            <a:extLst>
              <a:ext uri="{FF2B5EF4-FFF2-40B4-BE49-F238E27FC236}">
                <a16:creationId xmlns:a16="http://schemas.microsoft.com/office/drawing/2014/main" id="{20622C76-4DB7-4D51-AED0-03CD9D875111}"/>
              </a:ext>
            </a:extLst>
          </p:cNvPr>
          <p:cNvGraphicFramePr>
            <a:graphicFrameLocks noGrp="1"/>
          </p:cNvGraphicFramePr>
          <p:nvPr/>
        </p:nvGraphicFramePr>
        <p:xfrm>
          <a:off x="4900863" y="1694796"/>
          <a:ext cx="3775131" cy="1183005"/>
        </p:xfrm>
        <a:graphic>
          <a:graphicData uri="http://schemas.openxmlformats.org/drawingml/2006/table">
            <a:tbl>
              <a:tblPr/>
              <a:tblGrid>
                <a:gridCol w="419459">
                  <a:extLst>
                    <a:ext uri="{9D8B030D-6E8A-4147-A177-3AD203B41FA5}">
                      <a16:colId xmlns:a16="http://schemas.microsoft.com/office/drawing/2014/main" val="101282162"/>
                    </a:ext>
                  </a:extLst>
                </a:gridCol>
                <a:gridCol w="419459">
                  <a:extLst>
                    <a:ext uri="{9D8B030D-6E8A-4147-A177-3AD203B41FA5}">
                      <a16:colId xmlns:a16="http://schemas.microsoft.com/office/drawing/2014/main" val="1061805501"/>
                    </a:ext>
                  </a:extLst>
                </a:gridCol>
                <a:gridCol w="419459">
                  <a:extLst>
                    <a:ext uri="{9D8B030D-6E8A-4147-A177-3AD203B41FA5}">
                      <a16:colId xmlns:a16="http://schemas.microsoft.com/office/drawing/2014/main" val="1496356492"/>
                    </a:ext>
                  </a:extLst>
                </a:gridCol>
                <a:gridCol w="419459">
                  <a:extLst>
                    <a:ext uri="{9D8B030D-6E8A-4147-A177-3AD203B41FA5}">
                      <a16:colId xmlns:a16="http://schemas.microsoft.com/office/drawing/2014/main" val="1338438199"/>
                    </a:ext>
                  </a:extLst>
                </a:gridCol>
                <a:gridCol w="419459">
                  <a:extLst>
                    <a:ext uri="{9D8B030D-6E8A-4147-A177-3AD203B41FA5}">
                      <a16:colId xmlns:a16="http://schemas.microsoft.com/office/drawing/2014/main" val="1859952539"/>
                    </a:ext>
                  </a:extLst>
                </a:gridCol>
                <a:gridCol w="419459">
                  <a:extLst>
                    <a:ext uri="{9D8B030D-6E8A-4147-A177-3AD203B41FA5}">
                      <a16:colId xmlns:a16="http://schemas.microsoft.com/office/drawing/2014/main" val="222489173"/>
                    </a:ext>
                  </a:extLst>
                </a:gridCol>
                <a:gridCol w="419459">
                  <a:extLst>
                    <a:ext uri="{9D8B030D-6E8A-4147-A177-3AD203B41FA5}">
                      <a16:colId xmlns:a16="http://schemas.microsoft.com/office/drawing/2014/main" val="2839313079"/>
                    </a:ext>
                  </a:extLst>
                </a:gridCol>
                <a:gridCol w="419459">
                  <a:extLst>
                    <a:ext uri="{9D8B030D-6E8A-4147-A177-3AD203B41FA5}">
                      <a16:colId xmlns:a16="http://schemas.microsoft.com/office/drawing/2014/main" val="327525500"/>
                    </a:ext>
                  </a:extLst>
                </a:gridCol>
                <a:gridCol w="419459">
                  <a:extLst>
                    <a:ext uri="{9D8B030D-6E8A-4147-A177-3AD203B41FA5}">
                      <a16:colId xmlns:a16="http://schemas.microsoft.com/office/drawing/2014/main" val="2500363481"/>
                    </a:ext>
                  </a:extLst>
                </a:gridCol>
              </a:tblGrid>
              <a:tr h="117948">
                <a:tc rowSpan="2">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권역 구분</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gridSpan="2">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17</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gridSpan="2">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18</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gridSpan="2">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19</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gridSpan="2">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20</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extLst>
                  <a:ext uri="{0D108BD9-81ED-4DB2-BD59-A6C34878D82A}">
                    <a16:rowId xmlns:a16="http://schemas.microsoft.com/office/drawing/2014/main" val="1723310004"/>
                  </a:ext>
                </a:extLst>
              </a:tr>
              <a:tr h="117948">
                <a:tc vMerge="1">
                  <a:txBody>
                    <a:bodyPr/>
                    <a:lstStyle/>
                    <a:p>
                      <a:pPr latinLnBrk="1"/>
                      <a:endParaRPr lang="ko-KR" altLang="en-US"/>
                    </a:p>
                  </a:txBody>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r>
                        <a:rPr lang="en-US" altLang="ko-KR"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11151763"/>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568536752"/>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경상권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95650064"/>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전라권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94490284"/>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충청권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63792027"/>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강원</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59559471"/>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4116265"/>
                  </a:ext>
                </a:extLst>
              </a:tr>
              <a:tr h="117948">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합계</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146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5523824"/>
                  </a:ext>
                </a:extLst>
              </a:tr>
            </a:tbl>
          </a:graphicData>
        </a:graphic>
      </p:graphicFrame>
      <p:sp>
        <p:nvSpPr>
          <p:cNvPr id="11" name="TextBox 10">
            <a:extLst>
              <a:ext uri="{FF2B5EF4-FFF2-40B4-BE49-F238E27FC236}">
                <a16:creationId xmlns:a16="http://schemas.microsoft.com/office/drawing/2014/main" id="{7BE248F7-581C-4D73-99A2-4CC9C5F07D68}"/>
              </a:ext>
            </a:extLst>
          </p:cNvPr>
          <p:cNvSpPr txBox="1"/>
          <p:nvPr/>
        </p:nvSpPr>
        <p:spPr>
          <a:xfrm>
            <a:off x="1580314" y="5898421"/>
            <a:ext cx="5902666"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공정거래위원회 정보공개서 상 </a:t>
            </a:r>
            <a:r>
              <a:rPr lang="en-US" altLang="ko-KR" sz="700" dirty="0">
                <a:latin typeface="Arial" panose="020B0604020202020204" pitchFamily="34" charset="0"/>
                <a:cs typeface="Arial" panose="020B0604020202020204" pitchFamily="34" charset="0"/>
              </a:rPr>
              <a:t>‘18</a:t>
            </a:r>
            <a:r>
              <a:rPr lang="ko-KR" altLang="en-US" sz="700" dirty="0">
                <a:latin typeface="Arial" panose="020B0604020202020204" pitchFamily="34" charset="0"/>
                <a:cs typeface="Arial" panose="020B0604020202020204" pitchFamily="34" charset="0"/>
              </a:rPr>
              <a:t>년 폐점 매장수는 </a:t>
            </a:r>
            <a:r>
              <a:rPr lang="en-US" altLang="ko-KR" sz="700" dirty="0">
                <a:latin typeface="Arial" panose="020B0604020202020204" pitchFamily="34" charset="0"/>
                <a:cs typeface="Arial" panose="020B0604020202020204" pitchFamily="34" charset="0"/>
              </a:rPr>
              <a:t>1</a:t>
            </a:r>
            <a:r>
              <a:rPr lang="ko-KR" altLang="en-US" sz="700" dirty="0">
                <a:latin typeface="Arial" panose="020B0604020202020204" pitchFamily="34" charset="0"/>
                <a:cs typeface="Arial" panose="020B0604020202020204" pitchFamily="34" charset="0"/>
              </a:rPr>
              <a:t>개로 확인되나</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회사제시 점포현황 자료에 따름</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’20</a:t>
            </a:r>
            <a:r>
              <a:rPr lang="ko-KR" altLang="en-US" sz="700" dirty="0">
                <a:latin typeface="Arial" panose="020B0604020202020204" pitchFamily="34" charset="0"/>
                <a:cs typeface="Arial" panose="020B0604020202020204" pitchFamily="34" charset="0"/>
              </a:rPr>
              <a:t>년 기중 직영점으로 전환되었으나</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분석목적상 </a:t>
            </a:r>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 기초부터 직영점으로 전환되었다고 가정 </a:t>
            </a:r>
            <a:endParaRPr lang="en-US" altLang="ko-KR" sz="7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4BA6659-C3B0-45B0-A390-E282F2466282}"/>
              </a:ext>
            </a:extLst>
          </p:cNvPr>
          <p:cNvSpPr txBox="1"/>
          <p:nvPr/>
        </p:nvSpPr>
        <p:spPr>
          <a:xfrm>
            <a:off x="1596356" y="1538320"/>
            <a:ext cx="729367"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&lt;Store </a:t>
            </a:r>
            <a:r>
              <a:rPr lang="ko-KR" altLang="en-US" sz="900" b="1" dirty="0">
                <a:latin typeface="+mj-ea"/>
                <a:ea typeface="+mj-ea"/>
                <a:cs typeface="Univers for KPMG"/>
              </a:rPr>
              <a:t>현황</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14" name="TextBox 13">
            <a:extLst>
              <a:ext uri="{FF2B5EF4-FFF2-40B4-BE49-F238E27FC236}">
                <a16:creationId xmlns:a16="http://schemas.microsoft.com/office/drawing/2014/main" id="{93BE1194-15F4-4E31-89E7-A40C4945F401}"/>
              </a:ext>
            </a:extLst>
          </p:cNvPr>
          <p:cNvSpPr txBox="1"/>
          <p:nvPr/>
        </p:nvSpPr>
        <p:spPr>
          <a:xfrm>
            <a:off x="4957177" y="1538320"/>
            <a:ext cx="989053"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&lt;Store</a:t>
            </a:r>
            <a:r>
              <a:rPr lang="ko-KR" altLang="en-US" sz="900" b="1" dirty="0">
                <a:latin typeface="+mj-ea"/>
                <a:ea typeface="+mj-ea"/>
                <a:cs typeface="Univers for KPMG"/>
              </a:rPr>
              <a:t> </a:t>
            </a:r>
            <a:r>
              <a:rPr lang="en-US" altLang="ko-KR" sz="900" b="1" dirty="0">
                <a:latin typeface="+mj-ea"/>
                <a:ea typeface="+mj-ea"/>
                <a:cs typeface="Univers for KPMG"/>
              </a:rPr>
              <a:t>In &amp; Out&gt;</a:t>
            </a:r>
            <a:endParaRPr lang="ko-KR" altLang="en-US" sz="900" b="1" dirty="0">
              <a:latin typeface="+mj-ea"/>
              <a:ea typeface="+mj-ea"/>
              <a:cs typeface="Univers for KPMG"/>
            </a:endParaRPr>
          </a:p>
        </p:txBody>
      </p:sp>
      <p:sp>
        <p:nvSpPr>
          <p:cNvPr id="15" name="TextBox 14">
            <a:extLst>
              <a:ext uri="{FF2B5EF4-FFF2-40B4-BE49-F238E27FC236}">
                <a16:creationId xmlns:a16="http://schemas.microsoft.com/office/drawing/2014/main" id="{1A9FCD0A-FD94-40B4-B9E8-00B6954F3857}"/>
              </a:ext>
            </a:extLst>
          </p:cNvPr>
          <p:cNvSpPr txBox="1"/>
          <p:nvPr/>
        </p:nvSpPr>
        <p:spPr>
          <a:xfrm>
            <a:off x="8053277" y="1552319"/>
            <a:ext cx="817981"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매장 수</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16" name="TextBox 15">
            <a:extLst>
              <a:ext uri="{FF2B5EF4-FFF2-40B4-BE49-F238E27FC236}">
                <a16:creationId xmlns:a16="http://schemas.microsoft.com/office/drawing/2014/main" id="{0F77658D-A68B-4F2D-A116-0F32754FD99E}"/>
              </a:ext>
            </a:extLst>
          </p:cNvPr>
          <p:cNvSpPr txBox="1"/>
          <p:nvPr/>
        </p:nvSpPr>
        <p:spPr>
          <a:xfrm>
            <a:off x="3431098" y="1552319"/>
            <a:ext cx="1502016"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12</a:t>
            </a:r>
            <a:r>
              <a:rPr lang="ko-KR" altLang="en-US" sz="700" dirty="0">
                <a:latin typeface="Arial" panose="020B0604020202020204" pitchFamily="34" charset="0"/>
                <a:cs typeface="Arial" panose="020B0604020202020204" pitchFamily="34" charset="0"/>
              </a:rPr>
              <a:t>월 기준</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평</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F4A2F796-D01E-4622-A79C-87BAA3F7FC0D}"/>
              </a:ext>
            </a:extLst>
          </p:cNvPr>
          <p:cNvSpPr txBox="1"/>
          <p:nvPr/>
        </p:nvSpPr>
        <p:spPr>
          <a:xfrm>
            <a:off x="5016618" y="2957732"/>
            <a:ext cx="3671270" cy="2756652"/>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점포당 매출</a:t>
            </a:r>
            <a:r>
              <a:rPr lang="en-US" altLang="ko-KR" sz="900" dirty="0">
                <a:latin typeface="+mn-ea"/>
                <a:cs typeface="Univers for KPMG"/>
              </a:rPr>
              <a:t>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수도권</a:t>
            </a:r>
            <a:r>
              <a:rPr lang="en-US" altLang="ko-KR" sz="900" dirty="0">
                <a:latin typeface="+mn-ea"/>
                <a:cs typeface="Univers for KPMG"/>
              </a:rPr>
              <a:t>: </a:t>
            </a:r>
            <a:r>
              <a:rPr lang="ko-KR" altLang="en-US" sz="900" dirty="0">
                <a:latin typeface="+mn-ea"/>
                <a:cs typeface="Univers for KPMG"/>
              </a:rPr>
              <a:t>비수도권 지역 대비 유동인구가 큰 지역</a:t>
            </a:r>
            <a:r>
              <a:rPr lang="en-US" altLang="ko-KR" sz="900" dirty="0">
                <a:latin typeface="+mn-ea"/>
                <a:cs typeface="Univers for KPMG"/>
              </a:rPr>
              <a:t>(</a:t>
            </a:r>
            <a:r>
              <a:rPr lang="ko-KR" altLang="en-US" sz="900" dirty="0">
                <a:latin typeface="+mn-ea"/>
                <a:cs typeface="Univers for KPMG"/>
              </a:rPr>
              <a:t>역세권</a:t>
            </a:r>
            <a:r>
              <a:rPr lang="en-US" altLang="ko-KR" sz="900" dirty="0">
                <a:latin typeface="+mn-ea"/>
                <a:cs typeface="Univers for KPMG"/>
              </a:rPr>
              <a:t>/</a:t>
            </a:r>
            <a:r>
              <a:rPr lang="ko-KR" altLang="en-US" sz="900" dirty="0">
                <a:latin typeface="+mn-ea"/>
                <a:cs typeface="Univers for KPMG"/>
              </a:rPr>
              <a:t>오피스</a:t>
            </a:r>
            <a:r>
              <a:rPr lang="en-US" altLang="ko-KR" sz="900" dirty="0">
                <a:latin typeface="+mn-ea"/>
                <a:cs typeface="Univers for KPMG"/>
              </a:rPr>
              <a:t>)</a:t>
            </a:r>
            <a:r>
              <a:rPr lang="ko-KR" altLang="en-US" sz="900" dirty="0">
                <a:latin typeface="+mn-ea"/>
                <a:cs typeface="Univers for KPMG"/>
              </a:rPr>
              <a:t> 위주로 초기 점포가 확장되어 매장당 매출액 규모가 크게 나타남</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경상권</a:t>
            </a:r>
            <a:r>
              <a:rPr lang="en-US" altLang="ko-KR" sz="900" dirty="0">
                <a:latin typeface="+mn-ea"/>
                <a:cs typeface="Univers for KPMG"/>
              </a:rPr>
              <a:t>: </a:t>
            </a:r>
            <a:r>
              <a:rPr lang="ko-KR" altLang="en-US" sz="900" dirty="0">
                <a:latin typeface="+mn-ea"/>
                <a:cs typeface="Univers for KPMG"/>
              </a:rPr>
              <a:t>주요 경쟁사인 </a:t>
            </a:r>
            <a:r>
              <a:rPr lang="ko-KR" altLang="en-US" sz="900" dirty="0" err="1">
                <a:latin typeface="+mn-ea"/>
                <a:cs typeface="Univers for KPMG"/>
              </a:rPr>
              <a:t>컴포즈커피가</a:t>
            </a:r>
            <a:r>
              <a:rPr lang="ko-KR" altLang="en-US" sz="900" dirty="0">
                <a:latin typeface="+mn-ea"/>
                <a:cs typeface="Univers for KPMG"/>
              </a:rPr>
              <a:t> 경상권을 기반으로 성장하고 있으며</a:t>
            </a:r>
            <a:r>
              <a:rPr lang="en-US" altLang="ko-KR" sz="900" dirty="0">
                <a:latin typeface="+mn-ea"/>
                <a:cs typeface="Univers for KPMG"/>
              </a:rPr>
              <a:t>, ’19</a:t>
            </a:r>
            <a:r>
              <a:rPr lang="ko-KR" altLang="en-US" sz="900" dirty="0">
                <a:latin typeface="+mn-ea"/>
                <a:cs typeface="Univers for KPMG"/>
              </a:rPr>
              <a:t>년 부산</a:t>
            </a:r>
            <a:r>
              <a:rPr lang="en-US" altLang="ko-KR" sz="900" dirty="0">
                <a:latin typeface="+mn-ea"/>
                <a:cs typeface="Univers for KPMG"/>
              </a:rPr>
              <a:t>, </a:t>
            </a:r>
            <a:r>
              <a:rPr lang="ko-KR" altLang="en-US" sz="900" dirty="0">
                <a:latin typeface="+mn-ea"/>
                <a:cs typeface="Univers for KPMG"/>
              </a:rPr>
              <a:t>경남</a:t>
            </a:r>
            <a:r>
              <a:rPr lang="en-US" altLang="ko-KR" sz="900" dirty="0">
                <a:latin typeface="+mn-ea"/>
                <a:cs typeface="Univers for KPMG"/>
              </a:rPr>
              <a:t>, </a:t>
            </a:r>
            <a:r>
              <a:rPr lang="ko-KR" altLang="en-US" sz="900" dirty="0">
                <a:latin typeface="+mn-ea"/>
                <a:cs typeface="Univers for KPMG"/>
              </a:rPr>
              <a:t>울산 지역에 대해 가맹점관리를 외주업체에 위탁하여 가맹점 오픈교육 및 지원 등 관리가 미비했을 가능성이 존재</a:t>
            </a:r>
            <a:r>
              <a:rPr lang="en-US" altLang="ko-KR" sz="900" dirty="0">
                <a:latin typeface="+mn-ea"/>
                <a:cs typeface="Univers for KPMG"/>
              </a:rPr>
              <a:t>(</a:t>
            </a:r>
            <a:r>
              <a:rPr lang="ko-KR" altLang="en-US" sz="900" dirty="0">
                <a:latin typeface="+mn-ea"/>
                <a:cs typeface="Univers for KPMG"/>
              </a:rPr>
              <a:t>복수의 부산지역 매장에서 주류</a:t>
            </a:r>
            <a:r>
              <a:rPr lang="en-US" altLang="ko-KR" sz="900" dirty="0">
                <a:latin typeface="+mn-ea"/>
                <a:cs typeface="Univers for KPMG"/>
              </a:rPr>
              <a:t>, </a:t>
            </a:r>
            <a:r>
              <a:rPr lang="ko-KR" altLang="en-US" sz="900" dirty="0">
                <a:latin typeface="+mn-ea"/>
                <a:cs typeface="Univers for KPMG"/>
              </a:rPr>
              <a:t>담배 등 카페 영업과 관련되지 않은 점포 매출액이 발견</a:t>
            </a:r>
            <a:r>
              <a:rPr lang="en-US" altLang="ko-KR" sz="900" dirty="0">
                <a:latin typeface="+mn-ea"/>
                <a:cs typeface="Univers for KPMG"/>
              </a:rPr>
              <a:t>)</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가맹점과 직영점 매출차이</a:t>
            </a:r>
            <a:r>
              <a:rPr lang="en-US" altLang="ko-KR" sz="900" dirty="0">
                <a:latin typeface="+mn-ea"/>
                <a:cs typeface="Univers for KPMG"/>
              </a:rPr>
              <a:t>: </a:t>
            </a:r>
            <a:r>
              <a:rPr lang="ko-KR" altLang="en-US" sz="900" dirty="0">
                <a:latin typeface="+mn-ea"/>
                <a:cs typeface="Univers for KPMG"/>
              </a:rPr>
              <a:t>가맹점 대비 평균 평형수가 서울지역 내 타 점포 대비 </a:t>
            </a:r>
            <a:r>
              <a:rPr lang="en-US" altLang="ko-KR" sz="900" dirty="0">
                <a:latin typeface="+mn-ea"/>
                <a:cs typeface="Univers for KPMG"/>
              </a:rPr>
              <a:t>7</a:t>
            </a:r>
            <a:r>
              <a:rPr lang="ko-KR" altLang="en-US" sz="900" dirty="0">
                <a:latin typeface="+mn-ea"/>
                <a:cs typeface="Univers for KPMG"/>
              </a:rPr>
              <a:t>평 가량 크며</a:t>
            </a:r>
            <a:r>
              <a:rPr lang="en-US" altLang="ko-KR" sz="900" dirty="0">
                <a:latin typeface="+mn-ea"/>
                <a:cs typeface="Univers for KPMG"/>
              </a:rPr>
              <a:t>, 4</a:t>
            </a:r>
            <a:r>
              <a:rPr lang="ko-KR" altLang="en-US" sz="900" dirty="0">
                <a:latin typeface="+mn-ea"/>
                <a:cs typeface="Univers for KPMG"/>
              </a:rPr>
              <a:t>개의 직영점 모두 홍대 상권에 입지하여 평당 매출액 또한 타 점포 대비 약 </a:t>
            </a:r>
            <a:r>
              <a:rPr lang="en-US" altLang="ko-KR" sz="900" dirty="0">
                <a:latin typeface="+mn-ea"/>
                <a:cs typeface="Univers for KPMG"/>
              </a:rPr>
              <a:t>2</a:t>
            </a:r>
            <a:r>
              <a:rPr lang="ko-KR" altLang="en-US" sz="900" dirty="0">
                <a:latin typeface="+mn-ea"/>
                <a:cs typeface="Univers for KPMG"/>
              </a:rPr>
              <a:t>백만원 가량 큰 것으로 파악됨</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지역별 평당 매출차이 및 </a:t>
            </a:r>
            <a:r>
              <a:rPr lang="en-US" altLang="ko-KR" sz="900" dirty="0">
                <a:latin typeface="+mn-ea"/>
                <a:cs typeface="Univers for KPMG"/>
              </a:rPr>
              <a:t>ROIC: TBD</a:t>
            </a:r>
          </a:p>
        </p:txBody>
      </p:sp>
      <p:sp>
        <p:nvSpPr>
          <p:cNvPr id="19" name="순서도: 연결자 18">
            <a:extLst>
              <a:ext uri="{FF2B5EF4-FFF2-40B4-BE49-F238E27FC236}">
                <a16:creationId xmlns:a16="http://schemas.microsoft.com/office/drawing/2014/main" id="{06FF805E-7B54-47A0-A257-87919F28BE3D}"/>
              </a:ext>
            </a:extLst>
          </p:cNvPr>
          <p:cNvSpPr/>
          <p:nvPr/>
        </p:nvSpPr>
        <p:spPr bwMode="auto">
          <a:xfrm>
            <a:off x="5005204" y="311758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2" name="직사각형 21">
            <a:extLst>
              <a:ext uri="{FF2B5EF4-FFF2-40B4-BE49-F238E27FC236}">
                <a16:creationId xmlns:a16="http://schemas.microsoft.com/office/drawing/2014/main" id="{38D39876-D952-4B62-9218-BD2C9524DBD9}"/>
              </a:ext>
            </a:extLst>
          </p:cNvPr>
          <p:cNvSpPr/>
          <p:nvPr/>
        </p:nvSpPr>
        <p:spPr>
          <a:xfrm>
            <a:off x="3800213" y="1837189"/>
            <a:ext cx="469782" cy="17642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순서도: 연결자 22">
            <a:extLst>
              <a:ext uri="{FF2B5EF4-FFF2-40B4-BE49-F238E27FC236}">
                <a16:creationId xmlns:a16="http://schemas.microsoft.com/office/drawing/2014/main" id="{6BD5FFAB-2014-417F-A976-5621DC5E4CEC}"/>
              </a:ext>
            </a:extLst>
          </p:cNvPr>
          <p:cNvSpPr/>
          <p:nvPr/>
        </p:nvSpPr>
        <p:spPr bwMode="auto">
          <a:xfrm>
            <a:off x="3711716" y="179004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4" name="직사각형 23">
            <a:extLst>
              <a:ext uri="{FF2B5EF4-FFF2-40B4-BE49-F238E27FC236}">
                <a16:creationId xmlns:a16="http://schemas.microsoft.com/office/drawing/2014/main" id="{D4F9C26F-FE83-4EC5-B0F0-4CA8A0738A36}"/>
              </a:ext>
            </a:extLst>
          </p:cNvPr>
          <p:cNvSpPr/>
          <p:nvPr/>
        </p:nvSpPr>
        <p:spPr>
          <a:xfrm>
            <a:off x="3800213" y="2509668"/>
            <a:ext cx="469782" cy="17642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6999EF29-B3C0-44B9-A9A8-BD4A2A31856D}"/>
              </a:ext>
            </a:extLst>
          </p:cNvPr>
          <p:cNvSpPr/>
          <p:nvPr/>
        </p:nvSpPr>
        <p:spPr>
          <a:xfrm>
            <a:off x="3800213" y="5492836"/>
            <a:ext cx="469782" cy="17642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순서도: 연결자 25">
            <a:extLst>
              <a:ext uri="{FF2B5EF4-FFF2-40B4-BE49-F238E27FC236}">
                <a16:creationId xmlns:a16="http://schemas.microsoft.com/office/drawing/2014/main" id="{99861F87-125C-4F64-8E5C-6EE83BA8F76F}"/>
              </a:ext>
            </a:extLst>
          </p:cNvPr>
          <p:cNvSpPr/>
          <p:nvPr/>
        </p:nvSpPr>
        <p:spPr bwMode="auto">
          <a:xfrm>
            <a:off x="3711716" y="245536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7" name="순서도: 연결자 26">
            <a:extLst>
              <a:ext uri="{FF2B5EF4-FFF2-40B4-BE49-F238E27FC236}">
                <a16:creationId xmlns:a16="http://schemas.microsoft.com/office/drawing/2014/main" id="{771B6812-2766-47AC-9B69-78C29D3869A6}"/>
              </a:ext>
            </a:extLst>
          </p:cNvPr>
          <p:cNvSpPr/>
          <p:nvPr/>
        </p:nvSpPr>
        <p:spPr bwMode="auto">
          <a:xfrm>
            <a:off x="3711716" y="543704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graphicFrame>
        <p:nvGraphicFramePr>
          <p:cNvPr id="32" name="표 31">
            <a:extLst>
              <a:ext uri="{FF2B5EF4-FFF2-40B4-BE49-F238E27FC236}">
                <a16:creationId xmlns:a16="http://schemas.microsoft.com/office/drawing/2014/main" id="{044779E8-0A44-4203-9BD1-C0633E4C7D85}"/>
              </a:ext>
            </a:extLst>
          </p:cNvPr>
          <p:cNvGraphicFramePr>
            <a:graphicFrameLocks noGrp="1"/>
          </p:cNvGraphicFramePr>
          <p:nvPr>
            <p:extLst>
              <p:ext uri="{D42A27DB-BD31-4B8C-83A1-F6EECF244321}">
                <p14:modId xmlns:p14="http://schemas.microsoft.com/office/powerpoint/2010/main" val="915052562"/>
              </p:ext>
            </p:extLst>
          </p:nvPr>
        </p:nvGraphicFramePr>
        <p:xfrm>
          <a:off x="5170049" y="3426134"/>
          <a:ext cx="3504586" cy="697230"/>
        </p:xfrm>
        <a:graphic>
          <a:graphicData uri="http://schemas.openxmlformats.org/drawingml/2006/table">
            <a:tbl>
              <a:tblPr/>
              <a:tblGrid>
                <a:gridCol w="953914">
                  <a:extLst>
                    <a:ext uri="{9D8B030D-6E8A-4147-A177-3AD203B41FA5}">
                      <a16:colId xmlns:a16="http://schemas.microsoft.com/office/drawing/2014/main" val="2781826581"/>
                    </a:ext>
                  </a:extLst>
                </a:gridCol>
                <a:gridCol w="864066">
                  <a:extLst>
                    <a:ext uri="{9D8B030D-6E8A-4147-A177-3AD203B41FA5}">
                      <a16:colId xmlns:a16="http://schemas.microsoft.com/office/drawing/2014/main" val="1563346607"/>
                    </a:ext>
                  </a:extLst>
                </a:gridCol>
                <a:gridCol w="785593">
                  <a:extLst>
                    <a:ext uri="{9D8B030D-6E8A-4147-A177-3AD203B41FA5}">
                      <a16:colId xmlns:a16="http://schemas.microsoft.com/office/drawing/2014/main" val="3292347866"/>
                    </a:ext>
                  </a:extLst>
                </a:gridCol>
                <a:gridCol w="901013">
                  <a:extLst>
                    <a:ext uri="{9D8B030D-6E8A-4147-A177-3AD203B41FA5}">
                      <a16:colId xmlns:a16="http://schemas.microsoft.com/office/drawing/2014/main" val="1282440537"/>
                    </a:ext>
                  </a:extLst>
                </a:gridCol>
              </a:tblGrid>
              <a:tr h="99829">
                <a:tc rowSpan="2">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상권</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gridSpan="3">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 20 </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66590482"/>
                  </a:ext>
                </a:extLst>
              </a:tr>
              <a:tr h="99829">
                <a:tc vMerge="1">
                  <a:txBody>
                    <a:bodyPr/>
                    <a:lstStyle/>
                    <a:p>
                      <a:pPr latinLnBrk="1"/>
                      <a:endParaRPr lang="ko-KR" altLang="en-US"/>
                    </a:p>
                  </a:txBody>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매출</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점포</a:t>
                      </a: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36000" marR="36000"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수도권 매장비율</a:t>
                      </a:r>
                    </a:p>
                  </a:txBody>
                  <a:tcPr marL="36000" marR="36000"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비수도권 매장비율</a:t>
                      </a:r>
                    </a:p>
                  </a:txBody>
                  <a:tcPr marL="36000" marR="36000" marT="9525" marB="0" anchor="b">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86225303"/>
                  </a:ext>
                </a:extLst>
              </a:tr>
              <a:tr h="99829">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298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9525" marB="0" anchor="b">
                    <a:lnL>
                      <a:noFill/>
                    </a:lnL>
                    <a:lnR>
                      <a:noFill/>
                    </a:lnR>
                    <a:lnT>
                      <a:noFill/>
                    </a:lnT>
                    <a:lnB>
                      <a:noFill/>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40%</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27483408"/>
                  </a:ext>
                </a:extLst>
              </a:tr>
              <a:tr h="99829">
                <a:tc>
                  <a:txBody>
                    <a:bodyPr/>
                    <a:lstStyle/>
                    <a:p>
                      <a:pPr algn="l" fontAlgn="b"/>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아파트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주택</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292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51%</a:t>
                      </a:r>
                    </a:p>
                  </a:txBody>
                  <a:tcPr marL="36000" marR="36000" marT="9525" marB="0" anchor="b">
                    <a:lnL>
                      <a:noFill/>
                    </a:lnL>
                    <a:lnR>
                      <a:noFill/>
                    </a:lnR>
                    <a:lnT>
                      <a:noFill/>
                    </a:lnT>
                    <a:lnB>
                      <a:noFill/>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52%</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1933001"/>
                  </a:ext>
                </a:extLst>
              </a:tr>
              <a:tr h="99829">
                <a:tc>
                  <a:txBody>
                    <a:bodyPr/>
                    <a:lstStyle/>
                    <a:p>
                      <a:pPr algn="l" fontAlgn="b"/>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역세권</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오피스</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324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25%</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18627484"/>
                  </a:ext>
                </a:extLst>
              </a:tr>
              <a:tr h="99829">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Total</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300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100%</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51109267"/>
                  </a:ext>
                </a:extLst>
              </a:tr>
            </a:tbl>
          </a:graphicData>
        </a:graphic>
      </p:graphicFrame>
      <p:sp>
        <p:nvSpPr>
          <p:cNvPr id="33" name="순서도: 연결자 32">
            <a:extLst>
              <a:ext uri="{FF2B5EF4-FFF2-40B4-BE49-F238E27FC236}">
                <a16:creationId xmlns:a16="http://schemas.microsoft.com/office/drawing/2014/main" id="{A5945A59-B0ED-4C93-AE14-928DB4734B82}"/>
              </a:ext>
            </a:extLst>
          </p:cNvPr>
          <p:cNvSpPr/>
          <p:nvPr/>
        </p:nvSpPr>
        <p:spPr bwMode="auto">
          <a:xfrm>
            <a:off x="5005204" y="417451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38" name="순서도: 연결자 37">
            <a:extLst>
              <a:ext uri="{FF2B5EF4-FFF2-40B4-BE49-F238E27FC236}">
                <a16:creationId xmlns:a16="http://schemas.microsoft.com/office/drawing/2014/main" id="{36BB0244-999F-4D31-B3B0-61C5FED39EB4}"/>
              </a:ext>
            </a:extLst>
          </p:cNvPr>
          <p:cNvSpPr/>
          <p:nvPr/>
        </p:nvSpPr>
        <p:spPr bwMode="auto">
          <a:xfrm>
            <a:off x="5005204" y="494444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63269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7"/>
          <p:cNvGraphicFramePr>
            <a:graphicFrameLocks noGrp="1"/>
          </p:cNvGraphicFramePr>
          <p:nvPr>
            <p:extLst>
              <p:ext uri="{D42A27DB-BD31-4B8C-83A1-F6EECF244321}">
                <p14:modId xmlns:p14="http://schemas.microsoft.com/office/powerpoint/2010/main" val="2371027272"/>
              </p:ext>
            </p:extLst>
          </p:nvPr>
        </p:nvGraphicFramePr>
        <p:xfrm>
          <a:off x="3945287" y="2187285"/>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3"/>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Understanding of target</a:t>
                      </a:r>
                      <a:endParaRPr lang="en-GB"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kern="1200" dirty="0">
                          <a:solidFill>
                            <a:schemeClr val="tx1"/>
                          </a:solidFill>
                          <a:latin typeface="Arial" panose="020B0604020202020204" pitchFamily="34" charset="0"/>
                          <a:ea typeface="+mj-ea"/>
                          <a:cs typeface="Arial" panose="020B0604020202020204" pitchFamily="34" charset="0"/>
                        </a:rPr>
                        <a:t>2</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a:solidFill>
                            <a:schemeClr val="bg1">
                              <a:lumMod val="65000"/>
                            </a:schemeClr>
                          </a:solidFill>
                          <a:latin typeface="Arial" panose="020B0604020202020204" pitchFamily="34" charset="0"/>
                          <a:ea typeface="+mj-ea"/>
                          <a:cs typeface="Arial" panose="020B0604020202020204" pitchFamily="34" charset="0"/>
                        </a:rPr>
                        <a:t>10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Supporting Analysis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dirty="0">
                          <a:solidFill>
                            <a:schemeClr val="bg1">
                              <a:lumMod val="65000"/>
                            </a:schemeClr>
                          </a:solidFill>
                          <a:latin typeface="Arial" panose="020B0604020202020204" pitchFamily="34" charset="0"/>
                          <a:ea typeface="+mj-ea"/>
                          <a:cs typeface="Arial" panose="020B0604020202020204" pitchFamily="34" charset="0"/>
                        </a:rPr>
                        <a:t>33</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Appendices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dirty="0">
                          <a:solidFill>
                            <a:schemeClr val="bg1">
                              <a:lumMod val="65000"/>
                            </a:schemeClr>
                          </a:solidFill>
                          <a:latin typeface="Arial" panose="020B0604020202020204" pitchFamily="34" charset="0"/>
                          <a:ea typeface="+mj-ea"/>
                          <a:cs typeface="Arial" panose="020B0604020202020204" pitchFamily="34" charset="0"/>
                        </a:rPr>
                        <a:t>42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1726492"/>
                  </a:ext>
                </a:extLst>
              </a:tr>
            </a:tbl>
          </a:graphicData>
        </a:graphic>
      </p:graphicFrame>
    </p:spTree>
    <p:extLst>
      <p:ext uri="{BB962C8B-B14F-4D97-AF65-F5344CB8AC3E}">
        <p14:creationId xmlns:p14="http://schemas.microsoft.com/office/powerpoint/2010/main" val="165176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2942519588"/>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Overview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36000" marR="0" lvl="0" indent="0" algn="l" defTabSz="914400" rtl="0" eaLnBrk="1" fontAlgn="auto" latinLnBrk="1" hangingPunct="1">
                        <a:lnSpc>
                          <a:spcPts val="1200"/>
                        </a:lnSpc>
                        <a:spcBef>
                          <a:spcPts val="100"/>
                        </a:spcBef>
                        <a:spcAft>
                          <a:spcPts val="100"/>
                        </a:spcAft>
                        <a:buClr>
                          <a:srgbClr val="00338D"/>
                        </a:buClr>
                        <a:buSzTx/>
                        <a:buFont typeface="Wingdings" panose="05000000000000000000" pitchFamily="2" charset="2"/>
                        <a:buNone/>
                        <a:tabLst/>
                        <a:defRPr/>
                      </a:pPr>
                      <a:endParaRPr kumimoji="0" lang="en-US" altLang="ko-KR" sz="900" b="1"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Store Performance (2/5)</a:t>
            </a:r>
          </a:p>
        </p:txBody>
      </p:sp>
      <p:sp>
        <p:nvSpPr>
          <p:cNvPr id="8"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4" name="표 3">
            <a:extLst>
              <a:ext uri="{FF2B5EF4-FFF2-40B4-BE49-F238E27FC236}">
                <a16:creationId xmlns:a16="http://schemas.microsoft.com/office/drawing/2014/main" id="{DC9EED56-A9F8-4110-8BE7-4D1957984E3A}"/>
              </a:ext>
            </a:extLst>
          </p:cNvPr>
          <p:cNvGraphicFramePr>
            <a:graphicFrameLocks noGrp="1"/>
          </p:cNvGraphicFramePr>
          <p:nvPr/>
        </p:nvGraphicFramePr>
        <p:xfrm>
          <a:off x="1580315" y="1694796"/>
          <a:ext cx="3229603" cy="4149321"/>
        </p:xfrm>
        <a:graphic>
          <a:graphicData uri="http://schemas.openxmlformats.org/drawingml/2006/table">
            <a:tbl>
              <a:tblPr/>
              <a:tblGrid>
                <a:gridCol w="515738">
                  <a:extLst>
                    <a:ext uri="{9D8B030D-6E8A-4147-A177-3AD203B41FA5}">
                      <a16:colId xmlns:a16="http://schemas.microsoft.com/office/drawing/2014/main" val="774076969"/>
                    </a:ext>
                  </a:extLst>
                </a:gridCol>
                <a:gridCol w="542773">
                  <a:extLst>
                    <a:ext uri="{9D8B030D-6E8A-4147-A177-3AD203B41FA5}">
                      <a16:colId xmlns:a16="http://schemas.microsoft.com/office/drawing/2014/main" val="736329884"/>
                    </a:ext>
                  </a:extLst>
                </a:gridCol>
                <a:gridCol w="542773">
                  <a:extLst>
                    <a:ext uri="{9D8B030D-6E8A-4147-A177-3AD203B41FA5}">
                      <a16:colId xmlns:a16="http://schemas.microsoft.com/office/drawing/2014/main" val="904223470"/>
                    </a:ext>
                  </a:extLst>
                </a:gridCol>
                <a:gridCol w="542773">
                  <a:extLst>
                    <a:ext uri="{9D8B030D-6E8A-4147-A177-3AD203B41FA5}">
                      <a16:colId xmlns:a16="http://schemas.microsoft.com/office/drawing/2014/main" val="3984906533"/>
                    </a:ext>
                  </a:extLst>
                </a:gridCol>
                <a:gridCol w="542773">
                  <a:extLst>
                    <a:ext uri="{9D8B030D-6E8A-4147-A177-3AD203B41FA5}">
                      <a16:colId xmlns:a16="http://schemas.microsoft.com/office/drawing/2014/main" val="1078600116"/>
                    </a:ext>
                  </a:extLst>
                </a:gridCol>
                <a:gridCol w="542773">
                  <a:extLst>
                    <a:ext uri="{9D8B030D-6E8A-4147-A177-3AD203B41FA5}">
                      <a16:colId xmlns:a16="http://schemas.microsoft.com/office/drawing/2014/main" val="3269485667"/>
                    </a:ext>
                  </a:extLst>
                </a:gridCol>
              </a:tblGrid>
              <a:tr h="148425">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형태</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지역</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err="1">
                          <a:solidFill>
                            <a:srgbClr val="FFFFFF"/>
                          </a:solidFill>
                          <a:effectLst/>
                          <a:latin typeface="Arial" panose="020B0604020202020204" pitchFamily="34" charset="0"/>
                          <a:ea typeface="+mj-ea"/>
                          <a:cs typeface="Arial" panose="020B0604020202020204" pitchFamily="34" charset="0"/>
                        </a:rPr>
                        <a:t>매장수</a:t>
                      </a:r>
                      <a:endParaRPr lang="ko-KR" altLang="en-US" sz="8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mj-ea"/>
                          <a:cs typeface="Arial" panose="020B0604020202020204" pitchFamily="34" charset="0"/>
                        </a:rPr>
                        <a:t>평균평형</a:t>
                      </a:r>
                    </a:p>
                  </a:txBody>
                  <a:tcPr marL="36000" marR="36000"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매출</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점포</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매출</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평</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660301502"/>
                  </a:ext>
                </a:extLst>
              </a:tr>
              <a:tr h="166704">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가맹점</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수도권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737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15.51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335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22</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96060818"/>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서울</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15.44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345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862051766"/>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경기</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393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15.33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323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21</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2770625712"/>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인천</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144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16.10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353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95421574"/>
                  </a:ext>
                </a:extLst>
              </a:tr>
              <a:tr h="166704">
                <a:tc>
                  <a:txBody>
                    <a:bodyPr/>
                    <a:lstStyle/>
                    <a:p>
                      <a:pPr algn="l" fontAlgn="ct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경상권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182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14.88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197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13</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17883128"/>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부산</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75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14.86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223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96335348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경남</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46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14.75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179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1828939657"/>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경북</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15.48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11</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74786474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대구</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21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14.00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188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13</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227994947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울산</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7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15.86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154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10</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2917318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전라권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129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17.58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292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17</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3614996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광주</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63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16.52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306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19</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75551500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전남</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39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19.31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336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1055493430"/>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전북</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27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17.56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212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33527490"/>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충청권</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88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16.45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275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17</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29722591"/>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충남</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36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14.50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291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59567653"/>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충북</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27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20.59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293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14</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169518015"/>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대전</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17 </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14.41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233 </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16</a:t>
                      </a:r>
                    </a:p>
                  </a:txBody>
                  <a:tcPr marL="36000" marR="36000" marT="9525"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416492946"/>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세종</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8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15.55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229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15</a:t>
                      </a:r>
                    </a:p>
                  </a:txBody>
                  <a:tcPr marL="36000" marR="36000" marT="9525"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46638859"/>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강원</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33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16.63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268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16</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48251860"/>
                  </a:ext>
                </a:extLst>
              </a:tr>
              <a:tr h="166704">
                <a:tc>
                  <a:txBody>
                    <a:bodyPr/>
                    <a:lstStyle/>
                    <a:p>
                      <a:pPr algn="l" fontAlgn="ctr"/>
                      <a:endParaRPr lang="ko-KR" altLang="en-US" sz="8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제주</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21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17.24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264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15</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76104087"/>
                  </a:ext>
                </a:extLst>
              </a:tr>
              <a:tr h="166704">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소계</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1,190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15.77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299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19</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6584007"/>
                  </a:ext>
                </a:extLst>
              </a:tr>
              <a:tr h="166704">
                <a:tc>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직영점</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서울</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a:t>
                      </a:r>
                      <a:r>
                        <a:rPr lang="en-US" altLang="ko-KR" sz="800" b="0" i="0" u="none" strike="noStrike" baseline="30000" dirty="0">
                          <a:solidFill>
                            <a:srgbClr val="000000"/>
                          </a:solidFill>
                          <a:effectLst/>
                          <a:latin typeface="Arial" panose="020B0604020202020204" pitchFamily="34" charset="0"/>
                          <a:ea typeface="+mj-ea"/>
                          <a:cs typeface="Arial" panose="020B0604020202020204" pitchFamily="34" charset="0"/>
                        </a:rPr>
                        <a:t>2</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22.48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538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24</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05565106"/>
                  </a:ext>
                </a:extLst>
              </a:tr>
              <a:tr h="166704">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총계</a:t>
                      </a:r>
                    </a:p>
                  </a:txBody>
                  <a:tcPr marL="36000" marR="36000" marT="9525" marB="0" anchor="ctr">
                    <a:lnL w="6350" cap="flat" cmpd="sng" algn="ctr">
                      <a:solidFill>
                        <a:srgbClr val="00206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1,194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15.79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300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19</a:t>
                      </a:r>
                    </a:p>
                  </a:txBody>
                  <a:tcPr marL="36000" marR="36000" marT="9525" marB="0" anchor="ctr">
                    <a:lnL>
                      <a:noFill/>
                    </a:lnL>
                    <a:lnR w="6350" cap="flat" cmpd="sng" algn="ctr">
                      <a:solidFill>
                        <a:srgbClr val="00206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249226533"/>
                  </a:ext>
                </a:extLst>
              </a:tr>
            </a:tbl>
          </a:graphicData>
        </a:graphic>
      </p:graphicFrame>
      <p:graphicFrame>
        <p:nvGraphicFramePr>
          <p:cNvPr id="9" name="표 8">
            <a:extLst>
              <a:ext uri="{FF2B5EF4-FFF2-40B4-BE49-F238E27FC236}">
                <a16:creationId xmlns:a16="http://schemas.microsoft.com/office/drawing/2014/main" id="{20622C76-4DB7-4D51-AED0-03CD9D875111}"/>
              </a:ext>
            </a:extLst>
          </p:cNvPr>
          <p:cNvGraphicFramePr>
            <a:graphicFrameLocks noGrp="1"/>
          </p:cNvGraphicFramePr>
          <p:nvPr/>
        </p:nvGraphicFramePr>
        <p:xfrm>
          <a:off x="4900863" y="1694796"/>
          <a:ext cx="3775131" cy="1183005"/>
        </p:xfrm>
        <a:graphic>
          <a:graphicData uri="http://schemas.openxmlformats.org/drawingml/2006/table">
            <a:tbl>
              <a:tblPr/>
              <a:tblGrid>
                <a:gridCol w="419459">
                  <a:extLst>
                    <a:ext uri="{9D8B030D-6E8A-4147-A177-3AD203B41FA5}">
                      <a16:colId xmlns:a16="http://schemas.microsoft.com/office/drawing/2014/main" val="101282162"/>
                    </a:ext>
                  </a:extLst>
                </a:gridCol>
                <a:gridCol w="419459">
                  <a:extLst>
                    <a:ext uri="{9D8B030D-6E8A-4147-A177-3AD203B41FA5}">
                      <a16:colId xmlns:a16="http://schemas.microsoft.com/office/drawing/2014/main" val="1061805501"/>
                    </a:ext>
                  </a:extLst>
                </a:gridCol>
                <a:gridCol w="419459">
                  <a:extLst>
                    <a:ext uri="{9D8B030D-6E8A-4147-A177-3AD203B41FA5}">
                      <a16:colId xmlns:a16="http://schemas.microsoft.com/office/drawing/2014/main" val="1496356492"/>
                    </a:ext>
                  </a:extLst>
                </a:gridCol>
                <a:gridCol w="419459">
                  <a:extLst>
                    <a:ext uri="{9D8B030D-6E8A-4147-A177-3AD203B41FA5}">
                      <a16:colId xmlns:a16="http://schemas.microsoft.com/office/drawing/2014/main" val="1338438199"/>
                    </a:ext>
                  </a:extLst>
                </a:gridCol>
                <a:gridCol w="419459">
                  <a:extLst>
                    <a:ext uri="{9D8B030D-6E8A-4147-A177-3AD203B41FA5}">
                      <a16:colId xmlns:a16="http://schemas.microsoft.com/office/drawing/2014/main" val="1859952539"/>
                    </a:ext>
                  </a:extLst>
                </a:gridCol>
                <a:gridCol w="419459">
                  <a:extLst>
                    <a:ext uri="{9D8B030D-6E8A-4147-A177-3AD203B41FA5}">
                      <a16:colId xmlns:a16="http://schemas.microsoft.com/office/drawing/2014/main" val="222489173"/>
                    </a:ext>
                  </a:extLst>
                </a:gridCol>
                <a:gridCol w="419459">
                  <a:extLst>
                    <a:ext uri="{9D8B030D-6E8A-4147-A177-3AD203B41FA5}">
                      <a16:colId xmlns:a16="http://schemas.microsoft.com/office/drawing/2014/main" val="2839313079"/>
                    </a:ext>
                  </a:extLst>
                </a:gridCol>
                <a:gridCol w="419459">
                  <a:extLst>
                    <a:ext uri="{9D8B030D-6E8A-4147-A177-3AD203B41FA5}">
                      <a16:colId xmlns:a16="http://schemas.microsoft.com/office/drawing/2014/main" val="327525500"/>
                    </a:ext>
                  </a:extLst>
                </a:gridCol>
                <a:gridCol w="419459">
                  <a:extLst>
                    <a:ext uri="{9D8B030D-6E8A-4147-A177-3AD203B41FA5}">
                      <a16:colId xmlns:a16="http://schemas.microsoft.com/office/drawing/2014/main" val="2500363481"/>
                    </a:ext>
                  </a:extLst>
                </a:gridCol>
              </a:tblGrid>
              <a:tr h="117948">
                <a:tc rowSpan="2">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권역 구분</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gridSpan="2">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17</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gridSpan="2">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18</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gridSpan="2">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19</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gridSpan="2">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 20</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extLst>
                  <a:ext uri="{0D108BD9-81ED-4DB2-BD59-A6C34878D82A}">
                    <a16:rowId xmlns:a16="http://schemas.microsoft.com/office/drawing/2014/main" val="1723310004"/>
                  </a:ext>
                </a:extLst>
              </a:tr>
              <a:tr h="117948">
                <a:tc vMerge="1">
                  <a:txBody>
                    <a:bodyPr/>
                    <a:lstStyle/>
                    <a:p>
                      <a:pPr latinLnBrk="1"/>
                      <a:endParaRPr lang="ko-KR" altLang="en-US"/>
                    </a:p>
                  </a:txBody>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r>
                        <a:rPr lang="en-US" altLang="ko-KR"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신규</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폐점</a:t>
                      </a:r>
                    </a:p>
                  </a:txBody>
                  <a:tcPr marL="36000" marR="36000" marT="9525"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11151763"/>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568536752"/>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경상권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95650064"/>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전라권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94490284"/>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충청권</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63792027"/>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강원</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59559471"/>
                  </a:ext>
                </a:extLst>
              </a:tr>
              <a:tr h="117948">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4116265"/>
                  </a:ext>
                </a:extLst>
              </a:tr>
              <a:tr h="117948">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합계</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146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 </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5523824"/>
                  </a:ext>
                </a:extLst>
              </a:tr>
            </a:tbl>
          </a:graphicData>
        </a:graphic>
      </p:graphicFrame>
      <p:sp>
        <p:nvSpPr>
          <p:cNvPr id="11" name="TextBox 10">
            <a:extLst>
              <a:ext uri="{FF2B5EF4-FFF2-40B4-BE49-F238E27FC236}">
                <a16:creationId xmlns:a16="http://schemas.microsoft.com/office/drawing/2014/main" id="{7BE248F7-581C-4D73-99A2-4CC9C5F07D68}"/>
              </a:ext>
            </a:extLst>
          </p:cNvPr>
          <p:cNvSpPr txBox="1"/>
          <p:nvPr/>
        </p:nvSpPr>
        <p:spPr>
          <a:xfrm>
            <a:off x="1580314" y="5881643"/>
            <a:ext cx="5967497" cy="323165"/>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공정거래위원회 정보공개서 상 </a:t>
            </a:r>
            <a:r>
              <a:rPr lang="en-US" altLang="ko-KR" sz="700" dirty="0">
                <a:latin typeface="Arial" panose="020B0604020202020204" pitchFamily="34" charset="0"/>
                <a:cs typeface="Arial" panose="020B0604020202020204" pitchFamily="34" charset="0"/>
              </a:rPr>
              <a:t>‘18</a:t>
            </a:r>
            <a:r>
              <a:rPr lang="ko-KR" altLang="en-US" sz="700" dirty="0">
                <a:latin typeface="Arial" panose="020B0604020202020204" pitchFamily="34" charset="0"/>
                <a:cs typeface="Arial" panose="020B0604020202020204" pitchFamily="34" charset="0"/>
              </a:rPr>
              <a:t>년 폐점 매장수는 </a:t>
            </a:r>
            <a:r>
              <a:rPr lang="en-US" altLang="ko-KR" sz="700" dirty="0">
                <a:latin typeface="Arial" panose="020B0604020202020204" pitchFamily="34" charset="0"/>
                <a:cs typeface="Arial" panose="020B0604020202020204" pitchFamily="34" charset="0"/>
              </a:rPr>
              <a:t>1</a:t>
            </a:r>
            <a:r>
              <a:rPr lang="ko-KR" altLang="en-US" sz="700" dirty="0">
                <a:latin typeface="Arial" panose="020B0604020202020204" pitchFamily="34" charset="0"/>
                <a:cs typeface="Arial" panose="020B0604020202020204" pitchFamily="34" charset="0"/>
              </a:rPr>
              <a:t>개로 확인되나</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회사제시 점포현황 자료에 따름</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’20</a:t>
            </a:r>
            <a:r>
              <a:rPr lang="ko-KR" altLang="en-US" sz="700" dirty="0">
                <a:latin typeface="Arial" panose="020B0604020202020204" pitchFamily="34" charset="0"/>
                <a:cs typeface="Arial" panose="020B0604020202020204" pitchFamily="34" charset="0"/>
              </a:rPr>
              <a:t>년 기중 직영점으로 전환되었으나</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분석목적상 </a:t>
            </a:r>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 기초부터 직영점으로 전환되었다고 가정</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3: </a:t>
            </a:r>
            <a:r>
              <a:rPr lang="ko-KR" altLang="en-US" sz="700" dirty="0">
                <a:latin typeface="Arial" panose="020B0604020202020204" pitchFamily="34" charset="0"/>
                <a:cs typeface="Arial" panose="020B0604020202020204" pitchFamily="34" charset="0"/>
              </a:rPr>
              <a:t>동일 점주가 다수의 매장을 소유하고 있는 경우 구분하여 표기 함 </a:t>
            </a:r>
            <a:endParaRPr lang="en-US" altLang="ko-KR" sz="7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4BA6659-C3B0-45B0-A390-E282F2466282}"/>
              </a:ext>
            </a:extLst>
          </p:cNvPr>
          <p:cNvSpPr txBox="1"/>
          <p:nvPr/>
        </p:nvSpPr>
        <p:spPr>
          <a:xfrm>
            <a:off x="1596356" y="1538320"/>
            <a:ext cx="729367"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&lt;Store </a:t>
            </a:r>
            <a:r>
              <a:rPr lang="ko-KR" altLang="en-US" sz="900" b="1" dirty="0">
                <a:latin typeface="+mj-ea"/>
                <a:ea typeface="+mj-ea"/>
                <a:cs typeface="Univers for KPMG"/>
              </a:rPr>
              <a:t>현황</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14" name="TextBox 13">
            <a:extLst>
              <a:ext uri="{FF2B5EF4-FFF2-40B4-BE49-F238E27FC236}">
                <a16:creationId xmlns:a16="http://schemas.microsoft.com/office/drawing/2014/main" id="{93BE1194-15F4-4E31-89E7-A40C4945F401}"/>
              </a:ext>
            </a:extLst>
          </p:cNvPr>
          <p:cNvSpPr txBox="1"/>
          <p:nvPr/>
        </p:nvSpPr>
        <p:spPr>
          <a:xfrm>
            <a:off x="4957177" y="1538320"/>
            <a:ext cx="989053"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&lt;Store</a:t>
            </a:r>
            <a:r>
              <a:rPr lang="ko-KR" altLang="en-US" sz="900" b="1" dirty="0">
                <a:latin typeface="+mj-ea"/>
                <a:ea typeface="+mj-ea"/>
                <a:cs typeface="Univers for KPMG"/>
              </a:rPr>
              <a:t> </a:t>
            </a:r>
            <a:r>
              <a:rPr lang="en-US" altLang="ko-KR" sz="900" b="1" dirty="0">
                <a:latin typeface="+mj-ea"/>
                <a:ea typeface="+mj-ea"/>
                <a:cs typeface="Univers for KPMG"/>
              </a:rPr>
              <a:t>In &amp; Out&gt;</a:t>
            </a:r>
            <a:endParaRPr lang="ko-KR" altLang="en-US" sz="900" b="1" dirty="0">
              <a:latin typeface="+mj-ea"/>
              <a:ea typeface="+mj-ea"/>
              <a:cs typeface="Univers for KPMG"/>
            </a:endParaRPr>
          </a:p>
        </p:txBody>
      </p:sp>
      <p:sp>
        <p:nvSpPr>
          <p:cNvPr id="15" name="TextBox 14">
            <a:extLst>
              <a:ext uri="{FF2B5EF4-FFF2-40B4-BE49-F238E27FC236}">
                <a16:creationId xmlns:a16="http://schemas.microsoft.com/office/drawing/2014/main" id="{1A9FCD0A-FD94-40B4-B9E8-00B6954F3857}"/>
              </a:ext>
            </a:extLst>
          </p:cNvPr>
          <p:cNvSpPr txBox="1"/>
          <p:nvPr/>
        </p:nvSpPr>
        <p:spPr>
          <a:xfrm>
            <a:off x="8053277" y="1552319"/>
            <a:ext cx="817981"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매장 수</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16" name="TextBox 15">
            <a:extLst>
              <a:ext uri="{FF2B5EF4-FFF2-40B4-BE49-F238E27FC236}">
                <a16:creationId xmlns:a16="http://schemas.microsoft.com/office/drawing/2014/main" id="{0F77658D-A68B-4F2D-A116-0F32754FD99E}"/>
              </a:ext>
            </a:extLst>
          </p:cNvPr>
          <p:cNvSpPr txBox="1"/>
          <p:nvPr/>
        </p:nvSpPr>
        <p:spPr>
          <a:xfrm>
            <a:off x="3431098" y="1552319"/>
            <a:ext cx="1502016"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12</a:t>
            </a:r>
            <a:r>
              <a:rPr lang="ko-KR" altLang="en-US" sz="700" dirty="0">
                <a:latin typeface="Arial" panose="020B0604020202020204" pitchFamily="34" charset="0"/>
                <a:cs typeface="Arial" panose="020B0604020202020204" pitchFamily="34" charset="0"/>
              </a:rPr>
              <a:t>월 기준</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평</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879FD9E3-90E1-4752-8A34-94388E01F621}"/>
              </a:ext>
            </a:extLst>
          </p:cNvPr>
          <p:cNvSpPr txBox="1"/>
          <p:nvPr/>
        </p:nvSpPr>
        <p:spPr>
          <a:xfrm>
            <a:off x="5016618" y="2957732"/>
            <a:ext cx="3671270" cy="2756652"/>
          </a:xfrm>
          <a:prstGeom prst="rect">
            <a:avLst/>
          </a:prstGeom>
          <a:noFill/>
        </p:spPr>
        <p:txBody>
          <a:bodyPr wrap="square" lIns="0" tIns="0" rIns="0" bIns="0" rtlCol="0">
            <a:spAutoFit/>
          </a:bodyPr>
          <a:lstStyle/>
          <a:p>
            <a:pPr marL="144000" indent="-108000">
              <a:lnSpc>
                <a:spcPts val="1200"/>
              </a:lnSpc>
              <a:buClr>
                <a:srgbClr val="00338D"/>
              </a:buClr>
              <a:buFont typeface="Arial" panose="020B0604020202020204" pitchFamily="34" charset="0"/>
              <a:buChar char="•"/>
            </a:pPr>
            <a:r>
              <a:rPr lang="en-US" altLang="ko-KR" sz="900" u="sng" dirty="0">
                <a:latin typeface="+mn-ea"/>
                <a:cs typeface="Univers for KPMG"/>
              </a:rPr>
              <a:t>FY19</a:t>
            </a:r>
            <a:r>
              <a:rPr lang="en-US" altLang="ko-KR" sz="900" dirty="0">
                <a:latin typeface="+mn-ea"/>
                <a:cs typeface="Univers for KPMG"/>
              </a:rPr>
              <a:t> </a:t>
            </a: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218</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서울 광진</a:t>
            </a:r>
            <a:r>
              <a:rPr lang="en-US" altLang="ko-KR" sz="900" dirty="0">
                <a:latin typeface="+mn-ea"/>
                <a:cs typeface="Univers for KPMG"/>
              </a:rPr>
              <a:t>): ‘19</a:t>
            </a:r>
            <a:r>
              <a:rPr lang="ko-KR" altLang="en-US" sz="900" dirty="0">
                <a:latin typeface="+mn-ea"/>
                <a:cs typeface="Univers for KPMG"/>
              </a:rPr>
              <a:t>년 </a:t>
            </a:r>
            <a:r>
              <a:rPr lang="en-US" altLang="ko-KR" sz="900" dirty="0">
                <a:latin typeface="+mn-ea"/>
                <a:cs typeface="Univers for KPMG"/>
              </a:rPr>
              <a:t>2</a:t>
            </a:r>
            <a:r>
              <a:rPr lang="ko-KR" altLang="en-US" sz="900" dirty="0">
                <a:latin typeface="+mn-ea"/>
                <a:cs typeface="Univers for KPMG"/>
              </a:rPr>
              <a:t>월 매출부진으로 폐업</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40</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전북 진안</a:t>
            </a:r>
            <a:r>
              <a:rPr lang="en-US" altLang="ko-KR" sz="900" dirty="0">
                <a:latin typeface="+mn-ea"/>
                <a:cs typeface="Univers for KPMG"/>
              </a:rPr>
              <a:t>): ’19</a:t>
            </a:r>
            <a:r>
              <a:rPr lang="ko-KR" altLang="en-US" sz="900" dirty="0">
                <a:latin typeface="+mn-ea"/>
                <a:cs typeface="Univers for KPMG"/>
              </a:rPr>
              <a:t>년 </a:t>
            </a:r>
            <a:r>
              <a:rPr lang="en-US" altLang="ko-KR" sz="900" dirty="0">
                <a:latin typeface="+mn-ea"/>
                <a:cs typeface="Univers for KPMG"/>
              </a:rPr>
              <a:t>4</a:t>
            </a:r>
            <a:r>
              <a:rPr lang="ko-KR" altLang="en-US" sz="900" dirty="0">
                <a:latin typeface="+mn-ea"/>
                <a:cs typeface="Univers for KPMG"/>
              </a:rPr>
              <a:t>월 매장이 입점해 있던 박물관철수로 폐업</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5</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서울 중랑</a:t>
            </a:r>
            <a:r>
              <a:rPr lang="en-US" altLang="ko-KR" sz="900" dirty="0">
                <a:latin typeface="+mn-ea"/>
                <a:cs typeface="Univers for KPMG"/>
              </a:rPr>
              <a:t>): ’19</a:t>
            </a:r>
            <a:r>
              <a:rPr lang="ko-KR" altLang="en-US" sz="900" dirty="0">
                <a:latin typeface="+mn-ea"/>
                <a:cs typeface="Univers for KPMG"/>
              </a:rPr>
              <a:t>년 </a:t>
            </a:r>
            <a:r>
              <a:rPr lang="en-US" altLang="ko-KR" sz="900" dirty="0">
                <a:latin typeface="+mn-ea"/>
                <a:cs typeface="Univers for KPMG"/>
              </a:rPr>
              <a:t>8</a:t>
            </a:r>
            <a:r>
              <a:rPr lang="ko-KR" altLang="en-US" sz="900" dirty="0">
                <a:latin typeface="+mn-ea"/>
                <a:cs typeface="Univers for KPMG"/>
              </a:rPr>
              <a:t>월 개인카페 변경 창업</a:t>
            </a:r>
            <a:endParaRPr lang="en-US" altLang="ko-KR" sz="900" dirty="0">
              <a:latin typeface="+mn-ea"/>
              <a:cs typeface="Univers for KPMG"/>
            </a:endParaRPr>
          </a:p>
          <a:p>
            <a:pPr marL="36000">
              <a:lnSpc>
                <a:spcPts val="1200"/>
              </a:lnSpc>
              <a:buClr>
                <a:srgbClr val="00338D"/>
              </a:buClr>
            </a:pPr>
            <a:endParaRPr lang="en-US" altLang="ko-KR" sz="900" u="sng"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u="sng" dirty="0">
                <a:latin typeface="+mn-ea"/>
                <a:cs typeface="Univers for KPMG"/>
              </a:rPr>
              <a:t>FY20</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629</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부산</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8</a:t>
            </a:r>
            <a:r>
              <a:rPr lang="ko-KR" altLang="en-US" sz="900" dirty="0">
                <a:latin typeface="+mn-ea"/>
                <a:cs typeface="Univers for KPMG"/>
              </a:rPr>
              <a:t>월 개인카페 변경 창업</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117</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부산</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8</a:t>
            </a:r>
            <a:r>
              <a:rPr lang="ko-KR" altLang="en-US" sz="900" dirty="0">
                <a:latin typeface="+mn-ea"/>
                <a:cs typeface="Univers for KPMG"/>
              </a:rPr>
              <a:t>월 개인카페 변경 창업</a:t>
            </a:r>
            <a:r>
              <a:rPr lang="en-US" altLang="ko-KR" sz="900" dirty="0">
                <a:latin typeface="+mn-ea"/>
                <a:cs typeface="Univers for KPMG"/>
              </a:rPr>
              <a:t>(</a:t>
            </a:r>
            <a:r>
              <a:rPr lang="ko-KR" altLang="en-US" sz="900" dirty="0">
                <a:latin typeface="+mn-ea"/>
                <a:cs typeface="Univers for KPMG"/>
              </a:rPr>
              <a:t>점주 </a:t>
            </a:r>
            <a:r>
              <a:rPr lang="en-US" altLang="ko-KR" sz="900" dirty="0">
                <a:latin typeface="+mn-ea"/>
                <a:cs typeface="Univers for KPMG"/>
              </a:rPr>
              <a:t>A</a:t>
            </a:r>
            <a:r>
              <a:rPr lang="en-US" altLang="ko-KR" sz="900" baseline="30000" dirty="0">
                <a:latin typeface="+mn-ea"/>
                <a:cs typeface="Univers for KPMG"/>
              </a:rPr>
              <a:t>3</a:t>
            </a:r>
            <a:r>
              <a:rPr lang="en-US" altLang="ko-KR" sz="900" dirty="0">
                <a:latin typeface="+mn-ea"/>
                <a:cs typeface="Univers for KPMG"/>
              </a:rPr>
              <a:t>)</a:t>
            </a: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140</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김해 </a:t>
            </a:r>
            <a:r>
              <a:rPr lang="ko-KR" altLang="en-US" sz="900" dirty="0" err="1">
                <a:latin typeface="+mn-ea"/>
                <a:cs typeface="Univers for KPMG"/>
              </a:rPr>
              <a:t>김해</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9</a:t>
            </a:r>
            <a:r>
              <a:rPr lang="ko-KR" altLang="en-US" sz="900" dirty="0">
                <a:latin typeface="+mn-ea"/>
                <a:cs typeface="Univers for KPMG"/>
              </a:rPr>
              <a:t>월 매출부진으로 폐업</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141</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부산</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9</a:t>
            </a:r>
            <a:r>
              <a:rPr lang="ko-KR" altLang="en-US" sz="900" dirty="0">
                <a:latin typeface="+mn-ea"/>
                <a:cs typeface="Univers for KPMG"/>
              </a:rPr>
              <a:t>월 개인카페 변경 창업</a:t>
            </a:r>
            <a:r>
              <a:rPr lang="en-US" altLang="ko-KR" sz="900" dirty="0">
                <a:latin typeface="+mn-ea"/>
                <a:cs typeface="Univers for KPMG"/>
              </a:rPr>
              <a:t>(</a:t>
            </a:r>
            <a:r>
              <a:rPr lang="ko-KR" altLang="en-US" sz="900" dirty="0">
                <a:latin typeface="+mn-ea"/>
                <a:cs typeface="Univers for KPMG"/>
              </a:rPr>
              <a:t>점주 </a:t>
            </a:r>
            <a:r>
              <a:rPr lang="en-US" altLang="ko-KR" sz="900" dirty="0">
                <a:latin typeface="+mn-ea"/>
                <a:cs typeface="Univers for KPMG"/>
              </a:rPr>
              <a:t>A</a:t>
            </a:r>
            <a:r>
              <a:rPr lang="en-US" altLang="ko-KR" sz="900" baseline="30000" dirty="0">
                <a:latin typeface="+mn-ea"/>
                <a:cs typeface="Univers for KPMG"/>
              </a:rPr>
              <a:t>3</a:t>
            </a:r>
            <a:r>
              <a:rPr lang="en-US" altLang="ko-KR" sz="900" dirty="0">
                <a:latin typeface="+mn-ea"/>
                <a:cs typeface="Univers for KPMG"/>
              </a:rPr>
              <a:t>)</a:t>
            </a: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60</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경기 가평</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11</a:t>
            </a:r>
            <a:r>
              <a:rPr lang="ko-KR" altLang="en-US" sz="900" dirty="0">
                <a:latin typeface="+mn-ea"/>
                <a:cs typeface="Univers for KPMG"/>
              </a:rPr>
              <a:t>월 매출부진으로 폐업</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39</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경남 진주</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11</a:t>
            </a:r>
            <a:r>
              <a:rPr lang="ko-KR" altLang="en-US" sz="900" dirty="0">
                <a:latin typeface="+mn-ea"/>
                <a:cs typeface="Univers for KPMG"/>
              </a:rPr>
              <a:t>월 매출부진으로 폐업</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166</a:t>
            </a:r>
            <a:r>
              <a:rPr lang="ko-KR" altLang="en-US" sz="900" dirty="0" err="1">
                <a:latin typeface="+mn-ea"/>
                <a:cs typeface="Univers for KPMG"/>
              </a:rPr>
              <a:t>호점</a:t>
            </a:r>
            <a:r>
              <a:rPr lang="en-US" altLang="ko-KR" sz="900" dirty="0">
                <a:latin typeface="+mn-ea"/>
                <a:cs typeface="Univers for KPMG"/>
              </a:rPr>
              <a:t>(</a:t>
            </a:r>
            <a:r>
              <a:rPr lang="ko-KR" altLang="en-US" sz="900" dirty="0">
                <a:latin typeface="+mn-ea"/>
                <a:cs typeface="Univers for KPMG"/>
              </a:rPr>
              <a:t>경남 양산</a:t>
            </a:r>
            <a:r>
              <a:rPr lang="en-US" altLang="ko-KR" sz="900" dirty="0">
                <a:latin typeface="+mn-ea"/>
                <a:cs typeface="Univers for KPMG"/>
              </a:rPr>
              <a:t>): ‘20</a:t>
            </a:r>
            <a:r>
              <a:rPr lang="ko-KR" altLang="en-US" sz="900" dirty="0">
                <a:latin typeface="+mn-ea"/>
                <a:cs typeface="Univers for KPMG"/>
              </a:rPr>
              <a:t>년 </a:t>
            </a:r>
            <a:r>
              <a:rPr lang="en-US" altLang="ko-KR" sz="900" dirty="0">
                <a:latin typeface="+mn-ea"/>
                <a:cs typeface="Univers for KPMG"/>
              </a:rPr>
              <a:t>11</a:t>
            </a:r>
            <a:r>
              <a:rPr lang="ko-KR" altLang="en-US" sz="900" dirty="0">
                <a:latin typeface="+mn-ea"/>
                <a:cs typeface="Univers for KPMG"/>
              </a:rPr>
              <a:t>월 개인카페 변경 창업</a:t>
            </a:r>
            <a:endParaRPr lang="en-US" altLang="ko-KR" sz="900" dirty="0">
              <a:latin typeface="+mn-ea"/>
              <a:cs typeface="Univers for KPMG"/>
            </a:endParaRPr>
          </a:p>
          <a:p>
            <a:pPr marL="36000">
              <a:lnSpc>
                <a:spcPts val="1200"/>
              </a:lnSpc>
              <a:buClr>
                <a:srgbClr val="00338D"/>
              </a:buClr>
            </a:pPr>
            <a:endParaRPr lang="en-US" altLang="ko-KR" sz="900" dirty="0">
              <a:latin typeface="+mn-ea"/>
              <a:cs typeface="Univers for KPMG"/>
            </a:endParaRPr>
          </a:p>
          <a:p>
            <a:pPr marL="36000">
              <a:lnSpc>
                <a:spcPts val="1200"/>
              </a:lnSpc>
              <a:buClr>
                <a:srgbClr val="00338D"/>
              </a:buClr>
            </a:pPr>
            <a:r>
              <a:rPr lang="ko-KR" altLang="en-US" sz="900" dirty="0">
                <a:latin typeface="+mn-ea"/>
                <a:cs typeface="Univers for KPMG"/>
              </a:rPr>
              <a:t>한편</a:t>
            </a:r>
            <a:r>
              <a:rPr lang="en-US" altLang="ko-KR" sz="900" dirty="0">
                <a:latin typeface="+mn-ea"/>
                <a:cs typeface="Univers for KPMG"/>
              </a:rPr>
              <a:t>,</a:t>
            </a:r>
            <a:r>
              <a:rPr lang="ko-KR" altLang="en-US" sz="900" dirty="0">
                <a:latin typeface="+mn-ea"/>
                <a:cs typeface="Univers for KPMG"/>
              </a:rPr>
              <a:t> 실사기준일 현재 추가적으로 발생한</a:t>
            </a:r>
            <a:r>
              <a:rPr lang="en-US" altLang="ko-KR" sz="900" dirty="0">
                <a:latin typeface="+mn-ea"/>
                <a:cs typeface="Univers for KPMG"/>
              </a:rPr>
              <a:t> </a:t>
            </a:r>
            <a:r>
              <a:rPr lang="ko-KR" altLang="en-US" sz="900" dirty="0">
                <a:latin typeface="+mn-ea"/>
                <a:cs typeface="Univers for KPMG"/>
              </a:rPr>
              <a:t>폐점 </a:t>
            </a:r>
            <a:r>
              <a:rPr lang="en-US" altLang="ko-KR" sz="900" dirty="0">
                <a:latin typeface="+mn-ea"/>
                <a:cs typeface="Univers for KPMG"/>
              </a:rPr>
              <a:t>5</a:t>
            </a:r>
            <a:r>
              <a:rPr lang="ko-KR" altLang="en-US" sz="900" dirty="0">
                <a:latin typeface="+mn-ea"/>
                <a:cs typeface="Univers for KPMG"/>
              </a:rPr>
              <a:t>건의 발생 내역은 다음과 같음  </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부산지역 점주 </a:t>
            </a:r>
            <a:r>
              <a:rPr lang="en-US" altLang="ko-KR" sz="900" dirty="0">
                <a:latin typeface="+mn-ea"/>
                <a:cs typeface="Univers for KPMG"/>
              </a:rPr>
              <a:t>A</a:t>
            </a:r>
            <a:r>
              <a:rPr lang="en-US" altLang="ko-KR" sz="900" baseline="30000" dirty="0">
                <a:latin typeface="+mn-ea"/>
                <a:cs typeface="Univers for KPMG"/>
              </a:rPr>
              <a:t>3</a:t>
            </a:r>
            <a:r>
              <a:rPr lang="ko-KR" altLang="en-US" sz="900" dirty="0">
                <a:latin typeface="+mn-ea"/>
                <a:cs typeface="Univers for KPMG"/>
              </a:rPr>
              <a:t>의 개인카페 변경 창업으로 인한 폐점 </a:t>
            </a:r>
            <a:r>
              <a:rPr lang="en-US" altLang="ko-KR" sz="900" dirty="0">
                <a:latin typeface="+mn-ea"/>
                <a:cs typeface="Univers for KPMG"/>
              </a:rPr>
              <a:t>2</a:t>
            </a:r>
            <a:r>
              <a:rPr lang="ko-KR" altLang="en-US" sz="900" dirty="0">
                <a:latin typeface="+mn-ea"/>
                <a:cs typeface="Univers for KPMG"/>
              </a:rPr>
              <a:t>건</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가평지역 점주 </a:t>
            </a:r>
            <a:r>
              <a:rPr lang="en-US" altLang="ko-KR" sz="900" dirty="0">
                <a:latin typeface="+mn-ea"/>
                <a:cs typeface="Univers for KPMG"/>
              </a:rPr>
              <a:t>B</a:t>
            </a:r>
            <a:r>
              <a:rPr lang="en-US" altLang="ko-KR" sz="900" baseline="30000" dirty="0">
                <a:latin typeface="+mn-ea"/>
                <a:cs typeface="Univers for KPMG"/>
              </a:rPr>
              <a:t>3</a:t>
            </a:r>
            <a:r>
              <a:rPr lang="ko-KR" altLang="en-US" sz="900" dirty="0">
                <a:latin typeface="+mn-ea"/>
                <a:cs typeface="Univers for KPMG"/>
              </a:rPr>
              <a:t>의 개인카페 변경 창업으로 인한 폐점 </a:t>
            </a:r>
            <a:r>
              <a:rPr lang="en-US" altLang="ko-KR" sz="900" dirty="0">
                <a:latin typeface="+mn-ea"/>
                <a:cs typeface="Univers for KPMG"/>
              </a:rPr>
              <a:t>3</a:t>
            </a:r>
            <a:r>
              <a:rPr lang="ko-KR" altLang="en-US" sz="900" dirty="0">
                <a:latin typeface="+mn-ea"/>
                <a:cs typeface="Univers for KPMG"/>
              </a:rPr>
              <a:t>건</a:t>
            </a:r>
            <a:endParaRPr lang="en-US" altLang="ko-KR" sz="900" dirty="0">
              <a:latin typeface="+mn-ea"/>
              <a:cs typeface="Univers for KPMG"/>
            </a:endParaRPr>
          </a:p>
        </p:txBody>
      </p:sp>
      <p:sp>
        <p:nvSpPr>
          <p:cNvPr id="31" name="순서도: 연결자 30">
            <a:extLst>
              <a:ext uri="{FF2B5EF4-FFF2-40B4-BE49-F238E27FC236}">
                <a16:creationId xmlns:a16="http://schemas.microsoft.com/office/drawing/2014/main" id="{A9CC06AA-9CB3-4CC8-ADE2-D7963869C160}"/>
              </a:ext>
            </a:extLst>
          </p:cNvPr>
          <p:cNvSpPr/>
          <p:nvPr/>
        </p:nvSpPr>
        <p:spPr bwMode="auto">
          <a:xfrm>
            <a:off x="5005204" y="29581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8" name="순서도: 연결자 37">
            <a:extLst>
              <a:ext uri="{FF2B5EF4-FFF2-40B4-BE49-F238E27FC236}">
                <a16:creationId xmlns:a16="http://schemas.microsoft.com/office/drawing/2014/main" id="{59D0C0C6-BDC3-4AB3-BB4C-AAA2DCAA9C43}"/>
              </a:ext>
            </a:extLst>
          </p:cNvPr>
          <p:cNvSpPr/>
          <p:nvPr/>
        </p:nvSpPr>
        <p:spPr bwMode="auto">
          <a:xfrm>
            <a:off x="5005204" y="371562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0" name="직사각형 39">
            <a:extLst>
              <a:ext uri="{FF2B5EF4-FFF2-40B4-BE49-F238E27FC236}">
                <a16:creationId xmlns:a16="http://schemas.microsoft.com/office/drawing/2014/main" id="{A32141F8-8168-4819-98E1-26B6B4A27791}"/>
              </a:ext>
            </a:extLst>
          </p:cNvPr>
          <p:cNvSpPr/>
          <p:nvPr/>
        </p:nvSpPr>
        <p:spPr>
          <a:xfrm>
            <a:off x="7424257" y="1830437"/>
            <a:ext cx="419448" cy="10473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9D587373-F687-4A25-AB38-7E614D6D92B9}"/>
              </a:ext>
            </a:extLst>
          </p:cNvPr>
          <p:cNvSpPr/>
          <p:nvPr/>
        </p:nvSpPr>
        <p:spPr>
          <a:xfrm>
            <a:off x="8257609" y="1830437"/>
            <a:ext cx="419448" cy="10473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순서도: 연결자 41">
            <a:extLst>
              <a:ext uri="{FF2B5EF4-FFF2-40B4-BE49-F238E27FC236}">
                <a16:creationId xmlns:a16="http://schemas.microsoft.com/office/drawing/2014/main" id="{0253F9E2-687A-4520-891C-21C093B61D7F}"/>
              </a:ext>
            </a:extLst>
          </p:cNvPr>
          <p:cNvSpPr/>
          <p:nvPr/>
        </p:nvSpPr>
        <p:spPr bwMode="auto">
          <a:xfrm>
            <a:off x="7344153" y="175649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3" name="순서도: 연결자 42">
            <a:extLst>
              <a:ext uri="{FF2B5EF4-FFF2-40B4-BE49-F238E27FC236}">
                <a16:creationId xmlns:a16="http://schemas.microsoft.com/office/drawing/2014/main" id="{C39C53DD-98E0-4D0E-A725-DC88FF34DD16}"/>
              </a:ext>
            </a:extLst>
          </p:cNvPr>
          <p:cNvSpPr/>
          <p:nvPr/>
        </p:nvSpPr>
        <p:spPr bwMode="auto">
          <a:xfrm>
            <a:off x="8162889" y="175649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623831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717798025"/>
              </p:ext>
            </p:extLst>
          </p:nvPr>
        </p:nvGraphicFramePr>
        <p:xfrm>
          <a:off x="468001" y="1190355"/>
          <a:ext cx="8337332" cy="4985856"/>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2545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Historical Movement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lang="ko-KR" altLang="en-US" sz="900" dirty="0">
                          <a:latin typeface="+mj-ea"/>
                          <a:cs typeface="Univers for KPMG"/>
                        </a:rPr>
                        <a:t>회사는 수도권에 집중된 신규 가맹점 모집으로</a:t>
                      </a:r>
                      <a:r>
                        <a:rPr lang="en-US" altLang="ko-KR" sz="900" dirty="0">
                          <a:latin typeface="+mj-ea"/>
                          <a:cs typeface="Univers for KPMG"/>
                        </a:rPr>
                        <a:t>,</a:t>
                      </a:r>
                      <a:r>
                        <a:rPr lang="ko-KR" altLang="en-US" sz="900" dirty="0">
                          <a:latin typeface="+mj-ea"/>
                          <a:cs typeface="Univers for KPMG"/>
                        </a:rPr>
                        <a:t> </a:t>
                      </a:r>
                      <a:r>
                        <a:rPr lang="en-US" altLang="ko-KR" sz="900" dirty="0">
                          <a:latin typeface="+mj-ea"/>
                          <a:cs typeface="Univers for KPMG"/>
                        </a:rPr>
                        <a:t>FY17 </a:t>
                      </a:r>
                      <a:r>
                        <a:rPr lang="ko-KR" altLang="en-US" sz="900" dirty="0">
                          <a:latin typeface="+mj-ea"/>
                          <a:cs typeface="Univers for KPMG"/>
                        </a:rPr>
                        <a:t>이후 브랜드매출이 급격히 성장</a:t>
                      </a:r>
                      <a:r>
                        <a:rPr lang="en-US" altLang="ko-KR" sz="900" dirty="0">
                          <a:latin typeface="+mj-ea"/>
                          <a:cs typeface="Univers for KPMG"/>
                        </a:rPr>
                        <a:t>,</a:t>
                      </a:r>
                      <a:r>
                        <a:rPr lang="ko-KR" altLang="en-US" sz="900" dirty="0">
                          <a:latin typeface="+mj-ea"/>
                          <a:cs typeface="Univers for KPMG"/>
                        </a:rPr>
                        <a:t> </a:t>
                      </a:r>
                      <a:r>
                        <a:rPr lang="en-US" altLang="ko-KR" sz="900" dirty="0">
                          <a:latin typeface="+mj-ea"/>
                          <a:cs typeface="Univers for KPMG"/>
                        </a:rPr>
                        <a:t>FY20</a:t>
                      </a:r>
                      <a:r>
                        <a:rPr lang="ko-KR" altLang="en-US" sz="900" dirty="0">
                          <a:latin typeface="+mj-ea"/>
                          <a:cs typeface="Univers for KPMG"/>
                        </a:rPr>
                        <a:t>에는 </a:t>
                      </a:r>
                      <a:r>
                        <a:rPr lang="en-US" altLang="ko-KR" sz="900" dirty="0">
                          <a:latin typeface="+mj-ea"/>
                          <a:cs typeface="Univers for KPMG"/>
                        </a:rPr>
                        <a:t>295,788</a:t>
                      </a:r>
                      <a:r>
                        <a:rPr lang="ko-KR" altLang="en-US" sz="900" dirty="0">
                          <a:latin typeface="+mj-ea"/>
                          <a:cs typeface="Univers for KPMG"/>
                        </a:rPr>
                        <a:t>백만원의 브랜드매출을 달성함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36000" marR="0" lvl="0" indent="0" algn="l" defTabSz="914400" rtl="0" eaLnBrk="1" fontAlgn="auto" latinLnBrk="1" hangingPunct="1">
                        <a:lnSpc>
                          <a:spcPts val="1200"/>
                        </a:lnSpc>
                        <a:spcBef>
                          <a:spcPts val="100"/>
                        </a:spcBef>
                        <a:spcAft>
                          <a:spcPts val="100"/>
                        </a:spcAft>
                        <a:buClr>
                          <a:srgbClr val="00338D"/>
                        </a:buClr>
                        <a:buSzTx/>
                        <a:buFont typeface="Wingdings" panose="05000000000000000000" pitchFamily="2" charset="2"/>
                        <a:buNone/>
                        <a:tabLst/>
                        <a:defRPr/>
                      </a:pPr>
                      <a:endParaRPr kumimoji="0" lang="en-US" altLang="ko-KR" sz="900" b="1"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Store Performance (3/5)</a:t>
            </a:r>
          </a:p>
        </p:txBody>
      </p:sp>
      <p:sp>
        <p:nvSpPr>
          <p:cNvPr id="8"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mc:AlternateContent xmlns:mc="http://schemas.openxmlformats.org/markup-compatibility/2006" xmlns:cx1="http://schemas.microsoft.com/office/drawing/2015/9/8/chartex">
        <mc:Choice Requires="cx1">
          <p:graphicFrame>
            <p:nvGraphicFramePr>
              <p:cNvPr id="10" name="차트 9">
                <a:extLst>
                  <a:ext uri="{FF2B5EF4-FFF2-40B4-BE49-F238E27FC236}">
                    <a16:creationId xmlns:a16="http://schemas.microsoft.com/office/drawing/2014/main" id="{5C9DECEB-C36D-4673-BE19-9E8D60A7DF0B}"/>
                  </a:ext>
                </a:extLst>
              </p:cNvPr>
              <p:cNvGraphicFramePr/>
              <p:nvPr>
                <p:extLst>
                  <p:ext uri="{D42A27DB-BD31-4B8C-83A1-F6EECF244321}">
                    <p14:modId xmlns:p14="http://schemas.microsoft.com/office/powerpoint/2010/main" val="2811832643"/>
                  </p:ext>
                </p:extLst>
              </p:nvPr>
            </p:nvGraphicFramePr>
            <p:xfrm>
              <a:off x="1668219" y="1863392"/>
              <a:ext cx="4302755" cy="274805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차트 9">
                <a:extLst>
                  <a:ext uri="{FF2B5EF4-FFF2-40B4-BE49-F238E27FC236}">
                    <a16:creationId xmlns:a16="http://schemas.microsoft.com/office/drawing/2014/main" id="{5C9DECEB-C36D-4673-BE19-9E8D60A7DF0B}"/>
                  </a:ext>
                </a:extLst>
              </p:cNvPr>
              <p:cNvPicPr>
                <a:picLocks noGrp="1" noRot="1" noChangeAspect="1" noMove="1" noResize="1" noEditPoints="1" noAdjustHandles="1" noChangeArrowheads="1" noChangeShapeType="1"/>
              </p:cNvPicPr>
              <p:nvPr/>
            </p:nvPicPr>
            <p:blipFill>
              <a:blip r:embed="rId3"/>
              <a:stretch>
                <a:fillRect/>
              </a:stretch>
            </p:blipFill>
            <p:spPr>
              <a:xfrm>
                <a:off x="1668219" y="1863392"/>
                <a:ext cx="4302755" cy="2748052"/>
              </a:xfrm>
              <a:prstGeom prst="rect">
                <a:avLst/>
              </a:prstGeom>
            </p:spPr>
          </p:pic>
        </mc:Fallback>
      </mc:AlternateContent>
      <p:sp>
        <p:nvSpPr>
          <p:cNvPr id="14" name="TextBox 13">
            <a:extLst>
              <a:ext uri="{FF2B5EF4-FFF2-40B4-BE49-F238E27FC236}">
                <a16:creationId xmlns:a16="http://schemas.microsoft.com/office/drawing/2014/main" id="{371288D6-6EA1-4CE6-9353-F8CB7441E3E7}"/>
              </a:ext>
            </a:extLst>
          </p:cNvPr>
          <p:cNvSpPr txBox="1"/>
          <p:nvPr/>
        </p:nvSpPr>
        <p:spPr>
          <a:xfrm>
            <a:off x="1709680" y="2053470"/>
            <a:ext cx="731259"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27" name="TextBox 26">
            <a:extLst>
              <a:ext uri="{FF2B5EF4-FFF2-40B4-BE49-F238E27FC236}">
                <a16:creationId xmlns:a16="http://schemas.microsoft.com/office/drawing/2014/main" id="{0E1A98C8-3BD1-48DC-8939-796253DB3A3E}"/>
              </a:ext>
            </a:extLst>
          </p:cNvPr>
          <p:cNvSpPr txBox="1"/>
          <p:nvPr/>
        </p:nvSpPr>
        <p:spPr>
          <a:xfrm>
            <a:off x="6029335" y="1628873"/>
            <a:ext cx="2713612" cy="4520257"/>
          </a:xfrm>
          <a:prstGeom prst="rect">
            <a:avLst/>
          </a:prstGeom>
          <a:noFill/>
          <a:ln>
            <a:noFill/>
          </a:ln>
        </p:spPr>
        <p:txBody>
          <a:bodyPr wrap="square" lIns="36000" tIns="108000" rIns="36000" bIns="36000" rtlCol="0">
            <a:noAutofit/>
          </a:bodyPr>
          <a:lstStyle/>
          <a:p>
            <a:pPr>
              <a:lnSpc>
                <a:spcPts val="1200"/>
              </a:lnSpc>
            </a:pPr>
            <a:r>
              <a:rPr lang="en-US" altLang="ko-KR" sz="900" u="sng" dirty="0">
                <a:latin typeface="+mj-ea"/>
                <a:cs typeface="Univers for KPMG"/>
              </a:rPr>
              <a:t>FY17→FY18</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회사의 매장수는 ‘</a:t>
            </a:r>
            <a:r>
              <a:rPr lang="en-US" altLang="ko-KR" sz="900" dirty="0">
                <a:latin typeface="Arial" panose="020B0604020202020204" pitchFamily="34" charset="0"/>
                <a:cs typeface="Arial" panose="020B0604020202020204" pitchFamily="34" charset="0"/>
              </a:rPr>
              <a:t>17</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186</a:t>
            </a:r>
            <a:r>
              <a:rPr lang="ko-KR" altLang="en-US" sz="900" dirty="0">
                <a:latin typeface="Arial" panose="020B0604020202020204" pitchFamily="34" charset="0"/>
                <a:cs typeface="Arial" panose="020B0604020202020204" pitchFamily="34" charset="0"/>
              </a:rPr>
              <a:t>개에서 ‘</a:t>
            </a: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405</a:t>
            </a:r>
            <a:r>
              <a:rPr lang="ko-KR" altLang="en-US" sz="900" dirty="0">
                <a:latin typeface="Arial" panose="020B0604020202020204" pitchFamily="34" charset="0"/>
                <a:cs typeface="Arial" panose="020B0604020202020204" pitchFamily="34" charset="0"/>
              </a:rPr>
              <a:t>개로 </a:t>
            </a:r>
            <a:r>
              <a:rPr lang="en-US" altLang="ko-KR" sz="900" dirty="0">
                <a:latin typeface="Arial" panose="020B0604020202020204" pitchFamily="34" charset="0"/>
                <a:cs typeface="Arial" panose="020B0604020202020204" pitchFamily="34" charset="0"/>
              </a:rPr>
              <a:t>219</a:t>
            </a:r>
            <a:r>
              <a:rPr lang="ko-KR" altLang="en-US" sz="900" dirty="0">
                <a:latin typeface="Arial" panose="020B0604020202020204" pitchFamily="34" charset="0"/>
                <a:cs typeface="Arial" panose="020B0604020202020204" pitchFamily="34" charset="0"/>
              </a:rPr>
              <a:t>개</a:t>
            </a:r>
            <a:r>
              <a:rPr lang="en-US" altLang="ko-KR"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연환산</a:t>
            </a:r>
            <a:r>
              <a:rPr lang="en-US" altLang="ko-KR" sz="900" baseline="30000" dirty="0">
                <a:latin typeface="Arial" panose="020B0604020202020204" pitchFamily="34" charset="0"/>
                <a:cs typeface="Arial" panose="020B0604020202020204" pitchFamily="34" charset="0"/>
              </a:rPr>
              <a:t>1</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기준 </a:t>
            </a:r>
            <a:r>
              <a:rPr lang="en-US" altLang="ko-KR" sz="900" dirty="0">
                <a:latin typeface="Arial" panose="020B0604020202020204" pitchFamily="34" charset="0"/>
                <a:cs typeface="Arial" panose="020B0604020202020204" pitchFamily="34" charset="0"/>
              </a:rPr>
              <a:t>176</a:t>
            </a:r>
            <a:r>
              <a:rPr lang="ko-KR" altLang="en-US" sz="900" dirty="0">
                <a:latin typeface="Arial" panose="020B0604020202020204" pitchFamily="34" charset="0"/>
                <a:cs typeface="Arial" panose="020B0604020202020204" pitchFamily="34" charset="0"/>
              </a:rPr>
              <a:t>개</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증가하여 브랜드 매출 </a:t>
            </a:r>
            <a:r>
              <a:rPr lang="en-US" altLang="ko-KR" sz="900" dirty="0">
                <a:latin typeface="Arial" panose="020B0604020202020204" pitchFamily="34" charset="0"/>
                <a:cs typeface="Arial" panose="020B0604020202020204" pitchFamily="34" charset="0"/>
              </a:rPr>
              <a:t>43,993</a:t>
            </a:r>
            <a:r>
              <a:rPr lang="ko-KR" altLang="en-US" sz="900" dirty="0">
                <a:latin typeface="Arial" panose="020B0604020202020204" pitchFamily="34" charset="0"/>
                <a:cs typeface="Arial" panose="020B0604020202020204" pitchFamily="34" charset="0"/>
              </a:rPr>
              <a:t>백만원 증가에 기여함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사업초기단계로 가맹본부가 있는 서울 지역 위주로 가맹점주를 모집 및 사업을 확장하였음</a:t>
            </a:r>
          </a:p>
          <a:p>
            <a:pPr>
              <a:lnSpc>
                <a:spcPts val="1200"/>
              </a:lnSpc>
            </a:pPr>
            <a:r>
              <a:rPr lang="en-US" altLang="ko-KR" sz="900" u="sng" dirty="0">
                <a:latin typeface="+mj-ea"/>
                <a:cs typeface="Univers for KPMG"/>
              </a:rPr>
              <a:t>FY18→FY19</a:t>
            </a:r>
            <a:r>
              <a:rPr lang="ko-KR" altLang="en-US" sz="900" u="sng" dirty="0">
                <a:latin typeface="Arial" panose="020B0604020202020204" pitchFamily="34" charset="0"/>
                <a:cs typeface="Arial" panose="020B0604020202020204" pitchFamily="34" charset="0"/>
              </a:rPr>
              <a:t> </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FY18 </a:t>
            </a:r>
            <a:r>
              <a:rPr lang="ko-KR" altLang="en-US" sz="900" dirty="0">
                <a:latin typeface="Arial" panose="020B0604020202020204" pitchFamily="34" charset="0"/>
                <a:cs typeface="Arial" panose="020B0604020202020204" pitchFamily="34" charset="0"/>
              </a:rPr>
              <a:t>이후 수도권지역에서 급격하게 가맹점수가 증가하여 전기대비 </a:t>
            </a:r>
            <a:r>
              <a:rPr lang="en-US" altLang="ko-KR" sz="900" dirty="0">
                <a:latin typeface="Arial" panose="020B0604020202020204" pitchFamily="34" charset="0"/>
                <a:cs typeface="Arial" panose="020B0604020202020204" pitchFamily="34" charset="0"/>
              </a:rPr>
              <a:t>400</a:t>
            </a:r>
            <a:r>
              <a:rPr lang="ko-KR" altLang="en-US" sz="900" dirty="0">
                <a:latin typeface="Arial" panose="020B0604020202020204" pitchFamily="34" charset="0"/>
                <a:cs typeface="Arial" panose="020B0604020202020204" pitchFamily="34" charset="0"/>
              </a:rPr>
              <a:t>개</a:t>
            </a:r>
            <a:r>
              <a:rPr lang="en-US" altLang="ko-KR"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연환산</a:t>
            </a:r>
            <a:r>
              <a:rPr lang="en-US" altLang="ko-KR" sz="900" baseline="30000" dirty="0">
                <a:latin typeface="Arial" panose="020B0604020202020204" pitchFamily="34" charset="0"/>
                <a:cs typeface="Arial" panose="020B0604020202020204" pitchFamily="34" charset="0"/>
              </a:rPr>
              <a:t>1 </a:t>
            </a:r>
            <a:r>
              <a:rPr lang="ko-KR" altLang="en-US" sz="900" dirty="0">
                <a:latin typeface="Arial" panose="020B0604020202020204" pitchFamily="34" charset="0"/>
                <a:cs typeface="Arial" panose="020B0604020202020204" pitchFamily="34" charset="0"/>
              </a:rPr>
              <a:t>기준 </a:t>
            </a:r>
            <a:r>
              <a:rPr lang="en-US" altLang="ko-KR" sz="900" dirty="0">
                <a:latin typeface="Arial" panose="020B0604020202020204" pitchFamily="34" charset="0"/>
                <a:cs typeface="Arial" panose="020B0604020202020204" pitchFamily="34" charset="0"/>
              </a:rPr>
              <a:t>300</a:t>
            </a:r>
            <a:r>
              <a:rPr lang="ko-KR" altLang="en-US" sz="900" dirty="0">
                <a:latin typeface="Arial" panose="020B0604020202020204" pitchFamily="34" charset="0"/>
                <a:cs typeface="Arial" panose="020B0604020202020204" pitchFamily="34" charset="0"/>
              </a:rPr>
              <a:t>개</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의 점포가 신규로 오픈함</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err="1">
                <a:latin typeface="Arial" panose="020B0604020202020204" pitchFamily="34" charset="0"/>
                <a:cs typeface="Arial" panose="020B0604020202020204" pitchFamily="34" charset="0"/>
              </a:rPr>
              <a:t>퐁크러쉬</a:t>
            </a:r>
            <a:r>
              <a:rPr lang="en-US" altLang="ko-KR"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유니콘프라페</a:t>
            </a:r>
            <a:r>
              <a:rPr lang="ko-KR" altLang="en-US" sz="900" dirty="0">
                <a:latin typeface="Arial" panose="020B0604020202020204" pitchFamily="34" charset="0"/>
                <a:cs typeface="Arial" panose="020B0604020202020204" pitchFamily="34" charset="0"/>
              </a:rPr>
              <a:t> 등 </a:t>
            </a:r>
            <a:r>
              <a:rPr lang="ko-KR" altLang="en-US" sz="900" dirty="0" err="1">
                <a:latin typeface="Arial" panose="020B0604020202020204" pitchFamily="34" charset="0"/>
                <a:cs typeface="Arial" panose="020B0604020202020204" pitchFamily="34" charset="0"/>
              </a:rPr>
              <a:t>신메뉴</a:t>
            </a:r>
            <a:r>
              <a:rPr lang="ko-KR" altLang="en-US" sz="900" dirty="0">
                <a:latin typeface="Arial" panose="020B0604020202020204" pitchFamily="34" charset="0"/>
                <a:cs typeface="Arial" panose="020B0604020202020204" pitchFamily="34" charset="0"/>
              </a:rPr>
              <a:t> 효과로 인해 브랜드 인지도 개선으로 </a:t>
            </a: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 대비 매장당 영수건수가 </a:t>
            </a:r>
            <a:r>
              <a:rPr lang="en-US" altLang="ko-KR" sz="900" dirty="0">
                <a:latin typeface="Arial" panose="020B0604020202020204" pitchFamily="34" charset="0"/>
                <a:cs typeface="Arial" panose="020B0604020202020204" pitchFamily="34" charset="0"/>
              </a:rPr>
              <a:t>10,820</a:t>
            </a:r>
            <a:r>
              <a:rPr lang="ko-KR" altLang="en-US" sz="900" dirty="0">
                <a:latin typeface="Arial" panose="020B0604020202020204" pitchFamily="34" charset="0"/>
                <a:cs typeface="Arial" panose="020B0604020202020204" pitchFamily="34" charset="0"/>
              </a:rPr>
              <a:t>건 증가</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매장당 평균 매출이 약 </a:t>
            </a:r>
            <a:r>
              <a:rPr lang="en-US" altLang="ko-KR" sz="900" dirty="0">
                <a:latin typeface="Arial" panose="020B0604020202020204" pitchFamily="34" charset="0"/>
                <a:cs typeface="Arial" panose="020B0604020202020204" pitchFamily="34" charset="0"/>
              </a:rPr>
              <a:t>41.6</a:t>
            </a:r>
            <a:r>
              <a:rPr lang="ko-KR" altLang="en-US" sz="900" dirty="0">
                <a:latin typeface="Arial" panose="020B0604020202020204" pitchFamily="34" charset="0"/>
                <a:cs typeface="Arial" panose="020B0604020202020204" pitchFamily="34" charset="0"/>
              </a:rPr>
              <a:t>백만원 정도 상승한 것으로 파악됨</a:t>
            </a:r>
            <a:endParaRPr lang="en-US" altLang="ko-KR" sz="900" dirty="0">
              <a:latin typeface="Arial" panose="020B0604020202020204" pitchFamily="34" charset="0"/>
              <a:cs typeface="Arial" panose="020B0604020202020204" pitchFamily="34" charset="0"/>
            </a:endParaRPr>
          </a:p>
          <a:p>
            <a:pPr>
              <a:lnSpc>
                <a:spcPts val="1200"/>
              </a:lnSpc>
            </a:pPr>
            <a:r>
              <a:rPr lang="en-US" altLang="ko-KR" sz="900" u="sng" dirty="0">
                <a:latin typeface="+mj-ea"/>
                <a:cs typeface="Univers for KPMG"/>
              </a:rPr>
              <a:t>FY19→FY20</a:t>
            </a:r>
            <a:r>
              <a:rPr lang="ko-KR" altLang="en-US" sz="900" u="sng" dirty="0">
                <a:latin typeface="Arial" panose="020B0604020202020204" pitchFamily="34" charset="0"/>
                <a:cs typeface="Arial" panose="020B0604020202020204" pitchFamily="34" charset="0"/>
              </a:rPr>
              <a:t> </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399</a:t>
            </a:r>
            <a:r>
              <a:rPr lang="ko-KR" altLang="en-US" sz="900" dirty="0">
                <a:latin typeface="Arial" panose="020B0604020202020204" pitchFamily="34" charset="0"/>
                <a:cs typeface="Arial" panose="020B0604020202020204" pitchFamily="34" charset="0"/>
              </a:rPr>
              <a:t>개의 가맹점을 신규 오픈하여 브랜드매출이 </a:t>
            </a:r>
            <a:r>
              <a:rPr lang="en-US" altLang="ko-KR" sz="900" dirty="0">
                <a:latin typeface="Arial" panose="020B0604020202020204" pitchFamily="34" charset="0"/>
                <a:cs typeface="Arial" panose="020B0604020202020204" pitchFamily="34" charset="0"/>
              </a:rPr>
              <a:t>122,477</a:t>
            </a:r>
            <a:r>
              <a:rPr lang="ko-KR" altLang="en-US" sz="900" dirty="0">
                <a:latin typeface="Arial" panose="020B0604020202020204" pitchFamily="34" charset="0"/>
                <a:cs typeface="Arial" panose="020B0604020202020204" pitchFamily="34" charset="0"/>
              </a:rPr>
              <a:t>백만원 증가함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수도권 아파트 및 주거지역 점포 비중이 점차 오르고 있는 추세임</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Covid-19</a:t>
            </a:r>
            <a:r>
              <a:rPr lang="ko-KR" altLang="en-US" sz="900" dirty="0">
                <a:latin typeface="Arial" panose="020B0604020202020204" pitchFamily="34" charset="0"/>
                <a:cs typeface="Arial" panose="020B0604020202020204" pitchFamily="34" charset="0"/>
              </a:rPr>
              <a:t>로 매장당 영수건수가 </a:t>
            </a:r>
            <a:r>
              <a:rPr lang="en-US" altLang="ko-KR" sz="900" dirty="0">
                <a:latin typeface="Arial" panose="020B0604020202020204" pitchFamily="34" charset="0"/>
                <a:cs typeface="Arial" panose="020B0604020202020204" pitchFamily="34" charset="0"/>
              </a:rPr>
              <a:t>’19</a:t>
            </a:r>
            <a:r>
              <a:rPr lang="ko-KR" altLang="en-US" sz="900" dirty="0">
                <a:latin typeface="Arial" panose="020B0604020202020204" pitchFamily="34" charset="0"/>
                <a:cs typeface="Arial" panose="020B0604020202020204" pitchFamily="34" charset="0"/>
              </a:rPr>
              <a:t>년 대비 </a:t>
            </a:r>
            <a:r>
              <a:rPr lang="en-US" altLang="ko-KR" sz="900" dirty="0">
                <a:latin typeface="Arial" panose="020B0604020202020204" pitchFamily="34" charset="0"/>
                <a:cs typeface="Arial" panose="020B0604020202020204" pitchFamily="34" charset="0"/>
              </a:rPr>
              <a:t>1,863</a:t>
            </a:r>
            <a:r>
              <a:rPr lang="ko-KR" altLang="en-US" sz="900" dirty="0">
                <a:latin typeface="Arial" panose="020B0604020202020204" pitchFamily="34" charset="0"/>
                <a:cs typeface="Arial" panose="020B0604020202020204" pitchFamily="34" charset="0"/>
              </a:rPr>
              <a:t>건 감소하여</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매장당 평균매출이 약 </a:t>
            </a:r>
            <a:r>
              <a:rPr lang="en-US" altLang="ko-KR" sz="900" dirty="0">
                <a:latin typeface="Arial" panose="020B0604020202020204" pitchFamily="34" charset="0"/>
                <a:cs typeface="Arial" panose="020B0604020202020204" pitchFamily="34" charset="0"/>
              </a:rPr>
              <a:t>12</a:t>
            </a:r>
            <a:r>
              <a:rPr lang="ko-KR" altLang="en-US" sz="900" dirty="0">
                <a:latin typeface="Arial" panose="020B0604020202020204" pitchFamily="34" charset="0"/>
                <a:cs typeface="Arial" panose="020B0604020202020204" pitchFamily="34" charset="0"/>
              </a:rPr>
              <a:t>백만원 가량 감소함</a:t>
            </a:r>
            <a:endParaRPr lang="en-US" altLang="ko-KR" sz="900" dirty="0">
              <a:latin typeface="Arial" panose="020B0604020202020204" pitchFamily="34" charset="0"/>
              <a:cs typeface="Arial" panose="020B0604020202020204" pitchFamily="34" charset="0"/>
            </a:endParaRPr>
          </a:p>
          <a:p>
            <a:pPr>
              <a:lnSpc>
                <a:spcPts val="1200"/>
              </a:lnSpc>
            </a:pPr>
            <a:r>
              <a:rPr lang="ko-KR" altLang="en-US" sz="900" u="sng" dirty="0">
                <a:latin typeface="Arial" panose="020B0604020202020204" pitchFamily="34" charset="0"/>
                <a:cs typeface="Arial" panose="020B0604020202020204" pitchFamily="34" charset="0"/>
              </a:rPr>
              <a:t>단가 변동효과</a:t>
            </a:r>
            <a:r>
              <a:rPr lang="en-US" altLang="ko-KR" sz="900" u="sng" dirty="0">
                <a:latin typeface="Arial" panose="020B0604020202020204" pitchFamily="34" charset="0"/>
                <a:cs typeface="Arial" panose="020B0604020202020204" pitchFamily="34" charset="0"/>
              </a:rPr>
              <a:t>(P Effect)</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아메리카노 </a:t>
            </a:r>
            <a:r>
              <a:rPr lang="en-US" altLang="ko-KR" sz="900" dirty="0">
                <a:latin typeface="Arial" panose="020B0604020202020204" pitchFamily="34" charset="0"/>
                <a:cs typeface="Arial" panose="020B0604020202020204" pitchFamily="34" charset="0"/>
              </a:rPr>
              <a:t>500</a:t>
            </a:r>
            <a:r>
              <a:rPr lang="ko-KR" altLang="en-US" sz="900" dirty="0">
                <a:latin typeface="Arial" panose="020B0604020202020204" pitchFamily="34" charset="0"/>
                <a:cs typeface="Arial" panose="020B0604020202020204" pitchFamily="34" charset="0"/>
              </a:rPr>
              <a:t>원 인상</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및 </a:t>
            </a:r>
            <a:r>
              <a:rPr lang="ko-KR" altLang="en-US" sz="900" dirty="0" err="1">
                <a:latin typeface="Arial" panose="020B0604020202020204" pitchFamily="34" charset="0"/>
                <a:cs typeface="Arial" panose="020B0604020202020204" pitchFamily="34" charset="0"/>
              </a:rPr>
              <a:t>퐁크러쉬</a:t>
            </a:r>
            <a:r>
              <a:rPr lang="en-US" altLang="ko-KR" sz="900" dirty="0">
                <a:latin typeface="Arial" panose="020B0604020202020204" pitchFamily="34" charset="0"/>
                <a:cs typeface="Arial" panose="020B0604020202020204" pitchFamily="34" charset="0"/>
              </a:rPr>
              <a:t>(3900</a:t>
            </a:r>
            <a:r>
              <a:rPr lang="ko-KR" altLang="en-US" sz="900" dirty="0">
                <a:latin typeface="Arial" panose="020B0604020202020204" pitchFamily="34" charset="0"/>
                <a:cs typeface="Arial" panose="020B0604020202020204" pitchFamily="34" charset="0"/>
              </a:rPr>
              <a:t>원</a:t>
            </a:r>
            <a:r>
              <a:rPr lang="en-US" altLang="ko-KR"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유니콘</a:t>
            </a:r>
            <a:r>
              <a:rPr lang="ko-KR" altLang="en-US"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프라페</a:t>
            </a:r>
            <a:r>
              <a:rPr lang="en-US" altLang="ko-KR" sz="900" dirty="0">
                <a:latin typeface="Arial" panose="020B0604020202020204" pitchFamily="34" charset="0"/>
                <a:cs typeface="Arial" panose="020B0604020202020204" pitchFamily="34" charset="0"/>
              </a:rPr>
              <a:t>(3500</a:t>
            </a:r>
            <a:r>
              <a:rPr lang="ko-KR" altLang="en-US" sz="900" dirty="0">
                <a:latin typeface="Arial" panose="020B0604020202020204" pitchFamily="34" charset="0"/>
                <a:cs typeface="Arial" panose="020B0604020202020204" pitchFamily="34" charset="0"/>
              </a:rPr>
              <a:t>원</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등 고가 메뉴 비중 증가에 따른 </a:t>
            </a:r>
            <a:r>
              <a:rPr lang="en-US" altLang="ko-KR" sz="900" dirty="0">
                <a:latin typeface="Arial" panose="020B0604020202020204" pitchFamily="34" charset="0"/>
                <a:cs typeface="Arial" panose="020B0604020202020204" pitchFamily="34" charset="0"/>
              </a:rPr>
              <a:t>mix</a:t>
            </a:r>
            <a:r>
              <a:rPr lang="ko-KR" altLang="en-US" sz="900" dirty="0">
                <a:latin typeface="Arial" panose="020B0604020202020204" pitchFamily="34" charset="0"/>
                <a:cs typeface="Arial" panose="020B0604020202020204" pitchFamily="34" charset="0"/>
              </a:rPr>
              <a:t>로 </a:t>
            </a:r>
            <a:r>
              <a:rPr lang="en-US" altLang="ko-KR" sz="900" dirty="0">
                <a:latin typeface="Arial" panose="020B0604020202020204" pitchFamily="34" charset="0"/>
                <a:cs typeface="Arial" panose="020B0604020202020204" pitchFamily="34" charset="0"/>
              </a:rPr>
              <a:t>FY18</a:t>
            </a:r>
            <a:r>
              <a:rPr lang="ko-KR" altLang="en-US" sz="900" dirty="0">
                <a:latin typeface="Arial" panose="020B0604020202020204" pitchFamily="34" charset="0"/>
                <a:cs typeface="Arial" panose="020B0604020202020204" pitchFamily="34" charset="0"/>
              </a:rPr>
              <a:t> 대비 영수단가가 </a:t>
            </a:r>
            <a:r>
              <a:rPr lang="en-US" altLang="ko-KR" sz="900" dirty="0">
                <a:latin typeface="Arial" panose="020B0604020202020204" pitchFamily="34" charset="0"/>
                <a:cs typeface="Arial" panose="020B0604020202020204" pitchFamily="34" charset="0"/>
              </a:rPr>
              <a:t>155</a:t>
            </a:r>
            <a:r>
              <a:rPr lang="ko-KR" altLang="en-US" sz="900" dirty="0">
                <a:latin typeface="Arial" panose="020B0604020202020204" pitchFamily="34" charset="0"/>
                <a:cs typeface="Arial" panose="020B0604020202020204" pitchFamily="34" charset="0"/>
              </a:rPr>
              <a:t>원 상승 </a:t>
            </a:r>
            <a:r>
              <a:rPr lang="ko-KR" altLang="en-US" sz="900" dirty="0" err="1">
                <a:latin typeface="Arial" panose="020B0604020202020204" pitchFamily="34" charset="0"/>
                <a:cs typeface="Arial" panose="020B0604020202020204" pitchFamily="34" charset="0"/>
              </a:rPr>
              <a:t>흑당라떼</a:t>
            </a:r>
            <a:r>
              <a:rPr lang="en-US" altLang="ko-KR" sz="900" dirty="0">
                <a:latin typeface="Arial" panose="020B0604020202020204" pitchFamily="34" charset="0"/>
                <a:cs typeface="Arial" panose="020B0604020202020204" pitchFamily="34" charset="0"/>
              </a:rPr>
              <a:t>(3000</a:t>
            </a:r>
            <a:r>
              <a:rPr lang="ko-KR" altLang="en-US" sz="900" dirty="0">
                <a:latin typeface="Arial" panose="020B0604020202020204" pitchFamily="34" charset="0"/>
                <a:cs typeface="Arial" panose="020B0604020202020204" pitchFamily="34" charset="0"/>
              </a:rPr>
              <a:t>원</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출시 등 고가 메뉴 비중의 상승과 </a:t>
            </a:r>
            <a:r>
              <a:rPr lang="ko-KR" altLang="en-US" sz="900" dirty="0" err="1">
                <a:latin typeface="Arial" panose="020B0604020202020204" pitchFamily="34" charset="0"/>
                <a:cs typeface="Arial" panose="020B0604020202020204" pitchFamily="34" charset="0"/>
              </a:rPr>
              <a:t>크로플</a:t>
            </a:r>
            <a:r>
              <a:rPr lang="en-US" altLang="ko-KR" sz="900" dirty="0">
                <a:latin typeface="Arial" panose="020B0604020202020204" pitchFamily="34" charset="0"/>
                <a:cs typeface="Arial" panose="020B0604020202020204" pitchFamily="34" charset="0"/>
              </a:rPr>
              <a:t>(2500</a:t>
            </a:r>
            <a:r>
              <a:rPr lang="ko-KR" altLang="en-US" sz="900" dirty="0">
                <a:latin typeface="Arial" panose="020B0604020202020204" pitchFamily="34" charset="0"/>
                <a:cs typeface="Arial" panose="020B0604020202020204" pitchFamily="34" charset="0"/>
              </a:rPr>
              <a:t>원</a:t>
            </a:r>
            <a:r>
              <a:rPr lang="en-US" altLang="ko-KR" sz="900" dirty="0">
                <a:latin typeface="Arial" panose="020B0604020202020204" pitchFamily="34" charset="0"/>
                <a:cs typeface="Arial" panose="020B0604020202020204" pitchFamily="34" charset="0"/>
              </a:rPr>
              <a:t>~3500</a:t>
            </a:r>
            <a:r>
              <a:rPr lang="ko-KR" altLang="en-US" sz="900" dirty="0">
                <a:latin typeface="Arial" panose="020B0604020202020204" pitchFamily="34" charset="0"/>
                <a:cs typeface="Arial" panose="020B0604020202020204" pitchFamily="34" charset="0"/>
              </a:rPr>
              <a:t>원</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등 사이드메뉴의 출시로 평균 영수단가가 </a:t>
            </a:r>
            <a:r>
              <a:rPr lang="en-US" altLang="ko-KR" sz="900" dirty="0">
                <a:latin typeface="Arial" panose="020B0604020202020204" pitchFamily="34" charset="0"/>
                <a:cs typeface="Arial" panose="020B0604020202020204" pitchFamily="34" charset="0"/>
              </a:rPr>
              <a:t>42</a:t>
            </a:r>
            <a:r>
              <a:rPr lang="ko-KR" altLang="en-US" sz="900" dirty="0">
                <a:latin typeface="Arial" panose="020B0604020202020204" pitchFamily="34" charset="0"/>
                <a:cs typeface="Arial" panose="020B0604020202020204" pitchFamily="34" charset="0"/>
              </a:rPr>
              <a:t>원 상승</a:t>
            </a:r>
            <a:endParaRPr lang="en-US" altLang="ko-KR" sz="9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543F674-C288-49A3-A96A-A1E1552FDD45}"/>
              </a:ext>
            </a:extLst>
          </p:cNvPr>
          <p:cNvSpPr txBox="1"/>
          <p:nvPr/>
        </p:nvSpPr>
        <p:spPr>
          <a:xfrm>
            <a:off x="1709680" y="2275748"/>
            <a:ext cx="2191201" cy="666401"/>
          </a:xfrm>
          <a:prstGeom prst="rect">
            <a:avLst/>
          </a:prstGeom>
          <a:noFill/>
        </p:spPr>
        <p:txBody>
          <a:bodyPr wrap="square" lIns="0" tIns="0" bIns="0" rtlCol="0">
            <a:spAutoFit/>
          </a:bodyPr>
          <a:lstStyle/>
          <a:p>
            <a:pPr>
              <a:lnSpc>
                <a:spcPct val="110000"/>
              </a:lnSpc>
            </a:pPr>
            <a:r>
              <a:rPr lang="en-US" altLang="ko-KR" sz="800" u="sng" dirty="0">
                <a:latin typeface="Arial" panose="020B0604020202020204" pitchFamily="34" charset="0"/>
                <a:ea typeface="+mj-ea"/>
                <a:cs typeface="Arial" panose="020B0604020202020204" pitchFamily="34" charset="0"/>
              </a:rPr>
              <a:t>A: </a:t>
            </a:r>
            <a:r>
              <a:rPr lang="ko-KR" altLang="en-US" sz="800" u="sng" dirty="0">
                <a:latin typeface="Arial" panose="020B0604020202020204" pitchFamily="34" charset="0"/>
                <a:ea typeface="+mj-ea"/>
                <a:cs typeface="Arial" panose="020B0604020202020204" pitchFamily="34" charset="0"/>
              </a:rPr>
              <a:t>매장 수 변동효과 </a:t>
            </a:r>
            <a:r>
              <a:rPr lang="en-US" altLang="ko-KR" sz="800" u="sng" dirty="0">
                <a:latin typeface="Arial" panose="020B0604020202020204" pitchFamily="34" charset="0"/>
                <a:ea typeface="+mj-ea"/>
                <a:cs typeface="Arial" panose="020B0604020202020204" pitchFamily="34" charset="0"/>
              </a:rPr>
              <a:t>(Q Effect)</a:t>
            </a:r>
            <a:r>
              <a:rPr lang="ko-KR" altLang="en-US" sz="800" dirty="0">
                <a:latin typeface="Arial" panose="020B0604020202020204" pitchFamily="34" charset="0"/>
                <a:ea typeface="+mj-ea"/>
                <a:cs typeface="Arial" panose="020B0604020202020204" pitchFamily="34" charset="0"/>
              </a:rPr>
              <a:t> </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u="sng" dirty="0">
                <a:latin typeface="Arial" panose="020B0604020202020204" pitchFamily="34" charset="0"/>
                <a:ea typeface="+mj-ea"/>
                <a:cs typeface="Arial" panose="020B0604020202020204" pitchFamily="34" charset="0"/>
              </a:rPr>
              <a:t>B: </a:t>
            </a:r>
            <a:r>
              <a:rPr lang="ko-KR" altLang="en-US" sz="800" u="sng" dirty="0">
                <a:latin typeface="Arial" panose="020B0604020202020204" pitchFamily="34" charset="0"/>
                <a:ea typeface="+mj-ea"/>
                <a:cs typeface="Arial" panose="020B0604020202020204" pitchFamily="34" charset="0"/>
              </a:rPr>
              <a:t>매장당 매출액 변동 효과</a:t>
            </a:r>
            <a:endParaRPr lang="en-US" altLang="ko-KR" sz="800" u="sng"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   - C: </a:t>
            </a:r>
            <a:r>
              <a:rPr lang="ko-KR" altLang="en-US" sz="800" dirty="0">
                <a:latin typeface="Arial" panose="020B0604020202020204" pitchFamily="34" charset="0"/>
                <a:cs typeface="Arial" panose="020B0604020202020204" pitchFamily="34" charset="0"/>
              </a:rPr>
              <a:t>매장 </a:t>
            </a:r>
            <a:r>
              <a:rPr lang="en-US" altLang="ko-KR" sz="800" dirty="0">
                <a:latin typeface="Arial" panose="020B0604020202020204" pitchFamily="34" charset="0"/>
                <a:cs typeface="Arial" panose="020B0604020202020204" pitchFamily="34" charset="0"/>
              </a:rPr>
              <a:t>Mix </a:t>
            </a:r>
            <a:r>
              <a:rPr lang="ko-KR" altLang="en-US" sz="800" dirty="0">
                <a:latin typeface="Arial" panose="020B0604020202020204" pitchFamily="34" charset="0"/>
                <a:cs typeface="Arial" panose="020B0604020202020204" pitchFamily="34" charset="0"/>
              </a:rPr>
              <a:t>변동에 따른 효과 </a:t>
            </a:r>
            <a:r>
              <a:rPr lang="en-US" altLang="ko-KR" sz="800" dirty="0">
                <a:latin typeface="Arial" panose="020B0604020202020204" pitchFamily="34" charset="0"/>
                <a:cs typeface="Arial" panose="020B0604020202020204" pitchFamily="34" charset="0"/>
              </a:rPr>
              <a:t>(Q Effect)</a:t>
            </a:r>
            <a:r>
              <a:rPr lang="ko-KR" altLang="en-US" sz="800" dirty="0">
                <a:latin typeface="Arial" panose="020B0604020202020204" pitchFamily="34" charset="0"/>
                <a:cs typeface="Arial" panose="020B0604020202020204" pitchFamily="34" charset="0"/>
              </a:rPr>
              <a:t> </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   - D: </a:t>
            </a:r>
            <a:r>
              <a:rPr lang="ko-KR" altLang="en-US" sz="800" dirty="0">
                <a:latin typeface="Arial" panose="020B0604020202020204" pitchFamily="34" charset="0"/>
                <a:cs typeface="Arial" panose="020B0604020202020204" pitchFamily="34" charset="0"/>
              </a:rPr>
              <a:t>매장당 영수건수 변동효과</a:t>
            </a:r>
            <a:r>
              <a:rPr lang="en-US" altLang="ko-KR" sz="800" dirty="0">
                <a:latin typeface="Arial" panose="020B0604020202020204" pitchFamily="34" charset="0"/>
                <a:cs typeface="Arial" panose="020B0604020202020204" pitchFamily="34" charset="0"/>
              </a:rPr>
              <a:t> (Q Effect)</a:t>
            </a:r>
          </a:p>
          <a:p>
            <a:pPr>
              <a:lnSpc>
                <a:spcPct val="110000"/>
              </a:lnSpc>
            </a:pPr>
            <a:r>
              <a:rPr lang="en-US" altLang="ko-KR" sz="800" dirty="0">
                <a:latin typeface="Arial" panose="020B0604020202020204" pitchFamily="34" charset="0"/>
                <a:cs typeface="Arial" panose="020B0604020202020204" pitchFamily="34" charset="0"/>
              </a:rPr>
              <a:t>   - E: </a:t>
            </a:r>
            <a:r>
              <a:rPr lang="ko-KR" altLang="en-US" sz="800" dirty="0">
                <a:latin typeface="Arial" panose="020B0604020202020204" pitchFamily="34" charset="0"/>
                <a:cs typeface="Arial" panose="020B0604020202020204" pitchFamily="34" charset="0"/>
              </a:rPr>
              <a:t>단가 변동효과</a:t>
            </a:r>
            <a:r>
              <a:rPr lang="ko-KR" altLang="en-US" sz="800" dirty="0">
                <a:latin typeface="Arial" panose="020B0604020202020204" pitchFamily="34" charset="0"/>
                <a:ea typeface="+mj-ea"/>
                <a:cs typeface="Arial" panose="020B0604020202020204" pitchFamily="34" charset="0"/>
              </a:rPr>
              <a:t> </a:t>
            </a:r>
            <a:r>
              <a:rPr lang="en-US" altLang="ko-KR" sz="800" dirty="0">
                <a:latin typeface="Arial" panose="020B0604020202020204" pitchFamily="34" charset="0"/>
                <a:cs typeface="Arial" panose="020B0604020202020204" pitchFamily="34" charset="0"/>
              </a:rPr>
              <a:t>(P Effect)</a:t>
            </a:r>
            <a:endParaRPr lang="ko-KR" altLang="en-US" sz="800" dirty="0">
              <a:latin typeface="Arial" panose="020B0604020202020204" pitchFamily="34" charset="0"/>
              <a:ea typeface="+mj-ea"/>
              <a:cs typeface="Arial" panose="020B0604020202020204" pitchFamily="34" charset="0"/>
            </a:endParaRPr>
          </a:p>
        </p:txBody>
      </p:sp>
      <p:sp>
        <p:nvSpPr>
          <p:cNvPr id="20" name="직사각형 19">
            <a:extLst>
              <a:ext uri="{FF2B5EF4-FFF2-40B4-BE49-F238E27FC236}">
                <a16:creationId xmlns:a16="http://schemas.microsoft.com/office/drawing/2014/main" id="{C1B2E2E8-20B2-46CA-BD4A-16E194EF82C6}"/>
              </a:ext>
            </a:extLst>
          </p:cNvPr>
          <p:cNvSpPr/>
          <p:nvPr/>
        </p:nvSpPr>
        <p:spPr>
          <a:xfrm>
            <a:off x="3836374" y="2979282"/>
            <a:ext cx="383281" cy="32151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6D3BA50A-C14B-4EF6-846C-2520DC859613}"/>
              </a:ext>
            </a:extLst>
          </p:cNvPr>
          <p:cNvCxnSpPr>
            <a:cxnSpLocks/>
            <a:endCxn id="22" idx="0"/>
          </p:cNvCxnSpPr>
          <p:nvPr/>
        </p:nvCxnSpPr>
        <p:spPr>
          <a:xfrm flipH="1">
            <a:off x="2703218" y="3225297"/>
            <a:ext cx="1274463" cy="1698457"/>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22" name="차트 21">
                <a:extLst>
                  <a:ext uri="{FF2B5EF4-FFF2-40B4-BE49-F238E27FC236}">
                    <a16:creationId xmlns:a16="http://schemas.microsoft.com/office/drawing/2014/main" id="{23F8083E-7E62-46AF-BB42-BBCB301BF61F}"/>
                  </a:ext>
                </a:extLst>
              </p:cNvPr>
              <p:cNvGraphicFramePr/>
              <p:nvPr>
                <p:extLst>
                  <p:ext uri="{D42A27DB-BD31-4B8C-83A1-F6EECF244321}">
                    <p14:modId xmlns:p14="http://schemas.microsoft.com/office/powerpoint/2010/main" val="2406740062"/>
                  </p:ext>
                </p:extLst>
              </p:nvPr>
            </p:nvGraphicFramePr>
            <p:xfrm>
              <a:off x="1803218" y="4923754"/>
              <a:ext cx="1800000" cy="80338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2" name="차트 21">
                <a:extLst>
                  <a:ext uri="{FF2B5EF4-FFF2-40B4-BE49-F238E27FC236}">
                    <a16:creationId xmlns:a16="http://schemas.microsoft.com/office/drawing/2014/main" id="{23F8083E-7E62-46AF-BB42-BBCB301BF61F}"/>
                  </a:ext>
                </a:extLst>
              </p:cNvPr>
              <p:cNvPicPr>
                <a:picLocks noGrp="1" noRot="1" noChangeAspect="1" noMove="1" noResize="1" noEditPoints="1" noAdjustHandles="1" noChangeArrowheads="1" noChangeShapeType="1"/>
              </p:cNvPicPr>
              <p:nvPr/>
            </p:nvPicPr>
            <p:blipFill>
              <a:blip r:embed="rId5"/>
              <a:stretch>
                <a:fillRect/>
              </a:stretch>
            </p:blipFill>
            <p:spPr>
              <a:xfrm>
                <a:off x="1803218" y="4923754"/>
                <a:ext cx="1800000" cy="803383"/>
              </a:xfrm>
              <a:prstGeom prst="rect">
                <a:avLst/>
              </a:prstGeom>
            </p:spPr>
          </p:pic>
        </mc:Fallback>
      </mc:AlternateContent>
      <p:sp>
        <p:nvSpPr>
          <p:cNvPr id="24" name="직사각형 23">
            <a:extLst>
              <a:ext uri="{FF2B5EF4-FFF2-40B4-BE49-F238E27FC236}">
                <a16:creationId xmlns:a16="http://schemas.microsoft.com/office/drawing/2014/main" id="{80879FD0-62AC-409B-9ACA-8FF29D8C8EDF}"/>
              </a:ext>
            </a:extLst>
          </p:cNvPr>
          <p:cNvSpPr/>
          <p:nvPr/>
        </p:nvSpPr>
        <p:spPr>
          <a:xfrm>
            <a:off x="5089767" y="2183183"/>
            <a:ext cx="383281" cy="32151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화살표 연결선 24">
            <a:extLst>
              <a:ext uri="{FF2B5EF4-FFF2-40B4-BE49-F238E27FC236}">
                <a16:creationId xmlns:a16="http://schemas.microsoft.com/office/drawing/2014/main" id="{722642FD-8658-4329-A940-E1AAEDB779AB}"/>
              </a:ext>
            </a:extLst>
          </p:cNvPr>
          <p:cNvCxnSpPr>
            <a:cxnSpLocks/>
            <a:endCxn id="26" idx="0"/>
          </p:cNvCxnSpPr>
          <p:nvPr/>
        </p:nvCxnSpPr>
        <p:spPr>
          <a:xfrm flipH="1">
            <a:off x="4846710" y="2429198"/>
            <a:ext cx="266920" cy="2488466"/>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26" name="차트 25">
                <a:extLst>
                  <a:ext uri="{FF2B5EF4-FFF2-40B4-BE49-F238E27FC236}">
                    <a16:creationId xmlns:a16="http://schemas.microsoft.com/office/drawing/2014/main" id="{4A36A470-EB1B-413F-BF40-04839F112C13}"/>
                  </a:ext>
                </a:extLst>
              </p:cNvPr>
              <p:cNvGraphicFramePr/>
              <p:nvPr>
                <p:extLst>
                  <p:ext uri="{D42A27DB-BD31-4B8C-83A1-F6EECF244321}">
                    <p14:modId xmlns:p14="http://schemas.microsoft.com/office/powerpoint/2010/main" val="2123058992"/>
                  </p:ext>
                </p:extLst>
              </p:nvPr>
            </p:nvGraphicFramePr>
            <p:xfrm>
              <a:off x="3946710" y="4917664"/>
              <a:ext cx="1800000" cy="49323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26" name="차트 25">
                <a:extLst>
                  <a:ext uri="{FF2B5EF4-FFF2-40B4-BE49-F238E27FC236}">
                    <a16:creationId xmlns:a16="http://schemas.microsoft.com/office/drawing/2014/main" id="{4A36A470-EB1B-413F-BF40-04839F112C13}"/>
                  </a:ext>
                </a:extLst>
              </p:cNvPr>
              <p:cNvPicPr>
                <a:picLocks noGrp="1" noRot="1" noChangeAspect="1" noMove="1" noResize="1" noEditPoints="1" noAdjustHandles="1" noChangeArrowheads="1" noChangeShapeType="1"/>
              </p:cNvPicPr>
              <p:nvPr/>
            </p:nvPicPr>
            <p:blipFill>
              <a:blip r:embed="rId7"/>
              <a:stretch>
                <a:fillRect/>
              </a:stretch>
            </p:blipFill>
            <p:spPr>
              <a:xfrm>
                <a:off x="3946710" y="4917664"/>
                <a:ext cx="1800000" cy="493236"/>
              </a:xfrm>
              <a:prstGeom prst="rect">
                <a:avLst/>
              </a:prstGeom>
            </p:spPr>
          </p:pic>
        </mc:Fallback>
      </mc:AlternateContent>
      <p:sp>
        <p:nvSpPr>
          <p:cNvPr id="31" name="TextBox 30">
            <a:extLst>
              <a:ext uri="{FF2B5EF4-FFF2-40B4-BE49-F238E27FC236}">
                <a16:creationId xmlns:a16="http://schemas.microsoft.com/office/drawing/2014/main" id="{588808EA-CE30-4921-95B8-08C5EA27A6FF}"/>
              </a:ext>
            </a:extLst>
          </p:cNvPr>
          <p:cNvSpPr txBox="1"/>
          <p:nvPr/>
        </p:nvSpPr>
        <p:spPr>
          <a:xfrm>
            <a:off x="1938154" y="5437695"/>
            <a:ext cx="446291" cy="107722"/>
          </a:xfrm>
          <a:prstGeom prst="rect">
            <a:avLst/>
          </a:prstGeom>
          <a:no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715</a:t>
            </a:r>
          </a:p>
        </p:txBody>
      </p:sp>
      <p:sp>
        <p:nvSpPr>
          <p:cNvPr id="33" name="TextBox 32">
            <a:extLst>
              <a:ext uri="{FF2B5EF4-FFF2-40B4-BE49-F238E27FC236}">
                <a16:creationId xmlns:a16="http://schemas.microsoft.com/office/drawing/2014/main" id="{7CA6E9FF-AC4A-48A7-A595-35764AA87559}"/>
              </a:ext>
            </a:extLst>
          </p:cNvPr>
          <p:cNvSpPr txBox="1"/>
          <p:nvPr/>
        </p:nvSpPr>
        <p:spPr>
          <a:xfrm>
            <a:off x="2480072" y="5437695"/>
            <a:ext cx="446291" cy="107722"/>
          </a:xfrm>
          <a:prstGeom prst="rect">
            <a:avLst/>
          </a:prstGeom>
          <a:no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11,589</a:t>
            </a:r>
          </a:p>
        </p:txBody>
      </p:sp>
      <p:sp>
        <p:nvSpPr>
          <p:cNvPr id="34" name="TextBox 33">
            <a:extLst>
              <a:ext uri="{FF2B5EF4-FFF2-40B4-BE49-F238E27FC236}">
                <a16:creationId xmlns:a16="http://schemas.microsoft.com/office/drawing/2014/main" id="{A547F26E-6FE1-41C4-B067-3CFBA0973FF6}"/>
              </a:ext>
            </a:extLst>
          </p:cNvPr>
          <p:cNvSpPr txBox="1"/>
          <p:nvPr/>
        </p:nvSpPr>
        <p:spPr>
          <a:xfrm>
            <a:off x="3028176" y="5437695"/>
            <a:ext cx="446291" cy="107722"/>
          </a:xfrm>
          <a:prstGeom prst="rect">
            <a:avLst/>
          </a:prstGeom>
          <a:no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2,927</a:t>
            </a:r>
          </a:p>
        </p:txBody>
      </p:sp>
      <p:sp>
        <p:nvSpPr>
          <p:cNvPr id="35" name="TextBox 34">
            <a:extLst>
              <a:ext uri="{FF2B5EF4-FFF2-40B4-BE49-F238E27FC236}">
                <a16:creationId xmlns:a16="http://schemas.microsoft.com/office/drawing/2014/main" id="{C593678A-F683-408F-9143-8D17731A9172}"/>
              </a:ext>
            </a:extLst>
          </p:cNvPr>
          <p:cNvSpPr txBox="1"/>
          <p:nvPr/>
        </p:nvSpPr>
        <p:spPr>
          <a:xfrm>
            <a:off x="4086996" y="5127302"/>
            <a:ext cx="446291" cy="107722"/>
          </a:xfrm>
          <a:prstGeom prst="rect">
            <a:avLst/>
          </a:prstGeom>
          <a:no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1,906</a:t>
            </a:r>
          </a:p>
        </p:txBody>
      </p:sp>
      <p:sp>
        <p:nvSpPr>
          <p:cNvPr id="36" name="TextBox 35">
            <a:extLst>
              <a:ext uri="{FF2B5EF4-FFF2-40B4-BE49-F238E27FC236}">
                <a16:creationId xmlns:a16="http://schemas.microsoft.com/office/drawing/2014/main" id="{A2F56F56-21E3-4C90-AFAE-D41C232083C0}"/>
              </a:ext>
            </a:extLst>
          </p:cNvPr>
          <p:cNvSpPr txBox="1"/>
          <p:nvPr/>
        </p:nvSpPr>
        <p:spPr>
          <a:xfrm>
            <a:off x="4628914" y="5127302"/>
            <a:ext cx="446291" cy="107722"/>
          </a:xfrm>
          <a:prstGeom prst="rect">
            <a:avLst/>
          </a:prstGeom>
          <a:no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(6,911)</a:t>
            </a:r>
          </a:p>
        </p:txBody>
      </p:sp>
      <p:sp>
        <p:nvSpPr>
          <p:cNvPr id="37" name="TextBox 36">
            <a:extLst>
              <a:ext uri="{FF2B5EF4-FFF2-40B4-BE49-F238E27FC236}">
                <a16:creationId xmlns:a16="http://schemas.microsoft.com/office/drawing/2014/main" id="{EF444ACB-64A8-4096-A5B4-AA7A156A5FEE}"/>
              </a:ext>
            </a:extLst>
          </p:cNvPr>
          <p:cNvSpPr txBox="1"/>
          <p:nvPr/>
        </p:nvSpPr>
        <p:spPr>
          <a:xfrm>
            <a:off x="5177018" y="5127302"/>
            <a:ext cx="446291" cy="107722"/>
          </a:xfrm>
          <a:prstGeom prst="rect">
            <a:avLst/>
          </a:prstGeom>
          <a:no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2,255</a:t>
            </a:r>
          </a:p>
        </p:txBody>
      </p:sp>
      <p:sp>
        <p:nvSpPr>
          <p:cNvPr id="40" name="직사각형 39">
            <a:extLst>
              <a:ext uri="{FF2B5EF4-FFF2-40B4-BE49-F238E27FC236}">
                <a16:creationId xmlns:a16="http://schemas.microsoft.com/office/drawing/2014/main" id="{9CDBD07A-FE31-4E37-B207-829090D26E2F}"/>
              </a:ext>
            </a:extLst>
          </p:cNvPr>
          <p:cNvSpPr/>
          <p:nvPr/>
        </p:nvSpPr>
        <p:spPr>
          <a:xfrm>
            <a:off x="2158328" y="3723980"/>
            <a:ext cx="409399" cy="51463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순서도: 연결자 40">
            <a:extLst>
              <a:ext uri="{FF2B5EF4-FFF2-40B4-BE49-F238E27FC236}">
                <a16:creationId xmlns:a16="http://schemas.microsoft.com/office/drawing/2014/main" id="{1C7ED404-F074-43D0-8E97-2ED773E683E7}"/>
              </a:ext>
            </a:extLst>
          </p:cNvPr>
          <p:cNvSpPr/>
          <p:nvPr/>
        </p:nvSpPr>
        <p:spPr bwMode="auto">
          <a:xfrm>
            <a:off x="2078220" y="367683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4" name="직사각형 43">
            <a:extLst>
              <a:ext uri="{FF2B5EF4-FFF2-40B4-BE49-F238E27FC236}">
                <a16:creationId xmlns:a16="http://schemas.microsoft.com/office/drawing/2014/main" id="{17E2E27D-E9B0-4256-B575-6BB42D9DA091}"/>
              </a:ext>
            </a:extLst>
          </p:cNvPr>
          <p:cNvSpPr/>
          <p:nvPr/>
        </p:nvSpPr>
        <p:spPr>
          <a:xfrm>
            <a:off x="3394115" y="3094805"/>
            <a:ext cx="409399" cy="79768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순서도: 연결자 44">
            <a:extLst>
              <a:ext uri="{FF2B5EF4-FFF2-40B4-BE49-F238E27FC236}">
                <a16:creationId xmlns:a16="http://schemas.microsoft.com/office/drawing/2014/main" id="{EB776F79-F807-4E0E-A09D-42AF56FFCE40}"/>
              </a:ext>
            </a:extLst>
          </p:cNvPr>
          <p:cNvSpPr/>
          <p:nvPr/>
        </p:nvSpPr>
        <p:spPr bwMode="auto">
          <a:xfrm>
            <a:off x="3314007" y="304766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6" name="직사각형 45">
            <a:extLst>
              <a:ext uri="{FF2B5EF4-FFF2-40B4-BE49-F238E27FC236}">
                <a16:creationId xmlns:a16="http://schemas.microsoft.com/office/drawing/2014/main" id="{20DC86AE-84EC-418F-BD8C-C3D2BA83A2DF}"/>
              </a:ext>
            </a:extLst>
          </p:cNvPr>
          <p:cNvSpPr/>
          <p:nvPr/>
        </p:nvSpPr>
        <p:spPr>
          <a:xfrm>
            <a:off x="2504881" y="5093285"/>
            <a:ext cx="409399" cy="45213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순서도: 연결자 46">
            <a:extLst>
              <a:ext uri="{FF2B5EF4-FFF2-40B4-BE49-F238E27FC236}">
                <a16:creationId xmlns:a16="http://schemas.microsoft.com/office/drawing/2014/main" id="{2A99CD76-E8F6-4522-B679-BA4E0C4E1DB8}"/>
              </a:ext>
            </a:extLst>
          </p:cNvPr>
          <p:cNvSpPr/>
          <p:nvPr/>
        </p:nvSpPr>
        <p:spPr bwMode="auto">
          <a:xfrm>
            <a:off x="2424773" y="503775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8" name="순서도: 연결자 47">
            <a:extLst>
              <a:ext uri="{FF2B5EF4-FFF2-40B4-BE49-F238E27FC236}">
                <a16:creationId xmlns:a16="http://schemas.microsoft.com/office/drawing/2014/main" id="{2DF15D87-7108-4C31-BA5F-915ECDF3713F}"/>
              </a:ext>
            </a:extLst>
          </p:cNvPr>
          <p:cNvSpPr/>
          <p:nvPr/>
        </p:nvSpPr>
        <p:spPr bwMode="auto">
          <a:xfrm>
            <a:off x="6058141" y="1905704"/>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9" name="순서도: 연결자 48">
            <a:extLst>
              <a:ext uri="{FF2B5EF4-FFF2-40B4-BE49-F238E27FC236}">
                <a16:creationId xmlns:a16="http://schemas.microsoft.com/office/drawing/2014/main" id="{D5F2BC6C-6B5F-4B06-B50E-88FB9DFC6A65}"/>
              </a:ext>
            </a:extLst>
          </p:cNvPr>
          <p:cNvSpPr/>
          <p:nvPr/>
        </p:nvSpPr>
        <p:spPr bwMode="auto">
          <a:xfrm>
            <a:off x="6058141" y="2813840"/>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50" name="순서도: 연결자 49">
            <a:extLst>
              <a:ext uri="{FF2B5EF4-FFF2-40B4-BE49-F238E27FC236}">
                <a16:creationId xmlns:a16="http://schemas.microsoft.com/office/drawing/2014/main" id="{4D4613DF-16E9-41CF-BE7F-37FC1DA0D155}"/>
              </a:ext>
            </a:extLst>
          </p:cNvPr>
          <p:cNvSpPr/>
          <p:nvPr/>
        </p:nvSpPr>
        <p:spPr bwMode="auto">
          <a:xfrm>
            <a:off x="6054502" y="3254701"/>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51" name="직사각형 50">
            <a:extLst>
              <a:ext uri="{FF2B5EF4-FFF2-40B4-BE49-F238E27FC236}">
                <a16:creationId xmlns:a16="http://schemas.microsoft.com/office/drawing/2014/main" id="{8B6BD286-59EE-4A42-B041-D0D98FE217AC}"/>
              </a:ext>
            </a:extLst>
          </p:cNvPr>
          <p:cNvSpPr/>
          <p:nvPr/>
        </p:nvSpPr>
        <p:spPr>
          <a:xfrm>
            <a:off x="4648202" y="2155237"/>
            <a:ext cx="409399" cy="103642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순서도: 연결자 51">
            <a:extLst>
              <a:ext uri="{FF2B5EF4-FFF2-40B4-BE49-F238E27FC236}">
                <a16:creationId xmlns:a16="http://schemas.microsoft.com/office/drawing/2014/main" id="{3D82DA04-20FC-4A56-9C89-F0C2B07C3FD9}"/>
              </a:ext>
            </a:extLst>
          </p:cNvPr>
          <p:cNvSpPr/>
          <p:nvPr/>
        </p:nvSpPr>
        <p:spPr bwMode="auto">
          <a:xfrm>
            <a:off x="4568094" y="210809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53" name="직사각형 52">
            <a:extLst>
              <a:ext uri="{FF2B5EF4-FFF2-40B4-BE49-F238E27FC236}">
                <a16:creationId xmlns:a16="http://schemas.microsoft.com/office/drawing/2014/main" id="{96A3EE23-8B9D-46D0-B9C1-3DE577CC352E}"/>
              </a:ext>
            </a:extLst>
          </p:cNvPr>
          <p:cNvSpPr/>
          <p:nvPr/>
        </p:nvSpPr>
        <p:spPr>
          <a:xfrm>
            <a:off x="4628914" y="4992617"/>
            <a:ext cx="409399" cy="24240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순서도: 연결자 53">
            <a:extLst>
              <a:ext uri="{FF2B5EF4-FFF2-40B4-BE49-F238E27FC236}">
                <a16:creationId xmlns:a16="http://schemas.microsoft.com/office/drawing/2014/main" id="{3382819B-2BC4-407B-96CE-968BF47EEC27}"/>
              </a:ext>
            </a:extLst>
          </p:cNvPr>
          <p:cNvSpPr/>
          <p:nvPr/>
        </p:nvSpPr>
        <p:spPr bwMode="auto">
          <a:xfrm>
            <a:off x="4548806" y="493708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55" name="순서도: 연결자 54">
            <a:extLst>
              <a:ext uri="{FF2B5EF4-FFF2-40B4-BE49-F238E27FC236}">
                <a16:creationId xmlns:a16="http://schemas.microsoft.com/office/drawing/2014/main" id="{1631E789-8034-43E2-BBB8-F27A06BED515}"/>
              </a:ext>
            </a:extLst>
          </p:cNvPr>
          <p:cNvSpPr/>
          <p:nvPr/>
        </p:nvSpPr>
        <p:spPr bwMode="auto">
          <a:xfrm>
            <a:off x="6054502" y="4027042"/>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58" name="직사각형 57">
            <a:extLst>
              <a:ext uri="{FF2B5EF4-FFF2-40B4-BE49-F238E27FC236}">
                <a16:creationId xmlns:a16="http://schemas.microsoft.com/office/drawing/2014/main" id="{380AA006-5AB1-473A-811F-8B2D19B2A5BE}"/>
              </a:ext>
            </a:extLst>
          </p:cNvPr>
          <p:cNvSpPr/>
          <p:nvPr/>
        </p:nvSpPr>
        <p:spPr>
          <a:xfrm>
            <a:off x="3033801" y="5009395"/>
            <a:ext cx="409399"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순서도: 연결자 58">
            <a:extLst>
              <a:ext uri="{FF2B5EF4-FFF2-40B4-BE49-F238E27FC236}">
                <a16:creationId xmlns:a16="http://schemas.microsoft.com/office/drawing/2014/main" id="{1200FB65-2C52-4CB2-A369-AD1EAF25BE06}"/>
              </a:ext>
            </a:extLst>
          </p:cNvPr>
          <p:cNvSpPr/>
          <p:nvPr/>
        </p:nvSpPr>
        <p:spPr bwMode="auto">
          <a:xfrm>
            <a:off x="2953693" y="495386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60" name="직사각형 59">
            <a:extLst>
              <a:ext uri="{FF2B5EF4-FFF2-40B4-BE49-F238E27FC236}">
                <a16:creationId xmlns:a16="http://schemas.microsoft.com/office/drawing/2014/main" id="{4F2CF5E7-6910-4B8E-9DE9-6817C02AA4AD}"/>
              </a:ext>
            </a:extLst>
          </p:cNvPr>
          <p:cNvSpPr/>
          <p:nvPr/>
        </p:nvSpPr>
        <p:spPr>
          <a:xfrm>
            <a:off x="5180480" y="5076507"/>
            <a:ext cx="409399"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순서도: 연결자 60">
            <a:extLst>
              <a:ext uri="{FF2B5EF4-FFF2-40B4-BE49-F238E27FC236}">
                <a16:creationId xmlns:a16="http://schemas.microsoft.com/office/drawing/2014/main" id="{4449C22D-A76C-4D79-9FA8-A393C0077EC8}"/>
              </a:ext>
            </a:extLst>
          </p:cNvPr>
          <p:cNvSpPr/>
          <p:nvPr/>
        </p:nvSpPr>
        <p:spPr bwMode="auto">
          <a:xfrm>
            <a:off x="5100372" y="501258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
        <p:nvSpPr>
          <p:cNvPr id="43" name="TextBox 42">
            <a:extLst>
              <a:ext uri="{FF2B5EF4-FFF2-40B4-BE49-F238E27FC236}">
                <a16:creationId xmlns:a16="http://schemas.microsoft.com/office/drawing/2014/main" id="{87C517EF-C5B3-45F4-A8BE-AC3F140FA3A3}"/>
              </a:ext>
            </a:extLst>
          </p:cNvPr>
          <p:cNvSpPr txBox="1"/>
          <p:nvPr/>
        </p:nvSpPr>
        <p:spPr>
          <a:xfrm>
            <a:off x="1726175" y="5892107"/>
            <a:ext cx="3863703"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매장이 해당 연도에 존재하였던 일수를 기준으로 단순 연환산하여 산출함  </a:t>
            </a:r>
            <a:r>
              <a:rPr lang="en-US" altLang="ko-KR" sz="700" dirty="0">
                <a:latin typeface="Arial" panose="020B0604020202020204" pitchFamily="34" charset="0"/>
                <a:cs typeface="Arial" panose="020B0604020202020204" pitchFamily="34" charset="0"/>
              </a:rPr>
              <a:t> </a:t>
            </a:r>
          </a:p>
        </p:txBody>
      </p:sp>
      <p:sp>
        <p:nvSpPr>
          <p:cNvPr id="42" name="TextBox 41">
            <a:extLst>
              <a:ext uri="{FF2B5EF4-FFF2-40B4-BE49-F238E27FC236}">
                <a16:creationId xmlns:a16="http://schemas.microsoft.com/office/drawing/2014/main" id="{F23E705C-15A8-4D77-A758-1B1F4AE9A7D6}"/>
              </a:ext>
            </a:extLst>
          </p:cNvPr>
          <p:cNvSpPr txBox="1"/>
          <p:nvPr/>
        </p:nvSpPr>
        <p:spPr>
          <a:xfrm>
            <a:off x="1671857" y="1880539"/>
            <a:ext cx="1378583"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a:t>
            </a:r>
            <a:r>
              <a:rPr lang="ko-KR" altLang="en-US" sz="900" b="1" dirty="0">
                <a:latin typeface="+mj-ea"/>
                <a:cs typeface="Univers for KPMG"/>
              </a:rPr>
              <a:t>브랜드매출</a:t>
            </a:r>
            <a:r>
              <a:rPr lang="en-US" altLang="ko-KR" sz="900" b="1" dirty="0">
                <a:latin typeface="+mj-ea"/>
                <a:cs typeface="Univers for KPMG"/>
              </a:rPr>
              <a:t> Movement</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56" name="순서도: 연결자 55">
            <a:extLst>
              <a:ext uri="{FF2B5EF4-FFF2-40B4-BE49-F238E27FC236}">
                <a16:creationId xmlns:a16="http://schemas.microsoft.com/office/drawing/2014/main" id="{806AE3F5-A524-4CE6-8B5F-E00A3821D87D}"/>
              </a:ext>
            </a:extLst>
          </p:cNvPr>
          <p:cNvSpPr/>
          <p:nvPr/>
        </p:nvSpPr>
        <p:spPr bwMode="auto">
          <a:xfrm>
            <a:off x="6054502" y="4487890"/>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57" name="순서도: 연결자 56">
            <a:extLst>
              <a:ext uri="{FF2B5EF4-FFF2-40B4-BE49-F238E27FC236}">
                <a16:creationId xmlns:a16="http://schemas.microsoft.com/office/drawing/2014/main" id="{F4AF61C7-03A2-4ECD-8F07-02F6F551BC33}"/>
              </a:ext>
            </a:extLst>
          </p:cNvPr>
          <p:cNvSpPr/>
          <p:nvPr/>
        </p:nvSpPr>
        <p:spPr bwMode="auto">
          <a:xfrm>
            <a:off x="6054502" y="5094312"/>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62" name="순서도: 연결자 61">
            <a:extLst>
              <a:ext uri="{FF2B5EF4-FFF2-40B4-BE49-F238E27FC236}">
                <a16:creationId xmlns:a16="http://schemas.microsoft.com/office/drawing/2014/main" id="{7FC46693-2BDE-49A9-87B6-F3F1D54CA954}"/>
              </a:ext>
            </a:extLst>
          </p:cNvPr>
          <p:cNvSpPr/>
          <p:nvPr/>
        </p:nvSpPr>
        <p:spPr bwMode="auto">
          <a:xfrm>
            <a:off x="6054502" y="5555160"/>
            <a:ext cx="144000" cy="141061"/>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126348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Historical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36000" marR="0" lvl="0" indent="0" algn="l" defTabSz="914400" rtl="0" eaLnBrk="1" fontAlgn="auto" latinLnBrk="1" hangingPunct="1">
                        <a:lnSpc>
                          <a:spcPts val="1200"/>
                        </a:lnSpc>
                        <a:spcBef>
                          <a:spcPts val="100"/>
                        </a:spcBef>
                        <a:spcAft>
                          <a:spcPts val="100"/>
                        </a:spcAft>
                        <a:buClr>
                          <a:srgbClr val="00338D"/>
                        </a:buClr>
                        <a:buSzTx/>
                        <a:buFont typeface="Wingdings" panose="05000000000000000000" pitchFamily="2" charset="2"/>
                        <a:buNone/>
                        <a:tabLst/>
                        <a:defRPr/>
                      </a:pPr>
                      <a:endParaRPr kumimoji="0" lang="en-US" altLang="ko-KR" sz="900" b="1"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Store Performance (4/5)</a:t>
            </a:r>
          </a:p>
        </p:txBody>
      </p:sp>
      <p:sp>
        <p:nvSpPr>
          <p:cNvPr id="8"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14" name="TextBox 13">
            <a:extLst>
              <a:ext uri="{FF2B5EF4-FFF2-40B4-BE49-F238E27FC236}">
                <a16:creationId xmlns:a16="http://schemas.microsoft.com/office/drawing/2014/main" id="{371288D6-6EA1-4CE6-9353-F8CB7441E3E7}"/>
              </a:ext>
            </a:extLst>
          </p:cNvPr>
          <p:cNvSpPr txBox="1"/>
          <p:nvPr/>
        </p:nvSpPr>
        <p:spPr>
          <a:xfrm>
            <a:off x="8042881" y="1688608"/>
            <a:ext cx="731259"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mc:AlternateContent xmlns:mc="http://schemas.openxmlformats.org/markup-compatibility/2006" xmlns:cx1="http://schemas.microsoft.com/office/drawing/2015/9/8/chartex">
        <mc:Choice Requires="cx1">
          <p:graphicFrame>
            <p:nvGraphicFramePr>
              <p:cNvPr id="16" name="차트 15">
                <a:extLst>
                  <a:ext uri="{FF2B5EF4-FFF2-40B4-BE49-F238E27FC236}">
                    <a16:creationId xmlns:a16="http://schemas.microsoft.com/office/drawing/2014/main" id="{0FB4429A-C5CC-4522-B755-C3CD56B19F61}"/>
                  </a:ext>
                </a:extLst>
              </p:cNvPr>
              <p:cNvGraphicFramePr/>
              <p:nvPr/>
            </p:nvGraphicFramePr>
            <p:xfrm>
              <a:off x="1592717" y="1663064"/>
              <a:ext cx="7150230" cy="19145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6" name="차트 15">
                <a:extLst>
                  <a:ext uri="{FF2B5EF4-FFF2-40B4-BE49-F238E27FC236}">
                    <a16:creationId xmlns:a16="http://schemas.microsoft.com/office/drawing/2014/main" id="{0FB4429A-C5CC-4522-B755-C3CD56B19F61}"/>
                  </a:ext>
                </a:extLst>
              </p:cNvPr>
              <p:cNvPicPr>
                <a:picLocks noGrp="1" noRot="1" noChangeAspect="1" noMove="1" noResize="1" noEditPoints="1" noAdjustHandles="1" noChangeArrowheads="1" noChangeShapeType="1"/>
              </p:cNvPicPr>
              <p:nvPr/>
            </p:nvPicPr>
            <p:blipFill>
              <a:blip r:embed="rId3"/>
              <a:stretch>
                <a:fillRect/>
              </a:stretch>
            </p:blipFill>
            <p:spPr>
              <a:xfrm>
                <a:off x="1592717" y="1663064"/>
                <a:ext cx="7150230" cy="1914599"/>
              </a:xfrm>
              <a:prstGeom prst="rect">
                <a:avLst/>
              </a:prstGeom>
            </p:spPr>
          </p:pic>
        </mc:Fallback>
      </mc:AlternateContent>
      <p:sp>
        <p:nvSpPr>
          <p:cNvPr id="17" name="직사각형 16">
            <a:extLst>
              <a:ext uri="{FF2B5EF4-FFF2-40B4-BE49-F238E27FC236}">
                <a16:creationId xmlns:a16="http://schemas.microsoft.com/office/drawing/2014/main" id="{813BF9DD-BD58-41D2-870F-728EB0A851C6}"/>
              </a:ext>
            </a:extLst>
          </p:cNvPr>
          <p:cNvSpPr/>
          <p:nvPr/>
        </p:nvSpPr>
        <p:spPr>
          <a:xfrm>
            <a:off x="2133158" y="3051241"/>
            <a:ext cx="414395" cy="170131"/>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BBEB8EB-24F9-44F4-9901-4043865B48A5}"/>
              </a:ext>
            </a:extLst>
          </p:cNvPr>
          <p:cNvSpPr/>
          <p:nvPr/>
        </p:nvSpPr>
        <p:spPr>
          <a:xfrm>
            <a:off x="3441433" y="2871871"/>
            <a:ext cx="414395" cy="265611"/>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484DEE35-321B-4339-AF69-AA06338B2AC1}"/>
              </a:ext>
            </a:extLst>
          </p:cNvPr>
          <p:cNvGraphicFramePr>
            <a:graphicFrameLocks noGrp="1"/>
          </p:cNvGraphicFramePr>
          <p:nvPr/>
        </p:nvGraphicFramePr>
        <p:xfrm>
          <a:off x="1592717" y="3591503"/>
          <a:ext cx="7110119" cy="341370"/>
        </p:xfrm>
        <a:graphic>
          <a:graphicData uri="http://schemas.openxmlformats.org/drawingml/2006/table">
            <a:tbl>
              <a:tblPr/>
              <a:tblGrid>
                <a:gridCol w="553787">
                  <a:extLst>
                    <a:ext uri="{9D8B030D-6E8A-4147-A177-3AD203B41FA5}">
                      <a16:colId xmlns:a16="http://schemas.microsoft.com/office/drawing/2014/main" val="1946513536"/>
                    </a:ext>
                  </a:extLst>
                </a:gridCol>
                <a:gridCol w="546361">
                  <a:extLst>
                    <a:ext uri="{9D8B030D-6E8A-4147-A177-3AD203B41FA5}">
                      <a16:colId xmlns:a16="http://schemas.microsoft.com/office/drawing/2014/main" val="3655007489"/>
                    </a:ext>
                  </a:extLst>
                </a:gridCol>
                <a:gridCol w="546361">
                  <a:extLst>
                    <a:ext uri="{9D8B030D-6E8A-4147-A177-3AD203B41FA5}">
                      <a16:colId xmlns:a16="http://schemas.microsoft.com/office/drawing/2014/main" val="2421894720"/>
                    </a:ext>
                  </a:extLst>
                </a:gridCol>
                <a:gridCol w="546361">
                  <a:extLst>
                    <a:ext uri="{9D8B030D-6E8A-4147-A177-3AD203B41FA5}">
                      <a16:colId xmlns:a16="http://schemas.microsoft.com/office/drawing/2014/main" val="3279116472"/>
                    </a:ext>
                  </a:extLst>
                </a:gridCol>
                <a:gridCol w="546361">
                  <a:extLst>
                    <a:ext uri="{9D8B030D-6E8A-4147-A177-3AD203B41FA5}">
                      <a16:colId xmlns:a16="http://schemas.microsoft.com/office/drawing/2014/main" val="713011442"/>
                    </a:ext>
                  </a:extLst>
                </a:gridCol>
                <a:gridCol w="546361">
                  <a:extLst>
                    <a:ext uri="{9D8B030D-6E8A-4147-A177-3AD203B41FA5}">
                      <a16:colId xmlns:a16="http://schemas.microsoft.com/office/drawing/2014/main" val="1910199003"/>
                    </a:ext>
                  </a:extLst>
                </a:gridCol>
                <a:gridCol w="546361">
                  <a:extLst>
                    <a:ext uri="{9D8B030D-6E8A-4147-A177-3AD203B41FA5}">
                      <a16:colId xmlns:a16="http://schemas.microsoft.com/office/drawing/2014/main" val="4177362485"/>
                    </a:ext>
                  </a:extLst>
                </a:gridCol>
                <a:gridCol w="546361">
                  <a:extLst>
                    <a:ext uri="{9D8B030D-6E8A-4147-A177-3AD203B41FA5}">
                      <a16:colId xmlns:a16="http://schemas.microsoft.com/office/drawing/2014/main" val="2112724871"/>
                    </a:ext>
                  </a:extLst>
                </a:gridCol>
                <a:gridCol w="546361">
                  <a:extLst>
                    <a:ext uri="{9D8B030D-6E8A-4147-A177-3AD203B41FA5}">
                      <a16:colId xmlns:a16="http://schemas.microsoft.com/office/drawing/2014/main" val="3876852365"/>
                    </a:ext>
                  </a:extLst>
                </a:gridCol>
                <a:gridCol w="546361">
                  <a:extLst>
                    <a:ext uri="{9D8B030D-6E8A-4147-A177-3AD203B41FA5}">
                      <a16:colId xmlns:a16="http://schemas.microsoft.com/office/drawing/2014/main" val="1327084080"/>
                    </a:ext>
                  </a:extLst>
                </a:gridCol>
                <a:gridCol w="546361">
                  <a:extLst>
                    <a:ext uri="{9D8B030D-6E8A-4147-A177-3AD203B41FA5}">
                      <a16:colId xmlns:a16="http://schemas.microsoft.com/office/drawing/2014/main" val="3791341233"/>
                    </a:ext>
                  </a:extLst>
                </a:gridCol>
                <a:gridCol w="546361">
                  <a:extLst>
                    <a:ext uri="{9D8B030D-6E8A-4147-A177-3AD203B41FA5}">
                      <a16:colId xmlns:a16="http://schemas.microsoft.com/office/drawing/2014/main" val="3941081441"/>
                    </a:ext>
                  </a:extLst>
                </a:gridCol>
                <a:gridCol w="546361">
                  <a:extLst>
                    <a:ext uri="{9D8B030D-6E8A-4147-A177-3AD203B41FA5}">
                      <a16:colId xmlns:a16="http://schemas.microsoft.com/office/drawing/2014/main" val="873365443"/>
                    </a:ext>
                  </a:extLst>
                </a:gridCol>
              </a:tblGrid>
              <a:tr h="0">
                <a:tc rowSpan="2">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36000" marR="36000" marT="7110"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gridSpan="4">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FY17→FY18</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FY18→FY19</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FY19→FY20</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89615930"/>
                  </a:ext>
                </a:extLst>
              </a:tr>
              <a:tr h="0">
                <a:tc vMerge="1">
                  <a:txBody>
                    <a:bodyPr/>
                    <a:lstStyle/>
                    <a:p>
                      <a:pPr latinLnBrk="1"/>
                      <a:endParaRPr lang="ko-KR" altLang="en-US"/>
                    </a:p>
                  </a:txBody>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A</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B</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C</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D</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A</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B</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C</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D</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A</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B</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C</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D</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60402290"/>
                  </a:ext>
                </a:extLst>
              </a:tr>
              <a:tr h="0">
                <a:tc>
                  <a:txBody>
                    <a:bodyPr/>
                    <a:lstStyle/>
                    <a:p>
                      <a:pPr algn="ctr" fontAlgn="b"/>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매장수</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711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40 </a:t>
                      </a:r>
                    </a:p>
                  </a:txBody>
                  <a:tcPr marL="36000" marR="36000" marT="711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219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146 </a:t>
                      </a:r>
                    </a:p>
                  </a:txBody>
                  <a:tcPr marL="36000" marR="36000" marT="711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184 </a:t>
                      </a:r>
                    </a:p>
                  </a:txBody>
                  <a:tcPr marL="36000" marR="36000" marT="711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400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218</a:t>
                      </a:r>
                      <a:r>
                        <a:rPr lang="en-US" altLang="ko-KR" sz="700" b="0" i="0" u="none" strike="noStrike" baseline="30000" dirty="0">
                          <a:solidFill>
                            <a:srgbClr val="000000"/>
                          </a:solidFill>
                          <a:effectLst/>
                          <a:latin typeface="맑은 고딕" panose="020B0503020000020004" pitchFamily="50" charset="-127"/>
                          <a:ea typeface="+mn-ea"/>
                        </a:rPr>
                        <a:t>1</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711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396 </a:t>
                      </a:r>
                    </a:p>
                  </a:txBody>
                  <a:tcPr marL="36000" marR="36000" marT="711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399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7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399</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1</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711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28423133"/>
                  </a:ext>
                </a:extLst>
              </a:tr>
            </a:tbl>
          </a:graphicData>
        </a:graphic>
      </p:graphicFrame>
      <p:graphicFrame>
        <p:nvGraphicFramePr>
          <p:cNvPr id="7" name="표 6">
            <a:extLst>
              <a:ext uri="{FF2B5EF4-FFF2-40B4-BE49-F238E27FC236}">
                <a16:creationId xmlns:a16="http://schemas.microsoft.com/office/drawing/2014/main" id="{212FCDDC-FA89-491D-AAC2-B77BA096800D}"/>
              </a:ext>
            </a:extLst>
          </p:cNvPr>
          <p:cNvGraphicFramePr>
            <a:graphicFrameLocks noGrp="1"/>
          </p:cNvGraphicFramePr>
          <p:nvPr/>
        </p:nvGraphicFramePr>
        <p:xfrm>
          <a:off x="1587979" y="1691615"/>
          <a:ext cx="5050878" cy="581025"/>
        </p:xfrm>
        <a:graphic>
          <a:graphicData uri="http://schemas.openxmlformats.org/drawingml/2006/table">
            <a:tbl>
              <a:tblPr/>
              <a:tblGrid>
                <a:gridCol w="364317">
                  <a:extLst>
                    <a:ext uri="{9D8B030D-6E8A-4147-A177-3AD203B41FA5}">
                      <a16:colId xmlns:a16="http://schemas.microsoft.com/office/drawing/2014/main" val="30273880"/>
                    </a:ext>
                  </a:extLst>
                </a:gridCol>
                <a:gridCol w="1438795">
                  <a:extLst>
                    <a:ext uri="{9D8B030D-6E8A-4147-A177-3AD203B41FA5}">
                      <a16:colId xmlns:a16="http://schemas.microsoft.com/office/drawing/2014/main" val="1170200250"/>
                    </a:ext>
                  </a:extLst>
                </a:gridCol>
                <a:gridCol w="3247766">
                  <a:extLst>
                    <a:ext uri="{9D8B030D-6E8A-4147-A177-3AD203B41FA5}">
                      <a16:colId xmlns:a16="http://schemas.microsoft.com/office/drawing/2014/main" val="3175330725"/>
                    </a:ext>
                  </a:extLst>
                </a:gridCol>
              </a:tblGrid>
              <a:tr h="0">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rgbClr val="005EB8"/>
                    </a:solidFill>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rgbClr val="005EB8"/>
                    </a:solidFill>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설명</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rgbClr val="005EB8"/>
                    </a:solidFill>
                  </a:tcPr>
                </a:tc>
                <a:extLst>
                  <a:ext uri="{0D108BD9-81ED-4DB2-BD59-A6C34878D82A}">
                    <a16:rowId xmlns:a16="http://schemas.microsoft.com/office/drawing/2014/main" val="172122945"/>
                  </a:ext>
                </a:extLst>
              </a:tr>
              <a:tr h="66052">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A</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r>
                        <a:rPr lang="en-US" sz="700" b="0" i="0" u="none" strike="noStrike">
                          <a:solidFill>
                            <a:srgbClr val="000000"/>
                          </a:solidFill>
                          <a:effectLst/>
                          <a:latin typeface="맑은 고딕" panose="020B0503020000020004" pitchFamily="50" charset="-127"/>
                          <a:ea typeface="맑은 고딕" panose="020B0503020000020004" pitchFamily="50" charset="-127"/>
                        </a:rPr>
                        <a:t>Same Store Sales Growth</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직전기간 온기기준으로 영업한 매장의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매출증감효과</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5794771"/>
                  </a:ext>
                </a:extLst>
              </a:tr>
              <a:tr h="45959">
                <a:tc>
                  <a:txBody>
                    <a:bodyPr/>
                    <a:lstStyle/>
                    <a:p>
                      <a:pPr algn="l" fontAlgn="b"/>
                      <a:r>
                        <a:rPr lang="en-US" sz="700" b="1" i="0" u="none" strike="noStrike">
                          <a:solidFill>
                            <a:srgbClr val="000000"/>
                          </a:solidFill>
                          <a:effectLst/>
                          <a:latin typeface="맑은 고딕" panose="020B0503020000020004" pitchFamily="50" charset="-127"/>
                          <a:ea typeface="맑은 고딕" panose="020B0503020000020004" pitchFamily="50" charset="-127"/>
                        </a:rPr>
                        <a:t>B</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신규매장 오픈효과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신규매장 오픈으로 인한 매출증가효과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46173885"/>
                  </a:ext>
                </a:extLst>
              </a:tr>
              <a:tr h="45786">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C</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폐점효과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폐점으로 인한 매출감소효과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63666952"/>
                  </a:ext>
                </a:extLst>
              </a:tr>
              <a:tr h="67957">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D</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온기영업효과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직전기간 중 개설</a:t>
                      </a:r>
                      <a:r>
                        <a:rPr lang="en-US" altLang="ko-KR" sz="700" b="0" i="0" u="none" strike="noStrike" baseline="30000" dirty="0">
                          <a:solidFill>
                            <a:srgbClr val="000000"/>
                          </a:solidFill>
                          <a:effectLst/>
                          <a:latin typeface="맑은 고딕" panose="020B0503020000020004" pitchFamily="50" charset="-127"/>
                          <a:ea typeface="맑은 고딕" panose="020B0503020000020004" pitchFamily="50" charset="-127"/>
                        </a:rPr>
                        <a:t>1</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되어 당기부터 온기로 매출이 발생함에 따른 증감효과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50699457"/>
                  </a:ext>
                </a:extLst>
              </a:tr>
            </a:tbl>
          </a:graphicData>
        </a:graphic>
      </p:graphicFrame>
      <mc:AlternateContent xmlns:mc="http://schemas.openxmlformats.org/markup-compatibility/2006" xmlns:cx1="http://schemas.microsoft.com/office/drawing/2015/9/8/chartex">
        <mc:Choice Requires="cx1">
          <p:graphicFrame>
            <p:nvGraphicFramePr>
              <p:cNvPr id="29" name="차트 28">
                <a:extLst>
                  <a:ext uri="{FF2B5EF4-FFF2-40B4-BE49-F238E27FC236}">
                    <a16:creationId xmlns:a16="http://schemas.microsoft.com/office/drawing/2014/main" id="{D153692C-EB24-49F1-9B2B-A741FDF0C657}"/>
                  </a:ext>
                </a:extLst>
              </p:cNvPr>
              <p:cNvGraphicFramePr/>
              <p:nvPr/>
            </p:nvGraphicFramePr>
            <p:xfrm>
              <a:off x="1886332" y="4112736"/>
              <a:ext cx="894858" cy="80133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9" name="차트 28">
                <a:extLst>
                  <a:ext uri="{FF2B5EF4-FFF2-40B4-BE49-F238E27FC236}">
                    <a16:creationId xmlns:a16="http://schemas.microsoft.com/office/drawing/2014/main" id="{D153692C-EB24-49F1-9B2B-A741FDF0C657}"/>
                  </a:ext>
                </a:extLst>
              </p:cNvPr>
              <p:cNvPicPr>
                <a:picLocks noGrp="1" noRot="1" noChangeAspect="1" noMove="1" noResize="1" noEditPoints="1" noAdjustHandles="1" noChangeArrowheads="1" noChangeShapeType="1"/>
              </p:cNvPicPr>
              <p:nvPr/>
            </p:nvPicPr>
            <p:blipFill>
              <a:blip r:embed="rId5"/>
              <a:stretch>
                <a:fillRect/>
              </a:stretch>
            </p:blipFill>
            <p:spPr>
              <a:xfrm>
                <a:off x="1886332" y="4112736"/>
                <a:ext cx="894858" cy="8013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1" name="차트 30">
                <a:extLst>
                  <a:ext uri="{FF2B5EF4-FFF2-40B4-BE49-F238E27FC236}">
                    <a16:creationId xmlns:a16="http://schemas.microsoft.com/office/drawing/2014/main" id="{93D521AE-8A16-4BD0-A965-0D6CD6A2FD6E}"/>
                  </a:ext>
                </a:extLst>
              </p:cNvPr>
              <p:cNvGraphicFramePr/>
              <p:nvPr/>
            </p:nvGraphicFramePr>
            <p:xfrm>
              <a:off x="2841168" y="4112735"/>
              <a:ext cx="1279402" cy="801333"/>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31" name="차트 30">
                <a:extLst>
                  <a:ext uri="{FF2B5EF4-FFF2-40B4-BE49-F238E27FC236}">
                    <a16:creationId xmlns:a16="http://schemas.microsoft.com/office/drawing/2014/main" id="{93D521AE-8A16-4BD0-A965-0D6CD6A2FD6E}"/>
                  </a:ext>
                </a:extLst>
              </p:cNvPr>
              <p:cNvPicPr>
                <a:picLocks noGrp="1" noRot="1" noChangeAspect="1" noMove="1" noResize="1" noEditPoints="1" noAdjustHandles="1" noChangeArrowheads="1" noChangeShapeType="1"/>
              </p:cNvPicPr>
              <p:nvPr/>
            </p:nvPicPr>
            <p:blipFill>
              <a:blip r:embed="rId7"/>
              <a:stretch>
                <a:fillRect/>
              </a:stretch>
            </p:blipFill>
            <p:spPr>
              <a:xfrm>
                <a:off x="2841168" y="4112735"/>
                <a:ext cx="1279402" cy="801333"/>
              </a:xfrm>
              <a:prstGeom prst="rect">
                <a:avLst/>
              </a:prstGeom>
            </p:spPr>
          </p:pic>
        </mc:Fallback>
      </mc:AlternateContent>
      <p:sp>
        <p:nvSpPr>
          <p:cNvPr id="33" name="TextBox 32">
            <a:extLst>
              <a:ext uri="{FF2B5EF4-FFF2-40B4-BE49-F238E27FC236}">
                <a16:creationId xmlns:a16="http://schemas.microsoft.com/office/drawing/2014/main" id="{A6FF0617-7D0B-4936-B456-1E45938F8B3D}"/>
              </a:ext>
            </a:extLst>
          </p:cNvPr>
          <p:cNvSpPr txBox="1"/>
          <p:nvPr/>
        </p:nvSpPr>
        <p:spPr>
          <a:xfrm>
            <a:off x="1886331" y="4974600"/>
            <a:ext cx="6822547" cy="124714"/>
          </a:xfrm>
          <a:prstGeom prst="rect">
            <a:avLst/>
          </a:prstGeom>
          <a:noFill/>
        </p:spPr>
        <p:txBody>
          <a:bodyPr wrap="square" lIns="0" tIns="0" bIns="0" rtlCol="0">
            <a:spAutoFit/>
          </a:bodyPr>
          <a:lstStyle/>
          <a:p>
            <a:pPr>
              <a:lnSpc>
                <a:spcPct val="110000"/>
              </a:lnSpc>
            </a:pPr>
            <a:r>
              <a:rPr lang="en-US" altLang="ko-KR" sz="800" dirty="0">
                <a:latin typeface="Arial" panose="020B0604020202020204" pitchFamily="34" charset="0"/>
                <a:ea typeface="+mj-ea"/>
                <a:cs typeface="Arial" panose="020B0604020202020204" pitchFamily="34" charset="0"/>
              </a:rPr>
              <a:t>a: </a:t>
            </a:r>
            <a:r>
              <a:rPr lang="ko-KR" altLang="en-US" sz="800" dirty="0">
                <a:latin typeface="Arial" panose="020B0604020202020204" pitchFamily="34" charset="0"/>
                <a:ea typeface="+mj-ea"/>
                <a:cs typeface="Arial" panose="020B0604020202020204" pitchFamily="34" charset="0"/>
              </a:rPr>
              <a:t>영수건수 증감효과 </a:t>
            </a:r>
            <a:r>
              <a:rPr lang="en-US" altLang="ko-KR" sz="800" dirty="0">
                <a:latin typeface="Arial" panose="020B0604020202020204" pitchFamily="34" charset="0"/>
                <a:ea typeface="+mj-ea"/>
                <a:cs typeface="Arial" panose="020B0604020202020204" pitchFamily="34" charset="0"/>
              </a:rPr>
              <a:t>/ b: </a:t>
            </a:r>
            <a:r>
              <a:rPr lang="ko-KR" altLang="en-US" sz="800" dirty="0">
                <a:latin typeface="Arial" panose="020B0604020202020204" pitchFamily="34" charset="0"/>
                <a:ea typeface="+mj-ea"/>
                <a:cs typeface="Arial" panose="020B0604020202020204" pitchFamily="34" charset="0"/>
              </a:rPr>
              <a:t>영수단가 증감효과 </a:t>
            </a:r>
            <a:r>
              <a:rPr lang="en-US" altLang="ko-KR" sz="800" dirty="0">
                <a:latin typeface="Arial" panose="020B0604020202020204" pitchFamily="34" charset="0"/>
                <a:ea typeface="+mj-ea"/>
                <a:cs typeface="Arial" panose="020B0604020202020204" pitchFamily="34" charset="0"/>
              </a:rPr>
              <a:t>/ </a:t>
            </a:r>
            <a:r>
              <a:rPr lang="en-US" altLang="ko-KR" sz="800" dirty="0">
                <a:latin typeface="Arial" panose="020B0604020202020204" pitchFamily="34" charset="0"/>
                <a:cs typeface="Arial" panose="020B0604020202020204" pitchFamily="34" charset="0"/>
              </a:rPr>
              <a:t>c: </a:t>
            </a:r>
            <a:r>
              <a:rPr lang="ko-KR" altLang="en-US" sz="800" dirty="0">
                <a:latin typeface="Arial" panose="020B0604020202020204" pitchFamily="34" charset="0"/>
                <a:cs typeface="Arial" panose="020B0604020202020204" pitchFamily="34" charset="0"/>
              </a:rPr>
              <a:t>연환산효과 </a:t>
            </a:r>
            <a:r>
              <a:rPr lang="en-US" altLang="ko-KR" sz="800" dirty="0">
                <a:latin typeface="Arial" panose="020B0604020202020204" pitchFamily="34" charset="0"/>
                <a:cs typeface="Arial" panose="020B0604020202020204" pitchFamily="34" charset="0"/>
              </a:rPr>
              <a:t>/ d: </a:t>
            </a:r>
            <a:r>
              <a:rPr lang="ko-KR" altLang="en-US" sz="800" dirty="0">
                <a:latin typeface="Arial" panose="020B0604020202020204" pitchFamily="34" charset="0"/>
                <a:cs typeface="Arial" panose="020B0604020202020204" pitchFamily="34" charset="0"/>
              </a:rPr>
              <a:t>영수건수 증감효과 </a:t>
            </a:r>
            <a:r>
              <a:rPr lang="en-US" altLang="ko-KR" sz="800" dirty="0">
                <a:latin typeface="Arial" panose="020B0604020202020204" pitchFamily="34" charset="0"/>
                <a:cs typeface="Arial" panose="020B0604020202020204" pitchFamily="34" charset="0"/>
              </a:rPr>
              <a:t>/ e: </a:t>
            </a:r>
            <a:r>
              <a:rPr lang="ko-KR" altLang="en-US" sz="800" dirty="0">
                <a:latin typeface="Arial" panose="020B0604020202020204" pitchFamily="34" charset="0"/>
                <a:cs typeface="Arial" panose="020B0604020202020204" pitchFamily="34" charset="0"/>
              </a:rPr>
              <a:t>영수단가 증감효과</a:t>
            </a:r>
            <a:r>
              <a:rPr lang="en-US" altLang="ko-KR" sz="800" dirty="0">
                <a:latin typeface="Arial" panose="020B0604020202020204" pitchFamily="34" charset="0"/>
                <a:cs typeface="Arial" panose="020B0604020202020204" pitchFamily="34" charset="0"/>
              </a:rPr>
              <a:t> </a:t>
            </a:r>
            <a:endParaRPr lang="ko-KR" altLang="en-US" sz="800" dirty="0">
              <a:latin typeface="Arial" panose="020B0604020202020204" pitchFamily="34" charset="0"/>
              <a:ea typeface="+mj-ea"/>
              <a:cs typeface="Arial" panose="020B0604020202020204" pitchFamily="34" charset="0"/>
            </a:endParaRPr>
          </a:p>
        </p:txBody>
      </p:sp>
      <p:sp>
        <p:nvSpPr>
          <p:cNvPr id="37" name="TextBox 36">
            <a:extLst>
              <a:ext uri="{FF2B5EF4-FFF2-40B4-BE49-F238E27FC236}">
                <a16:creationId xmlns:a16="http://schemas.microsoft.com/office/drawing/2014/main" id="{77ED80C1-A5A0-4850-86F1-860A73E30702}"/>
              </a:ext>
            </a:extLst>
          </p:cNvPr>
          <p:cNvSpPr txBox="1"/>
          <p:nvPr/>
        </p:nvSpPr>
        <p:spPr>
          <a:xfrm>
            <a:off x="1596356" y="1538320"/>
            <a:ext cx="2276264"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a:t>
            </a:r>
            <a:r>
              <a:rPr lang="ko-KR" altLang="en-US" sz="900" b="1" dirty="0">
                <a:latin typeface="+mj-ea"/>
                <a:cs typeface="Univers for KPMG"/>
              </a:rPr>
              <a:t>브랜드매출</a:t>
            </a:r>
            <a:r>
              <a:rPr lang="en-US" altLang="ko-KR" sz="900" b="1" dirty="0">
                <a:latin typeface="+mj-ea"/>
                <a:cs typeface="Univers for KPMG"/>
              </a:rPr>
              <a:t> </a:t>
            </a:r>
            <a:r>
              <a:rPr lang="en-US" altLang="ko-KR" sz="900" b="1" dirty="0" err="1">
                <a:latin typeface="+mj-ea"/>
                <a:cs typeface="Univers for KPMG"/>
              </a:rPr>
              <a:t>Movement_SSSG</a:t>
            </a:r>
            <a:r>
              <a:rPr lang="en-US" altLang="ko-KR" sz="900" b="1" dirty="0">
                <a:latin typeface="+mj-ea"/>
                <a:cs typeface="Univers for KPMG"/>
              </a:rPr>
              <a:t> Analysis</a:t>
            </a:r>
            <a:r>
              <a:rPr lang="en-US" altLang="ko-KR" sz="900" b="1" dirty="0">
                <a:latin typeface="+mj-ea"/>
                <a:ea typeface="+mj-ea"/>
                <a:cs typeface="Univers for KPMG"/>
              </a:rPr>
              <a:t>&gt;</a:t>
            </a:r>
            <a:endParaRPr lang="ko-KR" altLang="en-US" sz="900" b="1" dirty="0">
              <a:latin typeface="+mj-ea"/>
              <a:ea typeface="+mj-ea"/>
              <a:cs typeface="Univers for KPMG"/>
            </a:endParaRPr>
          </a:p>
        </p:txBody>
      </p:sp>
      <mc:AlternateContent xmlns:mc="http://schemas.openxmlformats.org/markup-compatibility/2006" xmlns:cx1="http://schemas.microsoft.com/office/drawing/2015/9/8/chartex">
        <mc:Choice Requires="cx1">
          <p:graphicFrame>
            <p:nvGraphicFramePr>
              <p:cNvPr id="42" name="차트 41">
                <a:extLst>
                  <a:ext uri="{FF2B5EF4-FFF2-40B4-BE49-F238E27FC236}">
                    <a16:creationId xmlns:a16="http://schemas.microsoft.com/office/drawing/2014/main" id="{FB562261-B20A-4988-B26B-EEFF4BDFA92B}"/>
                  </a:ext>
                </a:extLst>
              </p:cNvPr>
              <p:cNvGraphicFramePr/>
              <p:nvPr/>
            </p:nvGraphicFramePr>
            <p:xfrm>
              <a:off x="4180548" y="4119433"/>
              <a:ext cx="894525" cy="793114"/>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42" name="차트 41">
                <a:extLst>
                  <a:ext uri="{FF2B5EF4-FFF2-40B4-BE49-F238E27FC236}">
                    <a16:creationId xmlns:a16="http://schemas.microsoft.com/office/drawing/2014/main" id="{FB562261-B20A-4988-B26B-EEFF4BDFA92B}"/>
                  </a:ext>
                </a:extLst>
              </p:cNvPr>
              <p:cNvPicPr>
                <a:picLocks noGrp="1" noRot="1" noChangeAspect="1" noMove="1" noResize="1" noEditPoints="1" noAdjustHandles="1" noChangeArrowheads="1" noChangeShapeType="1"/>
              </p:cNvPicPr>
              <p:nvPr/>
            </p:nvPicPr>
            <p:blipFill>
              <a:blip r:embed="rId9"/>
              <a:stretch>
                <a:fillRect/>
              </a:stretch>
            </p:blipFill>
            <p:spPr>
              <a:xfrm>
                <a:off x="4180548" y="4119433"/>
                <a:ext cx="894525" cy="79311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3" name="차트 42">
                <a:extLst>
                  <a:ext uri="{FF2B5EF4-FFF2-40B4-BE49-F238E27FC236}">
                    <a16:creationId xmlns:a16="http://schemas.microsoft.com/office/drawing/2014/main" id="{81448F3B-23EF-4377-84C1-70DA7CE50291}"/>
                  </a:ext>
                </a:extLst>
              </p:cNvPr>
              <p:cNvGraphicFramePr/>
              <p:nvPr/>
            </p:nvGraphicFramePr>
            <p:xfrm>
              <a:off x="5135051" y="4119433"/>
              <a:ext cx="1278411" cy="801331"/>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43" name="차트 42">
                <a:extLst>
                  <a:ext uri="{FF2B5EF4-FFF2-40B4-BE49-F238E27FC236}">
                    <a16:creationId xmlns:a16="http://schemas.microsoft.com/office/drawing/2014/main" id="{81448F3B-23EF-4377-84C1-70DA7CE50291}"/>
                  </a:ext>
                </a:extLst>
              </p:cNvPr>
              <p:cNvPicPr>
                <a:picLocks noGrp="1" noRot="1" noChangeAspect="1" noMove="1" noResize="1" noEditPoints="1" noAdjustHandles="1" noChangeArrowheads="1" noChangeShapeType="1"/>
              </p:cNvPicPr>
              <p:nvPr/>
            </p:nvPicPr>
            <p:blipFill>
              <a:blip r:embed="rId11"/>
              <a:stretch>
                <a:fillRect/>
              </a:stretch>
            </p:blipFill>
            <p:spPr>
              <a:xfrm>
                <a:off x="5135051" y="4119433"/>
                <a:ext cx="1278411" cy="8013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4" name="차트 43">
                <a:extLst>
                  <a:ext uri="{FF2B5EF4-FFF2-40B4-BE49-F238E27FC236}">
                    <a16:creationId xmlns:a16="http://schemas.microsoft.com/office/drawing/2014/main" id="{9072D835-A33E-47AD-AFF2-7D84CE72A1D1}"/>
                  </a:ext>
                </a:extLst>
              </p:cNvPr>
              <p:cNvGraphicFramePr/>
              <p:nvPr/>
            </p:nvGraphicFramePr>
            <p:xfrm>
              <a:off x="6473440" y="4119433"/>
              <a:ext cx="894525" cy="801331"/>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44" name="차트 43">
                <a:extLst>
                  <a:ext uri="{FF2B5EF4-FFF2-40B4-BE49-F238E27FC236}">
                    <a16:creationId xmlns:a16="http://schemas.microsoft.com/office/drawing/2014/main" id="{9072D835-A33E-47AD-AFF2-7D84CE72A1D1}"/>
                  </a:ext>
                </a:extLst>
              </p:cNvPr>
              <p:cNvPicPr>
                <a:picLocks noGrp="1" noRot="1" noChangeAspect="1" noMove="1" noResize="1" noEditPoints="1" noAdjustHandles="1" noChangeArrowheads="1" noChangeShapeType="1"/>
              </p:cNvPicPr>
              <p:nvPr/>
            </p:nvPicPr>
            <p:blipFill>
              <a:blip r:embed="rId13"/>
              <a:stretch>
                <a:fillRect/>
              </a:stretch>
            </p:blipFill>
            <p:spPr>
              <a:xfrm>
                <a:off x="6473440" y="4119433"/>
                <a:ext cx="894525" cy="8013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5" name="차트 44">
                <a:extLst>
                  <a:ext uri="{FF2B5EF4-FFF2-40B4-BE49-F238E27FC236}">
                    <a16:creationId xmlns:a16="http://schemas.microsoft.com/office/drawing/2014/main" id="{F72DDD78-D763-415D-B064-99F540B45383}"/>
                  </a:ext>
                </a:extLst>
              </p:cNvPr>
              <p:cNvGraphicFramePr/>
              <p:nvPr/>
            </p:nvGraphicFramePr>
            <p:xfrm>
              <a:off x="7427943" y="4112735"/>
              <a:ext cx="1280935" cy="809549"/>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45" name="차트 44">
                <a:extLst>
                  <a:ext uri="{FF2B5EF4-FFF2-40B4-BE49-F238E27FC236}">
                    <a16:creationId xmlns:a16="http://schemas.microsoft.com/office/drawing/2014/main" id="{F72DDD78-D763-415D-B064-99F540B45383}"/>
                  </a:ext>
                </a:extLst>
              </p:cNvPr>
              <p:cNvPicPr>
                <a:picLocks noGrp="1" noRot="1" noChangeAspect="1" noMove="1" noResize="1" noEditPoints="1" noAdjustHandles="1" noChangeArrowheads="1" noChangeShapeType="1"/>
              </p:cNvPicPr>
              <p:nvPr/>
            </p:nvPicPr>
            <p:blipFill>
              <a:blip r:embed="rId15"/>
              <a:stretch>
                <a:fillRect/>
              </a:stretch>
            </p:blipFill>
            <p:spPr>
              <a:xfrm>
                <a:off x="7427943" y="4112735"/>
                <a:ext cx="1280935" cy="809549"/>
              </a:xfrm>
              <a:prstGeom prst="rect">
                <a:avLst/>
              </a:prstGeom>
            </p:spPr>
          </p:pic>
        </mc:Fallback>
      </mc:AlternateContent>
      <p:sp>
        <p:nvSpPr>
          <p:cNvPr id="46" name="직사각형 45">
            <a:extLst>
              <a:ext uri="{FF2B5EF4-FFF2-40B4-BE49-F238E27FC236}">
                <a16:creationId xmlns:a16="http://schemas.microsoft.com/office/drawing/2014/main" id="{796642CC-79B4-4BAB-ACB9-C0FD7F3CFDF3}"/>
              </a:ext>
            </a:extLst>
          </p:cNvPr>
          <p:cNvSpPr/>
          <p:nvPr/>
        </p:nvSpPr>
        <p:spPr>
          <a:xfrm>
            <a:off x="4307307" y="2826136"/>
            <a:ext cx="414395" cy="215958"/>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468299F2-6A90-4F94-AD0C-66FB4DEDFF5A}"/>
              </a:ext>
            </a:extLst>
          </p:cNvPr>
          <p:cNvSpPr/>
          <p:nvPr/>
        </p:nvSpPr>
        <p:spPr>
          <a:xfrm>
            <a:off x="5623971" y="2388746"/>
            <a:ext cx="414395" cy="341370"/>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C64789FC-9DEB-448E-98C8-74350C135C3C}"/>
              </a:ext>
            </a:extLst>
          </p:cNvPr>
          <p:cNvSpPr/>
          <p:nvPr/>
        </p:nvSpPr>
        <p:spPr>
          <a:xfrm>
            <a:off x="6498234" y="2466807"/>
            <a:ext cx="414395" cy="215958"/>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9547A816-9F2C-408F-8EB2-31B455EB6AF0}"/>
              </a:ext>
            </a:extLst>
          </p:cNvPr>
          <p:cNvSpPr/>
          <p:nvPr/>
        </p:nvSpPr>
        <p:spPr>
          <a:xfrm>
            <a:off x="7813907" y="1858647"/>
            <a:ext cx="414395" cy="43593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화살표 연결선 49">
            <a:extLst>
              <a:ext uri="{FF2B5EF4-FFF2-40B4-BE49-F238E27FC236}">
                <a16:creationId xmlns:a16="http://schemas.microsoft.com/office/drawing/2014/main" id="{A1CCDA31-4A06-4467-8064-E85960635032}"/>
              </a:ext>
            </a:extLst>
          </p:cNvPr>
          <p:cNvCxnSpPr>
            <a:cxnSpLocks/>
            <a:stCxn id="17" idx="2"/>
            <a:endCxn id="29" idx="0"/>
          </p:cNvCxnSpPr>
          <p:nvPr/>
        </p:nvCxnSpPr>
        <p:spPr>
          <a:xfrm flipH="1">
            <a:off x="2333761" y="3221372"/>
            <a:ext cx="6595" cy="891364"/>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2A66D549-5A9C-4410-A72D-B00706036248}"/>
              </a:ext>
            </a:extLst>
          </p:cNvPr>
          <p:cNvCxnSpPr>
            <a:cxnSpLocks/>
            <a:stCxn id="26" idx="2"/>
            <a:endCxn id="31" idx="0"/>
          </p:cNvCxnSpPr>
          <p:nvPr/>
        </p:nvCxnSpPr>
        <p:spPr>
          <a:xfrm flipH="1">
            <a:off x="3480869" y="3137482"/>
            <a:ext cx="167762" cy="975253"/>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145CAAB7-9B27-4EC6-B465-FF676F19CF7F}"/>
              </a:ext>
            </a:extLst>
          </p:cNvPr>
          <p:cNvCxnSpPr>
            <a:cxnSpLocks/>
            <a:stCxn id="46" idx="2"/>
            <a:endCxn id="42" idx="0"/>
          </p:cNvCxnSpPr>
          <p:nvPr/>
        </p:nvCxnSpPr>
        <p:spPr>
          <a:xfrm>
            <a:off x="4514505" y="3042094"/>
            <a:ext cx="113305" cy="1077339"/>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92F0D2F-79A5-4B72-A75E-620286E1D3C7}"/>
              </a:ext>
            </a:extLst>
          </p:cNvPr>
          <p:cNvCxnSpPr>
            <a:cxnSpLocks/>
            <a:stCxn id="47" idx="2"/>
            <a:endCxn id="43" idx="0"/>
          </p:cNvCxnSpPr>
          <p:nvPr/>
        </p:nvCxnSpPr>
        <p:spPr>
          <a:xfrm flipH="1">
            <a:off x="5774256" y="2730116"/>
            <a:ext cx="56913" cy="1389317"/>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0649754E-AD52-4BBF-BC78-E2E52F017ADF}"/>
              </a:ext>
            </a:extLst>
          </p:cNvPr>
          <p:cNvCxnSpPr>
            <a:cxnSpLocks/>
            <a:stCxn id="48" idx="2"/>
            <a:endCxn id="44" idx="0"/>
          </p:cNvCxnSpPr>
          <p:nvPr/>
        </p:nvCxnSpPr>
        <p:spPr>
          <a:xfrm>
            <a:off x="6705432" y="2682765"/>
            <a:ext cx="215270" cy="1436668"/>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D1B5E545-A88B-4730-B14B-A5DC3A1FBEB8}"/>
              </a:ext>
            </a:extLst>
          </p:cNvPr>
          <p:cNvCxnSpPr>
            <a:cxnSpLocks/>
            <a:stCxn id="49" idx="2"/>
            <a:endCxn id="45" idx="0"/>
          </p:cNvCxnSpPr>
          <p:nvPr/>
        </p:nvCxnSpPr>
        <p:spPr>
          <a:xfrm>
            <a:off x="8021105" y="2294583"/>
            <a:ext cx="47305" cy="1818152"/>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9E2DD55-D823-439E-9E2C-6C05AF73EDBB}"/>
              </a:ext>
            </a:extLst>
          </p:cNvPr>
          <p:cNvSpPr txBox="1"/>
          <p:nvPr/>
        </p:nvSpPr>
        <p:spPr>
          <a:xfrm>
            <a:off x="1697036" y="5148026"/>
            <a:ext cx="7096245" cy="1076756"/>
          </a:xfrm>
          <a:prstGeom prst="rect">
            <a:avLst/>
          </a:prstGeom>
          <a:noFill/>
          <a:ln>
            <a:noFill/>
          </a:ln>
        </p:spPr>
        <p:txBody>
          <a:bodyPr wrap="square" lIns="36000" tIns="108000" rIns="36000" bIns="36000" rtlCol="0">
            <a:noAutofit/>
          </a:bodyPr>
          <a:lstStyle/>
          <a:p>
            <a:pPr>
              <a:lnSpc>
                <a:spcPts val="1200"/>
              </a:lnSpc>
            </a:pPr>
            <a:r>
              <a:rPr lang="ko-KR" altLang="en-US" sz="900" u="sng" dirty="0">
                <a:latin typeface="+mj-ea"/>
                <a:cs typeface="Univers for KPMG"/>
              </a:rPr>
              <a:t>지속적인 신규매장 오픈에 따른 브랜드매출의 신장</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219</a:t>
            </a:r>
            <a:r>
              <a:rPr lang="ko-KR" altLang="en-US" sz="900" dirty="0">
                <a:latin typeface="Arial" panose="020B0604020202020204" pitchFamily="34" charset="0"/>
                <a:cs typeface="Arial" panose="020B0604020202020204" pitchFamily="34" charset="0"/>
              </a:rPr>
              <a:t>개 </a:t>
            </a:r>
            <a:r>
              <a:rPr lang="en-US" altLang="ko-KR" sz="900" dirty="0">
                <a:latin typeface="Arial" panose="020B0604020202020204" pitchFamily="34" charset="0"/>
                <a:cs typeface="Arial" panose="020B0604020202020204" pitchFamily="34" charset="0"/>
              </a:rPr>
              <a:t>’19</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400</a:t>
            </a:r>
            <a:r>
              <a:rPr lang="ko-KR" altLang="en-US" sz="900" dirty="0">
                <a:latin typeface="Arial" panose="020B0604020202020204" pitchFamily="34" charset="0"/>
                <a:cs typeface="Arial" panose="020B0604020202020204" pitchFamily="34" charset="0"/>
              </a:rPr>
              <a:t>개 </a:t>
            </a:r>
            <a:r>
              <a:rPr lang="en-US" altLang="ko-KR" sz="900" dirty="0">
                <a:latin typeface="Arial" panose="020B0604020202020204" pitchFamily="34" charset="0"/>
                <a:cs typeface="Arial" panose="020B0604020202020204" pitchFamily="34" charset="0"/>
              </a:rPr>
              <a:t>’20</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399</a:t>
            </a:r>
            <a:r>
              <a:rPr lang="ko-KR" altLang="en-US" sz="900" dirty="0">
                <a:latin typeface="Arial" panose="020B0604020202020204" pitchFamily="34" charset="0"/>
                <a:cs typeface="Arial" panose="020B0604020202020204" pitchFamily="34" charset="0"/>
              </a:rPr>
              <a:t>개의 매장이 신규개설 되었으며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해당 효과로 </a:t>
            </a:r>
            <a:r>
              <a:rPr lang="en-US" altLang="ko-KR" sz="900" dirty="0">
                <a:latin typeface="Arial" panose="020B0604020202020204" pitchFamily="34" charset="0"/>
                <a:cs typeface="Arial" panose="020B0604020202020204" pitchFamily="34" charset="0"/>
              </a:rPr>
              <a:t>’17</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 ’18</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 ’20</a:t>
            </a:r>
            <a:r>
              <a:rPr lang="ko-KR" altLang="en-US" sz="900" dirty="0">
                <a:latin typeface="Arial" panose="020B0604020202020204" pitchFamily="34" charset="0"/>
                <a:cs typeface="Arial" panose="020B0604020202020204" pitchFamily="34" charset="0"/>
              </a:rPr>
              <a:t>년 브랜드매출은 각각 </a:t>
            </a:r>
            <a:r>
              <a:rPr lang="en-US" altLang="ko-KR" sz="900" dirty="0">
                <a:latin typeface="Arial" panose="020B0604020202020204" pitchFamily="34" charset="0"/>
                <a:cs typeface="Arial" panose="020B0604020202020204" pitchFamily="34" charset="0"/>
              </a:rPr>
              <a:t>24,165</a:t>
            </a:r>
            <a:r>
              <a:rPr lang="ko-KR" altLang="en-US" sz="900" dirty="0">
                <a:latin typeface="Arial" panose="020B0604020202020204" pitchFamily="34" charset="0"/>
                <a:cs typeface="Arial" panose="020B0604020202020204" pitchFamily="34" charset="0"/>
              </a:rPr>
              <a:t>백만원</a:t>
            </a:r>
            <a:r>
              <a:rPr lang="en-US" altLang="ko-KR" sz="900" dirty="0">
                <a:latin typeface="Arial" panose="020B0604020202020204" pitchFamily="34" charset="0"/>
                <a:cs typeface="Arial" panose="020B0604020202020204" pitchFamily="34" charset="0"/>
              </a:rPr>
              <a:t>, 57,159</a:t>
            </a:r>
            <a:r>
              <a:rPr lang="ko-KR" altLang="en-US" sz="900" dirty="0">
                <a:latin typeface="Arial" panose="020B0604020202020204" pitchFamily="34" charset="0"/>
                <a:cs typeface="Arial" panose="020B0604020202020204" pitchFamily="34" charset="0"/>
              </a:rPr>
              <a:t>백만원</a:t>
            </a:r>
            <a:r>
              <a:rPr lang="en-US" altLang="ko-KR" sz="900" dirty="0">
                <a:latin typeface="Arial" panose="020B0604020202020204" pitchFamily="34" charset="0"/>
                <a:cs typeface="Arial" panose="020B0604020202020204" pitchFamily="34" charset="0"/>
              </a:rPr>
              <a:t>, 62,767</a:t>
            </a:r>
            <a:r>
              <a:rPr lang="ko-KR" altLang="en-US" sz="900" dirty="0">
                <a:latin typeface="Arial" panose="020B0604020202020204" pitchFamily="34" charset="0"/>
                <a:cs typeface="Arial" panose="020B0604020202020204" pitchFamily="34" charset="0"/>
              </a:rPr>
              <a:t>백만원 증가함</a:t>
            </a:r>
            <a:r>
              <a:rPr lang="en-US" altLang="ko-KR" sz="900"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146</a:t>
            </a:r>
            <a:r>
              <a:rPr lang="ko-KR" altLang="en-US" sz="900" dirty="0">
                <a:latin typeface="Arial" panose="020B0604020202020204" pitchFamily="34" charset="0"/>
                <a:cs typeface="Arial" panose="020B0604020202020204" pitchFamily="34" charset="0"/>
              </a:rPr>
              <a:t>개 </a:t>
            </a:r>
            <a:r>
              <a:rPr lang="en-US" altLang="ko-KR" sz="900" dirty="0">
                <a:latin typeface="Arial" panose="020B0604020202020204" pitchFamily="34" charset="0"/>
                <a:cs typeface="Arial" panose="020B0604020202020204" pitchFamily="34" charset="0"/>
              </a:rPr>
              <a:t>‘19</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218</a:t>
            </a:r>
            <a:r>
              <a:rPr lang="ko-KR" altLang="en-US" sz="900" dirty="0">
                <a:latin typeface="Arial" panose="020B0604020202020204" pitchFamily="34" charset="0"/>
                <a:cs typeface="Arial" panose="020B0604020202020204" pitchFamily="34" charset="0"/>
              </a:rPr>
              <a:t>개 </a:t>
            </a:r>
            <a:r>
              <a:rPr lang="en-US" altLang="ko-KR" sz="900" dirty="0">
                <a:latin typeface="Arial" panose="020B0604020202020204" pitchFamily="34" charset="0"/>
                <a:cs typeface="Arial" panose="020B0604020202020204" pitchFamily="34" charset="0"/>
              </a:rPr>
              <a:t>’20</a:t>
            </a:r>
            <a:r>
              <a:rPr lang="ko-KR" altLang="en-US" sz="900" dirty="0">
                <a:latin typeface="Arial" panose="020B0604020202020204" pitchFamily="34" charset="0"/>
                <a:cs typeface="Arial" panose="020B0604020202020204" pitchFamily="34" charset="0"/>
              </a:rPr>
              <a:t>년 </a:t>
            </a:r>
            <a:r>
              <a:rPr lang="en-US" altLang="ko-KR" sz="900" dirty="0">
                <a:latin typeface="Arial" panose="020B0604020202020204" pitchFamily="34" charset="0"/>
                <a:cs typeface="Arial" panose="020B0604020202020204" pitchFamily="34" charset="0"/>
              </a:rPr>
              <a:t>399</a:t>
            </a:r>
            <a:r>
              <a:rPr lang="ko-KR" altLang="en-US" sz="900" dirty="0">
                <a:latin typeface="Arial" panose="020B0604020202020204" pitchFamily="34" charset="0"/>
                <a:cs typeface="Arial" panose="020B0604020202020204" pitchFamily="34" charset="0"/>
              </a:rPr>
              <a:t>개의 직전기간 오픈한 매장의 매출이 온기로 발생하여 </a:t>
            </a: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 ’19</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 ’20</a:t>
            </a:r>
            <a:r>
              <a:rPr lang="ko-KR" altLang="en-US" sz="900" dirty="0">
                <a:latin typeface="Arial" panose="020B0604020202020204" pitchFamily="34" charset="0"/>
                <a:cs typeface="Arial" panose="020B0604020202020204" pitchFamily="34" charset="0"/>
              </a:rPr>
              <a:t>년 브랜드매출은 각각 </a:t>
            </a:r>
            <a:r>
              <a:rPr lang="en-US" altLang="ko-KR" sz="900" dirty="0">
                <a:latin typeface="Arial" panose="020B0604020202020204" pitchFamily="34" charset="0"/>
                <a:cs typeface="Arial" panose="020B0604020202020204" pitchFamily="34" charset="0"/>
              </a:rPr>
              <a:t>19,910</a:t>
            </a:r>
            <a:r>
              <a:rPr lang="ko-KR" altLang="en-US" sz="900" dirty="0">
                <a:latin typeface="Arial" panose="020B0604020202020204" pitchFamily="34" charset="0"/>
                <a:cs typeface="Arial" panose="020B0604020202020204" pitchFamily="34" charset="0"/>
              </a:rPr>
              <a:t>백만원</a:t>
            </a:r>
            <a:r>
              <a:rPr lang="en-US" altLang="ko-KR" sz="900" dirty="0">
                <a:latin typeface="Arial" panose="020B0604020202020204" pitchFamily="34" charset="0"/>
                <a:cs typeface="Arial" panose="020B0604020202020204" pitchFamily="34" charset="0"/>
              </a:rPr>
              <a:t>, 38,803</a:t>
            </a:r>
            <a:r>
              <a:rPr lang="ko-KR" altLang="en-US" sz="900" dirty="0">
                <a:latin typeface="Arial" panose="020B0604020202020204" pitchFamily="34" charset="0"/>
                <a:cs typeface="Arial" panose="020B0604020202020204" pitchFamily="34" charset="0"/>
              </a:rPr>
              <a:t>백만원</a:t>
            </a:r>
            <a:r>
              <a:rPr lang="en-US" altLang="ko-KR" sz="900" dirty="0">
                <a:latin typeface="Arial" panose="020B0604020202020204" pitchFamily="34" charset="0"/>
                <a:cs typeface="Arial" panose="020B0604020202020204" pitchFamily="34" charset="0"/>
              </a:rPr>
              <a:t>, 68,119</a:t>
            </a:r>
            <a:r>
              <a:rPr lang="ko-KR" altLang="en-US" sz="900" dirty="0">
                <a:latin typeface="Arial" panose="020B0604020202020204" pitchFamily="34" charset="0"/>
                <a:cs typeface="Arial" panose="020B0604020202020204" pitchFamily="34" charset="0"/>
              </a:rPr>
              <a:t>백만원 증가함</a:t>
            </a:r>
            <a:r>
              <a:rPr lang="en-US" altLang="ko-KR" sz="900"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p:txBody>
      </p:sp>
      <p:sp>
        <p:nvSpPr>
          <p:cNvPr id="63" name="직사각형 62">
            <a:extLst>
              <a:ext uri="{FF2B5EF4-FFF2-40B4-BE49-F238E27FC236}">
                <a16:creationId xmlns:a16="http://schemas.microsoft.com/office/drawing/2014/main" id="{662E55C8-FCDC-4524-8695-90CB526EDA1D}"/>
              </a:ext>
            </a:extLst>
          </p:cNvPr>
          <p:cNvSpPr/>
          <p:nvPr/>
        </p:nvSpPr>
        <p:spPr>
          <a:xfrm>
            <a:off x="2594285" y="2935001"/>
            <a:ext cx="347204" cy="28637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순서도: 연결자 63">
            <a:extLst>
              <a:ext uri="{FF2B5EF4-FFF2-40B4-BE49-F238E27FC236}">
                <a16:creationId xmlns:a16="http://schemas.microsoft.com/office/drawing/2014/main" id="{153F4AB2-BA98-4021-9738-0F553056C623}"/>
              </a:ext>
            </a:extLst>
          </p:cNvPr>
          <p:cNvSpPr/>
          <p:nvPr/>
        </p:nvSpPr>
        <p:spPr bwMode="auto">
          <a:xfrm>
            <a:off x="2514176" y="28878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65" name="직사각형 64">
            <a:extLst>
              <a:ext uri="{FF2B5EF4-FFF2-40B4-BE49-F238E27FC236}">
                <a16:creationId xmlns:a16="http://schemas.microsoft.com/office/drawing/2014/main" id="{95DDFE27-4EE4-4DCB-9A91-DF7B27A29808}"/>
              </a:ext>
            </a:extLst>
          </p:cNvPr>
          <p:cNvSpPr/>
          <p:nvPr/>
        </p:nvSpPr>
        <p:spPr>
          <a:xfrm>
            <a:off x="4776376" y="2575454"/>
            <a:ext cx="347204" cy="4250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순서도: 연결자 65">
            <a:extLst>
              <a:ext uri="{FF2B5EF4-FFF2-40B4-BE49-F238E27FC236}">
                <a16:creationId xmlns:a16="http://schemas.microsoft.com/office/drawing/2014/main" id="{57DE451D-EE86-4EC0-B3DD-B00CF7EBA09F}"/>
              </a:ext>
            </a:extLst>
          </p:cNvPr>
          <p:cNvSpPr/>
          <p:nvPr/>
        </p:nvSpPr>
        <p:spPr bwMode="auto">
          <a:xfrm>
            <a:off x="4696267" y="252831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67" name="직사각형 66">
            <a:extLst>
              <a:ext uri="{FF2B5EF4-FFF2-40B4-BE49-F238E27FC236}">
                <a16:creationId xmlns:a16="http://schemas.microsoft.com/office/drawing/2014/main" id="{1B74670C-E87E-4CC6-94BB-9A8FA7DF3C3C}"/>
              </a:ext>
            </a:extLst>
          </p:cNvPr>
          <p:cNvSpPr/>
          <p:nvPr/>
        </p:nvSpPr>
        <p:spPr>
          <a:xfrm>
            <a:off x="6956295" y="2122736"/>
            <a:ext cx="347204" cy="45271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순서도: 연결자 67">
            <a:extLst>
              <a:ext uri="{FF2B5EF4-FFF2-40B4-BE49-F238E27FC236}">
                <a16:creationId xmlns:a16="http://schemas.microsoft.com/office/drawing/2014/main" id="{FC4F920E-DB0B-4E64-9268-BF0B222245A5}"/>
              </a:ext>
            </a:extLst>
          </p:cNvPr>
          <p:cNvSpPr/>
          <p:nvPr/>
        </p:nvSpPr>
        <p:spPr bwMode="auto">
          <a:xfrm>
            <a:off x="6876186" y="20755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69" name="순서도: 연결자 68">
            <a:extLst>
              <a:ext uri="{FF2B5EF4-FFF2-40B4-BE49-F238E27FC236}">
                <a16:creationId xmlns:a16="http://schemas.microsoft.com/office/drawing/2014/main" id="{2C56924B-DA08-4877-8C70-F0B797FBAF20}"/>
              </a:ext>
            </a:extLst>
          </p:cNvPr>
          <p:cNvSpPr/>
          <p:nvPr/>
        </p:nvSpPr>
        <p:spPr bwMode="auto">
          <a:xfrm>
            <a:off x="1557924" y="525462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70" name="직사각형 69">
            <a:extLst>
              <a:ext uri="{FF2B5EF4-FFF2-40B4-BE49-F238E27FC236}">
                <a16:creationId xmlns:a16="http://schemas.microsoft.com/office/drawing/2014/main" id="{9E61B2FB-4CF1-4D7A-A7BE-F9ABA3E704E9}"/>
              </a:ext>
            </a:extLst>
          </p:cNvPr>
          <p:cNvSpPr/>
          <p:nvPr/>
        </p:nvSpPr>
        <p:spPr>
          <a:xfrm>
            <a:off x="2938234" y="4172983"/>
            <a:ext cx="347204" cy="47038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1" name="직사각형 70">
            <a:extLst>
              <a:ext uri="{FF2B5EF4-FFF2-40B4-BE49-F238E27FC236}">
                <a16:creationId xmlns:a16="http://schemas.microsoft.com/office/drawing/2014/main" id="{A558070D-A859-400E-9DB8-30D43E3898D9}"/>
              </a:ext>
            </a:extLst>
          </p:cNvPr>
          <p:cNvSpPr/>
          <p:nvPr/>
        </p:nvSpPr>
        <p:spPr>
          <a:xfrm>
            <a:off x="5235110" y="4172983"/>
            <a:ext cx="347204" cy="47038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DEC1DEAC-CF9A-406C-BDB7-385A130659C7}"/>
              </a:ext>
            </a:extLst>
          </p:cNvPr>
          <p:cNvSpPr/>
          <p:nvPr/>
        </p:nvSpPr>
        <p:spPr>
          <a:xfrm>
            <a:off x="7503894" y="4172983"/>
            <a:ext cx="347204" cy="48835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순서도: 연결자 74">
            <a:extLst>
              <a:ext uri="{FF2B5EF4-FFF2-40B4-BE49-F238E27FC236}">
                <a16:creationId xmlns:a16="http://schemas.microsoft.com/office/drawing/2014/main" id="{15DCCC7E-387E-4A58-9933-D6E6E30D80E4}"/>
              </a:ext>
            </a:extLst>
          </p:cNvPr>
          <p:cNvSpPr/>
          <p:nvPr/>
        </p:nvSpPr>
        <p:spPr bwMode="auto">
          <a:xfrm>
            <a:off x="7397606" y="411856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76" name="순서도: 연결자 75">
            <a:extLst>
              <a:ext uri="{FF2B5EF4-FFF2-40B4-BE49-F238E27FC236}">
                <a16:creationId xmlns:a16="http://schemas.microsoft.com/office/drawing/2014/main" id="{11A31418-B720-4856-9035-A84E8BF77C9C}"/>
              </a:ext>
            </a:extLst>
          </p:cNvPr>
          <p:cNvSpPr/>
          <p:nvPr/>
        </p:nvSpPr>
        <p:spPr bwMode="auto">
          <a:xfrm>
            <a:off x="5124145" y="411856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77" name="순서도: 연결자 76">
            <a:extLst>
              <a:ext uri="{FF2B5EF4-FFF2-40B4-BE49-F238E27FC236}">
                <a16:creationId xmlns:a16="http://schemas.microsoft.com/office/drawing/2014/main" id="{51E14ECC-E26F-442A-A20F-0253350386ED}"/>
              </a:ext>
            </a:extLst>
          </p:cNvPr>
          <p:cNvSpPr/>
          <p:nvPr/>
        </p:nvSpPr>
        <p:spPr bwMode="auto">
          <a:xfrm>
            <a:off x="2826576" y="411856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54" name="TextBox 53">
            <a:extLst>
              <a:ext uri="{FF2B5EF4-FFF2-40B4-BE49-F238E27FC236}">
                <a16:creationId xmlns:a16="http://schemas.microsoft.com/office/drawing/2014/main" id="{A787081C-9067-4EC2-9CAD-09462783ACF9}"/>
              </a:ext>
            </a:extLst>
          </p:cNvPr>
          <p:cNvSpPr txBox="1"/>
          <p:nvPr/>
        </p:nvSpPr>
        <p:spPr>
          <a:xfrm>
            <a:off x="1604956" y="2304356"/>
            <a:ext cx="3863703" cy="92333"/>
          </a:xfrm>
          <a:prstGeom prst="rect">
            <a:avLst/>
          </a:prstGeom>
          <a:noFill/>
        </p:spPr>
        <p:txBody>
          <a:bodyPr wrap="square" lIns="0" tIns="0" rIns="0" bIns="0" rtlCol="0">
            <a:spAutoFit/>
          </a:bodyPr>
          <a:lstStyle/>
          <a:p>
            <a:r>
              <a:rPr lang="en-US" altLang="ko-KR" sz="600" dirty="0">
                <a:latin typeface="Arial" panose="020B0604020202020204" pitchFamily="34" charset="0"/>
                <a:cs typeface="Arial" panose="020B0604020202020204" pitchFamily="34" charset="0"/>
              </a:rPr>
              <a:t>Note 1: </a:t>
            </a:r>
            <a:r>
              <a:rPr lang="ko-KR" altLang="en-US" sz="600" dirty="0" err="1">
                <a:latin typeface="Arial" panose="020B0604020202020204" pitchFamily="34" charset="0"/>
                <a:cs typeface="Arial" panose="020B0604020202020204" pitchFamily="34" charset="0"/>
              </a:rPr>
              <a:t>직전년도</a:t>
            </a:r>
            <a:r>
              <a:rPr lang="ko-KR" altLang="en-US" sz="600" dirty="0">
                <a:latin typeface="Arial" panose="020B0604020202020204" pitchFamily="34" charset="0"/>
                <a:cs typeface="Arial" panose="020B0604020202020204" pitchFamily="34" charset="0"/>
              </a:rPr>
              <a:t> 오픈하였으나</a:t>
            </a:r>
            <a:r>
              <a:rPr lang="en-US" altLang="ko-KR" sz="600" dirty="0">
                <a:latin typeface="Arial" panose="020B0604020202020204" pitchFamily="34" charset="0"/>
                <a:cs typeface="Arial" panose="020B0604020202020204" pitchFamily="34" charset="0"/>
              </a:rPr>
              <a:t>, </a:t>
            </a:r>
            <a:r>
              <a:rPr lang="ko-KR" altLang="en-US" sz="600" dirty="0">
                <a:latin typeface="Arial" panose="020B0604020202020204" pitchFamily="34" charset="0"/>
                <a:cs typeface="Arial" panose="020B0604020202020204" pitchFamily="34" charset="0"/>
              </a:rPr>
              <a:t>당기 폐점한 매장의 경우 폐점매장으로 분류하여 분석함  </a:t>
            </a:r>
            <a:r>
              <a:rPr lang="en-US" altLang="ko-KR" sz="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2368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Historical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36000" marR="0" lvl="0" indent="0" algn="l" defTabSz="914400" rtl="0" eaLnBrk="1" fontAlgn="auto" latinLnBrk="1" hangingPunct="1">
                        <a:lnSpc>
                          <a:spcPts val="1200"/>
                        </a:lnSpc>
                        <a:spcBef>
                          <a:spcPts val="100"/>
                        </a:spcBef>
                        <a:spcAft>
                          <a:spcPts val="100"/>
                        </a:spcAft>
                        <a:buClr>
                          <a:srgbClr val="00338D"/>
                        </a:buClr>
                        <a:buSzTx/>
                        <a:buFont typeface="Wingdings" panose="05000000000000000000" pitchFamily="2" charset="2"/>
                        <a:buNone/>
                        <a:tabLst/>
                        <a:defRPr/>
                      </a:pPr>
                      <a:endParaRPr kumimoji="0" lang="en-US" altLang="ko-KR" sz="900" b="1"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Store Performance (5/5)</a:t>
            </a:r>
          </a:p>
        </p:txBody>
      </p:sp>
      <p:sp>
        <p:nvSpPr>
          <p:cNvPr id="8"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14" name="TextBox 13">
            <a:extLst>
              <a:ext uri="{FF2B5EF4-FFF2-40B4-BE49-F238E27FC236}">
                <a16:creationId xmlns:a16="http://schemas.microsoft.com/office/drawing/2014/main" id="{371288D6-6EA1-4CE6-9353-F8CB7441E3E7}"/>
              </a:ext>
            </a:extLst>
          </p:cNvPr>
          <p:cNvSpPr txBox="1"/>
          <p:nvPr/>
        </p:nvSpPr>
        <p:spPr>
          <a:xfrm>
            <a:off x="8042881" y="1688608"/>
            <a:ext cx="731259"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mc:AlternateContent xmlns:mc="http://schemas.openxmlformats.org/markup-compatibility/2006" xmlns:cx1="http://schemas.microsoft.com/office/drawing/2015/9/8/chartex">
        <mc:Choice Requires="cx1">
          <p:graphicFrame>
            <p:nvGraphicFramePr>
              <p:cNvPr id="16" name="차트 15">
                <a:extLst>
                  <a:ext uri="{FF2B5EF4-FFF2-40B4-BE49-F238E27FC236}">
                    <a16:creationId xmlns:a16="http://schemas.microsoft.com/office/drawing/2014/main" id="{0FB4429A-C5CC-4522-B755-C3CD56B19F61}"/>
                  </a:ext>
                </a:extLst>
              </p:cNvPr>
              <p:cNvGraphicFramePr/>
              <p:nvPr/>
            </p:nvGraphicFramePr>
            <p:xfrm>
              <a:off x="1592717" y="1663064"/>
              <a:ext cx="7150230" cy="19145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6" name="차트 15">
                <a:extLst>
                  <a:ext uri="{FF2B5EF4-FFF2-40B4-BE49-F238E27FC236}">
                    <a16:creationId xmlns:a16="http://schemas.microsoft.com/office/drawing/2014/main" id="{0FB4429A-C5CC-4522-B755-C3CD56B19F61}"/>
                  </a:ext>
                </a:extLst>
              </p:cNvPr>
              <p:cNvPicPr>
                <a:picLocks noGrp="1" noRot="1" noChangeAspect="1" noMove="1" noResize="1" noEditPoints="1" noAdjustHandles="1" noChangeArrowheads="1" noChangeShapeType="1"/>
              </p:cNvPicPr>
              <p:nvPr/>
            </p:nvPicPr>
            <p:blipFill>
              <a:blip r:embed="rId3"/>
              <a:stretch>
                <a:fillRect/>
              </a:stretch>
            </p:blipFill>
            <p:spPr>
              <a:xfrm>
                <a:off x="1592717" y="1663064"/>
                <a:ext cx="7150230" cy="1914599"/>
              </a:xfrm>
              <a:prstGeom prst="rect">
                <a:avLst/>
              </a:prstGeom>
            </p:spPr>
          </p:pic>
        </mc:Fallback>
      </mc:AlternateContent>
      <p:sp>
        <p:nvSpPr>
          <p:cNvPr id="17" name="직사각형 16">
            <a:extLst>
              <a:ext uri="{FF2B5EF4-FFF2-40B4-BE49-F238E27FC236}">
                <a16:creationId xmlns:a16="http://schemas.microsoft.com/office/drawing/2014/main" id="{813BF9DD-BD58-41D2-870F-728EB0A851C6}"/>
              </a:ext>
            </a:extLst>
          </p:cNvPr>
          <p:cNvSpPr/>
          <p:nvPr/>
        </p:nvSpPr>
        <p:spPr>
          <a:xfrm>
            <a:off x="2133158" y="3051241"/>
            <a:ext cx="414395" cy="170131"/>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BBEB8EB-24F9-44F4-9901-4043865B48A5}"/>
              </a:ext>
            </a:extLst>
          </p:cNvPr>
          <p:cNvSpPr/>
          <p:nvPr/>
        </p:nvSpPr>
        <p:spPr>
          <a:xfrm>
            <a:off x="3441433" y="2871871"/>
            <a:ext cx="414395" cy="265611"/>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484DEE35-321B-4339-AF69-AA06338B2AC1}"/>
              </a:ext>
            </a:extLst>
          </p:cNvPr>
          <p:cNvGraphicFramePr>
            <a:graphicFrameLocks noGrp="1"/>
          </p:cNvGraphicFramePr>
          <p:nvPr/>
        </p:nvGraphicFramePr>
        <p:xfrm>
          <a:off x="1592717" y="3591503"/>
          <a:ext cx="7110119" cy="341370"/>
        </p:xfrm>
        <a:graphic>
          <a:graphicData uri="http://schemas.openxmlformats.org/drawingml/2006/table">
            <a:tbl>
              <a:tblPr/>
              <a:tblGrid>
                <a:gridCol w="553787">
                  <a:extLst>
                    <a:ext uri="{9D8B030D-6E8A-4147-A177-3AD203B41FA5}">
                      <a16:colId xmlns:a16="http://schemas.microsoft.com/office/drawing/2014/main" val="1946513536"/>
                    </a:ext>
                  </a:extLst>
                </a:gridCol>
                <a:gridCol w="546361">
                  <a:extLst>
                    <a:ext uri="{9D8B030D-6E8A-4147-A177-3AD203B41FA5}">
                      <a16:colId xmlns:a16="http://schemas.microsoft.com/office/drawing/2014/main" val="3655007489"/>
                    </a:ext>
                  </a:extLst>
                </a:gridCol>
                <a:gridCol w="546361">
                  <a:extLst>
                    <a:ext uri="{9D8B030D-6E8A-4147-A177-3AD203B41FA5}">
                      <a16:colId xmlns:a16="http://schemas.microsoft.com/office/drawing/2014/main" val="2421894720"/>
                    </a:ext>
                  </a:extLst>
                </a:gridCol>
                <a:gridCol w="546361">
                  <a:extLst>
                    <a:ext uri="{9D8B030D-6E8A-4147-A177-3AD203B41FA5}">
                      <a16:colId xmlns:a16="http://schemas.microsoft.com/office/drawing/2014/main" val="3279116472"/>
                    </a:ext>
                  </a:extLst>
                </a:gridCol>
                <a:gridCol w="546361">
                  <a:extLst>
                    <a:ext uri="{9D8B030D-6E8A-4147-A177-3AD203B41FA5}">
                      <a16:colId xmlns:a16="http://schemas.microsoft.com/office/drawing/2014/main" val="713011442"/>
                    </a:ext>
                  </a:extLst>
                </a:gridCol>
                <a:gridCol w="546361">
                  <a:extLst>
                    <a:ext uri="{9D8B030D-6E8A-4147-A177-3AD203B41FA5}">
                      <a16:colId xmlns:a16="http://schemas.microsoft.com/office/drawing/2014/main" val="1910199003"/>
                    </a:ext>
                  </a:extLst>
                </a:gridCol>
                <a:gridCol w="546361">
                  <a:extLst>
                    <a:ext uri="{9D8B030D-6E8A-4147-A177-3AD203B41FA5}">
                      <a16:colId xmlns:a16="http://schemas.microsoft.com/office/drawing/2014/main" val="4177362485"/>
                    </a:ext>
                  </a:extLst>
                </a:gridCol>
                <a:gridCol w="546361">
                  <a:extLst>
                    <a:ext uri="{9D8B030D-6E8A-4147-A177-3AD203B41FA5}">
                      <a16:colId xmlns:a16="http://schemas.microsoft.com/office/drawing/2014/main" val="2112724871"/>
                    </a:ext>
                  </a:extLst>
                </a:gridCol>
                <a:gridCol w="546361">
                  <a:extLst>
                    <a:ext uri="{9D8B030D-6E8A-4147-A177-3AD203B41FA5}">
                      <a16:colId xmlns:a16="http://schemas.microsoft.com/office/drawing/2014/main" val="3876852365"/>
                    </a:ext>
                  </a:extLst>
                </a:gridCol>
                <a:gridCol w="546361">
                  <a:extLst>
                    <a:ext uri="{9D8B030D-6E8A-4147-A177-3AD203B41FA5}">
                      <a16:colId xmlns:a16="http://schemas.microsoft.com/office/drawing/2014/main" val="1327084080"/>
                    </a:ext>
                  </a:extLst>
                </a:gridCol>
                <a:gridCol w="546361">
                  <a:extLst>
                    <a:ext uri="{9D8B030D-6E8A-4147-A177-3AD203B41FA5}">
                      <a16:colId xmlns:a16="http://schemas.microsoft.com/office/drawing/2014/main" val="3791341233"/>
                    </a:ext>
                  </a:extLst>
                </a:gridCol>
                <a:gridCol w="546361">
                  <a:extLst>
                    <a:ext uri="{9D8B030D-6E8A-4147-A177-3AD203B41FA5}">
                      <a16:colId xmlns:a16="http://schemas.microsoft.com/office/drawing/2014/main" val="3941081441"/>
                    </a:ext>
                  </a:extLst>
                </a:gridCol>
                <a:gridCol w="546361">
                  <a:extLst>
                    <a:ext uri="{9D8B030D-6E8A-4147-A177-3AD203B41FA5}">
                      <a16:colId xmlns:a16="http://schemas.microsoft.com/office/drawing/2014/main" val="873365443"/>
                    </a:ext>
                  </a:extLst>
                </a:gridCol>
              </a:tblGrid>
              <a:tr h="0">
                <a:tc rowSpan="2">
                  <a:txBody>
                    <a:bodyPr/>
                    <a:lstStyle/>
                    <a:p>
                      <a:pPr algn="ctr" fontAlgn="ctr"/>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36000" marR="36000" marT="7110"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gridSpan="4">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FY17→FY18</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FY18→FY19</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FY19→FY20</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89615930"/>
                  </a:ext>
                </a:extLst>
              </a:tr>
              <a:tr h="0">
                <a:tc vMerge="1">
                  <a:txBody>
                    <a:bodyPr/>
                    <a:lstStyle/>
                    <a:p>
                      <a:pPr latinLnBrk="1"/>
                      <a:endParaRPr lang="ko-KR" altLang="en-US"/>
                    </a:p>
                  </a:txBody>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A</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B</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C</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D</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A</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B</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C</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D</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dirty="0">
                          <a:solidFill>
                            <a:srgbClr val="FFFFFF"/>
                          </a:solidFill>
                          <a:effectLst/>
                          <a:latin typeface="맑은 고딕" panose="020B0503020000020004" pitchFamily="50" charset="-127"/>
                          <a:ea typeface="맑은 고딕" panose="020B0503020000020004" pitchFamily="50" charset="-127"/>
                        </a:rPr>
                        <a:t>A</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B</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C</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tc>
                  <a:txBody>
                    <a:bodyPr/>
                    <a:lstStyle/>
                    <a:p>
                      <a:pPr algn="ctr" fontAlgn="b"/>
                      <a:r>
                        <a:rPr lang="en-US" sz="700" b="1" i="0" u="none" strike="noStrike">
                          <a:solidFill>
                            <a:srgbClr val="FFFFFF"/>
                          </a:solidFill>
                          <a:effectLst/>
                          <a:latin typeface="맑은 고딕" panose="020B0503020000020004" pitchFamily="50" charset="-127"/>
                          <a:ea typeface="맑은 고딕" panose="020B0503020000020004" pitchFamily="50" charset="-127"/>
                        </a:rPr>
                        <a:t>D</a:t>
                      </a:r>
                    </a:p>
                  </a:txBody>
                  <a:tcPr marL="36000" marR="36000" marT="7110"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60402290"/>
                  </a:ext>
                </a:extLst>
              </a:tr>
              <a:tr h="0">
                <a:tc>
                  <a:txBody>
                    <a:bodyPr/>
                    <a:lstStyle/>
                    <a:p>
                      <a:pPr algn="ctr" fontAlgn="b"/>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매장수</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711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40 </a:t>
                      </a:r>
                    </a:p>
                  </a:txBody>
                  <a:tcPr marL="36000" marR="36000" marT="711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219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146 </a:t>
                      </a:r>
                    </a:p>
                  </a:txBody>
                  <a:tcPr marL="36000" marR="36000" marT="711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184 </a:t>
                      </a:r>
                    </a:p>
                  </a:txBody>
                  <a:tcPr marL="36000" marR="36000" marT="711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400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218 </a:t>
                      </a:r>
                    </a:p>
                  </a:txBody>
                  <a:tcPr marL="36000" marR="36000" marT="711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396 </a:t>
                      </a:r>
                    </a:p>
                  </a:txBody>
                  <a:tcPr marL="36000" marR="36000" marT="711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399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7 </a:t>
                      </a:r>
                    </a:p>
                  </a:txBody>
                  <a:tcPr marL="36000" marR="36000" marT="711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399 </a:t>
                      </a:r>
                    </a:p>
                  </a:txBody>
                  <a:tcPr marL="36000" marR="36000" marT="711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28423133"/>
                  </a:ext>
                </a:extLst>
              </a:tr>
            </a:tbl>
          </a:graphicData>
        </a:graphic>
      </p:graphicFrame>
      <p:graphicFrame>
        <p:nvGraphicFramePr>
          <p:cNvPr id="7" name="표 6">
            <a:extLst>
              <a:ext uri="{FF2B5EF4-FFF2-40B4-BE49-F238E27FC236}">
                <a16:creationId xmlns:a16="http://schemas.microsoft.com/office/drawing/2014/main" id="{212FCDDC-FA89-491D-AAC2-B77BA096800D}"/>
              </a:ext>
            </a:extLst>
          </p:cNvPr>
          <p:cNvGraphicFramePr>
            <a:graphicFrameLocks noGrp="1"/>
          </p:cNvGraphicFramePr>
          <p:nvPr>
            <p:extLst>
              <p:ext uri="{D42A27DB-BD31-4B8C-83A1-F6EECF244321}">
                <p14:modId xmlns:p14="http://schemas.microsoft.com/office/powerpoint/2010/main" val="3433627255"/>
              </p:ext>
            </p:extLst>
          </p:nvPr>
        </p:nvGraphicFramePr>
        <p:xfrm>
          <a:off x="1587979" y="1691615"/>
          <a:ext cx="5050878" cy="581025"/>
        </p:xfrm>
        <a:graphic>
          <a:graphicData uri="http://schemas.openxmlformats.org/drawingml/2006/table">
            <a:tbl>
              <a:tblPr/>
              <a:tblGrid>
                <a:gridCol w="364317">
                  <a:extLst>
                    <a:ext uri="{9D8B030D-6E8A-4147-A177-3AD203B41FA5}">
                      <a16:colId xmlns:a16="http://schemas.microsoft.com/office/drawing/2014/main" val="30273880"/>
                    </a:ext>
                  </a:extLst>
                </a:gridCol>
                <a:gridCol w="1438795">
                  <a:extLst>
                    <a:ext uri="{9D8B030D-6E8A-4147-A177-3AD203B41FA5}">
                      <a16:colId xmlns:a16="http://schemas.microsoft.com/office/drawing/2014/main" val="1170200250"/>
                    </a:ext>
                  </a:extLst>
                </a:gridCol>
                <a:gridCol w="3247766">
                  <a:extLst>
                    <a:ext uri="{9D8B030D-6E8A-4147-A177-3AD203B41FA5}">
                      <a16:colId xmlns:a16="http://schemas.microsoft.com/office/drawing/2014/main" val="3175330725"/>
                    </a:ext>
                  </a:extLst>
                </a:gridCol>
              </a:tblGrid>
              <a:tr h="0">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rgbClr val="005EB8"/>
                    </a:solidFill>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rgbClr val="005EB8"/>
                    </a:solidFill>
                  </a:tcPr>
                </a:tc>
                <a:tc>
                  <a:txBody>
                    <a:bodyPr/>
                    <a:lstStyle/>
                    <a:p>
                      <a:pPr algn="ctr" fontAlgn="b"/>
                      <a:r>
                        <a:rPr lang="ko-KR" altLang="en-US" sz="700" b="1" i="0" u="none" strike="noStrike" dirty="0">
                          <a:solidFill>
                            <a:srgbClr val="FFFFFF"/>
                          </a:solidFill>
                          <a:effectLst/>
                          <a:latin typeface="맑은 고딕" panose="020B0503020000020004" pitchFamily="50" charset="-127"/>
                          <a:ea typeface="맑은 고딕" panose="020B0503020000020004" pitchFamily="50" charset="-127"/>
                        </a:rPr>
                        <a:t>설명</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solidFill>
                      <a:srgbClr val="005EB8"/>
                    </a:solidFill>
                  </a:tcPr>
                </a:tc>
                <a:extLst>
                  <a:ext uri="{0D108BD9-81ED-4DB2-BD59-A6C34878D82A}">
                    <a16:rowId xmlns:a16="http://schemas.microsoft.com/office/drawing/2014/main" val="172122945"/>
                  </a:ext>
                </a:extLst>
              </a:tr>
              <a:tr h="66052">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A</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r>
                        <a:rPr lang="en-US" sz="700" b="0" i="0" u="none" strike="noStrike" dirty="0">
                          <a:solidFill>
                            <a:srgbClr val="000000"/>
                          </a:solidFill>
                          <a:effectLst/>
                          <a:latin typeface="맑은 고딕" panose="020B0503020000020004" pitchFamily="50" charset="-127"/>
                          <a:ea typeface="맑은 고딕" panose="020B0503020000020004" pitchFamily="50" charset="-127"/>
                        </a:rPr>
                        <a:t>Same Store Sales Growth</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직전기간 온기기준으로 영업한 매장의 </a:t>
                      </a:r>
                      <a:r>
                        <a:rPr lang="ko-KR" altLang="en-US" sz="700" b="0" i="0" u="none" strike="noStrike" dirty="0" err="1">
                          <a:solidFill>
                            <a:srgbClr val="000000"/>
                          </a:solidFill>
                          <a:effectLst/>
                          <a:latin typeface="맑은 고딕" panose="020B0503020000020004" pitchFamily="50" charset="-127"/>
                          <a:ea typeface="맑은 고딕" panose="020B0503020000020004" pitchFamily="50" charset="-127"/>
                        </a:rPr>
                        <a:t>매출증감효과</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5794771"/>
                  </a:ext>
                </a:extLst>
              </a:tr>
              <a:tr h="45959">
                <a:tc>
                  <a:txBody>
                    <a:bodyPr/>
                    <a:lstStyle/>
                    <a:p>
                      <a:pPr algn="l" fontAlgn="b"/>
                      <a:r>
                        <a:rPr lang="en-US" sz="700" b="1" i="0" u="none" strike="noStrike">
                          <a:solidFill>
                            <a:srgbClr val="000000"/>
                          </a:solidFill>
                          <a:effectLst/>
                          <a:latin typeface="맑은 고딕" panose="020B0503020000020004" pitchFamily="50" charset="-127"/>
                          <a:ea typeface="맑은 고딕" panose="020B0503020000020004" pitchFamily="50" charset="-127"/>
                        </a:rPr>
                        <a:t>B</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신규매장 오픈효과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신규매장 오픈으로 인한 매출증가효과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46173885"/>
                  </a:ext>
                </a:extLst>
              </a:tr>
              <a:tr h="45786">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C</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폐점효과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폐점으로 인한 매출감소효과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63666952"/>
                  </a:ext>
                </a:extLst>
              </a:tr>
              <a:tr h="67957">
                <a:tc>
                  <a:txBody>
                    <a:bodyPr/>
                    <a:lstStyle/>
                    <a:p>
                      <a:pPr algn="l" fontAlgn="b"/>
                      <a:r>
                        <a:rPr lang="en-US" sz="700" b="1" i="0" u="none" strike="noStrike" dirty="0">
                          <a:solidFill>
                            <a:srgbClr val="000000"/>
                          </a:solidFill>
                          <a:effectLst/>
                          <a:latin typeface="맑은 고딕" panose="020B0503020000020004" pitchFamily="50" charset="-127"/>
                          <a:ea typeface="맑은 고딕" panose="020B0503020000020004" pitchFamily="50" charset="-127"/>
                        </a:rPr>
                        <a:t>D</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온기영업효과</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700" b="0" i="0" u="none" strike="noStrike" dirty="0">
                          <a:solidFill>
                            <a:srgbClr val="000000"/>
                          </a:solidFill>
                          <a:effectLst/>
                          <a:latin typeface="맑은 고딕" panose="020B0503020000020004" pitchFamily="50" charset="-127"/>
                          <a:ea typeface="+mn-ea"/>
                        </a:rPr>
                        <a:t>직전기간 중 개설</a:t>
                      </a:r>
                      <a:r>
                        <a:rPr lang="en-US" altLang="ko-KR" sz="700" b="0" i="0" u="none" strike="noStrike" baseline="30000" dirty="0">
                          <a:solidFill>
                            <a:srgbClr val="000000"/>
                          </a:solidFill>
                          <a:effectLst/>
                          <a:latin typeface="맑은 고딕" panose="020B0503020000020004" pitchFamily="50" charset="-127"/>
                          <a:ea typeface="+mn-ea"/>
                        </a:rPr>
                        <a:t>1</a:t>
                      </a:r>
                      <a:r>
                        <a:rPr lang="ko-KR" altLang="en-US" sz="700" b="0" i="0" u="none" strike="noStrike" dirty="0">
                          <a:solidFill>
                            <a:srgbClr val="000000"/>
                          </a:solidFill>
                          <a:effectLst/>
                          <a:latin typeface="맑은 고딕" panose="020B0503020000020004" pitchFamily="50" charset="-127"/>
                          <a:ea typeface="+mn-ea"/>
                        </a:rPr>
                        <a:t>되어 당기부터 온기로 매출이 발생함에 따른 증감효과</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50699457"/>
                  </a:ext>
                </a:extLst>
              </a:tr>
            </a:tbl>
          </a:graphicData>
        </a:graphic>
      </p:graphicFrame>
      <mc:AlternateContent xmlns:mc="http://schemas.openxmlformats.org/markup-compatibility/2006" xmlns:cx1="http://schemas.microsoft.com/office/drawing/2015/9/8/chartex">
        <mc:Choice Requires="cx1">
          <p:graphicFrame>
            <p:nvGraphicFramePr>
              <p:cNvPr id="29" name="차트 28">
                <a:extLst>
                  <a:ext uri="{FF2B5EF4-FFF2-40B4-BE49-F238E27FC236}">
                    <a16:creationId xmlns:a16="http://schemas.microsoft.com/office/drawing/2014/main" id="{D153692C-EB24-49F1-9B2B-A741FDF0C657}"/>
                  </a:ext>
                </a:extLst>
              </p:cNvPr>
              <p:cNvGraphicFramePr/>
              <p:nvPr/>
            </p:nvGraphicFramePr>
            <p:xfrm>
              <a:off x="1886332" y="4112736"/>
              <a:ext cx="894858" cy="80133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9" name="차트 28">
                <a:extLst>
                  <a:ext uri="{FF2B5EF4-FFF2-40B4-BE49-F238E27FC236}">
                    <a16:creationId xmlns:a16="http://schemas.microsoft.com/office/drawing/2014/main" id="{D153692C-EB24-49F1-9B2B-A741FDF0C657}"/>
                  </a:ext>
                </a:extLst>
              </p:cNvPr>
              <p:cNvPicPr>
                <a:picLocks noGrp="1" noRot="1" noChangeAspect="1" noMove="1" noResize="1" noEditPoints="1" noAdjustHandles="1" noChangeArrowheads="1" noChangeShapeType="1"/>
              </p:cNvPicPr>
              <p:nvPr/>
            </p:nvPicPr>
            <p:blipFill>
              <a:blip r:embed="rId5"/>
              <a:stretch>
                <a:fillRect/>
              </a:stretch>
            </p:blipFill>
            <p:spPr>
              <a:xfrm>
                <a:off x="1886332" y="4112736"/>
                <a:ext cx="894858" cy="8013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1" name="차트 30">
                <a:extLst>
                  <a:ext uri="{FF2B5EF4-FFF2-40B4-BE49-F238E27FC236}">
                    <a16:creationId xmlns:a16="http://schemas.microsoft.com/office/drawing/2014/main" id="{93D521AE-8A16-4BD0-A965-0D6CD6A2FD6E}"/>
                  </a:ext>
                </a:extLst>
              </p:cNvPr>
              <p:cNvGraphicFramePr/>
              <p:nvPr/>
            </p:nvGraphicFramePr>
            <p:xfrm>
              <a:off x="2841168" y="4112735"/>
              <a:ext cx="1279402" cy="801333"/>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31" name="차트 30">
                <a:extLst>
                  <a:ext uri="{FF2B5EF4-FFF2-40B4-BE49-F238E27FC236}">
                    <a16:creationId xmlns:a16="http://schemas.microsoft.com/office/drawing/2014/main" id="{93D521AE-8A16-4BD0-A965-0D6CD6A2FD6E}"/>
                  </a:ext>
                </a:extLst>
              </p:cNvPr>
              <p:cNvPicPr>
                <a:picLocks noGrp="1" noRot="1" noChangeAspect="1" noMove="1" noResize="1" noEditPoints="1" noAdjustHandles="1" noChangeArrowheads="1" noChangeShapeType="1"/>
              </p:cNvPicPr>
              <p:nvPr/>
            </p:nvPicPr>
            <p:blipFill>
              <a:blip r:embed="rId7"/>
              <a:stretch>
                <a:fillRect/>
              </a:stretch>
            </p:blipFill>
            <p:spPr>
              <a:xfrm>
                <a:off x="2841168" y="4112735"/>
                <a:ext cx="1279402" cy="801333"/>
              </a:xfrm>
              <a:prstGeom prst="rect">
                <a:avLst/>
              </a:prstGeom>
            </p:spPr>
          </p:pic>
        </mc:Fallback>
      </mc:AlternateContent>
      <p:sp>
        <p:nvSpPr>
          <p:cNvPr id="33" name="TextBox 32">
            <a:extLst>
              <a:ext uri="{FF2B5EF4-FFF2-40B4-BE49-F238E27FC236}">
                <a16:creationId xmlns:a16="http://schemas.microsoft.com/office/drawing/2014/main" id="{A6FF0617-7D0B-4936-B456-1E45938F8B3D}"/>
              </a:ext>
            </a:extLst>
          </p:cNvPr>
          <p:cNvSpPr txBox="1"/>
          <p:nvPr/>
        </p:nvSpPr>
        <p:spPr>
          <a:xfrm>
            <a:off x="1886331" y="4974600"/>
            <a:ext cx="6822547" cy="124714"/>
          </a:xfrm>
          <a:prstGeom prst="rect">
            <a:avLst/>
          </a:prstGeom>
          <a:noFill/>
        </p:spPr>
        <p:txBody>
          <a:bodyPr wrap="square" lIns="0" tIns="0" bIns="0" rtlCol="0">
            <a:spAutoFit/>
          </a:bodyPr>
          <a:lstStyle/>
          <a:p>
            <a:pPr>
              <a:lnSpc>
                <a:spcPct val="110000"/>
              </a:lnSpc>
            </a:pPr>
            <a:r>
              <a:rPr lang="en-US" altLang="ko-KR" sz="800" dirty="0">
                <a:latin typeface="Arial" panose="020B0604020202020204" pitchFamily="34" charset="0"/>
                <a:ea typeface="+mj-ea"/>
                <a:cs typeface="Arial" panose="020B0604020202020204" pitchFamily="34" charset="0"/>
              </a:rPr>
              <a:t>a: </a:t>
            </a:r>
            <a:r>
              <a:rPr lang="ko-KR" altLang="en-US" sz="800" dirty="0">
                <a:latin typeface="Arial" panose="020B0604020202020204" pitchFamily="34" charset="0"/>
                <a:ea typeface="+mj-ea"/>
                <a:cs typeface="Arial" panose="020B0604020202020204" pitchFamily="34" charset="0"/>
              </a:rPr>
              <a:t>영수건수 증감효과 </a:t>
            </a:r>
            <a:r>
              <a:rPr lang="en-US" altLang="ko-KR" sz="800" dirty="0">
                <a:latin typeface="Arial" panose="020B0604020202020204" pitchFamily="34" charset="0"/>
                <a:ea typeface="+mj-ea"/>
                <a:cs typeface="Arial" panose="020B0604020202020204" pitchFamily="34" charset="0"/>
              </a:rPr>
              <a:t>/ b: </a:t>
            </a:r>
            <a:r>
              <a:rPr lang="ko-KR" altLang="en-US" sz="800" dirty="0">
                <a:latin typeface="Arial" panose="020B0604020202020204" pitchFamily="34" charset="0"/>
                <a:ea typeface="+mj-ea"/>
                <a:cs typeface="Arial" panose="020B0604020202020204" pitchFamily="34" charset="0"/>
              </a:rPr>
              <a:t>영수단가 증감효과 </a:t>
            </a:r>
            <a:r>
              <a:rPr lang="en-US" altLang="ko-KR" sz="800" dirty="0">
                <a:latin typeface="Arial" panose="020B0604020202020204" pitchFamily="34" charset="0"/>
                <a:ea typeface="+mj-ea"/>
                <a:cs typeface="Arial" panose="020B0604020202020204" pitchFamily="34" charset="0"/>
              </a:rPr>
              <a:t>/ </a:t>
            </a:r>
            <a:r>
              <a:rPr lang="en-US" altLang="ko-KR" sz="800" dirty="0">
                <a:latin typeface="Arial" panose="020B0604020202020204" pitchFamily="34" charset="0"/>
                <a:cs typeface="Arial" panose="020B0604020202020204" pitchFamily="34" charset="0"/>
              </a:rPr>
              <a:t>c: </a:t>
            </a:r>
            <a:r>
              <a:rPr lang="ko-KR" altLang="en-US" sz="800" dirty="0">
                <a:latin typeface="Arial" panose="020B0604020202020204" pitchFamily="34" charset="0"/>
                <a:cs typeface="Arial" panose="020B0604020202020204" pitchFamily="34" charset="0"/>
              </a:rPr>
              <a:t>연환산효과 </a:t>
            </a:r>
            <a:r>
              <a:rPr lang="en-US" altLang="ko-KR" sz="800" dirty="0">
                <a:latin typeface="Arial" panose="020B0604020202020204" pitchFamily="34" charset="0"/>
                <a:cs typeface="Arial" panose="020B0604020202020204" pitchFamily="34" charset="0"/>
              </a:rPr>
              <a:t>/ d: </a:t>
            </a:r>
            <a:r>
              <a:rPr lang="ko-KR" altLang="en-US" sz="800" dirty="0">
                <a:latin typeface="Arial" panose="020B0604020202020204" pitchFamily="34" charset="0"/>
                <a:cs typeface="Arial" panose="020B0604020202020204" pitchFamily="34" charset="0"/>
              </a:rPr>
              <a:t>영수건수 증감효과 </a:t>
            </a:r>
            <a:r>
              <a:rPr lang="en-US" altLang="ko-KR" sz="800" dirty="0">
                <a:latin typeface="Arial" panose="020B0604020202020204" pitchFamily="34" charset="0"/>
                <a:cs typeface="Arial" panose="020B0604020202020204" pitchFamily="34" charset="0"/>
              </a:rPr>
              <a:t>/ e: </a:t>
            </a:r>
            <a:r>
              <a:rPr lang="ko-KR" altLang="en-US" sz="800" dirty="0">
                <a:latin typeface="Arial" panose="020B0604020202020204" pitchFamily="34" charset="0"/>
                <a:cs typeface="Arial" panose="020B0604020202020204" pitchFamily="34" charset="0"/>
              </a:rPr>
              <a:t>영수단가 증감효과</a:t>
            </a:r>
            <a:r>
              <a:rPr lang="en-US" altLang="ko-KR" sz="800" dirty="0">
                <a:latin typeface="Arial" panose="020B0604020202020204" pitchFamily="34" charset="0"/>
                <a:cs typeface="Arial" panose="020B0604020202020204" pitchFamily="34" charset="0"/>
              </a:rPr>
              <a:t> </a:t>
            </a:r>
            <a:endParaRPr lang="ko-KR" altLang="en-US" sz="800" dirty="0">
              <a:latin typeface="Arial" panose="020B0604020202020204" pitchFamily="34" charset="0"/>
              <a:ea typeface="+mj-ea"/>
              <a:cs typeface="Arial" panose="020B0604020202020204" pitchFamily="34" charset="0"/>
            </a:endParaRPr>
          </a:p>
        </p:txBody>
      </p:sp>
      <p:sp>
        <p:nvSpPr>
          <p:cNvPr id="37" name="TextBox 36">
            <a:extLst>
              <a:ext uri="{FF2B5EF4-FFF2-40B4-BE49-F238E27FC236}">
                <a16:creationId xmlns:a16="http://schemas.microsoft.com/office/drawing/2014/main" id="{77ED80C1-A5A0-4850-86F1-860A73E30702}"/>
              </a:ext>
            </a:extLst>
          </p:cNvPr>
          <p:cNvSpPr txBox="1"/>
          <p:nvPr/>
        </p:nvSpPr>
        <p:spPr>
          <a:xfrm>
            <a:off x="1596356" y="1538320"/>
            <a:ext cx="2276264"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a:t>
            </a:r>
            <a:r>
              <a:rPr lang="ko-KR" altLang="en-US" sz="900" b="1" dirty="0">
                <a:latin typeface="+mj-ea"/>
                <a:cs typeface="Univers for KPMG"/>
              </a:rPr>
              <a:t>브랜드매출</a:t>
            </a:r>
            <a:r>
              <a:rPr lang="en-US" altLang="ko-KR" sz="900" b="1" dirty="0">
                <a:latin typeface="+mj-ea"/>
                <a:cs typeface="Univers for KPMG"/>
              </a:rPr>
              <a:t> </a:t>
            </a:r>
            <a:r>
              <a:rPr lang="en-US" altLang="ko-KR" sz="900" b="1" dirty="0" err="1">
                <a:latin typeface="+mj-ea"/>
                <a:cs typeface="Univers for KPMG"/>
              </a:rPr>
              <a:t>Movement_SSSG</a:t>
            </a:r>
            <a:r>
              <a:rPr lang="en-US" altLang="ko-KR" sz="900" b="1" dirty="0">
                <a:latin typeface="+mj-ea"/>
                <a:cs typeface="Univers for KPMG"/>
              </a:rPr>
              <a:t> Analysis</a:t>
            </a:r>
            <a:r>
              <a:rPr lang="en-US" altLang="ko-KR" sz="900" b="1" dirty="0">
                <a:latin typeface="+mj-ea"/>
                <a:ea typeface="+mj-ea"/>
                <a:cs typeface="Univers for KPMG"/>
              </a:rPr>
              <a:t>&gt;</a:t>
            </a:r>
            <a:endParaRPr lang="ko-KR" altLang="en-US" sz="900" b="1" dirty="0">
              <a:latin typeface="+mj-ea"/>
              <a:ea typeface="+mj-ea"/>
              <a:cs typeface="Univers for KPMG"/>
            </a:endParaRPr>
          </a:p>
        </p:txBody>
      </p:sp>
      <mc:AlternateContent xmlns:mc="http://schemas.openxmlformats.org/markup-compatibility/2006" xmlns:cx1="http://schemas.microsoft.com/office/drawing/2015/9/8/chartex">
        <mc:Choice Requires="cx1">
          <p:graphicFrame>
            <p:nvGraphicFramePr>
              <p:cNvPr id="42" name="차트 41">
                <a:extLst>
                  <a:ext uri="{FF2B5EF4-FFF2-40B4-BE49-F238E27FC236}">
                    <a16:creationId xmlns:a16="http://schemas.microsoft.com/office/drawing/2014/main" id="{FB562261-B20A-4988-B26B-EEFF4BDFA92B}"/>
                  </a:ext>
                </a:extLst>
              </p:cNvPr>
              <p:cNvGraphicFramePr/>
              <p:nvPr/>
            </p:nvGraphicFramePr>
            <p:xfrm>
              <a:off x="4180548" y="4119433"/>
              <a:ext cx="894525" cy="793114"/>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42" name="차트 41">
                <a:extLst>
                  <a:ext uri="{FF2B5EF4-FFF2-40B4-BE49-F238E27FC236}">
                    <a16:creationId xmlns:a16="http://schemas.microsoft.com/office/drawing/2014/main" id="{FB562261-B20A-4988-B26B-EEFF4BDFA92B}"/>
                  </a:ext>
                </a:extLst>
              </p:cNvPr>
              <p:cNvPicPr>
                <a:picLocks noGrp="1" noRot="1" noChangeAspect="1" noMove="1" noResize="1" noEditPoints="1" noAdjustHandles="1" noChangeArrowheads="1" noChangeShapeType="1"/>
              </p:cNvPicPr>
              <p:nvPr/>
            </p:nvPicPr>
            <p:blipFill>
              <a:blip r:embed="rId9"/>
              <a:stretch>
                <a:fillRect/>
              </a:stretch>
            </p:blipFill>
            <p:spPr>
              <a:xfrm>
                <a:off x="4180548" y="4119433"/>
                <a:ext cx="894525" cy="79311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3" name="차트 42">
                <a:extLst>
                  <a:ext uri="{FF2B5EF4-FFF2-40B4-BE49-F238E27FC236}">
                    <a16:creationId xmlns:a16="http://schemas.microsoft.com/office/drawing/2014/main" id="{81448F3B-23EF-4377-84C1-70DA7CE50291}"/>
                  </a:ext>
                </a:extLst>
              </p:cNvPr>
              <p:cNvGraphicFramePr/>
              <p:nvPr/>
            </p:nvGraphicFramePr>
            <p:xfrm>
              <a:off x="5135051" y="4119433"/>
              <a:ext cx="1278411" cy="801331"/>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43" name="차트 42">
                <a:extLst>
                  <a:ext uri="{FF2B5EF4-FFF2-40B4-BE49-F238E27FC236}">
                    <a16:creationId xmlns:a16="http://schemas.microsoft.com/office/drawing/2014/main" id="{81448F3B-23EF-4377-84C1-70DA7CE50291}"/>
                  </a:ext>
                </a:extLst>
              </p:cNvPr>
              <p:cNvPicPr>
                <a:picLocks noGrp="1" noRot="1" noChangeAspect="1" noMove="1" noResize="1" noEditPoints="1" noAdjustHandles="1" noChangeArrowheads="1" noChangeShapeType="1"/>
              </p:cNvPicPr>
              <p:nvPr/>
            </p:nvPicPr>
            <p:blipFill>
              <a:blip r:embed="rId11"/>
              <a:stretch>
                <a:fillRect/>
              </a:stretch>
            </p:blipFill>
            <p:spPr>
              <a:xfrm>
                <a:off x="5135051" y="4119433"/>
                <a:ext cx="1278411" cy="8013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4" name="차트 43">
                <a:extLst>
                  <a:ext uri="{FF2B5EF4-FFF2-40B4-BE49-F238E27FC236}">
                    <a16:creationId xmlns:a16="http://schemas.microsoft.com/office/drawing/2014/main" id="{9072D835-A33E-47AD-AFF2-7D84CE72A1D1}"/>
                  </a:ext>
                </a:extLst>
              </p:cNvPr>
              <p:cNvGraphicFramePr/>
              <p:nvPr/>
            </p:nvGraphicFramePr>
            <p:xfrm>
              <a:off x="6473440" y="4119433"/>
              <a:ext cx="894525" cy="801331"/>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44" name="차트 43">
                <a:extLst>
                  <a:ext uri="{FF2B5EF4-FFF2-40B4-BE49-F238E27FC236}">
                    <a16:creationId xmlns:a16="http://schemas.microsoft.com/office/drawing/2014/main" id="{9072D835-A33E-47AD-AFF2-7D84CE72A1D1}"/>
                  </a:ext>
                </a:extLst>
              </p:cNvPr>
              <p:cNvPicPr>
                <a:picLocks noGrp="1" noRot="1" noChangeAspect="1" noMove="1" noResize="1" noEditPoints="1" noAdjustHandles="1" noChangeArrowheads="1" noChangeShapeType="1"/>
              </p:cNvPicPr>
              <p:nvPr/>
            </p:nvPicPr>
            <p:blipFill>
              <a:blip r:embed="rId13"/>
              <a:stretch>
                <a:fillRect/>
              </a:stretch>
            </p:blipFill>
            <p:spPr>
              <a:xfrm>
                <a:off x="6473440" y="4119433"/>
                <a:ext cx="894525" cy="8013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5" name="차트 44">
                <a:extLst>
                  <a:ext uri="{FF2B5EF4-FFF2-40B4-BE49-F238E27FC236}">
                    <a16:creationId xmlns:a16="http://schemas.microsoft.com/office/drawing/2014/main" id="{F72DDD78-D763-415D-B064-99F540B45383}"/>
                  </a:ext>
                </a:extLst>
              </p:cNvPr>
              <p:cNvGraphicFramePr/>
              <p:nvPr/>
            </p:nvGraphicFramePr>
            <p:xfrm>
              <a:off x="7427943" y="4112735"/>
              <a:ext cx="1280935" cy="809549"/>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45" name="차트 44">
                <a:extLst>
                  <a:ext uri="{FF2B5EF4-FFF2-40B4-BE49-F238E27FC236}">
                    <a16:creationId xmlns:a16="http://schemas.microsoft.com/office/drawing/2014/main" id="{F72DDD78-D763-415D-B064-99F540B45383}"/>
                  </a:ext>
                </a:extLst>
              </p:cNvPr>
              <p:cNvPicPr>
                <a:picLocks noGrp="1" noRot="1" noChangeAspect="1" noMove="1" noResize="1" noEditPoints="1" noAdjustHandles="1" noChangeArrowheads="1" noChangeShapeType="1"/>
              </p:cNvPicPr>
              <p:nvPr/>
            </p:nvPicPr>
            <p:blipFill>
              <a:blip r:embed="rId15"/>
              <a:stretch>
                <a:fillRect/>
              </a:stretch>
            </p:blipFill>
            <p:spPr>
              <a:xfrm>
                <a:off x="7427943" y="4112735"/>
                <a:ext cx="1280935" cy="809549"/>
              </a:xfrm>
              <a:prstGeom prst="rect">
                <a:avLst/>
              </a:prstGeom>
            </p:spPr>
          </p:pic>
        </mc:Fallback>
      </mc:AlternateContent>
      <p:sp>
        <p:nvSpPr>
          <p:cNvPr id="46" name="직사각형 45">
            <a:extLst>
              <a:ext uri="{FF2B5EF4-FFF2-40B4-BE49-F238E27FC236}">
                <a16:creationId xmlns:a16="http://schemas.microsoft.com/office/drawing/2014/main" id="{796642CC-79B4-4BAB-ACB9-C0FD7F3CFDF3}"/>
              </a:ext>
            </a:extLst>
          </p:cNvPr>
          <p:cNvSpPr/>
          <p:nvPr/>
        </p:nvSpPr>
        <p:spPr>
          <a:xfrm>
            <a:off x="4307307" y="2826136"/>
            <a:ext cx="414395" cy="215958"/>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468299F2-6A90-4F94-AD0C-66FB4DEDFF5A}"/>
              </a:ext>
            </a:extLst>
          </p:cNvPr>
          <p:cNvSpPr/>
          <p:nvPr/>
        </p:nvSpPr>
        <p:spPr>
          <a:xfrm>
            <a:off x="5623971" y="2388746"/>
            <a:ext cx="414395" cy="341370"/>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C64789FC-9DEB-448E-98C8-74350C135C3C}"/>
              </a:ext>
            </a:extLst>
          </p:cNvPr>
          <p:cNvSpPr/>
          <p:nvPr/>
        </p:nvSpPr>
        <p:spPr>
          <a:xfrm>
            <a:off x="6498234" y="2466807"/>
            <a:ext cx="414395" cy="215958"/>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9547A816-9F2C-408F-8EB2-31B455EB6AF0}"/>
              </a:ext>
            </a:extLst>
          </p:cNvPr>
          <p:cNvSpPr/>
          <p:nvPr/>
        </p:nvSpPr>
        <p:spPr>
          <a:xfrm>
            <a:off x="7813907" y="1858647"/>
            <a:ext cx="414395" cy="43593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화살표 연결선 49">
            <a:extLst>
              <a:ext uri="{FF2B5EF4-FFF2-40B4-BE49-F238E27FC236}">
                <a16:creationId xmlns:a16="http://schemas.microsoft.com/office/drawing/2014/main" id="{A1CCDA31-4A06-4467-8064-E85960635032}"/>
              </a:ext>
            </a:extLst>
          </p:cNvPr>
          <p:cNvCxnSpPr>
            <a:cxnSpLocks/>
            <a:stCxn id="17" idx="2"/>
            <a:endCxn id="29" idx="0"/>
          </p:cNvCxnSpPr>
          <p:nvPr/>
        </p:nvCxnSpPr>
        <p:spPr>
          <a:xfrm flipH="1">
            <a:off x="2333761" y="3221372"/>
            <a:ext cx="6595" cy="891364"/>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2A66D549-5A9C-4410-A72D-B00706036248}"/>
              </a:ext>
            </a:extLst>
          </p:cNvPr>
          <p:cNvCxnSpPr>
            <a:cxnSpLocks/>
            <a:stCxn id="26" idx="2"/>
            <a:endCxn id="31" idx="0"/>
          </p:cNvCxnSpPr>
          <p:nvPr/>
        </p:nvCxnSpPr>
        <p:spPr>
          <a:xfrm flipH="1">
            <a:off x="3480869" y="3137482"/>
            <a:ext cx="167762" cy="975253"/>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145CAAB7-9B27-4EC6-B465-FF676F19CF7F}"/>
              </a:ext>
            </a:extLst>
          </p:cNvPr>
          <p:cNvCxnSpPr>
            <a:cxnSpLocks/>
            <a:stCxn id="46" idx="2"/>
            <a:endCxn id="42" idx="0"/>
          </p:cNvCxnSpPr>
          <p:nvPr/>
        </p:nvCxnSpPr>
        <p:spPr>
          <a:xfrm>
            <a:off x="4514505" y="3042094"/>
            <a:ext cx="113305" cy="1077339"/>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92F0D2F-79A5-4B72-A75E-620286E1D3C7}"/>
              </a:ext>
            </a:extLst>
          </p:cNvPr>
          <p:cNvCxnSpPr>
            <a:cxnSpLocks/>
            <a:stCxn id="47" idx="2"/>
            <a:endCxn id="43" idx="0"/>
          </p:cNvCxnSpPr>
          <p:nvPr/>
        </p:nvCxnSpPr>
        <p:spPr>
          <a:xfrm flipH="1">
            <a:off x="5774256" y="2730116"/>
            <a:ext cx="56913" cy="1389317"/>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0649754E-AD52-4BBF-BC78-E2E52F017ADF}"/>
              </a:ext>
            </a:extLst>
          </p:cNvPr>
          <p:cNvCxnSpPr>
            <a:cxnSpLocks/>
            <a:stCxn id="48" idx="2"/>
            <a:endCxn id="44" idx="0"/>
          </p:cNvCxnSpPr>
          <p:nvPr/>
        </p:nvCxnSpPr>
        <p:spPr>
          <a:xfrm>
            <a:off x="6705432" y="2682765"/>
            <a:ext cx="215270" cy="1436668"/>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D1B5E545-A88B-4730-B14B-A5DC3A1FBEB8}"/>
              </a:ext>
            </a:extLst>
          </p:cNvPr>
          <p:cNvCxnSpPr>
            <a:cxnSpLocks/>
            <a:stCxn id="49" idx="2"/>
            <a:endCxn id="45" idx="0"/>
          </p:cNvCxnSpPr>
          <p:nvPr/>
        </p:nvCxnSpPr>
        <p:spPr>
          <a:xfrm>
            <a:off x="8021105" y="2294583"/>
            <a:ext cx="47305" cy="1818152"/>
          </a:xfrm>
          <a:prstGeom prst="straightConnector1">
            <a:avLst/>
          </a:prstGeom>
          <a:ln w="12700">
            <a:solidFill>
              <a:srgbClr val="007A79"/>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9E2DD55-D823-439E-9E2C-6C05AF73EDBB}"/>
              </a:ext>
            </a:extLst>
          </p:cNvPr>
          <p:cNvSpPr txBox="1"/>
          <p:nvPr/>
        </p:nvSpPr>
        <p:spPr>
          <a:xfrm>
            <a:off x="1697036" y="5148026"/>
            <a:ext cx="7096245" cy="993015"/>
          </a:xfrm>
          <a:prstGeom prst="rect">
            <a:avLst/>
          </a:prstGeom>
          <a:noFill/>
          <a:ln>
            <a:noFill/>
          </a:ln>
        </p:spPr>
        <p:txBody>
          <a:bodyPr wrap="square" lIns="36000" tIns="108000" rIns="36000" bIns="36000" rtlCol="0">
            <a:noAutofit/>
          </a:bodyPr>
          <a:lstStyle/>
          <a:p>
            <a:pPr>
              <a:lnSpc>
                <a:spcPts val="1200"/>
              </a:lnSpc>
            </a:pPr>
            <a:r>
              <a:rPr lang="en-US" altLang="ko-KR" sz="900" u="sng" dirty="0">
                <a:latin typeface="+mj-ea"/>
                <a:cs typeface="Univers for KPMG"/>
              </a:rPr>
              <a:t>FY19</a:t>
            </a:r>
            <a:r>
              <a:rPr lang="ko-KR" altLang="en-US" sz="900" u="sng" dirty="0">
                <a:latin typeface="+mj-ea"/>
                <a:cs typeface="Univers for KPMG"/>
              </a:rPr>
              <a:t>까지 </a:t>
            </a:r>
            <a:r>
              <a:rPr lang="en-US" altLang="ko-KR" sz="900" u="sng" dirty="0">
                <a:latin typeface="+mj-ea"/>
                <a:cs typeface="Univers for KPMG"/>
              </a:rPr>
              <a:t>Same Store Sales</a:t>
            </a:r>
            <a:r>
              <a:rPr lang="ko-KR" altLang="en-US" sz="900" u="sng" dirty="0">
                <a:latin typeface="+mj-ea"/>
                <a:cs typeface="Univers for KPMG"/>
              </a:rPr>
              <a:t>의 꾸준한 성장 </a:t>
            </a:r>
            <a:r>
              <a:rPr lang="en-US" altLang="ko-KR" sz="900" u="sng" dirty="0">
                <a:latin typeface="+mj-ea"/>
                <a:cs typeface="Univers for KPMG"/>
              </a:rPr>
              <a:t>(Q Effect)</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err="1">
                <a:latin typeface="Arial" panose="020B0604020202020204" pitchFamily="34" charset="0"/>
                <a:cs typeface="Arial" panose="020B0604020202020204" pitchFamily="34" charset="0"/>
              </a:rPr>
              <a:t>신메뉴</a:t>
            </a:r>
            <a:r>
              <a:rPr lang="ko-KR" altLang="en-US" sz="900" dirty="0">
                <a:latin typeface="Arial" panose="020B0604020202020204" pitchFamily="34" charset="0"/>
                <a:cs typeface="Arial" panose="020B0604020202020204" pitchFamily="34" charset="0"/>
              </a:rPr>
              <a:t> 출시로 인한 브랜드 인지도 개선 및 동일 매장의 업력 증가로 인한 영업력 개선으로 </a:t>
            </a: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 ’19</a:t>
            </a:r>
            <a:r>
              <a:rPr lang="ko-KR" altLang="en-US" sz="900" dirty="0">
                <a:latin typeface="Arial" panose="020B0604020202020204" pitchFamily="34" charset="0"/>
                <a:cs typeface="Arial" panose="020B0604020202020204" pitchFamily="34" charset="0"/>
              </a:rPr>
              <a:t>년 매장당 영수건수가 각각 </a:t>
            </a:r>
            <a:r>
              <a:rPr lang="en-US" altLang="ko-KR" sz="900" dirty="0">
                <a:latin typeface="Arial" panose="020B0604020202020204" pitchFamily="34" charset="0"/>
                <a:cs typeface="Arial" panose="020B0604020202020204" pitchFamily="34" charset="0"/>
              </a:rPr>
              <a:t>3,085</a:t>
            </a:r>
            <a:r>
              <a:rPr lang="ko-KR" altLang="en-US" sz="900" dirty="0">
                <a:latin typeface="Arial" panose="020B0604020202020204" pitchFamily="34" charset="0"/>
                <a:cs typeface="Arial" panose="020B0604020202020204" pitchFamily="34" charset="0"/>
              </a:rPr>
              <a:t>개</a:t>
            </a:r>
            <a:r>
              <a:rPr lang="en-US" altLang="ko-KR" sz="900" dirty="0">
                <a:latin typeface="Arial" panose="020B0604020202020204" pitchFamily="34" charset="0"/>
                <a:cs typeface="Arial" panose="020B0604020202020204" pitchFamily="34" charset="0"/>
              </a:rPr>
              <a:t>, 8,097</a:t>
            </a:r>
            <a:r>
              <a:rPr lang="ko-KR" altLang="en-US" sz="900" dirty="0">
                <a:latin typeface="Arial" panose="020B0604020202020204" pitchFamily="34" charset="0"/>
                <a:cs typeface="Arial" panose="020B0604020202020204" pitchFamily="34" charset="0"/>
              </a:rPr>
              <a:t>개가 증가하여 </a:t>
            </a:r>
            <a:r>
              <a:rPr lang="en-US" altLang="ko-KR" sz="900" dirty="0">
                <a:latin typeface="Arial" panose="020B0604020202020204" pitchFamily="34" charset="0"/>
                <a:cs typeface="Arial" panose="020B0604020202020204" pitchFamily="34" charset="0"/>
              </a:rPr>
              <a:t>479</a:t>
            </a:r>
            <a:r>
              <a:rPr lang="ko-KR" altLang="en-US" sz="900" dirty="0">
                <a:latin typeface="Arial" panose="020B0604020202020204" pitchFamily="34" charset="0"/>
                <a:cs typeface="Arial" panose="020B0604020202020204" pitchFamily="34" charset="0"/>
              </a:rPr>
              <a:t>백만원</a:t>
            </a:r>
            <a:r>
              <a:rPr lang="en-US" altLang="ko-KR" sz="900" dirty="0">
                <a:latin typeface="Arial" panose="020B0604020202020204" pitchFamily="34" charset="0"/>
                <a:cs typeface="Arial" panose="020B0604020202020204" pitchFamily="34" charset="0"/>
              </a:rPr>
              <a:t>, 6,046</a:t>
            </a:r>
            <a:r>
              <a:rPr lang="ko-KR" altLang="en-US" sz="900" dirty="0">
                <a:latin typeface="Arial" panose="020B0604020202020204" pitchFamily="34" charset="0"/>
                <a:cs typeface="Arial" panose="020B0604020202020204" pitchFamily="34" charset="0"/>
              </a:rPr>
              <a:t>백만원의</a:t>
            </a:r>
            <a:r>
              <a:rPr lang="en-US" altLang="ko-KR" sz="900" dirty="0">
                <a:solidFill>
                  <a:srgbClr val="000000"/>
                </a:solidFill>
                <a:latin typeface="맑은 고딕" panose="020B0503020000020004" pitchFamily="50" charset="-127"/>
              </a:rPr>
              <a:t> Same Store Sales</a:t>
            </a:r>
            <a:r>
              <a:rPr lang="ko-KR" altLang="en-US" sz="900" dirty="0">
                <a:solidFill>
                  <a:srgbClr val="000000"/>
                </a:solidFill>
                <a:latin typeface="맑은 고딕" panose="020B0503020000020004" pitchFamily="50" charset="-127"/>
              </a:rPr>
              <a:t>의 성장을</a:t>
            </a:r>
            <a:r>
              <a:rPr lang="ko-KR" altLang="en-US" sz="900" dirty="0">
                <a:latin typeface="Arial" panose="020B0604020202020204" pitchFamily="34" charset="0"/>
                <a:cs typeface="Arial" panose="020B0604020202020204" pitchFamily="34" charset="0"/>
              </a:rPr>
              <a:t> 기록함    </a:t>
            </a:r>
            <a:endParaRPr lang="en-US" altLang="ko-KR" sz="900" dirty="0">
              <a:latin typeface="Arial" panose="020B0604020202020204" pitchFamily="34" charset="0"/>
              <a:cs typeface="Arial" panose="020B0604020202020204" pitchFamily="34" charset="0"/>
            </a:endParaRPr>
          </a:p>
          <a:p>
            <a:pPr>
              <a:lnSpc>
                <a:spcPts val="1200"/>
              </a:lnSpc>
            </a:pPr>
            <a:r>
              <a:rPr lang="en-US" altLang="ko-KR" sz="900" u="sng" dirty="0">
                <a:latin typeface="+mj-ea"/>
                <a:cs typeface="Univers for KPMG"/>
              </a:rPr>
              <a:t>Covid-19</a:t>
            </a:r>
            <a:r>
              <a:rPr lang="ko-KR" altLang="en-US" sz="900" u="sng" dirty="0">
                <a:latin typeface="+mj-ea"/>
                <a:cs typeface="Univers for KPMG"/>
              </a:rPr>
              <a:t>로 인한 </a:t>
            </a:r>
            <a:r>
              <a:rPr lang="en-US" altLang="ko-KR" sz="900" u="sng" dirty="0">
                <a:latin typeface="+mj-ea"/>
                <a:cs typeface="Univers for KPMG"/>
              </a:rPr>
              <a:t>FY20</a:t>
            </a:r>
            <a:r>
              <a:rPr lang="ko-KR" altLang="en-US" sz="900" u="sng" dirty="0">
                <a:latin typeface="+mj-ea"/>
                <a:cs typeface="Univers for KPMG"/>
              </a:rPr>
              <a:t> </a:t>
            </a:r>
            <a:r>
              <a:rPr lang="en-US" altLang="ko-KR" sz="900" u="sng" dirty="0">
                <a:latin typeface="+mj-ea"/>
                <a:cs typeface="Univers for KPMG"/>
              </a:rPr>
              <a:t>Same Store Sales</a:t>
            </a:r>
            <a:r>
              <a:rPr lang="ko-KR" altLang="en-US" sz="900" u="sng" dirty="0">
                <a:latin typeface="+mj-ea"/>
                <a:cs typeface="Univers for KPMG"/>
              </a:rPr>
              <a:t>의 감소 </a:t>
            </a:r>
            <a:r>
              <a:rPr lang="en-US" altLang="ko-KR" sz="900" u="sng" dirty="0">
                <a:latin typeface="+mj-ea"/>
                <a:cs typeface="Univers for KPMG"/>
              </a:rPr>
              <a:t>(Q Effect)</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’20</a:t>
            </a:r>
            <a:r>
              <a:rPr lang="ko-KR" altLang="en-US" sz="900" dirty="0">
                <a:latin typeface="Arial" panose="020B0604020202020204" pitchFamily="34" charset="0"/>
                <a:cs typeface="Arial" panose="020B0604020202020204" pitchFamily="34" charset="0"/>
              </a:rPr>
              <a:t>년의 경우 </a:t>
            </a:r>
            <a:r>
              <a:rPr lang="en-US" altLang="ko-KR" sz="900" dirty="0">
                <a:latin typeface="Arial" panose="020B0604020202020204" pitchFamily="34" charset="0"/>
                <a:cs typeface="Arial" panose="020B0604020202020204" pitchFamily="34" charset="0"/>
              </a:rPr>
              <a:t>Covid-19</a:t>
            </a:r>
            <a:r>
              <a:rPr lang="ko-KR" altLang="en-US" sz="900" dirty="0">
                <a:latin typeface="Arial" panose="020B0604020202020204" pitchFamily="34" charset="0"/>
                <a:cs typeface="Arial" panose="020B0604020202020204" pitchFamily="34" charset="0"/>
              </a:rPr>
              <a:t>의 영항으로 인해 매장당 영수건수가 </a:t>
            </a:r>
            <a:r>
              <a:rPr lang="en-US" altLang="ko-KR" sz="900" dirty="0">
                <a:latin typeface="Arial" panose="020B0604020202020204" pitchFamily="34" charset="0"/>
                <a:cs typeface="Arial" panose="020B0604020202020204" pitchFamily="34" charset="0"/>
              </a:rPr>
              <a:t>4,842</a:t>
            </a:r>
            <a:r>
              <a:rPr lang="ko-KR" altLang="en-US" sz="900" dirty="0">
                <a:latin typeface="Arial" panose="020B0604020202020204" pitchFamily="34" charset="0"/>
                <a:cs typeface="Arial" panose="020B0604020202020204" pitchFamily="34" charset="0"/>
              </a:rPr>
              <a:t>건 감소하며</a:t>
            </a:r>
            <a:r>
              <a:rPr lang="en-US" altLang="ko-KR" sz="900" dirty="0">
                <a:latin typeface="Arial" panose="020B0604020202020204" pitchFamily="34" charset="0"/>
                <a:cs typeface="Arial" panose="020B0604020202020204" pitchFamily="34" charset="0"/>
              </a:rPr>
              <a:t>, 7,928</a:t>
            </a:r>
            <a:r>
              <a:rPr lang="ko-KR" altLang="en-US" sz="900" dirty="0">
                <a:latin typeface="Arial" panose="020B0604020202020204" pitchFamily="34" charset="0"/>
                <a:cs typeface="Arial" panose="020B0604020202020204" pitchFamily="34" charset="0"/>
              </a:rPr>
              <a:t>백만원의 </a:t>
            </a:r>
            <a:r>
              <a:rPr lang="en-US" altLang="ko-KR" sz="900" dirty="0">
                <a:solidFill>
                  <a:srgbClr val="000000"/>
                </a:solidFill>
                <a:latin typeface="맑은 고딕" panose="020B0503020000020004" pitchFamily="50" charset="-127"/>
              </a:rPr>
              <a:t>Same Store Sales</a:t>
            </a:r>
            <a:r>
              <a:rPr lang="ko-KR" altLang="en-US" sz="900" dirty="0">
                <a:solidFill>
                  <a:srgbClr val="000000"/>
                </a:solidFill>
                <a:latin typeface="맑은 고딕" panose="020B0503020000020004" pitchFamily="50" charset="-127"/>
              </a:rPr>
              <a:t>의 역성장을 기록함</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p:txBody>
      </p:sp>
      <p:sp>
        <p:nvSpPr>
          <p:cNvPr id="69" name="순서도: 연결자 68">
            <a:extLst>
              <a:ext uri="{FF2B5EF4-FFF2-40B4-BE49-F238E27FC236}">
                <a16:creationId xmlns:a16="http://schemas.microsoft.com/office/drawing/2014/main" id="{2C56924B-DA08-4877-8C70-F0B797FBAF20}"/>
              </a:ext>
            </a:extLst>
          </p:cNvPr>
          <p:cNvSpPr/>
          <p:nvPr/>
        </p:nvSpPr>
        <p:spPr bwMode="auto">
          <a:xfrm>
            <a:off x="1557924" y="525462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70" name="직사각형 69">
            <a:extLst>
              <a:ext uri="{FF2B5EF4-FFF2-40B4-BE49-F238E27FC236}">
                <a16:creationId xmlns:a16="http://schemas.microsoft.com/office/drawing/2014/main" id="{9E61B2FB-4CF1-4D7A-A7BE-F9ABA3E704E9}"/>
              </a:ext>
            </a:extLst>
          </p:cNvPr>
          <p:cNvSpPr/>
          <p:nvPr/>
        </p:nvSpPr>
        <p:spPr>
          <a:xfrm>
            <a:off x="1973499" y="4181372"/>
            <a:ext cx="347204" cy="47038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1" name="직사각형 70">
            <a:extLst>
              <a:ext uri="{FF2B5EF4-FFF2-40B4-BE49-F238E27FC236}">
                <a16:creationId xmlns:a16="http://schemas.microsoft.com/office/drawing/2014/main" id="{A558070D-A859-400E-9DB8-30D43E3898D9}"/>
              </a:ext>
            </a:extLst>
          </p:cNvPr>
          <p:cNvSpPr/>
          <p:nvPr/>
        </p:nvSpPr>
        <p:spPr>
          <a:xfrm>
            <a:off x="4270375" y="4181372"/>
            <a:ext cx="347204" cy="47038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DEC1DEAC-CF9A-406C-BDB7-385A130659C7}"/>
              </a:ext>
            </a:extLst>
          </p:cNvPr>
          <p:cNvSpPr/>
          <p:nvPr/>
        </p:nvSpPr>
        <p:spPr>
          <a:xfrm>
            <a:off x="6572715" y="4181372"/>
            <a:ext cx="347204" cy="48835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순서도: 연결자 74">
            <a:extLst>
              <a:ext uri="{FF2B5EF4-FFF2-40B4-BE49-F238E27FC236}">
                <a16:creationId xmlns:a16="http://schemas.microsoft.com/office/drawing/2014/main" id="{15DCCC7E-387E-4A58-9933-D6E6E30D80E4}"/>
              </a:ext>
            </a:extLst>
          </p:cNvPr>
          <p:cNvSpPr/>
          <p:nvPr/>
        </p:nvSpPr>
        <p:spPr bwMode="auto">
          <a:xfrm>
            <a:off x="6466427" y="412694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76" name="순서도: 연결자 75">
            <a:extLst>
              <a:ext uri="{FF2B5EF4-FFF2-40B4-BE49-F238E27FC236}">
                <a16:creationId xmlns:a16="http://schemas.microsoft.com/office/drawing/2014/main" id="{11A31418-B720-4856-9035-A84E8BF77C9C}"/>
              </a:ext>
            </a:extLst>
          </p:cNvPr>
          <p:cNvSpPr/>
          <p:nvPr/>
        </p:nvSpPr>
        <p:spPr bwMode="auto">
          <a:xfrm>
            <a:off x="4159410" y="412694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77" name="순서도: 연결자 76">
            <a:extLst>
              <a:ext uri="{FF2B5EF4-FFF2-40B4-BE49-F238E27FC236}">
                <a16:creationId xmlns:a16="http://schemas.microsoft.com/office/drawing/2014/main" id="{51E14ECC-E26F-442A-A20F-0253350386ED}"/>
              </a:ext>
            </a:extLst>
          </p:cNvPr>
          <p:cNvSpPr/>
          <p:nvPr/>
        </p:nvSpPr>
        <p:spPr bwMode="auto">
          <a:xfrm>
            <a:off x="1861841" y="412694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54" name="순서도: 연결자 53">
            <a:extLst>
              <a:ext uri="{FF2B5EF4-FFF2-40B4-BE49-F238E27FC236}">
                <a16:creationId xmlns:a16="http://schemas.microsoft.com/office/drawing/2014/main" id="{AFFC7DBB-2A2B-4A40-9431-985411E68E7F}"/>
              </a:ext>
            </a:extLst>
          </p:cNvPr>
          <p:cNvSpPr/>
          <p:nvPr/>
        </p:nvSpPr>
        <p:spPr bwMode="auto">
          <a:xfrm>
            <a:off x="1557924" y="572439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1" name="TextBox 40">
            <a:extLst>
              <a:ext uri="{FF2B5EF4-FFF2-40B4-BE49-F238E27FC236}">
                <a16:creationId xmlns:a16="http://schemas.microsoft.com/office/drawing/2014/main" id="{9680A3EF-817F-4535-B520-22152CBF0ECE}"/>
              </a:ext>
            </a:extLst>
          </p:cNvPr>
          <p:cNvSpPr txBox="1"/>
          <p:nvPr/>
        </p:nvSpPr>
        <p:spPr>
          <a:xfrm>
            <a:off x="1604956" y="2304356"/>
            <a:ext cx="3863703" cy="92333"/>
          </a:xfrm>
          <a:prstGeom prst="rect">
            <a:avLst/>
          </a:prstGeom>
          <a:noFill/>
        </p:spPr>
        <p:txBody>
          <a:bodyPr wrap="square" lIns="0" tIns="0" rIns="0" bIns="0" rtlCol="0">
            <a:spAutoFit/>
          </a:bodyPr>
          <a:lstStyle/>
          <a:p>
            <a:r>
              <a:rPr lang="en-US" altLang="ko-KR" sz="600" dirty="0">
                <a:latin typeface="Arial" panose="020B0604020202020204" pitchFamily="34" charset="0"/>
                <a:cs typeface="Arial" panose="020B0604020202020204" pitchFamily="34" charset="0"/>
              </a:rPr>
              <a:t>Note 1: </a:t>
            </a:r>
            <a:r>
              <a:rPr lang="ko-KR" altLang="en-US" sz="600" dirty="0" err="1">
                <a:latin typeface="Arial" panose="020B0604020202020204" pitchFamily="34" charset="0"/>
                <a:cs typeface="Arial" panose="020B0604020202020204" pitchFamily="34" charset="0"/>
              </a:rPr>
              <a:t>직전년도</a:t>
            </a:r>
            <a:r>
              <a:rPr lang="ko-KR" altLang="en-US" sz="600" dirty="0">
                <a:latin typeface="Arial" panose="020B0604020202020204" pitchFamily="34" charset="0"/>
                <a:cs typeface="Arial" panose="020B0604020202020204" pitchFamily="34" charset="0"/>
              </a:rPr>
              <a:t> 오픈하였으나</a:t>
            </a:r>
            <a:r>
              <a:rPr lang="en-US" altLang="ko-KR" sz="600" dirty="0">
                <a:latin typeface="Arial" panose="020B0604020202020204" pitchFamily="34" charset="0"/>
                <a:cs typeface="Arial" panose="020B0604020202020204" pitchFamily="34" charset="0"/>
              </a:rPr>
              <a:t>, </a:t>
            </a:r>
            <a:r>
              <a:rPr lang="ko-KR" altLang="en-US" sz="600" dirty="0">
                <a:latin typeface="Arial" panose="020B0604020202020204" pitchFamily="34" charset="0"/>
                <a:cs typeface="Arial" panose="020B0604020202020204" pitchFamily="34" charset="0"/>
              </a:rPr>
              <a:t>당기 폐점한 매장의 경우 폐점매장으로 분류하여 분석함  </a:t>
            </a:r>
            <a:r>
              <a:rPr lang="en-US" altLang="ko-KR" sz="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0127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584938603"/>
              </p:ext>
            </p:extLst>
          </p:nvPr>
        </p:nvGraphicFramePr>
        <p:xfrm>
          <a:off x="468001" y="1190355"/>
          <a:ext cx="8337332" cy="5048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88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Overview</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FY17 </a:t>
                      </a:r>
                      <a:r>
                        <a:rPr kumimoji="0" lang="ko-KR" altLang="en-US"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이후 </a:t>
                      </a:r>
                      <a:r>
                        <a:rPr lang="ko-KR" altLang="en-US" sz="900" dirty="0">
                          <a:latin typeface="Arial" panose="020B0604020202020204" pitchFamily="34" charset="0"/>
                          <a:cs typeface="Arial" panose="020B0604020202020204" pitchFamily="34" charset="0"/>
                        </a:rPr>
                        <a:t>회사의 매출은 매년 </a:t>
                      </a:r>
                      <a:r>
                        <a:rPr lang="en-US" altLang="ko-KR" sz="900" dirty="0">
                          <a:latin typeface="Arial" panose="020B0604020202020204" pitchFamily="34" charset="0"/>
                          <a:cs typeface="Arial" panose="020B0604020202020204" pitchFamily="34" charset="0"/>
                        </a:rPr>
                        <a:t>50% </a:t>
                      </a:r>
                      <a:r>
                        <a:rPr lang="ko-KR" altLang="en-US" sz="900" dirty="0">
                          <a:latin typeface="Arial" panose="020B0604020202020204" pitchFamily="34" charset="0"/>
                          <a:cs typeface="Arial" panose="020B0604020202020204" pitchFamily="34" charset="0"/>
                        </a:rPr>
                        <a:t>이상 지속적으로 성장하고 있으며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물류매출과 가맹점매출</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초기투자매출</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의 급격한 성장으로 </a:t>
                      </a:r>
                      <a:r>
                        <a:rPr lang="en-US" altLang="ko-KR" sz="900" dirty="0">
                          <a:latin typeface="Arial" panose="020B0604020202020204" pitchFamily="34" charset="0"/>
                          <a:cs typeface="Arial" panose="020B0604020202020204" pitchFamily="34" charset="0"/>
                        </a:rPr>
                        <a:t>FY20 </a:t>
                      </a:r>
                      <a:r>
                        <a:rPr lang="ko-KR" altLang="en-US" sz="900" dirty="0">
                          <a:latin typeface="Arial" panose="020B0604020202020204" pitchFamily="34" charset="0"/>
                          <a:cs typeface="Arial" panose="020B0604020202020204" pitchFamily="34" charset="0"/>
                        </a:rPr>
                        <a:t>기준 약 </a:t>
                      </a:r>
                      <a:r>
                        <a:rPr lang="en-US" altLang="ko-KR" sz="900" dirty="0">
                          <a:latin typeface="Arial" panose="020B0604020202020204" pitchFamily="34" charset="0"/>
                          <a:cs typeface="Arial" panose="020B0604020202020204" pitchFamily="34" charset="0"/>
                        </a:rPr>
                        <a:t>600</a:t>
                      </a:r>
                      <a:r>
                        <a:rPr lang="ko-KR" altLang="en-US" sz="900" dirty="0">
                          <a:latin typeface="Arial" panose="020B0604020202020204" pitchFamily="34" charset="0"/>
                          <a:cs typeface="Arial" panose="020B0604020202020204" pitchFamily="34" charset="0"/>
                        </a:rPr>
                        <a:t>억원의 매출을 기록함</a:t>
                      </a: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71450" marR="0" lvl="0" indent="-17145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71450" marR="0" lvl="0" indent="-17145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표 5">
            <a:extLst>
              <a:ext uri="{FF2B5EF4-FFF2-40B4-BE49-F238E27FC236}">
                <a16:creationId xmlns:a16="http://schemas.microsoft.com/office/drawing/2014/main" id="{0FE3A519-5DCD-43A0-B74A-1180F847B71F}"/>
              </a:ext>
            </a:extLst>
          </p:cNvPr>
          <p:cNvGraphicFramePr>
            <a:graphicFrameLocks noGrp="1"/>
          </p:cNvGraphicFramePr>
          <p:nvPr>
            <p:extLst>
              <p:ext uri="{D42A27DB-BD31-4B8C-83A1-F6EECF244321}">
                <p14:modId xmlns:p14="http://schemas.microsoft.com/office/powerpoint/2010/main" val="210777710"/>
              </p:ext>
            </p:extLst>
          </p:nvPr>
        </p:nvGraphicFramePr>
        <p:xfrm>
          <a:off x="1694719" y="1803060"/>
          <a:ext cx="4004087" cy="4396410"/>
        </p:xfrm>
        <a:graphic>
          <a:graphicData uri="http://schemas.openxmlformats.org/drawingml/2006/table">
            <a:tbl>
              <a:tblPr/>
              <a:tblGrid>
                <a:gridCol w="299625">
                  <a:extLst>
                    <a:ext uri="{9D8B030D-6E8A-4147-A177-3AD203B41FA5}">
                      <a16:colId xmlns:a16="http://schemas.microsoft.com/office/drawing/2014/main" val="1118416430"/>
                    </a:ext>
                  </a:extLst>
                </a:gridCol>
                <a:gridCol w="299625">
                  <a:extLst>
                    <a:ext uri="{9D8B030D-6E8A-4147-A177-3AD203B41FA5}">
                      <a16:colId xmlns:a16="http://schemas.microsoft.com/office/drawing/2014/main" val="2270934198"/>
                    </a:ext>
                  </a:extLst>
                </a:gridCol>
                <a:gridCol w="299625">
                  <a:extLst>
                    <a:ext uri="{9D8B030D-6E8A-4147-A177-3AD203B41FA5}">
                      <a16:colId xmlns:a16="http://schemas.microsoft.com/office/drawing/2014/main" val="3934853519"/>
                    </a:ext>
                  </a:extLst>
                </a:gridCol>
                <a:gridCol w="599252">
                  <a:extLst>
                    <a:ext uri="{9D8B030D-6E8A-4147-A177-3AD203B41FA5}">
                      <a16:colId xmlns:a16="http://schemas.microsoft.com/office/drawing/2014/main" val="2395035165"/>
                    </a:ext>
                  </a:extLst>
                </a:gridCol>
                <a:gridCol w="626490">
                  <a:extLst>
                    <a:ext uri="{9D8B030D-6E8A-4147-A177-3AD203B41FA5}">
                      <a16:colId xmlns:a16="http://schemas.microsoft.com/office/drawing/2014/main" val="3340813013"/>
                    </a:ext>
                  </a:extLst>
                </a:gridCol>
                <a:gridCol w="626490">
                  <a:extLst>
                    <a:ext uri="{9D8B030D-6E8A-4147-A177-3AD203B41FA5}">
                      <a16:colId xmlns:a16="http://schemas.microsoft.com/office/drawing/2014/main" val="649970992"/>
                    </a:ext>
                  </a:extLst>
                </a:gridCol>
                <a:gridCol w="626490">
                  <a:extLst>
                    <a:ext uri="{9D8B030D-6E8A-4147-A177-3AD203B41FA5}">
                      <a16:colId xmlns:a16="http://schemas.microsoft.com/office/drawing/2014/main" val="1500273575"/>
                    </a:ext>
                  </a:extLst>
                </a:gridCol>
                <a:gridCol w="626490">
                  <a:extLst>
                    <a:ext uri="{9D8B030D-6E8A-4147-A177-3AD203B41FA5}">
                      <a16:colId xmlns:a16="http://schemas.microsoft.com/office/drawing/2014/main" val="1745009648"/>
                    </a:ext>
                  </a:extLst>
                </a:gridCol>
              </a:tblGrid>
              <a:tr h="146547">
                <a:tc gridSpan="4">
                  <a:txBody>
                    <a:bodyPr/>
                    <a:lstStyle/>
                    <a:p>
                      <a:pPr algn="l" fontAlgn="ctr"/>
                      <a:r>
                        <a:rPr lang="en-US" altLang="ko-KR" sz="800" b="1" i="0" u="none" strike="noStrike">
                          <a:solidFill>
                            <a:srgbClr val="FFFFFF"/>
                          </a:solidFill>
                          <a:effectLst/>
                          <a:latin typeface="Arial" panose="020B0604020202020204" pitchFamily="34" charset="0"/>
                          <a:ea typeface="맑은 고딕" panose="020B0503020000020004" pitchFamily="50" charset="-127"/>
                        </a:rPr>
                        <a:t>(</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rPr>
                        <a:t>: </a:t>
                      </a: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613029840"/>
                  </a:ext>
                </a:extLst>
              </a:tr>
              <a:tr h="146547">
                <a:tc gridSpan="4">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매출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10,633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16,326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35,020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60,087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542308499"/>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물류매출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2,013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5,772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14,185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36,480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00931388"/>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444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21,827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8518667"/>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439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12,331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951284401"/>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9,496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91263852"/>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2,013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5,772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13,742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14,653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128884529"/>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가맹점매출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r>
                        <a:rPr lang="en-US" altLang="ko-KR" sz="800" b="1" i="0" u="none" strike="noStrike" dirty="0">
                          <a:solidFill>
                            <a:srgbClr val="000000"/>
                          </a:solidFill>
                          <a:effectLst/>
                          <a:latin typeface="Arial" panose="020B0604020202020204" pitchFamily="34" charset="0"/>
                          <a:ea typeface="맑은 고딕" panose="020B0503020000020004" pitchFamily="50" charset="-127"/>
                        </a:rPr>
                        <a:t>8,334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9,691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18,886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21,928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31726702"/>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초기투자매출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7,903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8,894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17,394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19,538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62015424"/>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상품매출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193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298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481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661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6675867"/>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로열티매출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239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500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1,011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r>
                        <a:rPr lang="en-US" altLang="ko-KR" sz="800" b="0" i="0" u="none" strike="noStrike">
                          <a:solidFill>
                            <a:srgbClr val="000000"/>
                          </a:solidFill>
                          <a:effectLst/>
                          <a:latin typeface="Arial" panose="020B0604020202020204" pitchFamily="34" charset="0"/>
                          <a:ea typeface="맑은 고딕" panose="020B0503020000020004" pitchFamily="50" charset="-127"/>
                        </a:rPr>
                        <a:t>1,730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52755551"/>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직영점매출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280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838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1,918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1,609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31770303"/>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기타매출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25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31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r>
                        <a:rPr lang="en-US" altLang="ko-KR" sz="800" b="1" i="0" u="none" strike="noStrike">
                          <a:solidFill>
                            <a:srgbClr val="000000"/>
                          </a:solidFill>
                          <a:effectLst/>
                          <a:latin typeface="Arial" panose="020B0604020202020204" pitchFamily="34" charset="0"/>
                          <a:ea typeface="맑은 고딕" panose="020B0503020000020004" pitchFamily="50" charset="-127"/>
                        </a:rPr>
                        <a:t>71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77833391"/>
                  </a:ext>
                </a:extLst>
              </a:tr>
              <a:tr h="146547">
                <a:tc gridSpan="4">
                  <a:txBody>
                    <a:bodyPr/>
                    <a:lstStyle/>
                    <a:p>
                      <a:pPr algn="l"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YoY growth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53.5%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114.5%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71.6%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78727488"/>
                  </a:ext>
                </a:extLst>
              </a:tr>
              <a:tr h="146547">
                <a:tc>
                  <a:txBody>
                    <a:bodyPr/>
                    <a:lstStyle/>
                    <a:p>
                      <a:pPr algn="l" fontAlgn="ctr"/>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물류매출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186.7%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145.8%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157.2%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240997940"/>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가맹점매출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16.3%</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94.9%</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16.1%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8774088"/>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직영점매출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198.8%</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128.8%</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16.1%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16624055"/>
                  </a:ext>
                </a:extLst>
              </a:tr>
              <a:tr h="14654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기타매출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361.8%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129.2%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27444417"/>
                  </a:ext>
                </a:extLst>
              </a:tr>
              <a:tr h="146547">
                <a:tc gridSpan="3">
                  <a:txBody>
                    <a:bodyPr/>
                    <a:lstStyle/>
                    <a:p>
                      <a:pPr algn="l"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 of Total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800" b="1"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70950591"/>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a:solidFill>
                            <a:srgbClr val="000000"/>
                          </a:solidFill>
                          <a:effectLst/>
                          <a:latin typeface="맑은 고딕" panose="020B0503020000020004" pitchFamily="50" charset="-127"/>
                          <a:ea typeface="맑은 고딕" panose="020B0503020000020004" pitchFamily="50" charset="-127"/>
                        </a:rPr>
                        <a:t>물류매출</a:t>
                      </a: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18.9%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35.4%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40.5%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60.7%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48356984"/>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원두</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3.1%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59.8%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78286338"/>
                  </a:ext>
                </a:extLst>
              </a:tr>
              <a:tr h="146547">
                <a:tc>
                  <a:txBody>
                    <a:bodyPr/>
                    <a:lstStyle/>
                    <a:p>
                      <a:pPr algn="l" fontAlgn="ctr"/>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상품</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sz="800" b="0" i="1" u="none" strike="noStrike">
                          <a:solidFill>
                            <a:srgbClr val="000000"/>
                          </a:solidFill>
                          <a:effectLst/>
                          <a:latin typeface="맑은 고딕" panose="020B0503020000020004" pitchFamily="50" charset="-127"/>
                          <a:ea typeface="맑은 고딕" panose="020B0503020000020004" pitchFamily="50" charset="-127"/>
                        </a:rPr>
                        <a:t>n/a</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sz="800" b="0" i="1" u="none" strike="noStrike">
                          <a:solidFill>
                            <a:srgbClr val="000000"/>
                          </a:solidFill>
                          <a:effectLst/>
                          <a:latin typeface="맑은 고딕" panose="020B0503020000020004" pitchFamily="50" charset="-127"/>
                          <a:ea typeface="맑은 고딕" panose="020B0503020000020004" pitchFamily="50" charset="-127"/>
                        </a:rPr>
                        <a:t>n/a</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99.0%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56.5%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788905683"/>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제품</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sz="800" b="0" i="1" u="none" strike="noStrike">
                          <a:solidFill>
                            <a:srgbClr val="000000"/>
                          </a:solidFill>
                          <a:effectLst/>
                          <a:latin typeface="맑은 고딕" panose="020B0503020000020004" pitchFamily="50" charset="-127"/>
                          <a:ea typeface="맑은 고딕" panose="020B0503020000020004" pitchFamily="50" charset="-127"/>
                        </a:rPr>
                        <a:t>n/a</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sz="800" b="0" i="1" u="none" strike="noStrike">
                          <a:solidFill>
                            <a:srgbClr val="000000"/>
                          </a:solidFill>
                          <a:effectLst/>
                          <a:latin typeface="맑은 고딕" panose="020B0503020000020004" pitchFamily="50" charset="-127"/>
                          <a:ea typeface="맑은 고딕" panose="020B0503020000020004" pitchFamily="50" charset="-127"/>
                        </a:rPr>
                        <a:t>n/a</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43.5%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05314302"/>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원두외</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96.9%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40.2%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65762824"/>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a:solidFill>
                            <a:srgbClr val="000000"/>
                          </a:solidFill>
                          <a:effectLst/>
                          <a:latin typeface="맑은 고딕" panose="020B0503020000020004" pitchFamily="50" charset="-127"/>
                          <a:ea typeface="맑은 고딕" panose="020B0503020000020004" pitchFamily="50" charset="-127"/>
                        </a:rPr>
                        <a:t>가맹점매출</a:t>
                      </a: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78.4%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59.4%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53.9%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36.5%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90935029"/>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초기투자매출</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94.8%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91.8%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92.1%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89.1%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30915111"/>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상품매출</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2.3%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3.1%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3.0%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26045126"/>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로열티매출</a:t>
                      </a: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5.2%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5.4%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7.9%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20130167"/>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a:solidFill>
                            <a:srgbClr val="000000"/>
                          </a:solidFill>
                          <a:effectLst/>
                          <a:latin typeface="맑은 고딕" panose="020B0503020000020004" pitchFamily="50" charset="-127"/>
                          <a:ea typeface="맑은 고딕" panose="020B0503020000020004" pitchFamily="50" charset="-127"/>
                        </a:rPr>
                        <a:t>직영점매출</a:t>
                      </a: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2.6%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5.1%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5.5%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67727324"/>
                  </a:ext>
                </a:extLst>
              </a:tr>
              <a:tr h="146547">
                <a:tc>
                  <a:txBody>
                    <a:bodyPr/>
                    <a:lstStyle/>
                    <a:p>
                      <a:pPr algn="l" fontAlgn="ctr"/>
                      <a:r>
                        <a:rPr lang="ko-KR" altLang="en-US" sz="800" b="0" i="1"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1" u="none" strike="noStrike" dirty="0">
                          <a:solidFill>
                            <a:srgbClr val="000000"/>
                          </a:solidFill>
                          <a:effectLst/>
                          <a:latin typeface="맑은 고딕" panose="020B0503020000020004" pitchFamily="50" charset="-127"/>
                          <a:ea typeface="맑은 고딕" panose="020B0503020000020004" pitchFamily="50" charset="-127"/>
                        </a:rPr>
                        <a:t>기타매출</a:t>
                      </a: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0.2%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0.1%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1692192"/>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Analysis (1/4)</a:t>
            </a:r>
          </a:p>
        </p:txBody>
      </p:sp>
      <p:sp>
        <p:nvSpPr>
          <p:cNvPr id="42"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29" name="TextBox 28">
            <a:extLst>
              <a:ext uri="{FF2B5EF4-FFF2-40B4-BE49-F238E27FC236}">
                <a16:creationId xmlns:a16="http://schemas.microsoft.com/office/drawing/2014/main" id="{D06133B9-E013-428F-AB9B-0D970D43B93E}"/>
              </a:ext>
            </a:extLst>
          </p:cNvPr>
          <p:cNvSpPr txBox="1"/>
          <p:nvPr/>
        </p:nvSpPr>
        <p:spPr>
          <a:xfrm>
            <a:off x="5788404" y="1761115"/>
            <a:ext cx="2920987" cy="4438355"/>
          </a:xfrm>
          <a:prstGeom prst="rect">
            <a:avLst/>
          </a:prstGeom>
          <a:noFill/>
          <a:ln>
            <a:noFill/>
          </a:ln>
        </p:spPr>
        <p:txBody>
          <a:bodyPr wrap="square" lIns="36000" tIns="108000" rIns="36000" bIns="36000" rtlCol="0">
            <a:noAutofit/>
          </a:bodyPr>
          <a:lstStyle/>
          <a:p>
            <a:pPr marL="144000" lvl="0" indent="-144000" defTabSz="914400" latinLnBrk="1">
              <a:lnSpc>
                <a:spcPts val="1200"/>
              </a:lnSpc>
              <a:buClr>
                <a:srgbClr val="00338D"/>
              </a:buClr>
              <a:buFont typeface="Wingdings" panose="05000000000000000000" pitchFamily="2" charset="2"/>
              <a:buChar char="§"/>
              <a:defRPr/>
            </a:pPr>
            <a:r>
              <a:rPr lang="ko-KR" altLang="en-US" sz="900" dirty="0">
                <a:latin typeface="Arial" panose="020B0604020202020204" pitchFamily="34" charset="0"/>
                <a:ea typeface="+mj-ea"/>
                <a:cs typeface="Arial" panose="020B0604020202020204" pitchFamily="34" charset="0"/>
              </a:rPr>
              <a:t>가맹점에 원두 및 </a:t>
            </a:r>
            <a:r>
              <a:rPr lang="ko-KR" altLang="en-US" sz="900" dirty="0" err="1">
                <a:latin typeface="Arial" panose="020B0604020202020204" pitchFamily="34" charset="0"/>
                <a:ea typeface="+mj-ea"/>
                <a:cs typeface="Arial" panose="020B0604020202020204" pitchFamily="34" charset="0"/>
              </a:rPr>
              <a:t>원두외</a:t>
            </a:r>
            <a:r>
              <a:rPr lang="ko-KR" altLang="en-US" sz="900" dirty="0">
                <a:latin typeface="Arial" panose="020B0604020202020204" pitchFamily="34" charset="0"/>
                <a:ea typeface="+mj-ea"/>
                <a:cs typeface="Arial" panose="020B0604020202020204" pitchFamily="34" charset="0"/>
              </a:rPr>
              <a:t> 품목을 공급하는 물류매출이 가장 큰 비중을 차지하고 있으며</a:t>
            </a:r>
            <a:r>
              <a:rPr lang="en-US" altLang="ko-KR" sz="900" dirty="0">
                <a:latin typeface="Arial" panose="020B0604020202020204" pitchFamily="34" charset="0"/>
                <a:ea typeface="+mj-ea"/>
                <a:cs typeface="Arial" panose="020B0604020202020204" pitchFamily="34" charset="0"/>
              </a:rPr>
              <a:t>, ’19</a:t>
            </a:r>
            <a:r>
              <a:rPr lang="ko-KR" altLang="en-US" sz="900" dirty="0">
                <a:latin typeface="Arial" panose="020B0604020202020204" pitchFamily="34" charset="0"/>
                <a:ea typeface="+mj-ea"/>
                <a:cs typeface="Arial" panose="020B0604020202020204" pitchFamily="34" charset="0"/>
              </a:rPr>
              <a:t>년 </a:t>
            </a:r>
            <a:r>
              <a:rPr lang="en-US" altLang="ko-KR" sz="900" dirty="0">
                <a:latin typeface="Arial" panose="020B0604020202020204" pitchFamily="34" charset="0"/>
                <a:ea typeface="+mj-ea"/>
                <a:cs typeface="Arial" panose="020B0604020202020204" pitchFamily="34" charset="0"/>
              </a:rPr>
              <a:t>12</a:t>
            </a:r>
            <a:r>
              <a:rPr lang="ko-KR" altLang="en-US" sz="900" dirty="0">
                <a:latin typeface="Arial" panose="020B0604020202020204" pitchFamily="34" charset="0"/>
                <a:ea typeface="+mj-ea"/>
                <a:cs typeface="Arial" panose="020B0604020202020204" pitchFamily="34" charset="0"/>
              </a:rPr>
              <a:t>월부터 물류매출</a:t>
            </a:r>
            <a:r>
              <a:rPr lang="en-US" altLang="ko-KR" sz="900" dirty="0">
                <a:latin typeface="Arial" panose="020B0604020202020204" pitchFamily="34" charset="0"/>
                <a:ea typeface="+mj-ea"/>
                <a:cs typeface="Arial" panose="020B0604020202020204" pitchFamily="34" charset="0"/>
              </a:rPr>
              <a:t>(</a:t>
            </a:r>
            <a:r>
              <a:rPr lang="ko-KR" altLang="en-US" sz="900" dirty="0">
                <a:latin typeface="Arial" panose="020B0604020202020204" pitchFamily="34" charset="0"/>
                <a:ea typeface="+mj-ea"/>
                <a:cs typeface="Arial" panose="020B0604020202020204" pitchFamily="34" charset="0"/>
              </a:rPr>
              <a:t>원두</a:t>
            </a:r>
            <a:r>
              <a:rPr lang="en-US" altLang="ko-KR" sz="900" dirty="0">
                <a:latin typeface="Arial" panose="020B0604020202020204" pitchFamily="34" charset="0"/>
                <a:ea typeface="+mj-ea"/>
                <a:cs typeface="Arial" panose="020B0604020202020204" pitchFamily="34" charset="0"/>
              </a:rPr>
              <a:t>)</a:t>
            </a:r>
            <a:r>
              <a:rPr lang="ko-KR" altLang="en-US" sz="900" dirty="0">
                <a:latin typeface="Arial" panose="020B0604020202020204" pitchFamily="34" charset="0"/>
                <a:ea typeface="+mj-ea"/>
                <a:cs typeface="Arial" panose="020B0604020202020204" pitchFamily="34" charset="0"/>
              </a:rPr>
              <a:t>를 기존의 </a:t>
            </a:r>
            <a:r>
              <a:rPr lang="ko-KR" altLang="en-US" sz="900" dirty="0" err="1">
                <a:latin typeface="Arial" panose="020B0604020202020204" pitchFamily="34" charset="0"/>
                <a:ea typeface="+mj-ea"/>
                <a:cs typeface="Arial" panose="020B0604020202020204" pitchFamily="34" charset="0"/>
              </a:rPr>
              <a:t>순액법에서</a:t>
            </a:r>
            <a:r>
              <a:rPr lang="ko-KR" altLang="en-US" sz="900" dirty="0">
                <a:latin typeface="Arial" panose="020B0604020202020204" pitchFamily="34" charset="0"/>
                <a:ea typeface="+mj-ea"/>
                <a:cs typeface="Arial" panose="020B0604020202020204" pitchFamily="34" charset="0"/>
              </a:rPr>
              <a:t> 총액법으로 변경함에 따라 매출규모가 크게 증가함 </a:t>
            </a:r>
            <a:r>
              <a:rPr lang="en-US" altLang="ko-KR" sz="900" dirty="0">
                <a:latin typeface="Arial" panose="020B0604020202020204" pitchFamily="34" charset="0"/>
                <a:ea typeface="+mj-ea"/>
                <a:cs typeface="Arial" panose="020B0604020202020204" pitchFamily="34" charset="0"/>
              </a:rPr>
              <a:t>(’19</a:t>
            </a:r>
            <a:r>
              <a:rPr lang="ko-KR" altLang="en-US" sz="900" dirty="0">
                <a:latin typeface="Arial" panose="020B0604020202020204" pitchFamily="34" charset="0"/>
                <a:ea typeface="+mj-ea"/>
                <a:cs typeface="Arial" panose="020B0604020202020204" pitchFamily="34" charset="0"/>
              </a:rPr>
              <a:t>년 </a:t>
            </a:r>
            <a:r>
              <a:rPr lang="en-US" altLang="ko-KR" sz="900" dirty="0">
                <a:latin typeface="Arial" panose="020B0604020202020204" pitchFamily="34" charset="0"/>
                <a:ea typeface="+mj-ea"/>
                <a:cs typeface="Arial" panose="020B0604020202020204" pitchFamily="34" charset="0"/>
              </a:rPr>
              <a:t>11</a:t>
            </a:r>
            <a:r>
              <a:rPr lang="ko-KR" altLang="en-US" sz="900" dirty="0">
                <a:latin typeface="Arial" panose="020B0604020202020204" pitchFamily="34" charset="0"/>
                <a:ea typeface="+mj-ea"/>
                <a:cs typeface="Arial" panose="020B0604020202020204" pitchFamily="34" charset="0"/>
              </a:rPr>
              <a:t>월까지의 물류매출</a:t>
            </a:r>
            <a:r>
              <a:rPr lang="en-US" altLang="ko-KR" sz="900" dirty="0">
                <a:latin typeface="Arial" panose="020B0604020202020204" pitchFamily="34" charset="0"/>
                <a:ea typeface="+mj-ea"/>
                <a:cs typeface="Arial" panose="020B0604020202020204" pitchFamily="34" charset="0"/>
              </a:rPr>
              <a:t>(</a:t>
            </a:r>
            <a:r>
              <a:rPr lang="ko-KR" altLang="en-US" sz="900" dirty="0">
                <a:latin typeface="Arial" panose="020B0604020202020204" pitchFamily="34" charset="0"/>
                <a:ea typeface="+mj-ea"/>
                <a:cs typeface="Arial" panose="020B0604020202020204" pitchFamily="34" charset="0"/>
              </a:rPr>
              <a:t>원두</a:t>
            </a:r>
            <a:r>
              <a:rPr lang="en-US" altLang="ko-KR" sz="900" dirty="0">
                <a:latin typeface="Arial" panose="020B0604020202020204" pitchFamily="34" charset="0"/>
                <a:ea typeface="+mj-ea"/>
                <a:cs typeface="Arial" panose="020B0604020202020204" pitchFamily="34" charset="0"/>
              </a:rPr>
              <a:t>)</a:t>
            </a:r>
            <a:r>
              <a:rPr lang="ko-KR" altLang="en-US" sz="900" dirty="0">
                <a:latin typeface="Arial" panose="020B0604020202020204" pitchFamily="34" charset="0"/>
                <a:ea typeface="+mj-ea"/>
                <a:cs typeface="Arial" panose="020B0604020202020204" pitchFamily="34" charset="0"/>
              </a:rPr>
              <a:t>는 물류매출</a:t>
            </a:r>
            <a:r>
              <a:rPr lang="en-US" altLang="ko-KR" sz="900" dirty="0">
                <a:latin typeface="Arial" panose="020B0604020202020204" pitchFamily="34" charset="0"/>
                <a:ea typeface="+mj-ea"/>
                <a:cs typeface="Arial" panose="020B0604020202020204" pitchFamily="34" charset="0"/>
              </a:rPr>
              <a:t>(</a:t>
            </a:r>
            <a:r>
              <a:rPr lang="ko-KR" altLang="en-US" sz="900" dirty="0" err="1">
                <a:latin typeface="Arial" panose="020B0604020202020204" pitchFamily="34" charset="0"/>
                <a:ea typeface="+mj-ea"/>
                <a:cs typeface="Arial" panose="020B0604020202020204" pitchFamily="34" charset="0"/>
              </a:rPr>
              <a:t>원두외</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항목에 포함되어 있음</a:t>
            </a:r>
            <a:r>
              <a:rPr lang="en-US" altLang="ko-KR" sz="900" dirty="0">
                <a:latin typeface="Arial" panose="020B0604020202020204" pitchFamily="34" charset="0"/>
                <a:ea typeface="+mj-ea"/>
                <a:cs typeface="Arial" panose="020B0604020202020204" pitchFamily="34" charset="0"/>
              </a:rPr>
              <a:t>)</a:t>
            </a:r>
          </a:p>
          <a:p>
            <a:pPr marL="144000" lvl="0" indent="-144000" defTabSz="914400" latinLnBrk="1">
              <a:lnSpc>
                <a:spcPts val="1200"/>
              </a:lnSpc>
              <a:buClr>
                <a:srgbClr val="00338D"/>
              </a:buClr>
              <a:buFont typeface="Wingdings" panose="05000000000000000000" pitchFamily="2" charset="2"/>
              <a:buChar char="§"/>
              <a:defRPr/>
            </a:pPr>
            <a:r>
              <a:rPr lang="ko-KR" altLang="en-US" sz="900" dirty="0">
                <a:latin typeface="Arial" panose="020B0604020202020204" pitchFamily="34" charset="0"/>
                <a:ea typeface="+mj-ea"/>
                <a:cs typeface="Arial" panose="020B0604020202020204" pitchFamily="34" charset="0"/>
              </a:rPr>
              <a:t>가맹점매출은 가맹점 오픈 시 수령하는 가맹교육비와</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초기투자매출</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이외 로열티매출 및 상품매출 등으로 구성되어 있음</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이중 가장 큰 비중을 차지하는 초기투자매출은 협력업체를 통해 매입 후 장비 및 비품</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도면 및 디자인 등을 제공하고 수령하는 매출로 </a:t>
            </a:r>
            <a:r>
              <a:rPr lang="en-US" altLang="ko-KR" sz="900" dirty="0">
                <a:latin typeface="Arial" panose="020B0604020202020204" pitchFamily="34" charset="0"/>
                <a:ea typeface="+mj-ea"/>
                <a:cs typeface="Arial" panose="020B0604020202020204" pitchFamily="34" charset="0"/>
              </a:rPr>
              <a:t>’18</a:t>
            </a:r>
            <a:r>
              <a:rPr lang="ko-KR" altLang="en-US" sz="900" dirty="0">
                <a:latin typeface="Arial" panose="020B0604020202020204" pitchFamily="34" charset="0"/>
                <a:ea typeface="+mj-ea"/>
                <a:cs typeface="Arial" panose="020B0604020202020204" pitchFamily="34" charset="0"/>
              </a:rPr>
              <a:t>년 </a:t>
            </a:r>
            <a:r>
              <a:rPr lang="en-US" altLang="ko-KR" sz="900" dirty="0">
                <a:latin typeface="Arial" panose="020B0604020202020204" pitchFamily="34" charset="0"/>
                <a:ea typeface="+mj-ea"/>
                <a:cs typeface="Arial" panose="020B0604020202020204" pitchFamily="34" charset="0"/>
              </a:rPr>
              <a:t>4</a:t>
            </a:r>
            <a:r>
              <a:rPr lang="ko-KR" altLang="en-US" sz="900" dirty="0">
                <a:latin typeface="Arial" panose="020B0604020202020204" pitchFamily="34" charset="0"/>
                <a:ea typeface="+mj-ea"/>
                <a:cs typeface="Arial" panose="020B0604020202020204" pitchFamily="34" charset="0"/>
              </a:rPr>
              <a:t>월까지 인테리어매출도 포함되어 있었음</a:t>
            </a:r>
            <a:endParaRPr lang="en-US" altLang="ko-KR" sz="900" dirty="0">
              <a:latin typeface="Arial" panose="020B0604020202020204" pitchFamily="34" charset="0"/>
              <a:ea typeface="+mj-ea"/>
              <a:cs typeface="Arial" panose="020B0604020202020204" pitchFamily="34" charset="0"/>
            </a:endParaRPr>
          </a:p>
          <a:p>
            <a:pPr marL="144000" lvl="0" indent="-144000" defTabSz="914400" latinLnBrk="1">
              <a:lnSpc>
                <a:spcPts val="1200"/>
              </a:lnSpc>
              <a:buClr>
                <a:srgbClr val="00338D"/>
              </a:buClr>
              <a:buFont typeface="Wingdings" panose="05000000000000000000" pitchFamily="2" charset="2"/>
              <a:buChar char="§"/>
              <a:defRPr/>
            </a:pPr>
            <a:endParaRPr lang="en-US" altLang="ko-KR" sz="900" dirty="0">
              <a:latin typeface="Arial" panose="020B0604020202020204" pitchFamily="34" charset="0"/>
              <a:ea typeface="+mj-ea"/>
              <a:cs typeface="Arial" panose="020B0604020202020204" pitchFamily="34" charset="0"/>
            </a:endParaRPr>
          </a:p>
          <a:p>
            <a:pPr marL="144000" lvl="0" indent="-144000" defTabSz="914400" latinLnBrk="1">
              <a:lnSpc>
                <a:spcPts val="1200"/>
              </a:lnSpc>
              <a:buClr>
                <a:srgbClr val="00338D"/>
              </a:buClr>
              <a:buFont typeface="Wingdings" panose="05000000000000000000" pitchFamily="2" charset="2"/>
              <a:buChar char="§"/>
              <a:defRPr/>
            </a:pPr>
            <a:endParaRPr lang="en-US" altLang="ko-KR" sz="900" dirty="0">
              <a:latin typeface="Arial" panose="020B0604020202020204" pitchFamily="34" charset="0"/>
              <a:ea typeface="+mj-ea"/>
              <a:cs typeface="Arial" panose="020B0604020202020204" pitchFamily="34" charset="0"/>
            </a:endParaRPr>
          </a:p>
          <a:p>
            <a:pPr marL="144000" lvl="0" indent="-144000" defTabSz="914400" latinLnBrk="1">
              <a:lnSpc>
                <a:spcPts val="1200"/>
              </a:lnSpc>
              <a:buClr>
                <a:srgbClr val="00338D"/>
              </a:buClr>
              <a:buFont typeface="Wingdings" panose="05000000000000000000" pitchFamily="2" charset="2"/>
              <a:buChar char="§"/>
              <a:defRPr/>
            </a:pPr>
            <a:endParaRPr lang="en-US" altLang="ko-KR" sz="900" dirty="0">
              <a:latin typeface="Arial" panose="020B0604020202020204" pitchFamily="34" charset="0"/>
              <a:ea typeface="+mj-ea"/>
              <a:cs typeface="Arial" panose="020B0604020202020204" pitchFamily="34" charset="0"/>
            </a:endParaRPr>
          </a:p>
          <a:p>
            <a:pPr marL="144000" lvl="0" indent="-144000" defTabSz="914400" latinLnBrk="1">
              <a:lnSpc>
                <a:spcPts val="1200"/>
              </a:lnSpc>
              <a:buClr>
                <a:srgbClr val="00338D"/>
              </a:buClr>
              <a:buFont typeface="Wingdings" panose="05000000000000000000" pitchFamily="2" charset="2"/>
              <a:buChar char="§"/>
              <a:defRPr/>
            </a:pPr>
            <a:endParaRPr lang="en-US" altLang="ko-KR" sz="900" dirty="0">
              <a:latin typeface="Arial" panose="020B0604020202020204" pitchFamily="34" charset="0"/>
              <a:ea typeface="+mj-ea"/>
              <a:cs typeface="Arial" panose="020B0604020202020204" pitchFamily="34" charset="0"/>
            </a:endParaRPr>
          </a:p>
          <a:p>
            <a:pPr marL="144000" lvl="0" indent="-144000" defTabSz="914400" latinLnBrk="1">
              <a:lnSpc>
                <a:spcPts val="1200"/>
              </a:lnSpc>
              <a:buClr>
                <a:srgbClr val="00338D"/>
              </a:buClr>
              <a:buFont typeface="Wingdings" panose="05000000000000000000" pitchFamily="2" charset="2"/>
              <a:buChar char="§"/>
              <a:defRPr/>
            </a:pPr>
            <a:endParaRPr lang="en-US" altLang="ko-KR" sz="900" dirty="0">
              <a:latin typeface="Arial" panose="020B0604020202020204" pitchFamily="34" charset="0"/>
              <a:ea typeface="+mj-ea"/>
              <a:cs typeface="Arial" panose="020B0604020202020204" pitchFamily="34" charset="0"/>
            </a:endParaRPr>
          </a:p>
          <a:p>
            <a:pPr marL="144000" lvl="0" indent="-144000" defTabSz="914400" latinLnBrk="1">
              <a:lnSpc>
                <a:spcPts val="1200"/>
              </a:lnSpc>
              <a:buClr>
                <a:srgbClr val="00338D"/>
              </a:buClr>
              <a:buFont typeface="Wingdings" panose="05000000000000000000" pitchFamily="2" charset="2"/>
              <a:buChar char="§"/>
              <a:defRPr/>
            </a:pPr>
            <a:endParaRPr lang="en-US" altLang="ko-KR" sz="900" dirty="0">
              <a:latin typeface="Arial" panose="020B0604020202020204" pitchFamily="34" charset="0"/>
              <a:ea typeface="+mj-ea"/>
              <a:cs typeface="Arial" panose="020B0604020202020204" pitchFamily="34" charset="0"/>
            </a:endParaRPr>
          </a:p>
          <a:p>
            <a:pPr marL="207450" indent="-171450">
              <a:lnSpc>
                <a:spcPts val="1200"/>
              </a:lnSpc>
              <a:buClr>
                <a:srgbClr val="00338D"/>
              </a:buClr>
              <a:buFont typeface="Arial" panose="020B0604020202020204" pitchFamily="34" charset="0"/>
              <a:buChar char="•"/>
            </a:pPr>
            <a:r>
              <a:rPr lang="ko-KR" altLang="en-US" sz="900" dirty="0">
                <a:latin typeface="Arial" panose="020B0604020202020204" pitchFamily="34" charset="0"/>
                <a:ea typeface="+mj-ea"/>
                <a:cs typeface="Arial" panose="020B0604020202020204" pitchFamily="34" charset="0"/>
              </a:rPr>
              <a:t>회사는 로열티로 가맹점주에게 매월 </a:t>
            </a:r>
            <a:r>
              <a:rPr lang="en-US" altLang="ko-KR" sz="900" dirty="0">
                <a:latin typeface="Arial" panose="020B0604020202020204" pitchFamily="34" charset="0"/>
                <a:ea typeface="+mj-ea"/>
                <a:cs typeface="Arial" panose="020B0604020202020204" pitchFamily="34" charset="0"/>
              </a:rPr>
              <a:t>15</a:t>
            </a:r>
            <a:r>
              <a:rPr lang="ko-KR" altLang="en-US" sz="900" dirty="0">
                <a:latin typeface="Arial" panose="020B0604020202020204" pitchFamily="34" charset="0"/>
                <a:ea typeface="+mj-ea"/>
                <a:cs typeface="Arial" panose="020B0604020202020204" pitchFamily="34" charset="0"/>
              </a:rPr>
              <a:t>만원을 수령하고 있으며</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상품매출은 가맹점주가 필요에 의해 요청하는 항목에 대한 매출로 초기투자매출과 성격이 유사함</a:t>
            </a:r>
            <a:endParaRPr lang="en-US" altLang="ko-KR" sz="900" dirty="0">
              <a:latin typeface="Arial" panose="020B0604020202020204" pitchFamily="34" charset="0"/>
              <a:ea typeface="+mj-ea"/>
              <a:cs typeface="Arial" panose="020B0604020202020204" pitchFamily="34" charset="0"/>
            </a:endParaRPr>
          </a:p>
          <a:p>
            <a:pPr marL="207450" indent="-171450">
              <a:lnSpc>
                <a:spcPts val="1200"/>
              </a:lnSpc>
              <a:buClr>
                <a:srgbClr val="00338D"/>
              </a:buClr>
              <a:buFont typeface="Arial" panose="020B0604020202020204" pitchFamily="34" charset="0"/>
              <a:buChar char="•"/>
            </a:pPr>
            <a:r>
              <a:rPr lang="en-US" altLang="ko-KR" sz="900" dirty="0">
                <a:latin typeface="Arial" panose="020B0604020202020204" pitchFamily="34" charset="0"/>
                <a:ea typeface="+mj-ea"/>
                <a:cs typeface="Arial" panose="020B0604020202020204" pitchFamily="34" charset="0"/>
              </a:rPr>
              <a:t>’20</a:t>
            </a:r>
            <a:r>
              <a:rPr lang="ko-KR" altLang="en-US" sz="900" dirty="0">
                <a:latin typeface="Arial" panose="020B0604020202020204" pitchFamily="34" charset="0"/>
                <a:ea typeface="+mj-ea"/>
                <a:cs typeface="Arial" panose="020B0604020202020204" pitchFamily="34" charset="0"/>
              </a:rPr>
              <a:t>년말 기준 본사인 마포구에 위치한 </a:t>
            </a:r>
            <a:r>
              <a:rPr lang="en-US" altLang="ko-KR" sz="900" dirty="0">
                <a:latin typeface="Arial" panose="020B0604020202020204" pitchFamily="34" charset="0"/>
                <a:ea typeface="+mj-ea"/>
                <a:cs typeface="Arial" panose="020B0604020202020204" pitchFamily="34" charset="0"/>
              </a:rPr>
              <a:t>3</a:t>
            </a:r>
            <a:r>
              <a:rPr lang="ko-KR" altLang="en-US" sz="900" dirty="0">
                <a:latin typeface="Arial" panose="020B0604020202020204" pitchFamily="34" charset="0"/>
                <a:ea typeface="+mj-ea"/>
                <a:cs typeface="Arial" panose="020B0604020202020204" pitchFamily="34" charset="0"/>
              </a:rPr>
              <a:t>개의 직영점에서 </a:t>
            </a:r>
            <a:r>
              <a:rPr lang="en-US" altLang="ko-KR" sz="900" dirty="0">
                <a:latin typeface="Arial" panose="020B0604020202020204" pitchFamily="34" charset="0"/>
                <a:ea typeface="+mj-ea"/>
                <a:cs typeface="Arial" panose="020B0604020202020204" pitchFamily="34" charset="0"/>
              </a:rPr>
              <a:t>FY20</a:t>
            </a:r>
            <a:r>
              <a:rPr lang="ko-KR" altLang="en-US" sz="900" dirty="0">
                <a:latin typeface="Arial" panose="020B0604020202020204" pitchFamily="34" charset="0"/>
                <a:ea typeface="+mj-ea"/>
                <a:cs typeface="Arial" panose="020B0604020202020204" pitchFamily="34" charset="0"/>
              </a:rPr>
              <a:t>기준 약 </a:t>
            </a:r>
            <a:r>
              <a:rPr lang="en-US" altLang="ko-KR" sz="900" dirty="0">
                <a:latin typeface="Arial" panose="020B0604020202020204" pitchFamily="34" charset="0"/>
                <a:ea typeface="+mj-ea"/>
                <a:cs typeface="Arial" panose="020B0604020202020204" pitchFamily="34" charset="0"/>
              </a:rPr>
              <a:t>16</a:t>
            </a:r>
            <a:r>
              <a:rPr lang="ko-KR" altLang="en-US" sz="900" dirty="0">
                <a:latin typeface="Arial" panose="020B0604020202020204" pitchFamily="34" charset="0"/>
                <a:ea typeface="+mj-ea"/>
                <a:cs typeface="Arial" panose="020B0604020202020204" pitchFamily="34" charset="0"/>
              </a:rPr>
              <a:t>억원의 매출이 발생</a:t>
            </a:r>
            <a:endParaRPr lang="en-US" altLang="ko-KR" sz="900" dirty="0">
              <a:latin typeface="Arial" panose="020B0604020202020204" pitchFamily="34" charset="0"/>
              <a:ea typeface="+mj-ea"/>
              <a:cs typeface="Arial" panose="020B0604020202020204" pitchFamily="34" charset="0"/>
            </a:endParaRPr>
          </a:p>
          <a:p>
            <a:pPr marL="207450" indent="-171450">
              <a:lnSpc>
                <a:spcPts val="1200"/>
              </a:lnSpc>
              <a:buClr>
                <a:srgbClr val="00338D"/>
              </a:buClr>
              <a:buFont typeface="Arial" panose="020B0604020202020204" pitchFamily="34" charset="0"/>
              <a:buChar char="•"/>
            </a:pPr>
            <a:r>
              <a:rPr lang="ko-KR" altLang="en-US" sz="900" dirty="0">
                <a:latin typeface="Arial" panose="020B0604020202020204" pitchFamily="34" charset="0"/>
                <a:ea typeface="+mj-ea"/>
                <a:cs typeface="Arial" panose="020B0604020202020204" pitchFamily="34" charset="0"/>
              </a:rPr>
              <a:t>기타매출은 카카오톡 선물하기 등 관련 수수료 성격으로</a:t>
            </a:r>
            <a:r>
              <a:rPr lang="en-US" altLang="ko-KR" sz="900" dirty="0">
                <a:latin typeface="Arial" panose="020B0604020202020204" pitchFamily="34" charset="0"/>
                <a:ea typeface="+mj-ea"/>
                <a:cs typeface="Arial" panose="020B0604020202020204" pitchFamily="34" charset="0"/>
              </a:rPr>
              <a:t>, </a:t>
            </a:r>
            <a:r>
              <a:rPr lang="ko-KR" altLang="en-US" sz="900" dirty="0">
                <a:latin typeface="Arial" panose="020B0604020202020204" pitchFamily="34" charset="0"/>
                <a:ea typeface="+mj-ea"/>
                <a:cs typeface="Arial" panose="020B0604020202020204" pitchFamily="34" charset="0"/>
              </a:rPr>
              <a:t>전체 매출에서 차지하는 비중은 미미함</a:t>
            </a:r>
            <a:endParaRPr lang="en-US" altLang="ko-KR" sz="900" dirty="0">
              <a:latin typeface="Arial" panose="020B0604020202020204" pitchFamily="34" charset="0"/>
              <a:ea typeface="+mj-ea"/>
              <a:cs typeface="Arial" panose="020B0604020202020204" pitchFamily="34" charset="0"/>
            </a:endParaRPr>
          </a:p>
        </p:txBody>
      </p:sp>
      <p:sp>
        <p:nvSpPr>
          <p:cNvPr id="34" name="직사각형 33">
            <a:extLst>
              <a:ext uri="{FF2B5EF4-FFF2-40B4-BE49-F238E27FC236}">
                <a16:creationId xmlns:a16="http://schemas.microsoft.com/office/drawing/2014/main" id="{027E8A66-F80A-4810-B308-E2D3A6A05894}"/>
              </a:ext>
            </a:extLst>
          </p:cNvPr>
          <p:cNvSpPr/>
          <p:nvPr/>
        </p:nvSpPr>
        <p:spPr>
          <a:xfrm>
            <a:off x="4742137" y="2239129"/>
            <a:ext cx="950325" cy="45222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j-ea"/>
              <a:cs typeface="Arial" panose="020B0604020202020204" pitchFamily="34" charset="0"/>
            </a:endParaRPr>
          </a:p>
        </p:txBody>
      </p:sp>
      <p:sp>
        <p:nvSpPr>
          <p:cNvPr id="36" name="순서도: 연결자 35">
            <a:extLst>
              <a:ext uri="{FF2B5EF4-FFF2-40B4-BE49-F238E27FC236}">
                <a16:creationId xmlns:a16="http://schemas.microsoft.com/office/drawing/2014/main" id="{F20B400B-F0C6-4476-A7DC-54D3D5E000DC}"/>
              </a:ext>
            </a:extLst>
          </p:cNvPr>
          <p:cNvSpPr/>
          <p:nvPr/>
        </p:nvSpPr>
        <p:spPr bwMode="auto">
          <a:xfrm>
            <a:off x="4662029" y="217520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ea typeface="+mj-ea"/>
                <a:cs typeface="Arial" panose="020B0604020202020204" pitchFamily="34" charset="0"/>
              </a:rPr>
              <a:t>1</a:t>
            </a:r>
            <a:endParaRPr lang="ko-KR" altLang="en-US" sz="800" b="1" kern="0" dirty="0">
              <a:solidFill>
                <a:srgbClr val="FFFFFF"/>
              </a:solidFill>
              <a:latin typeface="Arial" panose="020B0604020202020204" pitchFamily="34" charset="0"/>
              <a:ea typeface="+mj-ea"/>
              <a:cs typeface="Arial" panose="020B0604020202020204" pitchFamily="34" charset="0"/>
            </a:endParaRPr>
          </a:p>
        </p:txBody>
      </p:sp>
      <p:sp>
        <p:nvSpPr>
          <p:cNvPr id="37" name="순서도: 연결자 36">
            <a:extLst>
              <a:ext uri="{FF2B5EF4-FFF2-40B4-BE49-F238E27FC236}">
                <a16:creationId xmlns:a16="http://schemas.microsoft.com/office/drawing/2014/main" id="{56A5BF79-1F5D-4544-8010-8CED6E4A0531}"/>
              </a:ext>
            </a:extLst>
          </p:cNvPr>
          <p:cNvSpPr/>
          <p:nvPr/>
        </p:nvSpPr>
        <p:spPr bwMode="auto">
          <a:xfrm>
            <a:off x="5788404" y="186621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ea typeface="+mj-ea"/>
                <a:cs typeface="Arial" panose="020B0604020202020204" pitchFamily="34" charset="0"/>
              </a:rPr>
              <a:t>1</a:t>
            </a:r>
            <a:endParaRPr lang="ko-KR" altLang="en-US" sz="800" b="1" kern="0" dirty="0">
              <a:solidFill>
                <a:srgbClr val="FFFFFF"/>
              </a:solidFill>
              <a:latin typeface="Arial" panose="020B0604020202020204" pitchFamily="34" charset="0"/>
              <a:ea typeface="+mj-ea"/>
              <a:cs typeface="Arial" panose="020B0604020202020204" pitchFamily="34" charset="0"/>
            </a:endParaRPr>
          </a:p>
        </p:txBody>
      </p:sp>
      <p:sp>
        <p:nvSpPr>
          <p:cNvPr id="38" name="직사각형 37">
            <a:extLst>
              <a:ext uri="{FF2B5EF4-FFF2-40B4-BE49-F238E27FC236}">
                <a16:creationId xmlns:a16="http://schemas.microsoft.com/office/drawing/2014/main" id="{2601CCAC-F7C5-4024-B6D5-E376BC6A043A}"/>
              </a:ext>
            </a:extLst>
          </p:cNvPr>
          <p:cNvSpPr/>
          <p:nvPr/>
        </p:nvSpPr>
        <p:spPr>
          <a:xfrm>
            <a:off x="2281807" y="2976775"/>
            <a:ext cx="3410656" cy="15064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j-ea"/>
              <a:cs typeface="Arial" panose="020B0604020202020204" pitchFamily="34" charset="0"/>
            </a:endParaRPr>
          </a:p>
        </p:txBody>
      </p:sp>
      <p:sp>
        <p:nvSpPr>
          <p:cNvPr id="39" name="순서도: 연결자 38">
            <a:extLst>
              <a:ext uri="{FF2B5EF4-FFF2-40B4-BE49-F238E27FC236}">
                <a16:creationId xmlns:a16="http://schemas.microsoft.com/office/drawing/2014/main" id="{B9303823-57F1-4381-97E1-F0691708AE3E}"/>
              </a:ext>
            </a:extLst>
          </p:cNvPr>
          <p:cNvSpPr/>
          <p:nvPr/>
        </p:nvSpPr>
        <p:spPr bwMode="auto">
          <a:xfrm>
            <a:off x="2195075" y="29188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ea typeface="+mj-ea"/>
                <a:cs typeface="Arial" panose="020B0604020202020204" pitchFamily="34" charset="0"/>
              </a:rPr>
              <a:t>2</a:t>
            </a:r>
            <a:endParaRPr lang="ko-KR" altLang="en-US" sz="800" b="1" kern="0" dirty="0">
              <a:solidFill>
                <a:srgbClr val="FFFFFF"/>
              </a:solidFill>
              <a:latin typeface="Arial" panose="020B0604020202020204" pitchFamily="34" charset="0"/>
              <a:ea typeface="+mj-ea"/>
              <a:cs typeface="Arial" panose="020B0604020202020204" pitchFamily="34" charset="0"/>
            </a:endParaRPr>
          </a:p>
        </p:txBody>
      </p:sp>
      <p:sp>
        <p:nvSpPr>
          <p:cNvPr id="40" name="순서도: 연결자 39">
            <a:extLst>
              <a:ext uri="{FF2B5EF4-FFF2-40B4-BE49-F238E27FC236}">
                <a16:creationId xmlns:a16="http://schemas.microsoft.com/office/drawing/2014/main" id="{CC76E882-5133-460A-A492-11522F99E75B}"/>
              </a:ext>
            </a:extLst>
          </p:cNvPr>
          <p:cNvSpPr/>
          <p:nvPr/>
        </p:nvSpPr>
        <p:spPr bwMode="auto">
          <a:xfrm>
            <a:off x="5788404" y="27748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ea typeface="+mj-ea"/>
                <a:cs typeface="Arial" panose="020B0604020202020204" pitchFamily="34" charset="0"/>
              </a:rPr>
              <a:t>2</a:t>
            </a:r>
            <a:endParaRPr lang="ko-KR" altLang="en-US" sz="800" b="1" kern="0" dirty="0">
              <a:solidFill>
                <a:srgbClr val="FFFFFF"/>
              </a:solidFill>
              <a:latin typeface="Arial" panose="020B0604020202020204" pitchFamily="34" charset="0"/>
              <a:ea typeface="+mj-ea"/>
              <a:cs typeface="Arial" panose="020B0604020202020204" pitchFamily="34" charset="0"/>
            </a:endParaRPr>
          </a:p>
        </p:txBody>
      </p:sp>
      <p:graphicFrame>
        <p:nvGraphicFramePr>
          <p:cNvPr id="41" name="표 40">
            <a:extLst>
              <a:ext uri="{FF2B5EF4-FFF2-40B4-BE49-F238E27FC236}">
                <a16:creationId xmlns:a16="http://schemas.microsoft.com/office/drawing/2014/main" id="{66448552-5590-4940-BAD0-A2762DE84296}"/>
              </a:ext>
            </a:extLst>
          </p:cNvPr>
          <p:cNvGraphicFramePr>
            <a:graphicFrameLocks noGrp="1"/>
          </p:cNvGraphicFramePr>
          <p:nvPr>
            <p:extLst>
              <p:ext uri="{D42A27DB-BD31-4B8C-83A1-F6EECF244321}">
                <p14:modId xmlns:p14="http://schemas.microsoft.com/office/powerpoint/2010/main" val="1943923263"/>
              </p:ext>
            </p:extLst>
          </p:nvPr>
        </p:nvGraphicFramePr>
        <p:xfrm>
          <a:off x="5932404" y="3720144"/>
          <a:ext cx="2683090" cy="857250"/>
        </p:xfrm>
        <a:graphic>
          <a:graphicData uri="http://schemas.openxmlformats.org/drawingml/2006/table">
            <a:tbl>
              <a:tblPr/>
              <a:tblGrid>
                <a:gridCol w="300015">
                  <a:extLst>
                    <a:ext uri="{9D8B030D-6E8A-4147-A177-3AD203B41FA5}">
                      <a16:colId xmlns:a16="http://schemas.microsoft.com/office/drawing/2014/main" val="3748804380"/>
                    </a:ext>
                  </a:extLst>
                </a:gridCol>
                <a:gridCol w="832222">
                  <a:extLst>
                    <a:ext uri="{9D8B030D-6E8A-4147-A177-3AD203B41FA5}">
                      <a16:colId xmlns:a16="http://schemas.microsoft.com/office/drawing/2014/main" val="1553282443"/>
                    </a:ext>
                  </a:extLst>
                </a:gridCol>
                <a:gridCol w="814452">
                  <a:extLst>
                    <a:ext uri="{9D8B030D-6E8A-4147-A177-3AD203B41FA5}">
                      <a16:colId xmlns:a16="http://schemas.microsoft.com/office/drawing/2014/main" val="2682837960"/>
                    </a:ext>
                  </a:extLst>
                </a:gridCol>
                <a:gridCol w="736401">
                  <a:extLst>
                    <a:ext uri="{9D8B030D-6E8A-4147-A177-3AD203B41FA5}">
                      <a16:colId xmlns:a16="http://schemas.microsoft.com/office/drawing/2014/main" val="2426911238"/>
                    </a:ext>
                  </a:extLst>
                </a:gridCol>
              </a:tblGrid>
              <a:tr h="171450">
                <a:tc gridSpan="2">
                  <a:txBody>
                    <a:bodyPr/>
                    <a:lstStyle/>
                    <a:p>
                      <a:pPr algn="l" fontAlgn="ctr"/>
                      <a:r>
                        <a:rPr lang="en-US" altLang="ko-KR" sz="800" b="1" i="0" u="none" strike="noStrike" dirty="0">
                          <a:solidFill>
                            <a:srgbClr val="FFFFFF"/>
                          </a:solidFill>
                          <a:effectLst/>
                          <a:latin typeface="+mj-ea"/>
                          <a:ea typeface="+mj-ea"/>
                        </a:rPr>
                        <a:t>(</a:t>
                      </a:r>
                      <a:r>
                        <a:rPr lang="ko-KR" altLang="en-US" sz="800" b="1" i="0" u="none" strike="noStrike" dirty="0">
                          <a:solidFill>
                            <a:srgbClr val="FFFFFF"/>
                          </a:solidFill>
                          <a:effectLst/>
                          <a:latin typeface="+mj-ea"/>
                          <a:ea typeface="+mj-ea"/>
                        </a:rPr>
                        <a:t>단위</a:t>
                      </a:r>
                      <a:r>
                        <a:rPr lang="en-US" altLang="ko-KR" sz="800" b="1" i="0" u="none" strike="noStrike" dirty="0">
                          <a:solidFill>
                            <a:srgbClr val="FFFFFF"/>
                          </a:solidFill>
                          <a:effectLst/>
                          <a:latin typeface="+mj-ea"/>
                          <a:ea typeface="+mj-ea"/>
                        </a:rPr>
                        <a:t>: </a:t>
                      </a:r>
                      <a:r>
                        <a:rPr lang="ko-KR" altLang="en-US" sz="800" b="1" i="0" u="none" strike="noStrike" dirty="0">
                          <a:solidFill>
                            <a:srgbClr val="FFFFFF"/>
                          </a:solidFill>
                          <a:effectLst/>
                          <a:latin typeface="+mj-ea"/>
                          <a:ea typeface="+mj-ea"/>
                        </a:rPr>
                        <a:t>백만원</a:t>
                      </a:r>
                      <a:r>
                        <a:rPr lang="en-US" altLang="ko-KR" sz="800" b="1" i="0" u="none" strike="noStrike" dirty="0">
                          <a:solidFill>
                            <a:srgbClr val="FFFFFF"/>
                          </a:solidFill>
                          <a:effectLst/>
                          <a:latin typeface="+mj-ea"/>
                          <a:ea typeface="+mj-ea"/>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mj-ea"/>
                          <a:ea typeface="+mj-ea"/>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mj-ea"/>
                          <a:ea typeface="+mj-ea"/>
                        </a:rPr>
                        <a:t>비중</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410275130"/>
                  </a:ext>
                </a:extLst>
              </a:tr>
              <a:tr h="171450">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초기투자매출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53,729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93907618"/>
                  </a:ext>
                </a:extLst>
              </a:tr>
              <a:tr h="17145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장비 및 비품 등</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34,656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495972290"/>
                  </a:ext>
                </a:extLst>
              </a:tr>
              <a:tr h="17145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가맹교육비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16,023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99431958"/>
                  </a:ext>
                </a:extLst>
              </a:tr>
              <a:tr h="17145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디자인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3,049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04184909"/>
                  </a:ext>
                </a:extLst>
              </a:tr>
            </a:tbl>
          </a:graphicData>
        </a:graphic>
      </p:graphicFrame>
    </p:spTree>
    <p:extLst>
      <p:ext uri="{BB962C8B-B14F-4D97-AF65-F5344CB8AC3E}">
        <p14:creationId xmlns:p14="http://schemas.microsoft.com/office/powerpoint/2010/main" val="2981975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1263172492"/>
              </p:ext>
            </p:extLst>
          </p:nvPr>
        </p:nvGraphicFramePr>
        <p:xfrm>
          <a:off x="468001" y="1190355"/>
          <a:ext cx="8337332" cy="5048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88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Historical Movement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cx1="http://schemas.microsoft.com/office/drawing/2015/9/8/chartex">
        <mc:Choice Requires="cx1">
          <p:graphicFrame>
            <p:nvGraphicFramePr>
              <p:cNvPr id="32" name="차트 31">
                <a:extLst>
                  <a:ext uri="{FF2B5EF4-FFF2-40B4-BE49-F238E27FC236}">
                    <a16:creationId xmlns:a16="http://schemas.microsoft.com/office/drawing/2014/main" id="{AF5DCFE0-F5BA-4140-92E9-81502675972E}"/>
                  </a:ext>
                </a:extLst>
              </p:cNvPr>
              <p:cNvGraphicFramePr/>
              <p:nvPr>
                <p:extLst>
                  <p:ext uri="{D42A27DB-BD31-4B8C-83A1-F6EECF244321}">
                    <p14:modId xmlns:p14="http://schemas.microsoft.com/office/powerpoint/2010/main" val="229874578"/>
                  </p:ext>
                </p:extLst>
              </p:nvPr>
            </p:nvGraphicFramePr>
            <p:xfrm>
              <a:off x="1634180" y="1451132"/>
              <a:ext cx="4261288" cy="317238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2" name="차트 31">
                <a:extLst>
                  <a:ext uri="{FF2B5EF4-FFF2-40B4-BE49-F238E27FC236}">
                    <a16:creationId xmlns:a16="http://schemas.microsoft.com/office/drawing/2014/main" id="{AF5DCFE0-F5BA-4140-92E9-81502675972E}"/>
                  </a:ext>
                </a:extLst>
              </p:cNvPr>
              <p:cNvPicPr>
                <a:picLocks noGrp="1" noRot="1" noChangeAspect="1" noMove="1" noResize="1" noEditPoints="1" noAdjustHandles="1" noChangeArrowheads="1" noChangeShapeType="1"/>
              </p:cNvPicPr>
              <p:nvPr/>
            </p:nvPicPr>
            <p:blipFill>
              <a:blip r:embed="rId3"/>
              <a:stretch>
                <a:fillRect/>
              </a:stretch>
            </p:blipFill>
            <p:spPr>
              <a:xfrm>
                <a:off x="1634180" y="1451132"/>
                <a:ext cx="4261288" cy="3172389"/>
              </a:xfrm>
              <a:prstGeom prst="rect">
                <a:avLst/>
              </a:prstGeom>
            </p:spPr>
          </p:pic>
        </mc:Fallback>
      </mc:AlternateContent>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Analysis (2/4)</a:t>
            </a:r>
          </a:p>
        </p:txBody>
      </p:sp>
      <p:sp>
        <p:nvSpPr>
          <p:cNvPr id="42"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24" name="TextBox 23">
            <a:extLst>
              <a:ext uri="{FF2B5EF4-FFF2-40B4-BE49-F238E27FC236}">
                <a16:creationId xmlns:a16="http://schemas.microsoft.com/office/drawing/2014/main" id="{7D5A1660-2934-481D-A9EE-DC8E3A1C5840}"/>
              </a:ext>
            </a:extLst>
          </p:cNvPr>
          <p:cNvSpPr txBox="1"/>
          <p:nvPr/>
        </p:nvSpPr>
        <p:spPr>
          <a:xfrm>
            <a:off x="1592717" y="1522358"/>
            <a:ext cx="2000548"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&lt;Revenue Movement </a:t>
            </a:r>
            <a:r>
              <a:rPr lang="en-US" altLang="ko-KR" sz="900" b="1" dirty="0">
                <a:latin typeface="+mj-ea"/>
                <a:cs typeface="Univers for KPMG"/>
              </a:rPr>
              <a:t>FY17→FY18</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26" name="직사각형 25">
            <a:extLst>
              <a:ext uri="{FF2B5EF4-FFF2-40B4-BE49-F238E27FC236}">
                <a16:creationId xmlns:a16="http://schemas.microsoft.com/office/drawing/2014/main" id="{B7EA399F-EAA2-44E3-8425-33F07476BD9F}"/>
              </a:ext>
            </a:extLst>
          </p:cNvPr>
          <p:cNvSpPr/>
          <p:nvPr/>
        </p:nvSpPr>
        <p:spPr>
          <a:xfrm flipV="1">
            <a:off x="2273708" y="3318534"/>
            <a:ext cx="421690" cy="368669"/>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23" name="TextBox 22">
            <a:extLst>
              <a:ext uri="{FF2B5EF4-FFF2-40B4-BE49-F238E27FC236}">
                <a16:creationId xmlns:a16="http://schemas.microsoft.com/office/drawing/2014/main" id="{E4C8147E-9521-4616-9995-E3BAA92C4A1B}"/>
              </a:ext>
            </a:extLst>
          </p:cNvPr>
          <p:cNvSpPr txBox="1"/>
          <p:nvPr/>
        </p:nvSpPr>
        <p:spPr>
          <a:xfrm>
            <a:off x="6029335" y="1377181"/>
            <a:ext cx="2713612" cy="5048400"/>
          </a:xfrm>
          <a:prstGeom prst="rect">
            <a:avLst/>
          </a:prstGeom>
          <a:noFill/>
          <a:ln>
            <a:noFill/>
          </a:ln>
        </p:spPr>
        <p:txBody>
          <a:bodyPr wrap="square" lIns="36000" tIns="108000" rIns="36000" bIns="36000" rtlCol="0">
            <a:noAutofit/>
          </a:bodyPr>
          <a:lstStyle/>
          <a:p>
            <a:pPr>
              <a:lnSpc>
                <a:spcPts val="1200"/>
              </a:lnSpc>
            </a:pPr>
            <a:r>
              <a:rPr lang="ko-KR" altLang="en-US" sz="900" dirty="0">
                <a:latin typeface="+mj-ea"/>
                <a:cs typeface="Univers for KPMG"/>
              </a:rPr>
              <a:t>회사의 매출은 </a:t>
            </a:r>
            <a:r>
              <a:rPr lang="en-US" altLang="ko-KR" sz="900" dirty="0">
                <a:latin typeface="+mj-ea"/>
                <a:cs typeface="Univers for KPMG"/>
              </a:rPr>
              <a:t>FY17 10,633</a:t>
            </a:r>
            <a:r>
              <a:rPr lang="ko-KR" altLang="en-US" sz="900" dirty="0">
                <a:latin typeface="+mj-ea"/>
                <a:cs typeface="Univers for KPMG"/>
              </a:rPr>
              <a:t>백만원에서 </a:t>
            </a:r>
            <a:r>
              <a:rPr lang="en-US" altLang="ko-KR" sz="900" dirty="0">
                <a:latin typeface="+mj-ea"/>
                <a:cs typeface="Univers for KPMG"/>
              </a:rPr>
              <a:t>FY18 16,326</a:t>
            </a:r>
            <a:r>
              <a:rPr lang="ko-KR" altLang="en-US" sz="900" dirty="0">
                <a:latin typeface="+mj-ea"/>
                <a:cs typeface="Univers for KPMG"/>
              </a:rPr>
              <a:t>백만원으로 </a:t>
            </a:r>
            <a:r>
              <a:rPr lang="en-US" altLang="ko-KR" sz="900" dirty="0">
                <a:latin typeface="+mj-ea"/>
                <a:cs typeface="Univers for KPMG"/>
              </a:rPr>
              <a:t>5,692</a:t>
            </a:r>
            <a:r>
              <a:rPr lang="ko-KR" altLang="en-US" sz="900" dirty="0">
                <a:latin typeface="+mj-ea"/>
                <a:cs typeface="Univers for KPMG"/>
              </a:rPr>
              <a:t>백만원 증가하였으며 구체적인 증감요인은</a:t>
            </a:r>
            <a:r>
              <a:rPr lang="en-US" altLang="ko-KR" sz="900" dirty="0">
                <a:latin typeface="+mj-ea"/>
                <a:cs typeface="Univers for KPMG"/>
              </a:rPr>
              <a:t> </a:t>
            </a:r>
            <a:r>
              <a:rPr lang="ko-KR" altLang="en-US" sz="900" dirty="0">
                <a:latin typeface="+mj-ea"/>
                <a:cs typeface="Univers for KPMG"/>
              </a:rPr>
              <a:t>아래와 같음</a:t>
            </a:r>
            <a:endParaRPr lang="en-US" altLang="ko-KR" sz="900" dirty="0">
              <a:latin typeface="+mj-ea"/>
              <a:cs typeface="Univers for KPMG"/>
            </a:endParaRPr>
          </a:p>
          <a:p>
            <a:pPr>
              <a:lnSpc>
                <a:spcPts val="1200"/>
              </a:lnSpc>
            </a:pPr>
            <a:endParaRPr lang="en-US" altLang="ko-KR" sz="900" u="sng" dirty="0">
              <a:latin typeface="+mj-ea"/>
              <a:cs typeface="Univers for KPMG"/>
            </a:endParaRPr>
          </a:p>
          <a:p>
            <a:pPr>
              <a:lnSpc>
                <a:spcPts val="1200"/>
              </a:lnSpc>
            </a:pPr>
            <a:r>
              <a:rPr lang="ko-KR" altLang="en-US" sz="900" u="sng" dirty="0">
                <a:latin typeface="+mj-ea"/>
                <a:cs typeface="Arial" panose="020B0604020202020204" pitchFamily="34" charset="0"/>
              </a:rPr>
              <a:t>물류매출</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물류매출 증가분 </a:t>
            </a:r>
            <a:r>
              <a:rPr lang="en-US" altLang="ko-KR" sz="900" dirty="0">
                <a:cs typeface="Arial" panose="020B0604020202020204" pitchFamily="34" charset="0"/>
              </a:rPr>
              <a:t>3,759</a:t>
            </a:r>
            <a:r>
              <a:rPr lang="ko-KR" altLang="en-US" sz="900" dirty="0">
                <a:cs typeface="Arial" panose="020B0604020202020204" pitchFamily="34" charset="0"/>
              </a:rPr>
              <a:t>백만원 중 </a:t>
            </a:r>
            <a:r>
              <a:rPr lang="en-US" altLang="ko-KR" sz="900" dirty="0">
                <a:cs typeface="Arial" panose="020B0604020202020204" pitchFamily="34" charset="0"/>
              </a:rPr>
              <a:t>1,537</a:t>
            </a:r>
            <a:r>
              <a:rPr lang="ko-KR" altLang="en-US" sz="900" dirty="0">
                <a:cs typeface="Arial" panose="020B0604020202020204" pitchFamily="34" charset="0"/>
              </a:rPr>
              <a:t>백만원은 물류매출</a:t>
            </a:r>
            <a:r>
              <a:rPr lang="en-US" altLang="ko-KR" sz="900" dirty="0">
                <a:cs typeface="Arial" panose="020B0604020202020204" pitchFamily="34" charset="0"/>
              </a:rPr>
              <a:t>(</a:t>
            </a:r>
            <a:r>
              <a:rPr lang="ko-KR" altLang="en-US" sz="900" dirty="0">
                <a:cs typeface="Arial" panose="020B0604020202020204" pitchFamily="34" charset="0"/>
              </a:rPr>
              <a:t>원두</a:t>
            </a:r>
            <a:r>
              <a:rPr lang="en-US" altLang="ko-KR" sz="900" dirty="0">
                <a:cs typeface="Arial" panose="020B0604020202020204" pitchFamily="34" charset="0"/>
              </a:rPr>
              <a:t>)</a:t>
            </a:r>
            <a:r>
              <a:rPr lang="ko-KR" altLang="en-US" sz="900" dirty="0">
                <a:cs typeface="Arial" panose="020B0604020202020204" pitchFamily="34" charset="0"/>
              </a:rPr>
              <a:t>에 해당하며</a:t>
            </a:r>
            <a:r>
              <a:rPr lang="en-US" altLang="ko-KR" sz="900" dirty="0">
                <a:cs typeface="Arial" panose="020B0604020202020204" pitchFamily="34" charset="0"/>
              </a:rPr>
              <a:t>, </a:t>
            </a:r>
            <a:r>
              <a:rPr lang="ko-KR" altLang="en-US" sz="900" dirty="0">
                <a:cs typeface="Arial" panose="020B0604020202020204" pitchFamily="34" charset="0"/>
              </a:rPr>
              <a:t>이는 가맹점에 대한 원두 공급물량 </a:t>
            </a:r>
            <a:r>
              <a:rPr lang="en-US" altLang="ko-KR" sz="900" dirty="0">
                <a:cs typeface="Arial" panose="020B0604020202020204" pitchFamily="34" charset="0"/>
              </a:rPr>
              <a:t>216,991kg </a:t>
            </a:r>
            <a:r>
              <a:rPr lang="ko-KR" altLang="en-US" sz="900" dirty="0">
                <a:cs typeface="Arial" panose="020B0604020202020204" pitchFamily="34" charset="0"/>
              </a:rPr>
              <a:t>증가에 따른 효과 </a:t>
            </a:r>
            <a:r>
              <a:rPr lang="en-US" altLang="ko-KR" sz="900" dirty="0">
                <a:cs typeface="Arial" panose="020B0604020202020204" pitchFamily="34" charset="0"/>
              </a:rPr>
              <a:t>1,465</a:t>
            </a:r>
            <a:r>
              <a:rPr lang="ko-KR" altLang="en-US" sz="900" dirty="0">
                <a:cs typeface="Arial" panose="020B0604020202020204" pitchFamily="34" charset="0"/>
              </a:rPr>
              <a:t>백만원과 </a:t>
            </a:r>
            <a:r>
              <a:rPr lang="en-US" altLang="ko-KR" sz="900" dirty="0">
                <a:cs typeface="Arial" panose="020B0604020202020204" pitchFamily="34" charset="0"/>
              </a:rPr>
              <a:t>APP 500</a:t>
            </a:r>
            <a:r>
              <a:rPr lang="ko-KR" altLang="en-US" sz="900" dirty="0">
                <a:cs typeface="Arial" panose="020B0604020202020204" pitchFamily="34" charset="0"/>
              </a:rPr>
              <a:t>원 감소 및 </a:t>
            </a:r>
            <a:r>
              <a:rPr lang="en-US" altLang="ko-KR" sz="900" dirty="0">
                <a:cs typeface="Arial" panose="020B0604020202020204" pitchFamily="34" charset="0"/>
              </a:rPr>
              <a:t>SPC</a:t>
            </a:r>
            <a:r>
              <a:rPr lang="ko-KR" altLang="en-US" sz="900" dirty="0">
                <a:cs typeface="Arial" panose="020B0604020202020204" pitchFamily="34" charset="0"/>
              </a:rPr>
              <a:t>에 대한 물류 수수료율 </a:t>
            </a:r>
            <a:r>
              <a:rPr lang="en-US" altLang="ko-KR" sz="900" dirty="0">
                <a:cs typeface="Arial" panose="020B0604020202020204" pitchFamily="34" charset="0"/>
              </a:rPr>
              <a:t>0.5% </a:t>
            </a:r>
            <a:r>
              <a:rPr lang="ko-KR" altLang="en-US" sz="900" dirty="0">
                <a:cs typeface="Arial" panose="020B0604020202020204" pitchFamily="34" charset="0"/>
              </a:rPr>
              <a:t>감소 관련 증가효과 </a:t>
            </a:r>
            <a:r>
              <a:rPr lang="en-US" altLang="ko-KR" sz="900" dirty="0">
                <a:cs typeface="Arial" panose="020B0604020202020204" pitchFamily="34" charset="0"/>
              </a:rPr>
              <a:t>72</a:t>
            </a:r>
            <a:r>
              <a:rPr lang="ko-KR" altLang="en-US" sz="900" dirty="0">
                <a:cs typeface="Arial" panose="020B0604020202020204" pitchFamily="34" charset="0"/>
              </a:rPr>
              <a:t>백만원으로 구성됨</a:t>
            </a:r>
            <a:endParaRPr lang="en-US" altLang="ko-KR" sz="900" dirty="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물류매출 증가분 중 </a:t>
            </a:r>
            <a:r>
              <a:rPr lang="en-US" altLang="ko-KR" sz="900" dirty="0">
                <a:cs typeface="Arial" panose="020B0604020202020204" pitchFamily="34" charset="0"/>
              </a:rPr>
              <a:t>2,221</a:t>
            </a:r>
            <a:r>
              <a:rPr lang="ko-KR" altLang="en-US" sz="900" dirty="0">
                <a:cs typeface="Arial" panose="020B0604020202020204" pitchFamily="34" charset="0"/>
              </a:rPr>
              <a:t>백만원은 물류매출</a:t>
            </a:r>
            <a:r>
              <a:rPr lang="en-US" altLang="ko-KR" sz="900" dirty="0">
                <a:cs typeface="Arial" panose="020B0604020202020204" pitchFamily="34" charset="0"/>
              </a:rPr>
              <a:t>(</a:t>
            </a:r>
            <a:r>
              <a:rPr lang="ko-KR" altLang="en-US" sz="900" dirty="0" err="1">
                <a:cs typeface="Arial" panose="020B0604020202020204" pitchFamily="34" charset="0"/>
              </a:rPr>
              <a:t>원두외</a:t>
            </a:r>
            <a:r>
              <a:rPr lang="en-US" altLang="ko-KR" sz="900" dirty="0">
                <a:cs typeface="Arial" panose="020B0604020202020204" pitchFamily="34" charset="0"/>
              </a:rPr>
              <a:t>)</a:t>
            </a:r>
            <a:r>
              <a:rPr lang="ko-KR" altLang="en-US" sz="900" dirty="0">
                <a:cs typeface="Arial" panose="020B0604020202020204" pitchFamily="34" charset="0"/>
              </a:rPr>
              <a:t>에 해당하며</a:t>
            </a:r>
            <a:r>
              <a:rPr lang="en-US" altLang="ko-KR" sz="900" dirty="0">
                <a:cs typeface="Arial" panose="020B0604020202020204" pitchFamily="34" charset="0"/>
              </a:rPr>
              <a:t>, </a:t>
            </a:r>
            <a:r>
              <a:rPr lang="ko-KR" altLang="en-US" sz="900" dirty="0">
                <a:cs typeface="Arial" panose="020B0604020202020204" pitchFamily="34" charset="0"/>
              </a:rPr>
              <a:t>이는 가맹점 점포매출 자체의 증가에 따른 효과 </a:t>
            </a:r>
            <a:r>
              <a:rPr lang="en-US" altLang="ko-KR" sz="900" dirty="0">
                <a:cs typeface="Arial" panose="020B0604020202020204" pitchFamily="34" charset="0"/>
              </a:rPr>
              <a:t>2,242</a:t>
            </a:r>
            <a:r>
              <a:rPr lang="ko-KR" altLang="en-US" sz="900" dirty="0">
                <a:cs typeface="Arial" panose="020B0604020202020204" pitchFamily="34" charset="0"/>
              </a:rPr>
              <a:t>백만원과 가맹점 발주품목의 평균단가 인하효과 </a:t>
            </a:r>
            <a:r>
              <a:rPr lang="en-US" altLang="ko-KR" sz="900" dirty="0">
                <a:cs typeface="Arial" panose="020B0604020202020204" pitchFamily="34" charset="0"/>
              </a:rPr>
              <a:t>21</a:t>
            </a:r>
            <a:r>
              <a:rPr lang="ko-KR" altLang="en-US" sz="900" dirty="0">
                <a:cs typeface="Arial" panose="020B0604020202020204" pitchFamily="34" charset="0"/>
              </a:rPr>
              <a:t>백만원으로 구성됨</a:t>
            </a:r>
            <a:endParaRPr lang="en-US" altLang="ko-KR" sz="900" dirty="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a:lnSpc>
                <a:spcPts val="1200"/>
              </a:lnSpc>
            </a:pPr>
            <a:r>
              <a:rPr lang="ko-KR" altLang="en-US" sz="900" u="sng" dirty="0">
                <a:latin typeface="+mj-ea"/>
                <a:cs typeface="Arial" panose="020B0604020202020204" pitchFamily="34" charset="0"/>
              </a:rPr>
              <a:t>초기투자매출</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초기투자매출은 </a:t>
            </a:r>
            <a:r>
              <a:rPr lang="en-US" altLang="ko-KR" sz="900" dirty="0">
                <a:cs typeface="Arial" panose="020B0604020202020204" pitchFamily="34" charset="0"/>
              </a:rPr>
              <a:t>991</a:t>
            </a:r>
            <a:r>
              <a:rPr lang="ko-KR" altLang="en-US" sz="900" dirty="0">
                <a:cs typeface="Arial" panose="020B0604020202020204" pitchFamily="34" charset="0"/>
              </a:rPr>
              <a:t>백만원 증가하였으며</a:t>
            </a:r>
            <a:r>
              <a:rPr lang="en-US" altLang="ko-KR" sz="900" dirty="0">
                <a:cs typeface="Arial" panose="020B0604020202020204" pitchFamily="34" charset="0"/>
              </a:rPr>
              <a:t>, </a:t>
            </a:r>
            <a:r>
              <a:rPr lang="ko-KR" altLang="en-US" sz="900" dirty="0">
                <a:cs typeface="Arial" panose="020B0604020202020204" pitchFamily="34" charset="0"/>
              </a:rPr>
              <a:t>이는 </a:t>
            </a:r>
            <a:r>
              <a:rPr lang="en-US" altLang="ko-KR" sz="900" dirty="0">
                <a:cs typeface="Arial" panose="020B0604020202020204" pitchFamily="34" charset="0"/>
              </a:rPr>
              <a:t>219</a:t>
            </a:r>
            <a:r>
              <a:rPr lang="ko-KR" altLang="en-US" sz="900" dirty="0">
                <a:cs typeface="Arial" panose="020B0604020202020204" pitchFamily="34" charset="0"/>
              </a:rPr>
              <a:t>개의 신규 가맹점 </a:t>
            </a:r>
            <a:r>
              <a:rPr lang="ko-KR" altLang="en-US" sz="900" dirty="0" err="1">
                <a:cs typeface="Arial" panose="020B0604020202020204" pitchFamily="34" charset="0"/>
              </a:rPr>
              <a:t>출점에</a:t>
            </a:r>
            <a:r>
              <a:rPr lang="ko-KR" altLang="en-US" sz="900" dirty="0">
                <a:cs typeface="Arial" panose="020B0604020202020204" pitchFamily="34" charset="0"/>
              </a:rPr>
              <a:t> 따른 증가효과 </a:t>
            </a:r>
            <a:r>
              <a:rPr lang="en-US" altLang="ko-KR" sz="900" dirty="0">
                <a:cs typeface="Arial" panose="020B0604020202020204" pitchFamily="34" charset="0"/>
              </a:rPr>
              <a:t>2,934</a:t>
            </a:r>
            <a:r>
              <a:rPr lang="ko-KR" altLang="en-US" sz="900" dirty="0">
                <a:cs typeface="Arial" panose="020B0604020202020204" pitchFamily="34" charset="0"/>
              </a:rPr>
              <a:t>백만원</a:t>
            </a:r>
            <a:r>
              <a:rPr lang="en-US" altLang="ko-KR" sz="900" dirty="0">
                <a:cs typeface="Arial" panose="020B0604020202020204" pitchFamily="34" charset="0"/>
              </a:rPr>
              <a:t>,</a:t>
            </a:r>
            <a:r>
              <a:rPr lang="ko-KR" altLang="en-US" sz="900" dirty="0">
                <a:cs typeface="Arial" panose="020B0604020202020204" pitchFamily="34" charset="0"/>
              </a:rPr>
              <a:t> 집기</a:t>
            </a:r>
            <a:r>
              <a:rPr lang="en-US" altLang="ko-KR" sz="900" dirty="0">
                <a:cs typeface="Arial" panose="020B0604020202020204" pitchFamily="34" charset="0"/>
              </a:rPr>
              <a:t>/</a:t>
            </a:r>
            <a:r>
              <a:rPr lang="ko-KR" altLang="en-US" sz="900" dirty="0">
                <a:cs typeface="Arial" panose="020B0604020202020204" pitchFamily="34" charset="0"/>
              </a:rPr>
              <a:t>비품 등 매출항목을 구성하는 항목의 변동에 따른 </a:t>
            </a:r>
            <a:r>
              <a:rPr lang="en-US" altLang="ko-KR" sz="900" dirty="0">
                <a:cs typeface="Arial" panose="020B0604020202020204" pitchFamily="34" charset="0"/>
              </a:rPr>
              <a:t>Mix</a:t>
            </a:r>
            <a:r>
              <a:rPr lang="ko-KR" altLang="en-US" sz="900" dirty="0">
                <a:cs typeface="Arial" panose="020B0604020202020204" pitchFamily="34" charset="0"/>
              </a:rPr>
              <a:t>효과 </a:t>
            </a:r>
            <a:r>
              <a:rPr lang="en-US" altLang="ko-KR" sz="900" dirty="0">
                <a:cs typeface="Arial" panose="020B0604020202020204" pitchFamily="34" charset="0"/>
              </a:rPr>
              <a:t>758</a:t>
            </a:r>
            <a:r>
              <a:rPr lang="ko-KR" altLang="en-US" sz="900" dirty="0">
                <a:cs typeface="Arial" panose="020B0604020202020204" pitchFamily="34" charset="0"/>
              </a:rPr>
              <a:t>백만원 증가 및 </a:t>
            </a:r>
            <a:r>
              <a:rPr lang="en-US" altLang="ko-KR" sz="900" dirty="0">
                <a:cs typeface="Arial" panose="020B0604020202020204" pitchFamily="34" charset="0"/>
              </a:rPr>
              <a:t>’18</a:t>
            </a:r>
            <a:r>
              <a:rPr lang="ko-KR" altLang="en-US" sz="900" dirty="0">
                <a:cs typeface="Arial" panose="020B0604020202020204" pitchFamily="34" charset="0"/>
              </a:rPr>
              <a:t>년 </a:t>
            </a:r>
            <a:r>
              <a:rPr lang="en-US" altLang="ko-KR" sz="900" dirty="0">
                <a:cs typeface="Arial" panose="020B0604020202020204" pitchFamily="34" charset="0"/>
              </a:rPr>
              <a:t>4</a:t>
            </a:r>
            <a:r>
              <a:rPr lang="ko-KR" altLang="en-US" sz="900" dirty="0">
                <a:cs typeface="Arial" panose="020B0604020202020204" pitchFamily="34" charset="0"/>
              </a:rPr>
              <a:t>월 가맹점에 대한 인테리어공사 종료에 따른 감소효과 </a:t>
            </a:r>
            <a:r>
              <a:rPr lang="en-US" altLang="ko-KR" sz="900" dirty="0">
                <a:cs typeface="Arial" panose="020B0604020202020204" pitchFamily="34" charset="0"/>
              </a:rPr>
              <a:t>2,700</a:t>
            </a:r>
            <a:r>
              <a:rPr lang="ko-KR" altLang="en-US" sz="900" dirty="0">
                <a:cs typeface="Arial" panose="020B0604020202020204" pitchFamily="34" charset="0"/>
              </a:rPr>
              <a:t>백만원으로 구성됨</a:t>
            </a:r>
            <a:endParaRPr lang="en-US" altLang="ko-KR" sz="900" dirty="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a:lnSpc>
                <a:spcPts val="1200"/>
              </a:lnSpc>
            </a:pPr>
            <a:r>
              <a:rPr lang="ko-KR" altLang="en-US" sz="900" u="sng" dirty="0">
                <a:latin typeface="+mj-ea"/>
                <a:cs typeface="Arial" panose="020B0604020202020204" pitchFamily="34" charset="0"/>
              </a:rPr>
              <a:t>직영점매출</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직영점매출은 </a:t>
            </a:r>
            <a:r>
              <a:rPr lang="en-US" altLang="ko-KR" sz="900" dirty="0">
                <a:cs typeface="Arial" panose="020B0604020202020204" pitchFamily="34" charset="0"/>
              </a:rPr>
              <a:t>557</a:t>
            </a:r>
            <a:r>
              <a:rPr lang="ko-KR" altLang="en-US" sz="900" dirty="0">
                <a:cs typeface="Arial" panose="020B0604020202020204" pitchFamily="34" charset="0"/>
              </a:rPr>
              <a:t>백만원 증가하였으며</a:t>
            </a:r>
            <a:r>
              <a:rPr lang="en-US" altLang="ko-KR" sz="900" dirty="0">
                <a:cs typeface="Arial" panose="020B0604020202020204" pitchFamily="34" charset="0"/>
              </a:rPr>
              <a:t>, ’17</a:t>
            </a:r>
            <a:r>
              <a:rPr lang="ko-KR" altLang="en-US" sz="900" dirty="0">
                <a:cs typeface="Arial" panose="020B0604020202020204" pitchFamily="34" charset="0"/>
              </a:rPr>
              <a:t>년 </a:t>
            </a:r>
            <a:r>
              <a:rPr lang="en-US" altLang="ko-KR" sz="900" dirty="0">
                <a:cs typeface="Arial" panose="020B0604020202020204" pitchFamily="34" charset="0"/>
              </a:rPr>
              <a:t>8</a:t>
            </a:r>
            <a:r>
              <a:rPr lang="ko-KR" altLang="en-US" sz="900" dirty="0">
                <a:cs typeface="Arial" panose="020B0604020202020204" pitchFamily="34" charset="0"/>
              </a:rPr>
              <a:t>월 최초 </a:t>
            </a:r>
            <a:r>
              <a:rPr lang="ko-KR" altLang="en-US" sz="900" dirty="0" err="1">
                <a:cs typeface="Arial" panose="020B0604020202020204" pitchFamily="34" charset="0"/>
              </a:rPr>
              <a:t>출점한</a:t>
            </a:r>
            <a:r>
              <a:rPr lang="ko-KR" altLang="en-US" sz="900" dirty="0">
                <a:cs typeface="Arial" panose="020B0604020202020204" pitchFamily="34" charset="0"/>
              </a:rPr>
              <a:t> 직영점의 </a:t>
            </a:r>
            <a:r>
              <a:rPr lang="en-US" altLang="ko-KR" sz="900" dirty="0">
                <a:cs typeface="Arial" panose="020B0604020202020204" pitchFamily="34" charset="0"/>
              </a:rPr>
              <a:t>‘18</a:t>
            </a:r>
            <a:r>
              <a:rPr lang="ko-KR" altLang="en-US" sz="900" dirty="0">
                <a:cs typeface="Arial" panose="020B0604020202020204" pitchFamily="34" charset="0"/>
              </a:rPr>
              <a:t>년 온기 매출 인식에 따른 증가효과 </a:t>
            </a:r>
            <a:r>
              <a:rPr lang="en-US" altLang="ko-KR" sz="900" dirty="0">
                <a:cs typeface="Arial" panose="020B0604020202020204" pitchFamily="34" charset="0"/>
              </a:rPr>
              <a:t>475</a:t>
            </a:r>
            <a:r>
              <a:rPr lang="ko-KR" altLang="en-US" sz="900" dirty="0">
                <a:cs typeface="Arial" panose="020B0604020202020204" pitchFamily="34" charset="0"/>
              </a:rPr>
              <a:t>백만원과 직영점 자체 매출의 증가로 인한 효과 </a:t>
            </a:r>
            <a:r>
              <a:rPr lang="en-US" altLang="ko-KR" sz="900" dirty="0">
                <a:cs typeface="Arial" panose="020B0604020202020204" pitchFamily="34" charset="0"/>
              </a:rPr>
              <a:t>83</a:t>
            </a:r>
            <a:r>
              <a:rPr lang="ko-KR" altLang="en-US" sz="900" dirty="0">
                <a:cs typeface="Arial" panose="020B0604020202020204" pitchFamily="34" charset="0"/>
              </a:rPr>
              <a:t>백만원으로 구성됨</a:t>
            </a:r>
            <a:endParaRPr lang="en-US" altLang="ko-KR" sz="9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4583BBF-C1DC-4A29-9EAC-C64123431255}"/>
              </a:ext>
            </a:extLst>
          </p:cNvPr>
          <p:cNvSpPr txBox="1"/>
          <p:nvPr/>
        </p:nvSpPr>
        <p:spPr>
          <a:xfrm>
            <a:off x="1634179" y="1828863"/>
            <a:ext cx="731259"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31" name="TextBox 30">
            <a:extLst>
              <a:ext uri="{FF2B5EF4-FFF2-40B4-BE49-F238E27FC236}">
                <a16:creationId xmlns:a16="http://schemas.microsoft.com/office/drawing/2014/main" id="{C1CCA149-EEBF-4A9B-BBFB-4B38E262ECA5}"/>
              </a:ext>
            </a:extLst>
          </p:cNvPr>
          <p:cNvSpPr txBox="1"/>
          <p:nvPr/>
        </p:nvSpPr>
        <p:spPr>
          <a:xfrm>
            <a:off x="1634179" y="2015689"/>
            <a:ext cx="1598079" cy="1208088"/>
          </a:xfrm>
          <a:prstGeom prst="rect">
            <a:avLst/>
          </a:prstGeom>
          <a:noFill/>
        </p:spPr>
        <p:txBody>
          <a:bodyPr wrap="square" lIns="0" tIns="0" bIns="0" rtlCol="0">
            <a:spAutoFit/>
          </a:bodyPr>
          <a:lstStyle/>
          <a:p>
            <a:pPr>
              <a:lnSpc>
                <a:spcPct val="110000"/>
              </a:lnSpc>
            </a:pPr>
            <a:r>
              <a:rPr lang="en-US" altLang="ko-KR" sz="800" dirty="0">
                <a:latin typeface="Arial" panose="020B0604020202020204" pitchFamily="34" charset="0"/>
                <a:ea typeface="+mj-ea"/>
                <a:cs typeface="Arial" panose="020B0604020202020204" pitchFamily="34" charset="0"/>
              </a:rPr>
              <a:t>A: </a:t>
            </a:r>
            <a:r>
              <a:rPr lang="ko-KR" altLang="en-US" sz="800" dirty="0">
                <a:latin typeface="Arial" panose="020B0604020202020204" pitchFamily="34" charset="0"/>
                <a:ea typeface="+mj-ea"/>
                <a:cs typeface="Arial" panose="020B0604020202020204" pitchFamily="34" charset="0"/>
              </a:rPr>
              <a:t>원두물량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B: </a:t>
            </a:r>
            <a:r>
              <a:rPr lang="ko-KR" altLang="en-US" sz="800" dirty="0">
                <a:latin typeface="Arial" panose="020B0604020202020204" pitchFamily="34" charset="0"/>
                <a:ea typeface="+mj-ea"/>
                <a:cs typeface="Arial" panose="020B0604020202020204" pitchFamily="34" charset="0"/>
              </a:rPr>
              <a:t>원가 변동 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C: </a:t>
            </a:r>
            <a:r>
              <a:rPr lang="ko-KR" altLang="en-US" sz="800" dirty="0">
                <a:latin typeface="Arial" panose="020B0604020202020204" pitchFamily="34" charset="0"/>
                <a:ea typeface="+mj-ea"/>
                <a:cs typeface="Arial" panose="020B0604020202020204" pitchFamily="34" charset="0"/>
              </a:rPr>
              <a:t>점포매출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D: </a:t>
            </a:r>
            <a:r>
              <a:rPr lang="ko-KR" altLang="en-US" sz="800" dirty="0">
                <a:latin typeface="Arial" panose="020B0604020202020204" pitchFamily="34" charset="0"/>
                <a:ea typeface="+mj-ea"/>
                <a:cs typeface="Arial" panose="020B0604020202020204" pitchFamily="34" charset="0"/>
              </a:rPr>
              <a:t>발주품목 평균단가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E: </a:t>
            </a:r>
            <a:r>
              <a:rPr lang="ko-KR" altLang="en-US" sz="800" dirty="0">
                <a:latin typeface="Arial" panose="020B0604020202020204" pitchFamily="34" charset="0"/>
                <a:cs typeface="Arial" panose="020B0604020202020204" pitchFamily="34" charset="0"/>
              </a:rPr>
              <a:t>신규매장 </a:t>
            </a:r>
            <a:r>
              <a:rPr lang="ko-KR" altLang="en-US" sz="800" dirty="0" err="1">
                <a:latin typeface="Arial" panose="020B0604020202020204" pitchFamily="34" charset="0"/>
                <a:cs typeface="Arial" panose="020B0604020202020204" pitchFamily="34" charset="0"/>
              </a:rPr>
              <a:t>출점효과</a:t>
            </a:r>
            <a:endParaRPr lang="ko-KR" altLang="en-US"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F: </a:t>
            </a:r>
            <a:r>
              <a:rPr lang="ko-KR" altLang="en-US" sz="800" dirty="0">
                <a:latin typeface="Arial" panose="020B0604020202020204" pitchFamily="34" charset="0"/>
                <a:cs typeface="Arial" panose="020B0604020202020204" pitchFamily="34" charset="0"/>
              </a:rPr>
              <a:t>매출항목 </a:t>
            </a:r>
            <a:r>
              <a:rPr lang="en-US" altLang="ko-KR" sz="800" dirty="0">
                <a:latin typeface="Arial" panose="020B0604020202020204" pitchFamily="34" charset="0"/>
                <a:cs typeface="Arial" panose="020B0604020202020204" pitchFamily="34" charset="0"/>
              </a:rPr>
              <a:t>Mix</a:t>
            </a:r>
            <a:r>
              <a:rPr lang="ko-KR" altLang="en-US" sz="800" dirty="0">
                <a:latin typeface="Arial" panose="020B0604020202020204" pitchFamily="34" charset="0"/>
                <a:cs typeface="Arial" panose="020B0604020202020204" pitchFamily="34" charset="0"/>
              </a:rPr>
              <a:t>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G: </a:t>
            </a:r>
            <a:r>
              <a:rPr lang="ko-KR" altLang="en-US" sz="800" dirty="0">
                <a:latin typeface="Arial" panose="020B0604020202020204" pitchFamily="34" charset="0"/>
                <a:cs typeface="Arial" panose="020B0604020202020204" pitchFamily="34" charset="0"/>
              </a:rPr>
              <a:t>인테리어 감소효과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H: </a:t>
            </a:r>
            <a:r>
              <a:rPr lang="ko-KR" altLang="en-US" sz="800" dirty="0">
                <a:latin typeface="Arial" panose="020B0604020202020204" pitchFamily="34" charset="0"/>
                <a:cs typeface="Arial" panose="020B0604020202020204" pitchFamily="34" charset="0"/>
              </a:rPr>
              <a:t>신규매장 </a:t>
            </a:r>
            <a:r>
              <a:rPr lang="ko-KR" altLang="en-US" sz="800" dirty="0" err="1">
                <a:latin typeface="Arial" panose="020B0604020202020204" pitchFamily="34" charset="0"/>
                <a:cs typeface="Arial" panose="020B0604020202020204" pitchFamily="34" charset="0"/>
              </a:rPr>
              <a:t>출점효과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I: </a:t>
            </a:r>
            <a:r>
              <a:rPr lang="ko-KR" altLang="en-US" sz="800" dirty="0">
                <a:latin typeface="Arial" panose="020B0604020202020204" pitchFamily="34" charset="0"/>
                <a:cs typeface="Arial" panose="020B0604020202020204" pitchFamily="34" charset="0"/>
              </a:rPr>
              <a:t>매장매출 변동효과</a:t>
            </a:r>
            <a:endParaRPr lang="en-US" altLang="ko-KR" sz="800" dirty="0">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35" name="차트 34">
                <a:extLst>
                  <a:ext uri="{FF2B5EF4-FFF2-40B4-BE49-F238E27FC236}">
                    <a16:creationId xmlns:a16="http://schemas.microsoft.com/office/drawing/2014/main" id="{0F6725DC-1AA3-4F86-82D9-F3A87727D74E}"/>
                  </a:ext>
                </a:extLst>
              </p:cNvPr>
              <p:cNvGraphicFramePr/>
              <p:nvPr>
                <p:extLst>
                  <p:ext uri="{D42A27DB-BD31-4B8C-83A1-F6EECF244321}">
                    <p14:modId xmlns:p14="http://schemas.microsoft.com/office/powerpoint/2010/main" val="1152522566"/>
                  </p:ext>
                </p:extLst>
              </p:nvPr>
            </p:nvGraphicFramePr>
            <p:xfrm>
              <a:off x="1746798" y="4565678"/>
              <a:ext cx="1897200" cy="76996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5" name="차트 34">
                <a:extLst>
                  <a:ext uri="{FF2B5EF4-FFF2-40B4-BE49-F238E27FC236}">
                    <a16:creationId xmlns:a16="http://schemas.microsoft.com/office/drawing/2014/main" id="{0F6725DC-1AA3-4F86-82D9-F3A87727D74E}"/>
                  </a:ext>
                </a:extLst>
              </p:cNvPr>
              <p:cNvPicPr>
                <a:picLocks noGrp="1" noRot="1" noChangeAspect="1" noMove="1" noResize="1" noEditPoints="1" noAdjustHandles="1" noChangeArrowheads="1" noChangeShapeType="1"/>
              </p:cNvPicPr>
              <p:nvPr/>
            </p:nvPicPr>
            <p:blipFill>
              <a:blip r:embed="rId5"/>
              <a:stretch>
                <a:fillRect/>
              </a:stretch>
            </p:blipFill>
            <p:spPr>
              <a:xfrm>
                <a:off x="1746798" y="4565678"/>
                <a:ext cx="1897200" cy="76996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6" name="차트 35">
                <a:extLst>
                  <a:ext uri="{FF2B5EF4-FFF2-40B4-BE49-F238E27FC236}">
                    <a16:creationId xmlns:a16="http://schemas.microsoft.com/office/drawing/2014/main" id="{181D49EE-621C-4609-B201-833442BBCECA}"/>
                  </a:ext>
                </a:extLst>
              </p:cNvPr>
              <p:cNvGraphicFramePr/>
              <p:nvPr>
                <p:extLst>
                  <p:ext uri="{D42A27DB-BD31-4B8C-83A1-F6EECF244321}">
                    <p14:modId xmlns:p14="http://schemas.microsoft.com/office/powerpoint/2010/main" val="156285652"/>
                  </p:ext>
                </p:extLst>
              </p:nvPr>
            </p:nvGraphicFramePr>
            <p:xfrm>
              <a:off x="3824439" y="4562903"/>
              <a:ext cx="1897210" cy="769964"/>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36" name="차트 35">
                <a:extLst>
                  <a:ext uri="{FF2B5EF4-FFF2-40B4-BE49-F238E27FC236}">
                    <a16:creationId xmlns:a16="http://schemas.microsoft.com/office/drawing/2014/main" id="{181D49EE-621C-4609-B201-833442BBCECA}"/>
                  </a:ext>
                </a:extLst>
              </p:cNvPr>
              <p:cNvPicPr>
                <a:picLocks noGrp="1" noRot="1" noChangeAspect="1" noMove="1" noResize="1" noEditPoints="1" noAdjustHandles="1" noChangeArrowheads="1" noChangeShapeType="1"/>
              </p:cNvPicPr>
              <p:nvPr/>
            </p:nvPicPr>
            <p:blipFill>
              <a:blip r:embed="rId7"/>
              <a:stretch>
                <a:fillRect/>
              </a:stretch>
            </p:blipFill>
            <p:spPr>
              <a:xfrm>
                <a:off x="3824439" y="4562903"/>
                <a:ext cx="1897210" cy="769964"/>
              </a:xfrm>
              <a:prstGeom prst="rect">
                <a:avLst/>
              </a:prstGeom>
            </p:spPr>
          </p:pic>
        </mc:Fallback>
      </mc:AlternateContent>
      <p:sp>
        <p:nvSpPr>
          <p:cNvPr id="37" name="직사각형 36">
            <a:extLst>
              <a:ext uri="{FF2B5EF4-FFF2-40B4-BE49-F238E27FC236}">
                <a16:creationId xmlns:a16="http://schemas.microsoft.com/office/drawing/2014/main" id="{5C45F8C2-A05D-4D9E-B34E-4F027ACF2205}"/>
              </a:ext>
            </a:extLst>
          </p:cNvPr>
          <p:cNvSpPr/>
          <p:nvPr/>
        </p:nvSpPr>
        <p:spPr>
          <a:xfrm flipV="1">
            <a:off x="2784176" y="3284978"/>
            <a:ext cx="421690" cy="22772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9" name="직사각형 38">
            <a:extLst>
              <a:ext uri="{FF2B5EF4-FFF2-40B4-BE49-F238E27FC236}">
                <a16:creationId xmlns:a16="http://schemas.microsoft.com/office/drawing/2014/main" id="{247C950D-6266-46EC-A09F-AF6BD8724AAB}"/>
              </a:ext>
            </a:extLst>
          </p:cNvPr>
          <p:cNvSpPr/>
          <p:nvPr/>
        </p:nvSpPr>
        <p:spPr>
          <a:xfrm flipV="1">
            <a:off x="3294644" y="3259811"/>
            <a:ext cx="421690" cy="22772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0" name="순서도: 연결자 29">
            <a:extLst>
              <a:ext uri="{FF2B5EF4-FFF2-40B4-BE49-F238E27FC236}">
                <a16:creationId xmlns:a16="http://schemas.microsoft.com/office/drawing/2014/main" id="{AE97CD3C-4886-4DD3-97C1-CA6C17505547}"/>
              </a:ext>
            </a:extLst>
          </p:cNvPr>
          <p:cNvSpPr/>
          <p:nvPr/>
        </p:nvSpPr>
        <p:spPr bwMode="auto">
          <a:xfrm>
            <a:off x="6029335" y="224827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8" name="순서도: 연결자 47">
            <a:extLst>
              <a:ext uri="{FF2B5EF4-FFF2-40B4-BE49-F238E27FC236}">
                <a16:creationId xmlns:a16="http://schemas.microsoft.com/office/drawing/2014/main" id="{9DE91078-F509-4CC2-86D3-AC5D0EB02338}"/>
              </a:ext>
            </a:extLst>
          </p:cNvPr>
          <p:cNvSpPr/>
          <p:nvPr/>
        </p:nvSpPr>
        <p:spPr bwMode="auto">
          <a:xfrm>
            <a:off x="6029335" y="315827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7" name="순서도: 연결자 26">
            <a:extLst>
              <a:ext uri="{FF2B5EF4-FFF2-40B4-BE49-F238E27FC236}">
                <a16:creationId xmlns:a16="http://schemas.microsoft.com/office/drawing/2014/main" id="{6B4569CA-E876-4C13-B443-E97E2A3FB3D9}"/>
              </a:ext>
            </a:extLst>
          </p:cNvPr>
          <p:cNvSpPr/>
          <p:nvPr/>
        </p:nvSpPr>
        <p:spPr bwMode="auto">
          <a:xfrm>
            <a:off x="6029335" y="423269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53" name="순서도: 연결자 52">
            <a:extLst>
              <a:ext uri="{FF2B5EF4-FFF2-40B4-BE49-F238E27FC236}">
                <a16:creationId xmlns:a16="http://schemas.microsoft.com/office/drawing/2014/main" id="{A8AF8788-E526-4987-956B-9EED6C3167B7}"/>
              </a:ext>
            </a:extLst>
          </p:cNvPr>
          <p:cNvSpPr/>
          <p:nvPr/>
        </p:nvSpPr>
        <p:spPr bwMode="auto">
          <a:xfrm>
            <a:off x="6029335" y="544298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43" name="차트 42">
                <a:extLst>
                  <a:ext uri="{FF2B5EF4-FFF2-40B4-BE49-F238E27FC236}">
                    <a16:creationId xmlns:a16="http://schemas.microsoft.com/office/drawing/2014/main" id="{DFE5B574-0AF6-464C-96B7-34CEB162D02C}"/>
                  </a:ext>
                </a:extLst>
              </p:cNvPr>
              <p:cNvGraphicFramePr/>
              <p:nvPr>
                <p:extLst>
                  <p:ext uri="{D42A27DB-BD31-4B8C-83A1-F6EECF244321}">
                    <p14:modId xmlns:p14="http://schemas.microsoft.com/office/powerpoint/2010/main" val="4018169975"/>
                  </p:ext>
                </p:extLst>
              </p:nvPr>
            </p:nvGraphicFramePr>
            <p:xfrm>
              <a:off x="1746798" y="5401998"/>
              <a:ext cx="1897200" cy="7704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43" name="차트 42">
                <a:extLst>
                  <a:ext uri="{FF2B5EF4-FFF2-40B4-BE49-F238E27FC236}">
                    <a16:creationId xmlns:a16="http://schemas.microsoft.com/office/drawing/2014/main" id="{DFE5B574-0AF6-464C-96B7-34CEB162D02C}"/>
                  </a:ext>
                </a:extLst>
              </p:cNvPr>
              <p:cNvPicPr>
                <a:picLocks noGrp="1" noRot="1" noChangeAspect="1" noMove="1" noResize="1" noEditPoints="1" noAdjustHandles="1" noChangeArrowheads="1" noChangeShapeType="1"/>
              </p:cNvPicPr>
              <p:nvPr/>
            </p:nvPicPr>
            <p:blipFill>
              <a:blip r:embed="rId9"/>
              <a:stretch>
                <a:fillRect/>
              </a:stretch>
            </p:blipFill>
            <p:spPr>
              <a:xfrm>
                <a:off x="1746798" y="5401998"/>
                <a:ext cx="1897200" cy="7704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4" name="차트 43">
                <a:extLst>
                  <a:ext uri="{FF2B5EF4-FFF2-40B4-BE49-F238E27FC236}">
                    <a16:creationId xmlns:a16="http://schemas.microsoft.com/office/drawing/2014/main" id="{C0D4B3EB-1B4B-49CD-8B56-F9D6464DF02A}"/>
                  </a:ext>
                </a:extLst>
              </p:cNvPr>
              <p:cNvGraphicFramePr/>
              <p:nvPr>
                <p:extLst>
                  <p:ext uri="{D42A27DB-BD31-4B8C-83A1-F6EECF244321}">
                    <p14:modId xmlns:p14="http://schemas.microsoft.com/office/powerpoint/2010/main" val="3280348633"/>
                  </p:ext>
                </p:extLst>
              </p:nvPr>
            </p:nvGraphicFramePr>
            <p:xfrm>
              <a:off x="3824449" y="5398989"/>
              <a:ext cx="1897200" cy="770400"/>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44" name="차트 43">
                <a:extLst>
                  <a:ext uri="{FF2B5EF4-FFF2-40B4-BE49-F238E27FC236}">
                    <a16:creationId xmlns:a16="http://schemas.microsoft.com/office/drawing/2014/main" id="{C0D4B3EB-1B4B-49CD-8B56-F9D6464DF02A}"/>
                  </a:ext>
                </a:extLst>
              </p:cNvPr>
              <p:cNvPicPr>
                <a:picLocks noGrp="1" noRot="1" noChangeAspect="1" noMove="1" noResize="1" noEditPoints="1" noAdjustHandles="1" noChangeArrowheads="1" noChangeShapeType="1"/>
              </p:cNvPicPr>
              <p:nvPr/>
            </p:nvPicPr>
            <p:blipFill>
              <a:blip r:embed="rId11"/>
              <a:stretch>
                <a:fillRect/>
              </a:stretch>
            </p:blipFill>
            <p:spPr>
              <a:xfrm>
                <a:off x="3824449" y="5398989"/>
                <a:ext cx="1897200" cy="770400"/>
              </a:xfrm>
              <a:prstGeom prst="rect">
                <a:avLst/>
              </a:prstGeom>
            </p:spPr>
          </p:pic>
        </mc:Fallback>
      </mc:AlternateContent>
      <p:sp>
        <p:nvSpPr>
          <p:cNvPr id="45" name="순서도: 연결자 44">
            <a:extLst>
              <a:ext uri="{FF2B5EF4-FFF2-40B4-BE49-F238E27FC236}">
                <a16:creationId xmlns:a16="http://schemas.microsoft.com/office/drawing/2014/main" id="{671A37F1-4AFB-4909-A3B9-347233B799A9}"/>
              </a:ext>
            </a:extLst>
          </p:cNvPr>
          <p:cNvSpPr/>
          <p:nvPr/>
        </p:nvSpPr>
        <p:spPr bwMode="auto">
          <a:xfrm>
            <a:off x="1684412" y="447630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6" name="순서도: 연결자 45">
            <a:extLst>
              <a:ext uri="{FF2B5EF4-FFF2-40B4-BE49-F238E27FC236}">
                <a16:creationId xmlns:a16="http://schemas.microsoft.com/office/drawing/2014/main" id="{C256AD26-36DF-4D38-B78A-F8C62DEF4305}"/>
              </a:ext>
            </a:extLst>
          </p:cNvPr>
          <p:cNvSpPr/>
          <p:nvPr/>
        </p:nvSpPr>
        <p:spPr bwMode="auto">
          <a:xfrm>
            <a:off x="3752796" y="448118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7" name="순서도: 연결자 46">
            <a:extLst>
              <a:ext uri="{FF2B5EF4-FFF2-40B4-BE49-F238E27FC236}">
                <a16:creationId xmlns:a16="http://schemas.microsoft.com/office/drawing/2014/main" id="{62950350-90C3-467F-9582-57C1727BBD78}"/>
              </a:ext>
            </a:extLst>
          </p:cNvPr>
          <p:cNvSpPr/>
          <p:nvPr/>
        </p:nvSpPr>
        <p:spPr bwMode="auto">
          <a:xfrm>
            <a:off x="1684412" y="53402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9" name="순서도: 연결자 48">
            <a:extLst>
              <a:ext uri="{FF2B5EF4-FFF2-40B4-BE49-F238E27FC236}">
                <a16:creationId xmlns:a16="http://schemas.microsoft.com/office/drawing/2014/main" id="{BED1D326-BB48-4ABD-830C-AFD22FB9DE5B}"/>
              </a:ext>
            </a:extLst>
          </p:cNvPr>
          <p:cNvSpPr/>
          <p:nvPr/>
        </p:nvSpPr>
        <p:spPr bwMode="auto">
          <a:xfrm>
            <a:off x="3752439" y="534252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33" name="순서도: 연결자 32">
            <a:extLst>
              <a:ext uri="{FF2B5EF4-FFF2-40B4-BE49-F238E27FC236}">
                <a16:creationId xmlns:a16="http://schemas.microsoft.com/office/drawing/2014/main" id="{0E353F2C-761F-45B6-A63F-C3B894F25A6D}"/>
              </a:ext>
            </a:extLst>
          </p:cNvPr>
          <p:cNvSpPr/>
          <p:nvPr/>
        </p:nvSpPr>
        <p:spPr bwMode="auto">
          <a:xfrm>
            <a:off x="2201708" y="3263406"/>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A</a:t>
            </a:r>
            <a:endParaRPr lang="ko-KR" altLang="en-US" sz="800" b="1" kern="0" dirty="0">
              <a:solidFill>
                <a:srgbClr val="FFFFFF"/>
              </a:solidFill>
              <a:cs typeface="Arial" panose="020B0604020202020204" pitchFamily="34" charset="0"/>
            </a:endParaRPr>
          </a:p>
        </p:txBody>
      </p:sp>
      <p:sp>
        <p:nvSpPr>
          <p:cNvPr id="34" name="순서도: 연결자 33">
            <a:extLst>
              <a:ext uri="{FF2B5EF4-FFF2-40B4-BE49-F238E27FC236}">
                <a16:creationId xmlns:a16="http://schemas.microsoft.com/office/drawing/2014/main" id="{C18CD78C-1B3B-4056-8E42-163DE72E2A01}"/>
              </a:ext>
            </a:extLst>
          </p:cNvPr>
          <p:cNvSpPr/>
          <p:nvPr/>
        </p:nvSpPr>
        <p:spPr bwMode="auto">
          <a:xfrm>
            <a:off x="2722081" y="3221461"/>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B</a:t>
            </a:r>
            <a:endParaRPr lang="ko-KR" altLang="en-US" sz="800" b="1" kern="0" dirty="0">
              <a:solidFill>
                <a:srgbClr val="FFFFFF"/>
              </a:solidFill>
              <a:cs typeface="Arial" panose="020B0604020202020204" pitchFamily="34" charset="0"/>
            </a:endParaRPr>
          </a:p>
        </p:txBody>
      </p:sp>
      <p:sp>
        <p:nvSpPr>
          <p:cNvPr id="38" name="순서도: 연결자 37">
            <a:extLst>
              <a:ext uri="{FF2B5EF4-FFF2-40B4-BE49-F238E27FC236}">
                <a16:creationId xmlns:a16="http://schemas.microsoft.com/office/drawing/2014/main" id="{203AD218-C809-4403-BE7C-3C2F94AC3F76}"/>
              </a:ext>
            </a:extLst>
          </p:cNvPr>
          <p:cNvSpPr/>
          <p:nvPr/>
        </p:nvSpPr>
        <p:spPr bwMode="auto">
          <a:xfrm>
            <a:off x="3233987" y="3187905"/>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C</a:t>
            </a:r>
            <a:endParaRPr lang="ko-KR" altLang="en-US" sz="800" b="1" kern="0" dirty="0">
              <a:solidFill>
                <a:srgbClr val="FFFFFF"/>
              </a:solidFill>
              <a:cs typeface="Arial" panose="020B0604020202020204" pitchFamily="34" charset="0"/>
            </a:endParaRPr>
          </a:p>
        </p:txBody>
      </p:sp>
      <p:sp>
        <p:nvSpPr>
          <p:cNvPr id="40" name="순서도: 연결자 39">
            <a:extLst>
              <a:ext uri="{FF2B5EF4-FFF2-40B4-BE49-F238E27FC236}">
                <a16:creationId xmlns:a16="http://schemas.microsoft.com/office/drawing/2014/main" id="{65C52B2F-656D-4E1A-9438-43495BC0A4C9}"/>
              </a:ext>
            </a:extLst>
          </p:cNvPr>
          <p:cNvSpPr/>
          <p:nvPr/>
        </p:nvSpPr>
        <p:spPr bwMode="auto">
          <a:xfrm>
            <a:off x="5894949" y="2086897"/>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A</a:t>
            </a:r>
            <a:endParaRPr lang="ko-KR" altLang="en-US" sz="800" b="1" kern="0" dirty="0">
              <a:solidFill>
                <a:srgbClr val="FFFFFF"/>
              </a:solidFill>
              <a:cs typeface="Arial" panose="020B0604020202020204" pitchFamily="34" charset="0"/>
            </a:endParaRPr>
          </a:p>
        </p:txBody>
      </p:sp>
      <p:sp>
        <p:nvSpPr>
          <p:cNvPr id="41" name="순서도: 연결자 40">
            <a:extLst>
              <a:ext uri="{FF2B5EF4-FFF2-40B4-BE49-F238E27FC236}">
                <a16:creationId xmlns:a16="http://schemas.microsoft.com/office/drawing/2014/main" id="{AFE1DEB6-8E46-4F48-8945-D01B5BB1DDD9}"/>
              </a:ext>
            </a:extLst>
          </p:cNvPr>
          <p:cNvSpPr/>
          <p:nvPr/>
        </p:nvSpPr>
        <p:spPr bwMode="auto">
          <a:xfrm>
            <a:off x="5894949" y="4087029"/>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B</a:t>
            </a:r>
            <a:endParaRPr lang="ko-KR" altLang="en-US" sz="800" b="1" kern="0" dirty="0">
              <a:solidFill>
                <a:srgbClr val="FFFFFF"/>
              </a:solidFill>
              <a:cs typeface="Arial" panose="020B0604020202020204" pitchFamily="34" charset="0"/>
            </a:endParaRPr>
          </a:p>
        </p:txBody>
      </p:sp>
      <p:sp>
        <p:nvSpPr>
          <p:cNvPr id="50" name="순서도: 연결자 49">
            <a:extLst>
              <a:ext uri="{FF2B5EF4-FFF2-40B4-BE49-F238E27FC236}">
                <a16:creationId xmlns:a16="http://schemas.microsoft.com/office/drawing/2014/main" id="{82E314C2-ACA2-47EB-8E93-441E9C36527E}"/>
              </a:ext>
            </a:extLst>
          </p:cNvPr>
          <p:cNvSpPr/>
          <p:nvPr/>
        </p:nvSpPr>
        <p:spPr bwMode="auto">
          <a:xfrm>
            <a:off x="5894949" y="5285964"/>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C</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6205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48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88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Historical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cx1="http://schemas.microsoft.com/office/drawing/2015/9/8/chartex">
        <mc:Choice Requires="cx1">
          <p:graphicFrame>
            <p:nvGraphicFramePr>
              <p:cNvPr id="27" name="차트 26">
                <a:extLst>
                  <a:ext uri="{FF2B5EF4-FFF2-40B4-BE49-F238E27FC236}">
                    <a16:creationId xmlns:a16="http://schemas.microsoft.com/office/drawing/2014/main" id="{BDA6E8CF-CFAB-4085-9C5A-AA9AC5CC1857}"/>
                  </a:ext>
                </a:extLst>
              </p:cNvPr>
              <p:cNvGraphicFramePr/>
              <p:nvPr>
                <p:extLst>
                  <p:ext uri="{D42A27DB-BD31-4B8C-83A1-F6EECF244321}">
                    <p14:modId xmlns:p14="http://schemas.microsoft.com/office/powerpoint/2010/main" val="1707637502"/>
                  </p:ext>
                </p:extLst>
              </p:nvPr>
            </p:nvGraphicFramePr>
            <p:xfrm>
              <a:off x="1637522" y="1457858"/>
              <a:ext cx="4249557" cy="316691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7" name="차트 26">
                <a:extLst>
                  <a:ext uri="{FF2B5EF4-FFF2-40B4-BE49-F238E27FC236}">
                    <a16:creationId xmlns:a16="http://schemas.microsoft.com/office/drawing/2014/main" id="{BDA6E8CF-CFAB-4085-9C5A-AA9AC5CC1857}"/>
                  </a:ext>
                </a:extLst>
              </p:cNvPr>
              <p:cNvPicPr>
                <a:picLocks noGrp="1" noRot="1" noChangeAspect="1" noMove="1" noResize="1" noEditPoints="1" noAdjustHandles="1" noChangeArrowheads="1" noChangeShapeType="1"/>
              </p:cNvPicPr>
              <p:nvPr/>
            </p:nvPicPr>
            <p:blipFill>
              <a:blip r:embed="rId3"/>
              <a:stretch>
                <a:fillRect/>
              </a:stretch>
            </p:blipFill>
            <p:spPr>
              <a:xfrm>
                <a:off x="1637522" y="1457858"/>
                <a:ext cx="4249557" cy="3166910"/>
              </a:xfrm>
              <a:prstGeom prst="rect">
                <a:avLst/>
              </a:prstGeom>
            </p:spPr>
          </p:pic>
        </mc:Fallback>
      </mc:AlternateContent>
      <p:sp>
        <p:nvSpPr>
          <p:cNvPr id="56" name="TextBox 55">
            <a:extLst>
              <a:ext uri="{FF2B5EF4-FFF2-40B4-BE49-F238E27FC236}">
                <a16:creationId xmlns:a16="http://schemas.microsoft.com/office/drawing/2014/main" id="{798A039B-CBEE-414F-BB37-6B50B788A997}"/>
              </a:ext>
            </a:extLst>
          </p:cNvPr>
          <p:cNvSpPr txBox="1"/>
          <p:nvPr/>
        </p:nvSpPr>
        <p:spPr>
          <a:xfrm>
            <a:off x="1634179" y="2015689"/>
            <a:ext cx="1502464" cy="1208088"/>
          </a:xfrm>
          <a:prstGeom prst="rect">
            <a:avLst/>
          </a:prstGeom>
          <a:noFill/>
        </p:spPr>
        <p:txBody>
          <a:bodyPr wrap="square" lIns="0" tIns="0" bIns="0" rtlCol="0">
            <a:spAutoFit/>
          </a:bodyPr>
          <a:lstStyle/>
          <a:p>
            <a:pPr>
              <a:lnSpc>
                <a:spcPct val="110000"/>
              </a:lnSpc>
            </a:pPr>
            <a:r>
              <a:rPr lang="en-US" altLang="ko-KR" sz="800" dirty="0">
                <a:latin typeface="Arial" panose="020B0604020202020204" pitchFamily="34" charset="0"/>
                <a:ea typeface="+mj-ea"/>
                <a:cs typeface="Arial" panose="020B0604020202020204" pitchFamily="34" charset="0"/>
              </a:rPr>
              <a:t>A: </a:t>
            </a:r>
            <a:r>
              <a:rPr lang="ko-KR" altLang="en-US" sz="800" dirty="0">
                <a:latin typeface="Arial" panose="020B0604020202020204" pitchFamily="34" charset="0"/>
                <a:ea typeface="+mj-ea"/>
                <a:cs typeface="Arial" panose="020B0604020202020204" pitchFamily="34" charset="0"/>
              </a:rPr>
              <a:t>원두물량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B: </a:t>
            </a:r>
            <a:r>
              <a:rPr lang="ko-KR" altLang="en-US" sz="800" dirty="0">
                <a:latin typeface="Arial" panose="020B0604020202020204" pitchFamily="34" charset="0"/>
                <a:ea typeface="+mj-ea"/>
                <a:cs typeface="Arial" panose="020B0604020202020204" pitchFamily="34" charset="0"/>
              </a:rPr>
              <a:t>원가 변동 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C: </a:t>
            </a:r>
            <a:r>
              <a:rPr lang="ko-KR" altLang="en-US" sz="800" dirty="0">
                <a:latin typeface="Arial" panose="020B0604020202020204" pitchFamily="34" charset="0"/>
                <a:ea typeface="+mj-ea"/>
                <a:cs typeface="Arial" panose="020B0604020202020204" pitchFamily="34" charset="0"/>
              </a:rPr>
              <a:t>총액 인식효과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D: </a:t>
            </a:r>
            <a:r>
              <a:rPr lang="ko-KR" altLang="en-US" sz="800" dirty="0">
                <a:latin typeface="Arial" panose="020B0604020202020204" pitchFamily="34" charset="0"/>
                <a:ea typeface="+mj-ea"/>
                <a:cs typeface="Arial" panose="020B0604020202020204" pitchFamily="34" charset="0"/>
              </a:rPr>
              <a:t>점포매출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E: </a:t>
            </a:r>
            <a:r>
              <a:rPr lang="ko-KR" altLang="en-US" sz="800" dirty="0">
                <a:latin typeface="Arial" panose="020B0604020202020204" pitchFamily="34" charset="0"/>
                <a:cs typeface="Arial" panose="020B0604020202020204" pitchFamily="34" charset="0"/>
              </a:rPr>
              <a:t>발주품목 평균단가 변동효과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F: </a:t>
            </a:r>
            <a:r>
              <a:rPr lang="ko-KR" altLang="en-US" sz="800" dirty="0">
                <a:latin typeface="Arial" panose="020B0604020202020204" pitchFamily="34" charset="0"/>
                <a:cs typeface="Arial" panose="020B0604020202020204" pitchFamily="34" charset="0"/>
              </a:rPr>
              <a:t>신규매장 </a:t>
            </a:r>
            <a:r>
              <a:rPr lang="ko-KR" altLang="en-US" sz="800" dirty="0" err="1">
                <a:latin typeface="Arial" panose="020B0604020202020204" pitchFamily="34" charset="0"/>
                <a:cs typeface="Arial" panose="020B0604020202020204" pitchFamily="34" charset="0"/>
              </a:rPr>
              <a:t>출점효과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G: </a:t>
            </a:r>
            <a:r>
              <a:rPr lang="ko-KR" altLang="en-US" sz="800" dirty="0">
                <a:latin typeface="Arial" panose="020B0604020202020204" pitchFamily="34" charset="0"/>
                <a:cs typeface="Arial" panose="020B0604020202020204" pitchFamily="34" charset="0"/>
              </a:rPr>
              <a:t>매출항목 </a:t>
            </a:r>
            <a:r>
              <a:rPr lang="en-US" altLang="ko-KR" sz="800" dirty="0">
                <a:latin typeface="Arial" panose="020B0604020202020204" pitchFamily="34" charset="0"/>
                <a:cs typeface="Arial" panose="020B0604020202020204" pitchFamily="34" charset="0"/>
              </a:rPr>
              <a:t>Mix</a:t>
            </a:r>
            <a:r>
              <a:rPr lang="ko-KR" altLang="en-US" sz="800" dirty="0">
                <a:latin typeface="Arial" panose="020B0604020202020204" pitchFamily="34" charset="0"/>
                <a:cs typeface="Arial" panose="020B0604020202020204" pitchFamily="34" charset="0"/>
              </a:rPr>
              <a:t>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H: </a:t>
            </a:r>
            <a:r>
              <a:rPr lang="ko-KR" altLang="en-US" sz="800" dirty="0">
                <a:latin typeface="Arial" panose="020B0604020202020204" pitchFamily="34" charset="0"/>
                <a:cs typeface="Arial" panose="020B0604020202020204" pitchFamily="34" charset="0"/>
              </a:rPr>
              <a:t>신규매장 </a:t>
            </a:r>
            <a:r>
              <a:rPr lang="ko-KR" altLang="en-US" sz="800" dirty="0" err="1">
                <a:latin typeface="Arial" panose="020B0604020202020204" pitchFamily="34" charset="0"/>
                <a:cs typeface="Arial" panose="020B0604020202020204" pitchFamily="34" charset="0"/>
              </a:rPr>
              <a:t>출점효과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I: </a:t>
            </a:r>
            <a:r>
              <a:rPr lang="ko-KR" altLang="en-US" sz="800" dirty="0">
                <a:latin typeface="Arial" panose="020B0604020202020204" pitchFamily="34" charset="0"/>
                <a:cs typeface="Arial" panose="020B0604020202020204" pitchFamily="34" charset="0"/>
              </a:rPr>
              <a:t>매장매출 변동효과</a:t>
            </a:r>
            <a:endParaRPr lang="en-US" altLang="ko-KR" sz="8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A8A5F931-8CDC-458D-8307-F0D0F3519160}"/>
              </a:ext>
            </a:extLst>
          </p:cNvPr>
          <p:cNvSpPr txBox="1"/>
          <p:nvPr/>
        </p:nvSpPr>
        <p:spPr>
          <a:xfrm>
            <a:off x="6029335" y="1377181"/>
            <a:ext cx="2713612" cy="5048400"/>
          </a:xfrm>
          <a:prstGeom prst="rect">
            <a:avLst/>
          </a:prstGeom>
          <a:noFill/>
          <a:ln>
            <a:noFill/>
          </a:ln>
        </p:spPr>
        <p:txBody>
          <a:bodyPr wrap="square" lIns="36000" tIns="108000" rIns="36000" bIns="36000" rtlCol="0">
            <a:noAutofit/>
          </a:bodyPr>
          <a:lstStyle/>
          <a:p>
            <a:pPr>
              <a:lnSpc>
                <a:spcPts val="1200"/>
              </a:lnSpc>
            </a:pPr>
            <a:r>
              <a:rPr lang="ko-KR" altLang="en-US" sz="900" dirty="0">
                <a:latin typeface="+mj-ea"/>
                <a:cs typeface="Univers for KPMG"/>
              </a:rPr>
              <a:t>회사의 매출은 </a:t>
            </a:r>
            <a:r>
              <a:rPr lang="en-US" altLang="ko-KR" sz="900" dirty="0">
                <a:latin typeface="+mj-ea"/>
                <a:cs typeface="Univers for KPMG"/>
              </a:rPr>
              <a:t>FY18 16,326</a:t>
            </a:r>
            <a:r>
              <a:rPr lang="ko-KR" altLang="en-US" sz="900" dirty="0">
                <a:latin typeface="+mj-ea"/>
                <a:cs typeface="Univers for KPMG"/>
              </a:rPr>
              <a:t>백만원에서 </a:t>
            </a:r>
            <a:r>
              <a:rPr lang="en-US" altLang="ko-KR" sz="900" dirty="0">
                <a:latin typeface="+mj-ea"/>
                <a:cs typeface="Univers for KPMG"/>
              </a:rPr>
              <a:t>FY19 35,020</a:t>
            </a:r>
            <a:r>
              <a:rPr lang="ko-KR" altLang="en-US" sz="900" dirty="0">
                <a:latin typeface="+mj-ea"/>
                <a:cs typeface="Univers for KPMG"/>
              </a:rPr>
              <a:t>백만원으로 </a:t>
            </a:r>
            <a:r>
              <a:rPr lang="en-US" altLang="ko-KR" sz="900" dirty="0">
                <a:latin typeface="+mj-ea"/>
                <a:cs typeface="Univers for KPMG"/>
              </a:rPr>
              <a:t>18,694</a:t>
            </a:r>
            <a:r>
              <a:rPr lang="ko-KR" altLang="en-US" sz="900" dirty="0">
                <a:latin typeface="+mj-ea"/>
                <a:cs typeface="Univers for KPMG"/>
              </a:rPr>
              <a:t>백만원 증가하였으며 구체적인 증감요인은</a:t>
            </a:r>
            <a:r>
              <a:rPr lang="en-US" altLang="ko-KR" sz="900" dirty="0">
                <a:latin typeface="+mj-ea"/>
                <a:cs typeface="Univers for KPMG"/>
              </a:rPr>
              <a:t> </a:t>
            </a:r>
            <a:r>
              <a:rPr lang="ko-KR" altLang="en-US" sz="900" dirty="0">
                <a:latin typeface="+mj-ea"/>
                <a:cs typeface="Univers for KPMG"/>
              </a:rPr>
              <a:t>아래와 같음</a:t>
            </a:r>
            <a:endParaRPr lang="en-US" altLang="ko-KR" sz="900" dirty="0">
              <a:latin typeface="+mj-ea"/>
              <a:cs typeface="Univers for KPMG"/>
            </a:endParaRPr>
          </a:p>
          <a:p>
            <a:pPr>
              <a:lnSpc>
                <a:spcPts val="1200"/>
              </a:lnSpc>
            </a:pPr>
            <a:endParaRPr lang="en-US" altLang="ko-KR" sz="900" u="sng" dirty="0">
              <a:latin typeface="+mj-ea"/>
              <a:cs typeface="Univers for KPMG"/>
            </a:endParaRPr>
          </a:p>
          <a:p>
            <a:pPr>
              <a:lnSpc>
                <a:spcPts val="1200"/>
              </a:lnSpc>
            </a:pPr>
            <a:r>
              <a:rPr lang="ko-KR" altLang="en-US" sz="900" u="sng" dirty="0">
                <a:latin typeface="+mj-ea"/>
                <a:cs typeface="Arial" panose="020B0604020202020204" pitchFamily="34" charset="0"/>
              </a:rPr>
              <a:t>물류매출</a:t>
            </a:r>
            <a:endParaRPr lang="en-US" altLang="ko-KR" sz="900" u="sng" dirty="0">
              <a:latin typeface="Arial" panose="020B0604020202020204" pitchFamily="34" charset="0"/>
              <a:cs typeface="Arial" panose="020B0604020202020204" pitchFamily="34" charset="0"/>
            </a:endParaRPr>
          </a:p>
          <a:p>
            <a:pPr marL="144000" lvl="0" indent="-144000" defTabSz="914400" latinLnBrk="1">
              <a:lnSpc>
                <a:spcPts val="1100"/>
              </a:lnSpc>
              <a:buClr>
                <a:srgbClr val="00338D"/>
              </a:buClr>
              <a:buFont typeface="Wingdings" panose="05000000000000000000" pitchFamily="2" charset="2"/>
              <a:buChar char="§"/>
              <a:defRPr/>
            </a:pPr>
            <a:r>
              <a:rPr lang="ko-KR" altLang="en-US" sz="900" dirty="0">
                <a:cs typeface="Arial" panose="020B0604020202020204" pitchFamily="34" charset="0"/>
              </a:rPr>
              <a:t>물류매출 증가분 </a:t>
            </a:r>
            <a:r>
              <a:rPr lang="en-US" altLang="ko-KR" sz="900" dirty="0">
                <a:cs typeface="Arial" panose="020B0604020202020204" pitchFamily="34" charset="0"/>
              </a:rPr>
              <a:t>8,413</a:t>
            </a:r>
            <a:r>
              <a:rPr lang="ko-KR" altLang="en-US" sz="900" dirty="0">
                <a:cs typeface="Arial" panose="020B0604020202020204" pitchFamily="34" charset="0"/>
              </a:rPr>
              <a:t>백만원 중 </a:t>
            </a:r>
            <a:r>
              <a:rPr lang="en-US" altLang="ko-KR" sz="900" dirty="0">
                <a:cs typeface="Arial" panose="020B0604020202020204" pitchFamily="34" charset="0"/>
              </a:rPr>
              <a:t>3,251</a:t>
            </a:r>
            <a:r>
              <a:rPr lang="ko-KR" altLang="en-US" sz="900" dirty="0">
                <a:cs typeface="Arial" panose="020B0604020202020204" pitchFamily="34" charset="0"/>
              </a:rPr>
              <a:t>백만원은 물류매출</a:t>
            </a:r>
            <a:r>
              <a:rPr lang="en-US" altLang="ko-KR" sz="900" dirty="0">
                <a:cs typeface="Arial" panose="020B0604020202020204" pitchFamily="34" charset="0"/>
              </a:rPr>
              <a:t>(</a:t>
            </a:r>
            <a:r>
              <a:rPr lang="ko-KR" altLang="en-US" sz="900" dirty="0">
                <a:cs typeface="Arial" panose="020B0604020202020204" pitchFamily="34" charset="0"/>
              </a:rPr>
              <a:t>원두</a:t>
            </a:r>
            <a:r>
              <a:rPr lang="en-US" altLang="ko-KR" sz="900" dirty="0">
                <a:cs typeface="Arial" panose="020B0604020202020204" pitchFamily="34" charset="0"/>
              </a:rPr>
              <a:t>)</a:t>
            </a:r>
            <a:r>
              <a:rPr lang="ko-KR" altLang="en-US" sz="900" dirty="0">
                <a:cs typeface="Arial" panose="020B0604020202020204" pitchFamily="34" charset="0"/>
              </a:rPr>
              <a:t>에 해당하며</a:t>
            </a:r>
            <a:r>
              <a:rPr lang="en-US" altLang="ko-KR" sz="900" dirty="0">
                <a:cs typeface="Arial" panose="020B0604020202020204" pitchFamily="34" charset="0"/>
              </a:rPr>
              <a:t>, </a:t>
            </a:r>
            <a:r>
              <a:rPr lang="ko-KR" altLang="en-US" sz="900" dirty="0">
                <a:cs typeface="Arial" panose="020B0604020202020204" pitchFamily="34" charset="0"/>
              </a:rPr>
              <a:t>이는 가맹점에 대한 원두 공급물량 </a:t>
            </a:r>
            <a:r>
              <a:rPr lang="en-US" altLang="ko-KR" sz="900" dirty="0">
                <a:cs typeface="Arial" panose="020B0604020202020204" pitchFamily="34" charset="0"/>
              </a:rPr>
              <a:t>428,054kg </a:t>
            </a:r>
            <a:r>
              <a:rPr lang="ko-KR" altLang="en-US" sz="900" dirty="0">
                <a:cs typeface="Arial" panose="020B0604020202020204" pitchFamily="34" charset="0"/>
              </a:rPr>
              <a:t>증가에 따른 효과 </a:t>
            </a:r>
            <a:r>
              <a:rPr lang="en-US" altLang="ko-KR" sz="900" dirty="0">
                <a:cs typeface="Arial" panose="020B0604020202020204" pitchFamily="34" charset="0"/>
              </a:rPr>
              <a:t>2,961</a:t>
            </a:r>
            <a:r>
              <a:rPr lang="ko-KR" altLang="en-US" sz="900" dirty="0">
                <a:cs typeface="Arial" panose="020B0604020202020204" pitchFamily="34" charset="0"/>
              </a:rPr>
              <a:t>백만원과 </a:t>
            </a:r>
            <a:r>
              <a:rPr lang="en-US" altLang="ko-KR" sz="900" dirty="0">
                <a:cs typeface="Arial" panose="020B0604020202020204" pitchFamily="34" charset="0"/>
              </a:rPr>
              <a:t>APP 300</a:t>
            </a:r>
            <a:r>
              <a:rPr lang="ko-KR" altLang="en-US" sz="900" dirty="0">
                <a:cs typeface="Arial" panose="020B0604020202020204" pitchFamily="34" charset="0"/>
              </a:rPr>
              <a:t>원 감소 및 </a:t>
            </a:r>
            <a:r>
              <a:rPr lang="en-US" altLang="ko-KR" sz="900" dirty="0">
                <a:cs typeface="Arial" panose="020B0604020202020204" pitchFamily="34" charset="0"/>
              </a:rPr>
              <a:t>SPC</a:t>
            </a:r>
            <a:r>
              <a:rPr lang="ko-KR" altLang="en-US" sz="900" dirty="0">
                <a:cs typeface="Arial" panose="020B0604020202020204" pitchFamily="34" charset="0"/>
              </a:rPr>
              <a:t>에 대한 물류 수수료율 </a:t>
            </a:r>
            <a:r>
              <a:rPr lang="en-US" altLang="ko-KR" sz="900" dirty="0">
                <a:cs typeface="Arial" panose="020B0604020202020204" pitchFamily="34" charset="0"/>
              </a:rPr>
              <a:t>1.0% </a:t>
            </a:r>
            <a:r>
              <a:rPr lang="ko-KR" altLang="en-US" sz="900" dirty="0">
                <a:cs typeface="Arial" panose="020B0604020202020204" pitchFamily="34" charset="0"/>
              </a:rPr>
              <a:t>상승 관련 증가효과 </a:t>
            </a:r>
            <a:r>
              <a:rPr lang="en-US" altLang="ko-KR" sz="900" dirty="0">
                <a:cs typeface="Arial" panose="020B0604020202020204" pitchFamily="34" charset="0"/>
              </a:rPr>
              <a:t>47</a:t>
            </a:r>
            <a:r>
              <a:rPr lang="ko-KR" altLang="en-US" sz="900" dirty="0">
                <a:cs typeface="Arial" panose="020B0604020202020204" pitchFamily="34" charset="0"/>
              </a:rPr>
              <a:t>백만원으로 구성됨</a:t>
            </a:r>
            <a:r>
              <a:rPr lang="en-US" altLang="ko-KR" sz="900" dirty="0">
                <a:cs typeface="Arial" panose="020B0604020202020204" pitchFamily="34" charset="0"/>
              </a:rPr>
              <a:t>. ’19</a:t>
            </a:r>
            <a:r>
              <a:rPr lang="ko-KR" altLang="en-US" sz="900" dirty="0">
                <a:cs typeface="Arial" panose="020B0604020202020204" pitchFamily="34" charset="0"/>
              </a:rPr>
              <a:t>년 </a:t>
            </a:r>
            <a:r>
              <a:rPr lang="en-US" altLang="ko-KR" sz="900" dirty="0">
                <a:cs typeface="Arial" panose="020B0604020202020204" pitchFamily="34" charset="0"/>
              </a:rPr>
              <a:t>12</a:t>
            </a:r>
            <a:r>
              <a:rPr lang="ko-KR" altLang="en-US" sz="900" dirty="0">
                <a:cs typeface="Arial" panose="020B0604020202020204" pitchFamily="34" charset="0"/>
              </a:rPr>
              <a:t>월부터 물류매출</a:t>
            </a:r>
            <a:r>
              <a:rPr lang="en-US" altLang="ko-KR" sz="900" dirty="0">
                <a:cs typeface="Arial" panose="020B0604020202020204" pitchFamily="34" charset="0"/>
              </a:rPr>
              <a:t>(</a:t>
            </a:r>
            <a:r>
              <a:rPr lang="ko-KR" altLang="en-US" sz="900" dirty="0">
                <a:cs typeface="Arial" panose="020B0604020202020204" pitchFamily="34" charset="0"/>
              </a:rPr>
              <a:t>원두</a:t>
            </a:r>
            <a:r>
              <a:rPr lang="en-US" altLang="ko-KR" sz="900" dirty="0">
                <a:cs typeface="Arial" panose="020B0604020202020204" pitchFamily="34" charset="0"/>
              </a:rPr>
              <a:t>)</a:t>
            </a:r>
            <a:r>
              <a:rPr lang="ko-KR" altLang="en-US" sz="900" dirty="0">
                <a:cs typeface="Arial" panose="020B0604020202020204" pitchFamily="34" charset="0"/>
              </a:rPr>
              <a:t>를 총액으로 인식함에 따른 매출 증가효과는 </a:t>
            </a:r>
            <a:r>
              <a:rPr lang="en-US" altLang="ko-KR" sz="900" dirty="0">
                <a:cs typeface="Arial" panose="020B0604020202020204" pitchFamily="34" charset="0"/>
              </a:rPr>
              <a:t>242</a:t>
            </a:r>
            <a:r>
              <a:rPr lang="ko-KR" altLang="en-US" sz="900" dirty="0">
                <a:cs typeface="Arial" panose="020B0604020202020204" pitchFamily="34" charset="0"/>
              </a:rPr>
              <a:t>백만원에 해당함</a:t>
            </a:r>
            <a:endParaRPr lang="en-US" altLang="ko-KR" sz="900" dirty="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물류매출 증가분 중 </a:t>
            </a:r>
            <a:r>
              <a:rPr lang="en-US" altLang="ko-KR" sz="900" dirty="0">
                <a:cs typeface="Arial" panose="020B0604020202020204" pitchFamily="34" charset="0"/>
              </a:rPr>
              <a:t>5,163</a:t>
            </a:r>
            <a:r>
              <a:rPr lang="ko-KR" altLang="en-US" sz="900" dirty="0">
                <a:cs typeface="Arial" panose="020B0604020202020204" pitchFamily="34" charset="0"/>
              </a:rPr>
              <a:t>백만원은 물류매출</a:t>
            </a:r>
            <a:r>
              <a:rPr lang="en-US" altLang="ko-KR" sz="900" dirty="0">
                <a:cs typeface="Arial" panose="020B0604020202020204" pitchFamily="34" charset="0"/>
              </a:rPr>
              <a:t>(</a:t>
            </a:r>
            <a:r>
              <a:rPr lang="ko-KR" altLang="en-US" sz="900" dirty="0" err="1">
                <a:cs typeface="Arial" panose="020B0604020202020204" pitchFamily="34" charset="0"/>
              </a:rPr>
              <a:t>원두외</a:t>
            </a:r>
            <a:r>
              <a:rPr lang="en-US" altLang="ko-KR" sz="900" dirty="0">
                <a:cs typeface="Arial" panose="020B0604020202020204" pitchFamily="34" charset="0"/>
              </a:rPr>
              <a:t>)</a:t>
            </a:r>
            <a:r>
              <a:rPr lang="ko-KR" altLang="en-US" sz="900" dirty="0">
                <a:cs typeface="Arial" panose="020B0604020202020204" pitchFamily="34" charset="0"/>
              </a:rPr>
              <a:t>에 해당하며</a:t>
            </a:r>
            <a:r>
              <a:rPr lang="en-US" altLang="ko-KR" sz="900" dirty="0">
                <a:cs typeface="Arial" panose="020B0604020202020204" pitchFamily="34" charset="0"/>
              </a:rPr>
              <a:t>, </a:t>
            </a:r>
            <a:r>
              <a:rPr lang="ko-KR" altLang="en-US" sz="900" dirty="0">
                <a:cs typeface="Arial" panose="020B0604020202020204" pitchFamily="34" charset="0"/>
              </a:rPr>
              <a:t>이는 가맹점 점포매출 자체의 증가에 따른 효과 </a:t>
            </a:r>
            <a:r>
              <a:rPr lang="en-US" altLang="ko-KR" sz="900" dirty="0">
                <a:cs typeface="Arial" panose="020B0604020202020204" pitchFamily="34" charset="0"/>
              </a:rPr>
              <a:t>5,252</a:t>
            </a:r>
            <a:r>
              <a:rPr lang="ko-KR" altLang="en-US" sz="900" dirty="0">
                <a:cs typeface="Arial" panose="020B0604020202020204" pitchFamily="34" charset="0"/>
              </a:rPr>
              <a:t>백만원과 가맹점 발주품목의 평균단가 인하효과 </a:t>
            </a:r>
            <a:r>
              <a:rPr lang="en-US" altLang="ko-KR" sz="900" dirty="0">
                <a:cs typeface="Arial" panose="020B0604020202020204" pitchFamily="34" charset="0"/>
              </a:rPr>
              <a:t>90</a:t>
            </a:r>
            <a:r>
              <a:rPr lang="ko-KR" altLang="en-US" sz="900" dirty="0">
                <a:cs typeface="Arial" panose="020B0604020202020204" pitchFamily="34" charset="0"/>
              </a:rPr>
              <a:t>백만원으로 구성됨</a:t>
            </a:r>
            <a:endParaRPr lang="en-US" altLang="ko-KR" sz="900" dirty="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a:lnSpc>
                <a:spcPts val="1200"/>
              </a:lnSpc>
            </a:pPr>
            <a:r>
              <a:rPr lang="ko-KR" altLang="en-US" sz="900" u="sng" dirty="0">
                <a:latin typeface="+mj-ea"/>
                <a:cs typeface="Arial" panose="020B0604020202020204" pitchFamily="34" charset="0"/>
              </a:rPr>
              <a:t>초기투자매출</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초기투자매출은 </a:t>
            </a:r>
            <a:r>
              <a:rPr lang="en-US" altLang="ko-KR" sz="900" dirty="0">
                <a:cs typeface="Arial" panose="020B0604020202020204" pitchFamily="34" charset="0"/>
              </a:rPr>
              <a:t>8,500</a:t>
            </a:r>
            <a:r>
              <a:rPr lang="ko-KR" altLang="en-US" sz="900" dirty="0">
                <a:cs typeface="Arial" panose="020B0604020202020204" pitchFamily="34" charset="0"/>
              </a:rPr>
              <a:t>백만원 증가하였으며</a:t>
            </a:r>
            <a:r>
              <a:rPr lang="en-US" altLang="ko-KR" sz="900" dirty="0">
                <a:cs typeface="Arial" panose="020B0604020202020204" pitchFamily="34" charset="0"/>
              </a:rPr>
              <a:t>, </a:t>
            </a:r>
            <a:r>
              <a:rPr lang="ko-KR" altLang="en-US" sz="900" dirty="0">
                <a:cs typeface="Arial" panose="020B0604020202020204" pitchFamily="34" charset="0"/>
              </a:rPr>
              <a:t>이는 </a:t>
            </a:r>
            <a:r>
              <a:rPr lang="en-US" altLang="ko-KR" sz="900" dirty="0">
                <a:cs typeface="Arial" panose="020B0604020202020204" pitchFamily="34" charset="0"/>
              </a:rPr>
              <a:t>398</a:t>
            </a:r>
            <a:r>
              <a:rPr lang="ko-KR" altLang="en-US" sz="900" dirty="0">
                <a:cs typeface="Arial" panose="020B0604020202020204" pitchFamily="34" charset="0"/>
              </a:rPr>
              <a:t>개의 신규 가맹점 </a:t>
            </a:r>
            <a:r>
              <a:rPr lang="ko-KR" altLang="en-US" sz="900" dirty="0" err="1">
                <a:cs typeface="Arial" panose="020B0604020202020204" pitchFamily="34" charset="0"/>
              </a:rPr>
              <a:t>출점에</a:t>
            </a:r>
            <a:r>
              <a:rPr lang="ko-KR" altLang="en-US" sz="900" dirty="0">
                <a:cs typeface="Arial" panose="020B0604020202020204" pitchFamily="34" charset="0"/>
              </a:rPr>
              <a:t> 따른 증가효과 </a:t>
            </a:r>
            <a:r>
              <a:rPr lang="en-US" altLang="ko-KR" sz="900" dirty="0">
                <a:cs typeface="Arial" panose="020B0604020202020204" pitchFamily="34" charset="0"/>
              </a:rPr>
              <a:t>7,776</a:t>
            </a:r>
            <a:r>
              <a:rPr lang="ko-KR" altLang="en-US" sz="900" dirty="0">
                <a:cs typeface="Arial" panose="020B0604020202020204" pitchFamily="34" charset="0"/>
              </a:rPr>
              <a:t>백만원</a:t>
            </a:r>
            <a:r>
              <a:rPr lang="en-US" altLang="ko-KR" sz="900" dirty="0">
                <a:cs typeface="Arial" panose="020B0604020202020204" pitchFamily="34" charset="0"/>
              </a:rPr>
              <a:t>,</a:t>
            </a:r>
            <a:r>
              <a:rPr lang="ko-KR" altLang="en-US" sz="900" dirty="0">
                <a:cs typeface="Arial" panose="020B0604020202020204" pitchFamily="34" charset="0"/>
              </a:rPr>
              <a:t> 집기</a:t>
            </a:r>
            <a:r>
              <a:rPr lang="en-US" altLang="ko-KR" sz="900" dirty="0">
                <a:cs typeface="Arial" panose="020B0604020202020204" pitchFamily="34" charset="0"/>
              </a:rPr>
              <a:t>/</a:t>
            </a:r>
            <a:r>
              <a:rPr lang="ko-KR" altLang="en-US" sz="900" dirty="0">
                <a:cs typeface="Arial" panose="020B0604020202020204" pitchFamily="34" charset="0"/>
              </a:rPr>
              <a:t>비품 등 매출항목을 구성하는 항목의 변동에 따른 </a:t>
            </a:r>
            <a:r>
              <a:rPr lang="en-US" altLang="ko-KR" sz="900" dirty="0">
                <a:cs typeface="Arial" panose="020B0604020202020204" pitchFamily="34" charset="0"/>
              </a:rPr>
              <a:t>Mix</a:t>
            </a:r>
            <a:r>
              <a:rPr lang="ko-KR" altLang="en-US" sz="900" dirty="0">
                <a:cs typeface="Arial" panose="020B0604020202020204" pitchFamily="34" charset="0"/>
              </a:rPr>
              <a:t>효과 </a:t>
            </a:r>
            <a:r>
              <a:rPr lang="en-US" altLang="ko-KR" sz="900" dirty="0">
                <a:cs typeface="Arial" panose="020B0604020202020204" pitchFamily="34" charset="0"/>
              </a:rPr>
              <a:t>724</a:t>
            </a:r>
            <a:r>
              <a:rPr lang="ko-KR" altLang="en-US" sz="900" dirty="0">
                <a:cs typeface="Arial" panose="020B0604020202020204" pitchFamily="34" charset="0"/>
              </a:rPr>
              <a:t>백만원 증가효과로 구성됨</a:t>
            </a:r>
            <a:endParaRPr lang="en-US" altLang="ko-KR" sz="900" dirty="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a:lnSpc>
                <a:spcPts val="1200"/>
              </a:lnSpc>
            </a:pPr>
            <a:r>
              <a:rPr lang="ko-KR" altLang="en-US" sz="900" u="sng" dirty="0">
                <a:latin typeface="+mj-ea"/>
                <a:cs typeface="Arial" panose="020B0604020202020204" pitchFamily="34" charset="0"/>
              </a:rPr>
              <a:t>직영점매출</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직영점매출은 </a:t>
            </a:r>
            <a:r>
              <a:rPr lang="en-US" altLang="ko-KR" sz="900" dirty="0">
                <a:cs typeface="Arial" panose="020B0604020202020204" pitchFamily="34" charset="0"/>
              </a:rPr>
              <a:t>’19</a:t>
            </a:r>
            <a:r>
              <a:rPr lang="ko-KR" altLang="en-US" sz="900" dirty="0">
                <a:cs typeface="Arial" panose="020B0604020202020204" pitchFamily="34" charset="0"/>
              </a:rPr>
              <a:t>년 </a:t>
            </a:r>
            <a:r>
              <a:rPr lang="en-US" altLang="ko-KR" sz="900" dirty="0">
                <a:cs typeface="Arial" panose="020B0604020202020204" pitchFamily="34" charset="0"/>
              </a:rPr>
              <a:t>1</a:t>
            </a:r>
            <a:r>
              <a:rPr lang="ko-KR" altLang="en-US" sz="900" dirty="0">
                <a:cs typeface="Arial" panose="020B0604020202020204" pitchFamily="34" charset="0"/>
              </a:rPr>
              <a:t>월과 </a:t>
            </a:r>
            <a:r>
              <a:rPr lang="en-US" altLang="ko-KR" sz="900" dirty="0">
                <a:cs typeface="Arial" panose="020B0604020202020204" pitchFamily="34" charset="0"/>
              </a:rPr>
              <a:t>3</a:t>
            </a:r>
            <a:r>
              <a:rPr lang="ko-KR" altLang="en-US" sz="900" dirty="0">
                <a:cs typeface="Arial" panose="020B0604020202020204" pitchFamily="34" charset="0"/>
              </a:rPr>
              <a:t>월 직영점</a:t>
            </a:r>
            <a:r>
              <a:rPr lang="en-US" altLang="ko-KR" sz="900" dirty="0">
                <a:cs typeface="Arial" panose="020B0604020202020204" pitchFamily="34" charset="0"/>
              </a:rPr>
              <a:t> 2</a:t>
            </a:r>
            <a:r>
              <a:rPr lang="ko-KR" altLang="en-US" sz="900" dirty="0">
                <a:cs typeface="Arial" panose="020B0604020202020204" pitchFamily="34" charset="0"/>
              </a:rPr>
              <a:t>개의 추가 </a:t>
            </a:r>
            <a:r>
              <a:rPr lang="ko-KR" altLang="en-US" sz="900" dirty="0" err="1">
                <a:cs typeface="Arial" panose="020B0604020202020204" pitchFamily="34" charset="0"/>
              </a:rPr>
              <a:t>출점에</a:t>
            </a:r>
            <a:r>
              <a:rPr lang="ko-KR" altLang="en-US" sz="900" dirty="0">
                <a:cs typeface="Arial" panose="020B0604020202020204" pitchFamily="34" charset="0"/>
              </a:rPr>
              <a:t> 따른 효과에  따른 증가효과 </a:t>
            </a:r>
            <a:r>
              <a:rPr lang="en-US" altLang="ko-KR" sz="900" dirty="0">
                <a:cs typeface="Arial" panose="020B0604020202020204" pitchFamily="34" charset="0"/>
              </a:rPr>
              <a:t>1,190</a:t>
            </a:r>
            <a:r>
              <a:rPr lang="ko-KR" altLang="en-US" sz="900" dirty="0">
                <a:cs typeface="Arial" panose="020B0604020202020204" pitchFamily="34" charset="0"/>
              </a:rPr>
              <a:t>백만원과 직영점 자체 매출의 감소로 인한 효과 </a:t>
            </a:r>
            <a:r>
              <a:rPr lang="en-US" altLang="ko-KR" sz="900" dirty="0">
                <a:cs typeface="Arial" panose="020B0604020202020204" pitchFamily="34" charset="0"/>
              </a:rPr>
              <a:t>110</a:t>
            </a:r>
            <a:r>
              <a:rPr lang="ko-KR" altLang="en-US" sz="900" dirty="0">
                <a:cs typeface="Arial" panose="020B0604020202020204" pitchFamily="34" charset="0"/>
              </a:rPr>
              <a:t>백만원으로 구성됨</a:t>
            </a:r>
            <a:endParaRPr lang="en-US" altLang="ko-KR" sz="900" dirty="0">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47" name="차트 46">
                <a:extLst>
                  <a:ext uri="{FF2B5EF4-FFF2-40B4-BE49-F238E27FC236}">
                    <a16:creationId xmlns:a16="http://schemas.microsoft.com/office/drawing/2014/main" id="{7B6B111E-00E7-4D60-9687-235AE6B705EC}"/>
                  </a:ext>
                </a:extLst>
              </p:cNvPr>
              <p:cNvGraphicFramePr/>
              <p:nvPr>
                <p:extLst>
                  <p:ext uri="{D42A27DB-BD31-4B8C-83A1-F6EECF244321}">
                    <p14:modId xmlns:p14="http://schemas.microsoft.com/office/powerpoint/2010/main" val="172945371"/>
                  </p:ext>
                </p:extLst>
              </p:nvPr>
            </p:nvGraphicFramePr>
            <p:xfrm>
              <a:off x="1746798" y="5412272"/>
              <a:ext cx="1897200" cy="7704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7" name="차트 46">
                <a:extLst>
                  <a:ext uri="{FF2B5EF4-FFF2-40B4-BE49-F238E27FC236}">
                    <a16:creationId xmlns:a16="http://schemas.microsoft.com/office/drawing/2014/main" id="{7B6B111E-00E7-4D60-9687-235AE6B705EC}"/>
                  </a:ext>
                </a:extLst>
              </p:cNvPr>
              <p:cNvPicPr>
                <a:picLocks noGrp="1" noRot="1" noChangeAspect="1" noMove="1" noResize="1" noEditPoints="1" noAdjustHandles="1" noChangeArrowheads="1" noChangeShapeType="1"/>
              </p:cNvPicPr>
              <p:nvPr/>
            </p:nvPicPr>
            <p:blipFill>
              <a:blip r:embed="rId5"/>
              <a:stretch>
                <a:fillRect/>
              </a:stretch>
            </p:blipFill>
            <p:spPr>
              <a:xfrm>
                <a:off x="1746798" y="5412272"/>
                <a:ext cx="1897200" cy="7704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8" name="차트 37">
                <a:extLst>
                  <a:ext uri="{FF2B5EF4-FFF2-40B4-BE49-F238E27FC236}">
                    <a16:creationId xmlns:a16="http://schemas.microsoft.com/office/drawing/2014/main" id="{EAD2D677-945D-4C80-95F0-99714657D4E1}"/>
                  </a:ext>
                </a:extLst>
              </p:cNvPr>
              <p:cNvGraphicFramePr/>
              <p:nvPr>
                <p:extLst>
                  <p:ext uri="{D42A27DB-BD31-4B8C-83A1-F6EECF244321}">
                    <p14:modId xmlns:p14="http://schemas.microsoft.com/office/powerpoint/2010/main" val="4267019185"/>
                  </p:ext>
                </p:extLst>
              </p:nvPr>
            </p:nvGraphicFramePr>
            <p:xfrm>
              <a:off x="1746798" y="4565678"/>
              <a:ext cx="1897200" cy="7704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38" name="차트 37">
                <a:extLst>
                  <a:ext uri="{FF2B5EF4-FFF2-40B4-BE49-F238E27FC236}">
                    <a16:creationId xmlns:a16="http://schemas.microsoft.com/office/drawing/2014/main" id="{EAD2D677-945D-4C80-95F0-99714657D4E1}"/>
                  </a:ext>
                </a:extLst>
              </p:cNvPr>
              <p:cNvPicPr>
                <a:picLocks noGrp="1" noRot="1" noChangeAspect="1" noMove="1" noResize="1" noEditPoints="1" noAdjustHandles="1" noChangeArrowheads="1" noChangeShapeType="1"/>
              </p:cNvPicPr>
              <p:nvPr/>
            </p:nvPicPr>
            <p:blipFill>
              <a:blip r:embed="rId7"/>
              <a:stretch>
                <a:fillRect/>
              </a:stretch>
            </p:blipFill>
            <p:spPr>
              <a:xfrm>
                <a:off x="1746798" y="4565678"/>
                <a:ext cx="1897200" cy="770400"/>
              </a:xfrm>
              <a:prstGeom prst="rect">
                <a:avLst/>
              </a:prstGeom>
            </p:spPr>
          </p:pic>
        </mc:Fallback>
      </mc:AlternateContent>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Analysis (3/4)</a:t>
            </a:r>
          </a:p>
        </p:txBody>
      </p:sp>
      <p:sp>
        <p:nvSpPr>
          <p:cNvPr id="42"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24" name="TextBox 23">
            <a:extLst>
              <a:ext uri="{FF2B5EF4-FFF2-40B4-BE49-F238E27FC236}">
                <a16:creationId xmlns:a16="http://schemas.microsoft.com/office/drawing/2014/main" id="{7D5A1660-2934-481D-A9EE-DC8E3A1C5840}"/>
              </a:ext>
            </a:extLst>
          </p:cNvPr>
          <p:cNvSpPr txBox="1"/>
          <p:nvPr/>
        </p:nvSpPr>
        <p:spPr>
          <a:xfrm>
            <a:off x="1592717" y="1522358"/>
            <a:ext cx="1960473"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&lt;Revenue Movement </a:t>
            </a:r>
            <a:r>
              <a:rPr lang="en-US" altLang="ko-KR" sz="900" b="1" dirty="0">
                <a:latin typeface="+mj-ea"/>
                <a:cs typeface="Univers for KPMG"/>
              </a:rPr>
              <a:t>FY18→FY19</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29" name="직사각형 28">
            <a:extLst>
              <a:ext uri="{FF2B5EF4-FFF2-40B4-BE49-F238E27FC236}">
                <a16:creationId xmlns:a16="http://schemas.microsoft.com/office/drawing/2014/main" id="{176D7CB2-1CC7-48B1-8478-54DAC92E9CA8}"/>
              </a:ext>
            </a:extLst>
          </p:cNvPr>
          <p:cNvSpPr/>
          <p:nvPr/>
        </p:nvSpPr>
        <p:spPr>
          <a:xfrm flipV="1">
            <a:off x="2777048" y="2983664"/>
            <a:ext cx="421690" cy="462113"/>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2" name="직사각형 31">
            <a:extLst>
              <a:ext uri="{FF2B5EF4-FFF2-40B4-BE49-F238E27FC236}">
                <a16:creationId xmlns:a16="http://schemas.microsoft.com/office/drawing/2014/main" id="{23E169FD-1B10-432D-8755-FC4E5E8FD687}"/>
              </a:ext>
            </a:extLst>
          </p:cNvPr>
          <p:cNvSpPr/>
          <p:nvPr/>
        </p:nvSpPr>
        <p:spPr>
          <a:xfrm flipV="1">
            <a:off x="3287516" y="2681661"/>
            <a:ext cx="421690" cy="503117"/>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4" name="직사각형 33">
            <a:extLst>
              <a:ext uri="{FF2B5EF4-FFF2-40B4-BE49-F238E27FC236}">
                <a16:creationId xmlns:a16="http://schemas.microsoft.com/office/drawing/2014/main" id="{CF771B75-7A04-4AD0-ABCF-AF12DC7925BA}"/>
              </a:ext>
            </a:extLst>
          </p:cNvPr>
          <p:cNvSpPr/>
          <p:nvPr/>
        </p:nvSpPr>
        <p:spPr>
          <a:xfrm flipV="1">
            <a:off x="3797984" y="2639024"/>
            <a:ext cx="421690" cy="227726"/>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mc:AlternateContent xmlns:mc="http://schemas.openxmlformats.org/markup-compatibility/2006" xmlns:cx1="http://schemas.microsoft.com/office/drawing/2015/9/8/chartex">
        <mc:Choice Requires="cx1">
          <p:graphicFrame>
            <p:nvGraphicFramePr>
              <p:cNvPr id="40" name="차트 39">
                <a:extLst>
                  <a:ext uri="{FF2B5EF4-FFF2-40B4-BE49-F238E27FC236}">
                    <a16:creationId xmlns:a16="http://schemas.microsoft.com/office/drawing/2014/main" id="{35B9DB94-208D-4BEC-98E8-D6B57D694544}"/>
                  </a:ext>
                </a:extLst>
              </p:cNvPr>
              <p:cNvGraphicFramePr/>
              <p:nvPr>
                <p:extLst>
                  <p:ext uri="{D42A27DB-BD31-4B8C-83A1-F6EECF244321}">
                    <p14:modId xmlns:p14="http://schemas.microsoft.com/office/powerpoint/2010/main" val="4005931351"/>
                  </p:ext>
                </p:extLst>
              </p:nvPr>
            </p:nvGraphicFramePr>
            <p:xfrm>
              <a:off x="3823514" y="4565242"/>
              <a:ext cx="1897200" cy="7704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40" name="차트 39">
                <a:extLst>
                  <a:ext uri="{FF2B5EF4-FFF2-40B4-BE49-F238E27FC236}">
                    <a16:creationId xmlns:a16="http://schemas.microsoft.com/office/drawing/2014/main" id="{35B9DB94-208D-4BEC-98E8-D6B57D694544}"/>
                  </a:ext>
                </a:extLst>
              </p:cNvPr>
              <p:cNvPicPr>
                <a:picLocks noGrp="1" noRot="1" noChangeAspect="1" noMove="1" noResize="1" noEditPoints="1" noAdjustHandles="1" noChangeArrowheads="1" noChangeShapeType="1"/>
              </p:cNvPicPr>
              <p:nvPr/>
            </p:nvPicPr>
            <p:blipFill>
              <a:blip r:embed="rId9"/>
              <a:stretch>
                <a:fillRect/>
              </a:stretch>
            </p:blipFill>
            <p:spPr>
              <a:xfrm>
                <a:off x="3823514" y="4565242"/>
                <a:ext cx="1897200" cy="770400"/>
              </a:xfrm>
              <a:prstGeom prst="rect">
                <a:avLst/>
              </a:prstGeom>
            </p:spPr>
          </p:pic>
        </mc:Fallback>
      </mc:AlternateContent>
      <p:sp>
        <p:nvSpPr>
          <p:cNvPr id="41" name="순서도: 연결자 40">
            <a:extLst>
              <a:ext uri="{FF2B5EF4-FFF2-40B4-BE49-F238E27FC236}">
                <a16:creationId xmlns:a16="http://schemas.microsoft.com/office/drawing/2014/main" id="{A155058D-FE66-4273-9B2D-4B7C00DB740B}"/>
              </a:ext>
            </a:extLst>
          </p:cNvPr>
          <p:cNvSpPr/>
          <p:nvPr/>
        </p:nvSpPr>
        <p:spPr bwMode="auto">
          <a:xfrm>
            <a:off x="1684412" y="447630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3" name="순서도: 연결자 42">
            <a:extLst>
              <a:ext uri="{FF2B5EF4-FFF2-40B4-BE49-F238E27FC236}">
                <a16:creationId xmlns:a16="http://schemas.microsoft.com/office/drawing/2014/main" id="{49F4586D-EBA6-4BEB-8835-C0BDADF389E8}"/>
              </a:ext>
            </a:extLst>
          </p:cNvPr>
          <p:cNvSpPr/>
          <p:nvPr/>
        </p:nvSpPr>
        <p:spPr bwMode="auto">
          <a:xfrm>
            <a:off x="3752796" y="448118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5" name="순서도: 연결자 44">
            <a:extLst>
              <a:ext uri="{FF2B5EF4-FFF2-40B4-BE49-F238E27FC236}">
                <a16:creationId xmlns:a16="http://schemas.microsoft.com/office/drawing/2014/main" id="{0F3E8CA8-07CC-4086-873F-1B098C86A367}"/>
              </a:ext>
            </a:extLst>
          </p:cNvPr>
          <p:cNvSpPr/>
          <p:nvPr/>
        </p:nvSpPr>
        <p:spPr bwMode="auto">
          <a:xfrm>
            <a:off x="1684412" y="53402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49" name="차트 48">
                <a:extLst>
                  <a:ext uri="{FF2B5EF4-FFF2-40B4-BE49-F238E27FC236}">
                    <a16:creationId xmlns:a16="http://schemas.microsoft.com/office/drawing/2014/main" id="{18F8CD6A-4E79-4A9F-9D91-04EBFECB7A27}"/>
                  </a:ext>
                </a:extLst>
              </p:cNvPr>
              <p:cNvGraphicFramePr/>
              <p:nvPr>
                <p:extLst>
                  <p:ext uri="{D42A27DB-BD31-4B8C-83A1-F6EECF244321}">
                    <p14:modId xmlns:p14="http://schemas.microsoft.com/office/powerpoint/2010/main" val="943720342"/>
                  </p:ext>
                </p:extLst>
              </p:nvPr>
            </p:nvGraphicFramePr>
            <p:xfrm>
              <a:off x="3823514" y="5400076"/>
              <a:ext cx="1897200" cy="770400"/>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49" name="차트 48">
                <a:extLst>
                  <a:ext uri="{FF2B5EF4-FFF2-40B4-BE49-F238E27FC236}">
                    <a16:creationId xmlns:a16="http://schemas.microsoft.com/office/drawing/2014/main" id="{18F8CD6A-4E79-4A9F-9D91-04EBFECB7A27}"/>
                  </a:ext>
                </a:extLst>
              </p:cNvPr>
              <p:cNvPicPr>
                <a:picLocks noGrp="1" noRot="1" noChangeAspect="1" noMove="1" noResize="1" noEditPoints="1" noAdjustHandles="1" noChangeArrowheads="1" noChangeShapeType="1"/>
              </p:cNvPicPr>
              <p:nvPr/>
            </p:nvPicPr>
            <p:blipFill>
              <a:blip r:embed="rId11"/>
              <a:stretch>
                <a:fillRect/>
              </a:stretch>
            </p:blipFill>
            <p:spPr>
              <a:xfrm>
                <a:off x="3823514" y="5400076"/>
                <a:ext cx="1897200" cy="770400"/>
              </a:xfrm>
              <a:prstGeom prst="rect">
                <a:avLst/>
              </a:prstGeom>
            </p:spPr>
          </p:pic>
        </mc:Fallback>
      </mc:AlternateContent>
      <p:sp>
        <p:nvSpPr>
          <p:cNvPr id="46" name="순서도: 연결자 45">
            <a:extLst>
              <a:ext uri="{FF2B5EF4-FFF2-40B4-BE49-F238E27FC236}">
                <a16:creationId xmlns:a16="http://schemas.microsoft.com/office/drawing/2014/main" id="{FA0984B9-6994-43AB-88D6-F6D1383307BA}"/>
              </a:ext>
            </a:extLst>
          </p:cNvPr>
          <p:cNvSpPr/>
          <p:nvPr/>
        </p:nvSpPr>
        <p:spPr bwMode="auto">
          <a:xfrm>
            <a:off x="3752439" y="534252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50" name="순서도: 연결자 49">
            <a:extLst>
              <a:ext uri="{FF2B5EF4-FFF2-40B4-BE49-F238E27FC236}">
                <a16:creationId xmlns:a16="http://schemas.microsoft.com/office/drawing/2014/main" id="{7A5EBB3A-98A6-4875-846D-58EE4EF743E1}"/>
              </a:ext>
            </a:extLst>
          </p:cNvPr>
          <p:cNvSpPr/>
          <p:nvPr/>
        </p:nvSpPr>
        <p:spPr bwMode="auto">
          <a:xfrm>
            <a:off x="6029335" y="224827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52" name="순서도: 연결자 51">
            <a:extLst>
              <a:ext uri="{FF2B5EF4-FFF2-40B4-BE49-F238E27FC236}">
                <a16:creationId xmlns:a16="http://schemas.microsoft.com/office/drawing/2014/main" id="{8EF2A4B8-AF34-4C45-8909-AAB9A0ABCC1C}"/>
              </a:ext>
            </a:extLst>
          </p:cNvPr>
          <p:cNvSpPr/>
          <p:nvPr/>
        </p:nvSpPr>
        <p:spPr bwMode="auto">
          <a:xfrm>
            <a:off x="6029335" y="336519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54" name="순서도: 연결자 53">
            <a:extLst>
              <a:ext uri="{FF2B5EF4-FFF2-40B4-BE49-F238E27FC236}">
                <a16:creationId xmlns:a16="http://schemas.microsoft.com/office/drawing/2014/main" id="{2D502CFD-5F6B-41B7-8CAF-A7514D90AB48}"/>
              </a:ext>
            </a:extLst>
          </p:cNvPr>
          <p:cNvSpPr/>
          <p:nvPr/>
        </p:nvSpPr>
        <p:spPr bwMode="auto">
          <a:xfrm>
            <a:off x="6029335" y="444799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55" name="순서도: 연결자 54">
            <a:extLst>
              <a:ext uri="{FF2B5EF4-FFF2-40B4-BE49-F238E27FC236}">
                <a16:creationId xmlns:a16="http://schemas.microsoft.com/office/drawing/2014/main" id="{8B1526BA-0475-465B-A4A0-C68D55E2B27F}"/>
              </a:ext>
            </a:extLst>
          </p:cNvPr>
          <p:cNvSpPr/>
          <p:nvPr/>
        </p:nvSpPr>
        <p:spPr bwMode="auto">
          <a:xfrm>
            <a:off x="6029335" y="550825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57" name="TextBox 56">
            <a:extLst>
              <a:ext uri="{FF2B5EF4-FFF2-40B4-BE49-F238E27FC236}">
                <a16:creationId xmlns:a16="http://schemas.microsoft.com/office/drawing/2014/main" id="{B94AECEF-DFFF-4716-95D6-AA6BF485BECD}"/>
              </a:ext>
            </a:extLst>
          </p:cNvPr>
          <p:cNvSpPr txBox="1"/>
          <p:nvPr/>
        </p:nvSpPr>
        <p:spPr>
          <a:xfrm>
            <a:off x="1634179" y="1828863"/>
            <a:ext cx="731259"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26" name="순서도: 연결자 25">
            <a:extLst>
              <a:ext uri="{FF2B5EF4-FFF2-40B4-BE49-F238E27FC236}">
                <a16:creationId xmlns:a16="http://schemas.microsoft.com/office/drawing/2014/main" id="{078C20CF-F29E-40A6-A57A-6439C689D1FB}"/>
              </a:ext>
            </a:extLst>
          </p:cNvPr>
          <p:cNvSpPr/>
          <p:nvPr/>
        </p:nvSpPr>
        <p:spPr bwMode="auto">
          <a:xfrm>
            <a:off x="2705048" y="2914045"/>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A</a:t>
            </a:r>
            <a:endParaRPr lang="ko-KR" altLang="en-US" sz="800" b="1" kern="0" dirty="0">
              <a:solidFill>
                <a:srgbClr val="FFFFFF"/>
              </a:solidFill>
              <a:cs typeface="Arial" panose="020B0604020202020204" pitchFamily="34" charset="0"/>
            </a:endParaRPr>
          </a:p>
        </p:txBody>
      </p:sp>
      <p:sp>
        <p:nvSpPr>
          <p:cNvPr id="28" name="순서도: 연결자 27">
            <a:extLst>
              <a:ext uri="{FF2B5EF4-FFF2-40B4-BE49-F238E27FC236}">
                <a16:creationId xmlns:a16="http://schemas.microsoft.com/office/drawing/2014/main" id="{FE02E988-7C2A-49DD-AB9D-5A9E2FD3CE39}"/>
              </a:ext>
            </a:extLst>
          </p:cNvPr>
          <p:cNvSpPr/>
          <p:nvPr/>
        </p:nvSpPr>
        <p:spPr bwMode="auto">
          <a:xfrm>
            <a:off x="3225421" y="2625842"/>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B</a:t>
            </a:r>
            <a:endParaRPr lang="ko-KR" altLang="en-US" sz="800" b="1" kern="0" dirty="0">
              <a:solidFill>
                <a:srgbClr val="FFFFFF"/>
              </a:solidFill>
              <a:cs typeface="Arial" panose="020B0604020202020204" pitchFamily="34" charset="0"/>
            </a:endParaRPr>
          </a:p>
        </p:txBody>
      </p:sp>
      <p:sp>
        <p:nvSpPr>
          <p:cNvPr id="30" name="순서도: 연결자 29">
            <a:extLst>
              <a:ext uri="{FF2B5EF4-FFF2-40B4-BE49-F238E27FC236}">
                <a16:creationId xmlns:a16="http://schemas.microsoft.com/office/drawing/2014/main" id="{5ABA7138-8655-4411-BA3A-55AA39AD7799}"/>
              </a:ext>
            </a:extLst>
          </p:cNvPr>
          <p:cNvSpPr/>
          <p:nvPr/>
        </p:nvSpPr>
        <p:spPr bwMode="auto">
          <a:xfrm>
            <a:off x="3737327" y="2592286"/>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C</a:t>
            </a:r>
            <a:endParaRPr lang="ko-KR" altLang="en-US" sz="800" b="1" kern="0" dirty="0">
              <a:solidFill>
                <a:srgbClr val="FFFFFF"/>
              </a:solidFill>
              <a:cs typeface="Arial" panose="020B0604020202020204" pitchFamily="34" charset="0"/>
            </a:endParaRPr>
          </a:p>
        </p:txBody>
      </p:sp>
      <p:sp>
        <p:nvSpPr>
          <p:cNvPr id="33" name="순서도: 연결자 32">
            <a:extLst>
              <a:ext uri="{FF2B5EF4-FFF2-40B4-BE49-F238E27FC236}">
                <a16:creationId xmlns:a16="http://schemas.microsoft.com/office/drawing/2014/main" id="{B6FAE0A3-F93C-4916-BBE0-92F9099B4707}"/>
              </a:ext>
            </a:extLst>
          </p:cNvPr>
          <p:cNvSpPr/>
          <p:nvPr/>
        </p:nvSpPr>
        <p:spPr bwMode="auto">
          <a:xfrm>
            <a:off x="5894949" y="2086897"/>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A</a:t>
            </a:r>
            <a:endParaRPr lang="ko-KR" altLang="en-US" sz="800" b="1" kern="0" dirty="0">
              <a:solidFill>
                <a:srgbClr val="FFFFFF"/>
              </a:solidFill>
              <a:cs typeface="Arial" panose="020B0604020202020204" pitchFamily="34" charset="0"/>
            </a:endParaRPr>
          </a:p>
        </p:txBody>
      </p:sp>
      <p:sp>
        <p:nvSpPr>
          <p:cNvPr id="35" name="순서도: 연결자 34">
            <a:extLst>
              <a:ext uri="{FF2B5EF4-FFF2-40B4-BE49-F238E27FC236}">
                <a16:creationId xmlns:a16="http://schemas.microsoft.com/office/drawing/2014/main" id="{2930757D-AED0-41BD-93FD-12F906DE1F70}"/>
              </a:ext>
            </a:extLst>
          </p:cNvPr>
          <p:cNvSpPr/>
          <p:nvPr/>
        </p:nvSpPr>
        <p:spPr bwMode="auto">
          <a:xfrm>
            <a:off x="5894949" y="4271587"/>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B</a:t>
            </a:r>
            <a:endParaRPr lang="ko-KR" altLang="en-US" sz="800" b="1" kern="0" dirty="0">
              <a:solidFill>
                <a:srgbClr val="FFFFFF"/>
              </a:solidFill>
              <a:cs typeface="Arial" panose="020B0604020202020204" pitchFamily="34" charset="0"/>
            </a:endParaRPr>
          </a:p>
        </p:txBody>
      </p:sp>
      <p:sp>
        <p:nvSpPr>
          <p:cNvPr id="36" name="순서도: 연결자 35">
            <a:extLst>
              <a:ext uri="{FF2B5EF4-FFF2-40B4-BE49-F238E27FC236}">
                <a16:creationId xmlns:a16="http://schemas.microsoft.com/office/drawing/2014/main" id="{797532A6-D9BE-4B52-9207-1D05B6B84083}"/>
              </a:ext>
            </a:extLst>
          </p:cNvPr>
          <p:cNvSpPr/>
          <p:nvPr/>
        </p:nvSpPr>
        <p:spPr bwMode="auto">
          <a:xfrm>
            <a:off x="5894949" y="5336298"/>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C</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2474031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48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88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Historical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44000" algn="l" defTabSz="914400" rtl="0" eaLnBrk="1" fontAlgn="auto" latinLnBrk="1" hangingPunct="1">
                        <a:lnSpc>
                          <a:spcPts val="11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7" name="TextBox 36">
            <a:extLst>
              <a:ext uri="{FF2B5EF4-FFF2-40B4-BE49-F238E27FC236}">
                <a16:creationId xmlns:a16="http://schemas.microsoft.com/office/drawing/2014/main" id="{F9F1FA92-D2D7-4BFB-A483-A19A00239801}"/>
              </a:ext>
            </a:extLst>
          </p:cNvPr>
          <p:cNvSpPr txBox="1"/>
          <p:nvPr/>
        </p:nvSpPr>
        <p:spPr>
          <a:xfrm>
            <a:off x="6029335" y="1377181"/>
            <a:ext cx="2713612" cy="5048400"/>
          </a:xfrm>
          <a:prstGeom prst="rect">
            <a:avLst/>
          </a:prstGeom>
          <a:noFill/>
          <a:ln>
            <a:noFill/>
          </a:ln>
        </p:spPr>
        <p:txBody>
          <a:bodyPr wrap="square" lIns="36000" tIns="108000" rIns="36000" bIns="36000" rtlCol="0">
            <a:noAutofit/>
          </a:bodyPr>
          <a:lstStyle/>
          <a:p>
            <a:pPr>
              <a:lnSpc>
                <a:spcPts val="1200"/>
              </a:lnSpc>
            </a:pPr>
            <a:r>
              <a:rPr lang="ko-KR" altLang="en-US" sz="900" dirty="0">
                <a:latin typeface="+mj-ea"/>
                <a:cs typeface="Univers for KPMG"/>
              </a:rPr>
              <a:t>회사의 매출은 </a:t>
            </a:r>
            <a:r>
              <a:rPr lang="en-US" altLang="ko-KR" sz="900" dirty="0">
                <a:latin typeface="+mj-ea"/>
                <a:cs typeface="Univers for KPMG"/>
              </a:rPr>
              <a:t>FY19 35,020</a:t>
            </a:r>
            <a:r>
              <a:rPr lang="ko-KR" altLang="en-US" sz="900" dirty="0">
                <a:latin typeface="+mj-ea"/>
                <a:cs typeface="Univers for KPMG"/>
              </a:rPr>
              <a:t>백만원에서 </a:t>
            </a:r>
            <a:r>
              <a:rPr lang="en-US" altLang="ko-KR" sz="900" dirty="0">
                <a:latin typeface="+mj-ea"/>
                <a:cs typeface="Univers for KPMG"/>
              </a:rPr>
              <a:t>FY20 60,087</a:t>
            </a:r>
            <a:r>
              <a:rPr lang="ko-KR" altLang="en-US" sz="900" dirty="0">
                <a:latin typeface="+mj-ea"/>
                <a:cs typeface="Univers for KPMG"/>
              </a:rPr>
              <a:t>백만원으로 </a:t>
            </a:r>
            <a:r>
              <a:rPr lang="en-US" altLang="ko-KR" sz="900" dirty="0">
                <a:latin typeface="+mj-ea"/>
                <a:cs typeface="Univers for KPMG"/>
              </a:rPr>
              <a:t>25,067</a:t>
            </a:r>
            <a:r>
              <a:rPr lang="ko-KR" altLang="en-US" sz="900" dirty="0">
                <a:latin typeface="+mj-ea"/>
                <a:cs typeface="Univers for KPMG"/>
              </a:rPr>
              <a:t>백만원 증가하였으며 구체적인 증감요인은</a:t>
            </a:r>
            <a:r>
              <a:rPr lang="en-US" altLang="ko-KR" sz="900" dirty="0">
                <a:latin typeface="+mj-ea"/>
                <a:cs typeface="Univers for KPMG"/>
              </a:rPr>
              <a:t> </a:t>
            </a:r>
            <a:r>
              <a:rPr lang="ko-KR" altLang="en-US" sz="900" dirty="0">
                <a:latin typeface="+mj-ea"/>
                <a:cs typeface="Univers for KPMG"/>
              </a:rPr>
              <a:t>아래와 같음</a:t>
            </a:r>
            <a:endParaRPr lang="en-US" altLang="ko-KR" sz="900" dirty="0">
              <a:latin typeface="+mj-ea"/>
              <a:cs typeface="Univers for KPMG"/>
            </a:endParaRPr>
          </a:p>
          <a:p>
            <a:pPr>
              <a:lnSpc>
                <a:spcPts val="1200"/>
              </a:lnSpc>
            </a:pPr>
            <a:endParaRPr lang="en-US" altLang="ko-KR" sz="900" u="sng" dirty="0">
              <a:latin typeface="+mj-ea"/>
              <a:cs typeface="Univers for KPMG"/>
            </a:endParaRPr>
          </a:p>
          <a:p>
            <a:pPr>
              <a:lnSpc>
                <a:spcPts val="1200"/>
              </a:lnSpc>
            </a:pPr>
            <a:r>
              <a:rPr lang="ko-KR" altLang="en-US" sz="900" u="sng" dirty="0">
                <a:latin typeface="+mj-ea"/>
                <a:cs typeface="Arial" panose="020B0604020202020204" pitchFamily="34" charset="0"/>
              </a:rPr>
              <a:t>물류매출</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en-US" altLang="ko-KR" sz="900" dirty="0">
                <a:cs typeface="Arial" panose="020B0604020202020204" pitchFamily="34" charset="0"/>
              </a:rPr>
              <a:t>'20</a:t>
            </a:r>
            <a:r>
              <a:rPr lang="ko-KR" altLang="en-US" sz="900" dirty="0">
                <a:cs typeface="Arial" panose="020B0604020202020204" pitchFamily="34" charset="0"/>
              </a:rPr>
              <a:t>년 물류매출</a:t>
            </a:r>
            <a:r>
              <a:rPr lang="en-US" altLang="ko-KR" sz="900" dirty="0">
                <a:cs typeface="Arial" panose="020B0604020202020204" pitchFamily="34" charset="0"/>
              </a:rPr>
              <a:t>(</a:t>
            </a:r>
            <a:r>
              <a:rPr lang="ko-KR" altLang="en-US" sz="900" dirty="0">
                <a:cs typeface="Arial" panose="020B0604020202020204" pitchFamily="34" charset="0"/>
              </a:rPr>
              <a:t>원두</a:t>
            </a:r>
            <a:r>
              <a:rPr lang="en-US" altLang="ko-KR" sz="900" dirty="0">
                <a:cs typeface="Arial" panose="020B0604020202020204" pitchFamily="34" charset="0"/>
              </a:rPr>
              <a:t>)</a:t>
            </a:r>
            <a:r>
              <a:rPr lang="ko-KR" altLang="en-US" sz="900" dirty="0">
                <a:cs typeface="Arial" panose="020B0604020202020204" pitchFamily="34" charset="0"/>
              </a:rPr>
              <a:t>를 전액 총액으로 인식함에 따른 증가효과는 </a:t>
            </a:r>
            <a:r>
              <a:rPr lang="en-US" altLang="ko-KR" sz="900" dirty="0">
                <a:cs typeface="Arial" panose="020B0604020202020204" pitchFamily="34" charset="0"/>
              </a:rPr>
              <a:t>11,516</a:t>
            </a:r>
            <a:r>
              <a:rPr lang="ko-KR" altLang="en-US" sz="900" dirty="0">
                <a:cs typeface="Arial" panose="020B0604020202020204" pitchFamily="34" charset="0"/>
              </a:rPr>
              <a:t>백만원에 해당하고</a:t>
            </a:r>
            <a:r>
              <a:rPr lang="en-US" altLang="ko-KR" sz="900" dirty="0">
                <a:cs typeface="Arial" panose="020B0604020202020204" pitchFamily="34" charset="0"/>
              </a:rPr>
              <a:t>, </a:t>
            </a:r>
            <a:r>
              <a:rPr lang="ko-KR" altLang="en-US" sz="900" dirty="0">
                <a:cs typeface="Arial" panose="020B0604020202020204" pitchFamily="34" charset="0"/>
              </a:rPr>
              <a:t>기존 순액으로 인식 시 물류매출</a:t>
            </a:r>
            <a:r>
              <a:rPr lang="en-US" altLang="ko-KR" sz="900" dirty="0">
                <a:cs typeface="Arial" panose="020B0604020202020204" pitchFamily="34" charset="0"/>
              </a:rPr>
              <a:t>(</a:t>
            </a:r>
            <a:r>
              <a:rPr lang="ko-KR" altLang="en-US" sz="900" dirty="0" err="1">
                <a:cs typeface="Arial" panose="020B0604020202020204" pitchFamily="34" charset="0"/>
              </a:rPr>
              <a:t>원두외</a:t>
            </a:r>
            <a:r>
              <a:rPr lang="en-US" altLang="ko-KR" sz="900" dirty="0">
                <a:cs typeface="Arial" panose="020B0604020202020204" pitchFamily="34" charset="0"/>
              </a:rPr>
              <a:t>)</a:t>
            </a:r>
            <a:r>
              <a:rPr lang="ko-KR" altLang="en-US" sz="900" dirty="0">
                <a:cs typeface="Arial" panose="020B0604020202020204" pitchFamily="34" charset="0"/>
              </a:rPr>
              <a:t>에 포함되어 있던 항목의 </a:t>
            </a:r>
            <a:r>
              <a:rPr lang="ko-KR" altLang="en-US" sz="900" dirty="0" err="1">
                <a:cs typeface="Arial" panose="020B0604020202020204" pitchFamily="34" charset="0"/>
              </a:rPr>
              <a:t>계정재분류효과로</a:t>
            </a:r>
            <a:r>
              <a:rPr lang="ko-KR" altLang="en-US" sz="900" dirty="0">
                <a:cs typeface="Arial" panose="020B0604020202020204" pitchFamily="34" charset="0"/>
              </a:rPr>
              <a:t> 인해 </a:t>
            </a:r>
            <a:r>
              <a:rPr lang="en-US" altLang="ko-KR" sz="900" dirty="0">
                <a:cs typeface="Arial" panose="020B0604020202020204" pitchFamily="34" charset="0"/>
              </a:rPr>
              <a:t>5,052</a:t>
            </a:r>
            <a:r>
              <a:rPr lang="ko-KR" altLang="en-US" sz="900" dirty="0">
                <a:cs typeface="Arial" panose="020B0604020202020204" pitchFamily="34" charset="0"/>
              </a:rPr>
              <a:t>백만원이 증가함</a:t>
            </a:r>
            <a:r>
              <a:rPr lang="en-US" altLang="ko-KR" sz="900" dirty="0">
                <a:cs typeface="Arial" panose="020B0604020202020204" pitchFamily="34" charset="0"/>
              </a:rPr>
              <a:t>. </a:t>
            </a:r>
            <a:r>
              <a:rPr lang="ko-KR" altLang="en-US" sz="900" dirty="0">
                <a:cs typeface="Arial" panose="020B0604020202020204" pitchFamily="34" charset="0"/>
              </a:rPr>
              <a:t>가맹점에 대한 원두 공급물량 </a:t>
            </a:r>
            <a:r>
              <a:rPr lang="en-US" altLang="ko-KR" sz="900" dirty="0">
                <a:cs typeface="Arial" panose="020B0604020202020204" pitchFamily="34" charset="0"/>
              </a:rPr>
              <a:t>684,463kg</a:t>
            </a:r>
            <a:r>
              <a:rPr lang="ko-KR" altLang="en-US" sz="900" dirty="0">
                <a:cs typeface="Arial" panose="020B0604020202020204" pitchFamily="34" charset="0"/>
              </a:rPr>
              <a:t>의</a:t>
            </a:r>
            <a:r>
              <a:rPr lang="en-US" altLang="ko-KR" sz="900" dirty="0">
                <a:cs typeface="Arial" panose="020B0604020202020204" pitchFamily="34" charset="0"/>
              </a:rPr>
              <a:t> </a:t>
            </a:r>
            <a:r>
              <a:rPr lang="ko-KR" altLang="en-US" sz="900" dirty="0">
                <a:cs typeface="Arial" panose="020B0604020202020204" pitchFamily="34" charset="0"/>
              </a:rPr>
              <a:t>증가에 따른 효과는 </a:t>
            </a:r>
            <a:r>
              <a:rPr lang="en-US" altLang="ko-KR" sz="900" dirty="0">
                <a:cs typeface="Arial" panose="020B0604020202020204" pitchFamily="34" charset="0"/>
              </a:rPr>
              <a:t>4,774</a:t>
            </a:r>
            <a:r>
              <a:rPr lang="ko-KR" altLang="en-US" sz="900" dirty="0">
                <a:cs typeface="Arial" panose="020B0604020202020204" pitchFamily="34" charset="0"/>
              </a:rPr>
              <a:t>백만원이며</a:t>
            </a:r>
            <a:r>
              <a:rPr lang="en-US" altLang="ko-KR" sz="900" dirty="0">
                <a:cs typeface="Arial" panose="020B0604020202020204" pitchFamily="34" charset="0"/>
              </a:rPr>
              <a:t>,</a:t>
            </a:r>
            <a:r>
              <a:rPr lang="ko-KR" altLang="en-US" sz="900" dirty="0">
                <a:cs typeface="Arial" panose="020B0604020202020204" pitchFamily="34" charset="0"/>
              </a:rPr>
              <a:t> </a:t>
            </a:r>
            <a:r>
              <a:rPr lang="en-US" altLang="ko-KR" sz="900" dirty="0">
                <a:cs typeface="Arial" panose="020B0604020202020204" pitchFamily="34" charset="0"/>
              </a:rPr>
              <a:t>APP 55</a:t>
            </a:r>
            <a:r>
              <a:rPr lang="ko-KR" altLang="en-US" sz="900" dirty="0">
                <a:cs typeface="Arial" panose="020B0604020202020204" pitchFamily="34" charset="0"/>
              </a:rPr>
              <a:t>원 감소와 관련하여 </a:t>
            </a:r>
            <a:r>
              <a:rPr lang="en-US" altLang="ko-KR" sz="900" dirty="0">
                <a:cs typeface="Arial" panose="020B0604020202020204" pitchFamily="34" charset="0"/>
              </a:rPr>
              <a:t>42</a:t>
            </a:r>
            <a:r>
              <a:rPr lang="ko-KR" altLang="en-US" sz="900" dirty="0">
                <a:cs typeface="Arial" panose="020B0604020202020204" pitchFamily="34" charset="0"/>
              </a:rPr>
              <a:t>백만원의 증가효과가 발생함</a:t>
            </a:r>
            <a:endParaRPr lang="en-US" altLang="ko-KR" sz="900" dirty="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물류매출 증가분 중 </a:t>
            </a:r>
            <a:r>
              <a:rPr lang="en-US" altLang="ko-KR" sz="900" dirty="0">
                <a:cs typeface="Arial" panose="020B0604020202020204" pitchFamily="34" charset="0"/>
              </a:rPr>
              <a:t>911</a:t>
            </a:r>
            <a:r>
              <a:rPr lang="ko-KR" altLang="en-US" sz="900" dirty="0">
                <a:cs typeface="Arial" panose="020B0604020202020204" pitchFamily="34" charset="0"/>
              </a:rPr>
              <a:t>백만원은 물류매출</a:t>
            </a:r>
            <a:r>
              <a:rPr lang="en-US" altLang="ko-KR" sz="900" dirty="0">
                <a:cs typeface="Arial" panose="020B0604020202020204" pitchFamily="34" charset="0"/>
              </a:rPr>
              <a:t>(</a:t>
            </a:r>
            <a:r>
              <a:rPr lang="ko-KR" altLang="en-US" sz="900" dirty="0" err="1">
                <a:cs typeface="Arial" panose="020B0604020202020204" pitchFamily="34" charset="0"/>
              </a:rPr>
              <a:t>원두외</a:t>
            </a:r>
            <a:r>
              <a:rPr lang="en-US" altLang="ko-KR" sz="900" dirty="0">
                <a:cs typeface="Arial" panose="020B0604020202020204" pitchFamily="34" charset="0"/>
              </a:rPr>
              <a:t>)</a:t>
            </a:r>
            <a:r>
              <a:rPr lang="ko-KR" altLang="en-US" sz="900" dirty="0">
                <a:cs typeface="Arial" panose="020B0604020202020204" pitchFamily="34" charset="0"/>
              </a:rPr>
              <a:t>에 해당하며</a:t>
            </a:r>
            <a:r>
              <a:rPr lang="en-US" altLang="ko-KR" sz="900" dirty="0">
                <a:cs typeface="Arial" panose="020B0604020202020204" pitchFamily="34" charset="0"/>
              </a:rPr>
              <a:t>, </a:t>
            </a:r>
            <a:r>
              <a:rPr lang="ko-KR" altLang="en-US" sz="900" dirty="0">
                <a:cs typeface="Arial" panose="020B0604020202020204" pitchFamily="34" charset="0"/>
              </a:rPr>
              <a:t>이는 가맹점 점포매출 자체의 증가에 따른 효과 </a:t>
            </a:r>
            <a:r>
              <a:rPr lang="en-US" altLang="ko-KR" sz="900" dirty="0">
                <a:cs typeface="Arial" panose="020B0604020202020204" pitchFamily="34" charset="0"/>
              </a:rPr>
              <a:t>5,965</a:t>
            </a:r>
            <a:r>
              <a:rPr lang="ko-KR" altLang="en-US" sz="900" dirty="0">
                <a:cs typeface="Arial" panose="020B0604020202020204" pitchFamily="34" charset="0"/>
              </a:rPr>
              <a:t>백만원과 가맹점 발주품목 평균단가 인하효과 </a:t>
            </a:r>
            <a:r>
              <a:rPr lang="en-US" altLang="ko-KR" sz="900" dirty="0">
                <a:cs typeface="Arial" panose="020B0604020202020204" pitchFamily="34" charset="0"/>
              </a:rPr>
              <a:t>2</a:t>
            </a:r>
            <a:r>
              <a:rPr lang="ko-KR" altLang="en-US" sz="900" dirty="0">
                <a:cs typeface="Arial" panose="020B0604020202020204" pitchFamily="34" charset="0"/>
              </a:rPr>
              <a:t>백만원 및 물류매출</a:t>
            </a:r>
            <a:r>
              <a:rPr lang="en-US" altLang="ko-KR" sz="900" dirty="0">
                <a:cs typeface="Arial" panose="020B0604020202020204" pitchFamily="34" charset="0"/>
              </a:rPr>
              <a:t>(</a:t>
            </a:r>
            <a:r>
              <a:rPr lang="ko-KR" altLang="en-US" sz="900" dirty="0">
                <a:cs typeface="Arial" panose="020B0604020202020204" pitchFamily="34" charset="0"/>
              </a:rPr>
              <a:t>원두</a:t>
            </a:r>
            <a:r>
              <a:rPr lang="en-US" altLang="ko-KR" sz="900" dirty="0">
                <a:cs typeface="Arial" panose="020B0604020202020204" pitchFamily="34" charset="0"/>
              </a:rPr>
              <a:t>)</a:t>
            </a:r>
            <a:r>
              <a:rPr lang="ko-KR" altLang="en-US" sz="900" dirty="0">
                <a:cs typeface="Arial" panose="020B0604020202020204" pitchFamily="34" charset="0"/>
              </a:rPr>
              <a:t>로 </a:t>
            </a:r>
            <a:r>
              <a:rPr lang="ko-KR" altLang="en-US" sz="900" dirty="0" err="1">
                <a:cs typeface="Arial" panose="020B0604020202020204" pitchFamily="34" charset="0"/>
              </a:rPr>
              <a:t>계정재분류가</a:t>
            </a:r>
            <a:r>
              <a:rPr lang="ko-KR" altLang="en-US" sz="900" dirty="0">
                <a:cs typeface="Arial" panose="020B0604020202020204" pitchFamily="34" charset="0"/>
              </a:rPr>
              <a:t> 이루어진 감소효과 </a:t>
            </a:r>
            <a:r>
              <a:rPr lang="en-US" altLang="ko-KR" sz="900" dirty="0">
                <a:cs typeface="Arial" panose="020B0604020202020204" pitchFamily="34" charset="0"/>
              </a:rPr>
              <a:t>5,052</a:t>
            </a:r>
            <a:r>
              <a:rPr lang="ko-KR" altLang="en-US" sz="900" dirty="0">
                <a:cs typeface="Arial" panose="020B0604020202020204" pitchFamily="34" charset="0"/>
              </a:rPr>
              <a:t>백만원으로 구성됨</a:t>
            </a:r>
            <a:endParaRPr lang="en-US" altLang="ko-KR" sz="900" dirty="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a:lnSpc>
                <a:spcPts val="1200"/>
              </a:lnSpc>
            </a:pPr>
            <a:r>
              <a:rPr lang="ko-KR" altLang="en-US" sz="900" u="sng" dirty="0">
                <a:latin typeface="+mj-ea"/>
                <a:cs typeface="Arial" panose="020B0604020202020204" pitchFamily="34" charset="0"/>
              </a:rPr>
              <a:t>초기투자매출</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cs typeface="Arial" panose="020B0604020202020204" pitchFamily="34" charset="0"/>
              </a:rPr>
              <a:t>초기투자매출은 </a:t>
            </a:r>
            <a:r>
              <a:rPr lang="en-US" altLang="ko-KR" sz="900" dirty="0">
                <a:cs typeface="Arial" panose="020B0604020202020204" pitchFamily="34" charset="0"/>
              </a:rPr>
              <a:t>2,144</a:t>
            </a:r>
            <a:r>
              <a:rPr lang="ko-KR" altLang="en-US" sz="900" dirty="0">
                <a:cs typeface="Arial" panose="020B0604020202020204" pitchFamily="34" charset="0"/>
              </a:rPr>
              <a:t>백만원 증가하였으며</a:t>
            </a:r>
            <a:r>
              <a:rPr lang="en-US" altLang="ko-KR" sz="900" dirty="0">
                <a:cs typeface="Arial" panose="020B0604020202020204" pitchFamily="34" charset="0"/>
              </a:rPr>
              <a:t>, </a:t>
            </a:r>
            <a:r>
              <a:rPr lang="ko-KR" altLang="en-US" sz="900" dirty="0">
                <a:cs typeface="Arial" panose="020B0604020202020204" pitchFamily="34" charset="0"/>
              </a:rPr>
              <a:t>이는 </a:t>
            </a:r>
            <a:r>
              <a:rPr lang="en-US" altLang="ko-KR" sz="900" dirty="0">
                <a:cs typeface="Arial" panose="020B0604020202020204" pitchFamily="34" charset="0"/>
              </a:rPr>
              <a:t>399</a:t>
            </a:r>
            <a:r>
              <a:rPr lang="ko-KR" altLang="en-US" sz="900" dirty="0">
                <a:cs typeface="Arial" panose="020B0604020202020204" pitchFamily="34" charset="0"/>
              </a:rPr>
              <a:t>개의 신규 가맹점 </a:t>
            </a:r>
            <a:r>
              <a:rPr lang="ko-KR" altLang="en-US" sz="900" dirty="0" err="1">
                <a:cs typeface="Arial" panose="020B0604020202020204" pitchFamily="34" charset="0"/>
              </a:rPr>
              <a:t>출점에</a:t>
            </a:r>
            <a:r>
              <a:rPr lang="ko-KR" altLang="en-US" sz="900" dirty="0">
                <a:cs typeface="Arial" panose="020B0604020202020204" pitchFamily="34" charset="0"/>
              </a:rPr>
              <a:t> 따른 증가효과 </a:t>
            </a:r>
            <a:r>
              <a:rPr lang="en-US" altLang="ko-KR" sz="900" dirty="0">
                <a:cs typeface="Arial" panose="020B0604020202020204" pitchFamily="34" charset="0"/>
              </a:rPr>
              <a:t>44</a:t>
            </a:r>
            <a:r>
              <a:rPr lang="ko-KR" altLang="en-US" sz="900" dirty="0">
                <a:cs typeface="Arial" panose="020B0604020202020204" pitchFamily="34" charset="0"/>
              </a:rPr>
              <a:t>백만원</a:t>
            </a:r>
            <a:r>
              <a:rPr lang="en-US" altLang="ko-KR" sz="900" dirty="0">
                <a:cs typeface="Arial" panose="020B0604020202020204" pitchFamily="34" charset="0"/>
              </a:rPr>
              <a:t>,</a:t>
            </a:r>
            <a:r>
              <a:rPr lang="ko-KR" altLang="en-US" sz="900" dirty="0">
                <a:cs typeface="Arial" panose="020B0604020202020204" pitchFamily="34" charset="0"/>
              </a:rPr>
              <a:t> 집기</a:t>
            </a:r>
            <a:r>
              <a:rPr lang="en-US" altLang="ko-KR" sz="900" dirty="0">
                <a:cs typeface="Arial" panose="020B0604020202020204" pitchFamily="34" charset="0"/>
              </a:rPr>
              <a:t>/</a:t>
            </a:r>
            <a:r>
              <a:rPr lang="ko-KR" altLang="en-US" sz="900" dirty="0">
                <a:cs typeface="Arial" panose="020B0604020202020204" pitchFamily="34" charset="0"/>
              </a:rPr>
              <a:t>비품 등 매출항목을 구성하는 항목의 변동에 따른 </a:t>
            </a:r>
            <a:r>
              <a:rPr lang="en-US" altLang="ko-KR" sz="900" dirty="0">
                <a:cs typeface="Arial" panose="020B0604020202020204" pitchFamily="34" charset="0"/>
              </a:rPr>
              <a:t>Mix</a:t>
            </a:r>
            <a:r>
              <a:rPr lang="ko-KR" altLang="en-US" sz="900" dirty="0">
                <a:cs typeface="Arial" panose="020B0604020202020204" pitchFamily="34" charset="0"/>
              </a:rPr>
              <a:t>효과 </a:t>
            </a:r>
            <a:r>
              <a:rPr lang="en-US" altLang="ko-KR" sz="900" dirty="0">
                <a:cs typeface="Arial" panose="020B0604020202020204" pitchFamily="34" charset="0"/>
              </a:rPr>
              <a:t>2,100</a:t>
            </a:r>
            <a:r>
              <a:rPr lang="ko-KR" altLang="en-US" sz="900" dirty="0">
                <a:cs typeface="Arial" panose="020B0604020202020204" pitchFamily="34" charset="0"/>
              </a:rPr>
              <a:t>백만원 증가효과로 구성됨</a:t>
            </a:r>
            <a:endParaRPr lang="en-US" altLang="ko-KR" sz="900" dirty="0">
              <a:cs typeface="Arial" panose="020B0604020202020204" pitchFamily="34" charset="0"/>
            </a:endParaRPr>
          </a:p>
        </p:txBody>
      </p:sp>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Revenue Analysis (4/4)</a:t>
            </a:r>
          </a:p>
        </p:txBody>
      </p:sp>
      <p:sp>
        <p:nvSpPr>
          <p:cNvPr id="42"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24" name="TextBox 23">
            <a:extLst>
              <a:ext uri="{FF2B5EF4-FFF2-40B4-BE49-F238E27FC236}">
                <a16:creationId xmlns:a16="http://schemas.microsoft.com/office/drawing/2014/main" id="{7D5A1660-2934-481D-A9EE-DC8E3A1C5840}"/>
              </a:ext>
            </a:extLst>
          </p:cNvPr>
          <p:cNvSpPr txBox="1"/>
          <p:nvPr/>
        </p:nvSpPr>
        <p:spPr>
          <a:xfrm>
            <a:off x="1592717" y="1522358"/>
            <a:ext cx="1960473"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&lt;Revenue Movement </a:t>
            </a:r>
            <a:r>
              <a:rPr lang="en-US" altLang="ko-KR" sz="900" b="1" dirty="0">
                <a:latin typeface="+mj-ea"/>
                <a:cs typeface="Univers for KPMG"/>
              </a:rPr>
              <a:t>FY19→FY20</a:t>
            </a:r>
            <a:r>
              <a:rPr lang="en-US" altLang="ko-KR" sz="900" b="1" dirty="0">
                <a:latin typeface="+mj-ea"/>
                <a:ea typeface="+mj-ea"/>
                <a:cs typeface="Univers for KPMG"/>
              </a:rPr>
              <a:t>&gt;</a:t>
            </a:r>
            <a:endParaRPr lang="ko-KR" altLang="en-US" sz="900" b="1" dirty="0">
              <a:latin typeface="+mj-ea"/>
              <a:ea typeface="+mj-ea"/>
              <a:cs typeface="Univers for KPMG"/>
            </a:endParaRPr>
          </a:p>
        </p:txBody>
      </p:sp>
      <mc:AlternateContent xmlns:mc="http://schemas.openxmlformats.org/markup-compatibility/2006" xmlns:cx1="http://schemas.microsoft.com/office/drawing/2015/9/8/chartex">
        <mc:Choice Requires="cx1">
          <p:graphicFrame>
            <p:nvGraphicFramePr>
              <p:cNvPr id="21" name="차트 20">
                <a:extLst>
                  <a:ext uri="{FF2B5EF4-FFF2-40B4-BE49-F238E27FC236}">
                    <a16:creationId xmlns:a16="http://schemas.microsoft.com/office/drawing/2014/main" id="{3383CDEF-6A4B-4300-ACD1-1C0A4F2D6933}"/>
                  </a:ext>
                </a:extLst>
              </p:cNvPr>
              <p:cNvGraphicFramePr/>
              <p:nvPr>
                <p:extLst>
                  <p:ext uri="{D42A27DB-BD31-4B8C-83A1-F6EECF244321}">
                    <p14:modId xmlns:p14="http://schemas.microsoft.com/office/powerpoint/2010/main" val="3150161911"/>
                  </p:ext>
                </p:extLst>
              </p:nvPr>
            </p:nvGraphicFramePr>
            <p:xfrm>
              <a:off x="1634179" y="1457441"/>
              <a:ext cx="4297705" cy="299625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1" name="차트 20">
                <a:extLst>
                  <a:ext uri="{FF2B5EF4-FFF2-40B4-BE49-F238E27FC236}">
                    <a16:creationId xmlns:a16="http://schemas.microsoft.com/office/drawing/2014/main" id="{3383CDEF-6A4B-4300-ACD1-1C0A4F2D6933}"/>
                  </a:ext>
                </a:extLst>
              </p:cNvPr>
              <p:cNvPicPr>
                <a:picLocks noGrp="1" noRot="1" noChangeAspect="1" noMove="1" noResize="1" noEditPoints="1" noAdjustHandles="1" noChangeArrowheads="1" noChangeShapeType="1"/>
              </p:cNvPicPr>
              <p:nvPr/>
            </p:nvPicPr>
            <p:blipFill>
              <a:blip r:embed="rId3"/>
              <a:stretch>
                <a:fillRect/>
              </a:stretch>
            </p:blipFill>
            <p:spPr>
              <a:xfrm>
                <a:off x="1634179" y="1457441"/>
                <a:ext cx="4297705" cy="2996253"/>
              </a:xfrm>
              <a:prstGeom prst="rect">
                <a:avLst/>
              </a:prstGeom>
            </p:spPr>
          </p:pic>
        </mc:Fallback>
      </mc:AlternateContent>
      <p:sp>
        <p:nvSpPr>
          <p:cNvPr id="22" name="TextBox 21">
            <a:extLst>
              <a:ext uri="{FF2B5EF4-FFF2-40B4-BE49-F238E27FC236}">
                <a16:creationId xmlns:a16="http://schemas.microsoft.com/office/drawing/2014/main" id="{768D945C-17AD-4DCA-A7E2-2EF984A0E1CA}"/>
              </a:ext>
            </a:extLst>
          </p:cNvPr>
          <p:cNvSpPr txBox="1"/>
          <p:nvPr/>
        </p:nvSpPr>
        <p:spPr>
          <a:xfrm>
            <a:off x="1634179" y="2015689"/>
            <a:ext cx="1620749" cy="1208088"/>
          </a:xfrm>
          <a:prstGeom prst="rect">
            <a:avLst/>
          </a:prstGeom>
          <a:noFill/>
        </p:spPr>
        <p:txBody>
          <a:bodyPr wrap="square" lIns="0" tIns="0" bIns="0" rtlCol="0">
            <a:spAutoFit/>
          </a:bodyPr>
          <a:lstStyle/>
          <a:p>
            <a:pPr>
              <a:lnSpc>
                <a:spcPct val="110000"/>
              </a:lnSpc>
            </a:pPr>
            <a:r>
              <a:rPr lang="en-US" altLang="ko-KR" sz="800" dirty="0">
                <a:latin typeface="Arial" panose="020B0604020202020204" pitchFamily="34" charset="0"/>
                <a:ea typeface="+mj-ea"/>
                <a:cs typeface="Arial" panose="020B0604020202020204" pitchFamily="34" charset="0"/>
              </a:rPr>
              <a:t>A: </a:t>
            </a:r>
            <a:r>
              <a:rPr lang="ko-KR" altLang="en-US" sz="800" dirty="0">
                <a:latin typeface="Arial" panose="020B0604020202020204" pitchFamily="34" charset="0"/>
                <a:ea typeface="+mj-ea"/>
                <a:cs typeface="Arial" panose="020B0604020202020204" pitchFamily="34" charset="0"/>
              </a:rPr>
              <a:t>원두물량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B: </a:t>
            </a:r>
            <a:r>
              <a:rPr lang="ko-KR" altLang="en-US" sz="800" dirty="0">
                <a:latin typeface="Arial" panose="020B0604020202020204" pitchFamily="34" charset="0"/>
                <a:ea typeface="+mj-ea"/>
                <a:cs typeface="Arial" panose="020B0604020202020204" pitchFamily="34" charset="0"/>
              </a:rPr>
              <a:t>원가 변동 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C: </a:t>
            </a:r>
            <a:r>
              <a:rPr lang="ko-KR" altLang="en-US" sz="800" dirty="0">
                <a:latin typeface="Arial" panose="020B0604020202020204" pitchFamily="34" charset="0"/>
                <a:ea typeface="+mj-ea"/>
                <a:cs typeface="Arial" panose="020B0604020202020204" pitchFamily="34" charset="0"/>
              </a:rPr>
              <a:t>총액 인식효과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D: </a:t>
            </a:r>
            <a:r>
              <a:rPr lang="ko-KR" altLang="en-US" sz="800" dirty="0" err="1">
                <a:latin typeface="Arial" panose="020B0604020202020204" pitchFamily="34" charset="0"/>
                <a:ea typeface="+mj-ea"/>
                <a:cs typeface="Arial" panose="020B0604020202020204" pitchFamily="34" charset="0"/>
              </a:rPr>
              <a:t>계정재분류효과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E:</a:t>
            </a:r>
            <a:r>
              <a:rPr lang="ko-KR" altLang="en-US" sz="800" dirty="0">
                <a:latin typeface="Arial" panose="020B0604020202020204" pitchFamily="34" charset="0"/>
                <a:ea typeface="+mj-ea"/>
                <a:cs typeface="Arial" panose="020B0604020202020204" pitchFamily="34" charset="0"/>
              </a:rPr>
              <a:t> 점포매출 변동효과</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F: </a:t>
            </a:r>
            <a:r>
              <a:rPr lang="ko-KR" altLang="en-US" sz="800" dirty="0">
                <a:latin typeface="Arial" panose="020B0604020202020204" pitchFamily="34" charset="0"/>
                <a:cs typeface="Arial" panose="020B0604020202020204" pitchFamily="34" charset="0"/>
              </a:rPr>
              <a:t>발주품목 평균단가 변동효과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G: </a:t>
            </a:r>
            <a:r>
              <a:rPr lang="ko-KR" altLang="en-US" sz="800" dirty="0" err="1">
                <a:latin typeface="Arial" panose="020B0604020202020204" pitchFamily="34" charset="0"/>
                <a:cs typeface="Arial" panose="020B0604020202020204" pitchFamily="34" charset="0"/>
              </a:rPr>
              <a:t>계정재분류효과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H: </a:t>
            </a:r>
            <a:r>
              <a:rPr lang="ko-KR" altLang="en-US" sz="800" dirty="0">
                <a:latin typeface="Arial" panose="020B0604020202020204" pitchFamily="34" charset="0"/>
                <a:cs typeface="Arial" panose="020B0604020202020204" pitchFamily="34" charset="0"/>
              </a:rPr>
              <a:t>신규매장 </a:t>
            </a:r>
            <a:r>
              <a:rPr lang="ko-KR" altLang="en-US" sz="800" dirty="0" err="1">
                <a:latin typeface="Arial" panose="020B0604020202020204" pitchFamily="34" charset="0"/>
                <a:cs typeface="Arial" panose="020B0604020202020204" pitchFamily="34" charset="0"/>
              </a:rPr>
              <a:t>출점효과</a:t>
            </a:r>
            <a:endParaRPr lang="en-US" altLang="ko-KR" sz="800" dirty="0">
              <a:latin typeface="Arial" panose="020B0604020202020204" pitchFamily="34" charset="0"/>
              <a:cs typeface="Arial" panose="020B0604020202020204" pitchFamily="34" charset="0"/>
            </a:endParaRPr>
          </a:p>
          <a:p>
            <a:pPr>
              <a:lnSpc>
                <a:spcPct val="110000"/>
              </a:lnSpc>
            </a:pPr>
            <a:r>
              <a:rPr lang="en-US" altLang="ko-KR" sz="800" dirty="0">
                <a:latin typeface="Arial" panose="020B0604020202020204" pitchFamily="34" charset="0"/>
                <a:cs typeface="Arial" panose="020B0604020202020204" pitchFamily="34" charset="0"/>
              </a:rPr>
              <a:t>I: </a:t>
            </a:r>
            <a:r>
              <a:rPr lang="ko-KR" altLang="en-US" sz="800" dirty="0">
                <a:latin typeface="Arial" panose="020B0604020202020204" pitchFamily="34" charset="0"/>
                <a:cs typeface="Arial" panose="020B0604020202020204" pitchFamily="34" charset="0"/>
              </a:rPr>
              <a:t>매출항목 </a:t>
            </a:r>
            <a:r>
              <a:rPr lang="en-US" altLang="ko-KR" sz="800" dirty="0">
                <a:latin typeface="Arial" panose="020B0604020202020204" pitchFamily="34" charset="0"/>
                <a:cs typeface="Arial" panose="020B0604020202020204" pitchFamily="34" charset="0"/>
              </a:rPr>
              <a:t>Mix</a:t>
            </a:r>
            <a:r>
              <a:rPr lang="ko-KR" altLang="en-US" sz="800" dirty="0">
                <a:latin typeface="Arial" panose="020B0604020202020204" pitchFamily="34" charset="0"/>
                <a:cs typeface="Arial" panose="020B0604020202020204" pitchFamily="34" charset="0"/>
              </a:rPr>
              <a:t>효과</a:t>
            </a:r>
            <a:endParaRPr lang="en-US" altLang="ko-KR" sz="8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7A9CBB6A-CC54-4308-8F37-5880715FE50C}"/>
              </a:ext>
            </a:extLst>
          </p:cNvPr>
          <p:cNvSpPr txBox="1"/>
          <p:nvPr/>
        </p:nvSpPr>
        <p:spPr>
          <a:xfrm>
            <a:off x="1634179" y="1828863"/>
            <a:ext cx="731259"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단위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mc:AlternateContent xmlns:mc="http://schemas.openxmlformats.org/markup-compatibility/2006" xmlns:cx1="http://schemas.microsoft.com/office/drawing/2015/9/8/chartex">
        <mc:Choice Requires="cx1">
          <p:graphicFrame>
            <p:nvGraphicFramePr>
              <p:cNvPr id="38" name="차트 37">
                <a:extLst>
                  <a:ext uri="{FF2B5EF4-FFF2-40B4-BE49-F238E27FC236}">
                    <a16:creationId xmlns:a16="http://schemas.microsoft.com/office/drawing/2014/main" id="{AB21E8B6-F3A8-4B8A-A6FE-01F430E872FE}"/>
                  </a:ext>
                </a:extLst>
              </p:cNvPr>
              <p:cNvGraphicFramePr/>
              <p:nvPr>
                <p:extLst>
                  <p:ext uri="{D42A27DB-BD31-4B8C-83A1-F6EECF244321}">
                    <p14:modId xmlns:p14="http://schemas.microsoft.com/office/powerpoint/2010/main" val="1618257021"/>
                  </p:ext>
                </p:extLst>
              </p:nvPr>
            </p:nvGraphicFramePr>
            <p:xfrm>
              <a:off x="1748023" y="5412272"/>
              <a:ext cx="1897200" cy="7704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8" name="차트 37">
                <a:extLst>
                  <a:ext uri="{FF2B5EF4-FFF2-40B4-BE49-F238E27FC236}">
                    <a16:creationId xmlns:a16="http://schemas.microsoft.com/office/drawing/2014/main" id="{AB21E8B6-F3A8-4B8A-A6FE-01F430E872FE}"/>
                  </a:ext>
                </a:extLst>
              </p:cNvPr>
              <p:cNvPicPr>
                <a:picLocks noGrp="1" noRot="1" noChangeAspect="1" noMove="1" noResize="1" noEditPoints="1" noAdjustHandles="1" noChangeArrowheads="1" noChangeShapeType="1"/>
              </p:cNvPicPr>
              <p:nvPr/>
            </p:nvPicPr>
            <p:blipFill>
              <a:blip r:embed="rId5"/>
              <a:stretch>
                <a:fillRect/>
              </a:stretch>
            </p:blipFill>
            <p:spPr>
              <a:xfrm>
                <a:off x="1748023" y="5412272"/>
                <a:ext cx="1897200" cy="770400"/>
              </a:xfrm>
              <a:prstGeom prst="rect">
                <a:avLst/>
              </a:prstGeom>
            </p:spPr>
          </p:pic>
        </mc:Fallback>
      </mc:AlternateContent>
      <p:sp>
        <p:nvSpPr>
          <p:cNvPr id="32" name="순서도: 연결자 31">
            <a:extLst>
              <a:ext uri="{FF2B5EF4-FFF2-40B4-BE49-F238E27FC236}">
                <a16:creationId xmlns:a16="http://schemas.microsoft.com/office/drawing/2014/main" id="{9F3D55B3-8671-4D72-A133-77F18C86EE08}"/>
              </a:ext>
            </a:extLst>
          </p:cNvPr>
          <p:cNvSpPr/>
          <p:nvPr/>
        </p:nvSpPr>
        <p:spPr bwMode="auto">
          <a:xfrm>
            <a:off x="1684412" y="53402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0" name="직사각형 39">
            <a:extLst>
              <a:ext uri="{FF2B5EF4-FFF2-40B4-BE49-F238E27FC236}">
                <a16:creationId xmlns:a16="http://schemas.microsoft.com/office/drawing/2014/main" id="{6051C0F3-03A2-474C-BC97-DA557C213762}"/>
              </a:ext>
            </a:extLst>
          </p:cNvPr>
          <p:cNvSpPr/>
          <p:nvPr/>
        </p:nvSpPr>
        <p:spPr>
          <a:xfrm flipV="1">
            <a:off x="3545425" y="1810458"/>
            <a:ext cx="475211" cy="1023598"/>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1" name="직사각형 40">
            <a:extLst>
              <a:ext uri="{FF2B5EF4-FFF2-40B4-BE49-F238E27FC236}">
                <a16:creationId xmlns:a16="http://schemas.microsoft.com/office/drawing/2014/main" id="{CFD2E937-04BD-4852-A6CD-8F2505119BC7}"/>
              </a:ext>
            </a:extLst>
          </p:cNvPr>
          <p:cNvSpPr/>
          <p:nvPr/>
        </p:nvSpPr>
        <p:spPr>
          <a:xfrm flipV="1">
            <a:off x="4162003" y="1731426"/>
            <a:ext cx="421690" cy="284262"/>
          </a:xfrm>
          <a:prstGeom prst="rect">
            <a:avLst/>
          </a:prstGeom>
          <a:noFill/>
          <a:ln w="19050">
            <a:solidFill>
              <a:srgbClr val="007A79"/>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46" name="순서도: 연결자 45">
            <a:extLst>
              <a:ext uri="{FF2B5EF4-FFF2-40B4-BE49-F238E27FC236}">
                <a16:creationId xmlns:a16="http://schemas.microsoft.com/office/drawing/2014/main" id="{6D436203-5238-4265-87BF-9DD7DD70E88D}"/>
              </a:ext>
            </a:extLst>
          </p:cNvPr>
          <p:cNvSpPr/>
          <p:nvPr/>
        </p:nvSpPr>
        <p:spPr bwMode="auto">
          <a:xfrm>
            <a:off x="6029335" y="224827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7" name="순서도: 연결자 46">
            <a:extLst>
              <a:ext uri="{FF2B5EF4-FFF2-40B4-BE49-F238E27FC236}">
                <a16:creationId xmlns:a16="http://schemas.microsoft.com/office/drawing/2014/main" id="{BD06A815-8E39-490B-A3E9-3CE6E3A96A1A}"/>
              </a:ext>
            </a:extLst>
          </p:cNvPr>
          <p:cNvSpPr/>
          <p:nvPr/>
        </p:nvSpPr>
        <p:spPr bwMode="auto">
          <a:xfrm>
            <a:off x="6029335" y="347229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9" name="순서도: 연결자 48">
            <a:extLst>
              <a:ext uri="{FF2B5EF4-FFF2-40B4-BE49-F238E27FC236}">
                <a16:creationId xmlns:a16="http://schemas.microsoft.com/office/drawing/2014/main" id="{1CCAA607-08E2-4371-810E-39F936D8B6F0}"/>
              </a:ext>
            </a:extLst>
          </p:cNvPr>
          <p:cNvSpPr/>
          <p:nvPr/>
        </p:nvSpPr>
        <p:spPr bwMode="auto">
          <a:xfrm>
            <a:off x="6029335" y="483874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50" name="차트 49">
                <a:extLst>
                  <a:ext uri="{FF2B5EF4-FFF2-40B4-BE49-F238E27FC236}">
                    <a16:creationId xmlns:a16="http://schemas.microsoft.com/office/drawing/2014/main" id="{ADE1ABA5-A2DC-44C5-B222-887E8DA1FC06}"/>
                  </a:ext>
                </a:extLst>
              </p:cNvPr>
              <p:cNvGraphicFramePr/>
              <p:nvPr>
                <p:extLst>
                  <p:ext uri="{D42A27DB-BD31-4B8C-83A1-F6EECF244321}">
                    <p14:modId xmlns:p14="http://schemas.microsoft.com/office/powerpoint/2010/main" val="2348935204"/>
                  </p:ext>
                </p:extLst>
              </p:nvPr>
            </p:nvGraphicFramePr>
            <p:xfrm>
              <a:off x="1741119" y="4559331"/>
              <a:ext cx="1897200" cy="7704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50" name="차트 49">
                <a:extLst>
                  <a:ext uri="{FF2B5EF4-FFF2-40B4-BE49-F238E27FC236}">
                    <a16:creationId xmlns:a16="http://schemas.microsoft.com/office/drawing/2014/main" id="{ADE1ABA5-A2DC-44C5-B222-887E8DA1FC06}"/>
                  </a:ext>
                </a:extLst>
              </p:cNvPr>
              <p:cNvPicPr>
                <a:picLocks noGrp="1" noRot="1" noChangeAspect="1" noMove="1" noResize="1" noEditPoints="1" noAdjustHandles="1" noChangeArrowheads="1" noChangeShapeType="1"/>
              </p:cNvPicPr>
              <p:nvPr/>
            </p:nvPicPr>
            <p:blipFill>
              <a:blip r:embed="rId7"/>
              <a:stretch>
                <a:fillRect/>
              </a:stretch>
            </p:blipFill>
            <p:spPr>
              <a:xfrm>
                <a:off x="1741119" y="4559331"/>
                <a:ext cx="1897200" cy="770400"/>
              </a:xfrm>
              <a:prstGeom prst="rect">
                <a:avLst/>
              </a:prstGeom>
            </p:spPr>
          </p:pic>
        </mc:Fallback>
      </mc:AlternateContent>
      <p:sp>
        <p:nvSpPr>
          <p:cNvPr id="29" name="순서도: 연결자 28">
            <a:extLst>
              <a:ext uri="{FF2B5EF4-FFF2-40B4-BE49-F238E27FC236}">
                <a16:creationId xmlns:a16="http://schemas.microsoft.com/office/drawing/2014/main" id="{EEB3F8F0-D754-4F93-872A-C2FE322C497D}"/>
              </a:ext>
            </a:extLst>
          </p:cNvPr>
          <p:cNvSpPr/>
          <p:nvPr/>
        </p:nvSpPr>
        <p:spPr bwMode="auto">
          <a:xfrm>
            <a:off x="1684412" y="447630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52" name="차트 51">
                <a:extLst>
                  <a:ext uri="{FF2B5EF4-FFF2-40B4-BE49-F238E27FC236}">
                    <a16:creationId xmlns:a16="http://schemas.microsoft.com/office/drawing/2014/main" id="{28354717-BEC8-4297-B42B-750A8BF953C6}"/>
                  </a:ext>
                </a:extLst>
              </p:cNvPr>
              <p:cNvGraphicFramePr/>
              <p:nvPr>
                <p:extLst>
                  <p:ext uri="{D42A27DB-BD31-4B8C-83A1-F6EECF244321}">
                    <p14:modId xmlns:p14="http://schemas.microsoft.com/office/powerpoint/2010/main" val="1164051744"/>
                  </p:ext>
                </p:extLst>
              </p:nvPr>
            </p:nvGraphicFramePr>
            <p:xfrm>
              <a:off x="3824796" y="4559331"/>
              <a:ext cx="1897200" cy="7704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52" name="차트 51">
                <a:extLst>
                  <a:ext uri="{FF2B5EF4-FFF2-40B4-BE49-F238E27FC236}">
                    <a16:creationId xmlns:a16="http://schemas.microsoft.com/office/drawing/2014/main" id="{28354717-BEC8-4297-B42B-750A8BF953C6}"/>
                  </a:ext>
                </a:extLst>
              </p:cNvPr>
              <p:cNvPicPr>
                <a:picLocks noGrp="1" noRot="1" noChangeAspect="1" noMove="1" noResize="1" noEditPoints="1" noAdjustHandles="1" noChangeArrowheads="1" noChangeShapeType="1"/>
              </p:cNvPicPr>
              <p:nvPr/>
            </p:nvPicPr>
            <p:blipFill>
              <a:blip r:embed="rId9"/>
              <a:stretch>
                <a:fillRect/>
              </a:stretch>
            </p:blipFill>
            <p:spPr>
              <a:xfrm>
                <a:off x="3824796" y="4559331"/>
                <a:ext cx="1897200" cy="770400"/>
              </a:xfrm>
              <a:prstGeom prst="rect">
                <a:avLst/>
              </a:prstGeom>
            </p:spPr>
          </p:pic>
        </mc:Fallback>
      </mc:AlternateContent>
      <p:sp>
        <p:nvSpPr>
          <p:cNvPr id="31" name="순서도: 연결자 30">
            <a:extLst>
              <a:ext uri="{FF2B5EF4-FFF2-40B4-BE49-F238E27FC236}">
                <a16:creationId xmlns:a16="http://schemas.microsoft.com/office/drawing/2014/main" id="{2D39BAF4-05A1-4D97-805F-89FFDAD99C64}"/>
              </a:ext>
            </a:extLst>
          </p:cNvPr>
          <p:cNvSpPr/>
          <p:nvPr/>
        </p:nvSpPr>
        <p:spPr bwMode="auto">
          <a:xfrm>
            <a:off x="3752796" y="448118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3" name="순서도: 연결자 22">
            <a:extLst>
              <a:ext uri="{FF2B5EF4-FFF2-40B4-BE49-F238E27FC236}">
                <a16:creationId xmlns:a16="http://schemas.microsoft.com/office/drawing/2014/main" id="{74431FA7-6AD0-4B41-904B-292BDCBC66C7}"/>
              </a:ext>
            </a:extLst>
          </p:cNvPr>
          <p:cNvSpPr/>
          <p:nvPr/>
        </p:nvSpPr>
        <p:spPr bwMode="auto">
          <a:xfrm>
            <a:off x="3476836" y="1739585"/>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A</a:t>
            </a:r>
            <a:endParaRPr lang="ko-KR" altLang="en-US" sz="800" b="1" kern="0" dirty="0">
              <a:solidFill>
                <a:srgbClr val="FFFFFF"/>
              </a:solidFill>
              <a:cs typeface="Arial" panose="020B0604020202020204" pitchFamily="34" charset="0"/>
            </a:endParaRPr>
          </a:p>
        </p:txBody>
      </p:sp>
      <p:sp>
        <p:nvSpPr>
          <p:cNvPr id="25" name="순서도: 연결자 24">
            <a:extLst>
              <a:ext uri="{FF2B5EF4-FFF2-40B4-BE49-F238E27FC236}">
                <a16:creationId xmlns:a16="http://schemas.microsoft.com/office/drawing/2014/main" id="{00CF40E0-31C0-43AC-B862-EF51CECF44DA}"/>
              </a:ext>
            </a:extLst>
          </p:cNvPr>
          <p:cNvSpPr/>
          <p:nvPr/>
        </p:nvSpPr>
        <p:spPr bwMode="auto">
          <a:xfrm>
            <a:off x="4089488" y="1644329"/>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B</a:t>
            </a:r>
            <a:endParaRPr lang="ko-KR" altLang="en-US" sz="800" b="1" kern="0" dirty="0">
              <a:solidFill>
                <a:srgbClr val="FFFFFF"/>
              </a:solidFill>
              <a:cs typeface="Arial" panose="020B0604020202020204" pitchFamily="34" charset="0"/>
            </a:endParaRPr>
          </a:p>
        </p:txBody>
      </p:sp>
      <p:sp>
        <p:nvSpPr>
          <p:cNvPr id="28" name="순서도: 연결자 27">
            <a:extLst>
              <a:ext uri="{FF2B5EF4-FFF2-40B4-BE49-F238E27FC236}">
                <a16:creationId xmlns:a16="http://schemas.microsoft.com/office/drawing/2014/main" id="{A1E49E14-9755-457F-AC2E-4B8EB948A21B}"/>
              </a:ext>
            </a:extLst>
          </p:cNvPr>
          <p:cNvSpPr/>
          <p:nvPr/>
        </p:nvSpPr>
        <p:spPr bwMode="auto">
          <a:xfrm>
            <a:off x="5894949" y="2086897"/>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A</a:t>
            </a:r>
            <a:endParaRPr lang="ko-KR" altLang="en-US" sz="800" b="1" kern="0" dirty="0">
              <a:solidFill>
                <a:srgbClr val="FFFFFF"/>
              </a:solidFill>
              <a:cs typeface="Arial" panose="020B0604020202020204" pitchFamily="34" charset="0"/>
            </a:endParaRPr>
          </a:p>
        </p:txBody>
      </p:sp>
      <p:sp>
        <p:nvSpPr>
          <p:cNvPr id="30" name="순서도: 연결자 29">
            <a:extLst>
              <a:ext uri="{FF2B5EF4-FFF2-40B4-BE49-F238E27FC236}">
                <a16:creationId xmlns:a16="http://schemas.microsoft.com/office/drawing/2014/main" id="{868C33BE-C6BE-4E22-A9C8-FA06E8AFFFB7}"/>
              </a:ext>
            </a:extLst>
          </p:cNvPr>
          <p:cNvSpPr/>
          <p:nvPr/>
        </p:nvSpPr>
        <p:spPr bwMode="auto">
          <a:xfrm>
            <a:off x="5894949" y="4677086"/>
            <a:ext cx="144000" cy="144000"/>
          </a:xfrm>
          <a:prstGeom prst="flowChartConnector">
            <a:avLst/>
          </a:prstGeom>
          <a:solidFill>
            <a:srgbClr val="007A7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B</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1164248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Margin Analysis (1/3)</a:t>
            </a:r>
          </a:p>
        </p:txBody>
      </p:sp>
      <p:sp>
        <p:nvSpPr>
          <p:cNvPr id="11"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15" name="Group 3"/>
          <p:cNvGraphicFramePr>
            <a:graphicFrameLocks noGrp="1"/>
          </p:cNvGraphicFramePr>
          <p:nvPr>
            <p:extLst>
              <p:ext uri="{D42A27DB-BD31-4B8C-83A1-F6EECF244321}">
                <p14:modId xmlns:p14="http://schemas.microsoft.com/office/powerpoint/2010/main" val="3450202435"/>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Margin</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b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Structure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회사의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Margin Structure</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다음과 같습니다</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solidFill>
                          <a:schemeClr val="tx1"/>
                        </a:solidFill>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lang="ko-KR" altLang="en-US" sz="900" dirty="0">
                          <a:solidFill>
                            <a:schemeClr val="tx1"/>
                          </a:solidFill>
                          <a:latin typeface="Arial" panose="020B0604020202020204" pitchFamily="34" charset="0"/>
                          <a:ea typeface="+mn-ea"/>
                          <a:cs typeface="Arial" panose="020B0604020202020204" pitchFamily="34" charset="0"/>
                        </a:rPr>
                        <a:t>회사의 </a:t>
                      </a:r>
                      <a:r>
                        <a:rPr lang="en-US" altLang="ko-KR" sz="900" dirty="0">
                          <a:solidFill>
                            <a:schemeClr val="tx1"/>
                          </a:solidFill>
                          <a:latin typeface="Arial" panose="020B0604020202020204" pitchFamily="34" charset="0"/>
                          <a:ea typeface="+mn-ea"/>
                          <a:cs typeface="Arial" panose="020B0604020202020204" pitchFamily="34" charset="0"/>
                        </a:rPr>
                        <a:t>Business</a:t>
                      </a:r>
                      <a:r>
                        <a:rPr lang="ko-KR" altLang="en-US" sz="900" dirty="0">
                          <a:solidFill>
                            <a:schemeClr val="tx1"/>
                          </a:solidFill>
                          <a:latin typeface="Arial" panose="020B0604020202020204" pitchFamily="34" charset="0"/>
                          <a:ea typeface="+mn-ea"/>
                          <a:cs typeface="Arial" panose="020B0604020202020204" pitchFamily="34" charset="0"/>
                        </a:rPr>
                        <a:t>는 크게 가맹점 영업지원</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가맹점 창업지원</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직영점 운영으로 구분할 수 있으며</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영업지원 활동 중 원두 외 물류매출과 기타</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로열티매출</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기타매출</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는 그 성격상 매출원가가 별도로 존재하지 않아 마진율이 높게 나타남</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기타에 포함된 로열티매출액은 월 </a:t>
                      </a:r>
                      <a:r>
                        <a:rPr lang="en-US" altLang="ko-KR" sz="900" dirty="0">
                          <a:solidFill>
                            <a:schemeClr val="tx1"/>
                          </a:solidFill>
                          <a:latin typeface="Arial" panose="020B0604020202020204" pitchFamily="34" charset="0"/>
                          <a:ea typeface="+mn-ea"/>
                          <a:cs typeface="Arial" panose="020B0604020202020204" pitchFamily="34" charset="0"/>
                        </a:rPr>
                        <a:t>15</a:t>
                      </a:r>
                      <a:r>
                        <a:rPr lang="ko-KR" altLang="en-US" sz="900" dirty="0">
                          <a:solidFill>
                            <a:schemeClr val="tx1"/>
                          </a:solidFill>
                          <a:latin typeface="Arial" panose="020B0604020202020204" pitchFamily="34" charset="0"/>
                          <a:ea typeface="+mn-ea"/>
                          <a:cs typeface="Arial" panose="020B0604020202020204" pitchFamily="34" charset="0"/>
                        </a:rPr>
                        <a:t>만원을 가맹점주로부터 매달 수취</a:t>
                      </a:r>
                      <a:r>
                        <a:rPr lang="en-US" altLang="ko-KR" sz="900" dirty="0">
                          <a:solidFill>
                            <a:schemeClr val="tx1"/>
                          </a:solidFill>
                          <a:latin typeface="Arial" panose="020B0604020202020204" pitchFamily="34" charset="0"/>
                          <a:ea typeface="+mn-ea"/>
                          <a:cs typeface="Arial" panose="020B0604020202020204" pitchFamily="34" charset="0"/>
                        </a:rPr>
                        <a:t>)</a:t>
                      </a: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lang="ko-KR" altLang="en-US" sz="900" dirty="0">
                          <a:solidFill>
                            <a:schemeClr val="tx1"/>
                          </a:solidFill>
                          <a:latin typeface="Arial" panose="020B0604020202020204" pitchFamily="34" charset="0"/>
                          <a:ea typeface="+mn-ea"/>
                          <a:cs typeface="Arial" panose="020B0604020202020204" pitchFamily="34" charset="0"/>
                        </a:rPr>
                        <a:t>매출원가 집계 영역 비교 시</a:t>
                      </a:r>
                      <a:r>
                        <a:rPr lang="en-US" altLang="ko-KR" sz="900" dirty="0">
                          <a:solidFill>
                            <a:schemeClr val="tx1"/>
                          </a:solidFill>
                          <a:latin typeface="Arial" panose="020B0604020202020204" pitchFamily="34" charset="0"/>
                          <a:ea typeface="+mn-ea"/>
                          <a:cs typeface="Arial" panose="020B0604020202020204" pitchFamily="34" charset="0"/>
                        </a:rPr>
                        <a:t>, FY20 </a:t>
                      </a:r>
                      <a:r>
                        <a:rPr lang="ko-KR" altLang="en-US" sz="900" dirty="0">
                          <a:solidFill>
                            <a:schemeClr val="tx1"/>
                          </a:solidFill>
                          <a:latin typeface="Arial" panose="020B0604020202020204" pitchFamily="34" charset="0"/>
                          <a:ea typeface="+mn-ea"/>
                          <a:cs typeface="Arial" panose="020B0604020202020204" pitchFamily="34" charset="0"/>
                        </a:rPr>
                        <a:t>기준 공헌이익율은 가맹점 창업지원</a:t>
                      </a:r>
                      <a:r>
                        <a:rPr lang="en-US" altLang="ko-KR" sz="900" dirty="0">
                          <a:solidFill>
                            <a:schemeClr val="tx1"/>
                          </a:solidFill>
                          <a:latin typeface="Arial" panose="020B0604020202020204" pitchFamily="34" charset="0"/>
                          <a:ea typeface="+mn-ea"/>
                          <a:cs typeface="Arial" panose="020B0604020202020204" pitchFamily="34" charset="0"/>
                        </a:rPr>
                        <a:t>(42.8%) &gt; </a:t>
                      </a:r>
                      <a:r>
                        <a:rPr lang="ko-KR" altLang="en-US" sz="900" dirty="0">
                          <a:solidFill>
                            <a:schemeClr val="tx1"/>
                          </a:solidFill>
                          <a:latin typeface="Arial" panose="020B0604020202020204" pitchFamily="34" charset="0"/>
                          <a:ea typeface="+mn-ea"/>
                          <a:cs typeface="Arial" panose="020B0604020202020204" pitchFamily="34" charset="0"/>
                        </a:rPr>
                        <a:t>물류매출</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원두</a:t>
                      </a:r>
                      <a:r>
                        <a:rPr lang="en-US" altLang="ko-KR" sz="900" dirty="0">
                          <a:solidFill>
                            <a:schemeClr val="tx1"/>
                          </a:solidFill>
                          <a:latin typeface="Arial" panose="020B0604020202020204" pitchFamily="34" charset="0"/>
                          <a:ea typeface="+mn-ea"/>
                          <a:cs typeface="Arial" panose="020B0604020202020204" pitchFamily="34" charset="0"/>
                        </a:rPr>
                        <a:t>)(39%) &gt; </a:t>
                      </a:r>
                      <a:r>
                        <a:rPr lang="ko-KR" altLang="en-US" sz="900" dirty="0">
                          <a:solidFill>
                            <a:schemeClr val="tx1"/>
                          </a:solidFill>
                          <a:latin typeface="Arial" panose="020B0604020202020204" pitchFamily="34" charset="0"/>
                          <a:ea typeface="+mn-ea"/>
                          <a:cs typeface="Arial" panose="020B0604020202020204" pitchFamily="34" charset="0"/>
                        </a:rPr>
                        <a:t>직영점 운영</a:t>
                      </a:r>
                      <a:r>
                        <a:rPr lang="en-US" altLang="ko-KR" sz="900" dirty="0">
                          <a:solidFill>
                            <a:schemeClr val="tx1"/>
                          </a:solidFill>
                          <a:latin typeface="Arial" panose="020B0604020202020204" pitchFamily="34" charset="0"/>
                          <a:ea typeface="+mn-ea"/>
                          <a:cs typeface="Arial" panose="020B0604020202020204" pitchFamily="34" charset="0"/>
                        </a:rPr>
                        <a:t>(17.6%) &gt;</a:t>
                      </a:r>
                      <a:r>
                        <a:rPr lang="ko-KR" altLang="en-US" sz="900" dirty="0">
                          <a:solidFill>
                            <a:schemeClr val="tx1"/>
                          </a:solidFill>
                          <a:latin typeface="Arial" panose="020B0604020202020204" pitchFamily="34" charset="0"/>
                          <a:ea typeface="+mn-ea"/>
                          <a:cs typeface="Arial" panose="020B0604020202020204" pitchFamily="34" charset="0"/>
                        </a:rPr>
                        <a:t> 상품매출</a:t>
                      </a:r>
                      <a:r>
                        <a:rPr lang="en-US" altLang="ko-KR" sz="900" dirty="0">
                          <a:solidFill>
                            <a:schemeClr val="tx1"/>
                          </a:solidFill>
                          <a:latin typeface="Arial" panose="020B0604020202020204" pitchFamily="34" charset="0"/>
                          <a:ea typeface="+mn-ea"/>
                          <a:cs typeface="Arial" panose="020B0604020202020204" pitchFamily="34" charset="0"/>
                        </a:rPr>
                        <a:t>(16.4%) </a:t>
                      </a:r>
                      <a:r>
                        <a:rPr lang="ko-KR" altLang="en-US" sz="900" dirty="0">
                          <a:solidFill>
                            <a:schemeClr val="tx1"/>
                          </a:solidFill>
                          <a:latin typeface="Arial" panose="020B0604020202020204" pitchFamily="34" charset="0"/>
                          <a:ea typeface="+mn-ea"/>
                          <a:cs typeface="Arial" panose="020B0604020202020204" pitchFamily="34" charset="0"/>
                        </a:rPr>
                        <a:t>순임 </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물류매출</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err="1">
                          <a:solidFill>
                            <a:schemeClr val="tx1"/>
                          </a:solidFill>
                          <a:latin typeface="Arial" panose="020B0604020202020204" pitchFamily="34" charset="0"/>
                          <a:ea typeface="+mn-ea"/>
                          <a:cs typeface="Arial" panose="020B0604020202020204" pitchFamily="34" charset="0"/>
                        </a:rPr>
                        <a:t>원두외</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을 총액법으로 전환하였을 경우</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해당 영역의 공헌이익률은 </a:t>
                      </a:r>
                      <a:r>
                        <a:rPr lang="en-US" altLang="ko-KR" sz="900" dirty="0">
                          <a:solidFill>
                            <a:schemeClr val="tx1"/>
                          </a:solidFill>
                          <a:latin typeface="Arial" panose="020B0604020202020204" pitchFamily="34" charset="0"/>
                          <a:ea typeface="+mn-ea"/>
                          <a:cs typeface="Arial" panose="020B0604020202020204" pitchFamily="34" charset="0"/>
                        </a:rPr>
                        <a:t>17.0%</a:t>
                      </a:r>
                      <a:r>
                        <a:rPr lang="ko-KR" altLang="en-US" sz="900" dirty="0">
                          <a:solidFill>
                            <a:schemeClr val="tx1"/>
                          </a:solidFill>
                          <a:latin typeface="Arial" panose="020B0604020202020204" pitchFamily="34" charset="0"/>
                          <a:ea typeface="+mn-ea"/>
                          <a:cs typeface="Arial" panose="020B0604020202020204" pitchFamily="34" charset="0"/>
                        </a:rPr>
                        <a:t> 수준</a:t>
                      </a:r>
                      <a:r>
                        <a:rPr lang="en-US" altLang="ko-KR" sz="900" dirty="0">
                          <a:solidFill>
                            <a:schemeClr val="tx1"/>
                          </a:solidFill>
                          <a:latin typeface="Arial" panose="020B0604020202020204" pitchFamily="34" charset="0"/>
                          <a:ea typeface="+mn-ea"/>
                          <a:cs typeface="Arial" panose="020B0604020202020204" pitchFamily="34" charset="0"/>
                        </a:rPr>
                        <a:t>)</a:t>
                      </a: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lang="en-US" altLang="ko-KR" sz="900" dirty="0">
                          <a:solidFill>
                            <a:schemeClr val="tx1"/>
                          </a:solidFill>
                          <a:latin typeface="Arial" panose="020B0604020202020204" pitchFamily="34" charset="0"/>
                          <a:ea typeface="+mn-ea"/>
                          <a:cs typeface="Arial" panose="020B0604020202020204" pitchFamily="34" charset="0"/>
                        </a:rPr>
                        <a:t>FY20 </a:t>
                      </a:r>
                      <a:r>
                        <a:rPr lang="ko-KR" altLang="en-US" sz="900" dirty="0">
                          <a:solidFill>
                            <a:schemeClr val="tx1"/>
                          </a:solidFill>
                          <a:latin typeface="Arial" panose="020B0604020202020204" pitchFamily="34" charset="0"/>
                          <a:ea typeface="+mn-ea"/>
                          <a:cs typeface="Arial" panose="020B0604020202020204" pitchFamily="34" charset="0"/>
                        </a:rPr>
                        <a:t>기준 직영점 운영의 마진율은 </a:t>
                      </a:r>
                      <a:r>
                        <a:rPr lang="en-US" altLang="ko-KR" sz="900" dirty="0">
                          <a:solidFill>
                            <a:schemeClr val="tx1"/>
                          </a:solidFill>
                          <a:latin typeface="Arial" panose="020B0604020202020204" pitchFamily="34" charset="0"/>
                          <a:ea typeface="+mn-ea"/>
                          <a:cs typeface="Arial" panose="020B0604020202020204" pitchFamily="34" charset="0"/>
                        </a:rPr>
                        <a:t>17.6%</a:t>
                      </a:r>
                      <a:r>
                        <a:rPr lang="ko-KR" altLang="en-US" sz="900" dirty="0">
                          <a:solidFill>
                            <a:schemeClr val="tx1"/>
                          </a:solidFill>
                          <a:latin typeface="Arial" panose="020B0604020202020204" pitchFamily="34" charset="0"/>
                          <a:ea typeface="+mn-ea"/>
                          <a:cs typeface="Arial" panose="020B0604020202020204" pitchFamily="34" charset="0"/>
                        </a:rPr>
                        <a:t> 수준이나</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고정비 비중</a:t>
                      </a:r>
                      <a:r>
                        <a:rPr lang="en-US" altLang="ko-KR" sz="900" dirty="0">
                          <a:solidFill>
                            <a:schemeClr val="tx1"/>
                          </a:solidFill>
                          <a:latin typeface="Arial" panose="020B0604020202020204" pitchFamily="34" charset="0"/>
                          <a:ea typeface="+mn-ea"/>
                          <a:cs typeface="Arial" panose="020B0604020202020204" pitchFamily="34" charset="0"/>
                        </a:rPr>
                        <a:t>(55%)</a:t>
                      </a:r>
                      <a:r>
                        <a:rPr lang="ko-KR" altLang="en-US" sz="900" dirty="0">
                          <a:solidFill>
                            <a:schemeClr val="tx1"/>
                          </a:solidFill>
                          <a:latin typeface="Arial" panose="020B0604020202020204" pitchFamily="34" charset="0"/>
                          <a:ea typeface="+mn-ea"/>
                          <a:cs typeface="Arial" panose="020B0604020202020204" pitchFamily="34" charset="0"/>
                        </a:rPr>
                        <a:t>이 높아 향후 매출물량 증가 시 </a:t>
                      </a:r>
                      <a:r>
                        <a:rPr lang="en-US" altLang="ko-KR" sz="900" dirty="0">
                          <a:solidFill>
                            <a:schemeClr val="tx1"/>
                          </a:solidFill>
                          <a:latin typeface="Arial" panose="020B0604020202020204" pitchFamily="34" charset="0"/>
                          <a:ea typeface="+mn-ea"/>
                          <a:cs typeface="Arial" panose="020B0604020202020204" pitchFamily="34" charset="0"/>
                        </a:rPr>
                        <a:t>leverage</a:t>
                      </a:r>
                      <a:r>
                        <a:rPr lang="ko-KR" altLang="en-US" sz="900" dirty="0">
                          <a:solidFill>
                            <a:schemeClr val="tx1"/>
                          </a:solidFill>
                          <a:latin typeface="Arial" panose="020B0604020202020204" pitchFamily="34" charset="0"/>
                          <a:ea typeface="+mn-ea"/>
                          <a:cs typeface="Arial" panose="020B0604020202020204" pitchFamily="34" charset="0"/>
                        </a:rPr>
                        <a:t>로 인한 마진 개선 효과가</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크게 나타날 것으로 기대됨</a:t>
                      </a:r>
                      <a:endParaRPr lang="en-US" altLang="ko-KR" sz="900" dirty="0">
                        <a:solidFill>
                          <a:schemeClr val="tx1"/>
                        </a:solidFill>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 name="표 1">
            <a:extLst>
              <a:ext uri="{FF2B5EF4-FFF2-40B4-BE49-F238E27FC236}">
                <a16:creationId xmlns:a16="http://schemas.microsoft.com/office/drawing/2014/main" id="{2EB8745C-C738-45B6-AA40-26C904D000B9}"/>
              </a:ext>
            </a:extLst>
          </p:cNvPr>
          <p:cNvGraphicFramePr>
            <a:graphicFrameLocks noGrp="1"/>
          </p:cNvGraphicFramePr>
          <p:nvPr>
            <p:extLst>
              <p:ext uri="{D42A27DB-BD31-4B8C-83A1-F6EECF244321}">
                <p14:modId xmlns:p14="http://schemas.microsoft.com/office/powerpoint/2010/main" val="331336829"/>
              </p:ext>
            </p:extLst>
          </p:nvPr>
        </p:nvGraphicFramePr>
        <p:xfrm>
          <a:off x="1620000" y="1677600"/>
          <a:ext cx="7099200" cy="3131480"/>
        </p:xfrm>
        <a:graphic>
          <a:graphicData uri="http://schemas.openxmlformats.org/drawingml/2006/table">
            <a:tbl>
              <a:tblPr/>
              <a:tblGrid>
                <a:gridCol w="684000">
                  <a:extLst>
                    <a:ext uri="{9D8B030D-6E8A-4147-A177-3AD203B41FA5}">
                      <a16:colId xmlns:a16="http://schemas.microsoft.com/office/drawing/2014/main" val="3157432576"/>
                    </a:ext>
                  </a:extLst>
                </a:gridCol>
                <a:gridCol w="216000">
                  <a:extLst>
                    <a:ext uri="{9D8B030D-6E8A-4147-A177-3AD203B41FA5}">
                      <a16:colId xmlns:a16="http://schemas.microsoft.com/office/drawing/2014/main" val="2868455866"/>
                    </a:ext>
                  </a:extLst>
                </a:gridCol>
                <a:gridCol w="442800">
                  <a:extLst>
                    <a:ext uri="{9D8B030D-6E8A-4147-A177-3AD203B41FA5}">
                      <a16:colId xmlns:a16="http://schemas.microsoft.com/office/drawing/2014/main" val="1238688892"/>
                    </a:ext>
                  </a:extLst>
                </a:gridCol>
                <a:gridCol w="442800">
                  <a:extLst>
                    <a:ext uri="{9D8B030D-6E8A-4147-A177-3AD203B41FA5}">
                      <a16:colId xmlns:a16="http://schemas.microsoft.com/office/drawing/2014/main" val="1463403131"/>
                    </a:ext>
                  </a:extLst>
                </a:gridCol>
                <a:gridCol w="442800">
                  <a:extLst>
                    <a:ext uri="{9D8B030D-6E8A-4147-A177-3AD203B41FA5}">
                      <a16:colId xmlns:a16="http://schemas.microsoft.com/office/drawing/2014/main" val="1921960783"/>
                    </a:ext>
                  </a:extLst>
                </a:gridCol>
                <a:gridCol w="442800">
                  <a:extLst>
                    <a:ext uri="{9D8B030D-6E8A-4147-A177-3AD203B41FA5}">
                      <a16:colId xmlns:a16="http://schemas.microsoft.com/office/drawing/2014/main" val="3133228005"/>
                    </a:ext>
                  </a:extLst>
                </a:gridCol>
                <a:gridCol w="442800">
                  <a:extLst>
                    <a:ext uri="{9D8B030D-6E8A-4147-A177-3AD203B41FA5}">
                      <a16:colId xmlns:a16="http://schemas.microsoft.com/office/drawing/2014/main" val="431656775"/>
                    </a:ext>
                  </a:extLst>
                </a:gridCol>
                <a:gridCol w="442800">
                  <a:extLst>
                    <a:ext uri="{9D8B030D-6E8A-4147-A177-3AD203B41FA5}">
                      <a16:colId xmlns:a16="http://schemas.microsoft.com/office/drawing/2014/main" val="1080758389"/>
                    </a:ext>
                  </a:extLst>
                </a:gridCol>
                <a:gridCol w="442800">
                  <a:extLst>
                    <a:ext uri="{9D8B030D-6E8A-4147-A177-3AD203B41FA5}">
                      <a16:colId xmlns:a16="http://schemas.microsoft.com/office/drawing/2014/main" val="441428188"/>
                    </a:ext>
                  </a:extLst>
                </a:gridCol>
                <a:gridCol w="442800">
                  <a:extLst>
                    <a:ext uri="{9D8B030D-6E8A-4147-A177-3AD203B41FA5}">
                      <a16:colId xmlns:a16="http://schemas.microsoft.com/office/drawing/2014/main" val="1027554609"/>
                    </a:ext>
                  </a:extLst>
                </a:gridCol>
                <a:gridCol w="442800">
                  <a:extLst>
                    <a:ext uri="{9D8B030D-6E8A-4147-A177-3AD203B41FA5}">
                      <a16:colId xmlns:a16="http://schemas.microsoft.com/office/drawing/2014/main" val="1767482554"/>
                    </a:ext>
                  </a:extLst>
                </a:gridCol>
                <a:gridCol w="442800">
                  <a:extLst>
                    <a:ext uri="{9D8B030D-6E8A-4147-A177-3AD203B41FA5}">
                      <a16:colId xmlns:a16="http://schemas.microsoft.com/office/drawing/2014/main" val="3224637237"/>
                    </a:ext>
                  </a:extLst>
                </a:gridCol>
                <a:gridCol w="442800">
                  <a:extLst>
                    <a:ext uri="{9D8B030D-6E8A-4147-A177-3AD203B41FA5}">
                      <a16:colId xmlns:a16="http://schemas.microsoft.com/office/drawing/2014/main" val="2871258373"/>
                    </a:ext>
                  </a:extLst>
                </a:gridCol>
                <a:gridCol w="442800">
                  <a:extLst>
                    <a:ext uri="{9D8B030D-6E8A-4147-A177-3AD203B41FA5}">
                      <a16:colId xmlns:a16="http://schemas.microsoft.com/office/drawing/2014/main" val="4155508036"/>
                    </a:ext>
                  </a:extLst>
                </a:gridCol>
                <a:gridCol w="442800">
                  <a:extLst>
                    <a:ext uri="{9D8B030D-6E8A-4147-A177-3AD203B41FA5}">
                      <a16:colId xmlns:a16="http://schemas.microsoft.com/office/drawing/2014/main" val="2276131660"/>
                    </a:ext>
                  </a:extLst>
                </a:gridCol>
                <a:gridCol w="442800">
                  <a:extLst>
                    <a:ext uri="{9D8B030D-6E8A-4147-A177-3AD203B41FA5}">
                      <a16:colId xmlns:a16="http://schemas.microsoft.com/office/drawing/2014/main" val="3045179580"/>
                    </a:ext>
                  </a:extLst>
                </a:gridCol>
              </a:tblGrid>
              <a:tr h="115337">
                <a:tc rowSpan="3" gridSpan="2">
                  <a:txBody>
                    <a:bodyPr/>
                    <a:lstStyle/>
                    <a:p>
                      <a:pPr algn="l" fontAlgn="ctr"/>
                      <a:r>
                        <a:rPr lang="en-US" altLang="ko-KR" sz="800" b="1" i="0" u="none" strike="noStrike" dirty="0">
                          <a:solidFill>
                            <a:srgbClr val="FFFFFF"/>
                          </a:solidFill>
                          <a:effectLst/>
                          <a:latin typeface="Arial" panose="020B0604020202020204" pitchFamily="34" charset="0"/>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en-US" altLang="ko-KR" sz="800" b="1" i="0" u="none" strike="noStrike" dirty="0">
                          <a:solidFill>
                            <a:srgbClr val="FFFFFF"/>
                          </a:solidFill>
                          <a:effectLst/>
                          <a:latin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3" hMerge="1">
                  <a:txBody>
                    <a:bodyPr/>
                    <a:lstStyle/>
                    <a:p>
                      <a:pPr latinLnBrk="1"/>
                      <a:endParaRPr lang="ko-KR" altLang="en-US"/>
                    </a:p>
                  </a:txBody>
                  <a:tcPr/>
                </a:tc>
                <a:tc rowSpan="2" gridSpan="2">
                  <a:txBody>
                    <a:bodyPr/>
                    <a:lstStyle/>
                    <a:p>
                      <a:pPr algn="ctr" fontAlgn="ctr"/>
                      <a:r>
                        <a:rPr lang="en-US" sz="800" b="1" i="0" u="none" strike="noStrike" dirty="0">
                          <a:solidFill>
                            <a:srgbClr val="FFFFFF"/>
                          </a:solidFill>
                          <a:effectLst/>
                          <a:latin typeface="Arial" panose="020B0604020202020204" pitchFamily="34" charset="0"/>
                        </a:rPr>
                        <a:t>Total</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rowSpan="2" hMerge="1">
                  <a:txBody>
                    <a:bodyPr/>
                    <a:lstStyle/>
                    <a:p>
                      <a:pPr latinLnBrk="1"/>
                      <a:endParaRPr lang="ko-KR" altLang="en-US"/>
                    </a:p>
                  </a:txBody>
                  <a:tcPr/>
                </a:tc>
                <a:tc gridSpan="8">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가맹점 영업지원</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가맹점</a:t>
                      </a:r>
                      <a:r>
                        <a:rPr lang="ko-KR" altLang="en-US" sz="800" b="1" i="0" u="none" strike="noStrike" dirty="0">
                          <a:solidFill>
                            <a:srgbClr val="FFFFFF"/>
                          </a:solidFill>
                          <a:effectLst/>
                          <a:latin typeface="Arial" panose="020B0604020202020204" pitchFamily="34" charset="0"/>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창업지원</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7A79"/>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직영점</a:t>
                      </a:r>
                      <a:r>
                        <a:rPr lang="ko-KR" altLang="en-US" sz="800" b="1" i="0" u="none" strike="noStrike" dirty="0">
                          <a:solidFill>
                            <a:srgbClr val="FFFFFF"/>
                          </a:solidFill>
                          <a:effectLst/>
                          <a:latin typeface="Arial" panose="020B0604020202020204" pitchFamily="34" charset="0"/>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운영</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5EB8"/>
                    </a:solidFill>
                  </a:tcPr>
                </a:tc>
                <a:tc hMerge="1">
                  <a:txBody>
                    <a:bodyPr/>
                    <a:lstStyle/>
                    <a:p>
                      <a:pPr latinLnBrk="1"/>
                      <a:endParaRPr lang="ko-KR" altLang="en-US"/>
                    </a:p>
                  </a:txBody>
                  <a:tcPr/>
                </a:tc>
                <a:extLst>
                  <a:ext uri="{0D108BD9-81ED-4DB2-BD59-A6C34878D82A}">
                    <a16:rowId xmlns:a16="http://schemas.microsoft.com/office/drawing/2014/main" val="2808886337"/>
                  </a:ext>
                </a:extLst>
              </a:tr>
              <a:tr h="115337">
                <a:tc gridSpan="2" vMerge="1">
                  <a:txBody>
                    <a:bodyPr/>
                    <a:lstStyle/>
                    <a:p>
                      <a:pPr latinLnBrk="1"/>
                      <a:endParaRPr lang="ko-KR" altLang="en-US"/>
                    </a:p>
                  </a:txBody>
                  <a:tcPr/>
                </a:tc>
                <a:tc hMerge="1"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물류매출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원두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물류매출</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err="1">
                          <a:solidFill>
                            <a:srgbClr val="FFFFFF"/>
                          </a:solidFill>
                          <a:effectLst/>
                          <a:latin typeface="맑은 고딕" panose="020B0503020000020004" pitchFamily="50" charset="-127"/>
                          <a:ea typeface="맑은 고딕" panose="020B0503020000020004" pitchFamily="50" charset="-127"/>
                        </a:rPr>
                        <a:t>원두외</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상품매출</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기타</a:t>
                      </a:r>
                      <a:r>
                        <a:rPr lang="en-US" altLang="ko-KR" sz="800" b="1" i="0" u="none" strike="noStrike" baseline="30000" dirty="0">
                          <a:solidFill>
                            <a:srgbClr val="FFFFFF"/>
                          </a:solidFill>
                          <a:effectLst/>
                          <a:latin typeface="맑은 고딕" panose="020B0503020000020004" pitchFamily="50" charset="-127"/>
                          <a:ea typeface="맑은 고딕" panose="020B0503020000020004" pitchFamily="50" charset="-127"/>
                        </a:rPr>
                        <a:t>1</a:t>
                      </a:r>
                      <a:endParaRPr lang="ko-KR" altLang="en-US" sz="800" b="1" i="0" u="none" strike="noStrike" baseline="30000"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초기투자매출</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7A79"/>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직영매출</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5EB8"/>
                    </a:solidFill>
                  </a:tcPr>
                </a:tc>
                <a:tc hMerge="1">
                  <a:txBody>
                    <a:bodyPr/>
                    <a:lstStyle/>
                    <a:p>
                      <a:pPr latinLnBrk="1"/>
                      <a:endParaRPr lang="ko-KR" altLang="en-US"/>
                    </a:p>
                  </a:txBody>
                  <a:tcPr/>
                </a:tc>
                <a:extLst>
                  <a:ext uri="{0D108BD9-81ED-4DB2-BD59-A6C34878D82A}">
                    <a16:rowId xmlns:a16="http://schemas.microsoft.com/office/drawing/2014/main" val="3223246358"/>
                  </a:ext>
                </a:extLst>
              </a:tr>
              <a:tr h="18000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7A79"/>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7A79"/>
                    </a:solidFill>
                  </a:tcPr>
                </a:tc>
                <a:tc>
                  <a:txBody>
                    <a:bodyPr/>
                    <a:lstStyle/>
                    <a:p>
                      <a:pPr algn="ctr" fontAlgn="ctr"/>
                      <a:r>
                        <a:rPr lang="ko-KR" altLang="en-US" sz="800" b="1" i="0" u="none" strike="noStrike" dirty="0">
                          <a:solidFill>
                            <a:srgbClr val="FFFFFF"/>
                          </a:solidFill>
                          <a:effectLst/>
                          <a:latin typeface="Arial" panose="020B0604020202020204" pitchFamily="34" charset="0"/>
                        </a:rPr>
                        <a:t>금액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5EB8"/>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5EB8"/>
                    </a:solidFill>
                  </a:tcPr>
                </a:tc>
                <a:extLst>
                  <a:ext uri="{0D108BD9-81ED-4DB2-BD59-A6C34878D82A}">
                    <a16:rowId xmlns:a16="http://schemas.microsoft.com/office/drawing/2014/main" val="1779714827"/>
                  </a:ext>
                </a:extLst>
              </a:tr>
              <a:tr h="115337">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a:t>
                      </a:r>
                      <a:endParaRPr lang="ko-KR" altLang="en-US" sz="8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61,358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23,097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rPr>
                        <a:t>14,653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661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1,800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19,538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1,609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20417510"/>
                  </a:ext>
                </a:extLst>
              </a:tr>
              <a:tr h="115337">
                <a:tc>
                  <a:txBody>
                    <a:bodyPr/>
                    <a:lstStyle/>
                    <a:p>
                      <a:pPr algn="l" fontAlgn="ctr"/>
                      <a:r>
                        <a:rPr lang="en-US" sz="800" b="1" i="0" u="none" strike="noStrike" dirty="0">
                          <a:solidFill>
                            <a:srgbClr val="000000"/>
                          </a:solidFill>
                          <a:effectLst/>
                          <a:latin typeface="Arial" panose="020B0604020202020204" pitchFamily="34" charset="0"/>
                        </a:rPr>
                        <a:t>COGS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800" b="1" i="0"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24,392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Arial" panose="020B0604020202020204" pitchFamily="34" charset="0"/>
                        </a:rPr>
                        <a:t>39.8%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11,845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51.3%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Arial" panose="020B0604020202020204" pitchFamily="34" charset="0"/>
                        </a:rPr>
                        <a:t>553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83.6%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10,669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Arial" panose="020B0604020202020204" pitchFamily="34" charset="0"/>
                        </a:rPr>
                        <a:t>54.6%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1,325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82.4%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936647757"/>
                  </a:ext>
                </a:extLst>
              </a:tr>
              <a:tr h="115337">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변동비</a:t>
                      </a:r>
                      <a:endParaRPr lang="ko-KR" altLang="en-US" sz="8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en-US" sz="700" b="0" i="0" u="none" strike="noStrike" dirty="0">
                        <a:solidFill>
                          <a:srgbClr val="000000"/>
                        </a:solidFill>
                        <a:effectLst/>
                        <a:latin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23,116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rPr>
                        <a:t>37.7%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11,845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51.3%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rPr>
                        <a:t>553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83.6%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rPr>
                        <a:t>10,66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rPr>
                        <a:t>54.6%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602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37.4%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969374889"/>
                  </a:ext>
                </a:extLst>
              </a:tr>
              <a:tr h="115337">
                <a:tc>
                  <a:txBody>
                    <a:bodyPr/>
                    <a:lstStyle/>
                    <a:p>
                      <a:pPr algn="l" fontAlgn="ctr"/>
                      <a:r>
                        <a:rPr lang="ko-KR" altLang="en-US" sz="800" b="0" i="0" u="none" strike="noStrike">
                          <a:solidFill>
                            <a:srgbClr val="000000"/>
                          </a:solidFill>
                          <a:effectLst/>
                          <a:latin typeface="Arial" panose="020B0604020202020204" pitchFamily="34" charset="0"/>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고정비</a:t>
                      </a: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724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1.2%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724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45.0%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21270150"/>
                  </a:ext>
                </a:extLst>
              </a:tr>
              <a:tr h="115337">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매출총이익</a:t>
                      </a:r>
                      <a:endParaRPr lang="ko-KR" altLang="en-US" sz="8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36,966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60.2%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rPr>
                        <a:t>11,252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rPr>
                        <a:t>48.7%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14,653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108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16.4%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1,800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8,869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rPr>
                        <a:t>45.4%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284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17.6%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011579436"/>
                  </a:ext>
                </a:extLst>
              </a:tr>
              <a:tr h="115337">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판관비</a:t>
                      </a:r>
                      <a:endParaRPr lang="ko-KR" altLang="en-US" sz="800" b="1"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1" i="0"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4,017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Arial" panose="020B0604020202020204" pitchFamily="34" charset="0"/>
                        </a:rPr>
                        <a:t>6.5%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2,243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9.7%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1,267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8.6%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Arial" panose="020B0604020202020204" pitchFamily="34" charset="0"/>
                        </a:rPr>
                        <a:t>507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Arial" panose="020B0604020202020204" pitchFamily="34" charset="0"/>
                        </a:rPr>
                        <a:t>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Arial" panose="020B0604020202020204" pitchFamily="34" charset="0"/>
                        </a:rPr>
                        <a:t>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978140121"/>
                  </a:ext>
                </a:extLst>
              </a:tr>
              <a:tr h="115337">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인건비</a:t>
                      </a:r>
                      <a:r>
                        <a:rPr lang="en-US" altLang="ko-KR" sz="800" b="0" i="0" u="none" strike="noStrike" baseline="30000" dirty="0">
                          <a:solidFill>
                            <a:srgbClr val="000000"/>
                          </a:solidFill>
                          <a:effectLst/>
                          <a:latin typeface="맑은 고딕" panose="020B0503020000020004" pitchFamily="50" charset="-127"/>
                          <a:ea typeface="맑은 고딕" panose="020B0503020000020004" pitchFamily="50" charset="-127"/>
                        </a:rPr>
                        <a:t>2</a:t>
                      </a:r>
                      <a:endParaRPr lang="ko-KR" altLang="en-US" sz="800" b="0" i="0" u="none" strike="noStrike" baseline="30000"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r>
                        <a:rPr lang="en-US" sz="700" b="0" i="0" u="none" strike="noStrike">
                          <a:solidFill>
                            <a:srgbClr val="000000"/>
                          </a:solidFill>
                          <a:effectLst/>
                          <a:latin typeface="Arial" panose="020B0604020202020204" pitchFamily="34" charset="0"/>
                        </a:rPr>
                        <a:t>FC</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2,747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4.5%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973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4.2%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1,267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8.6%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rPr>
                        <a:t>507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0.0%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81511961"/>
                  </a:ext>
                </a:extLst>
              </a:tr>
              <a:tr h="115337">
                <a:tc>
                  <a:txBody>
                    <a:bodyPr/>
                    <a:lstStyle/>
                    <a:p>
                      <a:pPr algn="l" fontAlgn="ctr"/>
                      <a:r>
                        <a:rPr lang="ko-KR" altLang="en-US" sz="800" b="0" i="0" u="none" strike="noStrike">
                          <a:solidFill>
                            <a:srgbClr val="000000"/>
                          </a:solidFill>
                          <a:effectLst/>
                          <a:latin typeface="Arial" panose="020B0604020202020204" pitchFamily="34" charset="0"/>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물류비</a:t>
                      </a: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Arial" panose="020B0604020202020204" pitchFamily="34" charset="0"/>
                        </a:rPr>
                        <a:t>VC</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1,270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1,270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5.5%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67045966"/>
                  </a:ext>
                </a:extLst>
              </a:tr>
              <a:tr h="115337">
                <a:tc>
                  <a:txBody>
                    <a:bodyPr/>
                    <a:lstStyle/>
                    <a:p>
                      <a:pPr algn="l" fontAlgn="ctr"/>
                      <a:r>
                        <a:rPr lang="ko-KR" altLang="en-US" sz="800" b="1" i="0" u="none" strike="noStrike" dirty="0">
                          <a:solidFill>
                            <a:srgbClr val="000000"/>
                          </a:solidFill>
                          <a:effectLst/>
                          <a:latin typeface="Arial" panose="020B0604020202020204" pitchFamily="34" charset="0"/>
                        </a:rPr>
                        <a:t>공헌이익</a:t>
                      </a:r>
                      <a:endParaRPr lang="en-US" sz="8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32,949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rPr>
                        <a:t>53.7%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9,009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39.0%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13,386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91.4%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108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16.4%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1,800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rPr>
                        <a:t>8,362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rPr>
                        <a:t>42.8%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283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17.6%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33926284"/>
                  </a:ext>
                </a:extLst>
              </a:tr>
              <a:tr h="115337">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기타판관비</a:t>
                      </a:r>
                      <a:endParaRPr lang="ko-KR" altLang="en-US" sz="800" b="1"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1" i="0"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5,842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a:solidFill>
                            <a:srgbClr val="000000"/>
                          </a:solidFill>
                          <a:effectLst/>
                          <a:latin typeface="Arial" panose="020B0604020202020204" pitchFamily="34" charset="0"/>
                        </a:rPr>
                        <a:t>9.5%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25102324"/>
                  </a:ext>
                </a:extLst>
              </a:tr>
              <a:tr h="115337">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인건비</a:t>
                      </a:r>
                      <a:endParaRPr lang="ko-KR" altLang="en-US" sz="8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r>
                        <a:rPr lang="en-US" sz="700" b="0" i="0" u="none" strike="noStrike" dirty="0">
                          <a:solidFill>
                            <a:srgbClr val="000000"/>
                          </a:solidFill>
                          <a:effectLst/>
                          <a:latin typeface="Arial" panose="020B0604020202020204" pitchFamily="34" charset="0"/>
                        </a:rPr>
                        <a:t>FC</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1,236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rPr>
                        <a:t>2.0%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971393735"/>
                  </a:ext>
                </a:extLst>
              </a:tr>
              <a:tr h="115337">
                <a:tc>
                  <a:txBody>
                    <a:bodyPr/>
                    <a:lstStyle/>
                    <a:p>
                      <a:pPr algn="l" fontAlgn="ctr"/>
                      <a:r>
                        <a:rPr lang="ko-KR" altLang="en-US" sz="800" b="0" i="0" u="none" strike="noStrike">
                          <a:solidFill>
                            <a:srgbClr val="000000"/>
                          </a:solidFill>
                          <a:effectLst/>
                          <a:latin typeface="Arial" panose="020B0604020202020204" pitchFamily="34" charset="0"/>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임차료</a:t>
                      </a: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r>
                        <a:rPr lang="en-US" sz="700" b="0" i="0" u="none" strike="noStrike" dirty="0">
                          <a:solidFill>
                            <a:srgbClr val="000000"/>
                          </a:solidFill>
                          <a:effectLst/>
                          <a:latin typeface="Arial" panose="020B0604020202020204" pitchFamily="34" charset="0"/>
                        </a:rPr>
                        <a:t>FC</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218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rPr>
                        <a:t>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599893348"/>
                  </a:ext>
                </a:extLst>
              </a:tr>
              <a:tr h="115337">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광고선전비</a:t>
                      </a:r>
                      <a:endParaRPr lang="ko-KR" altLang="en-US" sz="8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r>
                        <a:rPr lang="en-US" sz="700" b="0" i="0" u="none" strike="noStrike" dirty="0">
                          <a:solidFill>
                            <a:srgbClr val="000000"/>
                          </a:solidFill>
                          <a:effectLst/>
                          <a:latin typeface="Arial" panose="020B0604020202020204" pitchFamily="34" charset="0"/>
                        </a:rPr>
                        <a:t>FC</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432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0.7%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314668079"/>
                  </a:ext>
                </a:extLst>
              </a:tr>
              <a:tr h="115337">
                <a:tc>
                  <a:txBody>
                    <a:bodyPr/>
                    <a:lstStyle/>
                    <a:p>
                      <a:pPr algn="l" fontAlgn="ctr"/>
                      <a:r>
                        <a:rPr lang="ko-KR" altLang="en-US" sz="800" b="0" i="0" u="none" strike="noStrike">
                          <a:solidFill>
                            <a:srgbClr val="000000"/>
                          </a:solidFill>
                          <a:effectLst/>
                          <a:latin typeface="Arial" panose="020B0604020202020204" pitchFamily="34" charset="0"/>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지급수수료</a:t>
                      </a: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r>
                        <a:rPr lang="en-US" sz="700" b="0" i="0" u="none" strike="noStrike" dirty="0">
                          <a:solidFill>
                            <a:srgbClr val="000000"/>
                          </a:solidFill>
                          <a:effectLst/>
                          <a:latin typeface="Arial" panose="020B0604020202020204" pitchFamily="34" charset="0"/>
                        </a:rPr>
                        <a:t>FC</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541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0.9%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1592709288"/>
                  </a:ext>
                </a:extLst>
              </a:tr>
              <a:tr h="115337">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endParaRPr lang="ko-KR" altLang="en-US" sz="8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Arial" panose="020B0604020202020204" pitchFamily="34" charset="0"/>
                        </a:rPr>
                        <a:t>FC</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3,414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5.6%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39357617"/>
                  </a:ext>
                </a:extLst>
              </a:tr>
              <a:tr h="115337">
                <a:tc>
                  <a:txBody>
                    <a:bodyPr/>
                    <a:lstStyle/>
                    <a:p>
                      <a:pPr algn="l" fontAlgn="ctr"/>
                      <a:r>
                        <a:rPr lang="en-US" sz="800" b="1" i="0" u="none" strike="noStrike" dirty="0">
                          <a:solidFill>
                            <a:srgbClr val="000000"/>
                          </a:solidFill>
                          <a:effectLst/>
                          <a:latin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1" i="0"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27,107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44.2%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863297855"/>
                  </a:ext>
                </a:extLst>
              </a:tr>
              <a:tr h="115337">
                <a:tc>
                  <a:txBody>
                    <a:bodyPr/>
                    <a:lstStyle/>
                    <a:p>
                      <a:pPr algn="l" fontAlgn="ctr"/>
                      <a:r>
                        <a:rPr lang="en-US" sz="800" b="0" i="0" u="none" strike="noStrike" dirty="0">
                          <a:solidFill>
                            <a:srgbClr val="000000"/>
                          </a:solidFill>
                          <a:effectLst/>
                          <a:latin typeface="Arial" panose="020B0604020202020204" pitchFamily="34" charset="0"/>
                        </a:rPr>
                        <a: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451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0.7%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1885228104"/>
                  </a:ext>
                </a:extLst>
              </a:tr>
              <a:tr h="115337">
                <a:tc>
                  <a:txBody>
                    <a:bodyPr/>
                    <a:lstStyle/>
                    <a:p>
                      <a:pPr algn="l" fontAlgn="ctr"/>
                      <a:r>
                        <a:rPr lang="en-US" sz="800" b="1" i="0" u="none" strike="noStrike" dirty="0">
                          <a:solidFill>
                            <a:srgbClr val="000000"/>
                          </a:solidFill>
                          <a:effectLst/>
                          <a:latin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rPr>
                        <a:t>27,557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44.9%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2030858822"/>
                  </a:ext>
                </a:extLst>
              </a:tr>
              <a:tr h="0">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1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242813785"/>
                  </a:ext>
                </a:extLst>
              </a:tr>
              <a:tr h="115337">
                <a:tc gridSpan="2">
                  <a:txBody>
                    <a:bodyPr/>
                    <a:lstStyle/>
                    <a:p>
                      <a:pPr algn="l" fontAlgn="ctr"/>
                      <a:r>
                        <a:rPr lang="en-US" altLang="ko-KR" sz="800" b="1" i="0" u="none" strike="noStrike" dirty="0">
                          <a:solidFill>
                            <a:srgbClr val="FFFFFF"/>
                          </a:solidFill>
                          <a:effectLst/>
                          <a:latin typeface="Arial" panose="020B0604020202020204" pitchFamily="34" charset="0"/>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a:solidFill>
                          <a:srgbClr val="FFFFFF"/>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rPr>
                        <a:t>비율</a:t>
                      </a:r>
                      <a:endParaRPr lang="en-US" altLang="ko-KR" sz="800" b="1" i="0" u="none" strike="noStrike" dirty="0">
                        <a:solidFill>
                          <a:srgbClr val="FFFFFF"/>
                        </a:solidFill>
                        <a:effectLst/>
                        <a:latin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877937565"/>
                  </a:ext>
                </a:extLst>
              </a:tr>
              <a:tr h="115337">
                <a:tc gridSpan="2">
                  <a:txBody>
                    <a:bodyPr/>
                    <a:lstStyle/>
                    <a:p>
                      <a:pPr algn="l" fontAlgn="ctr"/>
                      <a:r>
                        <a:rPr lang="en-US" sz="800" b="0" i="0" u="none" strike="noStrike" dirty="0">
                          <a:solidFill>
                            <a:srgbClr val="000000"/>
                          </a:solidFill>
                          <a:effectLst/>
                          <a:latin typeface="Arial" panose="020B0604020202020204" pitchFamily="34" charset="0"/>
                        </a:rPr>
                        <a:t>VC</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rPr>
                        <a:t>24,386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rPr>
                        <a:t>72.4%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632959183"/>
                  </a:ext>
                </a:extLst>
              </a:tr>
              <a:tr h="115337">
                <a:tc gridSpan="2">
                  <a:txBody>
                    <a:bodyPr/>
                    <a:lstStyle/>
                    <a:p>
                      <a:pPr algn="l" fontAlgn="ctr"/>
                      <a:r>
                        <a:rPr lang="en-US" sz="800" b="0" i="0" u="none" strike="noStrike" dirty="0">
                          <a:solidFill>
                            <a:srgbClr val="000000"/>
                          </a:solidFill>
                          <a:effectLst/>
                          <a:latin typeface="Arial" panose="020B0604020202020204" pitchFamily="34" charset="0"/>
                        </a:rPr>
                        <a:t>FC</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rPr>
                        <a:t>9,313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rPr>
                        <a:t>27.6%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4007214558"/>
                  </a:ext>
                </a:extLst>
              </a:tr>
              <a:tr h="115337">
                <a:tc gridSpan="2">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합계</a:t>
                      </a:r>
                      <a:endParaRPr lang="ko-KR" altLang="en-US" sz="8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rPr>
                        <a:t>33,698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417565070"/>
                  </a:ext>
                </a:extLst>
              </a:tr>
            </a:tbl>
          </a:graphicData>
        </a:graphic>
      </p:graphicFrame>
      <p:graphicFrame>
        <p:nvGraphicFramePr>
          <p:cNvPr id="8" name="표 7">
            <a:extLst>
              <a:ext uri="{FF2B5EF4-FFF2-40B4-BE49-F238E27FC236}">
                <a16:creationId xmlns:a16="http://schemas.microsoft.com/office/drawing/2014/main" id="{2AD24443-FD00-40AF-8D24-087A62516477}"/>
              </a:ext>
            </a:extLst>
          </p:cNvPr>
          <p:cNvGraphicFramePr>
            <a:graphicFrameLocks noGrp="1"/>
          </p:cNvGraphicFramePr>
          <p:nvPr>
            <p:extLst>
              <p:ext uri="{D42A27DB-BD31-4B8C-83A1-F6EECF244321}">
                <p14:modId xmlns:p14="http://schemas.microsoft.com/office/powerpoint/2010/main" val="3694865610"/>
              </p:ext>
            </p:extLst>
          </p:nvPr>
        </p:nvGraphicFramePr>
        <p:xfrm>
          <a:off x="3549700" y="3467960"/>
          <a:ext cx="2700000" cy="1341120"/>
        </p:xfrm>
        <a:graphic>
          <a:graphicData uri="http://schemas.openxmlformats.org/drawingml/2006/table">
            <a:tbl>
              <a:tblPr/>
              <a:tblGrid>
                <a:gridCol w="828000">
                  <a:extLst>
                    <a:ext uri="{9D8B030D-6E8A-4147-A177-3AD203B41FA5}">
                      <a16:colId xmlns:a16="http://schemas.microsoft.com/office/drawing/2014/main" val="1154067446"/>
                    </a:ext>
                  </a:extLst>
                </a:gridCol>
                <a:gridCol w="468000">
                  <a:extLst>
                    <a:ext uri="{9D8B030D-6E8A-4147-A177-3AD203B41FA5}">
                      <a16:colId xmlns:a16="http://schemas.microsoft.com/office/drawing/2014/main" val="563081654"/>
                    </a:ext>
                  </a:extLst>
                </a:gridCol>
                <a:gridCol w="468000">
                  <a:extLst>
                    <a:ext uri="{9D8B030D-6E8A-4147-A177-3AD203B41FA5}">
                      <a16:colId xmlns:a16="http://schemas.microsoft.com/office/drawing/2014/main" val="2320319436"/>
                    </a:ext>
                  </a:extLst>
                </a:gridCol>
                <a:gridCol w="468000">
                  <a:extLst>
                    <a:ext uri="{9D8B030D-6E8A-4147-A177-3AD203B41FA5}">
                      <a16:colId xmlns:a16="http://schemas.microsoft.com/office/drawing/2014/main" val="422089057"/>
                    </a:ext>
                  </a:extLst>
                </a:gridCol>
                <a:gridCol w="468000">
                  <a:extLst>
                    <a:ext uri="{9D8B030D-6E8A-4147-A177-3AD203B41FA5}">
                      <a16:colId xmlns:a16="http://schemas.microsoft.com/office/drawing/2014/main" val="2921269753"/>
                    </a:ext>
                  </a:extLst>
                </a:gridCol>
              </a:tblGrid>
              <a:tr h="0">
                <a:tc rowSpan="2">
                  <a:txBody>
                    <a:bodyPr/>
                    <a:lstStyle/>
                    <a:p>
                      <a:pPr algn="ctr" fontAlgn="ctr"/>
                      <a:r>
                        <a:rPr lang="en-US" altLang="ko-KR" sz="800" b="1" i="0" u="none" strike="noStrike" dirty="0">
                          <a:solidFill>
                            <a:srgbClr val="FFFFFF"/>
                          </a:solidFill>
                          <a:effectLst/>
                          <a:latin typeface="Arial" panose="020B0604020202020204" pitchFamily="34" charset="0"/>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chemeClr val="tx1">
                        <a:lumMod val="50000"/>
                        <a:lumOff val="50000"/>
                      </a:schemeClr>
                    </a:solidFill>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물류매출</a:t>
                      </a:r>
                      <a:r>
                        <a:rPr lang="en-US" altLang="ko-KR" sz="800" b="1" i="0" u="none" strike="noStrike" dirty="0">
                          <a:solidFill>
                            <a:srgbClr val="FFFFFF"/>
                          </a:solidFill>
                          <a:effectLst/>
                          <a:latin typeface="Arial" panose="020B0604020202020204" pitchFamily="34" charset="0"/>
                        </a:rPr>
                        <a:t>_</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원두</a:t>
                      </a:r>
                      <a:endParaRPr lang="ko-KR" altLang="en-US" sz="800" b="1" i="0" u="none" strike="noStrike" dirty="0">
                        <a:solidFill>
                          <a:srgbClr val="FFFFFF"/>
                        </a:solidFill>
                        <a:effectLst/>
                        <a:latin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chemeClr val="tx1">
                        <a:lumMod val="50000"/>
                        <a:lumOff val="50000"/>
                      </a:schemeClr>
                    </a:solidFill>
                  </a:tcPr>
                </a:tc>
                <a:tc hMerge="1">
                  <a:txBody>
                    <a:bodyPr/>
                    <a:lstStyle/>
                    <a:p>
                      <a:pPr latinLnBrk="1"/>
                      <a:endParaRPr lang="ko-KR" altLang="en-US"/>
                    </a:p>
                  </a:txBody>
                  <a:tcPr/>
                </a:tc>
                <a:tc grid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물류매출</a:t>
                      </a:r>
                      <a:r>
                        <a:rPr lang="en-US" altLang="ko-KR" sz="800" b="1" i="0" u="none" strike="noStrike" dirty="0">
                          <a:solidFill>
                            <a:srgbClr val="FFFFFF"/>
                          </a:solidFill>
                          <a:effectLst/>
                          <a:latin typeface="Arial" panose="020B0604020202020204" pitchFamily="34" charset="0"/>
                        </a:rPr>
                        <a:t>_</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원두</a:t>
                      </a:r>
                      <a:r>
                        <a:rPr lang="ko-KR" altLang="en-US" sz="800" b="1" i="0" u="none" strike="noStrike" dirty="0">
                          <a:solidFill>
                            <a:srgbClr val="FFFFFF"/>
                          </a:solidFill>
                          <a:effectLst/>
                          <a:latin typeface="Arial" panose="020B0604020202020204" pitchFamily="34" charset="0"/>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외</a:t>
                      </a:r>
                      <a:endParaRPr lang="ko-KR" altLang="en-US" sz="800" b="1" i="0" u="none" strike="noStrike" dirty="0">
                        <a:solidFill>
                          <a:srgbClr val="FFFFFF"/>
                        </a:solidFill>
                        <a:effectLst/>
                        <a:latin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chemeClr val="tx1">
                        <a:lumMod val="50000"/>
                        <a:lumOff val="50000"/>
                      </a:schemeClr>
                    </a:solidFill>
                  </a:tcPr>
                </a:tc>
                <a:tc hMerge="1">
                  <a:txBody>
                    <a:bodyPr/>
                    <a:lstStyle/>
                    <a:p>
                      <a:pPr latinLnBrk="1"/>
                      <a:endParaRPr lang="ko-KR" altLang="en-US"/>
                    </a:p>
                  </a:txBody>
                  <a:tcPr/>
                </a:tc>
                <a:extLst>
                  <a:ext uri="{0D108BD9-81ED-4DB2-BD59-A6C34878D82A}">
                    <a16:rowId xmlns:a16="http://schemas.microsoft.com/office/drawing/2014/main" val="1458159407"/>
                  </a:ext>
                </a:extLst>
              </a:tr>
              <a:tr h="0">
                <a:tc vMerge="1">
                  <a:txBody>
                    <a:bodyPr/>
                    <a:lstStyle/>
                    <a:p>
                      <a:pPr latinLnBrk="1"/>
                      <a:endParaRPr lang="ko-KR" altLang="en-US"/>
                    </a:p>
                  </a:txBody>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비율</a:t>
                      </a:r>
                      <a:endParaRPr lang="ko-KR" altLang="en-US" sz="800" b="1" i="0" u="none" strike="noStrike" dirty="0">
                        <a:solidFill>
                          <a:srgbClr val="FFFFFF"/>
                        </a:solidFill>
                        <a:effectLst/>
                        <a:latin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chemeClr val="tx1">
                        <a:lumMod val="50000"/>
                        <a:lumOff val="50000"/>
                      </a:schemeClr>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비율</a:t>
                      </a:r>
                      <a:endParaRPr lang="ko-KR" altLang="en-US" sz="800" b="1" i="0" u="none" strike="noStrike" dirty="0">
                        <a:solidFill>
                          <a:srgbClr val="FFFFFF"/>
                        </a:solidFill>
                        <a:effectLst/>
                        <a:latin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313028347"/>
                  </a:ext>
                </a:extLst>
              </a:tr>
              <a:tr h="0">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매출액</a:t>
                      </a:r>
                      <a:endParaRPr lang="ko-KR" altLang="en-US" sz="800" b="1"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rPr>
                        <a:t>23,097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rPr>
                        <a:t>78,723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36345718"/>
                  </a:ext>
                </a:extLst>
              </a:tr>
              <a:tr h="0">
                <a:tc>
                  <a:txBody>
                    <a:bodyPr/>
                    <a:lstStyle/>
                    <a:p>
                      <a:pPr algn="l" fontAlgn="ctr"/>
                      <a:r>
                        <a:rPr lang="en-US" sz="800" b="1" i="0" u="none" strike="noStrike">
                          <a:solidFill>
                            <a:srgbClr val="000000"/>
                          </a:solidFill>
                          <a:effectLst/>
                          <a:latin typeface="Arial" panose="020B0604020202020204" pitchFamily="34" charset="0"/>
                        </a:rPr>
                        <a:t>COGS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11,845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51.3%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Arial" panose="020B0604020202020204" pitchFamily="34" charset="0"/>
                        </a:rPr>
                        <a:t>59,014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75.0%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641820003"/>
                  </a:ext>
                </a:extLst>
              </a:tr>
              <a:tr h="0">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변동비</a:t>
                      </a:r>
                      <a:endParaRPr lang="ko-KR" altLang="en-US" sz="8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11,845 </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51.3% </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rPr>
                        <a:t>59,014 </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75.0%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682758826"/>
                  </a:ext>
                </a:extLst>
              </a:tr>
              <a:tr h="0">
                <a:tc>
                  <a:txBody>
                    <a:bodyPr/>
                    <a:lstStyle/>
                    <a:p>
                      <a:pPr algn="l" fontAlgn="ctr"/>
                      <a:r>
                        <a:rPr lang="ko-KR" altLang="en-US" sz="800" b="0" i="0" u="none" strike="noStrike">
                          <a:solidFill>
                            <a:srgbClr val="000000"/>
                          </a:solidFill>
                          <a:effectLst/>
                          <a:latin typeface="Arial" panose="020B0604020202020204" pitchFamily="34" charset="0"/>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고정비</a:t>
                      </a: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987515060"/>
                  </a:ext>
                </a:extLst>
              </a:tr>
              <a:tr h="0">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매출총이익</a:t>
                      </a:r>
                      <a:endParaRPr lang="ko-KR" altLang="en-US" sz="800" b="1"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11,252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48.7%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19,709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25.0%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63773789"/>
                  </a:ext>
                </a:extLst>
              </a:tr>
              <a:tr h="0">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판관비</a:t>
                      </a:r>
                      <a:endParaRPr lang="ko-KR" altLang="en-US" sz="800" b="1"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2,243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9.7%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rPr>
                        <a:t>6,323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1" u="none" strike="noStrike" dirty="0">
                          <a:solidFill>
                            <a:srgbClr val="000000"/>
                          </a:solidFill>
                          <a:effectLst/>
                          <a:latin typeface="Arial" panose="020B0604020202020204" pitchFamily="34" charset="0"/>
                        </a:rPr>
                        <a:t>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577084509"/>
                  </a:ext>
                </a:extLst>
              </a:tr>
              <a:tr h="0">
                <a:tc>
                  <a:txBody>
                    <a:bodyPr/>
                    <a:lstStyle/>
                    <a:p>
                      <a:pPr algn="l" fontAlgn="ctr"/>
                      <a:r>
                        <a:rPr lang="ko-KR" altLang="en-US" sz="800" b="0" i="0" u="none" strike="noStrike">
                          <a:solidFill>
                            <a:srgbClr val="000000"/>
                          </a:solidFill>
                          <a:effectLst/>
                          <a:latin typeface="Arial" panose="020B0604020202020204" pitchFamily="34" charset="0"/>
                        </a:rPr>
                        <a:t>   </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인건비</a:t>
                      </a:r>
                      <a:endParaRPr lang="ko-KR" altLang="en-US" sz="800" b="0" i="0" u="none" strike="noStrike">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973 </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4.2%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rPr>
                        <a:t>1,267 </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rPr>
                        <a:t>1.6%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09231941"/>
                  </a:ext>
                </a:extLst>
              </a:tr>
              <a:tr h="0">
                <a:tc>
                  <a:txBody>
                    <a:bodyPr/>
                    <a:lstStyle/>
                    <a:p>
                      <a:pPr algn="l" fontAlgn="ctr"/>
                      <a:r>
                        <a:rPr lang="ko-KR" altLang="en-US" sz="800" b="0" i="0" u="none" strike="noStrike" dirty="0">
                          <a:solidFill>
                            <a:srgbClr val="000000"/>
                          </a:solidFill>
                          <a:effectLst/>
                          <a:latin typeface="Arial" panose="020B0604020202020204" pitchFamily="34" charset="0"/>
                        </a:rPr>
                        <a:t>   </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물류비</a:t>
                      </a:r>
                      <a:endParaRPr lang="ko-KR" altLang="en-US" sz="800" b="0"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1,270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5.5%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rPr>
                        <a:t>5,056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rPr>
                        <a:t>6.4%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51610450"/>
                  </a:ext>
                </a:extLst>
              </a:tr>
              <a:tr h="0">
                <a:tc>
                  <a:txBody>
                    <a:bodyPr/>
                    <a:lstStyle/>
                    <a:p>
                      <a:pPr algn="l" fontAlgn="ctr"/>
                      <a:r>
                        <a:rPr lang="ko-KR" altLang="en-US" sz="800" b="1" i="0" u="none" strike="noStrike" dirty="0">
                          <a:solidFill>
                            <a:srgbClr val="000000"/>
                          </a:solidFill>
                          <a:effectLst/>
                          <a:latin typeface="Arial" panose="020B0604020202020204" pitchFamily="34" charset="0"/>
                        </a:rPr>
                        <a:t>공헌이익</a:t>
                      </a:r>
                      <a:endParaRPr lang="en-US" sz="800" b="1" i="0" u="none" strike="noStrike" dirty="0">
                        <a:solidFill>
                          <a:srgbClr val="000000"/>
                        </a:solidFill>
                        <a:effectLst/>
                        <a:latin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9,009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39.0%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rPr>
                        <a:t>13,386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rPr>
                        <a:t>17.0%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080197889"/>
                  </a:ext>
                </a:extLst>
              </a:tr>
            </a:tbl>
          </a:graphicData>
        </a:graphic>
      </p:graphicFrame>
      <p:sp>
        <p:nvSpPr>
          <p:cNvPr id="18" name="TextBox 17">
            <a:extLst>
              <a:ext uri="{FF2B5EF4-FFF2-40B4-BE49-F238E27FC236}">
                <a16:creationId xmlns:a16="http://schemas.microsoft.com/office/drawing/2014/main" id="{A450B7A5-278F-4B52-86BE-5F0A89851253}"/>
              </a:ext>
            </a:extLst>
          </p:cNvPr>
          <p:cNvSpPr txBox="1"/>
          <p:nvPr/>
        </p:nvSpPr>
        <p:spPr>
          <a:xfrm>
            <a:off x="3549700" y="3297540"/>
            <a:ext cx="3269096" cy="140551"/>
          </a:xfrm>
          <a:prstGeom prst="rect">
            <a:avLst/>
          </a:prstGeom>
          <a:noFill/>
        </p:spPr>
        <p:txBody>
          <a:bodyPr wrap="square" lIns="0" tIns="0" rIns="0" bIns="0" rtlCol="0">
            <a:spAutoFit/>
          </a:bodyPr>
          <a:lstStyle/>
          <a:p>
            <a:pPr>
              <a:lnSpc>
                <a:spcPts val="1200"/>
              </a:lnSpc>
            </a:pPr>
            <a:r>
              <a:rPr lang="en-US" altLang="ko-KR" sz="900" dirty="0">
                <a:latin typeface="+mn-ea"/>
                <a:cs typeface="Univers for KPMG"/>
              </a:rPr>
              <a:t>&lt;</a:t>
            </a:r>
            <a:r>
              <a:rPr lang="ko-KR" altLang="en-US" sz="900" dirty="0">
                <a:latin typeface="+mn-ea"/>
                <a:cs typeface="Univers for KPMG"/>
              </a:rPr>
              <a:t>물류매출</a:t>
            </a:r>
            <a:r>
              <a:rPr lang="en-US" altLang="ko-KR" sz="900" dirty="0">
                <a:latin typeface="+mn-ea"/>
                <a:cs typeface="Univers for KPMG"/>
              </a:rPr>
              <a:t>(</a:t>
            </a:r>
            <a:r>
              <a:rPr lang="ko-KR" altLang="en-US" sz="900" dirty="0" err="1">
                <a:latin typeface="+mn-ea"/>
                <a:cs typeface="Univers for KPMG"/>
              </a:rPr>
              <a:t>원두외</a:t>
            </a:r>
            <a:r>
              <a:rPr lang="en-US" altLang="ko-KR" sz="900" dirty="0">
                <a:latin typeface="+mn-ea"/>
                <a:cs typeface="Univers for KPMG"/>
              </a:rPr>
              <a:t>)</a:t>
            </a:r>
            <a:r>
              <a:rPr lang="ko-KR" altLang="en-US" sz="900" dirty="0">
                <a:latin typeface="+mn-ea"/>
                <a:cs typeface="Univers for KPMG"/>
              </a:rPr>
              <a:t> </a:t>
            </a:r>
            <a:r>
              <a:rPr lang="ko-KR" altLang="en-US" sz="900" dirty="0" err="1">
                <a:latin typeface="+mn-ea"/>
                <a:cs typeface="Univers for KPMG"/>
              </a:rPr>
              <a:t>총액법</a:t>
            </a:r>
            <a:r>
              <a:rPr lang="ko-KR" altLang="en-US" sz="900" dirty="0">
                <a:latin typeface="+mn-ea"/>
                <a:cs typeface="Univers for KPMG"/>
              </a:rPr>
              <a:t> 전환 시 공헌이익</a:t>
            </a:r>
            <a:r>
              <a:rPr lang="en-US" altLang="ko-KR" sz="900" baseline="30000" dirty="0">
                <a:latin typeface="+mn-ea"/>
                <a:cs typeface="Univers for KPMG"/>
              </a:rPr>
              <a:t>3</a:t>
            </a:r>
            <a:r>
              <a:rPr lang="en-US" altLang="ko-KR" sz="900" dirty="0">
                <a:latin typeface="+mn-ea"/>
                <a:cs typeface="Univers for KPMG"/>
              </a:rPr>
              <a:t>&gt;</a:t>
            </a:r>
          </a:p>
        </p:txBody>
      </p:sp>
      <p:sp>
        <p:nvSpPr>
          <p:cNvPr id="19" name="직사각형 18">
            <a:extLst>
              <a:ext uri="{FF2B5EF4-FFF2-40B4-BE49-F238E27FC236}">
                <a16:creationId xmlns:a16="http://schemas.microsoft.com/office/drawing/2014/main" id="{2BED60EB-F2EC-465D-B17C-9D355AE48EB9}"/>
              </a:ext>
            </a:extLst>
          </p:cNvPr>
          <p:cNvSpPr/>
          <p:nvPr/>
        </p:nvSpPr>
        <p:spPr>
          <a:xfrm>
            <a:off x="6318611" y="3298428"/>
            <a:ext cx="2400589" cy="538609"/>
          </a:xfrm>
          <a:prstGeom prst="rect">
            <a:avLst/>
          </a:prstGeom>
        </p:spPr>
        <p:txBody>
          <a:bodyPr wrap="square" lIns="0" tIns="0" rIns="0" bIns="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로열티매출</a:t>
            </a:r>
            <a:r>
              <a:rPr lang="en-US" altLang="ko-KR" sz="700" dirty="0">
                <a:latin typeface="Arial" panose="020B0604020202020204" pitchFamily="34" charset="0"/>
                <a:cs typeface="Arial" panose="020B0604020202020204" pitchFamily="34" charset="0"/>
              </a:rPr>
              <a:t>(96.1%), </a:t>
            </a:r>
            <a:r>
              <a:rPr lang="ko-KR" altLang="en-US" sz="700" dirty="0">
                <a:latin typeface="Arial" panose="020B0604020202020204" pitchFamily="34" charset="0"/>
                <a:cs typeface="Arial" panose="020B0604020202020204" pitchFamily="34" charset="0"/>
              </a:rPr>
              <a:t>기타매출</a:t>
            </a:r>
            <a:r>
              <a:rPr lang="en-US" altLang="ko-KR" sz="700" dirty="0">
                <a:latin typeface="Arial" panose="020B0604020202020204" pitchFamily="34" charset="0"/>
                <a:cs typeface="Arial" panose="020B0604020202020204" pitchFamily="34" charset="0"/>
              </a:rPr>
              <a:t>(3.9%)</a:t>
            </a:r>
            <a:r>
              <a:rPr lang="ko-KR" altLang="en-US" sz="700" dirty="0">
                <a:latin typeface="Arial" panose="020B0604020202020204" pitchFamily="34" charset="0"/>
                <a:cs typeface="Arial" panose="020B0604020202020204" pitchFamily="34" charset="0"/>
              </a:rPr>
              <a:t>로 구성됨</a:t>
            </a: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영업지원 활동 내의 인건비는 물류매출</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원두</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와 물류매출</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원두외</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의 매출총이익 기준으로 배부함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3: </a:t>
            </a:r>
            <a:r>
              <a:rPr lang="ko-KR" altLang="en-US" sz="700" dirty="0">
                <a:latin typeface="Arial" panose="020B0604020202020204" pitchFamily="34" charset="0"/>
                <a:cs typeface="Arial" panose="020B0604020202020204" pitchFamily="34" charset="0"/>
              </a:rPr>
              <a:t>물류매출</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원두외</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을 총액법으로 전환하였을 경우</a:t>
            </a:r>
            <a:r>
              <a:rPr lang="en-US" altLang="ko-KR" sz="700" dirty="0">
                <a:latin typeface="Arial" panose="020B0604020202020204" pitchFamily="34" charset="0"/>
                <a:cs typeface="Arial" panose="020B0604020202020204" pitchFamily="34" charset="0"/>
              </a:rPr>
              <a:t>, FY20 </a:t>
            </a:r>
            <a:r>
              <a:rPr lang="ko-KR" altLang="en-US" sz="700" dirty="0">
                <a:latin typeface="Arial" panose="020B0604020202020204" pitchFamily="34" charset="0"/>
                <a:cs typeface="Arial" panose="020B0604020202020204" pitchFamily="34" charset="0"/>
              </a:rPr>
              <a:t>회사 전체의 </a:t>
            </a:r>
            <a:r>
              <a:rPr lang="en-US" altLang="ko-KR" sz="700" dirty="0">
                <a:latin typeface="Arial" panose="020B0604020202020204" pitchFamily="34" charset="0"/>
                <a:cs typeface="Arial" panose="020B0604020202020204" pitchFamily="34" charset="0"/>
              </a:rPr>
              <a:t>EBITDA%</a:t>
            </a:r>
            <a:r>
              <a:rPr lang="ko-KR" altLang="en-US" sz="700" dirty="0">
                <a:latin typeface="Arial" panose="020B0604020202020204" pitchFamily="34" charset="0"/>
                <a:cs typeface="Arial" panose="020B0604020202020204" pitchFamily="34" charset="0"/>
              </a:rPr>
              <a:t>은 </a:t>
            </a:r>
            <a:r>
              <a:rPr lang="en-US" altLang="ko-KR" sz="700" dirty="0">
                <a:latin typeface="Arial" panose="020B0604020202020204" pitchFamily="34" charset="0"/>
                <a:cs typeface="Arial" panose="020B0604020202020204" pitchFamily="34" charset="0"/>
              </a:rPr>
              <a:t>22%</a:t>
            </a:r>
            <a:r>
              <a:rPr lang="ko-KR" altLang="en-US" sz="700" dirty="0">
                <a:latin typeface="Arial" panose="020B0604020202020204" pitchFamily="34" charset="0"/>
                <a:cs typeface="Arial" panose="020B0604020202020204" pitchFamily="34" charset="0"/>
              </a:rPr>
              <a:t>까지 감소함</a:t>
            </a:r>
          </a:p>
        </p:txBody>
      </p:sp>
      <p:sp>
        <p:nvSpPr>
          <p:cNvPr id="13" name="TextBox 12">
            <a:extLst>
              <a:ext uri="{FF2B5EF4-FFF2-40B4-BE49-F238E27FC236}">
                <a16:creationId xmlns:a16="http://schemas.microsoft.com/office/drawing/2014/main" id="{90DCC5A9-E1AD-4A44-A3C5-05B0442AAC29}"/>
              </a:ext>
            </a:extLst>
          </p:cNvPr>
          <p:cNvSpPr txBox="1"/>
          <p:nvPr/>
        </p:nvSpPr>
        <p:spPr>
          <a:xfrm>
            <a:off x="6954474" y="1553134"/>
            <a:ext cx="1721526" cy="107722"/>
          </a:xfrm>
          <a:prstGeom prst="rect">
            <a:avLst/>
          </a:prstGeom>
          <a:noFill/>
        </p:spPr>
        <p:txBody>
          <a:bodyPr wrap="square" lIns="0" tIns="0" rIns="0" bIns="0" rtlCol="0">
            <a:spAutoFit/>
          </a:bodyPr>
          <a:lstStyle/>
          <a:p>
            <a:pPr algn="r"/>
            <a:r>
              <a:rPr lang="en-US" altLang="ko-KR" sz="700" dirty="0">
                <a:latin typeface="Arial" panose="020B0604020202020204" pitchFamily="34" charset="0"/>
                <a:cs typeface="Arial" panose="020B0604020202020204" pitchFamily="34" charset="0"/>
              </a:rPr>
              <a:t>(FY20, Pro-forma </a:t>
            </a:r>
            <a:r>
              <a:rPr lang="ko-KR" altLang="en-US" sz="700" dirty="0">
                <a:latin typeface="Arial" panose="020B0604020202020204" pitchFamily="34" charset="0"/>
                <a:cs typeface="Arial" panose="020B0604020202020204" pitchFamily="34" charset="0"/>
              </a:rPr>
              <a:t>기준</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 </a:t>
            </a:r>
          </a:p>
        </p:txBody>
      </p:sp>
      <p:sp>
        <p:nvSpPr>
          <p:cNvPr id="20" name="직사각형 19">
            <a:extLst>
              <a:ext uri="{FF2B5EF4-FFF2-40B4-BE49-F238E27FC236}">
                <a16:creationId xmlns:a16="http://schemas.microsoft.com/office/drawing/2014/main" id="{541AB746-C200-4401-8458-4BFA3443E893}"/>
              </a:ext>
            </a:extLst>
          </p:cNvPr>
          <p:cNvSpPr/>
          <p:nvPr/>
        </p:nvSpPr>
        <p:spPr>
          <a:xfrm>
            <a:off x="3408017" y="1806772"/>
            <a:ext cx="1784767" cy="137332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a:extLst>
              <a:ext uri="{FF2B5EF4-FFF2-40B4-BE49-F238E27FC236}">
                <a16:creationId xmlns:a16="http://schemas.microsoft.com/office/drawing/2014/main" id="{2A82C792-4101-46D8-BB6D-F644E64D78DE}"/>
              </a:ext>
            </a:extLst>
          </p:cNvPr>
          <p:cNvSpPr/>
          <p:nvPr/>
        </p:nvSpPr>
        <p:spPr>
          <a:xfrm>
            <a:off x="3549700" y="3289151"/>
            <a:ext cx="2700000" cy="15276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04408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3"/>
          <p:cNvGraphicFramePr>
            <a:graphicFrameLocks noGrp="1"/>
          </p:cNvGraphicFramePr>
          <p:nvPr>
            <p:extLst>
              <p:ext uri="{D42A27DB-BD31-4B8C-83A1-F6EECF244321}">
                <p14:modId xmlns:p14="http://schemas.microsoft.com/office/powerpoint/2010/main" val="3878878044"/>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Margin</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b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Movement </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b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Pro-forma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기준</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회사의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Margin Movement</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다음과 같음</a:t>
                      </a: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lang="ko-KR" altLang="en-US" sz="900" dirty="0">
                          <a:solidFill>
                            <a:schemeClr val="tx1"/>
                          </a:solidFill>
                          <a:latin typeface="Arial" panose="020B0604020202020204" pitchFamily="34" charset="0"/>
                          <a:ea typeface="+mn-ea"/>
                          <a:cs typeface="Arial" panose="020B0604020202020204" pitchFamily="34" charset="0"/>
                        </a:rPr>
                        <a:t>회사의 </a:t>
                      </a:r>
                      <a:r>
                        <a:rPr lang="en-US" altLang="ko-KR" sz="900" dirty="0">
                          <a:solidFill>
                            <a:schemeClr val="tx1"/>
                          </a:solidFill>
                          <a:latin typeface="Arial" panose="020B0604020202020204" pitchFamily="34" charset="0"/>
                          <a:ea typeface="+mn-ea"/>
                          <a:cs typeface="Arial" panose="020B0604020202020204" pitchFamily="34" charset="0"/>
                        </a:rPr>
                        <a:t>EBITDA %</a:t>
                      </a:r>
                      <a:r>
                        <a:rPr lang="ko-KR" altLang="en-US" sz="900" dirty="0">
                          <a:solidFill>
                            <a:schemeClr val="tx1"/>
                          </a:solidFill>
                          <a:latin typeface="Arial" panose="020B0604020202020204" pitchFamily="34" charset="0"/>
                          <a:ea typeface="+mn-ea"/>
                          <a:cs typeface="Arial" panose="020B0604020202020204" pitchFamily="34" charset="0"/>
                        </a:rPr>
                        <a:t>는 </a:t>
                      </a:r>
                      <a:r>
                        <a:rPr lang="en-US" altLang="ko-KR" sz="900" dirty="0">
                          <a:solidFill>
                            <a:schemeClr val="tx1"/>
                          </a:solidFill>
                          <a:latin typeface="Arial" panose="020B0604020202020204" pitchFamily="34" charset="0"/>
                          <a:ea typeface="+mn-ea"/>
                          <a:cs typeface="Arial" panose="020B0604020202020204" pitchFamily="34" charset="0"/>
                        </a:rPr>
                        <a:t>FY17</a:t>
                      </a:r>
                      <a:r>
                        <a:rPr lang="ko-KR" altLang="en-US" sz="900" dirty="0">
                          <a:solidFill>
                            <a:schemeClr val="tx1"/>
                          </a:solidFill>
                          <a:latin typeface="Arial" panose="020B0604020202020204" pitchFamily="34" charset="0"/>
                          <a:ea typeface="+mn-ea"/>
                          <a:cs typeface="Arial" panose="020B0604020202020204" pitchFamily="34" charset="0"/>
                        </a:rPr>
                        <a:t> 대비 </a:t>
                      </a:r>
                      <a:r>
                        <a:rPr lang="en-US" altLang="ko-KR" sz="900" dirty="0">
                          <a:solidFill>
                            <a:schemeClr val="tx1"/>
                          </a:solidFill>
                          <a:latin typeface="Arial" panose="020B0604020202020204" pitchFamily="34" charset="0"/>
                          <a:ea typeface="+mn-ea"/>
                          <a:cs typeface="Arial" panose="020B0604020202020204" pitchFamily="34" charset="0"/>
                        </a:rPr>
                        <a:t>13.5% </a:t>
                      </a:r>
                      <a:r>
                        <a:rPr lang="ko-KR" altLang="en-US" sz="900" dirty="0">
                          <a:solidFill>
                            <a:schemeClr val="tx1"/>
                          </a:solidFill>
                          <a:latin typeface="Arial" panose="020B0604020202020204" pitchFamily="34" charset="0"/>
                          <a:ea typeface="+mn-ea"/>
                          <a:cs typeface="Arial" panose="020B0604020202020204" pitchFamily="34" charset="0"/>
                        </a:rPr>
                        <a:t>증가한 뒤</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 </a:t>
                      </a:r>
                      <a:r>
                        <a:rPr lang="en-US" altLang="ko-KR" sz="900" dirty="0">
                          <a:solidFill>
                            <a:schemeClr val="tx1"/>
                          </a:solidFill>
                          <a:latin typeface="Arial" panose="020B0604020202020204" pitchFamily="34" charset="0"/>
                          <a:ea typeface="+mn-ea"/>
                          <a:cs typeface="Arial" panose="020B0604020202020204" pitchFamily="34" charset="0"/>
                        </a:rPr>
                        <a:t>45%</a:t>
                      </a:r>
                      <a:r>
                        <a:rPr lang="ko-KR" altLang="en-US" sz="900" dirty="0">
                          <a:solidFill>
                            <a:schemeClr val="tx1"/>
                          </a:solidFill>
                          <a:latin typeface="Arial" panose="020B0604020202020204" pitchFamily="34" charset="0"/>
                          <a:ea typeface="+mn-ea"/>
                          <a:cs typeface="Arial" panose="020B0604020202020204" pitchFamily="34" charset="0"/>
                        </a:rPr>
                        <a:t> 수준을 유지하고 있으며</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주로 원두 매입단가의 변동과</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신규 점포 개설 시의 초기투자 항목 </a:t>
                      </a:r>
                      <a:r>
                        <a:rPr lang="en-US" altLang="ko-KR" sz="900" dirty="0">
                          <a:solidFill>
                            <a:schemeClr val="tx1"/>
                          </a:solidFill>
                          <a:latin typeface="Arial" panose="020B0604020202020204" pitchFamily="34" charset="0"/>
                          <a:ea typeface="+mn-ea"/>
                          <a:cs typeface="Arial" panose="020B0604020202020204" pitchFamily="34" charset="0"/>
                        </a:rPr>
                        <a:t>mix </a:t>
                      </a:r>
                      <a:r>
                        <a:rPr lang="ko-KR" altLang="en-US" sz="900" dirty="0">
                          <a:solidFill>
                            <a:schemeClr val="tx1"/>
                          </a:solidFill>
                          <a:latin typeface="Arial" panose="020B0604020202020204" pitchFamily="34" charset="0"/>
                          <a:ea typeface="+mn-ea"/>
                          <a:cs typeface="Arial" panose="020B0604020202020204" pitchFamily="34" charset="0"/>
                        </a:rPr>
                        <a:t>및 구매단가 변화에 따라 변동된 것으로 파악됨</a:t>
                      </a:r>
                      <a:endParaRPr kumimoji="0" lang="en-US" altLang="ko-KR" sz="900" b="0" i="0" u="none" strike="noStrike" kern="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kumimoji="0" lang="en-US" altLang="ko-KR" sz="900" b="0"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FY17</a:t>
                      </a:r>
                      <a:r>
                        <a:rPr kumimoji="0" lang="en-US" altLang="ko-KR" sz="900" b="0"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FY18 (27.6%41.1%)</a:t>
                      </a: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키오스크 등 초기투자항목의 추가 및 변화로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출점</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점포당 매출단가가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상승하였으며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구성항목의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mix</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효과로 마진이 상승함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초기투자매출 중 원가율이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100%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수준으로 추정되는 인테리어사업을 중단함에 따라 마진이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상승함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원두 매입단가가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kg</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당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500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 감소하여 전체 마진 상승에 기여함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kumimoji="0" lang="en-US" altLang="ko-KR" sz="900" b="0"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FY18</a:t>
                      </a:r>
                      <a:r>
                        <a:rPr kumimoji="0" lang="en-US" altLang="ko-KR" sz="900" b="0"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FY19 (41.1%45.0%)</a:t>
                      </a: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신규 점포의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평균 평수가 증가함에 따라 점주에게 청구하는 디자인비 등 </a:t>
                      </a:r>
                      <a:r>
                        <a:rPr lang="ko-KR" altLang="en-US" sz="900" dirty="0">
                          <a:latin typeface="Arial" panose="020B0604020202020204" pitchFamily="34" charset="0"/>
                          <a:cs typeface="Arial" panose="020B0604020202020204" pitchFamily="34" charset="0"/>
                        </a:rPr>
                        <a:t>초기투자항목 매출이 증가</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원가는 고정</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하여 마진이 상승</a:t>
                      </a:r>
                      <a:endParaRPr lang="en-US" altLang="ko-KR" sz="900" dirty="0">
                        <a:latin typeface="Arial" panose="020B0604020202020204" pitchFamily="34" charset="0"/>
                        <a:cs typeface="Arial" panose="020B0604020202020204" pitchFamily="34" charset="0"/>
                      </a:endParaRP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원두 매입단가가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kg</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당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300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 감소하여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EBITDA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상승에 기여함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cx1="http://schemas.microsoft.com/office/drawing/2015/9/8/chartex">
        <mc:Choice Requires="cx1">
          <p:graphicFrame>
            <p:nvGraphicFramePr>
              <p:cNvPr id="35" name="차트 34">
                <a:extLst>
                  <a:ext uri="{FF2B5EF4-FFF2-40B4-BE49-F238E27FC236}">
                    <a16:creationId xmlns:a16="http://schemas.microsoft.com/office/drawing/2014/main" id="{B46FB224-CF7C-48F6-A23A-9115F308B276}"/>
                  </a:ext>
                </a:extLst>
              </p:cNvPr>
              <p:cNvGraphicFramePr/>
              <p:nvPr>
                <p:extLst>
                  <p:ext uri="{D42A27DB-BD31-4B8C-83A1-F6EECF244321}">
                    <p14:modId xmlns:p14="http://schemas.microsoft.com/office/powerpoint/2010/main" val="3745861563"/>
                  </p:ext>
                </p:extLst>
              </p:nvPr>
            </p:nvGraphicFramePr>
            <p:xfrm>
              <a:off x="1629295" y="1470994"/>
              <a:ext cx="7046704"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5" name="차트 34">
                <a:extLst>
                  <a:ext uri="{FF2B5EF4-FFF2-40B4-BE49-F238E27FC236}">
                    <a16:creationId xmlns:a16="http://schemas.microsoft.com/office/drawing/2014/main" id="{B46FB224-CF7C-48F6-A23A-9115F308B276}"/>
                  </a:ext>
                </a:extLst>
              </p:cNvPr>
              <p:cNvPicPr>
                <a:picLocks noGrp="1" noRot="1" noChangeAspect="1" noMove="1" noResize="1" noEditPoints="1" noAdjustHandles="1" noChangeArrowheads="1" noChangeShapeType="1"/>
              </p:cNvPicPr>
              <p:nvPr/>
            </p:nvPicPr>
            <p:blipFill>
              <a:blip r:embed="rId3"/>
              <a:stretch>
                <a:fillRect/>
              </a:stretch>
            </p:blipFill>
            <p:spPr>
              <a:xfrm>
                <a:off x="1629295" y="1470994"/>
                <a:ext cx="7046704" cy="2743200"/>
              </a:xfrm>
              <a:prstGeom prst="rect">
                <a:avLst/>
              </a:prstGeom>
            </p:spPr>
          </p:pic>
        </mc:Fallback>
      </mc:AlternateContent>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Margin Analysis (2/3)</a:t>
            </a:r>
          </a:p>
        </p:txBody>
      </p:sp>
      <p:sp>
        <p:nvSpPr>
          <p:cNvPr id="11"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31" name="직사각형 30">
            <a:extLst>
              <a:ext uri="{FF2B5EF4-FFF2-40B4-BE49-F238E27FC236}">
                <a16:creationId xmlns:a16="http://schemas.microsoft.com/office/drawing/2014/main" id="{364D5BD1-B152-4C5D-80AB-2AA63038DC9F}"/>
              </a:ext>
            </a:extLst>
          </p:cNvPr>
          <p:cNvSpPr/>
          <p:nvPr/>
        </p:nvSpPr>
        <p:spPr>
          <a:xfrm>
            <a:off x="1811960" y="4197492"/>
            <a:ext cx="6864039" cy="123111"/>
          </a:xfrm>
          <a:prstGeom prst="rect">
            <a:avLst/>
          </a:prstGeom>
        </p:spPr>
        <p:txBody>
          <a:bodyPr wrap="square" lIns="0" tIns="0" rIns="0" bIns="0">
            <a:spAutoFit/>
          </a:bodyPr>
          <a:lstStyle/>
          <a:p>
            <a:r>
              <a:rPr lang="en-US" altLang="ko-KR" sz="800" dirty="0">
                <a:latin typeface="Arial" panose="020B0604020202020204" pitchFamily="34" charset="0"/>
                <a:cs typeface="Arial" panose="020B0604020202020204" pitchFamily="34" charset="0"/>
              </a:rPr>
              <a:t>A: </a:t>
            </a:r>
            <a:r>
              <a:rPr lang="ko-KR" altLang="en-US" sz="800" dirty="0">
                <a:latin typeface="Arial" panose="020B0604020202020204" pitchFamily="34" charset="0"/>
                <a:cs typeface="Arial" panose="020B0604020202020204" pitchFamily="34" charset="0"/>
              </a:rPr>
              <a:t>초기투자매출 단가 효과   </a:t>
            </a:r>
            <a:r>
              <a:rPr lang="en-US" altLang="ko-KR" sz="800" dirty="0">
                <a:latin typeface="Arial" panose="020B0604020202020204" pitchFamily="34" charset="0"/>
                <a:cs typeface="Arial" panose="020B0604020202020204" pitchFamily="34" charset="0"/>
              </a:rPr>
              <a:t>B:</a:t>
            </a:r>
            <a:r>
              <a:rPr lang="ko-KR" altLang="en-US" sz="800" dirty="0">
                <a:latin typeface="Arial" panose="020B0604020202020204" pitchFamily="34" charset="0"/>
                <a:cs typeface="Arial" panose="020B0604020202020204" pitchFamily="34" charset="0"/>
              </a:rPr>
              <a:t> 인테리어사업 중단 효과   </a:t>
            </a:r>
            <a:r>
              <a:rPr lang="en-US" altLang="ko-KR" sz="800" dirty="0">
                <a:latin typeface="Arial" panose="020B0604020202020204" pitchFamily="34" charset="0"/>
                <a:cs typeface="Arial" panose="020B0604020202020204" pitchFamily="34" charset="0"/>
              </a:rPr>
              <a:t>C: </a:t>
            </a:r>
            <a:r>
              <a:rPr lang="ko-KR" altLang="en-US" sz="800" dirty="0">
                <a:latin typeface="Arial" panose="020B0604020202020204" pitchFamily="34" charset="0"/>
                <a:cs typeface="Arial" panose="020B0604020202020204" pitchFamily="34" charset="0"/>
              </a:rPr>
              <a:t>원두 매입단가 효과   </a:t>
            </a:r>
            <a:r>
              <a:rPr lang="en-US" altLang="ko-KR" sz="800" dirty="0">
                <a:latin typeface="Arial" panose="020B0604020202020204" pitchFamily="34" charset="0"/>
                <a:cs typeface="Arial" panose="020B0604020202020204" pitchFamily="34" charset="0"/>
              </a:rPr>
              <a:t>D: </a:t>
            </a:r>
            <a:r>
              <a:rPr lang="ko-KR" altLang="en-US" sz="800" dirty="0">
                <a:latin typeface="Arial" panose="020B0604020202020204" pitchFamily="34" charset="0"/>
                <a:cs typeface="Arial" panose="020B0604020202020204" pitchFamily="34" charset="0"/>
              </a:rPr>
              <a:t>초기투자매출 원가 변동 효과   </a:t>
            </a:r>
            <a:r>
              <a:rPr lang="en-US" altLang="ko-KR" sz="800" dirty="0">
                <a:latin typeface="Arial" panose="020B0604020202020204" pitchFamily="34" charset="0"/>
                <a:cs typeface="Arial" panose="020B0604020202020204" pitchFamily="34" charset="0"/>
              </a:rPr>
              <a:t>E: </a:t>
            </a:r>
            <a:r>
              <a:rPr lang="ko-KR" altLang="en-US" sz="800" dirty="0">
                <a:latin typeface="Arial" panose="020B0604020202020204" pitchFamily="34" charset="0"/>
                <a:cs typeface="Arial" panose="020B0604020202020204" pitchFamily="34" charset="0"/>
              </a:rPr>
              <a:t>직영점 매출 감소 효과</a:t>
            </a:r>
            <a:endParaRPr lang="en-US" altLang="ko-KR" sz="800" dirty="0">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13FC63A2-EF13-4F59-9D5C-E543BDFF10B2}"/>
              </a:ext>
            </a:extLst>
          </p:cNvPr>
          <p:cNvSpPr/>
          <p:nvPr/>
        </p:nvSpPr>
        <p:spPr>
          <a:xfrm>
            <a:off x="2152996" y="2086188"/>
            <a:ext cx="1870364" cy="14131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순서도: 연결자 11">
            <a:extLst>
              <a:ext uri="{FF2B5EF4-FFF2-40B4-BE49-F238E27FC236}">
                <a16:creationId xmlns:a16="http://schemas.microsoft.com/office/drawing/2014/main" id="{05833C32-5412-49D1-94E2-A42CD83709F2}"/>
              </a:ext>
            </a:extLst>
          </p:cNvPr>
          <p:cNvSpPr/>
          <p:nvPr/>
        </p:nvSpPr>
        <p:spPr bwMode="auto">
          <a:xfrm>
            <a:off x="1557295" y="479160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3" name="순서도: 연결자 12">
            <a:extLst>
              <a:ext uri="{FF2B5EF4-FFF2-40B4-BE49-F238E27FC236}">
                <a16:creationId xmlns:a16="http://schemas.microsoft.com/office/drawing/2014/main" id="{B51DCD99-2405-40CF-A237-52D42E26AE35}"/>
              </a:ext>
            </a:extLst>
          </p:cNvPr>
          <p:cNvSpPr/>
          <p:nvPr/>
        </p:nvSpPr>
        <p:spPr bwMode="auto">
          <a:xfrm>
            <a:off x="2080996" y="201343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4" name="직사각형 13">
            <a:extLst>
              <a:ext uri="{FF2B5EF4-FFF2-40B4-BE49-F238E27FC236}">
                <a16:creationId xmlns:a16="http://schemas.microsoft.com/office/drawing/2014/main" id="{9BE86287-209B-45AD-B376-839E2EB97304}"/>
              </a:ext>
            </a:extLst>
          </p:cNvPr>
          <p:cNvSpPr/>
          <p:nvPr/>
        </p:nvSpPr>
        <p:spPr>
          <a:xfrm>
            <a:off x="4438996" y="1774015"/>
            <a:ext cx="1413164" cy="61974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순서도: 연결자 15">
            <a:extLst>
              <a:ext uri="{FF2B5EF4-FFF2-40B4-BE49-F238E27FC236}">
                <a16:creationId xmlns:a16="http://schemas.microsoft.com/office/drawing/2014/main" id="{A92CC4F1-B75B-41ED-BF10-D9E858CEE5C6}"/>
              </a:ext>
            </a:extLst>
          </p:cNvPr>
          <p:cNvSpPr/>
          <p:nvPr/>
        </p:nvSpPr>
        <p:spPr bwMode="auto">
          <a:xfrm>
            <a:off x="4366996" y="170126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17" name="순서도: 연결자 16">
            <a:extLst>
              <a:ext uri="{FF2B5EF4-FFF2-40B4-BE49-F238E27FC236}">
                <a16:creationId xmlns:a16="http://schemas.microsoft.com/office/drawing/2014/main" id="{24902FF3-E661-4891-8A18-1EBBFBB2570D}"/>
              </a:ext>
            </a:extLst>
          </p:cNvPr>
          <p:cNvSpPr/>
          <p:nvPr/>
        </p:nvSpPr>
        <p:spPr bwMode="auto">
          <a:xfrm>
            <a:off x="1557295" y="557886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414209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General Information</a:t>
            </a: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graphicFrame>
        <p:nvGraphicFramePr>
          <p:cNvPr id="134" name="Table 2"/>
          <p:cNvGraphicFramePr>
            <a:graphicFrameLocks noGrp="1"/>
          </p:cNvGraphicFramePr>
          <p:nvPr>
            <p:extLst>
              <p:ext uri="{D42A27DB-BD31-4B8C-83A1-F6EECF244321}">
                <p14:modId xmlns:p14="http://schemas.microsoft.com/office/powerpoint/2010/main" val="1342406739"/>
              </p:ext>
            </p:extLst>
          </p:nvPr>
        </p:nvGraphicFramePr>
        <p:xfrm>
          <a:off x="540000" y="1306649"/>
          <a:ext cx="3636000" cy="1608921"/>
        </p:xfrm>
        <a:graphic>
          <a:graphicData uri="http://schemas.openxmlformats.org/drawingml/2006/table">
            <a:tbl>
              <a:tblPr/>
              <a:tblGrid>
                <a:gridCol w="720000">
                  <a:extLst>
                    <a:ext uri="{9D8B030D-6E8A-4147-A177-3AD203B41FA5}">
                      <a16:colId xmlns:a16="http://schemas.microsoft.com/office/drawing/2014/main" val="20000"/>
                    </a:ext>
                  </a:extLst>
                </a:gridCol>
                <a:gridCol w="2916000">
                  <a:extLst>
                    <a:ext uri="{9D8B030D-6E8A-4147-A177-3AD203B41FA5}">
                      <a16:colId xmlns:a16="http://schemas.microsoft.com/office/drawing/2014/main" val="20001"/>
                    </a:ext>
                  </a:extLst>
                </a:gridCol>
              </a:tblGrid>
              <a:tr h="144000">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내용</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62769">
                <a:tc>
                  <a:txBody>
                    <a:bodyPr/>
                    <a:lstStyle/>
                    <a:p>
                      <a:pPr algn="ctr" fontAlgn="ctr"/>
                      <a:r>
                        <a:rPr lang="ko-KR" altLang="en-US" sz="800" b="1" i="0" u="none" strike="noStrike" dirty="0">
                          <a:solidFill>
                            <a:schemeClr val="tx1"/>
                          </a:solidFill>
                          <a:effectLst/>
                          <a:latin typeface="Arial" panose="020B0604020202020204" pitchFamily="34" charset="0"/>
                          <a:ea typeface="+mj-ea"/>
                          <a:cs typeface="Arial" panose="020B0604020202020204" pitchFamily="34" charset="0"/>
                        </a:rPr>
                        <a:t>회사명</a:t>
                      </a:r>
                      <a:endParaRPr lang="en-US" sz="800" b="1" i="0" u="none" strike="noStrike" dirty="0">
                        <a:solidFill>
                          <a:schemeClr val="tx1"/>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㈜앤하우스</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62769">
                <a:tc>
                  <a:txBody>
                    <a:body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대표이사</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err="1">
                          <a:solidFill>
                            <a:srgbClr val="000000"/>
                          </a:solidFill>
                          <a:effectLst/>
                          <a:latin typeface="Arial" panose="020B0604020202020204" pitchFamily="34" charset="0"/>
                          <a:ea typeface="+mj-ea"/>
                          <a:cs typeface="Arial" panose="020B0604020202020204" pitchFamily="34" charset="0"/>
                        </a:rPr>
                        <a:t>하형운</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62769">
                <a:tc>
                  <a:txBody>
                    <a:body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본사 주소</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서울시 마포구 </a:t>
                      </a:r>
                      <a:r>
                        <a:rPr lang="ko-KR" altLang="en-US" sz="800" b="0" i="0" u="none" strike="noStrike" dirty="0" err="1">
                          <a:solidFill>
                            <a:srgbClr val="000000"/>
                          </a:solidFill>
                          <a:effectLst/>
                          <a:latin typeface="Arial" panose="020B0604020202020204" pitchFamily="34" charset="0"/>
                          <a:ea typeface="+mj-ea"/>
                          <a:cs typeface="Arial" panose="020B0604020202020204" pitchFamily="34" charset="0"/>
                        </a:rPr>
                        <a:t>월드컵북로</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길</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81 </a:t>
                      </a:r>
                      <a:r>
                        <a:rPr lang="ko-KR" altLang="en-US" sz="800" b="0" i="0" u="none" strike="noStrike" dirty="0" err="1">
                          <a:solidFill>
                            <a:srgbClr val="000000"/>
                          </a:solidFill>
                          <a:effectLst/>
                          <a:latin typeface="Arial" panose="020B0604020202020204" pitchFamily="34" charset="0"/>
                          <a:ea typeface="+mj-ea"/>
                          <a:cs typeface="Arial" panose="020B0604020202020204" pitchFamily="34" charset="0"/>
                        </a:rPr>
                        <a:t>와와빌딩</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층</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3"/>
                  </a:ext>
                </a:extLst>
              </a:tr>
              <a:tr h="162769">
                <a:tc>
                  <a:txBody>
                    <a:body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설립일</a:t>
                      </a:r>
                      <a:endParaRPr 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2010</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년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월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23</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일 </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62769">
                <a:tc>
                  <a:txBody>
                    <a:body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임직원수</a:t>
                      </a:r>
                      <a:endParaRPr lang="en-US" altLang="ko-KR" sz="800" b="1" i="0" u="none" strike="noStrike" baseline="30000"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102</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명 </a:t>
                      </a: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(’21</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년 </a:t>
                      </a: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3</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월 기준</a:t>
                      </a: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62769">
                <a:tc>
                  <a:txBody>
                    <a:bodyPr/>
                    <a:lstStyle/>
                    <a:p>
                      <a:pPr algn="ctr" fontAlgn="ctr"/>
                      <a:r>
                        <a:rPr lang="ko-KR" altLang="en-US" sz="800" b="1" i="0" u="none" strike="noStrike" baseline="0" dirty="0">
                          <a:solidFill>
                            <a:srgbClr val="000000"/>
                          </a:solidFill>
                          <a:effectLst/>
                          <a:latin typeface="Arial" panose="020B0604020202020204" pitchFamily="34" charset="0"/>
                          <a:ea typeface="+mj-ea"/>
                          <a:cs typeface="Arial" panose="020B0604020202020204" pitchFamily="34" charset="0"/>
                        </a:rPr>
                        <a:t>매출</a:t>
                      </a:r>
                      <a:endParaRPr lang="en-US" altLang="ko-KR" sz="800" b="1" i="0" u="none" strike="noStrike" baseline="0"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60,087</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백만원 </a:t>
                      </a: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(‘20</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년 </a:t>
                      </a: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12</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월 기준</a:t>
                      </a:r>
                      <a:r>
                        <a:rPr lang="en-US" altLang="ko-KR" sz="800" b="0" i="0" u="none" strike="noStrike" dirty="0">
                          <a:solidFill>
                            <a:schemeClr val="tx1"/>
                          </a:solidFill>
                          <a:effectLst/>
                          <a:latin typeface="Arial" panose="020B0604020202020204" pitchFamily="34" charset="0"/>
                          <a:ea typeface="+mn-ea"/>
                          <a:cs typeface="Arial" panose="020B0604020202020204" pitchFamily="34" charset="0"/>
                        </a:rPr>
                        <a:t>)</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880989398"/>
                  </a:ext>
                </a:extLst>
              </a:tr>
              <a:tr h="162769">
                <a:tc>
                  <a:txBody>
                    <a:body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자본금</a:t>
                      </a:r>
                      <a:endParaRPr lang="en-US" sz="800" b="1" i="0" u="none" strike="noStrike" baseline="30000"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50</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백만원 </a:t>
                      </a: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(‘20</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년 </a:t>
                      </a: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12</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월 기준</a:t>
                      </a: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6"/>
                  </a:ext>
                </a:extLst>
              </a:tr>
              <a:tr h="162769">
                <a:tc>
                  <a:txBody>
                    <a:bodyPr/>
                    <a:lstStyle/>
                    <a:p>
                      <a:pPr algn="ctr"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브랜드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Café </a:t>
                      </a:r>
                      <a:r>
                        <a:rPr lang="en-US" altLang="ko-KR" sz="800" b="0" i="0" u="none" strike="noStrike" dirty="0" err="1">
                          <a:solidFill>
                            <a:srgbClr val="000000"/>
                          </a:solidFill>
                          <a:effectLst/>
                          <a:latin typeface="Arial" panose="020B0604020202020204" pitchFamily="34" charset="0"/>
                          <a:ea typeface="+mj-ea"/>
                          <a:cs typeface="Arial" panose="020B0604020202020204" pitchFamily="34" charset="0"/>
                        </a:rPr>
                        <a:t>Annhouse</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MEGA MGC COFFEE, Caffe PASIYA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8"/>
                  </a:ext>
                </a:extLst>
              </a:tr>
              <a:tr h="162769">
                <a:tc>
                  <a:txBody>
                    <a:bodyPr/>
                    <a:lstStyle/>
                    <a:p>
                      <a:pPr algn="ctr" fontAlgn="ctr"/>
                      <a:r>
                        <a:rPr lang="ko-KR" altLang="en-US" sz="800" b="1" i="0" u="none" strike="noStrike" dirty="0" err="1">
                          <a:solidFill>
                            <a:srgbClr val="000000"/>
                          </a:solidFill>
                          <a:effectLst/>
                          <a:latin typeface="Arial" panose="020B0604020202020204" pitchFamily="34" charset="0"/>
                          <a:ea typeface="+mj-ea"/>
                          <a:cs typeface="Arial" panose="020B0604020202020204" pitchFamily="34" charset="0"/>
                        </a:rPr>
                        <a:t>지점수</a:t>
                      </a:r>
                      <a:endParaRPr lang="ko-KR" altLang="en-US" sz="800" b="1" i="0" u="none" strike="noStrike" baseline="30000"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1,194</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개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(’20</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년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월 기준</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1270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135" name="Rectangle 41"/>
          <p:cNvSpPr>
            <a:spLocks noChangeArrowheads="1"/>
          </p:cNvSpPr>
          <p:nvPr/>
        </p:nvSpPr>
        <p:spPr bwMode="auto">
          <a:xfrm>
            <a:off x="550781" y="962526"/>
            <a:ext cx="3868819"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Company Overview</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136" name="Rectangle 41"/>
          <p:cNvSpPr>
            <a:spLocks noChangeArrowheads="1"/>
          </p:cNvSpPr>
          <p:nvPr/>
        </p:nvSpPr>
        <p:spPr bwMode="auto">
          <a:xfrm>
            <a:off x="548728" y="2960003"/>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History</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174" name="직사각형 173"/>
          <p:cNvSpPr/>
          <p:nvPr/>
        </p:nvSpPr>
        <p:spPr>
          <a:xfrm>
            <a:off x="540000" y="5252688"/>
            <a:ext cx="2806252" cy="978668"/>
          </a:xfrm>
          <a:prstGeom prst="rect">
            <a:avLst/>
          </a:prstGeom>
          <a:solidFill>
            <a:srgbClr val="00A3A1">
              <a:alpha val="14902"/>
            </a:srgbClr>
          </a:solidFill>
          <a:ln w="12700">
            <a:solidFill>
              <a:srgbClr val="00A3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900" b="1" dirty="0" err="1">
                <a:solidFill>
                  <a:srgbClr val="00A3A1"/>
                </a:solidFill>
                <a:latin typeface="+mn-ea"/>
              </a:rPr>
              <a:t>보통주</a:t>
            </a:r>
            <a:r>
              <a:rPr lang="ko-KR" altLang="en-US" sz="900" b="1" dirty="0">
                <a:solidFill>
                  <a:srgbClr val="00A3A1"/>
                </a:solidFill>
                <a:latin typeface="+mn-ea"/>
              </a:rPr>
              <a:t> </a:t>
            </a:r>
            <a:r>
              <a:rPr lang="en-US" altLang="ko-KR" sz="900" b="1" dirty="0">
                <a:solidFill>
                  <a:srgbClr val="00A3A1"/>
                </a:solidFill>
                <a:latin typeface="+mn-ea"/>
              </a:rPr>
              <a:t>(100%)</a:t>
            </a:r>
            <a:endParaRPr lang="en-US" sz="1050" b="1" dirty="0">
              <a:solidFill>
                <a:srgbClr val="00A3A1"/>
              </a:solidFill>
              <a:latin typeface="+mn-ea"/>
            </a:endParaRPr>
          </a:p>
        </p:txBody>
      </p:sp>
      <p:sp>
        <p:nvSpPr>
          <p:cNvPr id="175" name="Rounded Rectangle 117"/>
          <p:cNvSpPr/>
          <p:nvPr/>
        </p:nvSpPr>
        <p:spPr bwMode="auto">
          <a:xfrm>
            <a:off x="643763" y="5549021"/>
            <a:ext cx="574992" cy="406047"/>
          </a:xfrm>
          <a:prstGeom prst="roundRect">
            <a:avLst>
              <a:gd name="adj" fmla="val 0"/>
            </a:avLst>
          </a:prstGeom>
          <a:solidFill>
            <a:srgbClr val="00A3A1"/>
          </a:solidFill>
          <a:ln w="3175" cap="flat" cmpd="sng" algn="ctr">
            <a:noFill/>
            <a:prstDash val="solid"/>
            <a:round/>
            <a:headEnd type="none" w="med" len="med"/>
            <a:tailEnd type="none" w="med" len="med"/>
          </a:ln>
          <a:effectLst/>
        </p:spPr>
        <p:txBody>
          <a:bodyPr lIns="0" tIns="0" rIns="0" bIns="0" rtlCol="0" anchor="ctr" anchorCtr="0"/>
          <a:lstStyle/>
          <a:p>
            <a:pPr algn="ctr" defTabSz="781995" latinLnBrk="1">
              <a:buClr>
                <a:srgbClr val="99CC00"/>
              </a:buClr>
              <a:tabLst>
                <a:tab pos="228082" algn="l"/>
              </a:tabLst>
              <a:defRPr/>
            </a:pPr>
            <a:r>
              <a:rPr lang="ko-KR" altLang="en-US" sz="800" b="1" dirty="0" err="1">
                <a:solidFill>
                  <a:prstClr val="white"/>
                </a:solidFill>
                <a:latin typeface="+mn-ea"/>
                <a:cs typeface="Arial" charset="0"/>
              </a:rPr>
              <a:t>하형운</a:t>
            </a:r>
            <a:br>
              <a:rPr lang="en-US" altLang="ko-KR" sz="800" b="1" dirty="0">
                <a:solidFill>
                  <a:prstClr val="white"/>
                </a:solidFill>
                <a:latin typeface="+mn-ea"/>
                <a:cs typeface="Arial" charset="0"/>
              </a:rPr>
            </a:br>
            <a:r>
              <a:rPr lang="en-US" altLang="ko-KR" sz="800" b="1" spc="-100" dirty="0">
                <a:solidFill>
                  <a:prstClr val="white"/>
                </a:solidFill>
                <a:latin typeface="+mn-ea"/>
                <a:cs typeface="Arial" charset="0"/>
              </a:rPr>
              <a:t>(</a:t>
            </a:r>
            <a:r>
              <a:rPr lang="ko-KR" altLang="en-US" sz="800" b="1" spc="-100" dirty="0">
                <a:solidFill>
                  <a:prstClr val="white"/>
                </a:solidFill>
                <a:latin typeface="+mn-ea"/>
                <a:cs typeface="Arial" charset="0"/>
              </a:rPr>
              <a:t>대표이사</a:t>
            </a:r>
            <a:r>
              <a:rPr lang="en-US" altLang="ko-KR" sz="800" b="1" spc="-100" dirty="0">
                <a:solidFill>
                  <a:prstClr val="white"/>
                </a:solidFill>
                <a:latin typeface="+mn-ea"/>
                <a:cs typeface="Arial" charset="0"/>
              </a:rPr>
              <a:t>)</a:t>
            </a:r>
          </a:p>
        </p:txBody>
      </p:sp>
      <p:sp>
        <p:nvSpPr>
          <p:cNvPr id="176" name="Rounded Rectangle 117"/>
          <p:cNvSpPr/>
          <p:nvPr/>
        </p:nvSpPr>
        <p:spPr bwMode="auto">
          <a:xfrm>
            <a:off x="1314186" y="5549021"/>
            <a:ext cx="574992" cy="406047"/>
          </a:xfrm>
          <a:prstGeom prst="roundRect">
            <a:avLst>
              <a:gd name="adj" fmla="val 0"/>
            </a:avLst>
          </a:prstGeom>
          <a:solidFill>
            <a:srgbClr val="00A3A1"/>
          </a:solidFill>
          <a:ln w="3175" cap="flat" cmpd="sng" algn="ctr">
            <a:noFill/>
            <a:prstDash val="solid"/>
            <a:round/>
            <a:headEnd type="none" w="med" len="med"/>
            <a:tailEnd type="none" w="med" len="med"/>
          </a:ln>
          <a:effectLst/>
        </p:spPr>
        <p:txBody>
          <a:bodyPr lIns="0" tIns="0" rIns="0" bIns="0" rtlCol="0" anchor="ctr" anchorCtr="0"/>
          <a:lstStyle/>
          <a:p>
            <a:pPr algn="ctr" defTabSz="781995" latinLnBrk="1">
              <a:buClr>
                <a:srgbClr val="99CC00"/>
              </a:buClr>
              <a:tabLst>
                <a:tab pos="228082" algn="l"/>
              </a:tabLst>
              <a:defRPr/>
            </a:pPr>
            <a:r>
              <a:rPr lang="ko-KR" altLang="en-US" sz="800" b="1" dirty="0" err="1">
                <a:solidFill>
                  <a:prstClr val="white"/>
                </a:solidFill>
                <a:latin typeface="+mn-ea"/>
                <a:cs typeface="Arial" charset="0"/>
              </a:rPr>
              <a:t>염선례</a:t>
            </a:r>
            <a:endParaRPr lang="en-US" altLang="ko-KR" sz="800" b="1" dirty="0">
              <a:solidFill>
                <a:prstClr val="white"/>
              </a:solidFill>
              <a:latin typeface="+mn-ea"/>
              <a:cs typeface="Arial" charset="0"/>
            </a:endParaRPr>
          </a:p>
          <a:p>
            <a:pPr algn="ctr" defTabSz="781995" latinLnBrk="1">
              <a:buClr>
                <a:srgbClr val="99CC00"/>
              </a:buClr>
              <a:tabLst>
                <a:tab pos="228082" algn="l"/>
              </a:tabLst>
              <a:defRPr/>
            </a:pPr>
            <a:r>
              <a:rPr lang="en-US" altLang="ko-KR" sz="800" b="1" dirty="0">
                <a:solidFill>
                  <a:prstClr val="white"/>
                </a:solidFill>
                <a:latin typeface="+mn-ea"/>
                <a:cs typeface="Arial" charset="0"/>
              </a:rPr>
              <a:t>(</a:t>
            </a:r>
            <a:r>
              <a:rPr lang="ko-KR" altLang="en-US" sz="800" b="1" dirty="0">
                <a:solidFill>
                  <a:prstClr val="white"/>
                </a:solidFill>
                <a:latin typeface="+mn-ea"/>
                <a:cs typeface="Arial" charset="0"/>
              </a:rPr>
              <a:t>배우자</a:t>
            </a:r>
            <a:r>
              <a:rPr lang="en-US" altLang="ko-KR" sz="800" b="1" dirty="0">
                <a:solidFill>
                  <a:prstClr val="white"/>
                </a:solidFill>
                <a:latin typeface="+mn-ea"/>
                <a:cs typeface="Arial" charset="0"/>
              </a:rPr>
              <a:t>)</a:t>
            </a:r>
          </a:p>
        </p:txBody>
      </p:sp>
      <p:sp>
        <p:nvSpPr>
          <p:cNvPr id="177" name="Rounded Rectangle 117"/>
          <p:cNvSpPr/>
          <p:nvPr/>
        </p:nvSpPr>
        <p:spPr bwMode="auto">
          <a:xfrm>
            <a:off x="1984609" y="5549021"/>
            <a:ext cx="574992" cy="406047"/>
          </a:xfrm>
          <a:prstGeom prst="roundRect">
            <a:avLst>
              <a:gd name="adj" fmla="val 0"/>
            </a:avLst>
          </a:prstGeom>
          <a:solidFill>
            <a:srgbClr val="00A3A1"/>
          </a:solidFill>
          <a:ln w="3175" cap="flat" cmpd="sng" algn="ctr">
            <a:noFill/>
            <a:prstDash val="solid"/>
            <a:round/>
            <a:headEnd type="none" w="med" len="med"/>
            <a:tailEnd type="none" w="med" len="med"/>
          </a:ln>
          <a:effectLst/>
        </p:spPr>
        <p:txBody>
          <a:bodyPr lIns="0" tIns="0" rIns="0" bIns="0" rtlCol="0" anchor="ctr" anchorCtr="0"/>
          <a:lstStyle/>
          <a:p>
            <a:pPr algn="ctr" defTabSz="781995" latinLnBrk="1">
              <a:buClr>
                <a:srgbClr val="99CC00"/>
              </a:buClr>
              <a:tabLst>
                <a:tab pos="228082" algn="l"/>
              </a:tabLst>
              <a:defRPr/>
            </a:pPr>
            <a:r>
              <a:rPr lang="ko-KR" altLang="en-US" sz="800" b="1" dirty="0" err="1">
                <a:solidFill>
                  <a:prstClr val="white"/>
                </a:solidFill>
                <a:latin typeface="+mn-ea"/>
                <a:cs typeface="Arial" charset="0"/>
              </a:rPr>
              <a:t>하인권</a:t>
            </a:r>
            <a:endParaRPr lang="en-US" altLang="ko-KR" sz="800" b="1" dirty="0">
              <a:solidFill>
                <a:prstClr val="white"/>
              </a:solidFill>
              <a:latin typeface="+mn-ea"/>
              <a:cs typeface="Arial" charset="0"/>
            </a:endParaRPr>
          </a:p>
          <a:p>
            <a:pPr algn="ctr" defTabSz="781995" latinLnBrk="1">
              <a:buClr>
                <a:srgbClr val="99CC00"/>
              </a:buClr>
              <a:tabLst>
                <a:tab pos="228082" algn="l"/>
              </a:tabLst>
              <a:defRPr/>
            </a:pPr>
            <a:r>
              <a:rPr lang="en-US" altLang="ko-KR" sz="800" b="1" dirty="0">
                <a:solidFill>
                  <a:prstClr val="white"/>
                </a:solidFill>
                <a:latin typeface="+mn-ea"/>
                <a:cs typeface="Arial" charset="0"/>
              </a:rPr>
              <a:t>(</a:t>
            </a:r>
            <a:r>
              <a:rPr lang="ko-KR" altLang="en-US" sz="800" b="1" dirty="0">
                <a:solidFill>
                  <a:prstClr val="white"/>
                </a:solidFill>
                <a:latin typeface="+mn-ea"/>
                <a:cs typeface="Arial" charset="0"/>
              </a:rPr>
              <a:t>자녀</a:t>
            </a:r>
            <a:r>
              <a:rPr lang="en-US" altLang="ko-KR" sz="800" b="1" dirty="0">
                <a:solidFill>
                  <a:prstClr val="white"/>
                </a:solidFill>
                <a:latin typeface="+mn-ea"/>
                <a:cs typeface="Arial" charset="0"/>
              </a:rPr>
              <a:t>)</a:t>
            </a:r>
          </a:p>
        </p:txBody>
      </p:sp>
      <p:sp>
        <p:nvSpPr>
          <p:cNvPr id="178" name="Rounded Rectangle 117"/>
          <p:cNvSpPr/>
          <p:nvPr/>
        </p:nvSpPr>
        <p:spPr bwMode="auto">
          <a:xfrm>
            <a:off x="2655031" y="5549021"/>
            <a:ext cx="574992" cy="406047"/>
          </a:xfrm>
          <a:prstGeom prst="roundRect">
            <a:avLst>
              <a:gd name="adj" fmla="val 0"/>
            </a:avLst>
          </a:prstGeom>
          <a:solidFill>
            <a:srgbClr val="00A3A1"/>
          </a:solidFill>
          <a:ln w="3175" cap="flat" cmpd="sng" algn="ctr">
            <a:noFill/>
            <a:prstDash val="solid"/>
            <a:round/>
            <a:headEnd type="none" w="med" len="med"/>
            <a:tailEnd type="none" w="med" len="med"/>
          </a:ln>
          <a:effectLst/>
        </p:spPr>
        <p:txBody>
          <a:bodyPr lIns="0" tIns="0" rIns="0" bIns="0" rtlCol="0" anchor="ctr" anchorCtr="0"/>
          <a:lstStyle/>
          <a:p>
            <a:pPr algn="ctr" defTabSz="781995" latinLnBrk="1">
              <a:buClr>
                <a:srgbClr val="99CC00"/>
              </a:buClr>
              <a:tabLst>
                <a:tab pos="228082" algn="l"/>
              </a:tabLst>
              <a:defRPr/>
            </a:pPr>
            <a:r>
              <a:rPr lang="ko-KR" altLang="en-US" sz="800" b="1" dirty="0" err="1">
                <a:solidFill>
                  <a:prstClr val="white"/>
                </a:solidFill>
                <a:latin typeface="Arial" panose="020B0604020202020204" pitchFamily="34" charset="0"/>
                <a:cs typeface="Arial" panose="020B0604020202020204" pitchFamily="34" charset="0"/>
              </a:rPr>
              <a:t>하윤찬</a:t>
            </a:r>
            <a:endParaRPr lang="en-US" altLang="ko-KR" sz="800" b="1" dirty="0">
              <a:solidFill>
                <a:prstClr val="white"/>
              </a:solidFill>
              <a:latin typeface="Arial" panose="020B0604020202020204" pitchFamily="34" charset="0"/>
              <a:cs typeface="Arial" panose="020B0604020202020204" pitchFamily="34" charset="0"/>
            </a:endParaRPr>
          </a:p>
          <a:p>
            <a:pPr algn="ctr" defTabSz="781995" latinLnBrk="1">
              <a:buClr>
                <a:srgbClr val="99CC00"/>
              </a:buClr>
              <a:tabLst>
                <a:tab pos="228082" algn="l"/>
              </a:tabLst>
              <a:defRPr/>
            </a:pPr>
            <a:r>
              <a:rPr lang="en-US" altLang="ko-KR" sz="800" b="1" dirty="0">
                <a:solidFill>
                  <a:prstClr val="white"/>
                </a:solidFill>
                <a:latin typeface="Arial" panose="020B0604020202020204" pitchFamily="34" charset="0"/>
                <a:cs typeface="Arial" panose="020B0604020202020204" pitchFamily="34" charset="0"/>
              </a:rPr>
              <a:t>(</a:t>
            </a:r>
            <a:r>
              <a:rPr lang="ko-KR" altLang="en-US" sz="800" b="1" dirty="0">
                <a:solidFill>
                  <a:prstClr val="white"/>
                </a:solidFill>
                <a:latin typeface="Arial" panose="020B0604020202020204" pitchFamily="34" charset="0"/>
                <a:cs typeface="Arial" panose="020B0604020202020204" pitchFamily="34" charset="0"/>
              </a:rPr>
              <a:t>자녀</a:t>
            </a:r>
            <a:r>
              <a:rPr lang="en-US" altLang="ko-KR" sz="800" b="1" dirty="0">
                <a:solidFill>
                  <a:prstClr val="white"/>
                </a:solidFill>
                <a:latin typeface="Arial" panose="020B0604020202020204" pitchFamily="34" charset="0"/>
                <a:cs typeface="Arial" panose="020B0604020202020204" pitchFamily="34" charset="0"/>
              </a:rPr>
              <a:t>)</a:t>
            </a:r>
          </a:p>
        </p:txBody>
      </p:sp>
      <p:sp>
        <p:nvSpPr>
          <p:cNvPr id="193" name="직사각형 119"/>
          <p:cNvSpPr/>
          <p:nvPr/>
        </p:nvSpPr>
        <p:spPr bwMode="auto">
          <a:xfrm>
            <a:off x="694735" y="5955067"/>
            <a:ext cx="473677" cy="160253"/>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9">
              <a:buClr>
                <a:srgbClr val="99CC00"/>
              </a:buClr>
              <a:tabLst>
                <a:tab pos="241127" algn="l"/>
              </a:tabLst>
            </a:pPr>
            <a:r>
              <a:rPr lang="en-US" altLang="ko-KR" sz="800" i="1" dirty="0">
                <a:solidFill>
                  <a:prstClr val="black"/>
                </a:solidFill>
                <a:latin typeface="맑은 고딕" panose="020B0503020000020004" pitchFamily="50" charset="-127"/>
                <a:cs typeface="Verdana" panose="020B0604030504040204" pitchFamily="34" charset="0"/>
              </a:rPr>
              <a:t>97.16%</a:t>
            </a:r>
          </a:p>
        </p:txBody>
      </p:sp>
      <p:sp>
        <p:nvSpPr>
          <p:cNvPr id="194" name="직사각형 119"/>
          <p:cNvSpPr/>
          <p:nvPr/>
        </p:nvSpPr>
        <p:spPr bwMode="auto">
          <a:xfrm>
            <a:off x="1365332" y="5955067"/>
            <a:ext cx="473677" cy="160253"/>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9">
              <a:buClr>
                <a:srgbClr val="99CC00"/>
              </a:buClr>
              <a:tabLst>
                <a:tab pos="241127" algn="l"/>
              </a:tabLst>
            </a:pPr>
            <a:r>
              <a:rPr lang="en-US" altLang="ko-KR" sz="800" i="1" dirty="0">
                <a:solidFill>
                  <a:prstClr val="black"/>
                </a:solidFill>
                <a:latin typeface="맑은 고딕" panose="020B0503020000020004" pitchFamily="50" charset="-127"/>
                <a:cs typeface="Verdana" panose="020B0604030504040204" pitchFamily="34" charset="0"/>
              </a:rPr>
              <a:t>1.46%</a:t>
            </a:r>
          </a:p>
        </p:txBody>
      </p:sp>
      <p:sp>
        <p:nvSpPr>
          <p:cNvPr id="195" name="직사각형 119"/>
          <p:cNvSpPr/>
          <p:nvPr/>
        </p:nvSpPr>
        <p:spPr bwMode="auto">
          <a:xfrm>
            <a:off x="2035929" y="5955067"/>
            <a:ext cx="473677" cy="160253"/>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9">
              <a:buClr>
                <a:srgbClr val="99CC00"/>
              </a:buClr>
              <a:tabLst>
                <a:tab pos="241127" algn="l"/>
              </a:tabLst>
            </a:pPr>
            <a:r>
              <a:rPr lang="en-US" altLang="ko-KR" sz="800" i="1" dirty="0">
                <a:solidFill>
                  <a:prstClr val="black"/>
                </a:solidFill>
                <a:latin typeface="맑은 고딕" panose="020B0503020000020004" pitchFamily="50" charset="-127"/>
                <a:cs typeface="Verdana" panose="020B0604030504040204" pitchFamily="34" charset="0"/>
              </a:rPr>
              <a:t>0.69%</a:t>
            </a:r>
          </a:p>
        </p:txBody>
      </p:sp>
      <p:sp>
        <p:nvSpPr>
          <p:cNvPr id="196" name="직사각형 119"/>
          <p:cNvSpPr/>
          <p:nvPr/>
        </p:nvSpPr>
        <p:spPr bwMode="auto">
          <a:xfrm>
            <a:off x="2706526" y="5955067"/>
            <a:ext cx="473677" cy="160253"/>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9">
              <a:buClr>
                <a:srgbClr val="99CC00"/>
              </a:buClr>
              <a:tabLst>
                <a:tab pos="241127" algn="l"/>
              </a:tabLst>
            </a:pPr>
            <a:r>
              <a:rPr lang="en-US" altLang="ko-KR" sz="800" i="1" dirty="0">
                <a:solidFill>
                  <a:srgbClr val="000000"/>
                </a:solidFill>
                <a:latin typeface="맑은 고딕" panose="020B0503020000020004" pitchFamily="50" charset="-127"/>
                <a:cs typeface="Verdana" panose="020B0604030504040204" pitchFamily="34" charset="0"/>
              </a:rPr>
              <a:t>0.69%</a:t>
            </a:r>
          </a:p>
        </p:txBody>
      </p:sp>
      <p:sp>
        <p:nvSpPr>
          <p:cNvPr id="92" name="Rectangle 41">
            <a:extLst>
              <a:ext uri="{FF2B5EF4-FFF2-40B4-BE49-F238E27FC236}">
                <a16:creationId xmlns:a16="http://schemas.microsoft.com/office/drawing/2014/main" id="{C1476150-3913-4AF6-B1CD-1F9136C5F034}"/>
              </a:ext>
            </a:extLst>
          </p:cNvPr>
          <p:cNvSpPr>
            <a:spLocks noChangeArrowheads="1"/>
          </p:cNvSpPr>
          <p:nvPr/>
        </p:nvSpPr>
        <p:spPr bwMode="auto">
          <a:xfrm>
            <a:off x="4491921" y="975600"/>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Organization</a:t>
            </a:r>
            <a:r>
              <a:rPr lang="ko-KR" altLang="en-US" sz="1200" b="1" dirty="0">
                <a:solidFill>
                  <a:srgbClr val="00338D"/>
                </a:solidFill>
                <a:latin typeface="Arial" panose="020B0604020202020204" pitchFamily="34" charset="0"/>
                <a:cs typeface="Arial" panose="020B0604020202020204" pitchFamily="34" charset="0"/>
              </a:rPr>
              <a:t> </a:t>
            </a:r>
            <a:r>
              <a:rPr lang="en-US" altLang="ko-KR" sz="1200" b="1" dirty="0">
                <a:solidFill>
                  <a:srgbClr val="00338D"/>
                </a:solidFill>
                <a:latin typeface="Arial" panose="020B0604020202020204" pitchFamily="34" charset="0"/>
                <a:cs typeface="Arial" panose="020B0604020202020204" pitchFamily="34" charset="0"/>
              </a:rPr>
              <a:t>Chart</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93" name="Rectangle 41">
            <a:extLst>
              <a:ext uri="{FF2B5EF4-FFF2-40B4-BE49-F238E27FC236}">
                <a16:creationId xmlns:a16="http://schemas.microsoft.com/office/drawing/2014/main" id="{C3486E2D-EB0F-479A-9F94-C4B316D703D6}"/>
              </a:ext>
            </a:extLst>
          </p:cNvPr>
          <p:cNvSpPr>
            <a:spLocks noChangeArrowheads="1"/>
          </p:cNvSpPr>
          <p:nvPr/>
        </p:nvSpPr>
        <p:spPr bwMode="auto">
          <a:xfrm>
            <a:off x="4491921" y="3649955"/>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Store Distribution</a:t>
            </a:r>
            <a:endParaRPr lang="en-US" altLang="ko-KR" sz="1400" b="1" dirty="0">
              <a:solidFill>
                <a:srgbClr val="00338D"/>
              </a:solidFill>
              <a:latin typeface="Arial" panose="020B0604020202020204" pitchFamily="34" charset="0"/>
              <a:cs typeface="Arial" panose="020B0604020202020204" pitchFamily="34" charset="0"/>
            </a:endParaRPr>
          </a:p>
        </p:txBody>
      </p:sp>
      <p:graphicFrame>
        <p:nvGraphicFramePr>
          <p:cNvPr id="94" name="Table 2">
            <a:extLst>
              <a:ext uri="{FF2B5EF4-FFF2-40B4-BE49-F238E27FC236}">
                <a16:creationId xmlns:a16="http://schemas.microsoft.com/office/drawing/2014/main" id="{F49D2694-B5C5-4872-B99A-825EB07475F6}"/>
              </a:ext>
            </a:extLst>
          </p:cNvPr>
          <p:cNvGraphicFramePr>
            <a:graphicFrameLocks noGrp="1"/>
          </p:cNvGraphicFramePr>
          <p:nvPr/>
        </p:nvGraphicFramePr>
        <p:xfrm>
          <a:off x="540000" y="3309182"/>
          <a:ext cx="3636000" cy="1531365"/>
        </p:xfrm>
        <a:graphic>
          <a:graphicData uri="http://schemas.openxmlformats.org/drawingml/2006/table">
            <a:tbl>
              <a:tblPr/>
              <a:tblGrid>
                <a:gridCol w="720000">
                  <a:extLst>
                    <a:ext uri="{9D8B030D-6E8A-4147-A177-3AD203B41FA5}">
                      <a16:colId xmlns:a16="http://schemas.microsoft.com/office/drawing/2014/main" val="20000"/>
                    </a:ext>
                  </a:extLst>
                </a:gridCol>
                <a:gridCol w="2916000">
                  <a:extLst>
                    <a:ext uri="{9D8B030D-6E8A-4147-A177-3AD203B41FA5}">
                      <a16:colId xmlns:a16="http://schemas.microsoft.com/office/drawing/2014/main" val="20001"/>
                    </a:ext>
                  </a:extLst>
                </a:gridCol>
              </a:tblGrid>
              <a:tr h="144000">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년도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내용</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62000">
                <a:tc>
                  <a:txBody>
                    <a:bodyPr/>
                    <a:lstStyle/>
                    <a:p>
                      <a:pPr algn="ctr" fontAlgn="ctr"/>
                      <a:r>
                        <a:rPr lang="en-US" sz="800" b="1" i="0" u="none" strike="noStrike" dirty="0">
                          <a:solidFill>
                            <a:schemeClr val="tx1"/>
                          </a:solidFill>
                          <a:effectLst/>
                          <a:latin typeface="Arial" panose="020B0604020202020204" pitchFamily="34" charset="0"/>
                          <a:ea typeface="+mj-ea"/>
                          <a:cs typeface="Arial" panose="020B0604020202020204" pitchFamily="34" charset="0"/>
                        </a:rPr>
                        <a:t>2006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Café </a:t>
                      </a:r>
                      <a:r>
                        <a:rPr lang="en-US" altLang="ko-KR" sz="800" b="0" i="0" u="none" strike="noStrike" dirty="0" err="1">
                          <a:solidFill>
                            <a:srgbClr val="000000"/>
                          </a:solidFill>
                          <a:effectLst/>
                          <a:latin typeface="Arial" panose="020B0604020202020204" pitchFamily="34" charset="0"/>
                          <a:ea typeface="+mj-ea"/>
                          <a:cs typeface="Arial" panose="020B0604020202020204" pitchFamily="34" charset="0"/>
                        </a:rPr>
                        <a:t>Annhouse</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시스템 구축</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62000">
                <a:tc>
                  <a:txBody>
                    <a:bodyPr/>
                    <a:lstStyle/>
                    <a:p>
                      <a:pPr algn="ctr" fontAlgn="ctr"/>
                      <a:r>
                        <a:rPr lang="en-US" sz="800" b="1" i="0" u="none" strike="noStrike" dirty="0">
                          <a:solidFill>
                            <a:schemeClr val="tx1"/>
                          </a:solidFill>
                          <a:effectLst/>
                          <a:latin typeface="Arial" panose="020B0604020202020204" pitchFamily="34" charset="0"/>
                          <a:ea typeface="+mj-ea"/>
                          <a:cs typeface="Arial" panose="020B0604020202020204" pitchFamily="34" charset="0"/>
                        </a:rPr>
                        <a:t>2010.12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㈜앤하우스 설립</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639123243"/>
                  </a:ext>
                </a:extLst>
              </a:tr>
              <a:tr h="162000">
                <a:tc>
                  <a:txBody>
                    <a:bodyPr/>
                    <a:lstStyle/>
                    <a:p>
                      <a:pPr algn="ctr" fontAlgn="ctr"/>
                      <a:r>
                        <a:rPr lang="en-US" sz="800" b="1" i="0" u="none" strike="noStrike" dirty="0">
                          <a:solidFill>
                            <a:srgbClr val="000000"/>
                          </a:solidFill>
                          <a:effectLst/>
                          <a:latin typeface="Arial" panose="020B0604020202020204" pitchFamily="34" charset="0"/>
                          <a:ea typeface="+mj-ea"/>
                          <a:cs typeface="Arial" panose="020B0604020202020204" pitchFamily="34" charset="0"/>
                        </a:rPr>
                        <a:t>2013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빙수전문점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Caffe PASIYA</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런칭</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317193135"/>
                  </a:ext>
                </a:extLst>
              </a:tr>
              <a:tr h="162000">
                <a:tc>
                  <a:txBody>
                    <a:bodyPr/>
                    <a:lstStyle/>
                    <a:p>
                      <a:pPr algn="ctr" fontAlgn="ctr"/>
                      <a:r>
                        <a:rPr lang="en-US" sz="800" b="1" i="0" u="none" strike="noStrike" dirty="0">
                          <a:solidFill>
                            <a:srgbClr val="000000"/>
                          </a:solidFill>
                          <a:effectLst/>
                          <a:latin typeface="Arial" panose="020B0604020202020204" pitchFamily="34" charset="0"/>
                          <a:ea typeface="+mj-ea"/>
                          <a:cs typeface="Arial" panose="020B0604020202020204" pitchFamily="34" charset="0"/>
                        </a:rPr>
                        <a:t>2015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메가</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MGC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커피</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브랜드 런칭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a:t>
                      </a:r>
                      <a:r>
                        <a:rPr lang="ko-KR" altLang="en-US" sz="800" b="0" i="0" u="none" strike="noStrike" dirty="0" err="1">
                          <a:solidFill>
                            <a:srgbClr val="000000"/>
                          </a:solidFill>
                          <a:effectLst/>
                          <a:latin typeface="Arial" panose="020B0604020202020204" pitchFamily="34" charset="0"/>
                          <a:ea typeface="+mj-ea"/>
                          <a:cs typeface="Arial" panose="020B0604020202020204" pitchFamily="34" charset="0"/>
                        </a:rPr>
                        <a:t>홍대점</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오픈</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62000">
                <a:tc>
                  <a:txBody>
                    <a:bodyPr/>
                    <a:lstStyle/>
                    <a:p>
                      <a:pPr algn="ctr" fontAlgn="ctr"/>
                      <a:r>
                        <a:rPr lang="en-US" sz="800" b="1" i="0" u="none" strike="noStrike" dirty="0">
                          <a:solidFill>
                            <a:srgbClr val="000000"/>
                          </a:solidFill>
                          <a:effectLst/>
                          <a:latin typeface="Arial" panose="020B0604020202020204" pitchFamily="34" charset="0"/>
                          <a:ea typeface="+mj-ea"/>
                          <a:cs typeface="Arial" panose="020B0604020202020204" pitchFamily="34" charset="0"/>
                        </a:rPr>
                        <a:t>2017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메가</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MGC </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커피</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프랜차이즈 본격화</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189</a:t>
                      </a:r>
                      <a:r>
                        <a:rPr lang="ko-KR" altLang="en-US" sz="800" b="0" i="0" u="none" strike="noStrike" dirty="0" err="1">
                          <a:solidFill>
                            <a:srgbClr val="000000"/>
                          </a:solidFill>
                          <a:effectLst/>
                          <a:latin typeface="Arial" panose="020B0604020202020204" pitchFamily="34" charset="0"/>
                          <a:ea typeface="+mj-ea"/>
                          <a:cs typeface="Arial" panose="020B0604020202020204" pitchFamily="34" charset="0"/>
                        </a:rPr>
                        <a:t>호점</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오픈</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62000">
                <a:tc>
                  <a:txBody>
                    <a:bodyPr/>
                    <a:lstStyle/>
                    <a:p>
                      <a:pPr algn="ctr" fontAlgn="ctr"/>
                      <a:r>
                        <a:rPr lang="en-US" altLang="ko-KR" sz="800" b="1" i="0" u="none" strike="noStrike" baseline="0" dirty="0">
                          <a:solidFill>
                            <a:srgbClr val="000000"/>
                          </a:solidFill>
                          <a:effectLst/>
                          <a:latin typeface="Arial" panose="020B0604020202020204" pitchFamily="34" charset="0"/>
                          <a:ea typeface="+mj-ea"/>
                          <a:cs typeface="Arial" panose="020B0604020202020204" pitchFamily="34" charset="0"/>
                        </a:rPr>
                        <a:t>2018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err="1">
                          <a:solidFill>
                            <a:schemeClr val="tx1"/>
                          </a:solidFill>
                          <a:effectLst/>
                          <a:latin typeface="Arial" panose="020B0604020202020204" pitchFamily="34" charset="0"/>
                          <a:ea typeface="+mn-ea"/>
                          <a:cs typeface="Arial" panose="020B0604020202020204" pitchFamily="34" charset="0"/>
                        </a:rPr>
                        <a:t>우수프랜차이즈</a:t>
                      </a:r>
                      <a:r>
                        <a:rPr lang="ko-KR" altLang="en-US" sz="800" b="0" i="0" u="none" strike="noStrike" dirty="0">
                          <a:solidFill>
                            <a:schemeClr val="tx1"/>
                          </a:solidFill>
                          <a:effectLst/>
                          <a:latin typeface="Arial" panose="020B0604020202020204" pitchFamily="34" charset="0"/>
                          <a:ea typeface="+mn-ea"/>
                          <a:cs typeface="Arial" panose="020B0604020202020204" pitchFamily="34" charset="0"/>
                        </a:rPr>
                        <a:t> 선정</a:t>
                      </a:r>
                      <a:endParaRPr lang="en-US" altLang="ko-KR" sz="800" b="0" i="0" u="none" strike="noStrike" dirty="0">
                        <a:solidFill>
                          <a:schemeClr val="tx1"/>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62000">
                <a:tc>
                  <a:txBody>
                    <a:bodyPr/>
                    <a:lstStyle/>
                    <a:p>
                      <a:pPr algn="ctr" fontAlgn="ctr"/>
                      <a:r>
                        <a:rPr lang="en-US" sz="800" b="1" i="0" u="none" strike="noStrike" baseline="0" dirty="0">
                          <a:solidFill>
                            <a:srgbClr val="000000"/>
                          </a:solidFill>
                          <a:effectLst/>
                          <a:latin typeface="Arial" panose="020B0604020202020204" pitchFamily="34" charset="0"/>
                          <a:ea typeface="+mj-ea"/>
                          <a:cs typeface="Arial" panose="020B0604020202020204" pitchFamily="34" charset="0"/>
                        </a:rPr>
                        <a:t>2019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err="1">
                          <a:solidFill>
                            <a:schemeClr val="tx1"/>
                          </a:solidFill>
                          <a:effectLst/>
                          <a:latin typeface="Arial" panose="020B0604020202020204" pitchFamily="34" charset="0"/>
                          <a:ea typeface="+mj-ea"/>
                          <a:cs typeface="Arial" panose="020B0604020202020204" pitchFamily="34" charset="0"/>
                        </a:rPr>
                        <a:t>우수프랜차이즈</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 </a:t>
                      </a: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2</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년 연속 선정</a:t>
                      </a: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 805</a:t>
                      </a:r>
                      <a:r>
                        <a:rPr lang="ko-KR" altLang="en-US" sz="800" b="0" i="0" u="none" strike="noStrike" dirty="0" err="1">
                          <a:solidFill>
                            <a:schemeClr val="tx1"/>
                          </a:solidFill>
                          <a:effectLst/>
                          <a:latin typeface="Arial" panose="020B0604020202020204" pitchFamily="34" charset="0"/>
                          <a:ea typeface="+mj-ea"/>
                          <a:cs typeface="Arial" panose="020B0604020202020204" pitchFamily="34" charset="0"/>
                        </a:rPr>
                        <a:t>호점</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 오픈</a:t>
                      </a:r>
                      <a:endParaRPr lang="en-US" altLang="ko-KR" sz="800" b="0" i="0" u="none" strike="noStrike" dirty="0">
                        <a:solidFill>
                          <a:schemeClr val="tx1"/>
                        </a:solidFill>
                        <a:effectLst/>
                        <a:latin typeface="Arial" panose="020B0604020202020204" pitchFamily="34" charset="0"/>
                        <a:ea typeface="+mj-ea"/>
                        <a:cs typeface="Arial" panose="020B0604020202020204" pitchFamily="34" charset="0"/>
                      </a:endParaRPr>
                    </a:p>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Café </a:t>
                      </a:r>
                      <a:r>
                        <a:rPr lang="en-US" altLang="ko-KR" sz="800" b="0" i="0" u="none" strike="noStrike" dirty="0" err="1">
                          <a:solidFill>
                            <a:schemeClr val="tx1"/>
                          </a:solidFill>
                          <a:effectLst/>
                          <a:latin typeface="Arial" panose="020B0604020202020204" pitchFamily="34" charset="0"/>
                          <a:ea typeface="+mj-ea"/>
                          <a:cs typeface="Arial" panose="020B0604020202020204" pitchFamily="34" charset="0"/>
                        </a:rPr>
                        <a:t>Annhouse</a:t>
                      </a:r>
                      <a:r>
                        <a:rPr lang="en-US" altLang="ko-KR" sz="800" b="0" i="0" u="none" strike="noStrike" dirty="0">
                          <a:solidFill>
                            <a:schemeClr val="tx1"/>
                          </a:solidFill>
                          <a:effectLst/>
                          <a:latin typeface="Arial" panose="020B0604020202020204" pitchFamily="34" charset="0"/>
                          <a:ea typeface="+mj-ea"/>
                          <a:cs typeface="Arial" panose="020B0604020202020204" pitchFamily="34" charset="0"/>
                        </a:rPr>
                        <a:t> </a:t>
                      </a:r>
                      <a:r>
                        <a:rPr lang="ko-KR" altLang="en-US" sz="800" b="0" i="0" u="none" strike="noStrike" dirty="0">
                          <a:solidFill>
                            <a:schemeClr val="tx1"/>
                          </a:solidFill>
                          <a:effectLst/>
                          <a:latin typeface="Arial" panose="020B0604020202020204" pitchFamily="34" charset="0"/>
                          <a:ea typeface="+mj-ea"/>
                          <a:cs typeface="Arial" panose="020B0604020202020204" pitchFamily="34" charset="0"/>
                        </a:rPr>
                        <a:t>프랜차이즈 해제</a:t>
                      </a:r>
                      <a:endParaRPr lang="en-US" altLang="ko-KR" sz="800" b="0" i="0" u="none" strike="noStrike" dirty="0">
                        <a:solidFill>
                          <a:schemeClr val="tx1"/>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6"/>
                  </a:ext>
                </a:extLst>
              </a:tr>
              <a:tr h="162000">
                <a:tc>
                  <a:txBody>
                    <a:bodyPr/>
                    <a:lstStyle/>
                    <a:p>
                      <a:pPr algn="ctr" fontAlgn="ctr"/>
                      <a:r>
                        <a:rPr lang="en-US" altLang="ko-KR" sz="800" b="1" i="0" u="none" strike="noStrike" baseline="0" dirty="0">
                          <a:solidFill>
                            <a:srgbClr val="000000"/>
                          </a:solidFill>
                          <a:effectLst/>
                          <a:latin typeface="Arial" panose="020B0604020202020204" pitchFamily="34" charset="0"/>
                          <a:ea typeface="+mj-ea"/>
                          <a:cs typeface="Arial" panose="020B0604020202020204" pitchFamily="34" charset="0"/>
                        </a:rPr>
                        <a:t>2020.11</a:t>
                      </a:r>
                      <a:endParaRPr lang="ko-KR" altLang="en-US" sz="800" b="1" i="0" u="none" strike="noStrike" baseline="0"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메가</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MGC </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커피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1,191</a:t>
                      </a: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호점</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 돌파</a:t>
                      </a:r>
                      <a:endParaRPr lang="en-US" altLang="ko-KR"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1270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100" name="Rectangle 41">
            <a:extLst>
              <a:ext uri="{FF2B5EF4-FFF2-40B4-BE49-F238E27FC236}">
                <a16:creationId xmlns:a16="http://schemas.microsoft.com/office/drawing/2014/main" id="{AA1E1D3A-B2F5-4457-AE2F-99FDA2E43106}"/>
              </a:ext>
            </a:extLst>
          </p:cNvPr>
          <p:cNvSpPr>
            <a:spLocks noChangeArrowheads="1"/>
          </p:cNvSpPr>
          <p:nvPr/>
        </p:nvSpPr>
        <p:spPr bwMode="auto">
          <a:xfrm>
            <a:off x="540000" y="4880627"/>
            <a:ext cx="358617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Governance</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101" name="Rounded Rectangle 117">
            <a:extLst>
              <a:ext uri="{FF2B5EF4-FFF2-40B4-BE49-F238E27FC236}">
                <a16:creationId xmlns:a16="http://schemas.microsoft.com/office/drawing/2014/main" id="{CF3D195B-869D-47F8-BEA3-51260ADD618A}"/>
              </a:ext>
            </a:extLst>
          </p:cNvPr>
          <p:cNvSpPr/>
          <p:nvPr/>
        </p:nvSpPr>
        <p:spPr bwMode="auto">
          <a:xfrm>
            <a:off x="6244903" y="1337689"/>
            <a:ext cx="973916" cy="371356"/>
          </a:xfrm>
          <a:prstGeom prst="roundRect">
            <a:avLst>
              <a:gd name="adj" fmla="val 0"/>
            </a:avLst>
          </a:prstGeom>
          <a:solidFill>
            <a:srgbClr val="00338D"/>
          </a:solidFill>
          <a:ln w="9525" cap="flat" cmpd="sng" algn="ctr">
            <a:solidFill>
              <a:srgbClr val="005EB8"/>
            </a:solidFill>
            <a:prstDash val="solid"/>
            <a:round/>
            <a:headEnd type="none" w="med" len="med"/>
            <a:tailEnd type="none" w="med" len="med"/>
          </a:ln>
          <a:effectLst/>
        </p:spPr>
        <p:txBody>
          <a:bodyPr lIns="30788" tIns="30788" rIns="30788" bIns="30788" rtlCol="0" anchor="ctr" anchorCtr="0"/>
          <a:lstStyle/>
          <a:p>
            <a:pPr algn="ctr" defTabSz="781995" latinLnBrk="1">
              <a:buClr>
                <a:srgbClr val="99CC00"/>
              </a:buClr>
              <a:tabLst>
                <a:tab pos="228082" algn="l"/>
              </a:tabLst>
            </a:pPr>
            <a:r>
              <a:rPr lang="ko-KR" altLang="en-US" sz="800" b="1" dirty="0">
                <a:solidFill>
                  <a:prstClr val="white"/>
                </a:solidFill>
                <a:latin typeface="Arial" panose="020B0604020202020204" pitchFamily="34" charset="0"/>
                <a:ea typeface="+mj-ea"/>
                <a:cs typeface="Arial" panose="020B0604020202020204" pitchFamily="34" charset="0"/>
              </a:rPr>
              <a:t>대표이사</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5" latinLnBrk="1">
              <a:buClr>
                <a:srgbClr val="99CC00"/>
              </a:buClr>
              <a:tabLst>
                <a:tab pos="228082" algn="l"/>
              </a:tabLst>
            </a:pPr>
            <a:r>
              <a:rPr lang="en-US" altLang="ko-KR" sz="800" b="1" dirty="0">
                <a:solidFill>
                  <a:prstClr val="white"/>
                </a:solidFill>
                <a:latin typeface="Arial" panose="020B0604020202020204" pitchFamily="34" charset="0"/>
                <a:ea typeface="+mj-ea"/>
                <a:cs typeface="Arial" panose="020B0604020202020204" pitchFamily="34" charset="0"/>
              </a:rPr>
              <a:t>(1</a:t>
            </a:r>
            <a:r>
              <a:rPr lang="ko-KR" altLang="en-US" sz="800" b="1" dirty="0">
                <a:solidFill>
                  <a:prstClr val="white"/>
                </a:solidFill>
                <a:latin typeface="Arial" panose="020B0604020202020204" pitchFamily="34" charset="0"/>
                <a:ea typeface="+mj-ea"/>
                <a:cs typeface="Arial" panose="020B0604020202020204" pitchFamily="34" charset="0"/>
              </a:rPr>
              <a:t>명</a:t>
            </a:r>
            <a:r>
              <a:rPr lang="en-US" altLang="ko-KR" sz="800" b="1" dirty="0">
                <a:solidFill>
                  <a:prstClr val="white"/>
                </a:solidFill>
                <a:latin typeface="Arial" panose="020B0604020202020204" pitchFamily="34" charset="0"/>
                <a:ea typeface="+mj-ea"/>
                <a:cs typeface="Arial" panose="020B0604020202020204" pitchFamily="34" charset="0"/>
              </a:rPr>
              <a:t>)</a:t>
            </a:r>
          </a:p>
        </p:txBody>
      </p:sp>
      <p:sp>
        <p:nvSpPr>
          <p:cNvPr id="102" name="Rounded Rectangle 117">
            <a:extLst>
              <a:ext uri="{FF2B5EF4-FFF2-40B4-BE49-F238E27FC236}">
                <a16:creationId xmlns:a16="http://schemas.microsoft.com/office/drawing/2014/main" id="{B4660AED-44C4-4A4B-BD9F-C2BAC2A8E03E}"/>
              </a:ext>
            </a:extLst>
          </p:cNvPr>
          <p:cNvSpPr/>
          <p:nvPr/>
        </p:nvSpPr>
        <p:spPr bwMode="auto">
          <a:xfrm>
            <a:off x="4446200" y="2050557"/>
            <a:ext cx="973915" cy="306071"/>
          </a:xfrm>
          <a:prstGeom prst="roundRect">
            <a:avLst>
              <a:gd name="adj" fmla="val 0"/>
            </a:avLst>
          </a:prstGeom>
          <a:solidFill>
            <a:srgbClr val="0091DA"/>
          </a:solidFill>
          <a:ln w="6350" cap="flat" cmpd="sng" algn="ctr">
            <a:solidFill>
              <a:srgbClr val="0091DA"/>
            </a:solidFill>
            <a:prstDash val="solid"/>
            <a:round/>
            <a:headEnd type="none" w="med" len="med"/>
            <a:tailEnd type="none" w="med" len="med"/>
          </a:ln>
          <a:effectLst/>
        </p:spPr>
        <p:txBody>
          <a:bodyPr lIns="30788" tIns="30788" rIns="30788" bIns="30788" rtlCol="0" anchor="ctr" anchorCtr="0"/>
          <a:lstStyle/>
          <a:p>
            <a:pPr algn="ctr" defTabSz="781995" latinLnBrk="1">
              <a:buClr>
                <a:srgbClr val="99CC00"/>
              </a:buClr>
              <a:tabLst>
                <a:tab pos="228082" algn="l"/>
              </a:tabLst>
              <a:defRPr/>
            </a:pPr>
            <a:r>
              <a:rPr lang="ko-KR" altLang="en-US" sz="800" b="1" dirty="0">
                <a:solidFill>
                  <a:prstClr val="white"/>
                </a:solidFill>
                <a:latin typeface="Arial" panose="020B0604020202020204" pitchFamily="34" charset="0"/>
                <a:cs typeface="Arial" panose="020B0604020202020204" pitchFamily="34" charset="0"/>
              </a:rPr>
              <a:t>가맹사업본부</a:t>
            </a:r>
            <a:endParaRPr lang="en-US" altLang="ko-KR" sz="800" b="1" dirty="0">
              <a:solidFill>
                <a:prstClr val="white"/>
              </a:solidFill>
              <a:latin typeface="Arial" panose="020B0604020202020204" pitchFamily="34" charset="0"/>
              <a:cs typeface="Arial" panose="020B0604020202020204" pitchFamily="34" charset="0"/>
            </a:endParaRPr>
          </a:p>
          <a:p>
            <a:pPr algn="ctr" defTabSz="781995" latinLnBrk="1">
              <a:buClr>
                <a:srgbClr val="99CC00"/>
              </a:buClr>
              <a:tabLst>
                <a:tab pos="228082" algn="l"/>
              </a:tabLst>
              <a:defRPr/>
            </a:pPr>
            <a:r>
              <a:rPr lang="en-US" altLang="ko-KR" sz="800" b="1" dirty="0">
                <a:solidFill>
                  <a:prstClr val="white"/>
                </a:solidFill>
                <a:latin typeface="Arial" panose="020B0604020202020204" pitchFamily="34" charset="0"/>
                <a:cs typeface="Arial" panose="020B0604020202020204" pitchFamily="34" charset="0"/>
              </a:rPr>
              <a:t>(25</a:t>
            </a:r>
            <a:r>
              <a:rPr lang="ko-KR" altLang="en-US" sz="800" b="1" dirty="0">
                <a:solidFill>
                  <a:prstClr val="white"/>
                </a:solidFill>
                <a:latin typeface="Arial" panose="020B0604020202020204" pitchFamily="34" charset="0"/>
                <a:cs typeface="Arial" panose="020B0604020202020204" pitchFamily="34" charset="0"/>
              </a:rPr>
              <a:t>명</a:t>
            </a:r>
            <a:r>
              <a:rPr lang="en-US" altLang="ko-KR" sz="800" b="1" dirty="0">
                <a:solidFill>
                  <a:prstClr val="white"/>
                </a:solidFill>
                <a:latin typeface="Arial" panose="020B0604020202020204" pitchFamily="34" charset="0"/>
                <a:cs typeface="Arial" panose="020B0604020202020204" pitchFamily="34" charset="0"/>
              </a:rPr>
              <a:t>)</a:t>
            </a:r>
          </a:p>
        </p:txBody>
      </p:sp>
      <p:sp>
        <p:nvSpPr>
          <p:cNvPr id="107" name="Rounded Rectangle 117">
            <a:extLst>
              <a:ext uri="{FF2B5EF4-FFF2-40B4-BE49-F238E27FC236}">
                <a16:creationId xmlns:a16="http://schemas.microsoft.com/office/drawing/2014/main" id="{579054BE-259D-4ECB-8A44-E78F7DC79E15}"/>
              </a:ext>
            </a:extLst>
          </p:cNvPr>
          <p:cNvSpPr/>
          <p:nvPr/>
        </p:nvSpPr>
        <p:spPr bwMode="auto">
          <a:xfrm>
            <a:off x="4446200" y="2359359"/>
            <a:ext cx="973915" cy="1020917"/>
          </a:xfrm>
          <a:prstGeom prst="roundRect">
            <a:avLst>
              <a:gd name="adj" fmla="val 0"/>
            </a:avLst>
          </a:prstGeom>
          <a:solidFill>
            <a:schemeClr val="bg1"/>
          </a:solidFill>
          <a:ln w="9525" algn="ctr">
            <a:solidFill>
              <a:srgbClr val="0091DA"/>
            </a:solidFill>
            <a:prstDash val="solid"/>
            <a:round/>
            <a:headEnd/>
            <a:tailEnd/>
          </a:ln>
        </p:spPr>
        <p:txBody>
          <a:bodyPr lIns="18000" tIns="0" rIns="18000" bIns="0" anchor="ctr"/>
          <a:lstStyle/>
          <a:p>
            <a:pPr marL="28800" defTabSz="826719">
              <a:lnSpc>
                <a:spcPts val="1100"/>
              </a:lnSpc>
              <a:buClr>
                <a:srgbClr val="012169"/>
              </a:buClr>
              <a:tabLst>
                <a:tab pos="241127" algn="l"/>
              </a:tabLst>
            </a:pPr>
            <a:r>
              <a:rPr lang="ko-KR" altLang="en-US" sz="700" kern="0" dirty="0">
                <a:solidFill>
                  <a:srgbClr val="000000"/>
                </a:solidFill>
                <a:latin typeface="맑은 고딕" panose="020B0503020000020004" pitchFamily="50" charset="-127"/>
              </a:rPr>
              <a:t>가맹사업본부장 </a:t>
            </a:r>
            <a:r>
              <a:rPr lang="en-US" altLang="ko-KR" sz="700" kern="0" dirty="0">
                <a:solidFill>
                  <a:srgbClr val="000000"/>
                </a:solidFill>
                <a:latin typeface="맑은 고딕" panose="020B0503020000020004" pitchFamily="50" charset="-127"/>
              </a:rPr>
              <a:t>(1</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운영지원팀 </a:t>
            </a:r>
            <a:r>
              <a:rPr lang="en-US" altLang="ko-KR" sz="700" kern="0" dirty="0">
                <a:solidFill>
                  <a:srgbClr val="000000"/>
                </a:solidFill>
                <a:latin typeface="맑은 고딕" panose="020B0503020000020004" pitchFamily="50" charset="-127"/>
              </a:rPr>
              <a:t>(3</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전략기획팀 </a:t>
            </a:r>
            <a:r>
              <a:rPr lang="en-US" altLang="ko-KR" sz="700" kern="0" dirty="0">
                <a:solidFill>
                  <a:srgbClr val="000000"/>
                </a:solidFill>
                <a:latin typeface="맑은 고딕" panose="020B0503020000020004" pitchFamily="50" charset="-127"/>
              </a:rPr>
              <a:t>(3</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구매팀</a:t>
            </a:r>
            <a:r>
              <a:rPr lang="en-US" altLang="ko-KR" sz="700" kern="0" dirty="0">
                <a:solidFill>
                  <a:srgbClr val="000000"/>
                </a:solidFill>
                <a:latin typeface="맑은 고딕" panose="020B0503020000020004" pitchFamily="50" charset="-127"/>
              </a:rPr>
              <a:t>/</a:t>
            </a:r>
            <a:r>
              <a:rPr lang="ko-KR" altLang="en-US" sz="700" kern="0" dirty="0">
                <a:solidFill>
                  <a:srgbClr val="000000"/>
                </a:solidFill>
                <a:latin typeface="맑은 고딕" panose="020B0503020000020004" pitchFamily="50" charset="-127"/>
              </a:rPr>
              <a:t>생산팀 </a:t>
            </a:r>
            <a:r>
              <a:rPr lang="en-US" altLang="ko-KR" sz="700" kern="0" dirty="0">
                <a:solidFill>
                  <a:srgbClr val="000000"/>
                </a:solidFill>
                <a:latin typeface="맑은 고딕" panose="020B0503020000020004" pitchFamily="50" charset="-127"/>
              </a:rPr>
              <a:t>(5</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영업팀 </a:t>
            </a:r>
            <a:r>
              <a:rPr lang="en-US" altLang="ko-KR" sz="700" kern="0" dirty="0">
                <a:solidFill>
                  <a:srgbClr val="000000"/>
                </a:solidFill>
                <a:latin typeface="맑은 고딕" panose="020B0503020000020004" pitchFamily="50" charset="-127"/>
              </a:rPr>
              <a:t>(5</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인테리어팀 </a:t>
            </a:r>
            <a:r>
              <a:rPr lang="en-US" altLang="ko-KR" sz="700" kern="0" dirty="0">
                <a:solidFill>
                  <a:srgbClr val="000000"/>
                </a:solidFill>
                <a:latin typeface="맑은 고딕" panose="020B0503020000020004" pitchFamily="50" charset="-127"/>
              </a:rPr>
              <a:t>(5</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가맹디자인팀 </a:t>
            </a:r>
            <a:r>
              <a:rPr lang="en-US" altLang="ko-KR" sz="700" kern="0" dirty="0">
                <a:solidFill>
                  <a:srgbClr val="000000"/>
                </a:solidFill>
                <a:latin typeface="맑은 고딕" panose="020B0503020000020004" pitchFamily="50" charset="-127"/>
              </a:rPr>
              <a:t>(3</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p:txBody>
      </p:sp>
      <p:sp>
        <p:nvSpPr>
          <p:cNvPr id="104" name="Rounded Rectangle 117">
            <a:extLst>
              <a:ext uri="{FF2B5EF4-FFF2-40B4-BE49-F238E27FC236}">
                <a16:creationId xmlns:a16="http://schemas.microsoft.com/office/drawing/2014/main" id="{18C52D9B-77EB-4FA4-8713-84B11346BAD7}"/>
              </a:ext>
            </a:extLst>
          </p:cNvPr>
          <p:cNvSpPr/>
          <p:nvPr/>
        </p:nvSpPr>
        <p:spPr bwMode="auto">
          <a:xfrm>
            <a:off x="5489392" y="2050557"/>
            <a:ext cx="804888" cy="306071"/>
          </a:xfrm>
          <a:prstGeom prst="roundRect">
            <a:avLst>
              <a:gd name="adj" fmla="val 0"/>
            </a:avLst>
          </a:prstGeom>
          <a:solidFill>
            <a:srgbClr val="0091DA"/>
          </a:solidFill>
          <a:ln w="6350" cap="flat" cmpd="sng" algn="ctr">
            <a:solidFill>
              <a:srgbClr val="0091DA"/>
            </a:solidFill>
            <a:prstDash val="solid"/>
            <a:round/>
            <a:headEnd type="none" w="med" len="med"/>
            <a:tailEnd type="none" w="med" len="med"/>
          </a:ln>
          <a:effectLst/>
        </p:spPr>
        <p:txBody>
          <a:bodyPr lIns="30788" tIns="30788" rIns="30788" bIns="30788" rtlCol="0" anchor="ctr" anchorCtr="0"/>
          <a:lstStyle/>
          <a:p>
            <a:pPr algn="ctr" defTabSz="781995" latinLnBrk="1">
              <a:buClr>
                <a:srgbClr val="99CC00"/>
              </a:buClr>
              <a:tabLst>
                <a:tab pos="228082" algn="l"/>
              </a:tabLst>
              <a:defRPr/>
            </a:pPr>
            <a:r>
              <a:rPr lang="ko-KR" altLang="en-US" sz="800" b="1" dirty="0">
                <a:solidFill>
                  <a:prstClr val="white"/>
                </a:solidFill>
                <a:latin typeface="Arial" panose="020B0604020202020204" pitchFamily="34" charset="0"/>
                <a:cs typeface="Arial" panose="020B0604020202020204" pitchFamily="34" charset="0"/>
              </a:rPr>
              <a:t>가맹운영본부</a:t>
            </a:r>
            <a:r>
              <a:rPr lang="en-US" altLang="ko-KR" sz="800" b="1" baseline="30000" dirty="0">
                <a:solidFill>
                  <a:prstClr val="white"/>
                </a:solidFill>
                <a:latin typeface="Arial" panose="020B0604020202020204" pitchFamily="34" charset="0"/>
                <a:cs typeface="Arial" panose="020B0604020202020204" pitchFamily="34" charset="0"/>
              </a:rPr>
              <a:t>1</a:t>
            </a:r>
          </a:p>
          <a:p>
            <a:pPr algn="ctr" defTabSz="781995" latinLnBrk="1">
              <a:buClr>
                <a:srgbClr val="99CC00"/>
              </a:buClr>
              <a:tabLst>
                <a:tab pos="228082" algn="l"/>
              </a:tabLst>
              <a:defRPr/>
            </a:pPr>
            <a:r>
              <a:rPr lang="en-US" altLang="ko-KR" sz="800" b="1" dirty="0">
                <a:solidFill>
                  <a:prstClr val="white"/>
                </a:solidFill>
                <a:latin typeface="Arial" panose="020B0604020202020204" pitchFamily="34" charset="0"/>
                <a:cs typeface="Arial" panose="020B0604020202020204" pitchFamily="34" charset="0"/>
              </a:rPr>
              <a:t>(61</a:t>
            </a:r>
            <a:r>
              <a:rPr lang="ko-KR" altLang="en-US" sz="800" b="1" dirty="0">
                <a:solidFill>
                  <a:prstClr val="white"/>
                </a:solidFill>
                <a:latin typeface="Arial" panose="020B0604020202020204" pitchFamily="34" charset="0"/>
                <a:cs typeface="Arial" panose="020B0604020202020204" pitchFamily="34" charset="0"/>
              </a:rPr>
              <a:t>명</a:t>
            </a:r>
            <a:r>
              <a:rPr lang="en-US" altLang="ko-KR" sz="800" b="1" dirty="0">
                <a:solidFill>
                  <a:prstClr val="white"/>
                </a:solidFill>
                <a:latin typeface="Arial" panose="020B0604020202020204" pitchFamily="34" charset="0"/>
                <a:cs typeface="Arial" panose="020B0604020202020204" pitchFamily="34" charset="0"/>
              </a:rPr>
              <a:t>)</a:t>
            </a:r>
          </a:p>
        </p:txBody>
      </p:sp>
      <p:sp>
        <p:nvSpPr>
          <p:cNvPr id="108" name="Rounded Rectangle 117">
            <a:extLst>
              <a:ext uri="{FF2B5EF4-FFF2-40B4-BE49-F238E27FC236}">
                <a16:creationId xmlns:a16="http://schemas.microsoft.com/office/drawing/2014/main" id="{877BB584-FC7C-4788-B1B5-EAA88DED6C3F}"/>
              </a:ext>
            </a:extLst>
          </p:cNvPr>
          <p:cNvSpPr/>
          <p:nvPr/>
        </p:nvSpPr>
        <p:spPr bwMode="auto">
          <a:xfrm>
            <a:off x="5489392" y="2359360"/>
            <a:ext cx="804888" cy="1020917"/>
          </a:xfrm>
          <a:prstGeom prst="roundRect">
            <a:avLst>
              <a:gd name="adj" fmla="val 0"/>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err="1">
                <a:solidFill>
                  <a:srgbClr val="000000"/>
                </a:solidFill>
                <a:latin typeface="맑은 고딕" panose="020B0503020000020004" pitchFamily="50" charset="-127"/>
              </a:rPr>
              <a:t>교육팀</a:t>
            </a:r>
            <a:r>
              <a:rPr lang="ko-KR" altLang="en-US" sz="700" kern="0" dirty="0">
                <a:solidFill>
                  <a:srgbClr val="000000"/>
                </a:solidFill>
                <a:latin typeface="맑은 고딕" panose="020B0503020000020004" pitchFamily="50" charset="-127"/>
              </a:rPr>
              <a:t> </a:t>
            </a:r>
            <a:r>
              <a:rPr lang="en-US" altLang="ko-KR" sz="700" kern="0" dirty="0">
                <a:solidFill>
                  <a:srgbClr val="000000"/>
                </a:solidFill>
                <a:latin typeface="맑은 고딕" panose="020B0503020000020004" pitchFamily="50" charset="-127"/>
              </a:rPr>
              <a:t>(10</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운영</a:t>
            </a:r>
            <a:r>
              <a:rPr lang="en-US" altLang="ko-KR" sz="700" kern="0" dirty="0">
                <a:solidFill>
                  <a:srgbClr val="000000"/>
                </a:solidFill>
                <a:latin typeface="맑은 고딕" panose="020B0503020000020004" pitchFamily="50" charset="-127"/>
              </a:rPr>
              <a:t>1</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(8</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운영</a:t>
            </a:r>
            <a:r>
              <a:rPr lang="en-US" altLang="ko-KR" sz="700" kern="0" dirty="0">
                <a:solidFill>
                  <a:srgbClr val="000000"/>
                </a:solidFill>
                <a:latin typeface="맑은 고딕" panose="020B0503020000020004" pitchFamily="50" charset="-127"/>
              </a:rPr>
              <a:t>2</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(8</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운영</a:t>
            </a:r>
            <a:r>
              <a:rPr lang="en-US" altLang="ko-KR" sz="700" kern="0" dirty="0">
                <a:solidFill>
                  <a:srgbClr val="000000"/>
                </a:solidFill>
                <a:latin typeface="맑은 고딕" panose="020B0503020000020004" pitchFamily="50" charset="-127"/>
              </a:rPr>
              <a:t>3</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(9</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운영</a:t>
            </a:r>
            <a:r>
              <a:rPr lang="en-US" altLang="ko-KR" sz="700" kern="0" dirty="0">
                <a:solidFill>
                  <a:srgbClr val="000000"/>
                </a:solidFill>
                <a:latin typeface="맑은 고딕" panose="020B0503020000020004" pitchFamily="50" charset="-127"/>
              </a:rPr>
              <a:t>4</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(7</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운영</a:t>
            </a:r>
            <a:r>
              <a:rPr lang="en-US" altLang="ko-KR" sz="700" kern="0" dirty="0">
                <a:solidFill>
                  <a:srgbClr val="000000"/>
                </a:solidFill>
                <a:latin typeface="맑은 고딕" panose="020B0503020000020004" pitchFamily="50" charset="-127"/>
              </a:rPr>
              <a:t>5</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(8</a:t>
            </a:r>
            <a:r>
              <a:rPr lang="ko-KR" altLang="en-US" sz="700" kern="0" dirty="0">
                <a:solidFill>
                  <a:srgbClr val="000000"/>
                </a:solidFill>
                <a:latin typeface="맑은 고딕" panose="020B0503020000020004" pitchFamily="50" charset="-127"/>
              </a:rPr>
              <a:t>팀</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en-US" altLang="ko-KR" sz="700" kern="0" dirty="0">
                <a:solidFill>
                  <a:srgbClr val="000000"/>
                </a:solidFill>
                <a:latin typeface="맑은 고딕" panose="020B0503020000020004" pitchFamily="50" charset="-127"/>
              </a:rPr>
              <a:t>OV</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(11</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p:txBody>
      </p:sp>
      <p:sp>
        <p:nvSpPr>
          <p:cNvPr id="105" name="Rounded Rectangle 117">
            <a:extLst>
              <a:ext uri="{FF2B5EF4-FFF2-40B4-BE49-F238E27FC236}">
                <a16:creationId xmlns:a16="http://schemas.microsoft.com/office/drawing/2014/main" id="{47653BA4-F582-4610-AF21-88A6E19E2A2F}"/>
              </a:ext>
            </a:extLst>
          </p:cNvPr>
          <p:cNvSpPr/>
          <p:nvPr/>
        </p:nvSpPr>
        <p:spPr bwMode="auto">
          <a:xfrm>
            <a:off x="6363557" y="2050557"/>
            <a:ext cx="973915" cy="306071"/>
          </a:xfrm>
          <a:prstGeom prst="roundRect">
            <a:avLst>
              <a:gd name="adj" fmla="val 0"/>
            </a:avLst>
          </a:prstGeom>
          <a:solidFill>
            <a:srgbClr val="0091DA"/>
          </a:solidFill>
          <a:ln w="6350" cap="flat" cmpd="sng" algn="ctr">
            <a:solidFill>
              <a:srgbClr val="0091DA"/>
            </a:solidFill>
            <a:prstDash val="solid"/>
            <a:round/>
            <a:headEnd type="none" w="med" len="med"/>
            <a:tailEnd type="none" w="med" len="med"/>
          </a:ln>
          <a:effectLst/>
        </p:spPr>
        <p:txBody>
          <a:bodyPr lIns="30788" tIns="30788" rIns="30788" bIns="30788" rtlCol="0" anchor="ctr" anchorCtr="0"/>
          <a:lstStyle/>
          <a:p>
            <a:pPr algn="ctr" defTabSz="781995" latinLnBrk="1">
              <a:buClr>
                <a:srgbClr val="99CC00"/>
              </a:buClr>
              <a:tabLst>
                <a:tab pos="228082" algn="l"/>
              </a:tabLst>
              <a:defRPr/>
            </a:pPr>
            <a:r>
              <a:rPr lang="ko-KR" altLang="en-US" sz="800" b="1" dirty="0">
                <a:solidFill>
                  <a:prstClr val="white"/>
                </a:solidFill>
                <a:latin typeface="Arial" panose="020B0604020202020204" pitchFamily="34" charset="0"/>
                <a:cs typeface="Arial" panose="020B0604020202020204" pitchFamily="34" charset="0"/>
              </a:rPr>
              <a:t>마케팅본부</a:t>
            </a:r>
            <a:r>
              <a:rPr lang="en-US" altLang="ko-KR" sz="800" b="1" baseline="30000" dirty="0">
                <a:solidFill>
                  <a:prstClr val="white"/>
                </a:solidFill>
                <a:latin typeface="Arial" panose="020B0604020202020204" pitchFamily="34" charset="0"/>
                <a:cs typeface="Arial" panose="020B0604020202020204" pitchFamily="34" charset="0"/>
              </a:rPr>
              <a:t>1</a:t>
            </a:r>
          </a:p>
          <a:p>
            <a:pPr algn="ctr" defTabSz="781995" latinLnBrk="1">
              <a:buClr>
                <a:srgbClr val="99CC00"/>
              </a:buClr>
              <a:tabLst>
                <a:tab pos="228082" algn="l"/>
              </a:tabLst>
              <a:defRPr/>
            </a:pPr>
            <a:r>
              <a:rPr lang="en-US" altLang="ko-KR" sz="800" b="1" dirty="0">
                <a:solidFill>
                  <a:prstClr val="white"/>
                </a:solidFill>
                <a:latin typeface="Arial" panose="020B0604020202020204" pitchFamily="34" charset="0"/>
                <a:cs typeface="Arial" panose="020B0604020202020204" pitchFamily="34" charset="0"/>
              </a:rPr>
              <a:t>(7</a:t>
            </a:r>
            <a:r>
              <a:rPr lang="ko-KR" altLang="en-US" sz="800" b="1" dirty="0">
                <a:solidFill>
                  <a:prstClr val="white"/>
                </a:solidFill>
                <a:latin typeface="Arial" panose="020B0604020202020204" pitchFamily="34" charset="0"/>
                <a:cs typeface="Arial" panose="020B0604020202020204" pitchFamily="34" charset="0"/>
              </a:rPr>
              <a:t>명</a:t>
            </a:r>
            <a:r>
              <a:rPr lang="en-US" altLang="ko-KR" sz="800" b="1" dirty="0">
                <a:solidFill>
                  <a:prstClr val="white"/>
                </a:solidFill>
                <a:latin typeface="Arial" panose="020B0604020202020204" pitchFamily="34" charset="0"/>
                <a:cs typeface="Arial" panose="020B0604020202020204" pitchFamily="34" charset="0"/>
              </a:rPr>
              <a:t>)</a:t>
            </a:r>
          </a:p>
        </p:txBody>
      </p:sp>
      <p:sp>
        <p:nvSpPr>
          <p:cNvPr id="109" name="Rounded Rectangle 117">
            <a:extLst>
              <a:ext uri="{FF2B5EF4-FFF2-40B4-BE49-F238E27FC236}">
                <a16:creationId xmlns:a16="http://schemas.microsoft.com/office/drawing/2014/main" id="{6F50C0E2-F88E-4459-99B2-57C54FF72030}"/>
              </a:ext>
            </a:extLst>
          </p:cNvPr>
          <p:cNvSpPr/>
          <p:nvPr/>
        </p:nvSpPr>
        <p:spPr bwMode="auto">
          <a:xfrm>
            <a:off x="6363557" y="2359361"/>
            <a:ext cx="973915" cy="465447"/>
          </a:xfrm>
          <a:prstGeom prst="roundRect">
            <a:avLst>
              <a:gd name="adj" fmla="val 0"/>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1100"/>
              </a:lnSpc>
              <a:buClr>
                <a:srgbClr val="012169"/>
              </a:buClr>
              <a:buFont typeface="Arial" panose="020B0604020202020204" pitchFamily="34" charset="0"/>
              <a:buChar char="•"/>
              <a:tabLst>
                <a:tab pos="241127" algn="l"/>
              </a:tabLst>
            </a:pPr>
            <a:r>
              <a:rPr lang="en-US" altLang="ko-KR" sz="700" kern="0" dirty="0">
                <a:solidFill>
                  <a:srgbClr val="000000"/>
                </a:solidFill>
                <a:latin typeface="맑은 고딕" panose="020B0503020000020004" pitchFamily="50" charset="-127"/>
              </a:rPr>
              <a:t>R&amp;D</a:t>
            </a:r>
            <a:r>
              <a:rPr lang="ko-KR" altLang="en-US" sz="700" kern="0" dirty="0">
                <a:solidFill>
                  <a:srgbClr val="000000"/>
                </a:solidFill>
                <a:latin typeface="맑은 고딕" panose="020B0503020000020004" pitchFamily="50" charset="-127"/>
              </a:rPr>
              <a:t>팀 </a:t>
            </a:r>
            <a:r>
              <a:rPr lang="en-US" altLang="ko-KR" sz="700" kern="0" dirty="0">
                <a:solidFill>
                  <a:srgbClr val="000000"/>
                </a:solidFill>
                <a:latin typeface="맑은 고딕" panose="020B0503020000020004" pitchFamily="50" charset="-127"/>
              </a:rPr>
              <a:t>(3</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마케팅팀 </a:t>
            </a:r>
            <a:r>
              <a:rPr lang="en-US" altLang="ko-KR" sz="700" kern="0" dirty="0">
                <a:solidFill>
                  <a:srgbClr val="000000"/>
                </a:solidFill>
                <a:latin typeface="맑은 고딕" panose="020B0503020000020004" pitchFamily="50" charset="-127"/>
              </a:rPr>
              <a:t>(2</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마케팅디자인팀 </a:t>
            </a:r>
            <a:r>
              <a:rPr lang="en-US" altLang="ko-KR" sz="700" kern="0" dirty="0">
                <a:solidFill>
                  <a:srgbClr val="000000"/>
                </a:solidFill>
                <a:latin typeface="맑은 고딕" panose="020B0503020000020004" pitchFamily="50" charset="-127"/>
              </a:rPr>
              <a:t>(2</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p:txBody>
      </p:sp>
      <p:sp>
        <p:nvSpPr>
          <p:cNvPr id="106" name="Rounded Rectangle 117">
            <a:extLst>
              <a:ext uri="{FF2B5EF4-FFF2-40B4-BE49-F238E27FC236}">
                <a16:creationId xmlns:a16="http://schemas.microsoft.com/office/drawing/2014/main" id="{6ED661F4-BB79-4486-AA00-182369B22DA2}"/>
              </a:ext>
            </a:extLst>
          </p:cNvPr>
          <p:cNvSpPr/>
          <p:nvPr/>
        </p:nvSpPr>
        <p:spPr bwMode="auto">
          <a:xfrm>
            <a:off x="7958615" y="2050557"/>
            <a:ext cx="973915" cy="306071"/>
          </a:xfrm>
          <a:prstGeom prst="roundRect">
            <a:avLst>
              <a:gd name="adj" fmla="val 0"/>
            </a:avLst>
          </a:prstGeom>
          <a:solidFill>
            <a:srgbClr val="0091DA"/>
          </a:solidFill>
          <a:ln w="6350" cap="flat" cmpd="sng" algn="ctr">
            <a:solidFill>
              <a:srgbClr val="0091DA"/>
            </a:solidFill>
            <a:prstDash val="solid"/>
            <a:round/>
            <a:headEnd type="none" w="med" len="med"/>
            <a:tailEnd type="none" w="med" len="med"/>
          </a:ln>
          <a:effectLst/>
        </p:spPr>
        <p:txBody>
          <a:bodyPr lIns="30788" tIns="30788" rIns="30788" bIns="30788" rtlCol="0" anchor="ctr" anchorCtr="0"/>
          <a:lstStyle/>
          <a:p>
            <a:pPr algn="ctr" defTabSz="781995" latinLnBrk="1">
              <a:buClr>
                <a:srgbClr val="99CC00"/>
              </a:buClr>
              <a:tabLst>
                <a:tab pos="228082" algn="l"/>
              </a:tabLst>
            </a:pPr>
            <a:r>
              <a:rPr lang="ko-KR" altLang="en-US" sz="800" b="1" dirty="0">
                <a:solidFill>
                  <a:prstClr val="white"/>
                </a:solidFill>
                <a:latin typeface="Arial" panose="020B0604020202020204" pitchFamily="34" charset="0"/>
                <a:cs typeface="Arial" panose="020B0604020202020204" pitchFamily="34" charset="0"/>
              </a:rPr>
              <a:t>경영관리</a:t>
            </a:r>
            <a:endParaRPr lang="en-US" altLang="ko-KR" sz="800" b="1" dirty="0">
              <a:solidFill>
                <a:prstClr val="white"/>
              </a:solidFill>
              <a:latin typeface="Arial" panose="020B0604020202020204" pitchFamily="34" charset="0"/>
              <a:cs typeface="Arial" panose="020B0604020202020204" pitchFamily="34" charset="0"/>
            </a:endParaRPr>
          </a:p>
          <a:p>
            <a:pPr algn="ctr" defTabSz="781995" latinLnBrk="1">
              <a:buClr>
                <a:srgbClr val="99CC00"/>
              </a:buClr>
              <a:tabLst>
                <a:tab pos="228082" algn="l"/>
              </a:tabLst>
            </a:pPr>
            <a:r>
              <a:rPr lang="en-US" altLang="ko-KR" sz="800" b="1" dirty="0">
                <a:solidFill>
                  <a:prstClr val="white"/>
                </a:solidFill>
                <a:latin typeface="Arial" panose="020B0604020202020204" pitchFamily="34" charset="0"/>
                <a:cs typeface="Arial" panose="020B0604020202020204" pitchFamily="34" charset="0"/>
              </a:rPr>
              <a:t>(5</a:t>
            </a:r>
            <a:r>
              <a:rPr lang="ko-KR" altLang="en-US" sz="800" b="1" dirty="0">
                <a:solidFill>
                  <a:prstClr val="white"/>
                </a:solidFill>
                <a:latin typeface="Arial" panose="020B0604020202020204" pitchFamily="34" charset="0"/>
                <a:cs typeface="Arial" panose="020B0604020202020204" pitchFamily="34" charset="0"/>
              </a:rPr>
              <a:t>명</a:t>
            </a:r>
            <a:r>
              <a:rPr lang="en-US" altLang="ko-KR" sz="800" b="1" dirty="0">
                <a:solidFill>
                  <a:prstClr val="white"/>
                </a:solidFill>
                <a:latin typeface="Arial" panose="020B0604020202020204" pitchFamily="34" charset="0"/>
                <a:cs typeface="Arial" panose="020B0604020202020204" pitchFamily="34" charset="0"/>
              </a:rPr>
              <a:t>)</a:t>
            </a:r>
          </a:p>
        </p:txBody>
      </p:sp>
      <p:sp>
        <p:nvSpPr>
          <p:cNvPr id="110" name="Rounded Rectangle 117">
            <a:extLst>
              <a:ext uri="{FF2B5EF4-FFF2-40B4-BE49-F238E27FC236}">
                <a16:creationId xmlns:a16="http://schemas.microsoft.com/office/drawing/2014/main" id="{B19BAC92-0CAE-4A9E-B518-4FDA8129392A}"/>
              </a:ext>
            </a:extLst>
          </p:cNvPr>
          <p:cNvSpPr/>
          <p:nvPr/>
        </p:nvSpPr>
        <p:spPr bwMode="auto">
          <a:xfrm>
            <a:off x="7958615" y="2355549"/>
            <a:ext cx="973915" cy="896036"/>
          </a:xfrm>
          <a:prstGeom prst="roundRect">
            <a:avLst>
              <a:gd name="adj" fmla="val 0"/>
            </a:avLst>
          </a:prstGeom>
          <a:solidFill>
            <a:schemeClr val="bg1"/>
          </a:solidFill>
          <a:ln w="9525" algn="ctr">
            <a:solidFill>
              <a:srgbClr val="0091DA"/>
            </a:solidFill>
            <a:prstDash val="solid"/>
            <a:round/>
            <a:headEnd/>
            <a:tailEnd/>
          </a:ln>
        </p:spPr>
        <p:txBody>
          <a:bodyPr lIns="18000" tIns="0" rIns="18000" bIns="0" anchor="ctr"/>
          <a:lstStyle/>
          <a:p>
            <a:pPr marL="28800" defTabSz="826719">
              <a:lnSpc>
                <a:spcPts val="1100"/>
              </a:lnSpc>
              <a:spcBef>
                <a:spcPts val="1200"/>
              </a:spcBef>
              <a:buClr>
                <a:srgbClr val="012169"/>
              </a:buClr>
              <a:tabLst>
                <a:tab pos="241127" algn="l"/>
              </a:tabLst>
            </a:pPr>
            <a:r>
              <a:rPr lang="ko-KR" altLang="en-US" sz="700" kern="0" dirty="0">
                <a:solidFill>
                  <a:srgbClr val="000000"/>
                </a:solidFill>
                <a:latin typeface="맑은 고딕" panose="020B0503020000020004" pitchFamily="50" charset="-127"/>
              </a:rPr>
              <a:t>경영관리이사 </a:t>
            </a:r>
            <a:r>
              <a:rPr lang="en-US" altLang="ko-KR" sz="700" kern="0" dirty="0">
                <a:solidFill>
                  <a:srgbClr val="000000"/>
                </a:solidFill>
                <a:latin typeface="맑은 고딕" panose="020B0503020000020004" pitchFamily="50" charset="-127"/>
              </a:rPr>
              <a:t>(1</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100800" indent="-72000" defTabSz="826719">
              <a:lnSpc>
                <a:spcPts val="1100"/>
              </a:lnSpc>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직영관리팀 </a:t>
            </a:r>
            <a:r>
              <a:rPr lang="en-US" altLang="ko-KR" sz="700" kern="0" dirty="0">
                <a:solidFill>
                  <a:srgbClr val="000000"/>
                </a:solidFill>
                <a:latin typeface="맑은 고딕" panose="020B0503020000020004" pitchFamily="50" charset="-127"/>
              </a:rPr>
              <a:t>(1</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a:p>
            <a:pPr marL="28800" defTabSz="826719">
              <a:lnSpc>
                <a:spcPts val="800"/>
              </a:lnSpc>
              <a:buClr>
                <a:srgbClr val="012169"/>
              </a:buClr>
              <a:tabLst>
                <a:tab pos="241127" algn="l"/>
              </a:tabLst>
            </a:pPr>
            <a:r>
              <a:rPr lang="en-US" altLang="ko-KR" sz="700" kern="0" dirty="0">
                <a:solidFill>
                  <a:srgbClr val="000000"/>
                </a:solidFill>
                <a:latin typeface="맑은 고딕" panose="020B0503020000020004" pitchFamily="50" charset="-127"/>
              </a:rPr>
              <a:t>   - </a:t>
            </a:r>
            <a:r>
              <a:rPr lang="ko-KR" altLang="en-US" sz="700" kern="0" dirty="0">
                <a:solidFill>
                  <a:srgbClr val="000000"/>
                </a:solidFill>
                <a:latin typeface="맑은 고딕" panose="020B0503020000020004" pitchFamily="50" charset="-127"/>
              </a:rPr>
              <a:t>홍대본점 </a:t>
            </a:r>
            <a:endParaRPr lang="en-US" altLang="ko-KR" sz="700" kern="0" dirty="0">
              <a:solidFill>
                <a:srgbClr val="000000"/>
              </a:solidFill>
              <a:latin typeface="맑은 고딕" panose="020B0503020000020004" pitchFamily="50" charset="-127"/>
            </a:endParaRPr>
          </a:p>
          <a:p>
            <a:pPr marL="28800" defTabSz="826719">
              <a:lnSpc>
                <a:spcPts val="800"/>
              </a:lnSpc>
              <a:buClr>
                <a:srgbClr val="012169"/>
              </a:buClr>
              <a:tabLst>
                <a:tab pos="241127" algn="l"/>
              </a:tabLst>
            </a:pPr>
            <a:r>
              <a:rPr lang="en-US" altLang="ko-KR" sz="700" kern="0" dirty="0">
                <a:solidFill>
                  <a:srgbClr val="000000"/>
                </a:solidFill>
                <a:latin typeface="맑은 고딕" panose="020B0503020000020004" pitchFamily="50" charset="-127"/>
              </a:rPr>
              <a:t>   - </a:t>
            </a:r>
            <a:r>
              <a:rPr lang="ko-KR" altLang="en-US" sz="700" kern="0" dirty="0" err="1">
                <a:solidFill>
                  <a:srgbClr val="000000"/>
                </a:solidFill>
                <a:latin typeface="맑은 고딕" panose="020B0503020000020004" pitchFamily="50" charset="-127"/>
              </a:rPr>
              <a:t>홍대입구역점</a:t>
            </a:r>
            <a:endParaRPr lang="en-US" altLang="ko-KR" sz="700" kern="0" dirty="0">
              <a:solidFill>
                <a:srgbClr val="000000"/>
              </a:solidFill>
              <a:latin typeface="맑은 고딕" panose="020B0503020000020004" pitchFamily="50" charset="-127"/>
            </a:endParaRPr>
          </a:p>
          <a:p>
            <a:pPr marL="28800" defTabSz="826719">
              <a:lnSpc>
                <a:spcPts val="800"/>
              </a:lnSpc>
              <a:buClr>
                <a:srgbClr val="012169"/>
              </a:buClr>
              <a:tabLst>
                <a:tab pos="241127" algn="l"/>
              </a:tabLst>
            </a:pPr>
            <a:r>
              <a:rPr lang="en-US" altLang="ko-KR" sz="700" kern="0" dirty="0">
                <a:solidFill>
                  <a:srgbClr val="000000"/>
                </a:solidFill>
                <a:latin typeface="맑은 고딕" panose="020B0503020000020004" pitchFamily="50" charset="-127"/>
              </a:rPr>
              <a:t>   - </a:t>
            </a:r>
            <a:r>
              <a:rPr lang="ko-KR" altLang="en-US" sz="700" kern="0" dirty="0">
                <a:solidFill>
                  <a:srgbClr val="000000"/>
                </a:solidFill>
                <a:latin typeface="맑은 고딕" panose="020B0503020000020004" pitchFamily="50" charset="-127"/>
              </a:rPr>
              <a:t>홍대</a:t>
            </a:r>
            <a:r>
              <a:rPr lang="en-US" altLang="ko-KR" sz="700" kern="0" dirty="0">
                <a:solidFill>
                  <a:srgbClr val="000000"/>
                </a:solidFill>
                <a:latin typeface="맑은 고딕" panose="020B0503020000020004" pitchFamily="50" charset="-127"/>
              </a:rPr>
              <a:t>L7</a:t>
            </a:r>
            <a:r>
              <a:rPr lang="ko-KR" altLang="en-US" sz="700" kern="0" dirty="0">
                <a:solidFill>
                  <a:srgbClr val="000000"/>
                </a:solidFill>
                <a:latin typeface="맑은 고딕" panose="020B0503020000020004" pitchFamily="50" charset="-127"/>
              </a:rPr>
              <a:t>점</a:t>
            </a:r>
            <a:endParaRPr lang="en-US" altLang="ko-KR" sz="700" kern="0" dirty="0">
              <a:solidFill>
                <a:srgbClr val="000000"/>
              </a:solidFill>
              <a:latin typeface="맑은 고딕" panose="020B0503020000020004" pitchFamily="50" charset="-127"/>
            </a:endParaRPr>
          </a:p>
          <a:p>
            <a:pPr marL="28800" defTabSz="826719">
              <a:lnSpc>
                <a:spcPts val="800"/>
              </a:lnSpc>
              <a:spcAft>
                <a:spcPts val="300"/>
              </a:spcAft>
              <a:buClr>
                <a:srgbClr val="012169"/>
              </a:buClr>
              <a:tabLst>
                <a:tab pos="241127" algn="l"/>
              </a:tabLst>
            </a:pPr>
            <a:r>
              <a:rPr lang="en-US" altLang="ko-KR" sz="700" kern="0" dirty="0">
                <a:solidFill>
                  <a:srgbClr val="000000"/>
                </a:solidFill>
                <a:latin typeface="맑은 고딕" panose="020B0503020000020004" pitchFamily="50" charset="-127"/>
              </a:rPr>
              <a:t>   - </a:t>
            </a:r>
            <a:r>
              <a:rPr lang="ko-KR" altLang="en-US" sz="700" kern="0" dirty="0" err="1">
                <a:solidFill>
                  <a:srgbClr val="000000"/>
                </a:solidFill>
                <a:latin typeface="맑은 고딕" panose="020B0503020000020004" pitchFamily="50" charset="-127"/>
              </a:rPr>
              <a:t>동교점</a:t>
            </a:r>
            <a:endParaRPr lang="en-US" altLang="ko-KR" sz="700" kern="0" dirty="0">
              <a:solidFill>
                <a:srgbClr val="000000"/>
              </a:solidFill>
              <a:latin typeface="맑은 고딕" panose="020B0503020000020004" pitchFamily="50" charset="-127"/>
            </a:endParaRPr>
          </a:p>
          <a:p>
            <a:pPr marL="100800" indent="-72000" defTabSz="826719">
              <a:lnSpc>
                <a:spcPts val="1100"/>
              </a:lnSpc>
              <a:spcAft>
                <a:spcPts val="300"/>
              </a:spcAft>
              <a:buClr>
                <a:srgbClr val="012169"/>
              </a:buClr>
              <a:buFont typeface="Arial" panose="020B0604020202020204" pitchFamily="34" charset="0"/>
              <a:buChar char="•"/>
              <a:tabLst>
                <a:tab pos="241127" algn="l"/>
              </a:tabLst>
            </a:pPr>
            <a:r>
              <a:rPr lang="ko-KR" altLang="en-US" sz="700" kern="0" dirty="0">
                <a:solidFill>
                  <a:srgbClr val="000000"/>
                </a:solidFill>
                <a:latin typeface="맑은 고딕" panose="020B0503020000020004" pitchFamily="50" charset="-127"/>
              </a:rPr>
              <a:t>경영지원팀 </a:t>
            </a:r>
            <a:r>
              <a:rPr lang="en-US" altLang="ko-KR" sz="700" kern="0" dirty="0">
                <a:solidFill>
                  <a:srgbClr val="000000"/>
                </a:solidFill>
                <a:latin typeface="맑은 고딕" panose="020B0503020000020004" pitchFamily="50" charset="-127"/>
              </a:rPr>
              <a:t>(3</a:t>
            </a:r>
            <a:r>
              <a:rPr lang="ko-KR" altLang="en-US" sz="700" kern="0" dirty="0">
                <a:solidFill>
                  <a:srgbClr val="000000"/>
                </a:solidFill>
                <a:latin typeface="맑은 고딕" panose="020B0503020000020004" pitchFamily="50" charset="-127"/>
              </a:rPr>
              <a:t>명</a:t>
            </a:r>
            <a:r>
              <a:rPr lang="en-US" altLang="ko-KR" sz="700" kern="0" dirty="0">
                <a:solidFill>
                  <a:srgbClr val="000000"/>
                </a:solidFill>
                <a:latin typeface="맑은 고딕" panose="020B0503020000020004" pitchFamily="50" charset="-127"/>
              </a:rPr>
              <a:t>)</a:t>
            </a:r>
          </a:p>
        </p:txBody>
      </p:sp>
      <p:sp>
        <p:nvSpPr>
          <p:cNvPr id="111" name="직사각형 119">
            <a:extLst>
              <a:ext uri="{FF2B5EF4-FFF2-40B4-BE49-F238E27FC236}">
                <a16:creationId xmlns:a16="http://schemas.microsoft.com/office/drawing/2014/main" id="{2CFDDF0A-AD9F-4FCA-8EAD-42B8C80A234D}"/>
              </a:ext>
            </a:extLst>
          </p:cNvPr>
          <p:cNvSpPr/>
          <p:nvPr/>
        </p:nvSpPr>
        <p:spPr bwMode="auto">
          <a:xfrm>
            <a:off x="6699221" y="1061576"/>
            <a:ext cx="20985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9">
              <a:buClr>
                <a:srgbClr val="99CC00"/>
              </a:buClr>
              <a:tabLst>
                <a:tab pos="241127"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3</a:t>
            </a:r>
            <a:r>
              <a:rPr lang="ko-KR" altLang="en-US" sz="800" dirty="0">
                <a:solidFill>
                  <a:prstClr val="black"/>
                </a:solidFill>
                <a:latin typeface="Arial" panose="020B0604020202020204" pitchFamily="34" charset="0"/>
                <a:ea typeface="+mj-ea"/>
                <a:cs typeface="Arial" panose="020B0604020202020204" pitchFamily="34" charset="0"/>
              </a:rPr>
              <a:t>월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cxnSp>
        <p:nvCxnSpPr>
          <p:cNvPr id="117" name="Elbow Connector 239">
            <a:extLst>
              <a:ext uri="{FF2B5EF4-FFF2-40B4-BE49-F238E27FC236}">
                <a16:creationId xmlns:a16="http://schemas.microsoft.com/office/drawing/2014/main" id="{C6EFE3EA-6D5D-4A6C-9744-539C054A812D}"/>
              </a:ext>
            </a:extLst>
          </p:cNvPr>
          <p:cNvCxnSpPr>
            <a:cxnSpLocks/>
            <a:stCxn id="101" idx="2"/>
            <a:endCxn id="102" idx="0"/>
          </p:cNvCxnSpPr>
          <p:nvPr/>
        </p:nvCxnSpPr>
        <p:spPr>
          <a:xfrm rot="5400000">
            <a:off x="5661754" y="980450"/>
            <a:ext cx="341512" cy="1798703"/>
          </a:xfrm>
          <a:prstGeom prst="bentConnector3">
            <a:avLst>
              <a:gd name="adj1" fmla="val 50000"/>
            </a:avLst>
          </a:prstGeom>
          <a:ln w="9525">
            <a:solidFill>
              <a:srgbClr val="005EB8"/>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Elbow Connector 239">
            <a:extLst>
              <a:ext uri="{FF2B5EF4-FFF2-40B4-BE49-F238E27FC236}">
                <a16:creationId xmlns:a16="http://schemas.microsoft.com/office/drawing/2014/main" id="{8FCF19A3-8870-4FC6-BC07-8A89576E56E6}"/>
              </a:ext>
            </a:extLst>
          </p:cNvPr>
          <p:cNvCxnSpPr>
            <a:cxnSpLocks/>
            <a:stCxn id="101" idx="2"/>
            <a:endCxn id="104" idx="0"/>
          </p:cNvCxnSpPr>
          <p:nvPr/>
        </p:nvCxnSpPr>
        <p:spPr>
          <a:xfrm rot="5400000">
            <a:off x="6141093" y="1459789"/>
            <a:ext cx="341512" cy="840025"/>
          </a:xfrm>
          <a:prstGeom prst="bentConnector3">
            <a:avLst>
              <a:gd name="adj1" fmla="val 50000"/>
            </a:avLst>
          </a:prstGeom>
          <a:ln w="9525">
            <a:solidFill>
              <a:srgbClr val="005EB8"/>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Elbow Connector 239">
            <a:extLst>
              <a:ext uri="{FF2B5EF4-FFF2-40B4-BE49-F238E27FC236}">
                <a16:creationId xmlns:a16="http://schemas.microsoft.com/office/drawing/2014/main" id="{2A5FB3FA-52E9-45B3-8759-229AF34AE29E}"/>
              </a:ext>
            </a:extLst>
          </p:cNvPr>
          <p:cNvCxnSpPr>
            <a:cxnSpLocks/>
            <a:stCxn id="101" idx="2"/>
            <a:endCxn id="105" idx="0"/>
          </p:cNvCxnSpPr>
          <p:nvPr/>
        </p:nvCxnSpPr>
        <p:spPr>
          <a:xfrm rot="16200000" flipH="1">
            <a:off x="6620432" y="1820474"/>
            <a:ext cx="341512" cy="118654"/>
          </a:xfrm>
          <a:prstGeom prst="bentConnector3">
            <a:avLst>
              <a:gd name="adj1" fmla="val 50000"/>
            </a:avLst>
          </a:prstGeom>
          <a:ln w="9525">
            <a:solidFill>
              <a:srgbClr val="005EB8"/>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sp>
        <p:nvSpPr>
          <p:cNvPr id="129" name="Rounded Rectangle 117">
            <a:extLst>
              <a:ext uri="{FF2B5EF4-FFF2-40B4-BE49-F238E27FC236}">
                <a16:creationId xmlns:a16="http://schemas.microsoft.com/office/drawing/2014/main" id="{B26A13CD-A996-4632-B527-786E6CF38B44}"/>
              </a:ext>
            </a:extLst>
          </p:cNvPr>
          <p:cNvSpPr/>
          <p:nvPr/>
        </p:nvSpPr>
        <p:spPr bwMode="auto">
          <a:xfrm>
            <a:off x="7406749" y="2050557"/>
            <a:ext cx="482588" cy="306071"/>
          </a:xfrm>
          <a:prstGeom prst="roundRect">
            <a:avLst>
              <a:gd name="adj" fmla="val 0"/>
            </a:avLst>
          </a:prstGeom>
          <a:solidFill>
            <a:srgbClr val="0091DA"/>
          </a:solidFill>
          <a:ln w="6350" cap="flat" cmpd="sng" algn="ctr">
            <a:solidFill>
              <a:srgbClr val="0091DA"/>
            </a:solidFill>
            <a:prstDash val="solid"/>
            <a:round/>
            <a:headEnd type="none" w="med" len="med"/>
            <a:tailEnd type="none" w="med" len="med"/>
          </a:ln>
          <a:effectLst/>
        </p:spPr>
        <p:txBody>
          <a:bodyPr lIns="30788" tIns="30788" rIns="30788" bIns="30788" rtlCol="0" anchor="ctr" anchorCtr="0"/>
          <a:lstStyle/>
          <a:p>
            <a:pPr algn="ctr" defTabSz="781995" latinLnBrk="1">
              <a:buClr>
                <a:srgbClr val="99CC00"/>
              </a:buClr>
              <a:tabLst>
                <a:tab pos="228082" algn="l"/>
              </a:tabLst>
              <a:defRPr/>
            </a:pPr>
            <a:r>
              <a:rPr lang="ko-KR" altLang="en-US" sz="800" b="1" dirty="0">
                <a:solidFill>
                  <a:prstClr val="white"/>
                </a:solidFill>
                <a:latin typeface="Arial" panose="020B0604020202020204" pitchFamily="34" charset="0"/>
                <a:cs typeface="Arial" panose="020B0604020202020204" pitchFamily="34" charset="0"/>
              </a:rPr>
              <a:t>인사팀</a:t>
            </a:r>
            <a:endParaRPr lang="en-US" altLang="ko-KR" sz="800" b="1" dirty="0">
              <a:solidFill>
                <a:prstClr val="white"/>
              </a:solidFill>
              <a:latin typeface="Arial" panose="020B0604020202020204" pitchFamily="34" charset="0"/>
              <a:cs typeface="Arial" panose="020B0604020202020204" pitchFamily="34" charset="0"/>
            </a:endParaRPr>
          </a:p>
          <a:p>
            <a:pPr algn="ctr" defTabSz="781995" latinLnBrk="1">
              <a:buClr>
                <a:srgbClr val="99CC00"/>
              </a:buClr>
              <a:tabLst>
                <a:tab pos="228082" algn="l"/>
              </a:tabLst>
              <a:defRPr/>
            </a:pPr>
            <a:r>
              <a:rPr lang="en-US" altLang="ko-KR" sz="800" b="1" dirty="0">
                <a:solidFill>
                  <a:prstClr val="white"/>
                </a:solidFill>
                <a:latin typeface="Arial" panose="020B0604020202020204" pitchFamily="34" charset="0"/>
                <a:cs typeface="Arial" panose="020B0604020202020204" pitchFamily="34" charset="0"/>
              </a:rPr>
              <a:t>(3</a:t>
            </a:r>
            <a:r>
              <a:rPr lang="ko-KR" altLang="en-US" sz="800" b="1" dirty="0">
                <a:solidFill>
                  <a:prstClr val="white"/>
                </a:solidFill>
                <a:latin typeface="Arial" panose="020B0604020202020204" pitchFamily="34" charset="0"/>
                <a:cs typeface="Arial" panose="020B0604020202020204" pitchFamily="34" charset="0"/>
              </a:rPr>
              <a:t>명</a:t>
            </a:r>
            <a:r>
              <a:rPr lang="en-US" altLang="ko-KR" sz="800" b="1" dirty="0">
                <a:solidFill>
                  <a:prstClr val="white"/>
                </a:solidFill>
                <a:latin typeface="Arial" panose="020B0604020202020204" pitchFamily="34" charset="0"/>
                <a:cs typeface="Arial" panose="020B0604020202020204" pitchFamily="34" charset="0"/>
              </a:rPr>
              <a:t>)</a:t>
            </a:r>
          </a:p>
        </p:txBody>
      </p:sp>
      <p:cxnSp>
        <p:nvCxnSpPr>
          <p:cNvPr id="130" name="Elbow Connector 239">
            <a:extLst>
              <a:ext uri="{FF2B5EF4-FFF2-40B4-BE49-F238E27FC236}">
                <a16:creationId xmlns:a16="http://schemas.microsoft.com/office/drawing/2014/main" id="{237814B6-8E91-4D34-9800-E859F0FAAAB2}"/>
              </a:ext>
            </a:extLst>
          </p:cNvPr>
          <p:cNvCxnSpPr>
            <a:cxnSpLocks/>
            <a:stCxn id="101" idx="2"/>
            <a:endCxn id="129" idx="0"/>
          </p:cNvCxnSpPr>
          <p:nvPr/>
        </p:nvCxnSpPr>
        <p:spPr>
          <a:xfrm rot="16200000" flipH="1">
            <a:off x="7019196" y="1421710"/>
            <a:ext cx="341512" cy="916182"/>
          </a:xfrm>
          <a:prstGeom prst="bentConnector3">
            <a:avLst>
              <a:gd name="adj1" fmla="val 50000"/>
            </a:avLst>
          </a:prstGeom>
          <a:ln w="9525">
            <a:solidFill>
              <a:srgbClr val="005EB8"/>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562F3AB3-088D-421C-A1D3-1EBE680B4341}"/>
              </a:ext>
            </a:extLst>
          </p:cNvPr>
          <p:cNvSpPr txBox="1"/>
          <p:nvPr/>
        </p:nvSpPr>
        <p:spPr>
          <a:xfrm>
            <a:off x="4473433" y="3443038"/>
            <a:ext cx="3589419" cy="107722"/>
          </a:xfrm>
          <a:prstGeom prst="rect">
            <a:avLst/>
          </a:prstGeom>
          <a:noFill/>
        </p:spPr>
        <p:txBody>
          <a:bodyPr wrap="square" lIns="0" tIns="0" rIns="0" bIns="0" rtlCol="0">
            <a:spAutoFit/>
          </a:bodyPr>
          <a:lstStyle/>
          <a:p>
            <a:r>
              <a:rPr lang="en-US" altLang="ko-KR" sz="700" dirty="0">
                <a:solidFill>
                  <a:srgbClr val="000000"/>
                </a:solidFill>
                <a:latin typeface="맑은 고딕" panose="020B0503020000020004" pitchFamily="50" charset="-127"/>
                <a:cs typeface="Univers for KPMG"/>
              </a:rPr>
              <a:t>Note 1: </a:t>
            </a:r>
            <a:r>
              <a:rPr lang="ko-KR" altLang="en-US" sz="700" dirty="0">
                <a:solidFill>
                  <a:srgbClr val="000000"/>
                </a:solidFill>
                <a:latin typeface="맑은 고딕" panose="020B0503020000020004" pitchFamily="50" charset="-127"/>
                <a:cs typeface="Univers for KPMG"/>
              </a:rPr>
              <a:t>가맹운영본부장</a:t>
            </a:r>
            <a:r>
              <a:rPr lang="en-US" altLang="ko-KR" sz="700" dirty="0">
                <a:solidFill>
                  <a:srgbClr val="000000"/>
                </a:solidFill>
                <a:latin typeface="맑은 고딕" panose="020B0503020000020004" pitchFamily="50" charset="-127"/>
                <a:cs typeface="Univers for KPMG"/>
              </a:rPr>
              <a:t>, </a:t>
            </a:r>
            <a:r>
              <a:rPr lang="ko-KR" altLang="en-US" sz="700" dirty="0">
                <a:solidFill>
                  <a:srgbClr val="000000"/>
                </a:solidFill>
                <a:latin typeface="맑은 고딕" panose="020B0503020000020004" pitchFamily="50" charset="-127"/>
                <a:cs typeface="Univers for KPMG"/>
              </a:rPr>
              <a:t>마케팅본부장 및 팀원 </a:t>
            </a:r>
            <a:r>
              <a:rPr lang="ko-KR" altLang="en-US" sz="700" dirty="0" err="1">
                <a:solidFill>
                  <a:srgbClr val="000000"/>
                </a:solidFill>
                <a:latin typeface="맑은 고딕" panose="020B0503020000020004" pitchFamily="50" charset="-127"/>
                <a:cs typeface="Univers for KPMG"/>
              </a:rPr>
              <a:t>채용중</a:t>
            </a:r>
            <a:endParaRPr lang="en-US" altLang="ko-KR" sz="700" dirty="0">
              <a:solidFill>
                <a:srgbClr val="000000"/>
              </a:solidFill>
              <a:latin typeface="맑은 고딕" panose="020B0503020000020004" pitchFamily="50" charset="-127"/>
              <a:cs typeface="Univers for KPMG"/>
            </a:endParaRPr>
          </a:p>
        </p:txBody>
      </p:sp>
      <p:graphicFrame>
        <p:nvGraphicFramePr>
          <p:cNvPr id="210" name="차트 209">
            <a:extLst>
              <a:ext uri="{FF2B5EF4-FFF2-40B4-BE49-F238E27FC236}">
                <a16:creationId xmlns:a16="http://schemas.microsoft.com/office/drawing/2014/main" id="{1C4F7049-E442-4B66-A1C4-58077E9C41C1}"/>
              </a:ext>
            </a:extLst>
          </p:cNvPr>
          <p:cNvGraphicFramePr>
            <a:graphicFrameLocks/>
          </p:cNvGraphicFramePr>
          <p:nvPr/>
        </p:nvGraphicFramePr>
        <p:xfrm>
          <a:off x="4224408" y="4011507"/>
          <a:ext cx="2098510" cy="21770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3" name="차트 212">
            <a:extLst>
              <a:ext uri="{FF2B5EF4-FFF2-40B4-BE49-F238E27FC236}">
                <a16:creationId xmlns:a16="http://schemas.microsoft.com/office/drawing/2014/main" id="{24B6337B-2668-4C2D-ABEE-F4AB731030EC}"/>
              </a:ext>
            </a:extLst>
          </p:cNvPr>
          <p:cNvGraphicFramePr>
            <a:graphicFrameLocks/>
          </p:cNvGraphicFramePr>
          <p:nvPr/>
        </p:nvGraphicFramePr>
        <p:xfrm>
          <a:off x="5978944" y="4363707"/>
          <a:ext cx="1143002" cy="1321800"/>
        </p:xfrm>
        <a:graphic>
          <a:graphicData uri="http://schemas.openxmlformats.org/drawingml/2006/chart">
            <c:chart xmlns:c="http://schemas.openxmlformats.org/drawingml/2006/chart" xmlns:r="http://schemas.openxmlformats.org/officeDocument/2006/relationships" r:id="rId3"/>
          </a:graphicData>
        </a:graphic>
      </p:graphicFrame>
      <p:cxnSp>
        <p:nvCxnSpPr>
          <p:cNvPr id="42" name="직선 연결선 41">
            <a:extLst>
              <a:ext uri="{FF2B5EF4-FFF2-40B4-BE49-F238E27FC236}">
                <a16:creationId xmlns:a16="http://schemas.microsoft.com/office/drawing/2014/main" id="{1F58D563-72B3-4FFA-A73E-8EACC12970B1}"/>
              </a:ext>
            </a:extLst>
          </p:cNvPr>
          <p:cNvCxnSpPr>
            <a:cxnSpLocks/>
          </p:cNvCxnSpPr>
          <p:nvPr/>
        </p:nvCxnSpPr>
        <p:spPr>
          <a:xfrm>
            <a:off x="5359788" y="4378947"/>
            <a:ext cx="1239602" cy="29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직선 연결선 213">
            <a:extLst>
              <a:ext uri="{FF2B5EF4-FFF2-40B4-BE49-F238E27FC236}">
                <a16:creationId xmlns:a16="http://schemas.microsoft.com/office/drawing/2014/main" id="{C35FCBB3-EA32-4B47-8D6D-B2AD65BF56F2}"/>
              </a:ext>
            </a:extLst>
          </p:cNvPr>
          <p:cNvCxnSpPr>
            <a:cxnSpLocks/>
          </p:cNvCxnSpPr>
          <p:nvPr/>
        </p:nvCxnSpPr>
        <p:spPr>
          <a:xfrm flipV="1">
            <a:off x="5316747" y="5593080"/>
            <a:ext cx="1377288" cy="34050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5" name="차트 214">
            <a:extLst>
              <a:ext uri="{FF2B5EF4-FFF2-40B4-BE49-F238E27FC236}">
                <a16:creationId xmlns:a16="http://schemas.microsoft.com/office/drawing/2014/main" id="{B0821BE7-6FA0-46DB-974D-5809BD81D0B4}"/>
              </a:ext>
            </a:extLst>
          </p:cNvPr>
          <p:cNvGraphicFramePr>
            <a:graphicFrameLocks/>
          </p:cNvGraphicFramePr>
          <p:nvPr/>
        </p:nvGraphicFramePr>
        <p:xfrm>
          <a:off x="7078362" y="3800116"/>
          <a:ext cx="1954164" cy="2138682"/>
        </p:xfrm>
        <a:graphic>
          <a:graphicData uri="http://schemas.openxmlformats.org/drawingml/2006/chart">
            <c:chart xmlns:c="http://schemas.openxmlformats.org/drawingml/2006/chart" xmlns:r="http://schemas.openxmlformats.org/officeDocument/2006/relationships" r:id="rId4"/>
          </a:graphicData>
        </a:graphic>
      </p:graphicFrame>
      <p:sp>
        <p:nvSpPr>
          <p:cNvPr id="216" name="직사각형 215">
            <a:extLst>
              <a:ext uri="{FF2B5EF4-FFF2-40B4-BE49-F238E27FC236}">
                <a16:creationId xmlns:a16="http://schemas.microsoft.com/office/drawing/2014/main" id="{10011D68-AA18-41AD-867A-330E56310121}"/>
              </a:ext>
            </a:extLst>
          </p:cNvPr>
          <p:cNvSpPr/>
          <p:nvPr/>
        </p:nvSpPr>
        <p:spPr>
          <a:xfrm>
            <a:off x="4954868" y="4947459"/>
            <a:ext cx="518868"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지역</a:t>
            </a:r>
          </a:p>
        </p:txBody>
      </p:sp>
      <p:sp>
        <p:nvSpPr>
          <p:cNvPr id="217" name="직사각형 216">
            <a:extLst>
              <a:ext uri="{FF2B5EF4-FFF2-40B4-BE49-F238E27FC236}">
                <a16:creationId xmlns:a16="http://schemas.microsoft.com/office/drawing/2014/main" id="{EB01F57D-919A-484B-9F89-54D8AAF70400}"/>
              </a:ext>
            </a:extLst>
          </p:cNvPr>
          <p:cNvSpPr/>
          <p:nvPr/>
        </p:nvSpPr>
        <p:spPr>
          <a:xfrm>
            <a:off x="7877095" y="4901739"/>
            <a:ext cx="518868"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상권</a:t>
            </a:r>
          </a:p>
        </p:txBody>
      </p:sp>
      <p:sp>
        <p:nvSpPr>
          <p:cNvPr id="218" name="직사각형 119">
            <a:extLst>
              <a:ext uri="{FF2B5EF4-FFF2-40B4-BE49-F238E27FC236}">
                <a16:creationId xmlns:a16="http://schemas.microsoft.com/office/drawing/2014/main" id="{72B5CF2F-72ED-4031-BC9B-76EA59CC9FC7}"/>
              </a:ext>
            </a:extLst>
          </p:cNvPr>
          <p:cNvSpPr/>
          <p:nvPr/>
        </p:nvSpPr>
        <p:spPr bwMode="auto">
          <a:xfrm>
            <a:off x="6699221" y="3900853"/>
            <a:ext cx="20985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9">
              <a:buClr>
                <a:srgbClr val="99CC00"/>
              </a:buClr>
              <a:tabLst>
                <a:tab pos="241127" algn="l"/>
              </a:tabLst>
            </a:pPr>
            <a:r>
              <a:rPr lang="en-US" altLang="ko-KR" sz="800" dirty="0">
                <a:solidFill>
                  <a:prstClr val="black"/>
                </a:solidFill>
                <a:latin typeface="Arial" panose="020B0604020202020204" pitchFamily="34" charset="0"/>
                <a:ea typeface="+mj-ea"/>
                <a:cs typeface="Arial" panose="020B0604020202020204" pitchFamily="34" charset="0"/>
              </a:rPr>
              <a:t>(‘20</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12</a:t>
            </a:r>
            <a:r>
              <a:rPr lang="ko-KR" altLang="en-US" sz="800" dirty="0">
                <a:solidFill>
                  <a:prstClr val="black"/>
                </a:solidFill>
                <a:latin typeface="Arial" panose="020B0604020202020204" pitchFamily="34" charset="0"/>
                <a:ea typeface="+mj-ea"/>
                <a:cs typeface="Arial" panose="020B0604020202020204" pitchFamily="34" charset="0"/>
              </a:rPr>
              <a:t>월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57" name="Rounded Rectangle 117">
            <a:extLst>
              <a:ext uri="{FF2B5EF4-FFF2-40B4-BE49-F238E27FC236}">
                <a16:creationId xmlns:a16="http://schemas.microsoft.com/office/drawing/2014/main" id="{E68CDF8F-F682-472A-B40A-703FB0124CC9}"/>
              </a:ext>
            </a:extLst>
          </p:cNvPr>
          <p:cNvSpPr/>
          <p:nvPr/>
        </p:nvSpPr>
        <p:spPr bwMode="auto">
          <a:xfrm>
            <a:off x="3387762" y="5240627"/>
            <a:ext cx="786817" cy="990729"/>
          </a:xfrm>
          <a:prstGeom prst="roundRect">
            <a:avLst>
              <a:gd name="adj" fmla="val 0"/>
            </a:avLst>
          </a:prstGeom>
          <a:solidFill>
            <a:schemeClr val="bg1"/>
          </a:solidFill>
          <a:ln w="9525" algn="ctr">
            <a:solidFill>
              <a:srgbClr val="005EB8"/>
            </a:solidFill>
            <a:prstDash val="solid"/>
            <a:round/>
            <a:headEnd/>
            <a:tailEnd/>
          </a:ln>
        </p:spPr>
        <p:txBody>
          <a:bodyPr lIns="18000" tIns="0" rIns="18000" bIns="0" anchor="ctr"/>
          <a:lstStyle/>
          <a:p>
            <a:pPr marL="100800" indent="-72000" defTabSz="826719">
              <a:lnSpc>
                <a:spcPts val="1100"/>
              </a:lnSpc>
              <a:spcBef>
                <a:spcPts val="300"/>
              </a:spcBef>
              <a:spcAft>
                <a:spcPts val="6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가족구성원이 지분 </a:t>
            </a:r>
            <a:r>
              <a:rPr lang="en-US" altLang="ko-KR" sz="800" kern="0" dirty="0">
                <a:solidFill>
                  <a:srgbClr val="000000"/>
                </a:solidFill>
                <a:latin typeface="+mj-ea"/>
                <a:ea typeface="+mj-ea"/>
              </a:rPr>
              <a:t>100% </a:t>
            </a:r>
            <a:r>
              <a:rPr lang="ko-KR" altLang="en-US" sz="800" kern="0" dirty="0">
                <a:solidFill>
                  <a:srgbClr val="000000"/>
                </a:solidFill>
                <a:latin typeface="+mj-ea"/>
                <a:ea typeface="+mj-ea"/>
              </a:rPr>
              <a:t>보유</a:t>
            </a:r>
            <a:endParaRPr lang="en-US" altLang="ko-KR" sz="800" kern="0" dirty="0">
              <a:solidFill>
                <a:srgbClr val="000000"/>
              </a:solidFill>
              <a:latin typeface="+mj-ea"/>
              <a:ea typeface="+mj-ea"/>
            </a:endParaRPr>
          </a:p>
        </p:txBody>
      </p:sp>
      <p:sp>
        <p:nvSpPr>
          <p:cNvPr id="49" name="직사각형 119">
            <a:extLst>
              <a:ext uri="{FF2B5EF4-FFF2-40B4-BE49-F238E27FC236}">
                <a16:creationId xmlns:a16="http://schemas.microsoft.com/office/drawing/2014/main" id="{FDE723BA-47CC-4D99-87BD-4FF4247CD4A9}"/>
              </a:ext>
            </a:extLst>
          </p:cNvPr>
          <p:cNvSpPr/>
          <p:nvPr/>
        </p:nvSpPr>
        <p:spPr bwMode="auto">
          <a:xfrm>
            <a:off x="2076069" y="4991606"/>
            <a:ext cx="20985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9">
              <a:buClr>
                <a:srgbClr val="99CC00"/>
              </a:buClr>
              <a:tabLst>
                <a:tab pos="241127"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4</a:t>
            </a:r>
            <a:r>
              <a:rPr lang="ko-KR" altLang="en-US" sz="800" dirty="0">
                <a:solidFill>
                  <a:prstClr val="black"/>
                </a:solidFill>
                <a:latin typeface="Arial" panose="020B0604020202020204" pitchFamily="34" charset="0"/>
                <a:ea typeface="+mj-ea"/>
                <a:cs typeface="Arial" panose="020B0604020202020204" pitchFamily="34" charset="0"/>
              </a:rPr>
              <a:t>월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cxnSp>
        <p:nvCxnSpPr>
          <p:cNvPr id="50" name="Elbow Connector 239">
            <a:extLst>
              <a:ext uri="{FF2B5EF4-FFF2-40B4-BE49-F238E27FC236}">
                <a16:creationId xmlns:a16="http://schemas.microsoft.com/office/drawing/2014/main" id="{8A5F0873-2406-49FA-A537-2390D90E9177}"/>
              </a:ext>
            </a:extLst>
          </p:cNvPr>
          <p:cNvCxnSpPr>
            <a:cxnSpLocks/>
            <a:stCxn id="101" idx="2"/>
            <a:endCxn id="106" idx="0"/>
          </p:cNvCxnSpPr>
          <p:nvPr/>
        </p:nvCxnSpPr>
        <p:spPr>
          <a:xfrm rot="16200000" flipH="1">
            <a:off x="7417961" y="1022945"/>
            <a:ext cx="341512" cy="1713712"/>
          </a:xfrm>
          <a:prstGeom prst="bentConnector3">
            <a:avLst>
              <a:gd name="adj1" fmla="val 50000"/>
            </a:avLst>
          </a:prstGeom>
          <a:ln w="9525">
            <a:solidFill>
              <a:srgbClr val="005EB8"/>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181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3"/>
          <p:cNvGraphicFramePr>
            <a:graphicFrameLocks noGrp="1"/>
          </p:cNvGraphicFramePr>
          <p:nvPr>
            <p:extLst>
              <p:ext uri="{D42A27DB-BD31-4B8C-83A1-F6EECF244321}">
                <p14:modId xmlns:p14="http://schemas.microsoft.com/office/powerpoint/2010/main" val="1838053647"/>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Margin</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b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 </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b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Pro-forma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기준</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회사의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Margin Movement</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는 다음과 같음</a:t>
                      </a: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lang="ko-KR" altLang="en-US" sz="900" dirty="0">
                          <a:solidFill>
                            <a:schemeClr val="tx1"/>
                          </a:solidFill>
                          <a:latin typeface="Arial" panose="020B0604020202020204" pitchFamily="34" charset="0"/>
                          <a:ea typeface="+mn-ea"/>
                          <a:cs typeface="Arial" panose="020B0604020202020204" pitchFamily="34" charset="0"/>
                        </a:rPr>
                        <a:t>회사의 </a:t>
                      </a:r>
                      <a:r>
                        <a:rPr lang="en-US" altLang="ko-KR" sz="900" dirty="0">
                          <a:solidFill>
                            <a:schemeClr val="tx1"/>
                          </a:solidFill>
                          <a:latin typeface="Arial" panose="020B0604020202020204" pitchFamily="34" charset="0"/>
                          <a:ea typeface="+mn-ea"/>
                          <a:cs typeface="Arial" panose="020B0604020202020204" pitchFamily="34" charset="0"/>
                        </a:rPr>
                        <a:t>EBITDA %</a:t>
                      </a:r>
                      <a:r>
                        <a:rPr lang="ko-KR" altLang="en-US" sz="900" dirty="0">
                          <a:solidFill>
                            <a:schemeClr val="tx1"/>
                          </a:solidFill>
                          <a:latin typeface="Arial" panose="020B0604020202020204" pitchFamily="34" charset="0"/>
                          <a:ea typeface="+mn-ea"/>
                          <a:cs typeface="Arial" panose="020B0604020202020204" pitchFamily="34" charset="0"/>
                        </a:rPr>
                        <a:t>는 </a:t>
                      </a:r>
                      <a:r>
                        <a:rPr lang="en-US" altLang="ko-KR" sz="900" dirty="0">
                          <a:solidFill>
                            <a:schemeClr val="tx1"/>
                          </a:solidFill>
                          <a:latin typeface="Arial" panose="020B0604020202020204" pitchFamily="34" charset="0"/>
                          <a:ea typeface="+mn-ea"/>
                          <a:cs typeface="Arial" panose="020B0604020202020204" pitchFamily="34" charset="0"/>
                        </a:rPr>
                        <a:t>FY17</a:t>
                      </a:r>
                      <a:r>
                        <a:rPr lang="ko-KR" altLang="en-US" sz="900" dirty="0">
                          <a:solidFill>
                            <a:schemeClr val="tx1"/>
                          </a:solidFill>
                          <a:latin typeface="Arial" panose="020B0604020202020204" pitchFamily="34" charset="0"/>
                          <a:ea typeface="+mn-ea"/>
                          <a:cs typeface="Arial" panose="020B0604020202020204" pitchFamily="34" charset="0"/>
                        </a:rPr>
                        <a:t> 대비 </a:t>
                      </a:r>
                      <a:r>
                        <a:rPr lang="en-US" altLang="ko-KR" sz="900" dirty="0">
                          <a:solidFill>
                            <a:schemeClr val="tx1"/>
                          </a:solidFill>
                          <a:latin typeface="Arial" panose="020B0604020202020204" pitchFamily="34" charset="0"/>
                          <a:ea typeface="+mn-ea"/>
                          <a:cs typeface="Arial" panose="020B0604020202020204" pitchFamily="34" charset="0"/>
                        </a:rPr>
                        <a:t>13.5% </a:t>
                      </a:r>
                      <a:r>
                        <a:rPr lang="ko-KR" altLang="en-US" sz="900" dirty="0">
                          <a:solidFill>
                            <a:schemeClr val="tx1"/>
                          </a:solidFill>
                          <a:latin typeface="Arial" panose="020B0604020202020204" pitchFamily="34" charset="0"/>
                          <a:ea typeface="+mn-ea"/>
                          <a:cs typeface="Arial" panose="020B0604020202020204" pitchFamily="34" charset="0"/>
                        </a:rPr>
                        <a:t>증가한 뒤</a:t>
                      </a:r>
                      <a:r>
                        <a:rPr lang="en-US" altLang="ko-KR" sz="900" dirty="0">
                          <a:solidFill>
                            <a:schemeClr val="tx1"/>
                          </a:solidFill>
                          <a:latin typeface="Arial" panose="020B0604020202020204" pitchFamily="34" charset="0"/>
                          <a:ea typeface="+mn-ea"/>
                          <a:cs typeface="Arial" panose="020B0604020202020204" pitchFamily="34" charset="0"/>
                        </a:rPr>
                        <a:t>,</a:t>
                      </a:r>
                      <a:r>
                        <a:rPr lang="ko-KR" altLang="en-US" sz="900" dirty="0">
                          <a:solidFill>
                            <a:schemeClr val="tx1"/>
                          </a:solidFill>
                          <a:latin typeface="Arial" panose="020B0604020202020204" pitchFamily="34" charset="0"/>
                          <a:ea typeface="+mn-ea"/>
                          <a:cs typeface="Arial" panose="020B0604020202020204" pitchFamily="34" charset="0"/>
                        </a:rPr>
                        <a:t> </a:t>
                      </a:r>
                      <a:r>
                        <a:rPr lang="en-US" altLang="ko-KR" sz="900" dirty="0">
                          <a:solidFill>
                            <a:schemeClr val="tx1"/>
                          </a:solidFill>
                          <a:latin typeface="Arial" panose="020B0604020202020204" pitchFamily="34" charset="0"/>
                          <a:ea typeface="+mn-ea"/>
                          <a:cs typeface="Arial" panose="020B0604020202020204" pitchFamily="34" charset="0"/>
                        </a:rPr>
                        <a:t>45%</a:t>
                      </a:r>
                      <a:r>
                        <a:rPr lang="ko-KR" altLang="en-US" sz="900" dirty="0">
                          <a:solidFill>
                            <a:schemeClr val="tx1"/>
                          </a:solidFill>
                          <a:latin typeface="Arial" panose="020B0604020202020204" pitchFamily="34" charset="0"/>
                          <a:ea typeface="+mn-ea"/>
                          <a:cs typeface="Arial" panose="020B0604020202020204" pitchFamily="34" charset="0"/>
                        </a:rPr>
                        <a:t> 수준을 유지하고 있으며</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주로 원두 매입단가의 변동과</a:t>
                      </a:r>
                      <a:r>
                        <a:rPr lang="en-US" altLang="ko-KR" sz="900" dirty="0">
                          <a:solidFill>
                            <a:schemeClr val="tx1"/>
                          </a:solidFill>
                          <a:latin typeface="Arial" panose="020B0604020202020204" pitchFamily="34" charset="0"/>
                          <a:ea typeface="+mn-ea"/>
                          <a:cs typeface="Arial" panose="020B0604020202020204" pitchFamily="34" charset="0"/>
                        </a:rPr>
                        <a:t> </a:t>
                      </a:r>
                      <a:r>
                        <a:rPr lang="ko-KR" altLang="en-US" sz="900" dirty="0">
                          <a:solidFill>
                            <a:schemeClr val="tx1"/>
                          </a:solidFill>
                          <a:latin typeface="Arial" panose="020B0604020202020204" pitchFamily="34" charset="0"/>
                          <a:ea typeface="+mn-ea"/>
                          <a:cs typeface="Arial" panose="020B0604020202020204" pitchFamily="34" charset="0"/>
                        </a:rPr>
                        <a:t>신규 점포 개설 시의 초기투자 항목 </a:t>
                      </a:r>
                      <a:r>
                        <a:rPr lang="en-US" altLang="ko-KR" sz="900" dirty="0">
                          <a:solidFill>
                            <a:schemeClr val="tx1"/>
                          </a:solidFill>
                          <a:latin typeface="Arial" panose="020B0604020202020204" pitchFamily="34" charset="0"/>
                          <a:ea typeface="+mn-ea"/>
                          <a:cs typeface="Arial" panose="020B0604020202020204" pitchFamily="34" charset="0"/>
                        </a:rPr>
                        <a:t>mix </a:t>
                      </a:r>
                      <a:r>
                        <a:rPr lang="ko-KR" altLang="en-US" sz="900" dirty="0">
                          <a:solidFill>
                            <a:schemeClr val="tx1"/>
                          </a:solidFill>
                          <a:latin typeface="Arial" panose="020B0604020202020204" pitchFamily="34" charset="0"/>
                          <a:ea typeface="+mn-ea"/>
                          <a:cs typeface="Arial" panose="020B0604020202020204" pitchFamily="34" charset="0"/>
                        </a:rPr>
                        <a:t>및 구매단가 변화에 따라 변동된 것으로 파악됨</a:t>
                      </a:r>
                      <a:endParaRPr lang="en-US" altLang="ko-KR" sz="900" dirty="0">
                        <a:solidFill>
                          <a:schemeClr val="tx1"/>
                        </a:solidFill>
                        <a:latin typeface="Arial" panose="020B0604020202020204" pitchFamily="34" charset="0"/>
                        <a:ea typeface="+mn-ea"/>
                        <a:cs typeface="Arial" panose="020B0604020202020204" pitchFamily="34" charset="0"/>
                      </a:endParaRP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kumimoji="0" lang="en-US" altLang="ko-KR" sz="900" b="0"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FY19</a:t>
                      </a:r>
                      <a:r>
                        <a:rPr kumimoji="0" lang="en-US" altLang="ko-KR" sz="900" b="0"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FY20 (45.0%44.9%)</a:t>
                      </a: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신규 점포의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평균 평수가 증가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평에서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평</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함에 따라 점주에게 청구하는 디자인비 등으로 </a:t>
                      </a:r>
                      <a:r>
                        <a:rPr lang="ko-KR" altLang="en-US" sz="900" dirty="0">
                          <a:latin typeface="Arial" panose="020B0604020202020204" pitchFamily="34" charset="0"/>
                          <a:cs typeface="Arial" panose="020B0604020202020204" pitchFamily="34" charset="0"/>
                        </a:rPr>
                        <a:t>초기투자항목 마진이 상승</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초기투자매출 구성항목의 평균 구매단가 상승으로 인하여 전기 대비 마진이 감소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07950" algn="l" defTabSz="457200" rtl="0" eaLnBrk="1" fontAlgn="auto" latinLnBrk="0" hangingPunct="1">
                        <a:lnSpc>
                          <a:spcPts val="1200"/>
                        </a:lnSpc>
                        <a:spcBef>
                          <a:spcPts val="4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직영점 당 매출 감소 등의 영향으로 마진이 소폭 감소함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Margin Analysis (3/3)</a:t>
            </a:r>
          </a:p>
        </p:txBody>
      </p:sp>
      <p:sp>
        <p:nvSpPr>
          <p:cNvPr id="11"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sp>
        <p:nvSpPr>
          <p:cNvPr id="19" name="순서도: 연결자 18">
            <a:extLst>
              <a:ext uri="{FF2B5EF4-FFF2-40B4-BE49-F238E27FC236}">
                <a16:creationId xmlns:a16="http://schemas.microsoft.com/office/drawing/2014/main" id="{366B4C71-0846-44F8-8907-3BDEB919BE16}"/>
              </a:ext>
            </a:extLst>
          </p:cNvPr>
          <p:cNvSpPr/>
          <p:nvPr/>
        </p:nvSpPr>
        <p:spPr bwMode="auto">
          <a:xfrm>
            <a:off x="1557295" y="477693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27" name="차트 26">
                <a:extLst>
                  <a:ext uri="{FF2B5EF4-FFF2-40B4-BE49-F238E27FC236}">
                    <a16:creationId xmlns:a16="http://schemas.microsoft.com/office/drawing/2014/main" id="{EF743851-1C8D-4B46-B44F-D567991E46BF}"/>
                  </a:ext>
                </a:extLst>
              </p:cNvPr>
              <p:cNvGraphicFramePr/>
              <p:nvPr>
                <p:extLst>
                  <p:ext uri="{D42A27DB-BD31-4B8C-83A1-F6EECF244321}">
                    <p14:modId xmlns:p14="http://schemas.microsoft.com/office/powerpoint/2010/main" val="472799635"/>
                  </p:ext>
                </p:extLst>
              </p:nvPr>
            </p:nvGraphicFramePr>
            <p:xfrm>
              <a:off x="1629295" y="1470994"/>
              <a:ext cx="7046704"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7" name="차트 26">
                <a:extLst>
                  <a:ext uri="{FF2B5EF4-FFF2-40B4-BE49-F238E27FC236}">
                    <a16:creationId xmlns:a16="http://schemas.microsoft.com/office/drawing/2014/main" id="{EF743851-1C8D-4B46-B44F-D567991E46BF}"/>
                  </a:ext>
                </a:extLst>
              </p:cNvPr>
              <p:cNvPicPr>
                <a:picLocks noGrp="1" noRot="1" noChangeAspect="1" noMove="1" noResize="1" noEditPoints="1" noAdjustHandles="1" noChangeArrowheads="1" noChangeShapeType="1"/>
              </p:cNvPicPr>
              <p:nvPr/>
            </p:nvPicPr>
            <p:blipFill>
              <a:blip r:embed="rId3"/>
              <a:stretch>
                <a:fillRect/>
              </a:stretch>
            </p:blipFill>
            <p:spPr>
              <a:xfrm>
                <a:off x="1629295" y="1470994"/>
                <a:ext cx="7046704" cy="2743200"/>
              </a:xfrm>
              <a:prstGeom prst="rect">
                <a:avLst/>
              </a:prstGeom>
            </p:spPr>
          </p:pic>
        </mc:Fallback>
      </mc:AlternateContent>
      <p:sp>
        <p:nvSpPr>
          <p:cNvPr id="28" name="직사각형 27">
            <a:extLst>
              <a:ext uri="{FF2B5EF4-FFF2-40B4-BE49-F238E27FC236}">
                <a16:creationId xmlns:a16="http://schemas.microsoft.com/office/drawing/2014/main" id="{0440B554-8CE3-458F-BF2F-37DC9024FB80}"/>
              </a:ext>
            </a:extLst>
          </p:cNvPr>
          <p:cNvSpPr/>
          <p:nvPr/>
        </p:nvSpPr>
        <p:spPr>
          <a:xfrm>
            <a:off x="1811960" y="4197492"/>
            <a:ext cx="6864039" cy="123111"/>
          </a:xfrm>
          <a:prstGeom prst="rect">
            <a:avLst/>
          </a:prstGeom>
        </p:spPr>
        <p:txBody>
          <a:bodyPr wrap="square" lIns="0" tIns="0" rIns="0" bIns="0">
            <a:spAutoFit/>
          </a:bodyPr>
          <a:lstStyle/>
          <a:p>
            <a:r>
              <a:rPr lang="en-US" altLang="ko-KR" sz="800" dirty="0">
                <a:latin typeface="Arial" panose="020B0604020202020204" pitchFamily="34" charset="0"/>
                <a:cs typeface="Arial" panose="020B0604020202020204" pitchFamily="34" charset="0"/>
              </a:rPr>
              <a:t>A: </a:t>
            </a:r>
            <a:r>
              <a:rPr lang="ko-KR" altLang="en-US" sz="800" dirty="0">
                <a:latin typeface="Arial" panose="020B0604020202020204" pitchFamily="34" charset="0"/>
                <a:cs typeface="Arial" panose="020B0604020202020204" pitchFamily="34" charset="0"/>
              </a:rPr>
              <a:t>초기투자매출 단가 효과   </a:t>
            </a:r>
            <a:r>
              <a:rPr lang="en-US" altLang="ko-KR" sz="800" dirty="0">
                <a:latin typeface="Arial" panose="020B0604020202020204" pitchFamily="34" charset="0"/>
                <a:cs typeface="Arial" panose="020B0604020202020204" pitchFamily="34" charset="0"/>
              </a:rPr>
              <a:t>B:</a:t>
            </a:r>
            <a:r>
              <a:rPr lang="ko-KR" altLang="en-US" sz="800" dirty="0">
                <a:latin typeface="Arial" panose="020B0604020202020204" pitchFamily="34" charset="0"/>
                <a:cs typeface="Arial" panose="020B0604020202020204" pitchFamily="34" charset="0"/>
              </a:rPr>
              <a:t> 인테리어사업 중단 효과   </a:t>
            </a:r>
            <a:r>
              <a:rPr lang="en-US" altLang="ko-KR" sz="800" dirty="0">
                <a:latin typeface="Arial" panose="020B0604020202020204" pitchFamily="34" charset="0"/>
                <a:cs typeface="Arial" panose="020B0604020202020204" pitchFamily="34" charset="0"/>
              </a:rPr>
              <a:t>C: </a:t>
            </a:r>
            <a:r>
              <a:rPr lang="ko-KR" altLang="en-US" sz="800" dirty="0">
                <a:latin typeface="Arial" panose="020B0604020202020204" pitchFamily="34" charset="0"/>
                <a:cs typeface="Arial" panose="020B0604020202020204" pitchFamily="34" charset="0"/>
              </a:rPr>
              <a:t>원두 매입단가 효과   </a:t>
            </a:r>
            <a:r>
              <a:rPr lang="en-US" altLang="ko-KR" sz="800" dirty="0">
                <a:latin typeface="Arial" panose="020B0604020202020204" pitchFamily="34" charset="0"/>
                <a:cs typeface="Arial" panose="020B0604020202020204" pitchFamily="34" charset="0"/>
              </a:rPr>
              <a:t>D: </a:t>
            </a:r>
            <a:r>
              <a:rPr lang="ko-KR" altLang="en-US" sz="800" dirty="0">
                <a:latin typeface="Arial" panose="020B0604020202020204" pitchFamily="34" charset="0"/>
                <a:cs typeface="Arial" panose="020B0604020202020204" pitchFamily="34" charset="0"/>
              </a:rPr>
              <a:t>초기투자매출 원가 변동 효과   </a:t>
            </a:r>
            <a:r>
              <a:rPr lang="en-US" altLang="ko-KR" sz="800" dirty="0">
                <a:latin typeface="Arial" panose="020B0604020202020204" pitchFamily="34" charset="0"/>
                <a:cs typeface="Arial" panose="020B0604020202020204" pitchFamily="34" charset="0"/>
              </a:rPr>
              <a:t>E: </a:t>
            </a:r>
            <a:r>
              <a:rPr lang="ko-KR" altLang="en-US" sz="800" dirty="0">
                <a:latin typeface="Arial" panose="020B0604020202020204" pitchFamily="34" charset="0"/>
                <a:cs typeface="Arial" panose="020B0604020202020204" pitchFamily="34" charset="0"/>
              </a:rPr>
              <a:t>직영점 매출 감소 효과</a:t>
            </a:r>
            <a:endParaRPr lang="en-US" altLang="ko-KR" sz="800" dirty="0">
              <a:latin typeface="Arial" panose="020B0604020202020204" pitchFamily="34" charset="0"/>
              <a:cs typeface="Arial" panose="020B0604020202020204" pitchFamily="34" charset="0"/>
            </a:endParaRPr>
          </a:p>
        </p:txBody>
      </p:sp>
      <p:sp>
        <p:nvSpPr>
          <p:cNvPr id="37" name="직사각형 36">
            <a:extLst>
              <a:ext uri="{FF2B5EF4-FFF2-40B4-BE49-F238E27FC236}">
                <a16:creationId xmlns:a16="http://schemas.microsoft.com/office/drawing/2014/main" id="{9F13F654-1388-4294-983A-F43B08DD563F}"/>
              </a:ext>
            </a:extLst>
          </p:cNvPr>
          <p:cNvSpPr/>
          <p:nvPr/>
        </p:nvSpPr>
        <p:spPr>
          <a:xfrm>
            <a:off x="6301352" y="1623013"/>
            <a:ext cx="1827580" cy="54973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순서도: 연결자 37">
            <a:extLst>
              <a:ext uri="{FF2B5EF4-FFF2-40B4-BE49-F238E27FC236}">
                <a16:creationId xmlns:a16="http://schemas.microsoft.com/office/drawing/2014/main" id="{0684388A-4E53-498F-862A-091DAF6B5EA8}"/>
              </a:ext>
            </a:extLst>
          </p:cNvPr>
          <p:cNvSpPr/>
          <p:nvPr/>
        </p:nvSpPr>
        <p:spPr bwMode="auto">
          <a:xfrm>
            <a:off x="6229352" y="155026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2377127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Other Considerations (1/2)</a:t>
            </a:r>
          </a:p>
        </p:txBody>
      </p:sp>
      <p:sp>
        <p:nvSpPr>
          <p:cNvPr id="11"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12" name="Group 3"/>
          <p:cNvGraphicFramePr>
            <a:graphicFrameLocks noGrp="1"/>
          </p:cNvGraphicFramePr>
          <p:nvPr>
            <p:extLst>
              <p:ext uri="{D42A27DB-BD31-4B8C-83A1-F6EECF244321}">
                <p14:modId xmlns:p14="http://schemas.microsoft.com/office/powerpoint/2010/main" val="2885542454"/>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특수관계자 거래</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주요 경영진 보상</a:t>
                      </a: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기타</a:t>
                      </a: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D5D349F2-5A38-46FE-9162-50D2694E21B1}"/>
              </a:ext>
            </a:extLst>
          </p:cNvPr>
          <p:cNvSpPr txBox="1"/>
          <p:nvPr/>
        </p:nvSpPr>
        <p:spPr>
          <a:xfrm>
            <a:off x="1551963" y="1711354"/>
            <a:ext cx="7253370" cy="138499"/>
          </a:xfrm>
          <a:prstGeom prst="rect">
            <a:avLst/>
          </a:prstGeom>
          <a:noFill/>
        </p:spPr>
        <p:txBody>
          <a:bodyPr wrap="square" lIns="36000" tIns="0" rIns="36000" bIns="0" rtlCol="0">
            <a:spAutoFit/>
          </a:bodyPr>
          <a:lstStyle/>
          <a:p>
            <a:pPr marL="171450" indent="-171450">
              <a:buFont typeface="맑은 고딕" panose="020B0503020000020004" pitchFamily="50" charset="-127"/>
              <a:buChar char="－"/>
            </a:pPr>
            <a:r>
              <a:rPr lang="ko-KR" altLang="en-US" sz="900" dirty="0">
                <a:latin typeface="+mj-ea"/>
                <a:ea typeface="+mj-ea"/>
                <a:cs typeface="Univers for KPMG"/>
              </a:rPr>
              <a:t>회사의 주요 경영진에는 대표이사 및 이사</a:t>
            </a:r>
            <a:r>
              <a:rPr lang="en-US" altLang="ko-KR" sz="900" dirty="0">
                <a:latin typeface="+mj-ea"/>
                <a:ea typeface="+mj-ea"/>
                <a:cs typeface="Univers for KPMG"/>
              </a:rPr>
              <a:t>(</a:t>
            </a:r>
            <a:r>
              <a:rPr lang="ko-KR" altLang="en-US" sz="900" dirty="0">
                <a:latin typeface="+mj-ea"/>
                <a:ea typeface="+mj-ea"/>
                <a:cs typeface="Univers for KPMG"/>
              </a:rPr>
              <a:t>대표이사의 배우자</a:t>
            </a:r>
            <a:r>
              <a:rPr lang="en-US" altLang="ko-KR" sz="900" dirty="0">
                <a:latin typeface="+mj-ea"/>
                <a:ea typeface="+mj-ea"/>
                <a:cs typeface="Univers for KPMG"/>
              </a:rPr>
              <a:t>)</a:t>
            </a:r>
            <a:r>
              <a:rPr lang="ko-KR" altLang="en-US" sz="900" dirty="0">
                <a:latin typeface="+mj-ea"/>
                <a:ea typeface="+mj-ea"/>
                <a:cs typeface="Univers for KPMG"/>
              </a:rPr>
              <a:t>가 존재하며</a:t>
            </a:r>
            <a:r>
              <a:rPr lang="en-US" altLang="ko-KR" sz="900" dirty="0">
                <a:latin typeface="+mj-ea"/>
                <a:ea typeface="+mj-ea"/>
                <a:cs typeface="Univers for KPMG"/>
              </a:rPr>
              <a:t>, ’17</a:t>
            </a:r>
            <a:r>
              <a:rPr lang="ko-KR" altLang="en-US" sz="900" dirty="0">
                <a:latin typeface="+mj-ea"/>
                <a:ea typeface="+mj-ea"/>
                <a:cs typeface="Univers for KPMG"/>
              </a:rPr>
              <a:t>년 이후 해당 인원에게 지급된 보상과 거래는 다음과 같음</a:t>
            </a:r>
          </a:p>
        </p:txBody>
      </p:sp>
      <p:sp>
        <p:nvSpPr>
          <p:cNvPr id="15" name="TextBox 14">
            <a:extLst>
              <a:ext uri="{FF2B5EF4-FFF2-40B4-BE49-F238E27FC236}">
                <a16:creationId xmlns:a16="http://schemas.microsoft.com/office/drawing/2014/main" id="{16F60972-B9F9-472C-8669-891AD5EDBF14}"/>
              </a:ext>
            </a:extLst>
          </p:cNvPr>
          <p:cNvSpPr txBox="1"/>
          <p:nvPr/>
        </p:nvSpPr>
        <p:spPr>
          <a:xfrm>
            <a:off x="1551963" y="4324524"/>
            <a:ext cx="7253370" cy="692497"/>
          </a:xfrm>
          <a:prstGeom prst="rect">
            <a:avLst/>
          </a:prstGeom>
          <a:noFill/>
        </p:spPr>
        <p:txBody>
          <a:bodyPr wrap="square" lIns="36000" tIns="0" rIns="36000" bIns="0" rtlCol="0">
            <a:spAutoFit/>
          </a:bodyPr>
          <a:lstStyle/>
          <a:p>
            <a:pPr marL="171450" indent="-171450">
              <a:buFont typeface="맑은 고딕" panose="020B0503020000020004" pitchFamily="50" charset="-127"/>
              <a:buChar char="－"/>
            </a:pPr>
            <a:r>
              <a:rPr lang="ko-KR" altLang="en-US" sz="900" dirty="0">
                <a:latin typeface="+mj-ea"/>
                <a:ea typeface="+mj-ea"/>
                <a:cs typeface="Univers for KPMG"/>
              </a:rPr>
              <a:t>회사는 </a:t>
            </a:r>
            <a:r>
              <a:rPr lang="en-US" altLang="ko-KR" sz="900" dirty="0">
                <a:latin typeface="+mj-ea"/>
                <a:ea typeface="+mj-ea"/>
                <a:cs typeface="Univers for KPMG"/>
              </a:rPr>
              <a:t>’19</a:t>
            </a:r>
            <a:r>
              <a:rPr lang="ko-KR" altLang="en-US" sz="900" dirty="0">
                <a:latin typeface="+mj-ea"/>
                <a:ea typeface="+mj-ea"/>
                <a:cs typeface="Univers for KPMG"/>
              </a:rPr>
              <a:t>년까지 납품업체</a:t>
            </a:r>
            <a:r>
              <a:rPr lang="en-US" altLang="ko-KR" sz="900" dirty="0">
                <a:latin typeface="+mj-ea"/>
                <a:ea typeface="+mj-ea"/>
                <a:cs typeface="Univers for KPMG"/>
              </a:rPr>
              <a:t>(</a:t>
            </a:r>
            <a:r>
              <a:rPr lang="ko-KR" altLang="en-US" sz="900" dirty="0">
                <a:latin typeface="+mj-ea"/>
                <a:ea typeface="+mj-ea"/>
                <a:cs typeface="Univers for KPMG"/>
              </a:rPr>
              <a:t>대상</a:t>
            </a:r>
            <a:r>
              <a:rPr lang="en-US" altLang="ko-KR" sz="900" dirty="0">
                <a:latin typeface="+mj-ea"/>
                <a:ea typeface="+mj-ea"/>
                <a:cs typeface="Univers for KPMG"/>
              </a:rPr>
              <a:t>)</a:t>
            </a:r>
            <a:r>
              <a:rPr lang="ko-KR" altLang="en-US" sz="900" dirty="0">
                <a:latin typeface="+mj-ea"/>
                <a:ea typeface="+mj-ea"/>
                <a:cs typeface="Univers for KPMG"/>
              </a:rPr>
              <a:t>로부터만 원두를 공급받았으나</a:t>
            </a:r>
            <a:r>
              <a:rPr lang="en-US" altLang="ko-KR" sz="900" dirty="0">
                <a:latin typeface="+mj-ea"/>
                <a:ea typeface="+mj-ea"/>
                <a:cs typeface="Univers for KPMG"/>
              </a:rPr>
              <a:t>, ’20</a:t>
            </a:r>
            <a:r>
              <a:rPr lang="ko-KR" altLang="en-US" sz="900" dirty="0">
                <a:latin typeface="+mj-ea"/>
                <a:ea typeface="+mj-ea"/>
                <a:cs typeface="Univers for KPMG"/>
              </a:rPr>
              <a:t>년부터 빈스페이스로부터 원두를 추가로 공급받고 있음</a:t>
            </a:r>
            <a:r>
              <a:rPr lang="en-US" altLang="ko-KR" sz="900" dirty="0">
                <a:latin typeface="+mj-ea"/>
                <a:ea typeface="+mj-ea"/>
                <a:cs typeface="Univers for KPMG"/>
              </a:rPr>
              <a:t>. Interview</a:t>
            </a:r>
            <a:r>
              <a:rPr lang="ko-KR" altLang="en-US" sz="900" dirty="0">
                <a:latin typeface="+mj-ea"/>
                <a:ea typeface="+mj-ea"/>
                <a:cs typeface="Univers for KPMG"/>
              </a:rPr>
              <a:t>를 통해 빈스페이스는 대표이사의 지인이 운영하는 회사로 확인하였음</a:t>
            </a:r>
            <a:endParaRPr lang="en-US" altLang="ko-KR" sz="900" dirty="0">
              <a:latin typeface="+mj-ea"/>
              <a:ea typeface="+mj-ea"/>
              <a:cs typeface="Univers for KPMG"/>
            </a:endParaRPr>
          </a:p>
          <a:p>
            <a:pPr marL="171450" indent="-171450">
              <a:buFont typeface="맑은 고딕" panose="020B0503020000020004" pitchFamily="50" charset="-127"/>
              <a:buChar char="－"/>
            </a:pPr>
            <a:r>
              <a:rPr lang="ko-KR" altLang="en-US" sz="900" dirty="0">
                <a:latin typeface="+mj-ea"/>
                <a:ea typeface="+mj-ea"/>
                <a:cs typeface="Univers for KPMG"/>
              </a:rPr>
              <a:t>이외 회사의 </a:t>
            </a:r>
            <a:r>
              <a:rPr lang="en-US" altLang="ko-KR" sz="900" dirty="0">
                <a:latin typeface="+mj-ea"/>
                <a:ea typeface="+mj-ea"/>
                <a:cs typeface="Univers for KPMG"/>
              </a:rPr>
              <a:t>value chain</a:t>
            </a:r>
            <a:r>
              <a:rPr lang="ko-KR" altLang="en-US" sz="900" dirty="0">
                <a:latin typeface="+mj-ea"/>
                <a:ea typeface="+mj-ea"/>
                <a:cs typeface="Univers for KPMG"/>
              </a:rPr>
              <a:t>상 존재하는 특수관계자는 존재하지 않는 것으로 </a:t>
            </a:r>
            <a:r>
              <a:rPr lang="en-US" altLang="ko-KR" sz="900" dirty="0">
                <a:latin typeface="+mj-ea"/>
                <a:ea typeface="+mj-ea"/>
                <a:cs typeface="Univers for KPMG"/>
              </a:rPr>
              <a:t>interview </a:t>
            </a:r>
            <a:r>
              <a:rPr lang="ko-KR" altLang="en-US" sz="900" dirty="0">
                <a:latin typeface="+mj-ea"/>
                <a:ea typeface="+mj-ea"/>
                <a:cs typeface="Univers for KPMG"/>
              </a:rPr>
              <a:t>통해 확인하였음</a:t>
            </a:r>
            <a:endParaRPr lang="en-US" altLang="ko-KR" sz="900" dirty="0">
              <a:latin typeface="+mj-ea"/>
              <a:ea typeface="+mj-ea"/>
              <a:cs typeface="Univers for KPMG"/>
            </a:endParaRPr>
          </a:p>
          <a:p>
            <a:pPr marL="171450" indent="-171450">
              <a:buFont typeface="맑은 고딕" panose="020B0503020000020004" pitchFamily="50" charset="-127"/>
              <a:buChar char="－"/>
            </a:pPr>
            <a:r>
              <a:rPr lang="ko-KR" altLang="en-US" sz="900" dirty="0">
                <a:latin typeface="+mj-ea"/>
                <a:ea typeface="+mj-ea"/>
                <a:cs typeface="Univers for KPMG"/>
              </a:rPr>
              <a:t>가맹점 사업자 중 회사와의 고용관계가 있는 경우는 </a:t>
            </a:r>
            <a:r>
              <a:rPr lang="ko-KR" altLang="en-US" sz="900" dirty="0" err="1">
                <a:latin typeface="+mj-ea"/>
                <a:ea typeface="+mj-ea"/>
                <a:cs typeface="Univers for KPMG"/>
              </a:rPr>
              <a:t>아차산역점</a:t>
            </a:r>
            <a:r>
              <a:rPr lang="en-US" altLang="ko-KR" sz="900" dirty="0">
                <a:latin typeface="+mj-ea"/>
                <a:ea typeface="+mj-ea"/>
                <a:cs typeface="Univers for KPMG"/>
              </a:rPr>
              <a:t>, </a:t>
            </a:r>
            <a:r>
              <a:rPr lang="ko-KR" altLang="en-US" sz="900" dirty="0" err="1">
                <a:latin typeface="+mj-ea"/>
                <a:ea typeface="+mj-ea"/>
                <a:cs typeface="Univers for KPMG"/>
              </a:rPr>
              <a:t>인천길병원점</a:t>
            </a:r>
            <a:r>
              <a:rPr lang="en-US" altLang="ko-KR" sz="900" dirty="0">
                <a:latin typeface="+mj-ea"/>
                <a:ea typeface="+mj-ea"/>
                <a:cs typeface="Univers for KPMG"/>
              </a:rPr>
              <a:t>, </a:t>
            </a:r>
            <a:r>
              <a:rPr lang="ko-KR" altLang="en-US" sz="900" dirty="0" err="1">
                <a:latin typeface="+mj-ea"/>
                <a:ea typeface="+mj-ea"/>
                <a:cs typeface="Univers for KPMG"/>
              </a:rPr>
              <a:t>철산로데오점이</a:t>
            </a:r>
            <a:r>
              <a:rPr lang="ko-KR" altLang="en-US" sz="900" dirty="0">
                <a:latin typeface="+mj-ea"/>
                <a:ea typeface="+mj-ea"/>
                <a:cs typeface="Univers for KPMG"/>
              </a:rPr>
              <a:t> 있으며</a:t>
            </a:r>
            <a:r>
              <a:rPr lang="en-US" altLang="ko-KR" sz="900" dirty="0">
                <a:latin typeface="+mj-ea"/>
                <a:ea typeface="+mj-ea"/>
                <a:cs typeface="Univers for KPMG"/>
              </a:rPr>
              <a:t>, </a:t>
            </a:r>
            <a:r>
              <a:rPr lang="ko-KR" altLang="en-US" sz="900" dirty="0">
                <a:latin typeface="+mj-ea"/>
                <a:ea typeface="+mj-ea"/>
                <a:cs typeface="Univers for KPMG"/>
              </a:rPr>
              <a:t>계약서 및 매출원장을 통해 확인한 거래 내역을 가맹점 표준과 비교한 내역은 아래와 같음</a:t>
            </a:r>
            <a:endParaRPr lang="en-US" altLang="ko-KR" sz="900" dirty="0">
              <a:latin typeface="+mj-ea"/>
              <a:ea typeface="+mj-ea"/>
              <a:cs typeface="Univers for KPMG"/>
            </a:endParaRPr>
          </a:p>
        </p:txBody>
      </p:sp>
      <p:graphicFrame>
        <p:nvGraphicFramePr>
          <p:cNvPr id="5" name="표 4">
            <a:extLst>
              <a:ext uri="{FF2B5EF4-FFF2-40B4-BE49-F238E27FC236}">
                <a16:creationId xmlns:a16="http://schemas.microsoft.com/office/drawing/2014/main" id="{8AB1DD84-A89B-4C62-8137-16C6A7B3DCD0}"/>
              </a:ext>
            </a:extLst>
          </p:cNvPr>
          <p:cNvGraphicFramePr>
            <a:graphicFrameLocks noGrp="1"/>
          </p:cNvGraphicFramePr>
          <p:nvPr>
            <p:extLst>
              <p:ext uri="{D42A27DB-BD31-4B8C-83A1-F6EECF244321}">
                <p14:modId xmlns:p14="http://schemas.microsoft.com/office/powerpoint/2010/main" val="3664362295"/>
              </p:ext>
            </p:extLst>
          </p:nvPr>
        </p:nvGraphicFramePr>
        <p:xfrm>
          <a:off x="1620000" y="1880495"/>
          <a:ext cx="5272769" cy="1296000"/>
        </p:xfrm>
        <a:graphic>
          <a:graphicData uri="http://schemas.openxmlformats.org/drawingml/2006/table">
            <a:tbl>
              <a:tblPr/>
              <a:tblGrid>
                <a:gridCol w="1440000">
                  <a:extLst>
                    <a:ext uri="{9D8B030D-6E8A-4147-A177-3AD203B41FA5}">
                      <a16:colId xmlns:a16="http://schemas.microsoft.com/office/drawing/2014/main" val="29180324"/>
                    </a:ext>
                  </a:extLst>
                </a:gridCol>
                <a:gridCol w="685329">
                  <a:extLst>
                    <a:ext uri="{9D8B030D-6E8A-4147-A177-3AD203B41FA5}">
                      <a16:colId xmlns:a16="http://schemas.microsoft.com/office/drawing/2014/main" val="1283347402"/>
                    </a:ext>
                  </a:extLst>
                </a:gridCol>
                <a:gridCol w="786860">
                  <a:extLst>
                    <a:ext uri="{9D8B030D-6E8A-4147-A177-3AD203B41FA5}">
                      <a16:colId xmlns:a16="http://schemas.microsoft.com/office/drawing/2014/main" val="3501333863"/>
                    </a:ext>
                  </a:extLst>
                </a:gridCol>
                <a:gridCol w="786860">
                  <a:extLst>
                    <a:ext uri="{9D8B030D-6E8A-4147-A177-3AD203B41FA5}">
                      <a16:colId xmlns:a16="http://schemas.microsoft.com/office/drawing/2014/main" val="2659094759"/>
                    </a:ext>
                  </a:extLst>
                </a:gridCol>
                <a:gridCol w="786860">
                  <a:extLst>
                    <a:ext uri="{9D8B030D-6E8A-4147-A177-3AD203B41FA5}">
                      <a16:colId xmlns:a16="http://schemas.microsoft.com/office/drawing/2014/main" val="2018653769"/>
                    </a:ext>
                  </a:extLst>
                </a:gridCol>
                <a:gridCol w="786860">
                  <a:extLst>
                    <a:ext uri="{9D8B030D-6E8A-4147-A177-3AD203B41FA5}">
                      <a16:colId xmlns:a16="http://schemas.microsoft.com/office/drawing/2014/main" val="1353403755"/>
                    </a:ext>
                  </a:extLst>
                </a:gridCol>
              </a:tblGrid>
              <a:tr h="144000">
                <a:tc>
                  <a:txBody>
                    <a:bodyPr/>
                    <a:lstStyle/>
                    <a:p>
                      <a:pPr algn="l" rtl="0"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678707051"/>
                  </a:ext>
                </a:extLst>
              </a:tr>
              <a:tr h="144000">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및 상여금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49437164"/>
                  </a:ext>
                </a:extLst>
              </a:tr>
              <a:tr h="144000">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및 상여금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32104266"/>
                  </a:ext>
                </a:extLst>
              </a:tr>
              <a:tr h="144000">
                <a:tc>
                  <a:txBody>
                    <a:bodyPr/>
                    <a:lstStyle/>
                    <a:p>
                      <a:pPr algn="l" fontAlgn="b"/>
                      <a:r>
                        <a:rPr lang="ko-KR" altLang="en-US" sz="900" b="0" i="0" u="none" strike="noStrike" baseline="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대여금의 지급</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baseline="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a:noFill/>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42941245"/>
                  </a:ext>
                </a:extLst>
              </a:tr>
              <a:tr h="144000">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영업권의 취득</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72877303"/>
                  </a:ext>
                </a:extLst>
              </a:tr>
              <a:tr h="144000">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상표권의 취득</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1,050</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87579604"/>
                  </a:ext>
                </a:extLst>
              </a:tr>
              <a:tr h="144000">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배당의 지급</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2,000</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4,000</a:t>
                      </a:r>
                    </a:p>
                  </a:txBody>
                  <a:tcPr marL="36000" marR="36000" marT="0" marB="0" anchor="ctr">
                    <a:lnL>
                      <a:noFill/>
                    </a:lnL>
                    <a:lnR>
                      <a:noFill/>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9,040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83641450"/>
                  </a:ext>
                </a:extLst>
              </a:tr>
              <a:tr h="144000">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52445899"/>
                  </a:ext>
                </a:extLst>
              </a:tr>
              <a:tr h="144000">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4,208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13,281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6242736"/>
                  </a:ext>
                </a:extLst>
              </a:tr>
            </a:tbl>
          </a:graphicData>
        </a:graphic>
      </p:graphicFrame>
      <p:sp>
        <p:nvSpPr>
          <p:cNvPr id="22" name="TextBox 21">
            <a:extLst>
              <a:ext uri="{FF2B5EF4-FFF2-40B4-BE49-F238E27FC236}">
                <a16:creationId xmlns:a16="http://schemas.microsoft.com/office/drawing/2014/main" id="{88B90F3B-F04E-4EB4-A936-74B18EE87C4F}"/>
              </a:ext>
            </a:extLst>
          </p:cNvPr>
          <p:cNvSpPr txBox="1"/>
          <p:nvPr/>
        </p:nvSpPr>
        <p:spPr>
          <a:xfrm>
            <a:off x="1619998" y="3217650"/>
            <a:ext cx="6995495" cy="754053"/>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‘21</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2</a:t>
            </a:r>
            <a:r>
              <a:rPr lang="ko-KR" altLang="en-US" sz="700" dirty="0">
                <a:latin typeface="Arial" panose="020B0604020202020204" pitchFamily="34" charset="0"/>
                <a:cs typeface="Arial" panose="020B0604020202020204" pitchFamily="34" charset="0"/>
              </a:rPr>
              <a:t>월말 임시주주총회를 통해 </a:t>
            </a:r>
            <a:r>
              <a:rPr lang="en-US" altLang="ko-KR" sz="700" dirty="0">
                <a:latin typeface="Arial" panose="020B0604020202020204" pitchFamily="34" charset="0"/>
                <a:cs typeface="Arial" panose="020B0604020202020204" pitchFamily="34" charset="0"/>
              </a:rPr>
              <a:t>‘21</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3</a:t>
            </a:r>
            <a:r>
              <a:rPr lang="ko-KR" altLang="en-US" sz="700" dirty="0">
                <a:latin typeface="Arial" panose="020B0604020202020204" pitchFamily="34" charset="0"/>
                <a:cs typeface="Arial" panose="020B0604020202020204" pitchFamily="34" charset="0"/>
              </a:rPr>
              <a:t>월부터 대표이사의 월급여는 </a:t>
            </a:r>
            <a:r>
              <a:rPr lang="en-US" altLang="ko-KR" sz="700" dirty="0">
                <a:latin typeface="Arial" panose="020B0604020202020204" pitchFamily="34" charset="0"/>
                <a:cs typeface="Arial" panose="020B0604020202020204" pitchFamily="34" charset="0"/>
              </a:rPr>
              <a:t>60</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이사의 월급여는 </a:t>
            </a:r>
            <a:r>
              <a:rPr lang="en-US" altLang="ko-KR" sz="700" dirty="0">
                <a:latin typeface="Arial" panose="020B0604020202020204" pitchFamily="34" charset="0"/>
                <a:cs typeface="Arial" panose="020B0604020202020204" pitchFamily="34" charset="0"/>
              </a:rPr>
              <a:t>40</a:t>
            </a:r>
            <a:r>
              <a:rPr lang="ko-KR" altLang="en-US" sz="700" dirty="0">
                <a:latin typeface="Arial" panose="020B0604020202020204" pitchFamily="34" charset="0"/>
                <a:cs typeface="Arial" panose="020B0604020202020204" pitchFamily="34" charset="0"/>
              </a:rPr>
              <a:t>백만원으로 조정되었음 </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조정 전 대표이사의 </a:t>
            </a:r>
            <a:r>
              <a:rPr lang="ko-KR" altLang="en-US" sz="700" dirty="0" err="1">
                <a:latin typeface="Arial" panose="020B0604020202020204" pitchFamily="34" charset="0"/>
                <a:cs typeface="Arial" panose="020B0604020202020204" pitchFamily="34" charset="0"/>
              </a:rPr>
              <a:t>월급여</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40</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이사의 </a:t>
            </a:r>
            <a:r>
              <a:rPr lang="ko-KR" altLang="en-US" sz="700" dirty="0" err="1">
                <a:latin typeface="Arial" panose="020B0604020202020204" pitchFamily="34" charset="0"/>
                <a:cs typeface="Arial" panose="020B0604020202020204" pitchFamily="34" charset="0"/>
              </a:rPr>
              <a:t>월급여</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25</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a:t>
            </a:r>
            <a:br>
              <a:rPr lang="en-US" altLang="ko-KR" sz="700" dirty="0">
                <a:latin typeface="Arial" panose="020B0604020202020204" pitchFamily="34" charset="0"/>
                <a:cs typeface="Arial" panose="020B0604020202020204" pitchFamily="34" charset="0"/>
              </a:rPr>
            </a:br>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대표자에게 지급된 대여금</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가지급금</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이며</a:t>
            </a:r>
            <a:r>
              <a:rPr lang="en-US" altLang="ko-KR" sz="700" dirty="0">
                <a:latin typeface="Arial" panose="020B0604020202020204" pitchFamily="34" charset="0"/>
                <a:cs typeface="Arial" panose="020B0604020202020204" pitchFamily="34" charset="0"/>
              </a:rPr>
              <a:t>, ‘20</a:t>
            </a:r>
            <a:r>
              <a:rPr lang="ko-KR" altLang="en-US" sz="700" dirty="0">
                <a:latin typeface="Arial" panose="020B0604020202020204" pitchFamily="34" charset="0"/>
                <a:cs typeface="Arial" panose="020B0604020202020204" pitchFamily="34" charset="0"/>
              </a:rPr>
              <a:t>년말 현재 전액 상환되었음</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3:</a:t>
            </a:r>
            <a:r>
              <a:rPr lang="ko-KR" altLang="en-US" sz="700" dirty="0">
                <a:latin typeface="Arial" panose="020B0604020202020204" pitchFamily="34" charset="0"/>
                <a:cs typeface="Arial" panose="020B0604020202020204" pitchFamily="34" charset="0"/>
              </a:rPr>
              <a:t> 대표이사의 배우자가 운영하던 가맹점을 직영점으로 전환함에 따라 대표이사의 배우자에게 지급한 영업권 취득액에 해당함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4: </a:t>
            </a:r>
            <a:r>
              <a:rPr lang="ko-KR" altLang="en-US" sz="700" dirty="0">
                <a:latin typeface="Arial" panose="020B0604020202020204" pitchFamily="34" charset="0"/>
                <a:cs typeface="Arial" panose="020B0604020202020204" pitchFamily="34" charset="0"/>
              </a:rPr>
              <a:t>대표이사의 배우자가 출원한 상표권을 회사가 매입한 건에 해당함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5: ’21</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3</a:t>
            </a:r>
            <a:r>
              <a:rPr lang="ko-KR" altLang="en-US" sz="700" dirty="0">
                <a:latin typeface="Arial" panose="020B0604020202020204" pitchFamily="34" charset="0"/>
                <a:cs typeface="Arial" panose="020B0604020202020204" pitchFamily="34" charset="0"/>
              </a:rPr>
              <a:t>월말 정기주주총회를 통해 </a:t>
            </a:r>
            <a:r>
              <a:rPr lang="en-US" altLang="ko-KR" sz="700" dirty="0">
                <a:latin typeface="Arial" panose="020B0604020202020204" pitchFamily="34" charset="0"/>
                <a:cs typeface="Arial" panose="020B0604020202020204" pitchFamily="34" charset="0"/>
              </a:rPr>
              <a:t>30</a:t>
            </a:r>
            <a:r>
              <a:rPr lang="ko-KR" altLang="en-US" sz="700" dirty="0">
                <a:latin typeface="Arial" panose="020B0604020202020204" pitchFamily="34" charset="0"/>
                <a:cs typeface="Arial" panose="020B0604020202020204" pitchFamily="34" charset="0"/>
              </a:rPr>
              <a:t>억원의 현금배당이 주주에게 지급될 예정임</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6: </a:t>
            </a:r>
            <a:r>
              <a:rPr lang="ko-KR" altLang="en-US" sz="700" dirty="0">
                <a:latin typeface="Arial" panose="020B0604020202020204" pitchFamily="34" charset="0"/>
                <a:cs typeface="Arial" panose="020B0604020202020204" pitchFamily="34" charset="0"/>
              </a:rPr>
              <a:t>대표이사의 숭실대학교 교육원 학비 회사 </a:t>
            </a:r>
            <a:r>
              <a:rPr lang="ko-KR" altLang="en-US" sz="700" dirty="0" err="1">
                <a:latin typeface="Arial" panose="020B0604020202020204" pitchFamily="34" charset="0"/>
                <a:cs typeface="Arial" panose="020B0604020202020204" pitchFamily="34" charset="0"/>
              </a:rPr>
              <a:t>대납액</a:t>
            </a:r>
            <a:r>
              <a:rPr lang="ko-KR" altLang="en-US" sz="700" dirty="0">
                <a:latin typeface="Arial" panose="020B0604020202020204" pitchFamily="34" charset="0"/>
                <a:cs typeface="Arial" panose="020B0604020202020204" pitchFamily="34" charset="0"/>
              </a:rPr>
              <a:t> 및 대표이사 배우자에게 지급한 가맹교육비 </a:t>
            </a:r>
            <a:r>
              <a:rPr lang="ko-KR" altLang="en-US" sz="700" dirty="0" err="1">
                <a:latin typeface="Arial" panose="020B0604020202020204" pitchFamily="34" charset="0"/>
                <a:cs typeface="Arial" panose="020B0604020202020204" pitchFamily="34" charset="0"/>
              </a:rPr>
              <a:t>해당액</a:t>
            </a:r>
            <a:r>
              <a:rPr lang="ko-KR" altLang="en-US" sz="700" dirty="0">
                <a:latin typeface="Arial" panose="020B0604020202020204" pitchFamily="34" charset="0"/>
                <a:cs typeface="Arial" panose="020B0604020202020204" pitchFamily="34" charset="0"/>
              </a:rPr>
              <a:t> 등</a:t>
            </a:r>
            <a:endParaRPr lang="en-US" altLang="ko-KR" sz="700" dirty="0">
              <a:latin typeface="Arial" panose="020B0604020202020204" pitchFamily="34" charset="0"/>
              <a:cs typeface="Arial" panose="020B0604020202020204" pitchFamily="34" charset="0"/>
            </a:endParaRPr>
          </a:p>
        </p:txBody>
      </p:sp>
      <p:graphicFrame>
        <p:nvGraphicFramePr>
          <p:cNvPr id="7" name="표 6">
            <a:extLst>
              <a:ext uri="{FF2B5EF4-FFF2-40B4-BE49-F238E27FC236}">
                <a16:creationId xmlns:a16="http://schemas.microsoft.com/office/drawing/2014/main" id="{E2D76C10-C58F-42E9-9D76-984FD355FA0D}"/>
              </a:ext>
            </a:extLst>
          </p:cNvPr>
          <p:cNvGraphicFramePr>
            <a:graphicFrameLocks noGrp="1"/>
          </p:cNvGraphicFramePr>
          <p:nvPr>
            <p:extLst>
              <p:ext uri="{D42A27DB-BD31-4B8C-83A1-F6EECF244321}">
                <p14:modId xmlns:p14="http://schemas.microsoft.com/office/powerpoint/2010/main" val="3757508540"/>
              </p:ext>
            </p:extLst>
          </p:nvPr>
        </p:nvGraphicFramePr>
        <p:xfrm>
          <a:off x="1619999" y="5068554"/>
          <a:ext cx="5837814" cy="685800"/>
        </p:xfrm>
        <a:graphic>
          <a:graphicData uri="http://schemas.openxmlformats.org/drawingml/2006/table">
            <a:tbl>
              <a:tblPr/>
              <a:tblGrid>
                <a:gridCol w="896481">
                  <a:extLst>
                    <a:ext uri="{9D8B030D-6E8A-4147-A177-3AD203B41FA5}">
                      <a16:colId xmlns:a16="http://schemas.microsoft.com/office/drawing/2014/main" val="803626057"/>
                    </a:ext>
                  </a:extLst>
                </a:gridCol>
                <a:gridCol w="1240474">
                  <a:extLst>
                    <a:ext uri="{9D8B030D-6E8A-4147-A177-3AD203B41FA5}">
                      <a16:colId xmlns:a16="http://schemas.microsoft.com/office/drawing/2014/main" val="2414299425"/>
                    </a:ext>
                  </a:extLst>
                </a:gridCol>
                <a:gridCol w="367787">
                  <a:extLst>
                    <a:ext uri="{9D8B030D-6E8A-4147-A177-3AD203B41FA5}">
                      <a16:colId xmlns:a16="http://schemas.microsoft.com/office/drawing/2014/main" val="4235775241"/>
                    </a:ext>
                  </a:extLst>
                </a:gridCol>
                <a:gridCol w="953948">
                  <a:extLst>
                    <a:ext uri="{9D8B030D-6E8A-4147-A177-3AD203B41FA5}">
                      <a16:colId xmlns:a16="http://schemas.microsoft.com/office/drawing/2014/main" val="4025065090"/>
                    </a:ext>
                  </a:extLst>
                </a:gridCol>
                <a:gridCol w="953948">
                  <a:extLst>
                    <a:ext uri="{9D8B030D-6E8A-4147-A177-3AD203B41FA5}">
                      <a16:colId xmlns:a16="http://schemas.microsoft.com/office/drawing/2014/main" val="15817616"/>
                    </a:ext>
                  </a:extLst>
                </a:gridCol>
                <a:gridCol w="1425176">
                  <a:extLst>
                    <a:ext uri="{9D8B030D-6E8A-4147-A177-3AD203B41FA5}">
                      <a16:colId xmlns:a16="http://schemas.microsoft.com/office/drawing/2014/main" val="1563755252"/>
                    </a:ext>
                  </a:extLst>
                </a:gridCol>
              </a:tblGrid>
              <a:tr h="55027">
                <a:tc>
                  <a:txBody>
                    <a:bodyPr/>
                    <a:lstStyle/>
                    <a:p>
                      <a:pPr algn="l" fontAlgn="ct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계약상 오픈시점</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평형</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로열티 수수료</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교육비 납부액</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가맹점 오픈시 지급액</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035013585"/>
                  </a:ext>
                </a:extLst>
              </a:tr>
              <a:tr h="55027">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 표준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52,586,000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64548491"/>
                  </a:ext>
                </a:extLst>
              </a:tr>
              <a:tr h="55027">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아차산역점</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2020.03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1,240,000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3,000,000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37,230,000 (</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추가확인필요</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83454286"/>
                  </a:ext>
                </a:extLst>
              </a:tr>
              <a:tr h="55027">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인천길병원점</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2019.02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3,299,000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추가확인필요</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t>
                      </a:r>
                      <a:endPar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77061763"/>
                  </a:ext>
                </a:extLst>
              </a:tr>
              <a:tr h="58084">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철산로데오점</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2019.07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추가확인필요</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t>
                      </a:r>
                      <a:endPar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01496386"/>
                  </a:ext>
                </a:extLst>
              </a:tr>
            </a:tbl>
          </a:graphicData>
        </a:graphic>
      </p:graphicFrame>
      <p:sp>
        <p:nvSpPr>
          <p:cNvPr id="16" name="직사각형 15">
            <a:extLst>
              <a:ext uri="{FF2B5EF4-FFF2-40B4-BE49-F238E27FC236}">
                <a16:creationId xmlns:a16="http://schemas.microsoft.com/office/drawing/2014/main" id="{5E33F8ED-B94A-4C86-BA57-70F00B7A1F47}"/>
              </a:ext>
            </a:extLst>
          </p:cNvPr>
          <p:cNvSpPr/>
          <p:nvPr/>
        </p:nvSpPr>
        <p:spPr>
          <a:xfrm>
            <a:off x="6031684" y="5330359"/>
            <a:ext cx="1426129" cy="42399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0745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Other Considerations (2/2)</a:t>
            </a:r>
          </a:p>
        </p:txBody>
      </p:sp>
      <p:sp>
        <p:nvSpPr>
          <p:cNvPr id="11"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Executive Summary</a:t>
            </a:r>
          </a:p>
        </p:txBody>
      </p:sp>
      <p:graphicFrame>
        <p:nvGraphicFramePr>
          <p:cNvPr id="12" name="Group 3"/>
          <p:cNvGraphicFramePr>
            <a:graphicFrameLocks noGrp="1"/>
          </p:cNvGraphicFramePr>
          <p:nvPr>
            <p:extLst>
              <p:ext uri="{D42A27DB-BD31-4B8C-83A1-F6EECF244321}">
                <p14:modId xmlns:p14="http://schemas.microsoft.com/office/powerpoint/2010/main" val="1559607611"/>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Regulation</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lang="en-US" altLang="ko-KR" sz="900" dirty="0">
                          <a:latin typeface="맑은 고딕" panose="020B0503020000020004" pitchFamily="50" charset="-127"/>
                          <a:ea typeface="+mn-ea"/>
                        </a:rPr>
                        <a:t>‘18</a:t>
                      </a:r>
                      <a:r>
                        <a:rPr lang="ko-KR" altLang="en-US" sz="900" dirty="0">
                          <a:latin typeface="맑은 고딕" panose="020B0503020000020004" pitchFamily="50" charset="-127"/>
                          <a:ea typeface="+mn-ea"/>
                        </a:rPr>
                        <a:t>년 </a:t>
                      </a:r>
                      <a:r>
                        <a:rPr lang="en-US" altLang="ko-KR" sz="900" dirty="0">
                          <a:latin typeface="맑은 고딕" panose="020B0503020000020004" pitchFamily="50" charset="-127"/>
                          <a:ea typeface="+mn-ea"/>
                        </a:rPr>
                        <a:t>4</a:t>
                      </a:r>
                      <a:r>
                        <a:rPr lang="ko-KR" altLang="en-US" sz="900" dirty="0">
                          <a:latin typeface="맑은 고딕" panose="020B0503020000020004" pitchFamily="50" charset="-127"/>
                          <a:ea typeface="+mn-ea"/>
                        </a:rPr>
                        <a:t>월 가맹사업법 시행령 개정으로 인해 </a:t>
                      </a:r>
                      <a:r>
                        <a:rPr lang="en-US" altLang="ko-KR" sz="900" dirty="0">
                          <a:latin typeface="맑은 고딕" panose="020B0503020000020004" pitchFamily="50" charset="-127"/>
                          <a:ea typeface="+mn-ea"/>
                        </a:rPr>
                        <a:t>2019</a:t>
                      </a:r>
                      <a:r>
                        <a:rPr lang="ko-KR" altLang="en-US" sz="900" dirty="0">
                          <a:latin typeface="맑은 고딕" panose="020B0503020000020004" pitchFamily="50" charset="-127"/>
                          <a:ea typeface="+mn-ea"/>
                        </a:rPr>
                        <a:t>년 </a:t>
                      </a:r>
                      <a:r>
                        <a:rPr lang="en-US" altLang="ko-KR" sz="900" dirty="0">
                          <a:latin typeface="맑은 고딕" panose="020B0503020000020004" pitchFamily="50" charset="-127"/>
                          <a:ea typeface="+mn-ea"/>
                        </a:rPr>
                        <a:t>4</a:t>
                      </a:r>
                      <a:r>
                        <a:rPr lang="ko-KR" altLang="en-US" sz="900" dirty="0">
                          <a:latin typeface="맑은 고딕" panose="020B0503020000020004" pitchFamily="50" charset="-127"/>
                          <a:ea typeface="+mn-ea"/>
                        </a:rPr>
                        <a:t>월 까지 전국 프랜차이즈 업체들은 차액가맹비 등의 확대된 정보공개서 기재사항을 추가적으로 기재하여야 함 </a:t>
                      </a: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lang="en-US" altLang="ko-KR" sz="900" dirty="0">
                        <a:latin typeface="맑은 고딕" panose="020B0503020000020004" pitchFamily="50" charset="-127"/>
                        <a:ea typeface="+mn-ea"/>
                      </a:endParaRP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lang="en-US" altLang="ko-KR" sz="900" dirty="0"/>
                        <a:t>1</a:t>
                      </a:r>
                      <a:r>
                        <a:rPr lang="ko-KR" altLang="en-US" sz="900" dirty="0"/>
                        <a:t>번 항목인 평균 차액가맹금 관련 정보 공개가 가장 민감한 항목으로</a:t>
                      </a:r>
                      <a:r>
                        <a:rPr lang="en-US" altLang="ko-KR" sz="900" dirty="0"/>
                        <a:t>, </a:t>
                      </a:r>
                      <a:r>
                        <a:rPr lang="ko-KR" altLang="en-US" sz="900" dirty="0"/>
                        <a:t>동 정보 공개 시 경쟁사에게 수익구조가 노출되고 가맹점과 본부 간 불신이 커질 가능성이 존재 </a:t>
                      </a:r>
                      <a:r>
                        <a:rPr lang="en-US" altLang="ko-KR" sz="900" dirty="0"/>
                        <a:t>(</a:t>
                      </a:r>
                      <a:r>
                        <a:rPr lang="ko-KR" altLang="en-US" sz="900" dirty="0"/>
                        <a:t>실사일 현재 대중을 대상으로는 공개되지 않고 있는 것을 확인함</a:t>
                      </a:r>
                      <a:r>
                        <a:rPr lang="en-US" altLang="ko-KR" sz="900" dirty="0"/>
                        <a:t>)</a:t>
                      </a:r>
                    </a:p>
                    <a:p>
                      <a:pPr marL="144000" marR="0" lvl="0" indent="-14400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lang="ko-KR" altLang="en-US" sz="900" dirty="0"/>
                        <a:t>개정사항 위반 시</a:t>
                      </a:r>
                      <a:r>
                        <a:rPr lang="en-US" altLang="ko-KR" sz="900" dirty="0"/>
                        <a:t> </a:t>
                      </a:r>
                      <a:r>
                        <a:rPr lang="ko-KR" altLang="en-US" sz="900" dirty="0"/>
                        <a:t>최대 </a:t>
                      </a:r>
                      <a:r>
                        <a:rPr lang="en-US" altLang="ko-KR" sz="900" dirty="0"/>
                        <a:t>1</a:t>
                      </a:r>
                      <a:r>
                        <a:rPr lang="ko-KR" altLang="en-US" sz="900" dirty="0"/>
                        <a:t>천만원의 과태료가 부과되며</a:t>
                      </a:r>
                      <a:r>
                        <a:rPr lang="en-US" altLang="ko-KR" sz="900" dirty="0"/>
                        <a:t>,</a:t>
                      </a:r>
                      <a:r>
                        <a:rPr lang="ko-KR" altLang="en-US" sz="900" dirty="0"/>
                        <a:t> 정보공개서 등록이 취소될 경우 가맹점을 모집할 수 없음</a:t>
                      </a:r>
                      <a:endParaRPr lang="en-US" altLang="ko-KR" sz="100" dirty="0"/>
                    </a:p>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0" lvl="1" indent="0">
                        <a:lnSpc>
                          <a:spcPct val="110000"/>
                        </a:lnSpc>
                        <a:spcBef>
                          <a:spcPts val="100"/>
                        </a:spcBef>
                        <a:spcAft>
                          <a:spcPts val="600"/>
                        </a:spcAft>
                        <a:buNone/>
                      </a:pPr>
                      <a:endParaRPr lang="en-US" altLang="ko-KR" sz="100" dirty="0"/>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‘20</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4</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월 </a:t>
                      </a:r>
                      <a:r>
                        <a:rPr lang="ko-KR" altLang="en-US" sz="900" b="0" i="0" dirty="0">
                          <a:solidFill>
                            <a:schemeClr val="tx1"/>
                          </a:solidFill>
                          <a:effectLst/>
                          <a:latin typeface="+mn-lt"/>
                          <a:ea typeface="+mn-ea"/>
                          <a:cs typeface="+mn-cs"/>
                        </a:rPr>
                        <a:t>가맹본부가 제시한 예상 매출액에 미치지 못해 폐점을 원할 경우 위약금 부과를 금지하는 등 가맹본부의 책임을 강화하는 가맹사업법 시행령 개정안이 국무회의를 통과하였음</a:t>
                      </a: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표 12">
            <a:extLst>
              <a:ext uri="{FF2B5EF4-FFF2-40B4-BE49-F238E27FC236}">
                <a16:creationId xmlns:a16="http://schemas.microsoft.com/office/drawing/2014/main" id="{422293C5-5927-46C4-876F-5E8458272D58}"/>
              </a:ext>
            </a:extLst>
          </p:cNvPr>
          <p:cNvGraphicFramePr>
            <a:graphicFrameLocks noGrp="1"/>
          </p:cNvGraphicFramePr>
          <p:nvPr/>
        </p:nvGraphicFramePr>
        <p:xfrm>
          <a:off x="1620000" y="1846295"/>
          <a:ext cx="4154549" cy="1010735"/>
        </p:xfrm>
        <a:graphic>
          <a:graphicData uri="http://schemas.openxmlformats.org/drawingml/2006/table">
            <a:tbl>
              <a:tblPr firstRow="1" bandRow="1">
                <a:tableStyleId>{5C22544A-7EE6-4342-B048-85BDC9FD1C3A}</a:tableStyleId>
              </a:tblPr>
              <a:tblGrid>
                <a:gridCol w="493187">
                  <a:extLst>
                    <a:ext uri="{9D8B030D-6E8A-4147-A177-3AD203B41FA5}">
                      <a16:colId xmlns:a16="http://schemas.microsoft.com/office/drawing/2014/main" val="20000"/>
                    </a:ext>
                  </a:extLst>
                </a:gridCol>
                <a:gridCol w="3661362">
                  <a:extLst>
                    <a:ext uri="{9D8B030D-6E8A-4147-A177-3AD203B41FA5}">
                      <a16:colId xmlns:a16="http://schemas.microsoft.com/office/drawing/2014/main" val="20001"/>
                    </a:ext>
                  </a:extLst>
                </a:gridCol>
              </a:tblGrid>
              <a:tr h="202147">
                <a:tc>
                  <a:txBody>
                    <a:bodyPr/>
                    <a:lstStyle/>
                    <a:p>
                      <a:pPr algn="ctr" latinLnBrk="1"/>
                      <a:r>
                        <a:rPr lang="ko-KR" altLang="en-US" sz="900" dirty="0">
                          <a:latin typeface="맑은 고딕" panose="020B0503020000020004" pitchFamily="50" charset="-127"/>
                          <a:ea typeface="맑은 고딕" panose="020B0503020000020004" pitchFamily="50" charset="-127"/>
                        </a:rPr>
                        <a:t>구분</a:t>
                      </a:r>
                      <a:endParaRPr lang="en-US" altLang="ko-KR" sz="900" dirty="0">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ctr" latinLnBrk="1"/>
                      <a:r>
                        <a:rPr lang="ko-KR" altLang="en-US" sz="900" dirty="0">
                          <a:latin typeface="맑은 고딕" panose="020B0503020000020004" pitchFamily="50" charset="-127"/>
                          <a:ea typeface="맑은 고딕" panose="020B0503020000020004" pitchFamily="50" charset="-127"/>
                        </a:rPr>
                        <a:t>확대된 정보공개서 기재사항</a:t>
                      </a:r>
                      <a:endParaRPr lang="en-US" altLang="ko-KR" sz="900" dirty="0">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02147">
                <a:tc>
                  <a:txBody>
                    <a:bodyPr/>
                    <a:lstStyle/>
                    <a:p>
                      <a:pPr algn="ctr" latinLnBrk="1"/>
                      <a:r>
                        <a:rPr lang="en-US" altLang="ko-KR" sz="900" dirty="0">
                          <a:solidFill>
                            <a:srgbClr val="00338D"/>
                          </a:solidFill>
                          <a:latin typeface="맑은 고딕" panose="020B0503020000020004" pitchFamily="50" charset="-127"/>
                          <a:ea typeface="맑은 고딕" panose="020B0503020000020004" pitchFamily="50" charset="-127"/>
                        </a:rPr>
                        <a:t>1</a:t>
                      </a:r>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평균 차액가맹금 지급 규모</a:t>
                      </a:r>
                      <a:r>
                        <a:rPr lang="en-US" altLang="ko-KR" sz="900" baseline="0" dirty="0">
                          <a:latin typeface="맑은 고딕" panose="020B0503020000020004" pitchFamily="50" charset="-127"/>
                          <a:ea typeface="맑은 고딕" panose="020B0503020000020004" pitchFamily="50" charset="-127"/>
                        </a:rPr>
                        <a:t> </a:t>
                      </a:r>
                      <a:r>
                        <a:rPr lang="ko-KR" altLang="en-US" sz="900" baseline="0" dirty="0">
                          <a:latin typeface="맑은 고딕" panose="020B0503020000020004" pitchFamily="50" charset="-127"/>
                          <a:ea typeface="맑은 고딕" panose="020B0503020000020004" pitchFamily="50" charset="-127"/>
                        </a:rPr>
                        <a:t>및 </a:t>
                      </a:r>
                      <a:r>
                        <a:rPr lang="ko-KR" altLang="en-US" sz="900" dirty="0">
                          <a:latin typeface="맑은 고딕" panose="020B0503020000020004" pitchFamily="50" charset="-127"/>
                          <a:ea typeface="맑은 고딕" panose="020B0503020000020004" pitchFamily="50" charset="-127"/>
                        </a:rPr>
                        <a:t>품목별 </a:t>
                      </a:r>
                      <a:r>
                        <a:rPr lang="ko-KR" altLang="en-US" sz="900" dirty="0" err="1">
                          <a:latin typeface="맑은 고딕" panose="020B0503020000020004" pitchFamily="50" charset="-127"/>
                          <a:ea typeface="맑은 고딕" panose="020B0503020000020004" pitchFamily="50" charset="-127"/>
                        </a:rPr>
                        <a:t>차액가맹금</a:t>
                      </a:r>
                      <a:r>
                        <a:rPr lang="ko-KR" altLang="en-US" sz="900" dirty="0">
                          <a:latin typeface="맑은 고딕" panose="020B0503020000020004" pitchFamily="50" charset="-127"/>
                          <a:ea typeface="맑은 고딕" panose="020B0503020000020004" pitchFamily="50" charset="-127"/>
                        </a:rPr>
                        <a:t> 수취 여부</a:t>
                      </a:r>
                    </a:p>
                  </a:txBody>
                  <a:tcPr marL="46800" marR="46800" marT="0" marB="0" anchor="ctr">
                    <a:lnL w="6350" cap="flat" cmpd="sng" algn="ctr">
                      <a:solidFill>
                        <a:schemeClr val="tx2"/>
                      </a:solid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2147">
                <a:tc>
                  <a:txBody>
                    <a:bodyPr/>
                    <a:lstStyle/>
                    <a:p>
                      <a:pPr algn="ctr" latinLnBrk="1"/>
                      <a:r>
                        <a:rPr lang="en-US" altLang="ko-KR" sz="900" dirty="0">
                          <a:solidFill>
                            <a:srgbClr val="00338D"/>
                          </a:solidFill>
                          <a:latin typeface="맑은 고딕" panose="020B0503020000020004" pitchFamily="50" charset="-127"/>
                          <a:ea typeface="맑은 고딕" panose="020B0503020000020004" pitchFamily="50" charset="-127"/>
                        </a:rPr>
                        <a:t>2</a:t>
                      </a:r>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주요 품목에 대한 직전연도 공급가격 상</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하한</a:t>
                      </a:r>
                    </a:p>
                  </a:txBody>
                  <a:tcPr marL="46800" marR="46800" marT="0" marB="0" anchor="ctr">
                    <a:lnL w="6350" cap="flat" cmpd="sng" algn="ctr">
                      <a:solidFill>
                        <a:schemeClr val="tx2"/>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2147">
                <a:tc>
                  <a:txBody>
                    <a:bodyPr/>
                    <a:lstStyle/>
                    <a:p>
                      <a:pPr algn="ctr" latinLnBrk="1"/>
                      <a:r>
                        <a:rPr lang="en-US" altLang="ko-KR" sz="900" dirty="0">
                          <a:solidFill>
                            <a:srgbClr val="00338D"/>
                          </a:solidFill>
                          <a:latin typeface="맑은 고딕" panose="020B0503020000020004" pitchFamily="50" charset="-127"/>
                          <a:ea typeface="맑은 고딕" panose="020B0503020000020004" pitchFamily="50" charset="-127"/>
                        </a:rPr>
                        <a:t>3</a:t>
                      </a:r>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특수관계인의 경제적 이익</a:t>
                      </a:r>
                      <a:r>
                        <a:rPr lang="en-US" altLang="ko-KR" sz="900" dirty="0">
                          <a:latin typeface="맑은 고딕" panose="020B0503020000020004" pitchFamily="50" charset="-127"/>
                          <a:ea typeface="맑은 고딕" panose="020B0503020000020004" pitchFamily="50" charset="-127"/>
                        </a:rPr>
                        <a:t>,</a:t>
                      </a:r>
                      <a:r>
                        <a:rPr lang="en-US" altLang="ko-KR" sz="900" baseline="0" dirty="0">
                          <a:latin typeface="맑은 고딕" panose="020B0503020000020004" pitchFamily="50" charset="-127"/>
                          <a:ea typeface="맑은 고딕" panose="020B0503020000020004" pitchFamily="50" charset="-127"/>
                        </a:rPr>
                        <a:t> </a:t>
                      </a:r>
                      <a:r>
                        <a:rPr lang="ko-KR" altLang="en-US" sz="900" baseline="0" dirty="0">
                          <a:latin typeface="맑은 고딕" panose="020B0503020000020004" pitchFamily="50" charset="-127"/>
                          <a:ea typeface="맑은 고딕" panose="020B0503020000020004" pitchFamily="50" charset="-127"/>
                        </a:rPr>
                        <a:t>가맹본부의 판매장려금 수취 관련 사항</a:t>
                      </a:r>
                      <a:endParaRPr lang="ko-KR" altLang="en-US" sz="900" dirty="0">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2147">
                <a:tc>
                  <a:txBody>
                    <a:bodyPr/>
                    <a:lstStyle/>
                    <a:p>
                      <a:pPr algn="ctr" latinLnBrk="1"/>
                      <a:r>
                        <a:rPr lang="en-US" altLang="ko-KR" sz="900" dirty="0">
                          <a:solidFill>
                            <a:srgbClr val="00338D"/>
                          </a:solidFill>
                          <a:latin typeface="맑은 고딕" panose="020B0503020000020004" pitchFamily="50" charset="-127"/>
                          <a:ea typeface="맑은 고딕" panose="020B0503020000020004" pitchFamily="50" charset="-127"/>
                        </a:rPr>
                        <a:t>4</a:t>
                      </a:r>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다른 유통채널을 통한 공급 현황</a:t>
                      </a:r>
                    </a:p>
                  </a:txBody>
                  <a:tcPr marL="46800" marR="46800" marT="0" marB="0" anchor="ctr">
                    <a:lnL w="6350" cap="flat" cmpd="sng" algn="ctr">
                      <a:solidFill>
                        <a:schemeClr val="tx2"/>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9" name="표 8">
            <a:extLst>
              <a:ext uri="{FF2B5EF4-FFF2-40B4-BE49-F238E27FC236}">
                <a16:creationId xmlns:a16="http://schemas.microsoft.com/office/drawing/2014/main" id="{8D10159D-E394-4922-8D77-46FC4F8D33E1}"/>
              </a:ext>
            </a:extLst>
          </p:cNvPr>
          <p:cNvGraphicFramePr>
            <a:graphicFrameLocks noGrp="1"/>
          </p:cNvGraphicFramePr>
          <p:nvPr/>
        </p:nvGraphicFramePr>
        <p:xfrm>
          <a:off x="1620000" y="4161657"/>
          <a:ext cx="6890697" cy="1668690"/>
        </p:xfrm>
        <a:graphic>
          <a:graphicData uri="http://schemas.openxmlformats.org/drawingml/2006/table">
            <a:tbl>
              <a:tblPr firstRow="1" bandRow="1">
                <a:tableStyleId>{5C22544A-7EE6-4342-B048-85BDC9FD1C3A}</a:tableStyleId>
              </a:tblPr>
              <a:tblGrid>
                <a:gridCol w="698697">
                  <a:extLst>
                    <a:ext uri="{9D8B030D-6E8A-4147-A177-3AD203B41FA5}">
                      <a16:colId xmlns:a16="http://schemas.microsoft.com/office/drawing/2014/main" val="20000"/>
                    </a:ext>
                  </a:extLst>
                </a:gridCol>
                <a:gridCol w="1332000">
                  <a:extLst>
                    <a:ext uri="{9D8B030D-6E8A-4147-A177-3AD203B41FA5}">
                      <a16:colId xmlns:a16="http://schemas.microsoft.com/office/drawing/2014/main" val="933763959"/>
                    </a:ext>
                  </a:extLst>
                </a:gridCol>
                <a:gridCol w="4860000">
                  <a:extLst>
                    <a:ext uri="{9D8B030D-6E8A-4147-A177-3AD203B41FA5}">
                      <a16:colId xmlns:a16="http://schemas.microsoft.com/office/drawing/2014/main" val="20001"/>
                    </a:ext>
                  </a:extLst>
                </a:gridCol>
              </a:tblGrid>
              <a:tr h="151699">
                <a:tc>
                  <a:txBody>
                    <a:bodyPr/>
                    <a:lstStyle/>
                    <a:p>
                      <a:pPr algn="ctr" latinLnBrk="1"/>
                      <a:r>
                        <a:rPr lang="ko-KR" altLang="en-US" sz="900" dirty="0">
                          <a:latin typeface="맑은 고딕" panose="020B0503020000020004" pitchFamily="50" charset="-127"/>
                          <a:ea typeface="맑은 고딕" panose="020B0503020000020004" pitchFamily="50" charset="-127"/>
                        </a:rPr>
                        <a:t>구분</a:t>
                      </a:r>
                      <a:endParaRPr lang="en-US" altLang="ko-KR" sz="900" dirty="0">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ctr" latinLnBrk="1"/>
                      <a:endParaRPr lang="en-US" altLang="ko-KR" sz="900" dirty="0">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ctr" latinLnBrk="1"/>
                      <a:r>
                        <a:rPr lang="ko-KR" altLang="en-US" sz="900" dirty="0">
                          <a:latin typeface="맑은 고딕" panose="020B0503020000020004" pitchFamily="50" charset="-127"/>
                          <a:ea typeface="맑은 고딕" panose="020B0503020000020004" pitchFamily="50" charset="-127"/>
                        </a:rPr>
                        <a:t>가맹거래법 시행령 주요 개정 내용</a:t>
                      </a:r>
                      <a:endParaRPr lang="en-US" altLang="ko-KR" sz="900" dirty="0">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51699">
                <a:tc rowSpan="2">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창업</a:t>
                      </a:r>
                      <a:endParaRPr lang="en-US" altLang="ko-KR" sz="900" dirty="0">
                        <a:solidFill>
                          <a:srgbClr val="00338D"/>
                        </a:solidFill>
                        <a:latin typeface="맑은 고딕" panose="020B0503020000020004" pitchFamily="50" charset="-127"/>
                        <a:ea typeface="맑은 고딕" panose="020B0503020000020004" pitchFamily="50" charset="-127"/>
                      </a:endParaRPr>
                    </a:p>
                    <a:p>
                      <a:pPr algn="ctr" latinLnBrk="1"/>
                      <a:r>
                        <a:rPr lang="ko-KR" altLang="en-US" sz="900" dirty="0">
                          <a:solidFill>
                            <a:srgbClr val="00338D"/>
                          </a:solidFill>
                          <a:latin typeface="맑은 고딕" panose="020B0503020000020004" pitchFamily="50" charset="-127"/>
                          <a:ea typeface="맑은 고딕" panose="020B0503020000020004" pitchFamily="50" charset="-127"/>
                        </a:rPr>
                        <a:t>단계</a:t>
                      </a:r>
                    </a:p>
                  </a:txBody>
                  <a:tcPr marL="46800" marR="46800" marT="0" marB="0" anchor="ctr">
                    <a:lnL w="6350" cap="flat" cmpd="sng" algn="ctr">
                      <a:no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rowSpan="2">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창업정보 제공강화</a:t>
                      </a: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정보공개서에 평균 가맹점 운영 기간 및 안정적 점포 운영을 위한 가맹본부의 지원 내역 추가</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10001"/>
                  </a:ext>
                </a:extLst>
              </a:tr>
              <a:tr h="151699">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예상수익상황 근거자료에 예상수익 산출 근거 점포와 점포예정지 간 거리 추가</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3206808613"/>
                  </a:ext>
                </a:extLst>
              </a:tr>
              <a:tr h="151699">
                <a:tc rowSpan="6">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운영</a:t>
                      </a:r>
                      <a:endParaRPr lang="en-US" altLang="ko-KR" sz="900" dirty="0">
                        <a:solidFill>
                          <a:srgbClr val="00338D"/>
                        </a:solidFill>
                        <a:latin typeface="맑은 고딕" panose="020B0503020000020004" pitchFamily="50" charset="-127"/>
                        <a:ea typeface="맑은 고딕" panose="020B0503020000020004" pitchFamily="50" charset="-127"/>
                      </a:endParaRPr>
                    </a:p>
                    <a:p>
                      <a:pPr algn="ctr" latinLnBrk="1"/>
                      <a:r>
                        <a:rPr lang="ko-KR" altLang="en-US" sz="900" dirty="0">
                          <a:solidFill>
                            <a:srgbClr val="00338D"/>
                          </a:solidFill>
                          <a:latin typeface="맑은 고딕" panose="020B0503020000020004" pitchFamily="50" charset="-127"/>
                          <a:ea typeface="맑은 고딕" panose="020B0503020000020004" pitchFamily="50" charset="-127"/>
                        </a:rPr>
                        <a:t>단계</a:t>
                      </a:r>
                    </a:p>
                  </a:txBody>
                  <a:tcPr marL="46800" marR="46800" marT="0" marB="0" anchor="ctr">
                    <a:lnL w="6350" cap="flat" cmpd="sng" algn="ctr">
                      <a:no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rowSpan="3">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불명확하거나 중복되는 즉시해지 사유 정비</a:t>
                      </a: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허위사실 유포</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영업비밀</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중요정보 유출 사유 삭제</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10002"/>
                  </a:ext>
                </a:extLst>
              </a:tr>
              <a:tr h="151699">
                <a:tc vMerge="1">
                  <a:txBody>
                    <a:bodyPr/>
                    <a:lstStyle/>
                    <a:p>
                      <a:pPr latinLnBrk="1"/>
                      <a:endParaRPr lang="ko-KR" altLang="en-US"/>
                    </a:p>
                  </a:txBody>
                  <a:tcPr/>
                </a:tc>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가맹점주의 시정조치 불이행 사유 삭제</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4217622639"/>
                  </a:ext>
                </a:extLst>
              </a:tr>
              <a:tr h="151699">
                <a:tc vMerge="1">
                  <a:txBody>
                    <a:bodyPr/>
                    <a:lstStyle/>
                    <a:p>
                      <a:pPr latinLnBrk="1"/>
                      <a:endParaRPr lang="ko-KR" altLang="en-US"/>
                    </a:p>
                  </a:txBody>
                  <a:tcPr/>
                </a:tc>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공중의 건강</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안전상 급박한 위해 사유에 명확성 및 </a:t>
                      </a:r>
                      <a:r>
                        <a:rPr lang="ko-KR" altLang="en-US" sz="900" dirty="0" err="1">
                          <a:latin typeface="맑은 고딕" panose="020B0503020000020004" pitchFamily="50" charset="-127"/>
                          <a:ea typeface="맑은 고딕" panose="020B0503020000020004" pitchFamily="50" charset="-127"/>
                        </a:rPr>
                        <a:t>긴급성</a:t>
                      </a:r>
                      <a:r>
                        <a:rPr lang="ko-KR" altLang="en-US" sz="900" dirty="0">
                          <a:latin typeface="맑은 고딕" panose="020B0503020000020004" pitchFamily="50" charset="-127"/>
                          <a:ea typeface="맑은 고딕" panose="020B0503020000020004" pitchFamily="50" charset="-127"/>
                        </a:rPr>
                        <a:t> 요건 추가</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2477640926"/>
                  </a:ext>
                </a:extLst>
              </a:tr>
              <a:tr h="151699">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alpha val="10000"/>
                      </a:schemeClr>
                    </a:solidFill>
                  </a:tcPr>
                </a:tc>
                <a:tc rowSpan="3">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계약갱신 거절의 부당성 판단기준 구체화</a:t>
                      </a: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직영점 설치 목적으로 갱신을 거절하는 경우 신설</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10003"/>
                  </a:ext>
                </a:extLst>
              </a:tr>
              <a:tr h="151699">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특정 점주에 대해 차별적으로 갱신을 거절하는 경우 신설</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2776060708"/>
                  </a:ext>
                </a:extLst>
              </a:tr>
              <a:tr h="151699">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vMerge="1">
                  <a:txBody>
                    <a:bodyPr/>
                    <a:lstStyle/>
                    <a:p>
                      <a:pPr algn="ctr" latinLnBrk="1"/>
                      <a:endParaRPr lang="ko-KR" altLang="en-US" sz="900" dirty="0">
                        <a:solidFill>
                          <a:srgbClr val="00338D"/>
                        </a:solidFill>
                        <a:latin typeface="맑은 고딕" panose="020B0503020000020004" pitchFamily="50" charset="-127"/>
                        <a:ea typeface="맑은 고딕" panose="020B0503020000020004" pitchFamily="50" charset="-127"/>
                      </a:endParaRP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accent1">
                        <a:alpha val="10000"/>
                      </a:schemeClr>
                    </a:solidFill>
                  </a:tcPr>
                </a:tc>
                <a:tc>
                  <a:txBody>
                    <a:bodyPr/>
                    <a:lstStyle/>
                    <a:p>
                      <a:pPr algn="l" latinLnBrk="1"/>
                      <a:r>
                        <a:rPr lang="ko-KR" altLang="en-US" sz="900" dirty="0">
                          <a:latin typeface="맑은 고딕" panose="020B0503020000020004" pitchFamily="50" charset="-127"/>
                          <a:ea typeface="맑은 고딕" panose="020B0503020000020004" pitchFamily="50" charset="-127"/>
                        </a:rPr>
                        <a:t>점포환경개선비 회수에 충분한 기간을 보장하지 않고 갱신을 거절하는 경우 신설</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solidFill>
                      <a:schemeClr val="bg1"/>
                    </a:solidFill>
                  </a:tcPr>
                </a:tc>
                <a:extLst>
                  <a:ext uri="{0D108BD9-81ED-4DB2-BD59-A6C34878D82A}">
                    <a16:rowId xmlns:a16="http://schemas.microsoft.com/office/drawing/2014/main" val="1479977411"/>
                  </a:ext>
                </a:extLst>
              </a:tr>
              <a:tr h="303399">
                <a:tc>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폐업</a:t>
                      </a:r>
                      <a:endParaRPr lang="en-US" altLang="ko-KR" sz="900" dirty="0">
                        <a:solidFill>
                          <a:srgbClr val="00338D"/>
                        </a:solidFill>
                        <a:latin typeface="맑은 고딕" panose="020B0503020000020004" pitchFamily="50" charset="-127"/>
                        <a:ea typeface="맑은 고딕" panose="020B0503020000020004" pitchFamily="50" charset="-127"/>
                      </a:endParaRPr>
                    </a:p>
                    <a:p>
                      <a:pPr algn="ctr" latinLnBrk="1"/>
                      <a:r>
                        <a:rPr lang="ko-KR" altLang="en-US" sz="900" dirty="0">
                          <a:solidFill>
                            <a:srgbClr val="00338D"/>
                          </a:solidFill>
                          <a:latin typeface="맑은 고딕" panose="020B0503020000020004" pitchFamily="50" charset="-127"/>
                          <a:ea typeface="맑은 고딕" panose="020B0503020000020004" pitchFamily="50" charset="-127"/>
                        </a:rPr>
                        <a:t>단계</a:t>
                      </a:r>
                    </a:p>
                  </a:txBody>
                  <a:tcPr marL="46800" marR="46800" marT="0" marB="0" anchor="ctr">
                    <a:lnL w="6350" cap="flat" cmpd="sng" algn="ctr">
                      <a:no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solidFill>
                      <a:schemeClr val="accent1">
                        <a:alpha val="10000"/>
                      </a:schemeClr>
                    </a:solidFill>
                  </a:tcPr>
                </a:tc>
                <a:tc>
                  <a:txBody>
                    <a:bodyPr/>
                    <a:lstStyle/>
                    <a:p>
                      <a:pPr algn="ctr" latinLnBrk="1"/>
                      <a:r>
                        <a:rPr lang="ko-KR" altLang="en-US" sz="900" dirty="0">
                          <a:solidFill>
                            <a:srgbClr val="00338D"/>
                          </a:solidFill>
                          <a:latin typeface="맑은 고딕" panose="020B0503020000020004" pitchFamily="50" charset="-127"/>
                          <a:ea typeface="맑은 고딕" panose="020B0503020000020004" pitchFamily="50" charset="-127"/>
                        </a:rPr>
                        <a:t>매출부진 가맹점        폐점부담 완화</a:t>
                      </a:r>
                    </a:p>
                  </a:txBody>
                  <a:tcPr marL="46800" marR="468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solidFill>
                      <a:schemeClr val="accent1">
                        <a:alpha val="10000"/>
                      </a:schemeClr>
                    </a:solidFill>
                  </a:tcPr>
                </a:tc>
                <a:tc>
                  <a:txBody>
                    <a:bodyPr/>
                    <a:lstStyle/>
                    <a:p>
                      <a:pPr algn="l" latinLnBrk="1"/>
                      <a:r>
                        <a:rPr lang="ko-KR" altLang="en-US" sz="900" dirty="0" err="1">
                          <a:latin typeface="맑은 고딕" panose="020B0503020000020004" pitchFamily="50" charset="-127"/>
                          <a:ea typeface="맑은 고딕" panose="020B0503020000020004" pitchFamily="50" charset="-127"/>
                        </a:rPr>
                        <a:t>출점</a:t>
                      </a:r>
                      <a:r>
                        <a:rPr lang="ko-KR" altLang="en-US" sz="900" dirty="0">
                          <a:latin typeface="맑은 고딕" panose="020B0503020000020004" pitchFamily="50" charset="-127"/>
                          <a:ea typeface="맑은 고딕" panose="020B0503020000020004" pitchFamily="50" charset="-127"/>
                        </a:rPr>
                        <a:t> 후 </a:t>
                      </a:r>
                      <a:r>
                        <a:rPr lang="en-US" altLang="ko-KR" sz="900" dirty="0">
                          <a:latin typeface="맑은 고딕" panose="020B0503020000020004" pitchFamily="50" charset="-127"/>
                          <a:ea typeface="맑은 고딕" panose="020B0503020000020004" pitchFamily="50" charset="-127"/>
                        </a:rPr>
                        <a:t>1</a:t>
                      </a:r>
                      <a:r>
                        <a:rPr lang="ko-KR" altLang="en-US" sz="900" dirty="0">
                          <a:latin typeface="맑은 고딕" panose="020B0503020000020004" pitchFamily="50" charset="-127"/>
                          <a:ea typeface="맑은 고딕" panose="020B0503020000020004" pitchFamily="50" charset="-127"/>
                        </a:rPr>
                        <a:t>년간 매출액이 가맹본부가 제공한 예상매출액의 하한에 미치지 못하여 폐점하는  경우 </a:t>
                      </a:r>
                      <a:r>
                        <a:rPr lang="ko-KR" altLang="en-US" sz="900" dirty="0" err="1">
                          <a:latin typeface="맑은 고딕" panose="020B0503020000020004" pitchFamily="50" charset="-127"/>
                          <a:ea typeface="맑은 고딕" panose="020B0503020000020004" pitchFamily="50" charset="-127"/>
                        </a:rPr>
                        <a:t>영업위약금</a:t>
                      </a:r>
                      <a:r>
                        <a:rPr lang="ko-KR" altLang="en-US" sz="900" dirty="0">
                          <a:latin typeface="맑은 고딕" panose="020B0503020000020004" pitchFamily="50" charset="-127"/>
                          <a:ea typeface="맑은 고딕" panose="020B0503020000020004" pitchFamily="50" charset="-127"/>
                        </a:rPr>
                        <a:t> 부과 금지</a:t>
                      </a:r>
                    </a:p>
                  </a:txBody>
                  <a:tcPr marL="46800" marR="46800" marT="0" marB="0" anchor="ctr">
                    <a:lnL w="6350" cap="flat" cmpd="sng" algn="ctr">
                      <a:solidFill>
                        <a:schemeClr val="tx2"/>
                      </a:solidFill>
                      <a:prstDash val="dot"/>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49640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7">
            <a:extLst>
              <a:ext uri="{FF2B5EF4-FFF2-40B4-BE49-F238E27FC236}">
                <a16:creationId xmlns:a16="http://schemas.microsoft.com/office/drawing/2014/main" id="{A6963131-2FD8-4D15-9972-62E4D1E83996}"/>
              </a:ext>
            </a:extLst>
          </p:cNvPr>
          <p:cNvGraphicFramePr>
            <a:graphicFrameLocks noGrp="1"/>
          </p:cNvGraphicFramePr>
          <p:nvPr>
            <p:extLst>
              <p:ext uri="{D42A27DB-BD31-4B8C-83A1-F6EECF244321}">
                <p14:modId xmlns:p14="http://schemas.microsoft.com/office/powerpoint/2010/main" val="2499916972"/>
              </p:ext>
            </p:extLst>
          </p:nvPr>
        </p:nvGraphicFramePr>
        <p:xfrm>
          <a:off x="3945287" y="2187285"/>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a:solidFill>
                            <a:schemeClr val="bg1">
                              <a:lumMod val="65000"/>
                            </a:schemeClr>
                          </a:solidFill>
                          <a:latin typeface="Arial" panose="020B0604020202020204" pitchFamily="34" charset="0"/>
                          <a:ea typeface="+mj-ea"/>
                          <a:cs typeface="Arial" panose="020B0604020202020204" pitchFamily="34" charset="0"/>
                        </a:rPr>
                        <a:t>2</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a:solidFill>
                            <a:schemeClr val="bg1">
                              <a:lumMod val="65000"/>
                            </a:schemeClr>
                          </a:solidFill>
                          <a:latin typeface="Arial" panose="020B0604020202020204" pitchFamily="34" charset="0"/>
                          <a:ea typeface="+mj-ea"/>
                          <a:cs typeface="Arial" panose="020B0604020202020204" pitchFamily="34" charset="0"/>
                        </a:rPr>
                        <a:t>10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3"/>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Supporting Analysis</a:t>
                      </a:r>
                      <a:endParaRPr lang="en-US"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kern="1200" dirty="0">
                          <a:solidFill>
                            <a:schemeClr val="tx1"/>
                          </a:solidFill>
                          <a:latin typeface="Arial" panose="020B0604020202020204" pitchFamily="34" charset="0"/>
                          <a:ea typeface="+mj-ea"/>
                          <a:cs typeface="Arial" panose="020B0604020202020204" pitchFamily="34" charset="0"/>
                        </a:rPr>
                        <a:t>33</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Appendices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dirty="0">
                          <a:solidFill>
                            <a:schemeClr val="bg1">
                              <a:lumMod val="65000"/>
                            </a:schemeClr>
                          </a:solidFill>
                          <a:latin typeface="Arial" panose="020B0604020202020204" pitchFamily="34" charset="0"/>
                          <a:ea typeface="+mj-ea"/>
                          <a:cs typeface="Arial" panose="020B0604020202020204" pitchFamily="34" charset="0"/>
                        </a:rPr>
                        <a:t>42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1726492"/>
                  </a:ext>
                </a:extLst>
              </a:tr>
            </a:tbl>
          </a:graphicData>
        </a:graphic>
      </p:graphicFrame>
    </p:spTree>
    <p:extLst>
      <p:ext uri="{BB962C8B-B14F-4D97-AF65-F5344CB8AC3E}">
        <p14:creationId xmlns:p14="http://schemas.microsoft.com/office/powerpoint/2010/main" val="3886327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4904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Cost Structure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회사의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Cost Structure</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는 다음과 같습니다</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(1/7)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4" name="표 3">
            <a:extLst>
              <a:ext uri="{FF2B5EF4-FFF2-40B4-BE49-F238E27FC236}">
                <a16:creationId xmlns:a16="http://schemas.microsoft.com/office/drawing/2014/main" id="{73CBC176-BA4C-4FF7-8ACE-C9AE77083CD3}"/>
              </a:ext>
            </a:extLst>
          </p:cNvPr>
          <p:cNvGraphicFramePr>
            <a:graphicFrameLocks noGrp="1"/>
          </p:cNvGraphicFramePr>
          <p:nvPr>
            <p:extLst>
              <p:ext uri="{D42A27DB-BD31-4B8C-83A1-F6EECF244321}">
                <p14:modId xmlns:p14="http://schemas.microsoft.com/office/powerpoint/2010/main" val="1349929357"/>
              </p:ext>
            </p:extLst>
          </p:nvPr>
        </p:nvGraphicFramePr>
        <p:xfrm>
          <a:off x="1620000" y="1678373"/>
          <a:ext cx="4276800" cy="4167360"/>
        </p:xfrm>
        <a:graphic>
          <a:graphicData uri="http://schemas.openxmlformats.org/drawingml/2006/table">
            <a:tbl>
              <a:tblPr/>
              <a:tblGrid>
                <a:gridCol w="252000">
                  <a:extLst>
                    <a:ext uri="{9D8B030D-6E8A-4147-A177-3AD203B41FA5}">
                      <a16:colId xmlns:a16="http://schemas.microsoft.com/office/drawing/2014/main" val="913703165"/>
                    </a:ext>
                  </a:extLst>
                </a:gridCol>
                <a:gridCol w="792000">
                  <a:extLst>
                    <a:ext uri="{9D8B030D-6E8A-4147-A177-3AD203B41FA5}">
                      <a16:colId xmlns:a16="http://schemas.microsoft.com/office/drawing/2014/main" val="889275448"/>
                    </a:ext>
                  </a:extLst>
                </a:gridCol>
                <a:gridCol w="421200">
                  <a:extLst>
                    <a:ext uri="{9D8B030D-6E8A-4147-A177-3AD203B41FA5}">
                      <a16:colId xmlns:a16="http://schemas.microsoft.com/office/drawing/2014/main" val="3390897818"/>
                    </a:ext>
                  </a:extLst>
                </a:gridCol>
                <a:gridCol w="421200">
                  <a:extLst>
                    <a:ext uri="{9D8B030D-6E8A-4147-A177-3AD203B41FA5}">
                      <a16:colId xmlns:a16="http://schemas.microsoft.com/office/drawing/2014/main" val="216315754"/>
                    </a:ext>
                  </a:extLst>
                </a:gridCol>
                <a:gridCol w="421200">
                  <a:extLst>
                    <a:ext uri="{9D8B030D-6E8A-4147-A177-3AD203B41FA5}">
                      <a16:colId xmlns:a16="http://schemas.microsoft.com/office/drawing/2014/main" val="2158869720"/>
                    </a:ext>
                  </a:extLst>
                </a:gridCol>
                <a:gridCol w="421200">
                  <a:extLst>
                    <a:ext uri="{9D8B030D-6E8A-4147-A177-3AD203B41FA5}">
                      <a16:colId xmlns:a16="http://schemas.microsoft.com/office/drawing/2014/main" val="2261772879"/>
                    </a:ext>
                  </a:extLst>
                </a:gridCol>
                <a:gridCol w="108000">
                  <a:extLst>
                    <a:ext uri="{9D8B030D-6E8A-4147-A177-3AD203B41FA5}">
                      <a16:colId xmlns:a16="http://schemas.microsoft.com/office/drawing/2014/main" val="727995936"/>
                    </a:ext>
                  </a:extLst>
                </a:gridCol>
                <a:gridCol w="360000">
                  <a:extLst>
                    <a:ext uri="{9D8B030D-6E8A-4147-A177-3AD203B41FA5}">
                      <a16:colId xmlns:a16="http://schemas.microsoft.com/office/drawing/2014/main" val="3864431146"/>
                    </a:ext>
                  </a:extLst>
                </a:gridCol>
                <a:gridCol w="360000">
                  <a:extLst>
                    <a:ext uri="{9D8B030D-6E8A-4147-A177-3AD203B41FA5}">
                      <a16:colId xmlns:a16="http://schemas.microsoft.com/office/drawing/2014/main" val="406445901"/>
                    </a:ext>
                  </a:extLst>
                </a:gridCol>
                <a:gridCol w="360000">
                  <a:extLst>
                    <a:ext uri="{9D8B030D-6E8A-4147-A177-3AD203B41FA5}">
                      <a16:colId xmlns:a16="http://schemas.microsoft.com/office/drawing/2014/main" val="1878073071"/>
                    </a:ext>
                  </a:extLst>
                </a:gridCol>
                <a:gridCol w="360000">
                  <a:extLst>
                    <a:ext uri="{9D8B030D-6E8A-4147-A177-3AD203B41FA5}">
                      <a16:colId xmlns:a16="http://schemas.microsoft.com/office/drawing/2014/main" val="379117765"/>
                    </a:ext>
                  </a:extLst>
                </a:gridCol>
              </a:tblGrid>
              <a:tr h="144000">
                <a:tc gridSpan="2">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041570774"/>
                  </a:ext>
                </a:extLst>
              </a:tr>
              <a:tr h="91275">
                <a:tc gridSpan="2">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81783581"/>
                  </a:ext>
                </a:extLst>
              </a:tr>
              <a:tr h="91275">
                <a:tc gridSpan="2">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57238669"/>
                  </a:ext>
                </a:extLst>
              </a:tr>
              <a:tr h="91275">
                <a:tc gridSpan="2">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10,402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35,696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3448646"/>
                  </a:ext>
                </a:extLst>
              </a:tr>
              <a:tr h="91275">
                <a:tc gridSpan="2">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판매비와관리비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8,589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66672026"/>
                  </a:ext>
                </a:extLst>
              </a:tr>
              <a:tr h="91275">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직원급여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2,571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3,361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63989932"/>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71674790"/>
                  </a:ext>
                </a:extLst>
              </a:tr>
              <a:tr h="91275">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40502746"/>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91483720"/>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96621818"/>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여비교통비</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9939666"/>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접대비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85852834"/>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수도광열비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31393005"/>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전력비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4928979"/>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18792648"/>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감가상각비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76459052"/>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지급임차료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05219257"/>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12522870"/>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경상연구개발비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39026974"/>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지급수수료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26558997"/>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가맹교육비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29662255"/>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광고선전비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42819905"/>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매장지원비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50516859"/>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대손상각비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58714988"/>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건물관리비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95889531"/>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무형자산상각비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11807617"/>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리스료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82428019"/>
                  </a:ext>
                </a:extLst>
              </a:tr>
              <a:tr h="91275">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9207070"/>
                  </a:ext>
                </a:extLst>
              </a:tr>
              <a:tr h="91275">
                <a:tc gridSpan="2">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3,159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27,107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30095811"/>
                  </a:ext>
                </a:extLst>
              </a:tr>
              <a:tr h="91275">
                <a:tc gridSpan="2">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18,767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27,557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74749972"/>
                  </a:ext>
                </a:extLst>
              </a:tr>
              <a:tr h="91275">
                <a:tc>
                  <a:txBody>
                    <a:bodyPr/>
                    <a:lstStyle/>
                    <a:p>
                      <a:pPr algn="l"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5,924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08408709"/>
                  </a:ext>
                </a:extLst>
              </a:tr>
              <a:tr h="91275">
                <a:tc gridSpan="2">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endPar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2335614644"/>
                  </a:ext>
                </a:extLst>
              </a:tr>
              <a:tr h="91275">
                <a:tc>
                  <a:txBody>
                    <a:bodyPr/>
                    <a:lstStyle/>
                    <a:p>
                      <a:pPr algn="l"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5,887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8,589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2234510317"/>
                  </a:ext>
                </a:extLst>
              </a:tr>
              <a:tr h="91275">
                <a:tc gridSpan="2">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256669927"/>
                  </a:ext>
                </a:extLst>
              </a:tr>
            </a:tbl>
          </a:graphicData>
        </a:graphic>
      </p:graphicFrame>
      <p:sp>
        <p:nvSpPr>
          <p:cNvPr id="31" name="직사각형 30">
            <a:extLst>
              <a:ext uri="{FF2B5EF4-FFF2-40B4-BE49-F238E27FC236}">
                <a16:creationId xmlns:a16="http://schemas.microsoft.com/office/drawing/2014/main" id="{CFCCAEC5-2478-46CD-A4E1-E7D11F068994}"/>
              </a:ext>
            </a:extLst>
          </p:cNvPr>
          <p:cNvSpPr/>
          <p:nvPr/>
        </p:nvSpPr>
        <p:spPr>
          <a:xfrm>
            <a:off x="1619999" y="2305848"/>
            <a:ext cx="4276800"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27E8DEDB-D2E0-46F3-830D-02D11FA6C489}"/>
              </a:ext>
            </a:extLst>
          </p:cNvPr>
          <p:cNvSpPr/>
          <p:nvPr/>
        </p:nvSpPr>
        <p:spPr>
          <a:xfrm>
            <a:off x="1619999" y="2550282"/>
            <a:ext cx="4276800" cy="2448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순서도: 연결자 33">
            <a:extLst>
              <a:ext uri="{FF2B5EF4-FFF2-40B4-BE49-F238E27FC236}">
                <a16:creationId xmlns:a16="http://schemas.microsoft.com/office/drawing/2014/main" id="{3B9B86AA-F78D-4AFE-8E3B-EFD7CF57CABA}"/>
              </a:ext>
            </a:extLst>
          </p:cNvPr>
          <p:cNvSpPr/>
          <p:nvPr/>
        </p:nvSpPr>
        <p:spPr bwMode="auto">
          <a:xfrm>
            <a:off x="1521610" y="227326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5" name="순서도: 연결자 34">
            <a:extLst>
              <a:ext uri="{FF2B5EF4-FFF2-40B4-BE49-F238E27FC236}">
                <a16:creationId xmlns:a16="http://schemas.microsoft.com/office/drawing/2014/main" id="{ED642667-B297-43B1-9E27-30B82AB88D88}"/>
              </a:ext>
            </a:extLst>
          </p:cNvPr>
          <p:cNvSpPr/>
          <p:nvPr/>
        </p:nvSpPr>
        <p:spPr bwMode="auto">
          <a:xfrm>
            <a:off x="1521610" y="252868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6" name="TextBox 35">
            <a:extLst>
              <a:ext uri="{FF2B5EF4-FFF2-40B4-BE49-F238E27FC236}">
                <a16:creationId xmlns:a16="http://schemas.microsoft.com/office/drawing/2014/main" id="{C866FD85-7F4F-4CD6-8199-2DB52E6B212A}"/>
              </a:ext>
            </a:extLst>
          </p:cNvPr>
          <p:cNvSpPr txBox="1"/>
          <p:nvPr/>
        </p:nvSpPr>
        <p:spPr>
          <a:xfrm>
            <a:off x="6154217" y="1686611"/>
            <a:ext cx="2530172" cy="602216"/>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직원급여</a:t>
            </a:r>
            <a:r>
              <a:rPr lang="en-US" altLang="ko-KR" sz="900" u="sng" dirty="0">
                <a:latin typeface="+mn-ea"/>
                <a:cs typeface="Univers for KPMG"/>
              </a:rPr>
              <a:t>, </a:t>
            </a:r>
            <a:r>
              <a:rPr lang="ko-KR" altLang="en-US" sz="900" u="sng" dirty="0" err="1">
                <a:latin typeface="+mn-ea"/>
                <a:cs typeface="Univers for KPMG"/>
              </a:rPr>
              <a:t>잡급</a:t>
            </a:r>
            <a:r>
              <a:rPr lang="en-US" altLang="ko-KR" sz="900" u="sng" dirty="0">
                <a:latin typeface="+mn-ea"/>
                <a:cs typeface="Univers for KPMG"/>
              </a:rPr>
              <a:t>, </a:t>
            </a:r>
            <a:r>
              <a:rPr lang="ko-KR" altLang="en-US" sz="900" u="sng" dirty="0">
                <a:latin typeface="+mn-ea"/>
                <a:cs typeface="Univers for KPMG"/>
              </a:rPr>
              <a:t>퇴직급여</a:t>
            </a:r>
            <a:r>
              <a:rPr lang="en-US" altLang="ko-KR" sz="900" u="sng" dirty="0">
                <a:latin typeface="+mn-ea"/>
                <a:cs typeface="Univers for KPMG"/>
              </a:rPr>
              <a:t>, </a:t>
            </a:r>
            <a:r>
              <a:rPr lang="ko-KR" altLang="en-US" sz="900" u="sng" dirty="0">
                <a:latin typeface="+mn-ea"/>
                <a:cs typeface="Univers for KPMG"/>
              </a:rPr>
              <a:t>지급임차료</a:t>
            </a:r>
            <a:endParaRPr lang="en-US" altLang="ko-KR" sz="900" u="sng"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직영점 관련 비용은 </a:t>
            </a:r>
            <a:r>
              <a:rPr lang="en-US" altLang="ko-KR" sz="900" dirty="0">
                <a:latin typeface="+mn-ea"/>
                <a:cs typeface="Univers for KPMG"/>
              </a:rPr>
              <a:t>‘19</a:t>
            </a:r>
            <a:r>
              <a:rPr lang="ko-KR" altLang="en-US" sz="900" dirty="0">
                <a:latin typeface="+mn-ea"/>
                <a:cs typeface="Univers for KPMG"/>
              </a:rPr>
              <a:t>년까지 판매관리비로 집계되었으나 </a:t>
            </a:r>
            <a:r>
              <a:rPr lang="en-US" altLang="ko-KR" sz="900" dirty="0">
                <a:latin typeface="+mn-ea"/>
                <a:cs typeface="Univers for KPMG"/>
              </a:rPr>
              <a:t>‘20</a:t>
            </a:r>
            <a:r>
              <a:rPr lang="ko-KR" altLang="en-US" sz="900" dirty="0">
                <a:latin typeface="+mn-ea"/>
                <a:cs typeface="Univers for KPMG"/>
              </a:rPr>
              <a:t>년 외부 회계감사 수감 이후 매출원가로 </a:t>
            </a:r>
            <a:r>
              <a:rPr lang="en-US" altLang="ko-KR" sz="900" dirty="0">
                <a:latin typeface="+mn-ea"/>
                <a:cs typeface="Univers for KPMG"/>
              </a:rPr>
              <a:t>reclass</a:t>
            </a:r>
            <a:r>
              <a:rPr lang="ko-KR" altLang="en-US" sz="900" dirty="0">
                <a:latin typeface="+mn-ea"/>
                <a:cs typeface="Univers for KPMG"/>
              </a:rPr>
              <a:t>되었음 </a:t>
            </a:r>
            <a:endParaRPr lang="en-US" altLang="ko-KR" sz="900" dirty="0">
              <a:latin typeface="+mn-ea"/>
              <a:cs typeface="Univers for KPMG"/>
            </a:endParaRPr>
          </a:p>
        </p:txBody>
      </p:sp>
      <p:sp>
        <p:nvSpPr>
          <p:cNvPr id="37" name="순서도: 연결자 36">
            <a:extLst>
              <a:ext uri="{FF2B5EF4-FFF2-40B4-BE49-F238E27FC236}">
                <a16:creationId xmlns:a16="http://schemas.microsoft.com/office/drawing/2014/main" id="{3DC4FCE2-EC41-44FF-B7D3-3CB79B803280}"/>
              </a:ext>
            </a:extLst>
          </p:cNvPr>
          <p:cNvSpPr/>
          <p:nvPr/>
        </p:nvSpPr>
        <p:spPr bwMode="auto">
          <a:xfrm>
            <a:off x="5985875" y="168378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8" name="직사각형 37">
            <a:extLst>
              <a:ext uri="{FF2B5EF4-FFF2-40B4-BE49-F238E27FC236}">
                <a16:creationId xmlns:a16="http://schemas.microsoft.com/office/drawing/2014/main" id="{95DAE55F-CDFD-446D-BBE1-89443839F4A8}"/>
              </a:ext>
            </a:extLst>
          </p:cNvPr>
          <p:cNvSpPr/>
          <p:nvPr/>
        </p:nvSpPr>
        <p:spPr>
          <a:xfrm>
            <a:off x="1619999" y="3648087"/>
            <a:ext cx="4276800"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순서도: 연결자 38">
            <a:extLst>
              <a:ext uri="{FF2B5EF4-FFF2-40B4-BE49-F238E27FC236}">
                <a16:creationId xmlns:a16="http://schemas.microsoft.com/office/drawing/2014/main" id="{C3792FE5-706C-42A8-BAB3-6038B4F0DDCC}"/>
              </a:ext>
            </a:extLst>
          </p:cNvPr>
          <p:cNvSpPr/>
          <p:nvPr/>
        </p:nvSpPr>
        <p:spPr bwMode="auto">
          <a:xfrm>
            <a:off x="1521610" y="361550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graphicFrame>
        <p:nvGraphicFramePr>
          <p:cNvPr id="9" name="표 8">
            <a:extLst>
              <a:ext uri="{FF2B5EF4-FFF2-40B4-BE49-F238E27FC236}">
                <a16:creationId xmlns:a16="http://schemas.microsoft.com/office/drawing/2014/main" id="{FB42C124-8E72-4DEF-8517-7C5434B97F06}"/>
              </a:ext>
            </a:extLst>
          </p:cNvPr>
          <p:cNvGraphicFramePr>
            <a:graphicFrameLocks noGrp="1"/>
          </p:cNvGraphicFramePr>
          <p:nvPr/>
        </p:nvGraphicFramePr>
        <p:xfrm>
          <a:off x="6145828" y="2337708"/>
          <a:ext cx="2376000" cy="609600"/>
        </p:xfrm>
        <a:graphic>
          <a:graphicData uri="http://schemas.openxmlformats.org/drawingml/2006/table">
            <a:tbl>
              <a:tblPr/>
              <a:tblGrid>
                <a:gridCol w="792000">
                  <a:extLst>
                    <a:ext uri="{9D8B030D-6E8A-4147-A177-3AD203B41FA5}">
                      <a16:colId xmlns:a16="http://schemas.microsoft.com/office/drawing/2014/main" val="2002081527"/>
                    </a:ext>
                  </a:extLst>
                </a:gridCol>
                <a:gridCol w="396000">
                  <a:extLst>
                    <a:ext uri="{9D8B030D-6E8A-4147-A177-3AD203B41FA5}">
                      <a16:colId xmlns:a16="http://schemas.microsoft.com/office/drawing/2014/main" val="1515391263"/>
                    </a:ext>
                  </a:extLst>
                </a:gridCol>
                <a:gridCol w="792000">
                  <a:extLst>
                    <a:ext uri="{9D8B030D-6E8A-4147-A177-3AD203B41FA5}">
                      <a16:colId xmlns:a16="http://schemas.microsoft.com/office/drawing/2014/main" val="2667927946"/>
                    </a:ext>
                  </a:extLst>
                </a:gridCol>
                <a:gridCol w="396000">
                  <a:extLst>
                    <a:ext uri="{9D8B030D-6E8A-4147-A177-3AD203B41FA5}">
                      <a16:colId xmlns:a16="http://schemas.microsoft.com/office/drawing/2014/main" val="353794054"/>
                    </a:ext>
                  </a:extLst>
                </a:gridCol>
              </a:tblGrid>
              <a:tr h="38195">
                <a:tc gridSpan="2">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Debit</a:t>
                      </a:r>
                    </a:p>
                  </a:txBody>
                  <a:tcPr marL="36000" marR="36000" marT="0" marB="0" anchor="ctr">
                    <a:lnL w="6350" cap="flat" cmpd="sng" algn="ctr">
                      <a:solidFill>
                        <a:srgbClr val="002060"/>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hMerge="1">
                  <a:txBody>
                    <a:bodyPr/>
                    <a:lstStyle/>
                    <a:p>
                      <a:pPr algn="ctr" fontAlgn="ct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Credit</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hMerge="1">
                  <a:txBody>
                    <a:bodyPr/>
                    <a:lstStyle/>
                    <a:p>
                      <a:pPr algn="ctr" fontAlgn="ct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909558872"/>
                  </a:ext>
                </a:extLst>
              </a:tr>
              <a:tr h="38195">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직영점매출원가</a:t>
                      </a:r>
                    </a:p>
                  </a:txBody>
                  <a:tcPr marL="36000" marR="36000" marT="0" marB="0" anchor="ctr">
                    <a:lnL w="6350" cap="flat" cmpd="sng" algn="ctr">
                      <a:solidFill>
                        <a:srgbClr val="002060"/>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724</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직원급여</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252</a:t>
                      </a:r>
                    </a:p>
                  </a:txBody>
                  <a:tcPr marL="36000" marR="36000" marT="0" marB="0" anchor="ctr">
                    <a:lnL>
                      <a:noFill/>
                    </a:lnL>
                    <a:lnR w="6350" cap="flat" cmpd="sng" algn="ctr">
                      <a:solidFill>
                        <a:srgbClr val="002060"/>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1715072944"/>
                  </a:ext>
                </a:extLst>
              </a:tr>
              <a:tr h="38195">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2060"/>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잡급</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272</a:t>
                      </a:r>
                    </a:p>
                  </a:txBody>
                  <a:tcPr marL="36000" marR="36000" marT="0"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2772317028"/>
                  </a:ext>
                </a:extLst>
              </a:tr>
              <a:tr h="38195">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2060"/>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퇴직급여</a:t>
                      </a:r>
                    </a:p>
                  </a:txBody>
                  <a:tcPr marL="36000" marR="36000" marT="0" marB="0" anchor="ctr">
                    <a:lnL w="6350" cap="flat" cmpd="sng" algn="ctr">
                      <a:solidFill>
                        <a:schemeClr val="tx2"/>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34</a:t>
                      </a:r>
                    </a:p>
                  </a:txBody>
                  <a:tcPr marL="36000" marR="36000" marT="0" marB="0" anchor="ctr">
                    <a:lnL>
                      <a:noFill/>
                    </a:lnL>
                    <a:lnR w="6350" cap="flat" cmpd="sng" algn="ctr">
                      <a:solidFill>
                        <a:srgbClr val="002060"/>
                      </a:solidFill>
                      <a:prstDash val="solid"/>
                      <a:round/>
                      <a:headEnd type="none" w="med" len="med"/>
                      <a:tailEnd type="none" w="med" len="med"/>
                    </a:lnR>
                    <a:lnT>
                      <a:noFill/>
                    </a:lnT>
                    <a:lnB>
                      <a:noFill/>
                    </a:lnB>
                  </a:tcPr>
                </a:tc>
                <a:extLst>
                  <a:ext uri="{0D108BD9-81ED-4DB2-BD59-A6C34878D82A}">
                    <a16:rowId xmlns:a16="http://schemas.microsoft.com/office/drawing/2014/main" val="3517716130"/>
                  </a:ext>
                </a:extLst>
              </a:tr>
              <a:tr h="38195">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2060"/>
                      </a:solidFill>
                      <a:prstDash val="solid"/>
                      <a:round/>
                      <a:headEnd type="none" w="med" len="med"/>
                      <a:tailEnd type="none" w="med" len="med"/>
                    </a:lnL>
                    <a:lnR>
                      <a:noFill/>
                    </a:lnR>
                    <a:lnT>
                      <a:noFill/>
                    </a:lnT>
                    <a:lnB w="6350" cap="flat" cmpd="sng" algn="ctr">
                      <a:solidFill>
                        <a:srgbClr val="00206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rgbClr val="002060"/>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지급임차료</a:t>
                      </a:r>
                    </a:p>
                  </a:txBody>
                  <a:tcPr marL="36000" marR="36000" marT="0" marB="0" anchor="ctr">
                    <a:lnL w="6350" cap="flat" cmpd="sng" algn="ctr">
                      <a:solidFill>
                        <a:schemeClr val="tx2"/>
                      </a:solidFill>
                      <a:prstDash val="solid"/>
                      <a:round/>
                      <a:headEnd type="none" w="med" len="med"/>
                      <a:tailEnd type="none" w="med" len="med"/>
                    </a:lnL>
                    <a:lnR>
                      <a:noFill/>
                    </a:lnR>
                    <a:lnT>
                      <a:noFill/>
                    </a:lnT>
                    <a:lnB w="6350" cap="flat" cmpd="sng" algn="ctr">
                      <a:solidFill>
                        <a:srgbClr val="002060"/>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165</a:t>
                      </a:r>
                    </a:p>
                  </a:txBody>
                  <a:tcPr marL="36000" marR="36000" marT="0"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50196169"/>
                  </a:ext>
                </a:extLst>
              </a:tr>
            </a:tbl>
          </a:graphicData>
        </a:graphic>
      </p:graphicFrame>
      <p:sp>
        <p:nvSpPr>
          <p:cNvPr id="40" name="직사각형 39">
            <a:extLst>
              <a:ext uri="{FF2B5EF4-FFF2-40B4-BE49-F238E27FC236}">
                <a16:creationId xmlns:a16="http://schemas.microsoft.com/office/drawing/2014/main" id="{D05D78E3-E399-4E3A-9C48-EB3CD67663EA}"/>
              </a:ext>
            </a:extLst>
          </p:cNvPr>
          <p:cNvSpPr/>
          <p:nvPr/>
        </p:nvSpPr>
        <p:spPr>
          <a:xfrm>
            <a:off x="1619999" y="4369540"/>
            <a:ext cx="4276800"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순서도: 연결자 40">
            <a:extLst>
              <a:ext uri="{FF2B5EF4-FFF2-40B4-BE49-F238E27FC236}">
                <a16:creationId xmlns:a16="http://schemas.microsoft.com/office/drawing/2014/main" id="{2BB59654-46BF-478E-93F5-30670AD97F03}"/>
              </a:ext>
            </a:extLst>
          </p:cNvPr>
          <p:cNvSpPr/>
          <p:nvPr/>
        </p:nvSpPr>
        <p:spPr bwMode="auto">
          <a:xfrm>
            <a:off x="1521610" y="433695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2" name="TextBox 41">
            <a:extLst>
              <a:ext uri="{FF2B5EF4-FFF2-40B4-BE49-F238E27FC236}">
                <a16:creationId xmlns:a16="http://schemas.microsoft.com/office/drawing/2014/main" id="{DB433EA7-DA0A-4371-9FF1-C148C640481B}"/>
              </a:ext>
            </a:extLst>
          </p:cNvPr>
          <p:cNvSpPr txBox="1"/>
          <p:nvPr/>
        </p:nvSpPr>
        <p:spPr>
          <a:xfrm>
            <a:off x="6154217" y="3094796"/>
            <a:ext cx="2530172"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매장지원비</a:t>
            </a:r>
            <a:endParaRPr lang="en-US" altLang="ko-KR" sz="900" u="sng"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‘20</a:t>
            </a:r>
            <a:r>
              <a:rPr lang="ko-KR" altLang="en-US" sz="900" dirty="0">
                <a:latin typeface="+mn-ea"/>
                <a:cs typeface="Univers for KPMG"/>
              </a:rPr>
              <a:t>년 초 전체 가맹점에 대하여 </a:t>
            </a:r>
            <a:r>
              <a:rPr lang="en-US" altLang="ko-KR" sz="900" dirty="0">
                <a:latin typeface="+mn-ea"/>
                <a:cs typeface="Univers for KPMG"/>
              </a:rPr>
              <a:t>Covid-19 </a:t>
            </a:r>
            <a:r>
              <a:rPr lang="ko-KR" altLang="en-US" sz="900" dirty="0">
                <a:latin typeface="+mn-ea"/>
                <a:cs typeface="Univers for KPMG"/>
              </a:rPr>
              <a:t>지원 명목으로 </a:t>
            </a:r>
            <a:r>
              <a:rPr lang="en-US" altLang="ko-KR" sz="900" dirty="0">
                <a:latin typeface="+mn-ea"/>
                <a:cs typeface="Univers for KPMG"/>
              </a:rPr>
              <a:t>100</a:t>
            </a:r>
            <a:r>
              <a:rPr lang="ko-KR" altLang="en-US" sz="900" dirty="0" err="1">
                <a:latin typeface="+mn-ea"/>
                <a:cs typeface="Univers for KPMG"/>
              </a:rPr>
              <a:t>만원씩</a:t>
            </a:r>
            <a:r>
              <a:rPr lang="ko-KR" altLang="en-US" sz="900" dirty="0">
                <a:latin typeface="+mn-ea"/>
                <a:cs typeface="Univers for KPMG"/>
              </a:rPr>
              <a:t> 일괄 지급하였음</a:t>
            </a:r>
            <a:endParaRPr lang="en-US" altLang="ko-KR" sz="900" dirty="0">
              <a:latin typeface="+mn-ea"/>
              <a:cs typeface="Univers for KPMG"/>
            </a:endParaRPr>
          </a:p>
        </p:txBody>
      </p:sp>
      <p:sp>
        <p:nvSpPr>
          <p:cNvPr id="43" name="순서도: 연결자 42">
            <a:extLst>
              <a:ext uri="{FF2B5EF4-FFF2-40B4-BE49-F238E27FC236}">
                <a16:creationId xmlns:a16="http://schemas.microsoft.com/office/drawing/2014/main" id="{E28D04E7-3315-40F4-90F5-B3E66932970C}"/>
              </a:ext>
            </a:extLst>
          </p:cNvPr>
          <p:cNvSpPr/>
          <p:nvPr/>
        </p:nvSpPr>
        <p:spPr bwMode="auto">
          <a:xfrm>
            <a:off x="5985875" y="30919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4" name="직사각형 43">
            <a:extLst>
              <a:ext uri="{FF2B5EF4-FFF2-40B4-BE49-F238E27FC236}">
                <a16:creationId xmlns:a16="http://schemas.microsoft.com/office/drawing/2014/main" id="{59F7198A-8F87-4FE2-8D70-D6918250DF36}"/>
              </a:ext>
            </a:extLst>
          </p:cNvPr>
          <p:cNvSpPr/>
          <p:nvPr/>
        </p:nvSpPr>
        <p:spPr>
          <a:xfrm>
            <a:off x="3531764" y="5351051"/>
            <a:ext cx="805343" cy="49468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순서도: 연결자 44">
            <a:extLst>
              <a:ext uri="{FF2B5EF4-FFF2-40B4-BE49-F238E27FC236}">
                <a16:creationId xmlns:a16="http://schemas.microsoft.com/office/drawing/2014/main" id="{831A2EAE-8638-42B2-A8FF-1FA3F862482A}"/>
              </a:ext>
            </a:extLst>
          </p:cNvPr>
          <p:cNvSpPr/>
          <p:nvPr/>
        </p:nvSpPr>
        <p:spPr bwMode="auto">
          <a:xfrm>
            <a:off x="3442689" y="531847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6" name="TextBox 45">
            <a:extLst>
              <a:ext uri="{FF2B5EF4-FFF2-40B4-BE49-F238E27FC236}">
                <a16:creationId xmlns:a16="http://schemas.microsoft.com/office/drawing/2014/main" id="{1C5DAEE9-09BE-40B7-9040-9274BA2285E5}"/>
              </a:ext>
            </a:extLst>
          </p:cNvPr>
          <p:cNvSpPr txBox="1"/>
          <p:nvPr/>
        </p:nvSpPr>
        <p:spPr>
          <a:xfrm>
            <a:off x="6154217" y="3650911"/>
            <a:ext cx="2530172" cy="1371658"/>
          </a:xfrm>
          <a:prstGeom prst="rect">
            <a:avLst/>
          </a:prstGeom>
          <a:noFill/>
        </p:spPr>
        <p:txBody>
          <a:bodyPr wrap="square" lIns="0" tIns="0" rIns="0" bIns="0" rtlCol="0">
            <a:spAutoFit/>
          </a:bodyPr>
          <a:lstStyle/>
          <a:p>
            <a:pPr>
              <a:lnSpc>
                <a:spcPts val="1200"/>
              </a:lnSpc>
            </a:pPr>
            <a:r>
              <a:rPr lang="en-US" altLang="ko-KR" sz="900" u="sng" dirty="0">
                <a:latin typeface="+mn-ea"/>
                <a:cs typeface="Univers for KPMG"/>
              </a:rPr>
              <a:t>VC, FC%</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회사의 매출원가 중 직영점매출원가에 집계되는 노무비 및 임차료를 제외한 나머지는 전액 변동원가 성격에 해당하며</a:t>
            </a:r>
            <a:r>
              <a:rPr lang="en-US" altLang="ko-KR" sz="900" dirty="0">
                <a:latin typeface="+mn-ea"/>
                <a:cs typeface="Univers for KPMG"/>
              </a:rPr>
              <a:t>, </a:t>
            </a:r>
            <a:r>
              <a:rPr lang="ko-KR" altLang="en-US" sz="900" dirty="0">
                <a:latin typeface="+mn-ea"/>
                <a:cs typeface="Univers for KPMG"/>
              </a:rPr>
              <a:t>회사의 판매관리비는 전액 고정원가 성격임</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en-US" altLang="ko-KR" sz="900" dirty="0">
                <a:latin typeface="+mn-ea"/>
                <a:cs typeface="Univers for KPMG"/>
              </a:rPr>
              <a:t>‘20</a:t>
            </a:r>
            <a:r>
              <a:rPr lang="ko-KR" altLang="en-US" sz="900" dirty="0">
                <a:latin typeface="+mn-ea"/>
                <a:cs typeface="Univers for KPMG"/>
              </a:rPr>
              <a:t>년 회사의 변동원가 비율은 </a:t>
            </a:r>
            <a:r>
              <a:rPr lang="en-US" altLang="ko-KR" sz="900" dirty="0">
                <a:latin typeface="+mn-ea"/>
                <a:cs typeface="Univers for KPMG"/>
              </a:rPr>
              <a:t>‘19</a:t>
            </a:r>
            <a:r>
              <a:rPr lang="ko-KR" altLang="en-US" sz="900" dirty="0">
                <a:latin typeface="+mn-ea"/>
                <a:cs typeface="Univers for KPMG"/>
              </a:rPr>
              <a:t>년까지 </a:t>
            </a:r>
            <a:r>
              <a:rPr lang="ko-KR" altLang="en-US" sz="900" dirty="0" err="1">
                <a:latin typeface="+mn-ea"/>
                <a:cs typeface="Univers for KPMG"/>
              </a:rPr>
              <a:t>순액법으로</a:t>
            </a:r>
            <a:r>
              <a:rPr lang="ko-KR" altLang="en-US" sz="900" dirty="0">
                <a:latin typeface="+mn-ea"/>
                <a:cs typeface="Univers for KPMG"/>
              </a:rPr>
              <a:t> 매출을 인식한 물류매출</a:t>
            </a:r>
            <a:r>
              <a:rPr lang="en-US" altLang="ko-KR" sz="900" dirty="0">
                <a:latin typeface="+mn-ea"/>
                <a:cs typeface="Univers for KPMG"/>
              </a:rPr>
              <a:t>(</a:t>
            </a:r>
            <a:r>
              <a:rPr lang="ko-KR" altLang="en-US" sz="900" dirty="0">
                <a:latin typeface="+mn-ea"/>
                <a:cs typeface="Univers for KPMG"/>
              </a:rPr>
              <a:t>원두</a:t>
            </a:r>
            <a:r>
              <a:rPr lang="en-US" altLang="ko-KR" sz="900" dirty="0">
                <a:latin typeface="+mn-ea"/>
                <a:cs typeface="Univers for KPMG"/>
              </a:rPr>
              <a:t>)</a:t>
            </a:r>
            <a:r>
              <a:rPr lang="ko-KR" altLang="en-US" sz="900" dirty="0">
                <a:latin typeface="+mn-ea"/>
                <a:cs typeface="Univers for KPMG"/>
              </a:rPr>
              <a:t>의 </a:t>
            </a:r>
            <a:r>
              <a:rPr lang="ko-KR" altLang="en-US" sz="900" dirty="0" err="1">
                <a:latin typeface="+mn-ea"/>
                <a:cs typeface="Univers for KPMG"/>
              </a:rPr>
              <a:t>총액법</a:t>
            </a:r>
            <a:r>
              <a:rPr lang="ko-KR" altLang="en-US" sz="900" dirty="0">
                <a:latin typeface="+mn-ea"/>
                <a:cs typeface="Univers for KPMG"/>
              </a:rPr>
              <a:t> 인식에 기인하여 </a:t>
            </a:r>
            <a:r>
              <a:rPr lang="en-US" altLang="ko-KR" sz="900" dirty="0">
                <a:latin typeface="+mn-ea"/>
                <a:cs typeface="Univers for KPMG"/>
              </a:rPr>
              <a:t>‘19</a:t>
            </a:r>
            <a:r>
              <a:rPr lang="ko-KR" altLang="en-US" sz="900" dirty="0">
                <a:latin typeface="+mn-ea"/>
                <a:cs typeface="Univers for KPMG"/>
              </a:rPr>
              <a:t>년 대비 증가한 약 </a:t>
            </a:r>
            <a:r>
              <a:rPr lang="en-US" altLang="ko-KR" sz="900" dirty="0">
                <a:latin typeface="+mn-ea"/>
                <a:cs typeface="Univers for KPMG"/>
              </a:rPr>
              <a:t>74%</a:t>
            </a:r>
            <a:r>
              <a:rPr lang="ko-KR" altLang="en-US" sz="900" dirty="0">
                <a:latin typeface="+mn-ea"/>
                <a:cs typeface="Univers for KPMG"/>
              </a:rPr>
              <a:t>로 계산됨</a:t>
            </a:r>
            <a:endParaRPr lang="en-US" altLang="ko-KR" sz="900" dirty="0">
              <a:latin typeface="+mn-ea"/>
              <a:cs typeface="Univers for KPMG"/>
            </a:endParaRPr>
          </a:p>
        </p:txBody>
      </p:sp>
      <p:sp>
        <p:nvSpPr>
          <p:cNvPr id="47" name="순서도: 연결자 46">
            <a:extLst>
              <a:ext uri="{FF2B5EF4-FFF2-40B4-BE49-F238E27FC236}">
                <a16:creationId xmlns:a16="http://schemas.microsoft.com/office/drawing/2014/main" id="{C56C5C0A-F972-4E72-9AC6-F9944A01BD45}"/>
              </a:ext>
            </a:extLst>
          </p:cNvPr>
          <p:cNvSpPr/>
          <p:nvPr/>
        </p:nvSpPr>
        <p:spPr bwMode="auto">
          <a:xfrm>
            <a:off x="5985875" y="364808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8" name="직사각형 47">
            <a:extLst>
              <a:ext uri="{FF2B5EF4-FFF2-40B4-BE49-F238E27FC236}">
                <a16:creationId xmlns:a16="http://schemas.microsoft.com/office/drawing/2014/main" id="{E78DB128-FE46-4175-9703-2246871A69B9}"/>
              </a:ext>
            </a:extLst>
          </p:cNvPr>
          <p:cNvSpPr/>
          <p:nvPr/>
        </p:nvSpPr>
        <p:spPr>
          <a:xfrm>
            <a:off x="4897882" y="1938493"/>
            <a:ext cx="998917" cy="24532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순서도: 연결자 48">
            <a:extLst>
              <a:ext uri="{FF2B5EF4-FFF2-40B4-BE49-F238E27FC236}">
                <a16:creationId xmlns:a16="http://schemas.microsoft.com/office/drawing/2014/main" id="{ACD45898-DFCA-4B89-B1B6-007925D0BDED}"/>
              </a:ext>
            </a:extLst>
          </p:cNvPr>
          <p:cNvSpPr/>
          <p:nvPr/>
        </p:nvSpPr>
        <p:spPr bwMode="auto">
          <a:xfrm>
            <a:off x="4808807" y="190591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50" name="직사각형 49">
            <a:extLst>
              <a:ext uri="{FF2B5EF4-FFF2-40B4-BE49-F238E27FC236}">
                <a16:creationId xmlns:a16="http://schemas.microsoft.com/office/drawing/2014/main" id="{CB5EB213-66FA-4132-B37B-451C9B8AC7CE}"/>
              </a:ext>
            </a:extLst>
          </p:cNvPr>
          <p:cNvSpPr/>
          <p:nvPr/>
        </p:nvSpPr>
        <p:spPr>
          <a:xfrm>
            <a:off x="4897882" y="5105729"/>
            <a:ext cx="998917" cy="24532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순서도: 연결자 50">
            <a:extLst>
              <a:ext uri="{FF2B5EF4-FFF2-40B4-BE49-F238E27FC236}">
                <a16:creationId xmlns:a16="http://schemas.microsoft.com/office/drawing/2014/main" id="{EDA1A14E-BB1B-42EB-9EFF-D15AE799005F}"/>
              </a:ext>
            </a:extLst>
          </p:cNvPr>
          <p:cNvSpPr/>
          <p:nvPr/>
        </p:nvSpPr>
        <p:spPr bwMode="auto">
          <a:xfrm>
            <a:off x="4808807" y="507314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52" name="TextBox 51">
            <a:extLst>
              <a:ext uri="{FF2B5EF4-FFF2-40B4-BE49-F238E27FC236}">
                <a16:creationId xmlns:a16="http://schemas.microsoft.com/office/drawing/2014/main" id="{E16333E0-49CB-4C36-93FB-15B85ADED743}"/>
              </a:ext>
            </a:extLst>
          </p:cNvPr>
          <p:cNvSpPr txBox="1"/>
          <p:nvPr/>
        </p:nvSpPr>
        <p:spPr>
          <a:xfrm>
            <a:off x="6154217" y="5225057"/>
            <a:ext cx="2530172" cy="602216"/>
          </a:xfrm>
          <a:prstGeom prst="rect">
            <a:avLst/>
          </a:prstGeom>
          <a:noFill/>
        </p:spPr>
        <p:txBody>
          <a:bodyPr wrap="square" lIns="0" tIns="0" rIns="0" bIns="0" rtlCol="0">
            <a:spAutoFit/>
          </a:bodyPr>
          <a:lstStyle/>
          <a:p>
            <a:pPr>
              <a:lnSpc>
                <a:spcPts val="1200"/>
              </a:lnSpc>
            </a:pPr>
            <a:r>
              <a:rPr lang="en-US" altLang="ko-KR" sz="900" u="sng" dirty="0">
                <a:latin typeface="+mn-ea"/>
                <a:cs typeface="Univers for KPMG"/>
              </a:rPr>
              <a:t>GP, EBIT, EBITDA%</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상기 언급한 </a:t>
            </a:r>
            <a:r>
              <a:rPr lang="en-US" altLang="ko-KR" sz="900" dirty="0">
                <a:latin typeface="+mn-ea"/>
                <a:cs typeface="Univers for KPMG"/>
              </a:rPr>
              <a:t>SPC(</a:t>
            </a:r>
            <a:r>
              <a:rPr lang="ko-KR" altLang="en-US" sz="900" dirty="0">
                <a:latin typeface="+mn-ea"/>
                <a:cs typeface="Univers for KPMG"/>
              </a:rPr>
              <a:t>원두</a:t>
            </a:r>
            <a:r>
              <a:rPr lang="en-US" altLang="ko-KR" sz="900" dirty="0">
                <a:latin typeface="+mn-ea"/>
                <a:cs typeface="Univers for KPMG"/>
              </a:rPr>
              <a:t>)</a:t>
            </a:r>
            <a:r>
              <a:rPr lang="ko-KR" altLang="en-US" sz="900" dirty="0">
                <a:latin typeface="+mn-ea"/>
                <a:cs typeface="Univers for KPMG"/>
              </a:rPr>
              <a:t>매출의 </a:t>
            </a:r>
            <a:r>
              <a:rPr lang="ko-KR" altLang="en-US" sz="900" dirty="0" err="1">
                <a:latin typeface="+mn-ea"/>
                <a:cs typeface="Univers for KPMG"/>
              </a:rPr>
              <a:t>총액법</a:t>
            </a:r>
            <a:r>
              <a:rPr lang="ko-KR" altLang="en-US" sz="900" dirty="0">
                <a:latin typeface="+mn-ea"/>
                <a:cs typeface="Univers for KPMG"/>
              </a:rPr>
              <a:t> 인식에 기인하여 </a:t>
            </a:r>
            <a:r>
              <a:rPr lang="en-US" altLang="ko-KR" sz="900" dirty="0">
                <a:latin typeface="+mn-ea"/>
                <a:cs typeface="Univers for KPMG"/>
              </a:rPr>
              <a:t>‘20</a:t>
            </a:r>
            <a:r>
              <a:rPr lang="ko-KR" altLang="en-US" sz="900" dirty="0">
                <a:latin typeface="+mn-ea"/>
                <a:cs typeface="Univers for KPMG"/>
              </a:rPr>
              <a:t>년 회사의 </a:t>
            </a:r>
            <a:r>
              <a:rPr lang="en-US" altLang="ko-KR" sz="900" dirty="0">
                <a:latin typeface="+mn-ea"/>
                <a:cs typeface="Univers for KPMG"/>
              </a:rPr>
              <a:t>EBITDA%</a:t>
            </a:r>
            <a:r>
              <a:rPr lang="ko-KR" altLang="en-US" sz="900" dirty="0">
                <a:latin typeface="+mn-ea"/>
                <a:cs typeface="Univers for KPMG"/>
              </a:rPr>
              <a:t>은 </a:t>
            </a:r>
            <a:r>
              <a:rPr lang="en-US" altLang="ko-KR" sz="900" dirty="0">
                <a:latin typeface="+mn-ea"/>
                <a:cs typeface="Univers for KPMG"/>
              </a:rPr>
              <a:t>‘19</a:t>
            </a:r>
            <a:r>
              <a:rPr lang="ko-KR" altLang="en-US" sz="900" dirty="0">
                <a:latin typeface="+mn-ea"/>
                <a:cs typeface="Univers for KPMG"/>
              </a:rPr>
              <a:t>년 대비 감소하였음</a:t>
            </a:r>
            <a:endParaRPr lang="en-US" altLang="ko-KR" sz="900" dirty="0">
              <a:latin typeface="+mn-ea"/>
              <a:cs typeface="Univers for KPMG"/>
            </a:endParaRPr>
          </a:p>
        </p:txBody>
      </p:sp>
      <p:sp>
        <p:nvSpPr>
          <p:cNvPr id="53" name="순서도: 연결자 52">
            <a:extLst>
              <a:ext uri="{FF2B5EF4-FFF2-40B4-BE49-F238E27FC236}">
                <a16:creationId xmlns:a16="http://schemas.microsoft.com/office/drawing/2014/main" id="{38A34EFD-FEE9-4603-BA0D-A83CF810866A}"/>
              </a:ext>
            </a:extLst>
          </p:cNvPr>
          <p:cNvSpPr/>
          <p:nvPr/>
        </p:nvSpPr>
        <p:spPr bwMode="auto">
          <a:xfrm>
            <a:off x="5985875" y="522223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796147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67972"/>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Cost Structure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회사의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Revenue Breakdown</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Cost structure</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는 다음과 같습니다</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(2/7)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17" name="표 16">
            <a:extLst>
              <a:ext uri="{FF2B5EF4-FFF2-40B4-BE49-F238E27FC236}">
                <a16:creationId xmlns:a16="http://schemas.microsoft.com/office/drawing/2014/main" id="{69B82D62-EEB2-41BC-A4CA-4D8033BD8298}"/>
              </a:ext>
            </a:extLst>
          </p:cNvPr>
          <p:cNvGraphicFramePr>
            <a:graphicFrameLocks noGrp="1"/>
          </p:cNvGraphicFramePr>
          <p:nvPr/>
        </p:nvGraphicFramePr>
        <p:xfrm>
          <a:off x="4567449" y="2293102"/>
          <a:ext cx="1778800" cy="1490400"/>
        </p:xfrm>
        <a:graphic>
          <a:graphicData uri="http://schemas.openxmlformats.org/drawingml/2006/table">
            <a:tbl>
              <a:tblPr/>
              <a:tblGrid>
                <a:gridCol w="97400">
                  <a:extLst>
                    <a:ext uri="{9D8B030D-6E8A-4147-A177-3AD203B41FA5}">
                      <a16:colId xmlns:a16="http://schemas.microsoft.com/office/drawing/2014/main" val="537015913"/>
                    </a:ext>
                  </a:extLst>
                </a:gridCol>
                <a:gridCol w="97400">
                  <a:extLst>
                    <a:ext uri="{9D8B030D-6E8A-4147-A177-3AD203B41FA5}">
                      <a16:colId xmlns:a16="http://schemas.microsoft.com/office/drawing/2014/main" val="1036823484"/>
                    </a:ext>
                  </a:extLst>
                </a:gridCol>
                <a:gridCol w="972000">
                  <a:extLst>
                    <a:ext uri="{9D8B030D-6E8A-4147-A177-3AD203B41FA5}">
                      <a16:colId xmlns:a16="http://schemas.microsoft.com/office/drawing/2014/main" val="3523186743"/>
                    </a:ext>
                  </a:extLst>
                </a:gridCol>
                <a:gridCol w="612000">
                  <a:extLst>
                    <a:ext uri="{9D8B030D-6E8A-4147-A177-3AD203B41FA5}">
                      <a16:colId xmlns:a16="http://schemas.microsoft.com/office/drawing/2014/main" val="1868073723"/>
                    </a:ext>
                  </a:extLst>
                </a:gridCol>
              </a:tblGrid>
              <a:tr h="144000">
                <a:tc gridSpan="3">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099591823"/>
                  </a:ext>
                </a:extLst>
              </a:tr>
              <a:tr h="122400">
                <a:tc gridSpan="3">
                  <a:txBody>
                    <a:bodyPr/>
                    <a:lstStyle/>
                    <a:p>
                      <a:pPr algn="l" fontAlgn="ctr"/>
                      <a:r>
                        <a:rPr lang="ko-KR" altLang="en-US"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물류매출 </a:t>
                      </a:r>
                      <a:r>
                        <a:rPr lang="en-US" altLang="ko-KR"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원두</a:t>
                      </a:r>
                      <a:r>
                        <a:rPr lang="en-US" altLang="ko-KR"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21,827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5623200"/>
                  </a:ext>
                </a:extLst>
              </a:tr>
              <a:tr h="1224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Q (Kg)</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1,443,566</a:t>
                      </a:r>
                      <a:r>
                        <a:rPr lang="en-US" altLang="ko-KR" sz="800" b="0" i="0" u="none" strike="noStrike" baseline="30000"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47922768"/>
                  </a:ext>
                </a:extLst>
              </a:tr>
              <a:tr h="1224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ASP (</a:t>
                      </a:r>
                      <a:r>
                        <a:rPr lang="ko-KR" alt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15,120</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60418552"/>
                  </a:ext>
                </a:extLst>
              </a:tr>
              <a:tr h="1224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공급가액</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16,000</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81053011"/>
                  </a:ext>
                </a:extLst>
              </a:tr>
              <a:tr h="1224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물류비</a:t>
                      </a:r>
                      <a:endParaRPr lang="ko-KR" alt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(880)</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33481129"/>
                  </a:ext>
                </a:extLst>
              </a:tr>
              <a:tr h="1224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1"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물류비</a:t>
                      </a:r>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11532442"/>
                  </a:ext>
                </a:extLst>
              </a:tr>
              <a:tr h="122400">
                <a:tc gridSpan="3">
                  <a:txBody>
                    <a:bodyPr/>
                    <a:lstStyle/>
                    <a:p>
                      <a:pPr algn="l" fontAlgn="b"/>
                      <a:r>
                        <a:rPr lang="ko-KR" altLang="en-US"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물류매출원가 </a:t>
                      </a:r>
                      <a:r>
                        <a:rPr lang="en-US" altLang="ko-KR"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원두</a:t>
                      </a:r>
                      <a:r>
                        <a:rPr lang="en-US" altLang="ko-KR"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b"/>
                      <a:r>
                        <a:rPr lang="en-US" altLang="ko-KR" sz="8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11,845</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95688737"/>
                  </a:ext>
                </a:extLst>
              </a:tr>
              <a:tr h="1224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Q (Kg)</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1,455,127</a:t>
                      </a:r>
                      <a:r>
                        <a:rPr lang="en-US" altLang="ko-KR" sz="800" b="0" i="0" u="none" strike="noStrike" baseline="30000"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3540888"/>
                  </a:ext>
                </a:extLst>
              </a:tr>
              <a:tr h="12240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b"/>
                      <a:r>
                        <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APP (</a:t>
                      </a:r>
                      <a:r>
                        <a:rPr lang="ko-KR" alt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8,140</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76008461"/>
                  </a:ext>
                </a:extLst>
              </a:tr>
              <a:tr h="122400">
                <a:tc gridSpan="3">
                  <a:txBody>
                    <a:bodyPr/>
                    <a:lstStyle/>
                    <a:p>
                      <a:pPr algn="l" fontAlgn="b"/>
                      <a:r>
                        <a:rPr lang="en-US" altLang="ko-KR" sz="800" b="0" i="1"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CoGS</a:t>
                      </a:r>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endParaRPr lang="ko-KR" altLang="en-US"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b"/>
                      <a:endParaRPr lang="ko-KR" altLang="en-US"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53.8%</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992103647"/>
                  </a:ext>
                </a:extLst>
              </a:tr>
              <a:tr h="122400">
                <a:tc gridSpan="3">
                  <a:txBody>
                    <a:bodyPr/>
                    <a:lstStyle/>
                    <a:p>
                      <a:pPr algn="l" fontAlgn="b"/>
                      <a:r>
                        <a:rPr lang="en-US"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b"/>
                      <a:endParaRPr lang="ko-KR" altLang="en-US"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46.2%</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36460509"/>
                  </a:ext>
                </a:extLst>
              </a:tr>
            </a:tbl>
          </a:graphicData>
        </a:graphic>
      </p:graphicFrame>
      <p:graphicFrame>
        <p:nvGraphicFramePr>
          <p:cNvPr id="21" name="표 20">
            <a:extLst>
              <a:ext uri="{FF2B5EF4-FFF2-40B4-BE49-F238E27FC236}">
                <a16:creationId xmlns:a16="http://schemas.microsoft.com/office/drawing/2014/main" id="{3D1C1359-1A28-411E-9961-4680D0170024}"/>
              </a:ext>
            </a:extLst>
          </p:cNvPr>
          <p:cNvGraphicFramePr>
            <a:graphicFrameLocks noGrp="1"/>
          </p:cNvGraphicFramePr>
          <p:nvPr/>
        </p:nvGraphicFramePr>
        <p:xfrm>
          <a:off x="1620000" y="1677600"/>
          <a:ext cx="2669984" cy="4533120"/>
        </p:xfrm>
        <a:graphic>
          <a:graphicData uri="http://schemas.openxmlformats.org/drawingml/2006/table">
            <a:tbl>
              <a:tblPr/>
              <a:tblGrid>
                <a:gridCol w="97400">
                  <a:extLst>
                    <a:ext uri="{9D8B030D-6E8A-4147-A177-3AD203B41FA5}">
                      <a16:colId xmlns:a16="http://schemas.microsoft.com/office/drawing/2014/main" val="2400166327"/>
                    </a:ext>
                  </a:extLst>
                </a:gridCol>
                <a:gridCol w="97400">
                  <a:extLst>
                    <a:ext uri="{9D8B030D-6E8A-4147-A177-3AD203B41FA5}">
                      <a16:colId xmlns:a16="http://schemas.microsoft.com/office/drawing/2014/main" val="856312733"/>
                    </a:ext>
                  </a:extLst>
                </a:gridCol>
                <a:gridCol w="97400">
                  <a:extLst>
                    <a:ext uri="{9D8B030D-6E8A-4147-A177-3AD203B41FA5}">
                      <a16:colId xmlns:a16="http://schemas.microsoft.com/office/drawing/2014/main" val="843713555"/>
                    </a:ext>
                  </a:extLst>
                </a:gridCol>
                <a:gridCol w="792000">
                  <a:extLst>
                    <a:ext uri="{9D8B030D-6E8A-4147-A177-3AD203B41FA5}">
                      <a16:colId xmlns:a16="http://schemas.microsoft.com/office/drawing/2014/main" val="2146424333"/>
                    </a:ext>
                  </a:extLst>
                </a:gridCol>
                <a:gridCol w="396446">
                  <a:extLst>
                    <a:ext uri="{9D8B030D-6E8A-4147-A177-3AD203B41FA5}">
                      <a16:colId xmlns:a16="http://schemas.microsoft.com/office/drawing/2014/main" val="1520873647"/>
                    </a:ext>
                  </a:extLst>
                </a:gridCol>
                <a:gridCol w="396446">
                  <a:extLst>
                    <a:ext uri="{9D8B030D-6E8A-4147-A177-3AD203B41FA5}">
                      <a16:colId xmlns:a16="http://schemas.microsoft.com/office/drawing/2014/main" val="2386700097"/>
                    </a:ext>
                  </a:extLst>
                </a:gridCol>
                <a:gridCol w="396446">
                  <a:extLst>
                    <a:ext uri="{9D8B030D-6E8A-4147-A177-3AD203B41FA5}">
                      <a16:colId xmlns:a16="http://schemas.microsoft.com/office/drawing/2014/main" val="3806460689"/>
                    </a:ext>
                  </a:extLst>
                </a:gridCol>
                <a:gridCol w="396446">
                  <a:extLst>
                    <a:ext uri="{9D8B030D-6E8A-4147-A177-3AD203B41FA5}">
                      <a16:colId xmlns:a16="http://schemas.microsoft.com/office/drawing/2014/main" val="1179153751"/>
                    </a:ext>
                  </a:extLst>
                </a:gridCol>
              </a:tblGrid>
              <a:tr h="144000">
                <a:tc gridSpan="4">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302378252"/>
                  </a:ext>
                </a:extLst>
              </a:tr>
              <a:tr h="90990">
                <a:tc gridSpan="4">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3006074"/>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5,772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36,480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38611021"/>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75457023"/>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12,331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06499673"/>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9,496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18769053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5,772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14,653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21678980"/>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8,334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18,886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4008667"/>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7,903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8,894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17,394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19,538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317595666"/>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4714527"/>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1,730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35556771"/>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33388298"/>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9941906"/>
                  </a:ext>
                </a:extLst>
              </a:tr>
              <a:tr h="90990">
                <a:tc gridSpan="4">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94372388"/>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11,845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43383205"/>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11,845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4943605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7398054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5,069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148248027"/>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22993939"/>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6,082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9,870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157238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5,910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9,471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10,669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086720876"/>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0645745"/>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9798675"/>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9208708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34228046"/>
                  </a:ext>
                </a:extLst>
              </a:tr>
              <a:tr h="90990">
                <a:tc gridSpan="4">
                  <a:txBody>
                    <a:bodyPr/>
                    <a:lstStyle/>
                    <a:p>
                      <a:pPr algn="l" fontAlgn="ctr"/>
                      <a:r>
                        <a:rPr lang="en-US" altLang="ko-KR" sz="800" b="1" i="1"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CoGS</a:t>
                      </a: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12638090"/>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31143409"/>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579014975"/>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02432960"/>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2577307"/>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14197532"/>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20565315"/>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200365246"/>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76250383"/>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61778271"/>
                  </a:ext>
                </a:extLst>
              </a:tr>
              <a:tr h="90990">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371093103"/>
                  </a:ext>
                </a:extLst>
              </a:tr>
              <a:tr h="90990">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8205304"/>
                  </a:ext>
                </a:extLst>
              </a:tr>
            </a:tbl>
          </a:graphicData>
        </a:graphic>
      </p:graphicFrame>
      <p:sp>
        <p:nvSpPr>
          <p:cNvPr id="7" name="직사각형 6">
            <a:extLst>
              <a:ext uri="{FF2B5EF4-FFF2-40B4-BE49-F238E27FC236}">
                <a16:creationId xmlns:a16="http://schemas.microsoft.com/office/drawing/2014/main" id="{5F237353-958F-4F5B-95D4-685DD7AA6574}"/>
              </a:ext>
            </a:extLst>
          </p:cNvPr>
          <p:cNvSpPr/>
          <p:nvPr/>
        </p:nvSpPr>
        <p:spPr>
          <a:xfrm>
            <a:off x="3893820" y="2066139"/>
            <a:ext cx="392625" cy="3646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EB17156-B09A-470B-A853-6BE83D4D84CC}"/>
              </a:ext>
            </a:extLst>
          </p:cNvPr>
          <p:cNvSpPr/>
          <p:nvPr/>
        </p:nvSpPr>
        <p:spPr>
          <a:xfrm>
            <a:off x="3893820" y="3515165"/>
            <a:ext cx="392625" cy="3646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8962393-E603-41EB-945C-001D99D1E0CD}"/>
              </a:ext>
            </a:extLst>
          </p:cNvPr>
          <p:cNvSpPr txBox="1"/>
          <p:nvPr/>
        </p:nvSpPr>
        <p:spPr>
          <a:xfrm>
            <a:off x="4572000" y="1686611"/>
            <a:ext cx="4129756"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물류매출</a:t>
            </a:r>
            <a:r>
              <a:rPr lang="en-US" altLang="ko-KR" sz="900" u="sng" dirty="0">
                <a:latin typeface="+mn-ea"/>
                <a:cs typeface="Univers for KPMG"/>
              </a:rPr>
              <a:t>(</a:t>
            </a:r>
            <a:r>
              <a:rPr lang="ko-KR" altLang="en-US" sz="900" u="sng" dirty="0">
                <a:latin typeface="+mn-ea"/>
                <a:cs typeface="Univers for KPMG"/>
              </a:rPr>
              <a:t>원두</a:t>
            </a:r>
            <a:r>
              <a:rPr lang="en-US" altLang="ko-KR" sz="900" u="sng" dirty="0">
                <a:latin typeface="+mn-ea"/>
                <a:cs typeface="Univers for KPMG"/>
              </a:rPr>
              <a:t>)</a:t>
            </a:r>
            <a:r>
              <a:rPr lang="ko-KR" altLang="en-US" sz="900" u="sng" dirty="0">
                <a:latin typeface="+mn-ea"/>
                <a:cs typeface="Univers for KPMG"/>
              </a:rPr>
              <a:t> </a:t>
            </a:r>
            <a:r>
              <a:rPr lang="en-US" altLang="ko-KR" sz="900" u="sng" dirty="0">
                <a:latin typeface="+mn-ea"/>
                <a:cs typeface="Univers for KPMG"/>
              </a:rPr>
              <a:t>cost structure</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회사는 </a:t>
            </a:r>
            <a:r>
              <a:rPr lang="en-US" altLang="ko-KR" sz="900" dirty="0">
                <a:latin typeface="+mn-ea"/>
                <a:cs typeface="Univers for KPMG"/>
              </a:rPr>
              <a:t>’19</a:t>
            </a:r>
            <a:r>
              <a:rPr lang="ko-KR" altLang="en-US" sz="900" dirty="0">
                <a:latin typeface="+mn-ea"/>
                <a:cs typeface="Univers for KPMG"/>
              </a:rPr>
              <a:t>년까지 모든 물류매출에 대해 순액으로 매출을 인식하였으나</a:t>
            </a:r>
            <a:r>
              <a:rPr lang="en-US" altLang="ko-KR" sz="900" dirty="0">
                <a:latin typeface="+mn-ea"/>
                <a:cs typeface="Univers for KPMG"/>
              </a:rPr>
              <a:t>, ’20</a:t>
            </a:r>
            <a:r>
              <a:rPr lang="ko-KR" altLang="en-US" sz="900" dirty="0">
                <a:latin typeface="+mn-ea"/>
                <a:cs typeface="Univers for KPMG"/>
              </a:rPr>
              <a:t>년 이후 원두 물류매출에 한해 총액법으로 매출을 인식하고 있음</a:t>
            </a:r>
            <a:endParaRPr lang="en-US" altLang="ko-KR" sz="900" dirty="0">
              <a:latin typeface="+mn-ea"/>
              <a:cs typeface="Univers for KPMG"/>
            </a:endParaRPr>
          </a:p>
        </p:txBody>
      </p:sp>
      <p:sp>
        <p:nvSpPr>
          <p:cNvPr id="10" name="순서도: 연결자 9">
            <a:extLst>
              <a:ext uri="{FF2B5EF4-FFF2-40B4-BE49-F238E27FC236}">
                <a16:creationId xmlns:a16="http://schemas.microsoft.com/office/drawing/2014/main" id="{047BABBA-F5D5-4A4E-8573-60640DDEC654}"/>
              </a:ext>
            </a:extLst>
          </p:cNvPr>
          <p:cNvSpPr/>
          <p:nvPr/>
        </p:nvSpPr>
        <p:spPr bwMode="auto">
          <a:xfrm>
            <a:off x="4403658" y="168378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1" name="순서도: 연결자 10">
            <a:extLst>
              <a:ext uri="{FF2B5EF4-FFF2-40B4-BE49-F238E27FC236}">
                <a16:creationId xmlns:a16="http://schemas.microsoft.com/office/drawing/2014/main" id="{B969DECD-EA2F-48B9-8B67-AFA575CBD94C}"/>
              </a:ext>
            </a:extLst>
          </p:cNvPr>
          <p:cNvSpPr/>
          <p:nvPr/>
        </p:nvSpPr>
        <p:spPr bwMode="auto">
          <a:xfrm>
            <a:off x="3809650" y="198651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2" name="순서도: 연결자 11">
            <a:extLst>
              <a:ext uri="{FF2B5EF4-FFF2-40B4-BE49-F238E27FC236}">
                <a16:creationId xmlns:a16="http://schemas.microsoft.com/office/drawing/2014/main" id="{BFA959EC-D1D9-4588-A703-4ACBE4A9B421}"/>
              </a:ext>
            </a:extLst>
          </p:cNvPr>
          <p:cNvSpPr/>
          <p:nvPr/>
        </p:nvSpPr>
        <p:spPr bwMode="auto">
          <a:xfrm>
            <a:off x="3809650" y="347209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3" name="직사각형 12">
            <a:extLst>
              <a:ext uri="{FF2B5EF4-FFF2-40B4-BE49-F238E27FC236}">
                <a16:creationId xmlns:a16="http://schemas.microsoft.com/office/drawing/2014/main" id="{C0DB2635-173C-4131-8C18-392970D105A6}"/>
              </a:ext>
            </a:extLst>
          </p:cNvPr>
          <p:cNvSpPr/>
          <p:nvPr/>
        </p:nvSpPr>
        <p:spPr>
          <a:xfrm>
            <a:off x="4659527" y="2681281"/>
            <a:ext cx="1686722" cy="48101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C182BA7-A7C4-4BF6-9341-3734EB6C87B0}"/>
              </a:ext>
            </a:extLst>
          </p:cNvPr>
          <p:cNvGraphicFramePr>
            <a:graphicFrameLocks noGrp="1"/>
          </p:cNvGraphicFramePr>
          <p:nvPr/>
        </p:nvGraphicFramePr>
        <p:xfrm>
          <a:off x="6505755" y="2530620"/>
          <a:ext cx="2196000" cy="631680"/>
        </p:xfrm>
        <a:graphic>
          <a:graphicData uri="http://schemas.openxmlformats.org/drawingml/2006/table">
            <a:tbl>
              <a:tblPr/>
              <a:tblGrid>
                <a:gridCol w="108000">
                  <a:extLst>
                    <a:ext uri="{9D8B030D-6E8A-4147-A177-3AD203B41FA5}">
                      <a16:colId xmlns:a16="http://schemas.microsoft.com/office/drawing/2014/main" val="3954162818"/>
                    </a:ext>
                  </a:extLst>
                </a:gridCol>
                <a:gridCol w="504000">
                  <a:extLst>
                    <a:ext uri="{9D8B030D-6E8A-4147-A177-3AD203B41FA5}">
                      <a16:colId xmlns:a16="http://schemas.microsoft.com/office/drawing/2014/main" val="2690040828"/>
                    </a:ext>
                  </a:extLst>
                </a:gridCol>
                <a:gridCol w="396000">
                  <a:extLst>
                    <a:ext uri="{9D8B030D-6E8A-4147-A177-3AD203B41FA5}">
                      <a16:colId xmlns:a16="http://schemas.microsoft.com/office/drawing/2014/main" val="2647642525"/>
                    </a:ext>
                  </a:extLst>
                </a:gridCol>
                <a:gridCol w="396000">
                  <a:extLst>
                    <a:ext uri="{9D8B030D-6E8A-4147-A177-3AD203B41FA5}">
                      <a16:colId xmlns:a16="http://schemas.microsoft.com/office/drawing/2014/main" val="1756107015"/>
                    </a:ext>
                  </a:extLst>
                </a:gridCol>
                <a:gridCol w="396000">
                  <a:extLst>
                    <a:ext uri="{9D8B030D-6E8A-4147-A177-3AD203B41FA5}">
                      <a16:colId xmlns:a16="http://schemas.microsoft.com/office/drawing/2014/main" val="755203204"/>
                    </a:ext>
                  </a:extLst>
                </a:gridCol>
                <a:gridCol w="396000">
                  <a:extLst>
                    <a:ext uri="{9D8B030D-6E8A-4147-A177-3AD203B41FA5}">
                      <a16:colId xmlns:a16="http://schemas.microsoft.com/office/drawing/2014/main" val="357916934"/>
                    </a:ext>
                  </a:extLst>
                </a:gridCol>
              </a:tblGrid>
              <a:tr h="144000">
                <a:tc gridSpan="2">
                  <a:txBody>
                    <a:bodyPr/>
                    <a:lstStyle/>
                    <a:p>
                      <a:pPr algn="l" fontAlgn="ctr"/>
                      <a:endPar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hMerge="1">
                  <a:txBody>
                    <a:bodyPr/>
                    <a:lstStyle/>
                    <a:p>
                      <a:pPr algn="l" fontAlgn="ctr"/>
                      <a:endPar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0" marR="0" marT="0" marB="0" anchor="ctr">
                    <a:lnL w="12700" cmpd="sng">
                      <a:noFill/>
                      <a:prstDash val="solid"/>
                    </a:lnL>
                    <a:lnR w="12700" cmpd="sng">
                      <a:noFill/>
                      <a:prstDash val="solid"/>
                    </a:lnR>
                    <a:lnT w="6350" cap="flat" cmpd="sng" algn="ctr">
                      <a:solidFill>
                        <a:schemeClr val="tx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tx2"/>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459531140"/>
                  </a:ext>
                </a:extLst>
              </a:tr>
              <a:tr h="0">
                <a:tc gridSpan="2">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ASP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w="6350" cap="flat" cmpd="sng" algn="ctr">
                      <a:solidFill>
                        <a:schemeClr val="tx2"/>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pPr latinLnBrk="1"/>
                      <a:endParaRPr lang="ko-KR" altLang="en-US"/>
                    </a:p>
                  </a:txBody>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15,200</a:t>
                      </a:r>
                    </a:p>
                  </a:txBody>
                  <a:tcPr marL="36000" marR="36000" marT="0" marB="0" anchor="b">
                    <a:lnL>
                      <a:noFill/>
                    </a:lnL>
                    <a:lnR>
                      <a:noFill/>
                    </a:lnR>
                    <a:lnT w="6350" cap="flat" cmpd="sng" algn="ctr">
                      <a:noFill/>
                      <a:prstDash val="dot"/>
                      <a:round/>
                      <a:headEnd type="none" w="med" len="med"/>
                      <a:tailEnd type="none" w="med" len="med"/>
                    </a:lnT>
                    <a:lnB w="6350" cap="flat" cmpd="sng" algn="ctr">
                      <a:solidFill>
                        <a:schemeClr val="tx2"/>
                      </a:solid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15,280</a:t>
                      </a:r>
                    </a:p>
                  </a:txBody>
                  <a:tcPr marL="36000" marR="36000" marT="0" marB="0" anchor="b">
                    <a:lnL>
                      <a:noFill/>
                    </a:lnL>
                    <a:lnR>
                      <a:noFill/>
                    </a:lnR>
                    <a:lnT w="6350" cap="flat" cmpd="sng" algn="ctr">
                      <a:noFill/>
                      <a:prstDash val="dot"/>
                      <a:round/>
                      <a:headEnd type="none" w="med" len="med"/>
                      <a:tailEnd type="none" w="med" len="med"/>
                    </a:lnT>
                    <a:lnB w="6350" cap="flat" cmpd="sng" algn="ctr">
                      <a:solidFill>
                        <a:schemeClr val="tx2"/>
                      </a:solid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15,120</a:t>
                      </a:r>
                    </a:p>
                  </a:txBody>
                  <a:tcPr marL="36000" marR="36000" marT="0" marB="0" anchor="b">
                    <a:lnL>
                      <a:noFill/>
                    </a:lnL>
                    <a:lnR>
                      <a:noFill/>
                    </a:lnR>
                    <a:lnT w="6350" cap="flat" cmpd="sng" algn="ctr">
                      <a:noFill/>
                      <a:prstDash val="dot"/>
                      <a:round/>
                      <a:headEnd type="none" w="med" len="med"/>
                      <a:tailEnd type="none" w="med" len="med"/>
                    </a:lnT>
                    <a:lnB w="6350" cap="flat" cmpd="sng" algn="ctr">
                      <a:solidFill>
                        <a:schemeClr val="tx2"/>
                      </a:solid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15,120</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2"/>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4344949"/>
                  </a:ext>
                </a:extLst>
              </a:tr>
              <a:tr h="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b">
                    <a:lnL w="6350" cap="flat" cmpd="sng" algn="ctr">
                      <a:solidFill>
                        <a:schemeClr val="tx2"/>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공급가액</a:t>
                      </a:r>
                    </a:p>
                  </a:txBody>
                  <a:tcPr marL="36000" marR="36000" marT="0" marB="0" anchor="b">
                    <a:lnL w="6350" cap="flat" cmpd="sng" algn="ctr">
                      <a:solidFill>
                        <a:schemeClr val="tx2"/>
                      </a:solidFill>
                      <a:prstDash val="dot"/>
                      <a:round/>
                      <a:headEnd type="none" w="med" len="med"/>
                      <a:tailEnd type="none" w="med" len="med"/>
                    </a:lnL>
                    <a:lnR>
                      <a:noFill/>
                    </a:lnR>
                    <a:lnT w="6350" cap="flat" cmpd="sng" algn="ctr">
                      <a:solidFill>
                        <a:schemeClr val="tx2"/>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16,000</a:t>
                      </a:r>
                    </a:p>
                  </a:txBody>
                  <a:tcPr marL="36000" marR="36000" marT="0" marB="0" anchor="b">
                    <a:lnL>
                      <a:noFill/>
                    </a:lnL>
                    <a:lnR>
                      <a:noFill/>
                    </a:lnR>
                    <a:lnT w="6350" cap="flat" cmpd="sng" algn="ctr">
                      <a:solidFill>
                        <a:schemeClr val="tx2"/>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16,000</a:t>
                      </a:r>
                    </a:p>
                  </a:txBody>
                  <a:tcPr marL="36000" marR="36000" marT="0" marB="0" anchor="b">
                    <a:lnL>
                      <a:noFill/>
                    </a:lnL>
                    <a:lnR>
                      <a:noFill/>
                    </a:lnR>
                    <a:lnT w="6350" cap="flat" cmpd="sng" algn="ctr">
                      <a:solidFill>
                        <a:schemeClr val="tx2"/>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16,000</a:t>
                      </a:r>
                    </a:p>
                  </a:txBody>
                  <a:tcPr marL="36000" marR="36000" marT="0" marB="0" anchor="b">
                    <a:lnL>
                      <a:noFill/>
                    </a:lnL>
                    <a:lnR>
                      <a:noFill/>
                    </a:lnR>
                    <a:lnT w="6350" cap="flat" cmpd="sng" algn="ctr">
                      <a:solidFill>
                        <a:schemeClr val="tx2"/>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16,000</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chemeClr val="tx2"/>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569238951"/>
                  </a:ext>
                </a:extLst>
              </a:tr>
              <a:tr h="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b">
                    <a:lnL w="6350" cap="flat" cmpd="sng" algn="ctr">
                      <a:solidFill>
                        <a:schemeClr val="tx2"/>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b"/>
                      <a:r>
                        <a:rPr lang="ko-KR" altLang="en-US" sz="8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물류비</a:t>
                      </a:r>
                      <a:endParaRPr lang="ko-KR" alt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w="6350" cap="flat" cmpd="sng" algn="ctr">
                      <a:solidFill>
                        <a:schemeClr val="tx2"/>
                      </a:solidFill>
                      <a:prstDash val="dot"/>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(800)</a:t>
                      </a:r>
                    </a:p>
                  </a:txBody>
                  <a:tcPr marL="36000" marR="36000" marT="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(720)</a:t>
                      </a:r>
                    </a:p>
                  </a:txBody>
                  <a:tcPr marL="36000" marR="36000" marT="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(880)</a:t>
                      </a:r>
                    </a:p>
                  </a:txBody>
                  <a:tcPr marL="36000" marR="36000" marT="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(880)</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91603783"/>
                  </a:ext>
                </a:extLst>
              </a:tr>
              <a:tr h="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b">
                    <a:lnL w="6350" cap="flat" cmpd="sng" algn="ctr">
                      <a:solidFill>
                        <a:schemeClr val="tx2"/>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ko-KR" altLang="en-US" sz="800" b="0" i="1"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물류비</a:t>
                      </a:r>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w="6350" cap="flat" cmpd="sng" algn="ctr">
                      <a:solidFill>
                        <a:schemeClr val="tx2"/>
                      </a:solid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b">
                    <a:lnL>
                      <a:noFill/>
                    </a:lnL>
                    <a:lnR>
                      <a:noFill/>
                    </a:lnR>
                    <a:lnT>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b">
                    <a:lnL>
                      <a:noFill/>
                    </a:lnL>
                    <a:lnR>
                      <a:noFill/>
                    </a:lnR>
                    <a:lnT>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b">
                    <a:lnL>
                      <a:noFill/>
                    </a:lnL>
                    <a:lnR>
                      <a:noFill/>
                    </a:lnR>
                    <a:lnT>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b">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2159613"/>
                  </a:ext>
                </a:extLst>
              </a:tr>
            </a:tbl>
          </a:graphicData>
        </a:graphic>
      </p:graphicFrame>
      <p:sp>
        <p:nvSpPr>
          <p:cNvPr id="6" name="TextBox 5">
            <a:extLst>
              <a:ext uri="{FF2B5EF4-FFF2-40B4-BE49-F238E27FC236}">
                <a16:creationId xmlns:a16="http://schemas.microsoft.com/office/drawing/2014/main" id="{6633D9F0-17C8-4537-BBC0-77F1ACF1A9C3}"/>
              </a:ext>
            </a:extLst>
          </p:cNvPr>
          <p:cNvSpPr txBox="1"/>
          <p:nvPr/>
        </p:nvSpPr>
        <p:spPr>
          <a:xfrm>
            <a:off x="6505755" y="2366630"/>
            <a:ext cx="1141338" cy="123111"/>
          </a:xfrm>
          <a:prstGeom prst="rect">
            <a:avLst/>
          </a:prstGeom>
          <a:noFill/>
        </p:spPr>
        <p:txBody>
          <a:bodyPr wrap="none" lIns="0" tIns="0" rIns="0" bIns="0" rtlCol="0">
            <a:spAutoFit/>
          </a:bodyPr>
          <a:lstStyle/>
          <a:p>
            <a:r>
              <a:rPr lang="en-US" altLang="ko-KR" sz="800" b="1" dirty="0">
                <a:latin typeface="Arial" panose="020B0604020202020204" pitchFamily="34" charset="0"/>
                <a:ea typeface="+mj-ea"/>
                <a:cs typeface="Arial" panose="020B0604020202020204" pitchFamily="34" charset="0"/>
              </a:rPr>
              <a:t>[</a:t>
            </a:r>
            <a:r>
              <a:rPr lang="ko-KR" altLang="en-US" sz="800" b="1" dirty="0">
                <a:latin typeface="Arial" panose="020B0604020202020204" pitchFamily="34" charset="0"/>
                <a:ea typeface="+mj-ea"/>
                <a:cs typeface="Arial" panose="020B0604020202020204" pitchFamily="34" charset="0"/>
              </a:rPr>
              <a:t>연도별 원두 </a:t>
            </a:r>
            <a:r>
              <a:rPr lang="en-US" altLang="ko-KR" sz="800" b="1" dirty="0">
                <a:latin typeface="Arial" panose="020B0604020202020204" pitchFamily="34" charset="0"/>
                <a:ea typeface="+mj-ea"/>
                <a:cs typeface="Arial" panose="020B0604020202020204" pitchFamily="34" charset="0"/>
              </a:rPr>
              <a:t>ASP </a:t>
            </a:r>
            <a:r>
              <a:rPr lang="ko-KR" altLang="en-US" sz="800" b="1" dirty="0">
                <a:latin typeface="Arial" panose="020B0604020202020204" pitchFamily="34" charset="0"/>
                <a:ea typeface="+mj-ea"/>
                <a:cs typeface="Arial" panose="020B0604020202020204" pitchFamily="34" charset="0"/>
              </a:rPr>
              <a:t>변동</a:t>
            </a:r>
            <a:r>
              <a:rPr lang="en-US" altLang="ko-KR" sz="800" b="1" baseline="30000" dirty="0">
                <a:latin typeface="Arial" panose="020B0604020202020204" pitchFamily="34" charset="0"/>
                <a:ea typeface="+mj-ea"/>
                <a:cs typeface="Arial" panose="020B0604020202020204" pitchFamily="34" charset="0"/>
              </a:rPr>
              <a:t>1</a:t>
            </a:r>
            <a:r>
              <a:rPr lang="en-US" altLang="ko-KR" sz="800" b="1" dirty="0">
                <a:latin typeface="Arial" panose="020B0604020202020204" pitchFamily="34" charset="0"/>
                <a:ea typeface="+mj-ea"/>
                <a:cs typeface="Arial" panose="020B0604020202020204" pitchFamily="34" charset="0"/>
              </a:rPr>
              <a:t>]</a:t>
            </a:r>
            <a:endParaRPr lang="ko-KR" altLang="en-US" sz="800" b="1" dirty="0">
              <a:latin typeface="Arial" panose="020B0604020202020204" pitchFamily="34" charset="0"/>
              <a:ea typeface="+mj-ea"/>
              <a:cs typeface="Arial" panose="020B0604020202020204" pitchFamily="34" charset="0"/>
            </a:endParaRPr>
          </a:p>
        </p:txBody>
      </p:sp>
      <p:cxnSp>
        <p:nvCxnSpPr>
          <p:cNvPr id="19" name="직선 화살표 연결선 18">
            <a:extLst>
              <a:ext uri="{FF2B5EF4-FFF2-40B4-BE49-F238E27FC236}">
                <a16:creationId xmlns:a16="http://schemas.microsoft.com/office/drawing/2014/main" id="{EEA880B4-E612-42F6-B766-786404C3CE40}"/>
              </a:ext>
            </a:extLst>
          </p:cNvPr>
          <p:cNvCxnSpPr>
            <a:cxnSpLocks/>
          </p:cNvCxnSpPr>
          <p:nvPr/>
        </p:nvCxnSpPr>
        <p:spPr>
          <a:xfrm>
            <a:off x="6346249" y="2921790"/>
            <a:ext cx="159506" cy="0"/>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1AA4CD5-EFA7-47C4-B296-A51004F688D0}"/>
              </a:ext>
            </a:extLst>
          </p:cNvPr>
          <p:cNvSpPr txBox="1"/>
          <p:nvPr/>
        </p:nvSpPr>
        <p:spPr>
          <a:xfrm>
            <a:off x="6505755" y="3226173"/>
            <a:ext cx="2196000" cy="754053"/>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err="1">
                <a:latin typeface="Arial" panose="020B0604020202020204" pitchFamily="34" charset="0"/>
                <a:cs typeface="Arial" panose="020B0604020202020204" pitchFamily="34" charset="0"/>
              </a:rPr>
              <a:t>물류비</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는 </a:t>
            </a:r>
            <a:r>
              <a:rPr lang="en-US" altLang="ko-KR" sz="700" dirty="0">
                <a:latin typeface="Arial" panose="020B0604020202020204" pitchFamily="34" charset="0"/>
                <a:cs typeface="Arial" panose="020B0604020202020204" pitchFamily="34" charset="0"/>
              </a:rPr>
              <a:t>1</a:t>
            </a:r>
            <a:r>
              <a:rPr lang="ko-KR" altLang="en-US" sz="700" dirty="0">
                <a:latin typeface="Arial" panose="020B0604020202020204" pitchFamily="34" charset="0"/>
                <a:cs typeface="Arial" panose="020B0604020202020204" pitchFamily="34" charset="0"/>
              </a:rPr>
              <a:t>년 단위의 </a:t>
            </a:r>
            <a:r>
              <a:rPr lang="en-US" altLang="ko-KR" sz="700" dirty="0">
                <a:latin typeface="Arial" panose="020B0604020202020204" pitchFamily="34" charset="0"/>
                <a:cs typeface="Arial" panose="020B0604020202020204" pitchFamily="34" charset="0"/>
              </a:rPr>
              <a:t>SPC</a:t>
            </a:r>
            <a:r>
              <a:rPr lang="ko-KR" altLang="en-US" sz="700" dirty="0">
                <a:latin typeface="Arial" panose="020B0604020202020204" pitchFamily="34" charset="0"/>
                <a:cs typeface="Arial" panose="020B0604020202020204" pitchFamily="34" charset="0"/>
              </a:rPr>
              <a:t>와의 물류계약에 의해 정해지며</a:t>
            </a:r>
            <a:r>
              <a:rPr lang="en-US" altLang="ko-KR" sz="700" dirty="0">
                <a:latin typeface="Arial" panose="020B0604020202020204" pitchFamily="34" charset="0"/>
                <a:cs typeface="Arial" panose="020B0604020202020204" pitchFamily="34" charset="0"/>
              </a:rPr>
              <a:t>, ‘21</a:t>
            </a:r>
            <a:r>
              <a:rPr lang="ko-KR" altLang="en-US" sz="700" dirty="0">
                <a:latin typeface="Arial" panose="020B0604020202020204" pitchFamily="34" charset="0"/>
                <a:cs typeface="Arial" panose="020B0604020202020204" pitchFamily="34" charset="0"/>
              </a:rPr>
              <a:t>년 </a:t>
            </a:r>
            <a:r>
              <a:rPr lang="ko-KR" altLang="en-US" sz="700" dirty="0" err="1">
                <a:latin typeface="Arial" panose="020B0604020202020204" pitchFamily="34" charset="0"/>
                <a:cs typeface="Arial" panose="020B0604020202020204" pitchFamily="34" charset="0"/>
              </a:rPr>
              <a:t>물류비</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는 </a:t>
            </a:r>
            <a:r>
              <a:rPr lang="en-US" altLang="ko-KR" sz="700" i="1" dirty="0">
                <a:latin typeface="Arial" panose="020B0604020202020204" pitchFamily="34" charset="0"/>
                <a:cs typeface="Arial" panose="020B0604020202020204" pitchFamily="34" charset="0"/>
              </a:rPr>
              <a:t>5.0%</a:t>
            </a: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회사는 일부 직영점 재고를 제외한 재고를 보유하고 있지 않으며</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매입수량과 매출수량이 일치함</a:t>
            </a:r>
            <a:r>
              <a:rPr lang="en-US" altLang="ko-KR" sz="700" dirty="0">
                <a:latin typeface="Arial" panose="020B0604020202020204" pitchFamily="34" charset="0"/>
                <a:cs typeface="Arial" panose="020B0604020202020204" pitchFamily="34" charset="0"/>
              </a:rPr>
              <a:t>. ’20</a:t>
            </a:r>
            <a:r>
              <a:rPr lang="ko-KR" altLang="en-US" sz="700" dirty="0">
                <a:latin typeface="Arial" panose="020B0604020202020204" pitchFamily="34" charset="0"/>
                <a:cs typeface="Arial" panose="020B0604020202020204" pitchFamily="34" charset="0"/>
              </a:rPr>
              <a:t>년의 매입수량과 매출수량의 차이는 </a:t>
            </a:r>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7</a:t>
            </a:r>
            <a:r>
              <a:rPr lang="ko-KR" altLang="en-US" sz="700" dirty="0">
                <a:latin typeface="Arial" panose="020B0604020202020204" pitchFamily="34" charset="0"/>
                <a:cs typeface="Arial" panose="020B0604020202020204" pitchFamily="34" charset="0"/>
              </a:rPr>
              <a:t>월말 </a:t>
            </a:r>
            <a:r>
              <a:rPr lang="en-US" altLang="ko-KR" sz="700" dirty="0">
                <a:latin typeface="Arial" panose="020B0604020202020204" pitchFamily="34" charset="0"/>
                <a:cs typeface="Arial" panose="020B0604020202020204" pitchFamily="34" charset="0"/>
              </a:rPr>
              <a:t>1,000</a:t>
            </a:r>
            <a:r>
              <a:rPr lang="ko-KR" altLang="en-US" sz="700" dirty="0" err="1">
                <a:latin typeface="Arial" panose="020B0604020202020204" pitchFamily="34" charset="0"/>
                <a:cs typeface="Arial" panose="020B0604020202020204" pitchFamily="34" charset="0"/>
              </a:rPr>
              <a:t>호점</a:t>
            </a:r>
            <a:r>
              <a:rPr lang="ko-KR" altLang="en-US" sz="700" dirty="0">
                <a:latin typeface="Arial" panose="020B0604020202020204" pitchFamily="34" charset="0"/>
                <a:cs typeface="Arial" panose="020B0604020202020204" pitchFamily="34" charset="0"/>
              </a:rPr>
              <a:t> 기념으로 전 매장에 원두를 무상지급 함에 따라 발생</a:t>
            </a:r>
            <a:endParaRPr lang="en-US" altLang="ko-KR" sz="700" dirty="0">
              <a:latin typeface="Arial" panose="020B0604020202020204" pitchFamily="34" charset="0"/>
              <a:cs typeface="Arial" panose="020B0604020202020204" pitchFamily="34" charset="0"/>
            </a:endParaRPr>
          </a:p>
        </p:txBody>
      </p:sp>
      <p:sp>
        <p:nvSpPr>
          <p:cNvPr id="25" name="직사각형 24">
            <a:extLst>
              <a:ext uri="{FF2B5EF4-FFF2-40B4-BE49-F238E27FC236}">
                <a16:creationId xmlns:a16="http://schemas.microsoft.com/office/drawing/2014/main" id="{FC94F1DD-ECC2-45BB-97D0-7E5DB3E3E817}"/>
              </a:ext>
            </a:extLst>
          </p:cNvPr>
          <p:cNvSpPr/>
          <p:nvPr/>
        </p:nvSpPr>
        <p:spPr>
          <a:xfrm>
            <a:off x="4659527" y="3415118"/>
            <a:ext cx="1686722"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2DF3422-2B86-447D-9054-A3C9713A5617}"/>
              </a:ext>
            </a:extLst>
          </p:cNvPr>
          <p:cNvSpPr txBox="1"/>
          <p:nvPr/>
        </p:nvSpPr>
        <p:spPr>
          <a:xfrm>
            <a:off x="4567449" y="3861305"/>
            <a:ext cx="1551707" cy="123111"/>
          </a:xfrm>
          <a:prstGeom prst="rect">
            <a:avLst/>
          </a:prstGeom>
          <a:noFill/>
        </p:spPr>
        <p:txBody>
          <a:bodyPr wrap="none" lIns="0" tIns="0" rIns="0" bIns="0" rtlCol="0">
            <a:spAutoFit/>
          </a:bodyPr>
          <a:lstStyle/>
          <a:p>
            <a:r>
              <a:rPr lang="en-US" altLang="ko-KR" sz="800" b="1" dirty="0">
                <a:latin typeface="Arial" panose="020B0604020202020204" pitchFamily="34" charset="0"/>
                <a:ea typeface="+mj-ea"/>
                <a:cs typeface="Arial" panose="020B0604020202020204" pitchFamily="34" charset="0"/>
              </a:rPr>
              <a:t>[</a:t>
            </a:r>
            <a:r>
              <a:rPr lang="ko-KR" altLang="en-US" sz="800" b="1" dirty="0">
                <a:latin typeface="Arial" panose="020B0604020202020204" pitchFamily="34" charset="0"/>
                <a:ea typeface="+mj-ea"/>
                <a:cs typeface="Arial" panose="020B0604020202020204" pitchFamily="34" charset="0"/>
              </a:rPr>
              <a:t>연도별</a:t>
            </a:r>
            <a:r>
              <a:rPr lang="en-US" altLang="ko-KR" sz="800" b="1" dirty="0">
                <a:latin typeface="Arial" panose="020B0604020202020204" pitchFamily="34" charset="0"/>
                <a:ea typeface="+mj-ea"/>
                <a:cs typeface="Arial" panose="020B0604020202020204" pitchFamily="34" charset="0"/>
              </a:rPr>
              <a:t>, </a:t>
            </a:r>
            <a:r>
              <a:rPr lang="ko-KR" altLang="en-US" sz="800" b="1" dirty="0">
                <a:latin typeface="Arial" panose="020B0604020202020204" pitchFamily="34" charset="0"/>
                <a:ea typeface="+mj-ea"/>
                <a:cs typeface="Arial" panose="020B0604020202020204" pitchFamily="34" charset="0"/>
              </a:rPr>
              <a:t>거래처별 원두 </a:t>
            </a:r>
            <a:r>
              <a:rPr lang="en-US" altLang="ko-KR" sz="800" b="1" dirty="0">
                <a:latin typeface="Arial" panose="020B0604020202020204" pitchFamily="34" charset="0"/>
                <a:ea typeface="+mj-ea"/>
                <a:cs typeface="Arial" panose="020B0604020202020204" pitchFamily="34" charset="0"/>
              </a:rPr>
              <a:t>APP </a:t>
            </a:r>
            <a:r>
              <a:rPr lang="ko-KR" altLang="en-US" sz="800" b="1" dirty="0">
                <a:latin typeface="Arial" panose="020B0604020202020204" pitchFamily="34" charset="0"/>
                <a:ea typeface="+mj-ea"/>
                <a:cs typeface="Arial" panose="020B0604020202020204" pitchFamily="34" charset="0"/>
              </a:rPr>
              <a:t>변동</a:t>
            </a:r>
            <a:r>
              <a:rPr lang="en-US" altLang="ko-KR" sz="800" b="1" dirty="0">
                <a:latin typeface="Arial" panose="020B0604020202020204" pitchFamily="34" charset="0"/>
                <a:ea typeface="+mj-ea"/>
                <a:cs typeface="Arial" panose="020B0604020202020204" pitchFamily="34" charset="0"/>
              </a:rPr>
              <a:t>]</a:t>
            </a:r>
            <a:endParaRPr lang="ko-KR" altLang="en-US" sz="800" b="1" dirty="0">
              <a:latin typeface="Arial" panose="020B0604020202020204" pitchFamily="34" charset="0"/>
              <a:ea typeface="+mj-ea"/>
              <a:cs typeface="Arial" panose="020B0604020202020204" pitchFamily="34" charset="0"/>
            </a:endParaRPr>
          </a:p>
        </p:txBody>
      </p:sp>
      <p:graphicFrame>
        <p:nvGraphicFramePr>
          <p:cNvPr id="33" name="표 32">
            <a:extLst>
              <a:ext uri="{FF2B5EF4-FFF2-40B4-BE49-F238E27FC236}">
                <a16:creationId xmlns:a16="http://schemas.microsoft.com/office/drawing/2014/main" id="{F0D6F162-2077-467F-AABE-75669C965E97}"/>
              </a:ext>
            </a:extLst>
          </p:cNvPr>
          <p:cNvGraphicFramePr>
            <a:graphicFrameLocks noGrp="1"/>
          </p:cNvGraphicFramePr>
          <p:nvPr/>
        </p:nvGraphicFramePr>
        <p:xfrm>
          <a:off x="4567449" y="4021080"/>
          <a:ext cx="3146800" cy="1850880"/>
        </p:xfrm>
        <a:graphic>
          <a:graphicData uri="http://schemas.openxmlformats.org/drawingml/2006/table">
            <a:tbl>
              <a:tblPr/>
              <a:tblGrid>
                <a:gridCol w="97400">
                  <a:extLst>
                    <a:ext uri="{9D8B030D-6E8A-4147-A177-3AD203B41FA5}">
                      <a16:colId xmlns:a16="http://schemas.microsoft.com/office/drawing/2014/main" val="3391365027"/>
                    </a:ext>
                  </a:extLst>
                </a:gridCol>
                <a:gridCol w="97400">
                  <a:extLst>
                    <a:ext uri="{9D8B030D-6E8A-4147-A177-3AD203B41FA5}">
                      <a16:colId xmlns:a16="http://schemas.microsoft.com/office/drawing/2014/main" val="749999917"/>
                    </a:ext>
                  </a:extLst>
                </a:gridCol>
                <a:gridCol w="792000">
                  <a:extLst>
                    <a:ext uri="{9D8B030D-6E8A-4147-A177-3AD203B41FA5}">
                      <a16:colId xmlns:a16="http://schemas.microsoft.com/office/drawing/2014/main" val="3968987535"/>
                    </a:ext>
                  </a:extLst>
                </a:gridCol>
                <a:gridCol w="540000">
                  <a:extLst>
                    <a:ext uri="{9D8B030D-6E8A-4147-A177-3AD203B41FA5}">
                      <a16:colId xmlns:a16="http://schemas.microsoft.com/office/drawing/2014/main" val="141714505"/>
                    </a:ext>
                  </a:extLst>
                </a:gridCol>
                <a:gridCol w="540000">
                  <a:extLst>
                    <a:ext uri="{9D8B030D-6E8A-4147-A177-3AD203B41FA5}">
                      <a16:colId xmlns:a16="http://schemas.microsoft.com/office/drawing/2014/main" val="2318168497"/>
                    </a:ext>
                  </a:extLst>
                </a:gridCol>
                <a:gridCol w="540000">
                  <a:extLst>
                    <a:ext uri="{9D8B030D-6E8A-4147-A177-3AD203B41FA5}">
                      <a16:colId xmlns:a16="http://schemas.microsoft.com/office/drawing/2014/main" val="3866131138"/>
                    </a:ext>
                  </a:extLst>
                </a:gridCol>
                <a:gridCol w="540000">
                  <a:extLst>
                    <a:ext uri="{9D8B030D-6E8A-4147-A177-3AD203B41FA5}">
                      <a16:colId xmlns:a16="http://schemas.microsoft.com/office/drawing/2014/main" val="3089921834"/>
                    </a:ext>
                  </a:extLst>
                </a:gridCol>
              </a:tblGrid>
              <a:tr h="144000">
                <a:tc gridSpan="3">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582704563"/>
                  </a:ext>
                </a:extLst>
              </a:tr>
              <a:tr h="73639">
                <a:tc gridSpan="3">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물류매출원가 </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11,845</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435057553"/>
                  </a:ext>
                </a:extLst>
              </a:tr>
              <a:tr h="73639">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12700" cmpd="sng">
                      <a:noFill/>
                      <a:prstDash val="solid"/>
                    </a:lnL>
                    <a:lnR w="6350" cap="flat" cmpd="sng" algn="ctr">
                      <a:solidFill>
                        <a:schemeClr val="tx2"/>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Q (Kg)</a:t>
                      </a:r>
                    </a:p>
                  </a:txBody>
                  <a:tcPr marL="36000" marR="36000" marT="0" marB="0" anchor="ctr">
                    <a:lnL w="6350" cap="flat" cmpd="sng" algn="ctr">
                      <a:solidFill>
                        <a:schemeClr val="tx2"/>
                      </a:solidFill>
                      <a:prstDash val="dot"/>
                      <a:round/>
                      <a:headEnd type="none" w="med" len="med"/>
                      <a:tailEnd type="none" w="med" len="med"/>
                    </a:lnL>
                    <a:lnR w="12700" cmpd="sng">
                      <a:noFill/>
                      <a:prstDash val="solid"/>
                    </a:lnR>
                    <a:lnT w="6350" cap="flat" cmpd="sng" algn="ctr">
                      <a:solidFill>
                        <a:schemeClr val="tx2"/>
                      </a:solidFill>
                      <a:prstDash val="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114,058</a:t>
                      </a:r>
                    </a:p>
                  </a:txBody>
                  <a:tcPr marL="36000" marR="36000" marT="0" marB="0" anchor="b">
                    <a:lnL w="12700" cmpd="sng">
                      <a:noFill/>
                      <a:prstDash val="solid"/>
                    </a:lnL>
                    <a:lnR>
                      <a:noFill/>
                    </a:lnR>
                    <a:lnT w="6350" cap="flat" cmpd="sng" algn="ctr">
                      <a:solidFill>
                        <a:schemeClr val="tx2"/>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331,049</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759,103</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1,455,127</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2650168"/>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12700" cmpd="sng">
                      <a:noFill/>
                      <a:prstDash val="solid"/>
                    </a:lnL>
                    <a:lnR w="6350" cap="flat" cmpd="sng" algn="ctr">
                      <a:solidFill>
                        <a:schemeClr val="tx2"/>
                      </a:solidFill>
                      <a:prstDash val="dot"/>
                      <a:round/>
                      <a:headEnd type="none" w="med" len="med"/>
                      <a:tailEnd type="none" w="med" len="med"/>
                    </a:lnR>
                    <a:lnT w="12700" cmpd="sng">
                      <a:noFill/>
                      <a:prstDash val="soli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APP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dot"/>
                      <a:round/>
                      <a:headEnd type="none" w="med" len="med"/>
                      <a:tailEnd type="none" w="med" len="med"/>
                    </a:lnL>
                    <a:lnR w="12700" cmpd="sng">
                      <a:noFill/>
                      <a:prstDash val="solid"/>
                    </a:lnR>
                    <a:lnT w="12700" cmpd="sng">
                      <a:noFill/>
                      <a:prstDash val="soli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9,000</a:t>
                      </a:r>
                    </a:p>
                  </a:txBody>
                  <a:tcPr marL="36000" marR="36000" marT="0" marB="0" anchor="b">
                    <a:lnL w="12700" cmpd="sng">
                      <a:noFill/>
                      <a:prstDash val="solid"/>
                    </a:lnL>
                    <a:lnR>
                      <a:noFill/>
                    </a:lnR>
                    <a:lnT w="63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8,500</a:t>
                      </a:r>
                    </a:p>
                  </a:txBody>
                  <a:tcPr marL="36000" marR="36000" marT="0" marB="0" anchor="b">
                    <a:lnL>
                      <a:noFill/>
                    </a:lnL>
                    <a:lnR>
                      <a:noFill/>
                    </a:lnR>
                    <a:lnT w="63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8,200</a:t>
                      </a:r>
                    </a:p>
                  </a:txBody>
                  <a:tcPr marL="36000" marR="36000" marT="0" marB="0" anchor="b">
                    <a:lnL>
                      <a:noFill/>
                    </a:lnL>
                    <a:lnR>
                      <a:noFill/>
                    </a:lnR>
                    <a:lnT w="63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8,140</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0560166"/>
                  </a:ext>
                </a:extLst>
              </a:tr>
              <a:tr h="73639">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대상</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2,814</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06850796"/>
                  </a:ext>
                </a:extLst>
              </a:tr>
              <a:tr h="73639">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Q (Kg)</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114,058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331,049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759,103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693,908</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51564190"/>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APP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8,200</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23958363"/>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빈스페이스</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endParaRPr lang="ko-KR" altLang="en-US"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997</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06070528"/>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Q (Kg)</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121,600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23544905"/>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APP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8,200</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85192123"/>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대상 </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소분전</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원두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5,158</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791346059"/>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Q (Kg)</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639,619</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7550097"/>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APP (</a:t>
                      </a:r>
                      <a:r>
                        <a:rPr lang="ko-KR" alt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8,063</a:t>
                      </a:r>
                      <a:r>
                        <a:rPr lang="en-US" altLang="ko-KR" sz="800" b="0" i="0" u="none" strike="noStrike" baseline="30000"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6365626"/>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gridSpan="2">
                  <a:txBody>
                    <a:bodyPr/>
                    <a:lstStyle/>
                    <a:p>
                      <a:pPr algn="l" fontAlgn="b"/>
                      <a:r>
                        <a:rPr lang="ko-KR" altLang="en-US"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대상</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92%</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356480177"/>
                  </a:ext>
                </a:extLst>
              </a:tr>
              <a:tr h="73639">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gridSpan="2">
                  <a:txBody>
                    <a:bodyPr/>
                    <a:lstStyle/>
                    <a:p>
                      <a:pPr algn="l" fontAlgn="b"/>
                      <a:r>
                        <a:rPr lang="ko-KR" altLang="en-US"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빈스페이스</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b"/>
                      <a:r>
                        <a:rPr lang="en-US" altLang="ko-KR" sz="8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07785977"/>
                  </a:ext>
                </a:extLst>
              </a:tr>
            </a:tbl>
          </a:graphicData>
        </a:graphic>
      </p:graphicFrame>
      <p:cxnSp>
        <p:nvCxnSpPr>
          <p:cNvPr id="36" name="연결선: 꺾임 35">
            <a:extLst>
              <a:ext uri="{FF2B5EF4-FFF2-40B4-BE49-F238E27FC236}">
                <a16:creationId xmlns:a16="http://schemas.microsoft.com/office/drawing/2014/main" id="{7F6BD1BA-A55C-49B3-B9A5-8C975E0ACD41}"/>
              </a:ext>
            </a:extLst>
          </p:cNvPr>
          <p:cNvCxnSpPr>
            <a:cxnSpLocks/>
            <a:stCxn id="25" idx="1"/>
            <a:endCxn id="33" idx="1"/>
          </p:cNvCxnSpPr>
          <p:nvPr/>
        </p:nvCxnSpPr>
        <p:spPr>
          <a:xfrm rot="10800000" flipV="1">
            <a:off x="4567449" y="3476318"/>
            <a:ext cx="92078" cy="1470202"/>
          </a:xfrm>
          <a:prstGeom prst="bentConnector3">
            <a:avLst>
              <a:gd name="adj1" fmla="val 257236"/>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7946A9D-1AC2-48D7-A327-C175EB018373}"/>
              </a:ext>
            </a:extLst>
          </p:cNvPr>
          <p:cNvSpPr txBox="1"/>
          <p:nvPr/>
        </p:nvSpPr>
        <p:spPr>
          <a:xfrm>
            <a:off x="4567447" y="5903431"/>
            <a:ext cx="4233333" cy="323165"/>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3: ’19</a:t>
            </a:r>
            <a:r>
              <a:rPr lang="ko-KR" altLang="en-US" sz="700" dirty="0">
                <a:latin typeface="Arial" panose="020B0604020202020204" pitchFamily="34" charset="0"/>
                <a:cs typeface="Arial" panose="020B0604020202020204" pitchFamily="34" charset="0"/>
              </a:rPr>
              <a:t>년까지는 대상에서만 원두를 매입하였으나</a:t>
            </a:r>
            <a:r>
              <a:rPr lang="en-US" altLang="ko-KR" sz="700" dirty="0">
                <a:latin typeface="Arial" panose="020B0604020202020204" pitchFamily="34" charset="0"/>
                <a:cs typeface="Arial" panose="020B0604020202020204" pitchFamily="34" charset="0"/>
              </a:rPr>
              <a:t>, ’20</a:t>
            </a:r>
            <a:r>
              <a:rPr lang="ko-KR" altLang="en-US" sz="700" dirty="0">
                <a:latin typeface="Arial" panose="020B0604020202020204" pitchFamily="34" charset="0"/>
                <a:cs typeface="Arial" panose="020B0604020202020204" pitchFamily="34" charset="0"/>
              </a:rPr>
              <a:t>년 이후 추가 물량 확보를 위해 빈스페이스 추가</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4: </a:t>
            </a:r>
            <a:r>
              <a:rPr lang="ko-KR" altLang="en-US" sz="700" dirty="0">
                <a:latin typeface="Arial" panose="020B0604020202020204" pitchFamily="34" charset="0"/>
                <a:cs typeface="Arial" panose="020B0604020202020204" pitchFamily="34" charset="0"/>
              </a:rPr>
              <a:t>회사는 </a:t>
            </a:r>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년부터 대상으로부터 </a:t>
            </a:r>
            <a:r>
              <a:rPr lang="ko-KR" altLang="en-US" sz="700" dirty="0" err="1">
                <a:latin typeface="Arial" panose="020B0604020202020204" pitchFamily="34" charset="0"/>
                <a:cs typeface="Arial" panose="020B0604020202020204" pitchFamily="34" charset="0"/>
              </a:rPr>
              <a:t>소분전</a:t>
            </a:r>
            <a:r>
              <a:rPr lang="ko-KR" altLang="en-US" sz="700" dirty="0">
                <a:latin typeface="Arial" panose="020B0604020202020204" pitchFamily="34" charset="0"/>
                <a:cs typeface="Arial" panose="020B0604020202020204" pitchFamily="34" charset="0"/>
              </a:rPr>
              <a:t> 원두를 매입하여 포장 수행 후 </a:t>
            </a:r>
            <a:r>
              <a:rPr lang="en-US" altLang="ko-KR" sz="700" dirty="0">
                <a:latin typeface="Arial" panose="020B0604020202020204" pitchFamily="34" charset="0"/>
                <a:cs typeface="Arial" panose="020B0604020202020204" pitchFamily="34" charset="0"/>
              </a:rPr>
              <a:t>SPC</a:t>
            </a:r>
            <a:r>
              <a:rPr lang="ko-KR" altLang="en-US" sz="700" dirty="0">
                <a:latin typeface="Arial" panose="020B0604020202020204" pitchFamily="34" charset="0"/>
                <a:cs typeface="Arial" panose="020B0604020202020204" pitchFamily="34" charset="0"/>
              </a:rPr>
              <a:t>에 납품하고 있으며</a:t>
            </a:r>
            <a:r>
              <a:rPr lang="en-US" altLang="ko-KR" sz="700" dirty="0">
                <a:latin typeface="Arial" panose="020B0604020202020204" pitchFamily="34" charset="0"/>
                <a:cs typeface="Arial" panose="020B0604020202020204" pitchFamily="34" charset="0"/>
              </a:rPr>
              <a:t>, </a:t>
            </a:r>
            <a:r>
              <a:rPr lang="ko-KR" altLang="en-US" sz="700" dirty="0" err="1">
                <a:latin typeface="Arial" panose="020B0604020202020204" pitchFamily="34" charset="0"/>
                <a:cs typeface="Arial" panose="020B0604020202020204" pitchFamily="34" charset="0"/>
              </a:rPr>
              <a:t>소분전</a:t>
            </a:r>
            <a:r>
              <a:rPr lang="ko-KR" altLang="en-US" sz="700" dirty="0">
                <a:latin typeface="Arial" panose="020B0604020202020204" pitchFamily="34" charset="0"/>
                <a:cs typeface="Arial" panose="020B0604020202020204" pitchFamily="34" charset="0"/>
              </a:rPr>
              <a:t> 원두의 매입단가는 </a:t>
            </a:r>
            <a:r>
              <a:rPr lang="en-US" altLang="ko-KR" sz="700" dirty="0">
                <a:latin typeface="Arial" panose="020B0604020202020204" pitchFamily="34" charset="0"/>
                <a:cs typeface="Arial" panose="020B0604020202020204" pitchFamily="34" charset="0"/>
              </a:rPr>
              <a:t>Kg</a:t>
            </a:r>
            <a:r>
              <a:rPr lang="ko-KR" altLang="en-US" sz="700" dirty="0">
                <a:latin typeface="Arial" panose="020B0604020202020204" pitchFamily="34" charset="0"/>
                <a:cs typeface="Arial" panose="020B0604020202020204" pitchFamily="34" charset="0"/>
              </a:rPr>
              <a:t>당 </a:t>
            </a:r>
            <a:r>
              <a:rPr lang="en-US" altLang="ko-KR" sz="700" dirty="0">
                <a:latin typeface="Arial" panose="020B0604020202020204" pitchFamily="34" charset="0"/>
                <a:cs typeface="Arial" panose="020B0604020202020204" pitchFamily="34" charset="0"/>
              </a:rPr>
              <a:t>7,350</a:t>
            </a:r>
            <a:r>
              <a:rPr lang="ko-KR" altLang="en-US" sz="700" dirty="0">
                <a:latin typeface="Arial" panose="020B0604020202020204" pitchFamily="34" charset="0"/>
                <a:cs typeface="Arial" panose="020B0604020202020204" pitchFamily="34" charset="0"/>
              </a:rPr>
              <a:t>원이며 해당 항목의 </a:t>
            </a:r>
            <a:r>
              <a:rPr lang="en-US" altLang="ko-KR" sz="700" dirty="0">
                <a:latin typeface="Arial" panose="020B0604020202020204" pitchFamily="34" charset="0"/>
                <a:cs typeface="Arial" panose="020B0604020202020204" pitchFamily="34" charset="0"/>
              </a:rPr>
              <a:t>APP</a:t>
            </a:r>
            <a:r>
              <a:rPr lang="ko-KR" altLang="en-US" sz="700" dirty="0">
                <a:latin typeface="Arial" panose="020B0604020202020204" pitchFamily="34" charset="0"/>
                <a:cs typeface="Arial" panose="020B0604020202020204" pitchFamily="34" charset="0"/>
              </a:rPr>
              <a:t>는 관련 노무비 및 간접원가가 고려됨</a:t>
            </a:r>
            <a:endParaRPr lang="en-US" altLang="ko-KR" sz="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7963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5067972"/>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Cost Structure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회사의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Revenue Breakdown</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별 </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Cost structure</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는 다음과 같습니다</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(3/7)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sp>
        <p:nvSpPr>
          <p:cNvPr id="9" name="TextBox 8">
            <a:extLst>
              <a:ext uri="{FF2B5EF4-FFF2-40B4-BE49-F238E27FC236}">
                <a16:creationId xmlns:a16="http://schemas.microsoft.com/office/drawing/2014/main" id="{78962393-E603-41EB-945C-001D99D1E0CD}"/>
              </a:ext>
            </a:extLst>
          </p:cNvPr>
          <p:cNvSpPr txBox="1"/>
          <p:nvPr/>
        </p:nvSpPr>
        <p:spPr>
          <a:xfrm>
            <a:off x="4571999" y="1686611"/>
            <a:ext cx="4233333" cy="602216"/>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물류매출</a:t>
            </a:r>
            <a:r>
              <a:rPr lang="en-US" altLang="ko-KR" sz="900" u="sng" dirty="0">
                <a:latin typeface="+mn-ea"/>
                <a:cs typeface="Univers for KPMG"/>
              </a:rPr>
              <a:t>(</a:t>
            </a:r>
            <a:r>
              <a:rPr lang="ko-KR" altLang="en-US" sz="900" u="sng" dirty="0" err="1">
                <a:latin typeface="+mn-ea"/>
                <a:cs typeface="Univers for KPMG"/>
              </a:rPr>
              <a:t>원두외</a:t>
            </a:r>
            <a:r>
              <a:rPr lang="en-US" altLang="ko-KR" sz="900" u="sng" dirty="0">
                <a:latin typeface="+mn-ea"/>
                <a:cs typeface="Univers for KPMG"/>
              </a:rPr>
              <a:t>)</a:t>
            </a:r>
            <a:r>
              <a:rPr lang="ko-KR" altLang="en-US" sz="900" u="sng" dirty="0">
                <a:latin typeface="+mn-ea"/>
                <a:cs typeface="Univers for KPMG"/>
              </a:rPr>
              <a:t> </a:t>
            </a:r>
            <a:r>
              <a:rPr lang="en-US" altLang="ko-KR" sz="900" u="sng" dirty="0">
                <a:latin typeface="+mn-ea"/>
                <a:cs typeface="Univers for KPMG"/>
              </a:rPr>
              <a:t>cost structure</a:t>
            </a:r>
          </a:p>
          <a:p>
            <a:pPr marL="144000" indent="-108000">
              <a:lnSpc>
                <a:spcPts val="1200"/>
              </a:lnSpc>
              <a:buClr>
                <a:srgbClr val="00338D"/>
              </a:buClr>
              <a:buFont typeface="Arial" panose="020B0604020202020204" pitchFamily="34" charset="0"/>
              <a:buChar char="•"/>
            </a:pPr>
            <a:r>
              <a:rPr lang="ko-KR" altLang="en-US" sz="900" dirty="0" err="1">
                <a:latin typeface="+mn-ea"/>
                <a:cs typeface="Univers for KPMG"/>
              </a:rPr>
              <a:t>원두외</a:t>
            </a:r>
            <a:r>
              <a:rPr lang="ko-KR" altLang="en-US" sz="900" dirty="0">
                <a:latin typeface="+mn-ea"/>
                <a:cs typeface="Univers for KPMG"/>
              </a:rPr>
              <a:t> 품목의 물류매출은 </a:t>
            </a:r>
            <a:r>
              <a:rPr lang="ko-KR" altLang="en-US" sz="900" dirty="0" err="1">
                <a:latin typeface="+mn-ea"/>
                <a:cs typeface="Univers for KPMG"/>
              </a:rPr>
              <a:t>순액법으로</a:t>
            </a:r>
            <a:r>
              <a:rPr lang="ko-KR" altLang="en-US" sz="900" dirty="0">
                <a:latin typeface="+mn-ea"/>
                <a:cs typeface="Univers for KPMG"/>
              </a:rPr>
              <a:t> 인식하여 별도 집계되는 원가는 없으며</a:t>
            </a:r>
            <a:r>
              <a:rPr lang="en-US" altLang="ko-KR" sz="900" dirty="0">
                <a:latin typeface="+mn-ea"/>
                <a:cs typeface="Univers for KPMG"/>
              </a:rPr>
              <a:t>, </a:t>
            </a:r>
            <a:r>
              <a:rPr lang="ko-KR" altLang="en-US" sz="900" dirty="0">
                <a:latin typeface="+mn-ea"/>
                <a:cs typeface="Univers for KPMG"/>
              </a:rPr>
              <a:t>공급가액에서 </a:t>
            </a:r>
            <a:r>
              <a:rPr lang="ko-KR" altLang="en-US" sz="900" dirty="0" err="1">
                <a:latin typeface="+mn-ea"/>
                <a:cs typeface="Univers for KPMG"/>
              </a:rPr>
              <a:t>물류비</a:t>
            </a:r>
            <a:r>
              <a:rPr lang="ko-KR" altLang="en-US" sz="900" dirty="0">
                <a:latin typeface="+mn-ea"/>
                <a:cs typeface="Univers for KPMG"/>
              </a:rPr>
              <a:t> 및 구매원가가 차감된 순액으로 매출을 인식하고 있음</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주요 품목별 </a:t>
            </a:r>
            <a:r>
              <a:rPr lang="ko-KR" altLang="en-US" sz="900" dirty="0" err="1">
                <a:latin typeface="+mn-ea"/>
                <a:cs typeface="Univers for KPMG"/>
              </a:rPr>
              <a:t>물류비</a:t>
            </a:r>
            <a:r>
              <a:rPr lang="en-US" altLang="ko-KR" sz="900" dirty="0">
                <a:latin typeface="+mn-ea"/>
                <a:cs typeface="Univers for KPMG"/>
              </a:rPr>
              <a:t>%</a:t>
            </a:r>
            <a:r>
              <a:rPr lang="ko-KR" altLang="en-US" sz="900" dirty="0">
                <a:latin typeface="+mn-ea"/>
                <a:cs typeface="Univers for KPMG"/>
              </a:rPr>
              <a:t>는 다음과 같음</a:t>
            </a:r>
            <a:endParaRPr lang="en-US" altLang="ko-KR" sz="900" dirty="0">
              <a:latin typeface="+mn-ea"/>
              <a:cs typeface="Univers for KPMG"/>
            </a:endParaRPr>
          </a:p>
        </p:txBody>
      </p:sp>
      <p:sp>
        <p:nvSpPr>
          <p:cNvPr id="10" name="순서도: 연결자 9">
            <a:extLst>
              <a:ext uri="{FF2B5EF4-FFF2-40B4-BE49-F238E27FC236}">
                <a16:creationId xmlns:a16="http://schemas.microsoft.com/office/drawing/2014/main" id="{047BABBA-F5D5-4A4E-8573-60640DDEC654}"/>
              </a:ext>
            </a:extLst>
          </p:cNvPr>
          <p:cNvSpPr/>
          <p:nvPr/>
        </p:nvSpPr>
        <p:spPr bwMode="auto">
          <a:xfrm>
            <a:off x="4403658" y="168378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graphicFrame>
        <p:nvGraphicFramePr>
          <p:cNvPr id="14" name="표 13">
            <a:extLst>
              <a:ext uri="{FF2B5EF4-FFF2-40B4-BE49-F238E27FC236}">
                <a16:creationId xmlns:a16="http://schemas.microsoft.com/office/drawing/2014/main" id="{BCDEB754-464A-4FEF-98B0-A301336050E6}"/>
              </a:ext>
            </a:extLst>
          </p:cNvPr>
          <p:cNvGraphicFramePr>
            <a:graphicFrameLocks noGrp="1"/>
          </p:cNvGraphicFramePr>
          <p:nvPr>
            <p:extLst>
              <p:ext uri="{D42A27DB-BD31-4B8C-83A1-F6EECF244321}">
                <p14:modId xmlns:p14="http://schemas.microsoft.com/office/powerpoint/2010/main" val="571034274"/>
              </p:ext>
            </p:extLst>
          </p:nvPr>
        </p:nvGraphicFramePr>
        <p:xfrm>
          <a:off x="4568400" y="2354246"/>
          <a:ext cx="2736000" cy="631680"/>
        </p:xfrm>
        <a:graphic>
          <a:graphicData uri="http://schemas.openxmlformats.org/drawingml/2006/table">
            <a:tbl>
              <a:tblPr/>
              <a:tblGrid>
                <a:gridCol w="576000">
                  <a:extLst>
                    <a:ext uri="{9D8B030D-6E8A-4147-A177-3AD203B41FA5}">
                      <a16:colId xmlns:a16="http://schemas.microsoft.com/office/drawing/2014/main" val="3671781127"/>
                    </a:ext>
                  </a:extLst>
                </a:gridCol>
                <a:gridCol w="720000">
                  <a:extLst>
                    <a:ext uri="{9D8B030D-6E8A-4147-A177-3AD203B41FA5}">
                      <a16:colId xmlns:a16="http://schemas.microsoft.com/office/drawing/2014/main" val="1996612668"/>
                    </a:ext>
                  </a:extLst>
                </a:gridCol>
                <a:gridCol w="720000">
                  <a:extLst>
                    <a:ext uri="{9D8B030D-6E8A-4147-A177-3AD203B41FA5}">
                      <a16:colId xmlns:a16="http://schemas.microsoft.com/office/drawing/2014/main" val="2058456377"/>
                    </a:ext>
                  </a:extLst>
                </a:gridCol>
                <a:gridCol w="720000">
                  <a:extLst>
                    <a:ext uri="{9D8B030D-6E8A-4147-A177-3AD203B41FA5}">
                      <a16:colId xmlns:a16="http://schemas.microsoft.com/office/drawing/2014/main" val="1336544871"/>
                    </a:ext>
                  </a:extLst>
                </a:gridCol>
              </a:tblGrid>
              <a:tr h="144000">
                <a:tc>
                  <a:txBody>
                    <a:bodyPr/>
                    <a:lstStyle/>
                    <a:p>
                      <a:pPr algn="l" fontAlgn="b"/>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endPar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62535164"/>
                  </a:ext>
                </a:extLst>
              </a:tr>
              <a:tr h="39022">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우유</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66736825"/>
                  </a:ext>
                </a:extLst>
              </a:tr>
              <a:tr h="39022">
                <a:tc>
                  <a:txBody>
                    <a:bodyPr/>
                    <a:lstStyle/>
                    <a:p>
                      <a:pPr algn="l" fontAlgn="b"/>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비식품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93727704"/>
                  </a:ext>
                </a:extLst>
              </a:tr>
              <a:tr h="39022">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파우더</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94796399"/>
                  </a:ext>
                </a:extLst>
              </a:tr>
              <a:tr h="39022">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그외</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42800255"/>
                  </a:ext>
                </a:extLst>
              </a:tr>
            </a:tbl>
          </a:graphicData>
        </a:graphic>
      </p:graphicFrame>
      <p:sp>
        <p:nvSpPr>
          <p:cNvPr id="32" name="TextBox 31">
            <a:extLst>
              <a:ext uri="{FF2B5EF4-FFF2-40B4-BE49-F238E27FC236}">
                <a16:creationId xmlns:a16="http://schemas.microsoft.com/office/drawing/2014/main" id="{5459F6E8-FDE2-4504-BDBF-E5F321F5344E}"/>
              </a:ext>
            </a:extLst>
          </p:cNvPr>
          <p:cNvSpPr txBox="1"/>
          <p:nvPr/>
        </p:nvSpPr>
        <p:spPr>
          <a:xfrm>
            <a:off x="4571999" y="3185302"/>
            <a:ext cx="4233333" cy="294440"/>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초기투자매출 </a:t>
            </a:r>
            <a:r>
              <a:rPr lang="en-US" altLang="ko-KR" sz="900" u="sng" dirty="0">
                <a:latin typeface="+mn-ea"/>
                <a:cs typeface="Univers for KPMG"/>
              </a:rPr>
              <a:t>cost structure</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가맹점 오픈 시 발생 매출 및 원가에 대한 </a:t>
            </a:r>
            <a:r>
              <a:rPr lang="en-US" altLang="ko-KR" sz="900" dirty="0">
                <a:latin typeface="+mn-ea"/>
                <a:cs typeface="Univers for KPMG"/>
              </a:rPr>
              <a:t>standard structure</a:t>
            </a:r>
            <a:r>
              <a:rPr lang="ko-KR" altLang="en-US" sz="900" dirty="0">
                <a:latin typeface="+mn-ea"/>
                <a:cs typeface="Univers for KPMG"/>
              </a:rPr>
              <a:t>는 다음에 해당함</a:t>
            </a:r>
            <a:endParaRPr lang="en-US" altLang="ko-KR" sz="900" dirty="0">
              <a:latin typeface="+mn-ea"/>
              <a:cs typeface="Univers for KPMG"/>
            </a:endParaRPr>
          </a:p>
        </p:txBody>
      </p:sp>
      <p:sp>
        <p:nvSpPr>
          <p:cNvPr id="34" name="순서도: 연결자 33">
            <a:extLst>
              <a:ext uri="{FF2B5EF4-FFF2-40B4-BE49-F238E27FC236}">
                <a16:creationId xmlns:a16="http://schemas.microsoft.com/office/drawing/2014/main" id="{D7205C0D-7EF5-401E-9E9B-B53E1092CC77}"/>
              </a:ext>
            </a:extLst>
          </p:cNvPr>
          <p:cNvSpPr/>
          <p:nvPr/>
        </p:nvSpPr>
        <p:spPr bwMode="auto">
          <a:xfrm>
            <a:off x="4403658" y="31824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graphicFrame>
        <p:nvGraphicFramePr>
          <p:cNvPr id="16" name="표 15">
            <a:extLst>
              <a:ext uri="{FF2B5EF4-FFF2-40B4-BE49-F238E27FC236}">
                <a16:creationId xmlns:a16="http://schemas.microsoft.com/office/drawing/2014/main" id="{3C0DB0A2-35FD-4657-A58C-D979EE5090A1}"/>
              </a:ext>
            </a:extLst>
          </p:cNvPr>
          <p:cNvGraphicFramePr>
            <a:graphicFrameLocks noGrp="1"/>
          </p:cNvGraphicFramePr>
          <p:nvPr/>
        </p:nvGraphicFramePr>
        <p:xfrm>
          <a:off x="4568400" y="3507868"/>
          <a:ext cx="1249400" cy="2560320"/>
        </p:xfrm>
        <a:graphic>
          <a:graphicData uri="http://schemas.openxmlformats.org/drawingml/2006/table">
            <a:tbl>
              <a:tblPr/>
              <a:tblGrid>
                <a:gridCol w="97400">
                  <a:extLst>
                    <a:ext uri="{9D8B030D-6E8A-4147-A177-3AD203B41FA5}">
                      <a16:colId xmlns:a16="http://schemas.microsoft.com/office/drawing/2014/main" val="1344690043"/>
                    </a:ext>
                  </a:extLst>
                </a:gridCol>
                <a:gridCol w="792000">
                  <a:extLst>
                    <a:ext uri="{9D8B030D-6E8A-4147-A177-3AD203B41FA5}">
                      <a16:colId xmlns:a16="http://schemas.microsoft.com/office/drawing/2014/main" val="4113886022"/>
                    </a:ext>
                  </a:extLst>
                </a:gridCol>
                <a:gridCol w="360000">
                  <a:extLst>
                    <a:ext uri="{9D8B030D-6E8A-4147-A177-3AD203B41FA5}">
                      <a16:colId xmlns:a16="http://schemas.microsoft.com/office/drawing/2014/main" val="1005723286"/>
                    </a:ext>
                  </a:extLst>
                </a:gridCol>
              </a:tblGrid>
              <a:tr h="84879">
                <a:tc gridSpan="2">
                  <a:txBody>
                    <a:bodyPr/>
                    <a:lstStyle/>
                    <a:p>
                      <a:pPr algn="l" fontAlgn="ct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072250044"/>
                  </a:ext>
                </a:extLst>
              </a:tr>
              <a:tr h="84879">
                <a:tc gridSpan="2">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0526004"/>
                  </a:ext>
                </a:extLst>
              </a:tr>
              <a:tr h="84879">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351447706"/>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주방기기</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97957466"/>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집기</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48752763"/>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도면 및 디자인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37096275"/>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98670501"/>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간판</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사인물 등</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218286718"/>
                  </a:ext>
                </a:extLst>
              </a:tr>
              <a:tr h="84879">
                <a:tc gridSpan="2">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54643792"/>
                  </a:ext>
                </a:extLst>
              </a:tr>
              <a:tr h="84879">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352349337"/>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주방기기</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81622568"/>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집기</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73178678"/>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도면 및 디자인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43598108"/>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22884281"/>
                  </a:ext>
                </a:extLst>
              </a:tr>
              <a:tr h="84879">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간판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사인물</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등</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549109423"/>
                  </a:ext>
                </a:extLst>
              </a:tr>
              <a:tr h="84879">
                <a:tc gridSpan="2">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no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noFill/>
                      <a:prstDash val="dot"/>
                      <a:round/>
                      <a:headEnd type="none" w="med" len="med"/>
                      <a:tailEnd type="none" w="med" len="med"/>
                    </a:lnB>
                  </a:tcPr>
                </a:tc>
                <a:extLst>
                  <a:ext uri="{0D108BD9-81ED-4DB2-BD59-A6C34878D82A}">
                    <a16:rowId xmlns:a16="http://schemas.microsoft.com/office/drawing/2014/main" val="2328485152"/>
                  </a:ext>
                </a:extLst>
              </a:tr>
              <a:tr h="84879">
                <a:tc gridSpan="2">
                  <a:txBody>
                    <a:bodyPr/>
                    <a:lstStyle/>
                    <a:p>
                      <a:pPr algn="l" fontAlgn="ctr"/>
                      <a:r>
                        <a:rPr lang="en-US"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a:noFill/>
                    </a:lnB>
                  </a:tcPr>
                </a:tc>
                <a:tc hMerge="1">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4149027310"/>
                  </a:ext>
                </a:extLst>
              </a:tr>
              <a:tr h="84879">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a:noFill/>
                    </a:lnB>
                  </a:tcPr>
                </a:tc>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주방기기</a:t>
                      </a: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기물</a:t>
                      </a:r>
                    </a:p>
                  </a:txBody>
                  <a:tcPr marL="36000" marR="36000" marT="0" marB="0" anchor="ctr">
                    <a:lnL w="6350" cap="flat" cmpd="sng" algn="ctr">
                      <a:solidFill>
                        <a:schemeClr val="tx2"/>
                      </a:solidFill>
                      <a:prstDash val="dot"/>
                      <a:round/>
                      <a:headEnd type="none" w="med" len="med"/>
                      <a:tailEnd type="none" w="med" len="med"/>
                    </a:lnL>
                    <a:lnR>
                      <a:noFill/>
                    </a:lnR>
                    <a:lnT w="6350" cap="flat" cmpd="sng" algn="ctr">
                      <a:solidFill>
                        <a:schemeClr val="tx2"/>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a:noFill/>
                    </a:lnB>
                  </a:tcPr>
                </a:tc>
                <a:extLst>
                  <a:ext uri="{0D108BD9-81ED-4DB2-BD59-A6C34878D82A}">
                    <a16:rowId xmlns:a16="http://schemas.microsoft.com/office/drawing/2014/main" val="454174961"/>
                  </a:ext>
                </a:extLst>
              </a:tr>
              <a:tr h="84879">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집기</a:t>
                      </a: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비품</a:t>
                      </a:r>
                    </a:p>
                  </a:txBody>
                  <a:tcPr marL="36000" marR="36000" marT="0" marB="0" anchor="ctr">
                    <a:lnL w="6350" cap="flat" cmpd="sng" algn="ctr">
                      <a:solidFill>
                        <a:schemeClr val="tx2"/>
                      </a:solidFill>
                      <a:prstDash val="dot"/>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16242558"/>
                  </a:ext>
                </a:extLst>
              </a:tr>
              <a:tr h="84879">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가구</a:t>
                      </a:r>
                    </a:p>
                  </a:txBody>
                  <a:tcPr marL="36000" marR="36000" marT="0" marB="0" anchor="ctr">
                    <a:lnL w="6350" cap="flat" cmpd="sng" algn="ctr">
                      <a:solidFill>
                        <a:schemeClr val="tx2"/>
                      </a:solidFill>
                      <a:prstDash val="dot"/>
                      <a:round/>
                      <a:headEnd type="none" w="med" len="med"/>
                      <a:tailEnd type="none" w="med" len="med"/>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6189899"/>
                  </a:ext>
                </a:extLst>
              </a:tr>
              <a:tr h="84879">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간판</a:t>
                      </a: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1"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사인물</a:t>
                      </a: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등</a:t>
                      </a:r>
                    </a:p>
                  </a:txBody>
                  <a:tcPr marL="36000" marR="36000" marT="0" marB="0" anchor="ctr">
                    <a:lnL w="6350" cap="flat" cmpd="sng" algn="ctr">
                      <a:solidFill>
                        <a:schemeClr val="tx2"/>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52060972"/>
                  </a:ext>
                </a:extLst>
              </a:tr>
            </a:tbl>
          </a:graphicData>
        </a:graphic>
      </p:graphicFrame>
      <p:sp>
        <p:nvSpPr>
          <p:cNvPr id="37" name="직사각형 36">
            <a:extLst>
              <a:ext uri="{FF2B5EF4-FFF2-40B4-BE49-F238E27FC236}">
                <a16:creationId xmlns:a16="http://schemas.microsoft.com/office/drawing/2014/main" id="{9F31DFFC-93C5-43E5-9487-1BA6B60A06F6}"/>
              </a:ext>
            </a:extLst>
          </p:cNvPr>
          <p:cNvSpPr/>
          <p:nvPr/>
        </p:nvSpPr>
        <p:spPr>
          <a:xfrm>
            <a:off x="4630723" y="5089438"/>
            <a:ext cx="1188000" cy="1219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6E4D5FB3-4FE8-4875-86A6-04986A8D3126}"/>
              </a:ext>
            </a:extLst>
          </p:cNvPr>
          <p:cNvSpPr/>
          <p:nvPr/>
        </p:nvSpPr>
        <p:spPr>
          <a:xfrm>
            <a:off x="4630723" y="5212657"/>
            <a:ext cx="1188000" cy="1219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0" name="표 19">
            <a:extLst>
              <a:ext uri="{FF2B5EF4-FFF2-40B4-BE49-F238E27FC236}">
                <a16:creationId xmlns:a16="http://schemas.microsoft.com/office/drawing/2014/main" id="{D8D4F05C-1676-4C55-A59E-3A193602B032}"/>
              </a:ext>
            </a:extLst>
          </p:cNvPr>
          <p:cNvGraphicFramePr>
            <a:graphicFrameLocks noGrp="1"/>
          </p:cNvGraphicFramePr>
          <p:nvPr/>
        </p:nvGraphicFramePr>
        <p:xfrm>
          <a:off x="6011999" y="3507868"/>
          <a:ext cx="2700000" cy="1219200"/>
        </p:xfrm>
        <a:graphic>
          <a:graphicData uri="http://schemas.openxmlformats.org/drawingml/2006/table">
            <a:tbl>
              <a:tblPr/>
              <a:tblGrid>
                <a:gridCol w="1008000">
                  <a:extLst>
                    <a:ext uri="{9D8B030D-6E8A-4147-A177-3AD203B41FA5}">
                      <a16:colId xmlns:a16="http://schemas.microsoft.com/office/drawing/2014/main" val="3746177473"/>
                    </a:ext>
                  </a:extLst>
                </a:gridCol>
                <a:gridCol w="936000">
                  <a:extLst>
                    <a:ext uri="{9D8B030D-6E8A-4147-A177-3AD203B41FA5}">
                      <a16:colId xmlns:a16="http://schemas.microsoft.com/office/drawing/2014/main" val="2780464020"/>
                    </a:ext>
                  </a:extLst>
                </a:gridCol>
                <a:gridCol w="756000">
                  <a:extLst>
                    <a:ext uri="{9D8B030D-6E8A-4147-A177-3AD203B41FA5}">
                      <a16:colId xmlns:a16="http://schemas.microsoft.com/office/drawing/2014/main" val="1426893064"/>
                    </a:ext>
                  </a:extLst>
                </a:gridCol>
              </a:tblGrid>
              <a:tr h="49285">
                <a:tc>
                  <a:txBody>
                    <a:bodyPr/>
                    <a:lstStyle/>
                    <a:p>
                      <a:pPr algn="l" fontAlgn="ct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상품명</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Standard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원가</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05540343"/>
                  </a:ext>
                </a:extLst>
              </a:tr>
              <a:tr h="70094">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이알코퍼레이션</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커피머신</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2GR,</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자동그라인더</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정수필터</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파우셋</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4,700,000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961161050"/>
                  </a:ext>
                </a:extLst>
              </a:tr>
              <a:tr h="49285">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한미에프엔피</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주방장비 일체</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8,022,000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0781758"/>
                  </a:ext>
                </a:extLst>
              </a:tr>
              <a:tr h="49285">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코스모스인터내셔날</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주방기물 일체</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1,480,809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1409526112"/>
                  </a:ext>
                </a:extLst>
              </a:tr>
              <a:tr h="49285">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아스펜코리아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블랜더</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set,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볼</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ea</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1294161491"/>
                  </a:ext>
                </a:extLst>
              </a:tr>
              <a:tr h="49285">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하이티넘</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l"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32"DID</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패널</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USB,</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브라켓</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317,000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401152468"/>
                  </a:ext>
                </a:extLst>
              </a:tr>
              <a:tr h="49285">
                <a:tc>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성신코프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앰프</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스피커</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172,727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99258016"/>
                  </a:ext>
                </a:extLst>
              </a:tr>
            </a:tbl>
          </a:graphicData>
        </a:graphic>
      </p:graphicFrame>
      <p:sp>
        <p:nvSpPr>
          <p:cNvPr id="39" name="직사각형 38">
            <a:extLst>
              <a:ext uri="{FF2B5EF4-FFF2-40B4-BE49-F238E27FC236}">
                <a16:creationId xmlns:a16="http://schemas.microsoft.com/office/drawing/2014/main" id="{199AA898-7256-4501-AB99-E98952A7CB23}"/>
              </a:ext>
            </a:extLst>
          </p:cNvPr>
          <p:cNvSpPr/>
          <p:nvPr/>
        </p:nvSpPr>
        <p:spPr>
          <a:xfrm>
            <a:off x="4630723" y="4710239"/>
            <a:ext cx="1188000" cy="1219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연결선: 꺾임 39">
            <a:extLst>
              <a:ext uri="{FF2B5EF4-FFF2-40B4-BE49-F238E27FC236}">
                <a16:creationId xmlns:a16="http://schemas.microsoft.com/office/drawing/2014/main" id="{9871680D-CF9E-4CD6-8C76-94B65FAFC43E}"/>
              </a:ext>
            </a:extLst>
          </p:cNvPr>
          <p:cNvCxnSpPr>
            <a:cxnSpLocks/>
            <a:stCxn id="16" idx="3"/>
            <a:endCxn id="20" idx="1"/>
          </p:cNvCxnSpPr>
          <p:nvPr/>
        </p:nvCxnSpPr>
        <p:spPr>
          <a:xfrm flipV="1">
            <a:off x="5817800" y="4117468"/>
            <a:ext cx="194199" cy="670560"/>
          </a:xfrm>
          <a:prstGeom prst="bent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표 41">
            <a:extLst>
              <a:ext uri="{FF2B5EF4-FFF2-40B4-BE49-F238E27FC236}">
                <a16:creationId xmlns:a16="http://schemas.microsoft.com/office/drawing/2014/main" id="{A32B1AA7-3239-4AE2-9DB8-615874C9F972}"/>
              </a:ext>
            </a:extLst>
          </p:cNvPr>
          <p:cNvGraphicFramePr>
            <a:graphicFrameLocks noGrp="1"/>
          </p:cNvGraphicFramePr>
          <p:nvPr/>
        </p:nvGraphicFramePr>
        <p:xfrm>
          <a:off x="6011999" y="4822783"/>
          <a:ext cx="2700000" cy="243840"/>
        </p:xfrm>
        <a:graphic>
          <a:graphicData uri="http://schemas.openxmlformats.org/drawingml/2006/table">
            <a:tbl>
              <a:tblPr/>
              <a:tblGrid>
                <a:gridCol w="1008000">
                  <a:extLst>
                    <a:ext uri="{9D8B030D-6E8A-4147-A177-3AD203B41FA5}">
                      <a16:colId xmlns:a16="http://schemas.microsoft.com/office/drawing/2014/main" val="3916683136"/>
                    </a:ext>
                  </a:extLst>
                </a:gridCol>
                <a:gridCol w="936000">
                  <a:extLst>
                    <a:ext uri="{9D8B030D-6E8A-4147-A177-3AD203B41FA5}">
                      <a16:colId xmlns:a16="http://schemas.microsoft.com/office/drawing/2014/main" val="1750836748"/>
                    </a:ext>
                  </a:extLst>
                </a:gridCol>
                <a:gridCol w="756000">
                  <a:extLst>
                    <a:ext uri="{9D8B030D-6E8A-4147-A177-3AD203B41FA5}">
                      <a16:colId xmlns:a16="http://schemas.microsoft.com/office/drawing/2014/main" val="3318001885"/>
                    </a:ext>
                  </a:extLst>
                </a:gridCol>
              </a:tblGrid>
              <a:tr h="60982">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상품명</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Standard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원가</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227262797"/>
                  </a:ext>
                </a:extLst>
              </a:tr>
              <a:tr h="6098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라움퍼니처</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가구 일체</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4,531,000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95871935"/>
                  </a:ext>
                </a:extLst>
              </a:tr>
            </a:tbl>
          </a:graphicData>
        </a:graphic>
      </p:graphicFrame>
      <p:cxnSp>
        <p:nvCxnSpPr>
          <p:cNvPr id="44" name="연결선: 꺾임 43">
            <a:extLst>
              <a:ext uri="{FF2B5EF4-FFF2-40B4-BE49-F238E27FC236}">
                <a16:creationId xmlns:a16="http://schemas.microsoft.com/office/drawing/2014/main" id="{BED5509C-0D61-4643-B191-F94842D4C1B4}"/>
              </a:ext>
            </a:extLst>
          </p:cNvPr>
          <p:cNvCxnSpPr>
            <a:cxnSpLocks/>
            <a:stCxn id="37" idx="3"/>
            <a:endCxn id="42" idx="1"/>
          </p:cNvCxnSpPr>
          <p:nvPr/>
        </p:nvCxnSpPr>
        <p:spPr>
          <a:xfrm flipV="1">
            <a:off x="5818723" y="4944703"/>
            <a:ext cx="193276" cy="205717"/>
          </a:xfrm>
          <a:prstGeom prst="bent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표 47">
            <a:extLst>
              <a:ext uri="{FF2B5EF4-FFF2-40B4-BE49-F238E27FC236}">
                <a16:creationId xmlns:a16="http://schemas.microsoft.com/office/drawing/2014/main" id="{A27ABABF-AFBD-4733-AFF7-54F1D1902F57}"/>
              </a:ext>
            </a:extLst>
          </p:cNvPr>
          <p:cNvGraphicFramePr>
            <a:graphicFrameLocks noGrp="1"/>
          </p:cNvGraphicFramePr>
          <p:nvPr/>
        </p:nvGraphicFramePr>
        <p:xfrm>
          <a:off x="6011999" y="5365025"/>
          <a:ext cx="2700000" cy="243840"/>
        </p:xfrm>
        <a:graphic>
          <a:graphicData uri="http://schemas.openxmlformats.org/drawingml/2006/table">
            <a:tbl>
              <a:tblPr/>
              <a:tblGrid>
                <a:gridCol w="1008000">
                  <a:extLst>
                    <a:ext uri="{9D8B030D-6E8A-4147-A177-3AD203B41FA5}">
                      <a16:colId xmlns:a16="http://schemas.microsoft.com/office/drawing/2014/main" val="3916683136"/>
                    </a:ext>
                  </a:extLst>
                </a:gridCol>
                <a:gridCol w="936000">
                  <a:extLst>
                    <a:ext uri="{9D8B030D-6E8A-4147-A177-3AD203B41FA5}">
                      <a16:colId xmlns:a16="http://schemas.microsoft.com/office/drawing/2014/main" val="1750836748"/>
                    </a:ext>
                  </a:extLst>
                </a:gridCol>
                <a:gridCol w="756000">
                  <a:extLst>
                    <a:ext uri="{9D8B030D-6E8A-4147-A177-3AD203B41FA5}">
                      <a16:colId xmlns:a16="http://schemas.microsoft.com/office/drawing/2014/main" val="3318001885"/>
                    </a:ext>
                  </a:extLst>
                </a:gridCol>
              </a:tblGrid>
              <a:tr h="60982">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상품명</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Standard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원가</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227262797"/>
                  </a:ext>
                </a:extLst>
              </a:tr>
              <a:tr h="60982">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에디슨공작소</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내</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외부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사인물</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8,306,000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95871935"/>
                  </a:ext>
                </a:extLst>
              </a:tr>
            </a:tbl>
          </a:graphicData>
        </a:graphic>
      </p:graphicFrame>
      <p:cxnSp>
        <p:nvCxnSpPr>
          <p:cNvPr id="49" name="연결선: 꺾임 48">
            <a:extLst>
              <a:ext uri="{FF2B5EF4-FFF2-40B4-BE49-F238E27FC236}">
                <a16:creationId xmlns:a16="http://schemas.microsoft.com/office/drawing/2014/main" id="{74F1D5CA-3D02-4667-9A03-CDD0F9217186}"/>
              </a:ext>
            </a:extLst>
          </p:cNvPr>
          <p:cNvCxnSpPr>
            <a:cxnSpLocks/>
            <a:stCxn id="38" idx="3"/>
            <a:endCxn id="48" idx="1"/>
          </p:cNvCxnSpPr>
          <p:nvPr/>
        </p:nvCxnSpPr>
        <p:spPr>
          <a:xfrm>
            <a:off x="5818723" y="5273639"/>
            <a:ext cx="193276" cy="213306"/>
          </a:xfrm>
          <a:prstGeom prst="bent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표 30">
            <a:extLst>
              <a:ext uri="{FF2B5EF4-FFF2-40B4-BE49-F238E27FC236}">
                <a16:creationId xmlns:a16="http://schemas.microsoft.com/office/drawing/2014/main" id="{1040CD30-D65E-4DE9-8BFF-D73241266B66}"/>
              </a:ext>
            </a:extLst>
          </p:cNvPr>
          <p:cNvGraphicFramePr>
            <a:graphicFrameLocks noGrp="1"/>
          </p:cNvGraphicFramePr>
          <p:nvPr/>
        </p:nvGraphicFramePr>
        <p:xfrm>
          <a:off x="1620000" y="1677600"/>
          <a:ext cx="2669984" cy="4533120"/>
        </p:xfrm>
        <a:graphic>
          <a:graphicData uri="http://schemas.openxmlformats.org/drawingml/2006/table">
            <a:tbl>
              <a:tblPr/>
              <a:tblGrid>
                <a:gridCol w="97400">
                  <a:extLst>
                    <a:ext uri="{9D8B030D-6E8A-4147-A177-3AD203B41FA5}">
                      <a16:colId xmlns:a16="http://schemas.microsoft.com/office/drawing/2014/main" val="2400166327"/>
                    </a:ext>
                  </a:extLst>
                </a:gridCol>
                <a:gridCol w="97400">
                  <a:extLst>
                    <a:ext uri="{9D8B030D-6E8A-4147-A177-3AD203B41FA5}">
                      <a16:colId xmlns:a16="http://schemas.microsoft.com/office/drawing/2014/main" val="856312733"/>
                    </a:ext>
                  </a:extLst>
                </a:gridCol>
                <a:gridCol w="97400">
                  <a:extLst>
                    <a:ext uri="{9D8B030D-6E8A-4147-A177-3AD203B41FA5}">
                      <a16:colId xmlns:a16="http://schemas.microsoft.com/office/drawing/2014/main" val="843713555"/>
                    </a:ext>
                  </a:extLst>
                </a:gridCol>
                <a:gridCol w="792000">
                  <a:extLst>
                    <a:ext uri="{9D8B030D-6E8A-4147-A177-3AD203B41FA5}">
                      <a16:colId xmlns:a16="http://schemas.microsoft.com/office/drawing/2014/main" val="2146424333"/>
                    </a:ext>
                  </a:extLst>
                </a:gridCol>
                <a:gridCol w="396446">
                  <a:extLst>
                    <a:ext uri="{9D8B030D-6E8A-4147-A177-3AD203B41FA5}">
                      <a16:colId xmlns:a16="http://schemas.microsoft.com/office/drawing/2014/main" val="1520873647"/>
                    </a:ext>
                  </a:extLst>
                </a:gridCol>
                <a:gridCol w="396446">
                  <a:extLst>
                    <a:ext uri="{9D8B030D-6E8A-4147-A177-3AD203B41FA5}">
                      <a16:colId xmlns:a16="http://schemas.microsoft.com/office/drawing/2014/main" val="2386700097"/>
                    </a:ext>
                  </a:extLst>
                </a:gridCol>
                <a:gridCol w="396446">
                  <a:extLst>
                    <a:ext uri="{9D8B030D-6E8A-4147-A177-3AD203B41FA5}">
                      <a16:colId xmlns:a16="http://schemas.microsoft.com/office/drawing/2014/main" val="3806460689"/>
                    </a:ext>
                  </a:extLst>
                </a:gridCol>
                <a:gridCol w="396446">
                  <a:extLst>
                    <a:ext uri="{9D8B030D-6E8A-4147-A177-3AD203B41FA5}">
                      <a16:colId xmlns:a16="http://schemas.microsoft.com/office/drawing/2014/main" val="1179153751"/>
                    </a:ext>
                  </a:extLst>
                </a:gridCol>
              </a:tblGrid>
              <a:tr h="144000">
                <a:tc gridSpan="4">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302378252"/>
                  </a:ext>
                </a:extLst>
              </a:tr>
              <a:tr h="90990">
                <a:tc gridSpan="4">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3006074"/>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5,772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36,480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38611021"/>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75457023"/>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12,331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06499673"/>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9,496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18769053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5,772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14,653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21678980"/>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8,334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18,886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4008667"/>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7,903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8,894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17,394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19,538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317595666"/>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4714527"/>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1,730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35556771"/>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33388298"/>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9941906"/>
                  </a:ext>
                </a:extLst>
              </a:tr>
              <a:tr h="90990">
                <a:tc gridSpan="4">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94372388"/>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11,845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43383205"/>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11,845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4943605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7398054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5,069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148248027"/>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22993939"/>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6,082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9,870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157238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5,910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9,471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10,669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086720876"/>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0645745"/>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9798675"/>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92087082"/>
                  </a:ext>
                </a:extLst>
              </a:tr>
              <a:tr h="9099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34228046"/>
                  </a:ext>
                </a:extLst>
              </a:tr>
              <a:tr h="90990">
                <a:tc gridSpan="4">
                  <a:txBody>
                    <a:bodyPr/>
                    <a:lstStyle/>
                    <a:p>
                      <a:pPr algn="l" fontAlgn="ctr"/>
                      <a:r>
                        <a:rPr lang="en-US" altLang="ko-KR" sz="800" b="1" i="1"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CoGS</a:t>
                      </a: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12638090"/>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31143409"/>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579014975"/>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02432960"/>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2577307"/>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14197532"/>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20565315"/>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200365246"/>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76250383"/>
                  </a:ext>
                </a:extLst>
              </a:tr>
              <a:tr h="90990">
                <a:tc>
                  <a:txBody>
                    <a:bodyPr/>
                    <a:lstStyle/>
                    <a:p>
                      <a:pPr algn="l" fontAlgn="ctr"/>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61778271"/>
                  </a:ext>
                </a:extLst>
              </a:tr>
              <a:tr h="90990">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371093103"/>
                  </a:ext>
                </a:extLst>
              </a:tr>
              <a:tr h="90990">
                <a:tc>
                  <a:txBody>
                    <a:bodyPr/>
                    <a:lstStyle/>
                    <a:p>
                      <a:pPr algn="l" fontAlgn="ctr"/>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3">
                  <a:txBody>
                    <a:bodyPr/>
                    <a:lstStyle/>
                    <a:p>
                      <a:pPr algn="l" fontAlgn="ctr"/>
                      <a:r>
                        <a:rPr lang="ko-KR" altLang="en-US"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기타매출원가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8205304"/>
                  </a:ext>
                </a:extLst>
              </a:tr>
            </a:tbl>
          </a:graphicData>
        </a:graphic>
      </p:graphicFrame>
      <p:sp>
        <p:nvSpPr>
          <p:cNvPr id="7" name="직사각형 6">
            <a:extLst>
              <a:ext uri="{FF2B5EF4-FFF2-40B4-BE49-F238E27FC236}">
                <a16:creationId xmlns:a16="http://schemas.microsoft.com/office/drawing/2014/main" id="{5F237353-958F-4F5B-95D4-685DD7AA6574}"/>
              </a:ext>
            </a:extLst>
          </p:cNvPr>
          <p:cNvSpPr/>
          <p:nvPr/>
        </p:nvSpPr>
        <p:spPr>
          <a:xfrm>
            <a:off x="3893820" y="2433311"/>
            <a:ext cx="39262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EB17156-B09A-470B-A853-6BE83D4D84CC}"/>
              </a:ext>
            </a:extLst>
          </p:cNvPr>
          <p:cNvSpPr/>
          <p:nvPr/>
        </p:nvSpPr>
        <p:spPr>
          <a:xfrm>
            <a:off x="3893820" y="3886551"/>
            <a:ext cx="39262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순서도: 연결자 10">
            <a:extLst>
              <a:ext uri="{FF2B5EF4-FFF2-40B4-BE49-F238E27FC236}">
                <a16:creationId xmlns:a16="http://schemas.microsoft.com/office/drawing/2014/main" id="{B969DECD-EA2F-48B9-8B67-AFA575CBD94C}"/>
              </a:ext>
            </a:extLst>
          </p:cNvPr>
          <p:cNvSpPr/>
          <p:nvPr/>
        </p:nvSpPr>
        <p:spPr bwMode="auto">
          <a:xfrm>
            <a:off x="3809650" y="23536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12" name="순서도: 연결자 11">
            <a:extLst>
              <a:ext uri="{FF2B5EF4-FFF2-40B4-BE49-F238E27FC236}">
                <a16:creationId xmlns:a16="http://schemas.microsoft.com/office/drawing/2014/main" id="{BFA959EC-D1D9-4588-A703-4ACBE4A9B421}"/>
              </a:ext>
            </a:extLst>
          </p:cNvPr>
          <p:cNvSpPr/>
          <p:nvPr/>
        </p:nvSpPr>
        <p:spPr bwMode="auto">
          <a:xfrm>
            <a:off x="3809650" y="384348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6" name="직사각형 25">
            <a:extLst>
              <a:ext uri="{FF2B5EF4-FFF2-40B4-BE49-F238E27FC236}">
                <a16:creationId xmlns:a16="http://schemas.microsoft.com/office/drawing/2014/main" id="{0FFBF14A-E6B1-4909-925A-4A5CFB059579}"/>
              </a:ext>
            </a:extLst>
          </p:cNvPr>
          <p:cNvSpPr/>
          <p:nvPr/>
        </p:nvSpPr>
        <p:spPr>
          <a:xfrm>
            <a:off x="3893820" y="2670086"/>
            <a:ext cx="39262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D8E42B71-06FE-4DF7-B834-2843DA97AD5D}"/>
              </a:ext>
            </a:extLst>
          </p:cNvPr>
          <p:cNvSpPr/>
          <p:nvPr/>
        </p:nvSpPr>
        <p:spPr>
          <a:xfrm>
            <a:off x="3893820" y="4123326"/>
            <a:ext cx="39262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순서도: 연결자 27">
            <a:extLst>
              <a:ext uri="{FF2B5EF4-FFF2-40B4-BE49-F238E27FC236}">
                <a16:creationId xmlns:a16="http://schemas.microsoft.com/office/drawing/2014/main" id="{CBE83D9A-8CE5-4C24-B978-F8A746838348}"/>
              </a:ext>
            </a:extLst>
          </p:cNvPr>
          <p:cNvSpPr/>
          <p:nvPr/>
        </p:nvSpPr>
        <p:spPr bwMode="auto">
          <a:xfrm>
            <a:off x="3809650" y="259046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29" name="순서도: 연결자 28">
            <a:extLst>
              <a:ext uri="{FF2B5EF4-FFF2-40B4-BE49-F238E27FC236}">
                <a16:creationId xmlns:a16="http://schemas.microsoft.com/office/drawing/2014/main" id="{FC0818A6-2E30-4760-9304-A81C88AB348D}"/>
              </a:ext>
            </a:extLst>
          </p:cNvPr>
          <p:cNvSpPr/>
          <p:nvPr/>
        </p:nvSpPr>
        <p:spPr bwMode="auto">
          <a:xfrm>
            <a:off x="3809650" y="40802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58232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1947639103"/>
              </p:ext>
            </p:extLst>
          </p:nvPr>
        </p:nvGraphicFramePr>
        <p:xfrm>
          <a:off x="468001" y="1190355"/>
          <a:ext cx="8337332" cy="4904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Payroll</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급여대장 검토 결과 회사의 직급별 급여</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및</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평균 임직원</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수는 다음과 같습니다</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(4/7)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4" name="표 3">
            <a:extLst>
              <a:ext uri="{FF2B5EF4-FFF2-40B4-BE49-F238E27FC236}">
                <a16:creationId xmlns:a16="http://schemas.microsoft.com/office/drawing/2014/main" id="{47FBC168-0DB7-45D4-A29C-7FE3A255323E}"/>
              </a:ext>
            </a:extLst>
          </p:cNvPr>
          <p:cNvGraphicFramePr>
            <a:graphicFrameLocks noGrp="1"/>
          </p:cNvGraphicFramePr>
          <p:nvPr/>
        </p:nvGraphicFramePr>
        <p:xfrm>
          <a:off x="1620000" y="1677600"/>
          <a:ext cx="2592000" cy="4045440"/>
        </p:xfrm>
        <a:graphic>
          <a:graphicData uri="http://schemas.openxmlformats.org/drawingml/2006/table">
            <a:tbl>
              <a:tblPr/>
              <a:tblGrid>
                <a:gridCol w="180000">
                  <a:extLst>
                    <a:ext uri="{9D8B030D-6E8A-4147-A177-3AD203B41FA5}">
                      <a16:colId xmlns:a16="http://schemas.microsoft.com/office/drawing/2014/main" val="4157477765"/>
                    </a:ext>
                  </a:extLst>
                </a:gridCol>
                <a:gridCol w="684000">
                  <a:extLst>
                    <a:ext uri="{9D8B030D-6E8A-4147-A177-3AD203B41FA5}">
                      <a16:colId xmlns:a16="http://schemas.microsoft.com/office/drawing/2014/main" val="3935790086"/>
                    </a:ext>
                  </a:extLst>
                </a:gridCol>
                <a:gridCol w="432000">
                  <a:extLst>
                    <a:ext uri="{9D8B030D-6E8A-4147-A177-3AD203B41FA5}">
                      <a16:colId xmlns:a16="http://schemas.microsoft.com/office/drawing/2014/main" val="320921962"/>
                    </a:ext>
                  </a:extLst>
                </a:gridCol>
                <a:gridCol w="432000">
                  <a:extLst>
                    <a:ext uri="{9D8B030D-6E8A-4147-A177-3AD203B41FA5}">
                      <a16:colId xmlns:a16="http://schemas.microsoft.com/office/drawing/2014/main" val="934169604"/>
                    </a:ext>
                  </a:extLst>
                </a:gridCol>
                <a:gridCol w="432000">
                  <a:extLst>
                    <a:ext uri="{9D8B030D-6E8A-4147-A177-3AD203B41FA5}">
                      <a16:colId xmlns:a16="http://schemas.microsoft.com/office/drawing/2014/main" val="1869618375"/>
                    </a:ext>
                  </a:extLst>
                </a:gridCol>
                <a:gridCol w="432000">
                  <a:extLst>
                    <a:ext uri="{9D8B030D-6E8A-4147-A177-3AD203B41FA5}">
                      <a16:colId xmlns:a16="http://schemas.microsoft.com/office/drawing/2014/main" val="2869677027"/>
                    </a:ext>
                  </a:extLst>
                </a:gridCol>
              </a:tblGrid>
              <a:tr h="144000">
                <a:tc gridSpan="2">
                  <a:txBody>
                    <a:bodyPr/>
                    <a:lstStyle/>
                    <a:p>
                      <a:pPr algn="l" fontAlgn="b"/>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명</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8704260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계</a:t>
                      </a:r>
                      <a:r>
                        <a:rPr lang="en-US" altLang="ko-KR"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1,393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4,506</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60702133"/>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2,599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3,982</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56904162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278763695"/>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201519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28765759"/>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624691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9186372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437</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1276195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493</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63114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818</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7260697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825</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1319816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566606392"/>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524</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5088172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정규직</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159</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50126755"/>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정직원</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04054377"/>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267</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27436738"/>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임직원 수</a:t>
                      </a:r>
                      <a:r>
                        <a:rPr lang="en-US" altLang="ko-KR"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9895705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7991324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1872227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15895397"/>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7890228"/>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81041572"/>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616451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8756348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3298169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379631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8426506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8903291"/>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78722831"/>
                  </a:ext>
                </a:extLst>
              </a:tr>
              <a:tr h="93533">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정규직</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497355148"/>
                  </a:ext>
                </a:extLst>
              </a:tr>
              <a:tr h="93533">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정직원</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9886627"/>
                  </a:ext>
                </a:extLst>
              </a:tr>
              <a:tr h="93533">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55367550"/>
                  </a:ext>
                </a:extLst>
              </a:tr>
            </a:tbl>
          </a:graphicData>
        </a:graphic>
      </p:graphicFrame>
      <p:sp>
        <p:nvSpPr>
          <p:cNvPr id="33" name="직사각형 32">
            <a:extLst>
              <a:ext uri="{FF2B5EF4-FFF2-40B4-BE49-F238E27FC236}">
                <a16:creationId xmlns:a16="http://schemas.microsoft.com/office/drawing/2014/main" id="{827792B0-8DBC-47CA-A530-CE4C7814CD1A}"/>
              </a:ext>
            </a:extLst>
          </p:cNvPr>
          <p:cNvSpPr/>
          <p:nvPr/>
        </p:nvSpPr>
        <p:spPr>
          <a:xfrm>
            <a:off x="1619999" y="1820438"/>
            <a:ext cx="2592000"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0B60D2EB-0780-4375-9B2E-7C357D012D3D}"/>
              </a:ext>
            </a:extLst>
          </p:cNvPr>
          <p:cNvSpPr txBox="1"/>
          <p:nvPr/>
        </p:nvSpPr>
        <p:spPr>
          <a:xfrm>
            <a:off x="1619999" y="5758344"/>
            <a:ext cx="4428600"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급여대장상 급여에 해당함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급여대장상 연평균 임직원 수</a:t>
            </a:r>
            <a:endParaRPr lang="en-US" altLang="ko-KR" sz="700" dirty="0">
              <a:latin typeface="Arial" panose="020B0604020202020204" pitchFamily="34" charset="0"/>
              <a:cs typeface="Arial" panose="020B0604020202020204" pitchFamily="34" charset="0"/>
            </a:endParaRPr>
          </a:p>
        </p:txBody>
      </p:sp>
      <p:graphicFrame>
        <p:nvGraphicFramePr>
          <p:cNvPr id="13" name="표 12">
            <a:extLst>
              <a:ext uri="{FF2B5EF4-FFF2-40B4-BE49-F238E27FC236}">
                <a16:creationId xmlns:a16="http://schemas.microsoft.com/office/drawing/2014/main" id="{0A7460A6-7E1A-43D0-8ABF-F38212B815BF}"/>
              </a:ext>
            </a:extLst>
          </p:cNvPr>
          <p:cNvGraphicFramePr>
            <a:graphicFrameLocks noGrp="1"/>
          </p:cNvGraphicFramePr>
          <p:nvPr>
            <p:extLst>
              <p:ext uri="{D42A27DB-BD31-4B8C-83A1-F6EECF244321}">
                <p14:modId xmlns:p14="http://schemas.microsoft.com/office/powerpoint/2010/main" val="2524293080"/>
              </p:ext>
            </p:extLst>
          </p:nvPr>
        </p:nvGraphicFramePr>
        <p:xfrm>
          <a:off x="4571999" y="2033899"/>
          <a:ext cx="3240000" cy="1850880"/>
        </p:xfrm>
        <a:graphic>
          <a:graphicData uri="http://schemas.openxmlformats.org/drawingml/2006/table">
            <a:tbl>
              <a:tblPr/>
              <a:tblGrid>
                <a:gridCol w="144000">
                  <a:extLst>
                    <a:ext uri="{9D8B030D-6E8A-4147-A177-3AD203B41FA5}">
                      <a16:colId xmlns:a16="http://schemas.microsoft.com/office/drawing/2014/main" val="2499022997"/>
                    </a:ext>
                  </a:extLst>
                </a:gridCol>
                <a:gridCol w="216000">
                  <a:extLst>
                    <a:ext uri="{9D8B030D-6E8A-4147-A177-3AD203B41FA5}">
                      <a16:colId xmlns:a16="http://schemas.microsoft.com/office/drawing/2014/main" val="3888093293"/>
                    </a:ext>
                  </a:extLst>
                </a:gridCol>
                <a:gridCol w="1008000">
                  <a:extLst>
                    <a:ext uri="{9D8B030D-6E8A-4147-A177-3AD203B41FA5}">
                      <a16:colId xmlns:a16="http://schemas.microsoft.com/office/drawing/2014/main" val="2695097878"/>
                    </a:ext>
                  </a:extLst>
                </a:gridCol>
                <a:gridCol w="468000">
                  <a:extLst>
                    <a:ext uri="{9D8B030D-6E8A-4147-A177-3AD203B41FA5}">
                      <a16:colId xmlns:a16="http://schemas.microsoft.com/office/drawing/2014/main" val="4152772291"/>
                    </a:ext>
                  </a:extLst>
                </a:gridCol>
                <a:gridCol w="468000">
                  <a:extLst>
                    <a:ext uri="{9D8B030D-6E8A-4147-A177-3AD203B41FA5}">
                      <a16:colId xmlns:a16="http://schemas.microsoft.com/office/drawing/2014/main" val="1306619420"/>
                    </a:ext>
                  </a:extLst>
                </a:gridCol>
                <a:gridCol w="468000">
                  <a:extLst>
                    <a:ext uri="{9D8B030D-6E8A-4147-A177-3AD203B41FA5}">
                      <a16:colId xmlns:a16="http://schemas.microsoft.com/office/drawing/2014/main" val="2500428669"/>
                    </a:ext>
                  </a:extLst>
                </a:gridCol>
                <a:gridCol w="468000">
                  <a:extLst>
                    <a:ext uri="{9D8B030D-6E8A-4147-A177-3AD203B41FA5}">
                      <a16:colId xmlns:a16="http://schemas.microsoft.com/office/drawing/2014/main" val="4081998236"/>
                    </a:ext>
                  </a:extLst>
                </a:gridCol>
              </a:tblGrid>
              <a:tr h="144000">
                <a:tc gridSpan="3">
                  <a:txBody>
                    <a:bodyPr/>
                    <a:lstStyle/>
                    <a:p>
                      <a:pPr algn="l" fontAlgn="b"/>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fontAlgn="b"/>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348818740"/>
                  </a:ext>
                </a:extLst>
              </a:tr>
              <a:tr h="116760">
                <a:tc gridSpan="3">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급여대장상 급여 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3,074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4,506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66786436"/>
                  </a:ext>
                </a:extLst>
              </a:tr>
              <a:tr h="116760">
                <a:tc gridSpan="3">
                  <a:txBody>
                    <a:bodyPr/>
                    <a:lstStyle/>
                    <a:p>
                      <a:pPr algn="l"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PL</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상 급여 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(B)</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3,079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5,113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60684487"/>
                  </a:ext>
                </a:extLst>
              </a:tr>
              <a:tr h="116760">
                <a:tc>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50803382"/>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판매관리비</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1,289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3,076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4,515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62348529"/>
                  </a:ext>
                </a:extLst>
              </a:tr>
              <a:tr h="116760">
                <a:tc gridSpan="3">
                  <a:txBody>
                    <a:bodyPr/>
                    <a:lstStyle/>
                    <a:p>
                      <a:pPr algn="l" fontAlgn="b"/>
                      <a:r>
                        <a:rPr lang="en-US" sz="800" b="1" i="0" u="none" strike="noStrike" dirty="0">
                          <a:solidFill>
                            <a:srgbClr val="000000"/>
                          </a:solidFill>
                          <a:effectLst/>
                          <a:latin typeface="맑은 고딕" panose="020B0503020000020004" pitchFamily="50" charset="-127"/>
                          <a:ea typeface="맑은 고딕" panose="020B0503020000020004" pitchFamily="50" charset="-127"/>
                        </a:rPr>
                        <a:t>diff (C= B-A)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607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9316022"/>
                  </a:ext>
                </a:extLst>
              </a:tr>
              <a:tr h="116760">
                <a:tc gridSpan="3">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조정사항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a:t>
                      </a:r>
                      <a:r>
                        <a:rPr lang="en-US" sz="800" b="1" i="0" u="none" strike="noStrike" dirty="0">
                          <a:solidFill>
                            <a:srgbClr val="000000"/>
                          </a:solidFill>
                          <a:effectLst/>
                          <a:latin typeface="맑은 고딕" panose="020B0503020000020004" pitchFamily="50" charset="-127"/>
                          <a:ea typeface="맑은 고딕" panose="020B0503020000020004" pitchFamily="50" charset="-127"/>
                        </a:rPr>
                        <a:t>D)</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581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84591766"/>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급여대장 미반영분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641459693"/>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퇴직연금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342017941"/>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임원퇴직급여충당금</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570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71598192"/>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미지급연차수당</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0117340"/>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청년고용장려금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25459359"/>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en-US" sz="800" b="0" i="0" u="none" strike="noStrike" dirty="0">
                          <a:solidFill>
                            <a:srgbClr val="000000"/>
                          </a:solidFill>
                          <a:effectLst/>
                          <a:latin typeface="맑은 고딕" panose="020B0503020000020004" pitchFamily="50" charset="-127"/>
                          <a:ea typeface="맑은 고딕" panose="020B0503020000020004" pitchFamily="50" charset="-127"/>
                        </a:rPr>
                        <a:t>PL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미반영분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41344893"/>
                  </a:ext>
                </a:extLst>
              </a:tr>
              <a:tr h="11676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경상연구개발비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13782482"/>
                  </a:ext>
                </a:extLst>
              </a:tr>
              <a:tr h="116760">
                <a:tc gridSpan="3">
                  <a:txBody>
                    <a:bodyPr/>
                    <a:lstStyle/>
                    <a:p>
                      <a:pPr algn="l" fontAlgn="b"/>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조정후 </a:t>
                      </a:r>
                      <a:r>
                        <a:rPr lang="en-US" sz="800" b="1" i="0" u="none" strike="noStrike" dirty="0">
                          <a:solidFill>
                            <a:srgbClr val="000000"/>
                          </a:solidFill>
                          <a:effectLst/>
                          <a:latin typeface="맑은 고딕" panose="020B0503020000020004" pitchFamily="50" charset="-127"/>
                          <a:ea typeface="맑은 고딕" panose="020B0503020000020004" pitchFamily="50" charset="-127"/>
                        </a:rPr>
                        <a:t>diff (D-C)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04635237"/>
                  </a:ext>
                </a:extLst>
              </a:tr>
            </a:tbl>
          </a:graphicData>
        </a:graphic>
      </p:graphicFrame>
      <p:sp>
        <p:nvSpPr>
          <p:cNvPr id="41" name="TextBox 40">
            <a:extLst>
              <a:ext uri="{FF2B5EF4-FFF2-40B4-BE49-F238E27FC236}">
                <a16:creationId xmlns:a16="http://schemas.microsoft.com/office/drawing/2014/main" id="{13BF7100-860B-46AC-9552-E8851C71D685}"/>
              </a:ext>
            </a:extLst>
          </p:cNvPr>
          <p:cNvSpPr txBox="1"/>
          <p:nvPr/>
        </p:nvSpPr>
        <p:spPr>
          <a:xfrm>
            <a:off x="4571999" y="1686611"/>
            <a:ext cx="4233333" cy="294440"/>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급여대장과 </a:t>
            </a:r>
            <a:r>
              <a:rPr lang="en-US" altLang="ko-KR" sz="900" u="sng" dirty="0">
                <a:latin typeface="+mn-ea"/>
                <a:cs typeface="Univers for KPMG"/>
              </a:rPr>
              <a:t>PL</a:t>
            </a:r>
            <a:r>
              <a:rPr lang="ko-KR" altLang="en-US" sz="900" u="sng" dirty="0">
                <a:latin typeface="+mn-ea"/>
                <a:cs typeface="Univers for KPMG"/>
              </a:rPr>
              <a:t>상 급여와의 </a:t>
            </a:r>
            <a:r>
              <a:rPr lang="en-US" altLang="ko-KR" sz="900" u="sng" dirty="0">
                <a:latin typeface="+mn-ea"/>
                <a:cs typeface="Univers for KPMG"/>
              </a:rPr>
              <a:t>Reconciliation</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급여대장상 급여와 </a:t>
            </a:r>
            <a:r>
              <a:rPr lang="en-US" altLang="ko-KR" sz="900" dirty="0">
                <a:latin typeface="+mn-ea"/>
                <a:cs typeface="Univers for KPMG"/>
              </a:rPr>
              <a:t>PL</a:t>
            </a:r>
            <a:r>
              <a:rPr lang="ko-KR" altLang="en-US" sz="900" dirty="0">
                <a:latin typeface="+mn-ea"/>
                <a:cs typeface="Univers for KPMG"/>
              </a:rPr>
              <a:t>상 급여는 아래와 같이 일부 차이가 존재함</a:t>
            </a:r>
            <a:endParaRPr lang="en-US" altLang="ko-KR" sz="900" dirty="0">
              <a:latin typeface="+mn-ea"/>
              <a:cs typeface="Univers for KPMG"/>
            </a:endParaRPr>
          </a:p>
        </p:txBody>
      </p:sp>
      <p:sp>
        <p:nvSpPr>
          <p:cNvPr id="43" name="순서도: 연결자 42">
            <a:extLst>
              <a:ext uri="{FF2B5EF4-FFF2-40B4-BE49-F238E27FC236}">
                <a16:creationId xmlns:a16="http://schemas.microsoft.com/office/drawing/2014/main" id="{B948254F-2BFF-4BE0-A824-32981DBE6AE9}"/>
              </a:ext>
            </a:extLst>
          </p:cNvPr>
          <p:cNvSpPr/>
          <p:nvPr/>
        </p:nvSpPr>
        <p:spPr bwMode="auto">
          <a:xfrm>
            <a:off x="4403658" y="168378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5" name="직사각형 44">
            <a:extLst>
              <a:ext uri="{FF2B5EF4-FFF2-40B4-BE49-F238E27FC236}">
                <a16:creationId xmlns:a16="http://schemas.microsoft.com/office/drawing/2014/main" id="{F317BDCC-3021-46EC-92BA-61B216B7F13F}"/>
              </a:ext>
            </a:extLst>
          </p:cNvPr>
          <p:cNvSpPr/>
          <p:nvPr/>
        </p:nvSpPr>
        <p:spPr>
          <a:xfrm>
            <a:off x="1619999" y="3896152"/>
            <a:ext cx="2592000"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DA93326F-4DBE-430C-B9A3-CB72A1620E4C}"/>
              </a:ext>
            </a:extLst>
          </p:cNvPr>
          <p:cNvSpPr txBox="1"/>
          <p:nvPr/>
        </p:nvSpPr>
        <p:spPr>
          <a:xfrm>
            <a:off x="4571999" y="3971222"/>
            <a:ext cx="4233333" cy="294440"/>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본사 임직원 </a:t>
            </a:r>
            <a:r>
              <a:rPr lang="en-US" altLang="ko-KR" sz="900" u="sng" dirty="0">
                <a:latin typeface="+mn-ea"/>
                <a:cs typeface="Univers for KPMG"/>
              </a:rPr>
              <a:t>per capita</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일용직을 제외한 본사 인원의 연도별 </a:t>
            </a:r>
            <a:r>
              <a:rPr lang="en-US" altLang="ko-KR" sz="900" dirty="0">
                <a:latin typeface="+mn-ea"/>
                <a:cs typeface="Univers for KPMG"/>
              </a:rPr>
              <a:t>per capita </a:t>
            </a:r>
            <a:r>
              <a:rPr lang="ko-KR" altLang="en-US" sz="900" dirty="0">
                <a:latin typeface="+mn-ea"/>
                <a:cs typeface="Univers for KPMG"/>
              </a:rPr>
              <a:t>및 급여상승률은 다음과 같음</a:t>
            </a:r>
            <a:endParaRPr lang="en-US" altLang="ko-KR" sz="900" dirty="0">
              <a:latin typeface="+mn-ea"/>
              <a:cs typeface="Univers for KPMG"/>
            </a:endParaRPr>
          </a:p>
        </p:txBody>
      </p:sp>
      <p:sp>
        <p:nvSpPr>
          <p:cNvPr id="50" name="순서도: 연결자 49">
            <a:extLst>
              <a:ext uri="{FF2B5EF4-FFF2-40B4-BE49-F238E27FC236}">
                <a16:creationId xmlns:a16="http://schemas.microsoft.com/office/drawing/2014/main" id="{8F8DC5B7-E380-467D-9BAE-016206126959}"/>
              </a:ext>
            </a:extLst>
          </p:cNvPr>
          <p:cNvSpPr/>
          <p:nvPr/>
        </p:nvSpPr>
        <p:spPr bwMode="auto">
          <a:xfrm>
            <a:off x="4403658" y="396839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graphicFrame>
        <p:nvGraphicFramePr>
          <p:cNvPr id="19" name="표 18">
            <a:extLst>
              <a:ext uri="{FF2B5EF4-FFF2-40B4-BE49-F238E27FC236}">
                <a16:creationId xmlns:a16="http://schemas.microsoft.com/office/drawing/2014/main" id="{CE5E260A-B90D-4D13-8B1E-6D9A12A01F4F}"/>
              </a:ext>
            </a:extLst>
          </p:cNvPr>
          <p:cNvGraphicFramePr>
            <a:graphicFrameLocks noGrp="1"/>
          </p:cNvGraphicFramePr>
          <p:nvPr>
            <p:extLst>
              <p:ext uri="{D42A27DB-BD31-4B8C-83A1-F6EECF244321}">
                <p14:modId xmlns:p14="http://schemas.microsoft.com/office/powerpoint/2010/main" val="3234920223"/>
              </p:ext>
            </p:extLst>
          </p:nvPr>
        </p:nvGraphicFramePr>
        <p:xfrm>
          <a:off x="4547657" y="4281962"/>
          <a:ext cx="3264343" cy="1241280"/>
        </p:xfrm>
        <a:graphic>
          <a:graphicData uri="http://schemas.openxmlformats.org/drawingml/2006/table">
            <a:tbl>
              <a:tblPr/>
              <a:tblGrid>
                <a:gridCol w="232383">
                  <a:extLst>
                    <a:ext uri="{9D8B030D-6E8A-4147-A177-3AD203B41FA5}">
                      <a16:colId xmlns:a16="http://schemas.microsoft.com/office/drawing/2014/main" val="1999277062"/>
                    </a:ext>
                  </a:extLst>
                </a:gridCol>
                <a:gridCol w="580956">
                  <a:extLst>
                    <a:ext uri="{9D8B030D-6E8A-4147-A177-3AD203B41FA5}">
                      <a16:colId xmlns:a16="http://schemas.microsoft.com/office/drawing/2014/main" val="3198162117"/>
                    </a:ext>
                  </a:extLst>
                </a:gridCol>
                <a:gridCol w="454259">
                  <a:extLst>
                    <a:ext uri="{9D8B030D-6E8A-4147-A177-3AD203B41FA5}">
                      <a16:colId xmlns:a16="http://schemas.microsoft.com/office/drawing/2014/main" val="1012098641"/>
                    </a:ext>
                  </a:extLst>
                </a:gridCol>
                <a:gridCol w="514162">
                  <a:extLst>
                    <a:ext uri="{9D8B030D-6E8A-4147-A177-3AD203B41FA5}">
                      <a16:colId xmlns:a16="http://schemas.microsoft.com/office/drawing/2014/main" val="483533858"/>
                    </a:ext>
                  </a:extLst>
                </a:gridCol>
                <a:gridCol w="514162">
                  <a:extLst>
                    <a:ext uri="{9D8B030D-6E8A-4147-A177-3AD203B41FA5}">
                      <a16:colId xmlns:a16="http://schemas.microsoft.com/office/drawing/2014/main" val="2503010125"/>
                    </a:ext>
                  </a:extLst>
                </a:gridCol>
                <a:gridCol w="514162">
                  <a:extLst>
                    <a:ext uri="{9D8B030D-6E8A-4147-A177-3AD203B41FA5}">
                      <a16:colId xmlns:a16="http://schemas.microsoft.com/office/drawing/2014/main" val="1058383099"/>
                    </a:ext>
                  </a:extLst>
                </a:gridCol>
                <a:gridCol w="454259">
                  <a:extLst>
                    <a:ext uri="{9D8B030D-6E8A-4147-A177-3AD203B41FA5}">
                      <a16:colId xmlns:a16="http://schemas.microsoft.com/office/drawing/2014/main" val="1030551173"/>
                    </a:ext>
                  </a:extLst>
                </a:gridCol>
              </a:tblGrid>
              <a:tr h="144000">
                <a:tc gridSpan="2">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상승률</a:t>
                      </a:r>
                      <a:endPar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380108750"/>
                  </a:ext>
                </a:extLst>
              </a:tr>
              <a:tr h="89120">
                <a:tc gridSpan="2">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192126410"/>
                  </a:ext>
                </a:extLst>
              </a:tr>
              <a:tr h="8912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65830056"/>
                  </a:ext>
                </a:extLst>
              </a:tr>
              <a:tr h="8912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58013880"/>
                  </a:ext>
                </a:extLst>
              </a:tr>
              <a:tr h="8912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698990150"/>
                  </a:ext>
                </a:extLst>
              </a:tr>
              <a:tr h="8912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40068665"/>
                  </a:ext>
                </a:extLst>
              </a:tr>
              <a:tr h="8912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820019165"/>
                  </a:ext>
                </a:extLst>
              </a:tr>
              <a:tr h="8912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939838675"/>
                  </a:ext>
                </a:extLst>
              </a:tr>
              <a:tr h="8912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275157955"/>
                  </a:ext>
                </a:extLst>
              </a:tr>
              <a:tr h="8912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662999451"/>
                  </a:ext>
                </a:extLst>
              </a:tr>
            </a:tbl>
          </a:graphicData>
        </a:graphic>
      </p:graphicFrame>
      <p:sp>
        <p:nvSpPr>
          <p:cNvPr id="18" name="순서도: 연결자 17">
            <a:extLst>
              <a:ext uri="{FF2B5EF4-FFF2-40B4-BE49-F238E27FC236}">
                <a16:creationId xmlns:a16="http://schemas.microsoft.com/office/drawing/2014/main" id="{CF026BEF-AD07-4CB7-885B-4C13B7799B7A}"/>
              </a:ext>
            </a:extLst>
          </p:cNvPr>
          <p:cNvSpPr/>
          <p:nvPr/>
        </p:nvSpPr>
        <p:spPr bwMode="auto">
          <a:xfrm>
            <a:off x="1517662" y="176767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0" name="순서도: 연결자 19">
            <a:extLst>
              <a:ext uri="{FF2B5EF4-FFF2-40B4-BE49-F238E27FC236}">
                <a16:creationId xmlns:a16="http://schemas.microsoft.com/office/drawing/2014/main" id="{2FC85821-BAFC-4C38-A486-8F5D829F592B}"/>
              </a:ext>
            </a:extLst>
          </p:cNvPr>
          <p:cNvSpPr/>
          <p:nvPr/>
        </p:nvSpPr>
        <p:spPr bwMode="auto">
          <a:xfrm>
            <a:off x="1517662" y="381739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077390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4904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Payroll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급여대장 검토 결과 회사의 직급별 급여</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및</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평균 임직원</a:t>
                      </a:r>
                      <a:r>
                        <a:rPr kumimoji="0" lang="en-US" altLang="ko-KR"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dk1"/>
                          </a:solidFill>
                          <a:effectLst/>
                          <a:uLnTx/>
                          <a:uFillTx/>
                          <a:latin typeface="Arial" panose="020B0604020202020204" pitchFamily="34" charset="0"/>
                          <a:ea typeface="+mj-ea"/>
                          <a:cs typeface="Arial" panose="020B0604020202020204" pitchFamily="34" charset="0"/>
                        </a:rPr>
                        <a:t>수는 다음과 같습니다</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(5/7)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4" name="표 3">
            <a:extLst>
              <a:ext uri="{FF2B5EF4-FFF2-40B4-BE49-F238E27FC236}">
                <a16:creationId xmlns:a16="http://schemas.microsoft.com/office/drawing/2014/main" id="{47FBC168-0DB7-45D4-A29C-7FE3A255323E}"/>
              </a:ext>
            </a:extLst>
          </p:cNvPr>
          <p:cNvGraphicFramePr>
            <a:graphicFrameLocks noGrp="1"/>
          </p:cNvGraphicFramePr>
          <p:nvPr/>
        </p:nvGraphicFramePr>
        <p:xfrm>
          <a:off x="1620000" y="1677600"/>
          <a:ext cx="2592000" cy="4045440"/>
        </p:xfrm>
        <a:graphic>
          <a:graphicData uri="http://schemas.openxmlformats.org/drawingml/2006/table">
            <a:tbl>
              <a:tblPr/>
              <a:tblGrid>
                <a:gridCol w="180000">
                  <a:extLst>
                    <a:ext uri="{9D8B030D-6E8A-4147-A177-3AD203B41FA5}">
                      <a16:colId xmlns:a16="http://schemas.microsoft.com/office/drawing/2014/main" val="4157477765"/>
                    </a:ext>
                  </a:extLst>
                </a:gridCol>
                <a:gridCol w="684000">
                  <a:extLst>
                    <a:ext uri="{9D8B030D-6E8A-4147-A177-3AD203B41FA5}">
                      <a16:colId xmlns:a16="http://schemas.microsoft.com/office/drawing/2014/main" val="3935790086"/>
                    </a:ext>
                  </a:extLst>
                </a:gridCol>
                <a:gridCol w="432000">
                  <a:extLst>
                    <a:ext uri="{9D8B030D-6E8A-4147-A177-3AD203B41FA5}">
                      <a16:colId xmlns:a16="http://schemas.microsoft.com/office/drawing/2014/main" val="320921962"/>
                    </a:ext>
                  </a:extLst>
                </a:gridCol>
                <a:gridCol w="432000">
                  <a:extLst>
                    <a:ext uri="{9D8B030D-6E8A-4147-A177-3AD203B41FA5}">
                      <a16:colId xmlns:a16="http://schemas.microsoft.com/office/drawing/2014/main" val="934169604"/>
                    </a:ext>
                  </a:extLst>
                </a:gridCol>
                <a:gridCol w="432000">
                  <a:extLst>
                    <a:ext uri="{9D8B030D-6E8A-4147-A177-3AD203B41FA5}">
                      <a16:colId xmlns:a16="http://schemas.microsoft.com/office/drawing/2014/main" val="1869618375"/>
                    </a:ext>
                  </a:extLst>
                </a:gridCol>
                <a:gridCol w="432000">
                  <a:extLst>
                    <a:ext uri="{9D8B030D-6E8A-4147-A177-3AD203B41FA5}">
                      <a16:colId xmlns:a16="http://schemas.microsoft.com/office/drawing/2014/main" val="2869677027"/>
                    </a:ext>
                  </a:extLst>
                </a:gridCol>
              </a:tblGrid>
              <a:tr h="144000">
                <a:tc gridSpan="2">
                  <a:txBody>
                    <a:bodyPr/>
                    <a:lstStyle/>
                    <a:p>
                      <a:pPr algn="l" fontAlgn="b"/>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명</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8704260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계</a:t>
                      </a:r>
                      <a:r>
                        <a:rPr lang="en-US" altLang="ko-KR"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1,393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4,506</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60702133"/>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2,599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3,982</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56904162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278763695"/>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201519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28765759"/>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624691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9186372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437</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1276195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493</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63114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818</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7260697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825</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1319816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566606392"/>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524</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5088172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정규직</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159</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50126755"/>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정직원</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04054377"/>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267</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27436738"/>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임직원 수</a:t>
                      </a:r>
                      <a:r>
                        <a:rPr lang="en-US" altLang="ko-KR"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9895705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7991324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1872227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15895397"/>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7890228"/>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81041572"/>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616451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8756348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3298169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379631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8426506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8903291"/>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78722831"/>
                  </a:ext>
                </a:extLst>
              </a:tr>
              <a:tr h="93533">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정규직</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497355148"/>
                  </a:ext>
                </a:extLst>
              </a:tr>
              <a:tr h="93533">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정직원</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9886627"/>
                  </a:ext>
                </a:extLst>
              </a:tr>
              <a:tr h="93533">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55367550"/>
                  </a:ext>
                </a:extLst>
              </a:tr>
            </a:tbl>
          </a:graphicData>
        </a:graphic>
      </p:graphicFrame>
      <p:sp>
        <p:nvSpPr>
          <p:cNvPr id="36" name="TextBox 35">
            <a:extLst>
              <a:ext uri="{FF2B5EF4-FFF2-40B4-BE49-F238E27FC236}">
                <a16:creationId xmlns:a16="http://schemas.microsoft.com/office/drawing/2014/main" id="{0B60D2EB-0780-4375-9B2E-7C357D012D3D}"/>
              </a:ext>
            </a:extLst>
          </p:cNvPr>
          <p:cNvSpPr txBox="1"/>
          <p:nvPr/>
        </p:nvSpPr>
        <p:spPr>
          <a:xfrm>
            <a:off x="1619999" y="5758344"/>
            <a:ext cx="4428600"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급여대장상 급여에 해당함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급여대장상 연평균 임직원 수</a:t>
            </a:r>
            <a:endParaRPr lang="en-US" altLang="ko-KR" sz="7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3BF7100-860B-46AC-9552-E8851C71D685}"/>
              </a:ext>
            </a:extLst>
          </p:cNvPr>
          <p:cNvSpPr txBox="1"/>
          <p:nvPr/>
        </p:nvSpPr>
        <p:spPr>
          <a:xfrm>
            <a:off x="4571999" y="1686611"/>
            <a:ext cx="4233334"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직영점 귀속 급여의 분류</a:t>
            </a:r>
            <a:endParaRPr lang="en-US" altLang="ko-KR" sz="900" u="sng"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직영점에서 발생하는 급여는 </a:t>
            </a:r>
            <a:r>
              <a:rPr lang="en-US" altLang="ko-KR" sz="900" dirty="0">
                <a:latin typeface="+mn-ea"/>
                <a:cs typeface="Univers for KPMG"/>
              </a:rPr>
              <a:t>’19</a:t>
            </a:r>
            <a:r>
              <a:rPr lang="ko-KR" altLang="en-US" sz="900" dirty="0">
                <a:latin typeface="+mn-ea"/>
                <a:cs typeface="Univers for KPMG"/>
              </a:rPr>
              <a:t>년까지 판매관리비로 집계되었으나</a:t>
            </a:r>
            <a:r>
              <a:rPr lang="en-US" altLang="ko-KR" sz="900" dirty="0">
                <a:latin typeface="+mn-ea"/>
                <a:cs typeface="Univers for KPMG"/>
              </a:rPr>
              <a:t>, ’20</a:t>
            </a:r>
            <a:r>
              <a:rPr lang="ko-KR" altLang="en-US" sz="900" dirty="0">
                <a:latin typeface="+mn-ea"/>
                <a:cs typeface="Univers for KPMG"/>
              </a:rPr>
              <a:t>년 이후 직영점 매출원가로 집계됨에 따라 직영점매출이익률이 감소하였음</a:t>
            </a:r>
            <a:endParaRPr lang="en-US" altLang="ko-KR" sz="900" dirty="0">
              <a:latin typeface="+mn-ea"/>
              <a:cs typeface="Univers for KPMG"/>
            </a:endParaRPr>
          </a:p>
        </p:txBody>
      </p:sp>
      <p:sp>
        <p:nvSpPr>
          <p:cNvPr id="45" name="직사각형 44">
            <a:extLst>
              <a:ext uri="{FF2B5EF4-FFF2-40B4-BE49-F238E27FC236}">
                <a16:creationId xmlns:a16="http://schemas.microsoft.com/office/drawing/2014/main" id="{F317BDCC-3021-46EC-92BA-61B216B7F13F}"/>
              </a:ext>
            </a:extLst>
          </p:cNvPr>
          <p:cNvSpPr/>
          <p:nvPr/>
        </p:nvSpPr>
        <p:spPr>
          <a:xfrm>
            <a:off x="1619999" y="3290661"/>
            <a:ext cx="2592000" cy="47599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23F3078B-D207-4870-88C9-18CD316CF85A}"/>
              </a:ext>
            </a:extLst>
          </p:cNvPr>
          <p:cNvGraphicFramePr>
            <a:graphicFrameLocks noGrp="1"/>
          </p:cNvGraphicFramePr>
          <p:nvPr>
            <p:extLst>
              <p:ext uri="{D42A27DB-BD31-4B8C-83A1-F6EECF244321}">
                <p14:modId xmlns:p14="http://schemas.microsoft.com/office/powerpoint/2010/main" val="2878016912"/>
              </p:ext>
            </p:extLst>
          </p:nvPr>
        </p:nvGraphicFramePr>
        <p:xfrm>
          <a:off x="4572000" y="2180566"/>
          <a:ext cx="2956198" cy="720000"/>
        </p:xfrm>
        <a:graphic>
          <a:graphicData uri="http://schemas.openxmlformats.org/drawingml/2006/table">
            <a:tbl>
              <a:tblPr/>
              <a:tblGrid>
                <a:gridCol w="936018">
                  <a:extLst>
                    <a:ext uri="{9D8B030D-6E8A-4147-A177-3AD203B41FA5}">
                      <a16:colId xmlns:a16="http://schemas.microsoft.com/office/drawing/2014/main" val="2400166327"/>
                    </a:ext>
                  </a:extLst>
                </a:gridCol>
                <a:gridCol w="404036">
                  <a:extLst>
                    <a:ext uri="{9D8B030D-6E8A-4147-A177-3AD203B41FA5}">
                      <a16:colId xmlns:a16="http://schemas.microsoft.com/office/drawing/2014/main" val="1520873647"/>
                    </a:ext>
                  </a:extLst>
                </a:gridCol>
                <a:gridCol w="404036">
                  <a:extLst>
                    <a:ext uri="{9D8B030D-6E8A-4147-A177-3AD203B41FA5}">
                      <a16:colId xmlns:a16="http://schemas.microsoft.com/office/drawing/2014/main" val="2386700097"/>
                    </a:ext>
                  </a:extLst>
                </a:gridCol>
                <a:gridCol w="404036">
                  <a:extLst>
                    <a:ext uri="{9D8B030D-6E8A-4147-A177-3AD203B41FA5}">
                      <a16:colId xmlns:a16="http://schemas.microsoft.com/office/drawing/2014/main" val="3806460689"/>
                    </a:ext>
                  </a:extLst>
                </a:gridCol>
                <a:gridCol w="404036">
                  <a:extLst>
                    <a:ext uri="{9D8B030D-6E8A-4147-A177-3AD203B41FA5}">
                      <a16:colId xmlns:a16="http://schemas.microsoft.com/office/drawing/2014/main" val="1179153751"/>
                    </a:ext>
                  </a:extLst>
                </a:gridCol>
                <a:gridCol w="404036">
                  <a:extLst>
                    <a:ext uri="{9D8B030D-6E8A-4147-A177-3AD203B41FA5}">
                      <a16:colId xmlns:a16="http://schemas.microsoft.com/office/drawing/2014/main" val="2520038179"/>
                    </a:ext>
                  </a:extLst>
                </a:gridCol>
              </a:tblGrid>
              <a:tr h="1440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FF0000"/>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r>
                        <a:rPr 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302378252"/>
                  </a:ext>
                </a:extLst>
              </a:tr>
              <a:tr h="14400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a:t>
                      </a:r>
                    </a:p>
                  </a:txBody>
                  <a:tcPr marL="36000" marR="36000" marT="0" marB="0" anchor="ctr">
                    <a:lnL w="6350" cap="flat" cmpd="sng" algn="ctr">
                      <a:solidFill>
                        <a:schemeClr val="tx2"/>
                      </a:solidFill>
                      <a:prstDash val="solid"/>
                      <a:round/>
                      <a:headEnd type="none" w="med" len="med"/>
                      <a:tailEnd type="none" w="med" len="med"/>
                    </a:lnL>
                    <a:lnR w="6350" cap="flat" cmpd="sng" algn="ctr">
                      <a:noFill/>
                      <a:prstDash val="dot"/>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a:t>
                      </a:r>
                    </a:p>
                  </a:txBody>
                  <a:tcPr marL="36000" marR="36000" marT="0" marB="0" anchor="ctr">
                    <a:lnL>
                      <a:noFill/>
                    </a:lnL>
                    <a:lnR>
                      <a:noFill/>
                    </a:lnR>
                    <a:lnT w="6350" cap="flat" cmpd="sng" algn="ctr">
                      <a:no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838</a:t>
                      </a:r>
                    </a:p>
                  </a:txBody>
                  <a:tcPr marL="36000" marR="36000" marT="0" marB="0" anchor="ctr">
                    <a:lnL>
                      <a:noFill/>
                    </a:lnL>
                    <a:lnR>
                      <a:noFill/>
                    </a:lnR>
                    <a:lnT w="6350" cap="flat" cmpd="sng" algn="ctr">
                      <a:no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1,918</a:t>
                      </a:r>
                    </a:p>
                  </a:txBody>
                  <a:tcPr marL="36000" marR="36000" marT="0" marB="0" anchor="ctr">
                    <a:lnL>
                      <a:noFill/>
                    </a:lnL>
                    <a:lnR>
                      <a:noFill/>
                    </a:lnR>
                    <a:lnT w="6350" cap="flat" cmpd="sng" algn="ctr">
                      <a:no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1,609</a:t>
                      </a:r>
                    </a:p>
                  </a:txBody>
                  <a:tcPr marL="36000" marR="36000" marT="0" marB="0" anchor="ctr">
                    <a:lnL>
                      <a:noFill/>
                    </a:lnL>
                    <a:lnR w="6350" cap="flat" cmpd="sng" algn="ctr">
                      <a:solidFill>
                        <a:srgbClr val="FF0000"/>
                      </a:solidFill>
                      <a:prstDash val="solid"/>
                      <a:round/>
                      <a:headEnd type="none" w="med" len="med"/>
                      <a:tailEnd type="none" w="med" len="med"/>
                    </a:lnR>
                    <a:lnT w="6350" cap="flat" cmpd="sng" algn="ctr">
                      <a:no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1,609</a:t>
                      </a:r>
                    </a:p>
                  </a:txBody>
                  <a:tcPr marL="36000" marR="3600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noFill/>
                      <a:prstDash val="dot"/>
                      <a:round/>
                      <a:headEnd type="none" w="med" len="med"/>
                      <a:tailEnd type="none" w="med" len="med"/>
                    </a:lnT>
                    <a:lnB>
                      <a:noFill/>
                    </a:lnB>
                  </a:tcPr>
                </a:tc>
                <a:extLst>
                  <a:ext uri="{0D108BD9-81ED-4DB2-BD59-A6C34878D82A}">
                    <a16:rowId xmlns:a16="http://schemas.microsoft.com/office/drawing/2014/main" val="1833388298"/>
                  </a:ext>
                </a:extLst>
              </a:tr>
              <a:tr h="14400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직영점매출원가</a:t>
                      </a:r>
                    </a:p>
                  </a:txBody>
                  <a:tcPr marL="36000" marR="36000" marT="0" marB="0" anchor="ctr">
                    <a:lnL w="6350" cap="flat" cmpd="sng" algn="ctr">
                      <a:solidFill>
                        <a:schemeClr val="tx2"/>
                      </a:solidFill>
                      <a:prstDash val="solid"/>
                      <a:round/>
                      <a:headEnd type="none" w="med" len="med"/>
                      <a:tailEnd type="none" w="med" len="med"/>
                    </a:lnL>
                    <a:lnR w="6350" cap="flat" cmpd="sng" algn="ctr">
                      <a:no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110</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693</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1,325</a:t>
                      </a:r>
                    </a:p>
                  </a:txBody>
                  <a:tcPr marL="36000" marR="36000" marT="0" marB="0" anchor="ctr">
                    <a:lnL>
                      <a:noFill/>
                    </a:lnL>
                    <a:lnR w="6350" cap="flat" cmpd="sng" algn="ctr">
                      <a:solidFill>
                        <a:srgbClr val="FF0000"/>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a:t>
                      </a:r>
                    </a:p>
                  </a:txBody>
                  <a:tcPr marL="36000" marR="3600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92087082"/>
                  </a:ext>
                </a:extLst>
              </a:tr>
              <a:tr h="144000">
                <a:tc>
                  <a:txBody>
                    <a:bodyPr/>
                    <a:lstStyle/>
                    <a:p>
                      <a:pPr algn="l" fontAlgn="ctr"/>
                      <a:r>
                        <a:rPr lang="en-US" sz="800" b="0" i="0" u="none" strike="noStrike" dirty="0">
                          <a:solidFill>
                            <a:srgbClr val="000000"/>
                          </a:solidFill>
                          <a:effectLst/>
                          <a:latin typeface="Arial" panose="020B0604020202020204" pitchFamily="34" charset="0"/>
                          <a:ea typeface="맑은 고딕" panose="020B0503020000020004" pitchFamily="50" charset="-127"/>
                        </a:rPr>
                        <a:t>GP</a:t>
                      </a:r>
                    </a:p>
                  </a:txBody>
                  <a:tcPr marL="36000" marR="36000" marT="0" marB="0" anchor="ctr">
                    <a:lnL w="6350" cap="flat" cmpd="sng" algn="ctr">
                      <a:solidFill>
                        <a:schemeClr val="tx2"/>
                      </a:solidFill>
                      <a:prstDash val="solid"/>
                      <a:round/>
                      <a:headEnd type="none" w="med" len="med"/>
                      <a:tailEnd type="none" w="med" len="med"/>
                    </a:lnL>
                    <a:lnR w="6350" cap="flat" cmpd="sng" algn="ctr">
                      <a:noFill/>
                      <a:prstDash val="dot"/>
                      <a:round/>
                      <a:headEnd type="none" w="med" len="med"/>
                      <a:tailEnd type="none" w="med" len="med"/>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170</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514</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1225</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284</a:t>
                      </a:r>
                    </a:p>
                  </a:txBody>
                  <a:tcPr marL="36000" marR="36000" marT="0" marB="0" anchor="ctr">
                    <a:lnL>
                      <a:noFill/>
                    </a:lnL>
                    <a:lnR w="6350" cap="flat" cmpd="sng" algn="ctr">
                      <a:solidFill>
                        <a:srgbClr val="FF0000"/>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1,008</a:t>
                      </a:r>
                    </a:p>
                  </a:txBody>
                  <a:tcPr marL="36000" marR="3600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tcPr>
                </a:tc>
                <a:extLst>
                  <a:ext uri="{0D108BD9-81ED-4DB2-BD59-A6C34878D82A}">
                    <a16:rowId xmlns:a16="http://schemas.microsoft.com/office/drawing/2014/main" val="3446297035"/>
                  </a:ext>
                </a:extLst>
              </a:tr>
              <a:tr h="144000">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rPr>
                        <a:t> GP%</a:t>
                      </a:r>
                    </a:p>
                  </a:txBody>
                  <a:tcPr marL="36000" marR="36000" marT="0" marB="0" anchor="ctr">
                    <a:lnL w="6350" cap="flat" cmpd="sng" algn="ctr">
                      <a:solidFill>
                        <a:schemeClr val="tx2"/>
                      </a:solidFill>
                      <a:prstDash val="solid"/>
                      <a:round/>
                      <a:headEnd type="none" w="med" len="med"/>
                      <a:tailEnd type="none" w="med" len="med"/>
                    </a:lnL>
                    <a:lnR w="6350" cap="flat" cmpd="sng" algn="ctr">
                      <a:no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61%</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61%</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64%</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18%</a:t>
                      </a:r>
                    </a:p>
                  </a:txBody>
                  <a:tcPr marL="36000" marR="36000" marT="0" marB="0" anchor="ctr">
                    <a:lnL>
                      <a:noFill/>
                    </a:lnL>
                    <a:lnR w="6350" cap="flat" cmpd="sng" algn="ctr">
                      <a:solidFill>
                        <a:srgbClr val="FF0000"/>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63%</a:t>
                      </a:r>
                    </a:p>
                  </a:txBody>
                  <a:tcPr marL="36000" marR="3600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371093103"/>
                  </a:ext>
                </a:extLst>
              </a:tr>
            </a:tbl>
          </a:graphicData>
        </a:graphic>
      </p:graphicFrame>
      <p:sp>
        <p:nvSpPr>
          <p:cNvPr id="18" name="TextBox 17">
            <a:extLst>
              <a:ext uri="{FF2B5EF4-FFF2-40B4-BE49-F238E27FC236}">
                <a16:creationId xmlns:a16="http://schemas.microsoft.com/office/drawing/2014/main" id="{5FC7C63E-6EA6-4E77-8144-E4E365B487AD}"/>
              </a:ext>
            </a:extLst>
          </p:cNvPr>
          <p:cNvSpPr txBox="1"/>
          <p:nvPr/>
        </p:nvSpPr>
        <p:spPr>
          <a:xfrm>
            <a:off x="4572000" y="3062745"/>
            <a:ext cx="4233333" cy="1833322"/>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퇴직급여 지급규정</a:t>
            </a:r>
            <a:endParaRPr lang="en-US" altLang="ko-KR" sz="900" u="sng"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회사는 임원</a:t>
            </a:r>
            <a:r>
              <a:rPr lang="en-US" altLang="ko-KR" sz="900" dirty="0">
                <a:latin typeface="+mn-ea"/>
                <a:cs typeface="Univers for KPMG"/>
              </a:rPr>
              <a:t>(</a:t>
            </a:r>
            <a:r>
              <a:rPr lang="ko-KR" altLang="en-US" sz="900" dirty="0">
                <a:latin typeface="+mn-ea"/>
                <a:cs typeface="Univers for KPMG"/>
              </a:rPr>
              <a:t>대표이사</a:t>
            </a:r>
            <a:r>
              <a:rPr lang="en-US" altLang="ko-KR" sz="900" dirty="0">
                <a:latin typeface="+mn-ea"/>
                <a:cs typeface="Univers for KPMG"/>
              </a:rPr>
              <a:t>, </a:t>
            </a:r>
            <a:r>
              <a:rPr lang="ko-KR" altLang="en-US" sz="900" dirty="0">
                <a:latin typeface="+mn-ea"/>
                <a:cs typeface="Univers for KPMG"/>
              </a:rPr>
              <a:t>이사</a:t>
            </a:r>
            <a:r>
              <a:rPr lang="en-US" altLang="ko-KR" sz="900" dirty="0">
                <a:latin typeface="+mn-ea"/>
                <a:cs typeface="Univers for KPMG"/>
              </a:rPr>
              <a:t>)</a:t>
            </a:r>
            <a:r>
              <a:rPr lang="ko-KR" altLang="en-US" sz="900" dirty="0">
                <a:latin typeface="+mn-ea"/>
                <a:cs typeface="Univers for KPMG"/>
              </a:rPr>
              <a:t>에 대해서는 </a:t>
            </a:r>
            <a:r>
              <a:rPr lang="en-US" altLang="ko-KR" sz="900" dirty="0">
                <a:latin typeface="+mn-ea"/>
                <a:cs typeface="Univers for KPMG"/>
              </a:rPr>
              <a:t>DB</a:t>
            </a:r>
            <a:r>
              <a:rPr lang="ko-KR" altLang="en-US" sz="900" dirty="0">
                <a:latin typeface="+mn-ea"/>
                <a:cs typeface="Univers for KPMG"/>
              </a:rPr>
              <a:t>형</a:t>
            </a:r>
            <a:r>
              <a:rPr lang="en-US" altLang="ko-KR" sz="900" dirty="0">
                <a:latin typeface="+mn-ea"/>
                <a:cs typeface="Univers for KPMG"/>
              </a:rPr>
              <a:t>, </a:t>
            </a:r>
            <a:r>
              <a:rPr lang="ko-KR" altLang="en-US" sz="900" dirty="0">
                <a:latin typeface="+mn-ea"/>
                <a:cs typeface="Univers for KPMG"/>
              </a:rPr>
              <a:t>직원에 대해서는 </a:t>
            </a:r>
            <a:r>
              <a:rPr lang="en-US" altLang="ko-KR" sz="900" dirty="0">
                <a:latin typeface="+mn-ea"/>
                <a:cs typeface="Univers for KPMG"/>
              </a:rPr>
              <a:t>DC</a:t>
            </a:r>
            <a:r>
              <a:rPr lang="ko-KR" altLang="en-US" sz="900" dirty="0">
                <a:latin typeface="+mn-ea"/>
                <a:cs typeface="Univers for KPMG"/>
              </a:rPr>
              <a:t>형 퇴직급여 지급규정을 적용하고 있음</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회사는 </a:t>
            </a:r>
            <a:r>
              <a:rPr lang="en-US" altLang="ko-KR" sz="900" dirty="0">
                <a:latin typeface="+mn-ea"/>
                <a:cs typeface="Univers for KPMG"/>
              </a:rPr>
              <a:t>’19</a:t>
            </a:r>
            <a:r>
              <a:rPr lang="ko-KR" altLang="en-US" sz="900" dirty="0">
                <a:latin typeface="+mn-ea"/>
                <a:cs typeface="Univers for KPMG"/>
              </a:rPr>
              <a:t>년까지 퇴직급여충당금을 계상하지 아니하였으며</a:t>
            </a:r>
            <a:r>
              <a:rPr lang="en-US" altLang="ko-KR" sz="900" dirty="0">
                <a:latin typeface="+mn-ea"/>
                <a:cs typeface="Univers for KPMG"/>
              </a:rPr>
              <a:t>, ’20</a:t>
            </a:r>
            <a:r>
              <a:rPr lang="ko-KR" altLang="en-US" sz="900" dirty="0">
                <a:latin typeface="+mn-ea"/>
                <a:cs typeface="Univers for KPMG"/>
              </a:rPr>
              <a:t>년부터 인식하기 시작하였음</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임원 퇴직금 </a:t>
            </a:r>
            <a:r>
              <a:rPr lang="ko-KR" altLang="en-US" sz="900" dirty="0" err="1">
                <a:latin typeface="+mn-ea"/>
                <a:cs typeface="Univers for KPMG"/>
              </a:rPr>
              <a:t>지급산식</a:t>
            </a:r>
            <a:r>
              <a:rPr lang="ko-KR" altLang="en-US" sz="900" dirty="0">
                <a:latin typeface="+mn-ea"/>
                <a:cs typeface="Univers for KPMG"/>
              </a:rPr>
              <a:t> 및 </a:t>
            </a:r>
            <a:r>
              <a:rPr lang="en-US" altLang="ko-KR" sz="900" dirty="0">
                <a:latin typeface="+mn-ea"/>
                <a:cs typeface="Univers for KPMG"/>
              </a:rPr>
              <a:t>multiple</a:t>
            </a:r>
            <a:r>
              <a:rPr lang="ko-KR" altLang="en-US" sz="900" dirty="0">
                <a:latin typeface="+mn-ea"/>
                <a:cs typeface="Univers for KPMG"/>
              </a:rPr>
              <a:t>은 다음과 같음</a:t>
            </a:r>
            <a:endParaRPr lang="en-US" altLang="ko-KR" sz="900" dirty="0">
              <a:latin typeface="+mn-ea"/>
              <a:cs typeface="Univers for KPMG"/>
            </a:endParaRPr>
          </a:p>
          <a:p>
            <a:pPr marL="423450" lvl="1" indent="-171450">
              <a:lnSpc>
                <a:spcPts val="1200"/>
              </a:lnSpc>
              <a:buClr>
                <a:srgbClr val="00338D"/>
              </a:buClr>
              <a:buFont typeface="맑은 고딕" panose="020B0503020000020004" pitchFamily="50" charset="-127"/>
              <a:buChar char="－"/>
            </a:pPr>
            <a:r>
              <a:rPr lang="ko-KR" altLang="en-US" sz="800" dirty="0">
                <a:latin typeface="Arial" panose="020B0604020202020204" pitchFamily="34" charset="0"/>
                <a:cs typeface="Arial" panose="020B0604020202020204" pitchFamily="34" charset="0"/>
              </a:rPr>
              <a:t>퇴직급여충당금 </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과거 </a:t>
            </a:r>
            <a:r>
              <a:rPr lang="en-US" altLang="ko-KR" sz="800" dirty="0">
                <a:latin typeface="Arial" panose="020B0604020202020204" pitchFamily="34" charset="0"/>
                <a:cs typeface="Arial" panose="020B0604020202020204" pitchFamily="34" charset="0"/>
              </a:rPr>
              <a:t>3</a:t>
            </a:r>
            <a:r>
              <a:rPr lang="ko-KR" altLang="en-US" sz="800" dirty="0">
                <a:latin typeface="Arial" panose="020B0604020202020204" pitchFamily="34" charset="0"/>
                <a:cs typeface="Arial" panose="020B0604020202020204" pitchFamily="34" charset="0"/>
              </a:rPr>
              <a:t>년간 연평균급여 </a:t>
            </a:r>
            <a:r>
              <a:rPr lang="ko-KR" altLang="en-US" sz="800" dirty="0" err="1">
                <a:latin typeface="Arial" panose="020B0604020202020204" pitchFamily="34" charset="0"/>
                <a:cs typeface="Arial" panose="020B0604020202020204" pitchFamily="34" charset="0"/>
              </a:rPr>
              <a:t>환산액</a:t>
            </a:r>
            <a:r>
              <a:rPr lang="ko-KR" altLang="en-US" sz="800" dirty="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x 10% x </a:t>
            </a:r>
            <a:r>
              <a:rPr lang="ko-KR" altLang="en-US" sz="800" dirty="0">
                <a:latin typeface="Arial" panose="020B0604020202020204" pitchFamily="34" charset="0"/>
                <a:cs typeface="Arial" panose="020B0604020202020204" pitchFamily="34" charset="0"/>
              </a:rPr>
              <a:t>근속기간 </a:t>
            </a:r>
            <a:r>
              <a:rPr lang="en-US" altLang="ko-KR" sz="800" dirty="0">
                <a:latin typeface="Arial" panose="020B0604020202020204" pitchFamily="34" charset="0"/>
                <a:cs typeface="Arial" panose="020B0604020202020204" pitchFamily="34" charset="0"/>
              </a:rPr>
              <a:t>x multiple </a:t>
            </a:r>
          </a:p>
          <a:p>
            <a:pPr marL="423450" lvl="1" indent="-171450">
              <a:lnSpc>
                <a:spcPts val="1200"/>
              </a:lnSpc>
              <a:buClr>
                <a:srgbClr val="00338D"/>
              </a:buClr>
              <a:buFont typeface="맑은 고딕" panose="020B0503020000020004" pitchFamily="50" charset="-127"/>
              <a:buChar char="－"/>
            </a:pPr>
            <a:r>
              <a:rPr lang="en-US" altLang="ko-KR" sz="800" dirty="0">
                <a:solidFill>
                  <a:schemeClr val="bg1"/>
                </a:solidFill>
                <a:latin typeface="Arial" panose="020B0604020202020204" pitchFamily="34" charset="0"/>
                <a:cs typeface="Arial" panose="020B0604020202020204" pitchFamily="34" charset="0"/>
              </a:rPr>
              <a:t>.</a:t>
            </a:r>
            <a:endParaRPr lang="ko-KR" altLang="en-US" sz="800" dirty="0">
              <a:solidFill>
                <a:schemeClr val="bg1"/>
              </a:solidFill>
              <a:latin typeface="Arial" panose="020B0604020202020204" pitchFamily="34" charset="0"/>
              <a:cs typeface="Arial" panose="020B0604020202020204" pitchFamily="34" charset="0"/>
            </a:endParaRPr>
          </a:p>
          <a:p>
            <a:pPr marL="601200" lvl="1"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동일한 기준 적용 시</a:t>
            </a:r>
            <a:r>
              <a:rPr lang="en-US" altLang="ko-KR" sz="900" dirty="0">
                <a:latin typeface="+mn-ea"/>
                <a:cs typeface="Univers for KPMG"/>
              </a:rPr>
              <a:t>, ’19</a:t>
            </a:r>
            <a:r>
              <a:rPr lang="ko-KR" altLang="en-US" sz="900" dirty="0">
                <a:latin typeface="+mn-ea"/>
                <a:cs typeface="Univers for KPMG"/>
              </a:rPr>
              <a:t>년 이전에 계상되어야 할 퇴직급여충당금 잔액 및 관련 퇴직급여는 다음과 같음</a:t>
            </a:r>
            <a:endParaRPr lang="en-US" altLang="ko-KR" sz="900" dirty="0">
              <a:latin typeface="+mn-ea"/>
              <a:cs typeface="Univers for KPMG"/>
            </a:endParaRPr>
          </a:p>
        </p:txBody>
      </p:sp>
      <p:sp>
        <p:nvSpPr>
          <p:cNvPr id="21" name="직사각형 20">
            <a:extLst>
              <a:ext uri="{FF2B5EF4-FFF2-40B4-BE49-F238E27FC236}">
                <a16:creationId xmlns:a16="http://schemas.microsoft.com/office/drawing/2014/main" id="{ACE552D5-00B5-45DC-AC6F-BF6D44BECA51}"/>
              </a:ext>
            </a:extLst>
          </p:cNvPr>
          <p:cNvSpPr/>
          <p:nvPr/>
        </p:nvSpPr>
        <p:spPr>
          <a:xfrm>
            <a:off x="1619999" y="4014861"/>
            <a:ext cx="2592000" cy="2448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 name="표 5">
            <a:extLst>
              <a:ext uri="{FF2B5EF4-FFF2-40B4-BE49-F238E27FC236}">
                <a16:creationId xmlns:a16="http://schemas.microsoft.com/office/drawing/2014/main" id="{06A89FE3-C508-429C-ABF6-7B40C3A91C56}"/>
              </a:ext>
            </a:extLst>
          </p:cNvPr>
          <p:cNvGraphicFramePr>
            <a:graphicFrameLocks noGrp="1"/>
          </p:cNvGraphicFramePr>
          <p:nvPr/>
        </p:nvGraphicFramePr>
        <p:xfrm>
          <a:off x="4572000" y="4940831"/>
          <a:ext cx="2955600" cy="576000"/>
        </p:xfrm>
        <a:graphic>
          <a:graphicData uri="http://schemas.openxmlformats.org/drawingml/2006/table">
            <a:tbl>
              <a:tblPr/>
              <a:tblGrid>
                <a:gridCol w="1083600">
                  <a:extLst>
                    <a:ext uri="{9D8B030D-6E8A-4147-A177-3AD203B41FA5}">
                      <a16:colId xmlns:a16="http://schemas.microsoft.com/office/drawing/2014/main" val="1735373751"/>
                    </a:ext>
                  </a:extLst>
                </a:gridCol>
                <a:gridCol w="468000">
                  <a:extLst>
                    <a:ext uri="{9D8B030D-6E8A-4147-A177-3AD203B41FA5}">
                      <a16:colId xmlns:a16="http://schemas.microsoft.com/office/drawing/2014/main" val="2511984446"/>
                    </a:ext>
                  </a:extLst>
                </a:gridCol>
                <a:gridCol w="468000">
                  <a:extLst>
                    <a:ext uri="{9D8B030D-6E8A-4147-A177-3AD203B41FA5}">
                      <a16:colId xmlns:a16="http://schemas.microsoft.com/office/drawing/2014/main" val="1587068324"/>
                    </a:ext>
                  </a:extLst>
                </a:gridCol>
                <a:gridCol w="468000">
                  <a:extLst>
                    <a:ext uri="{9D8B030D-6E8A-4147-A177-3AD203B41FA5}">
                      <a16:colId xmlns:a16="http://schemas.microsoft.com/office/drawing/2014/main" val="2700188508"/>
                    </a:ext>
                  </a:extLst>
                </a:gridCol>
                <a:gridCol w="468000">
                  <a:extLst>
                    <a:ext uri="{9D8B030D-6E8A-4147-A177-3AD203B41FA5}">
                      <a16:colId xmlns:a16="http://schemas.microsoft.com/office/drawing/2014/main" val="2782704914"/>
                    </a:ext>
                  </a:extLst>
                </a:gridCol>
              </a:tblGrid>
              <a:tr h="1440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Dec-17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Dec-18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08676423"/>
                  </a:ext>
                </a:extLst>
              </a:tr>
              <a:tr h="1440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퇴직급여충당금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670</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1,240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734659153"/>
                  </a:ext>
                </a:extLst>
              </a:tr>
              <a:tr h="1440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extLst>
                  <a:ext uri="{0D108BD9-81ED-4DB2-BD59-A6C34878D82A}">
                    <a16:rowId xmlns:a16="http://schemas.microsoft.com/office/drawing/2014/main" val="4055248902"/>
                  </a:ext>
                </a:extLst>
              </a:tr>
              <a:tr h="144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퇴직급여</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79651862"/>
                  </a:ext>
                </a:extLst>
              </a:tr>
            </a:tbl>
          </a:graphicData>
        </a:graphic>
      </p:graphicFrame>
      <p:sp>
        <p:nvSpPr>
          <p:cNvPr id="19" name="TextBox 18">
            <a:extLst>
              <a:ext uri="{FF2B5EF4-FFF2-40B4-BE49-F238E27FC236}">
                <a16:creationId xmlns:a16="http://schemas.microsoft.com/office/drawing/2014/main" id="{FFA4A0EA-996B-4F05-A8F0-22DB907955CF}"/>
              </a:ext>
            </a:extLst>
          </p:cNvPr>
          <p:cNvSpPr txBox="1"/>
          <p:nvPr/>
        </p:nvSpPr>
        <p:spPr>
          <a:xfrm>
            <a:off x="7568088" y="2335325"/>
            <a:ext cx="1107911" cy="323165"/>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3: </a:t>
            </a:r>
            <a:r>
              <a:rPr lang="ko-KR" altLang="en-US" sz="700" dirty="0">
                <a:latin typeface="Arial" panose="020B0604020202020204" pitchFamily="34" charset="0"/>
                <a:cs typeface="Arial" panose="020B0604020202020204" pitchFamily="34" charset="0"/>
              </a:rPr>
              <a:t>직영점 발생 급여의 판관비 처리 시</a:t>
            </a:r>
            <a:r>
              <a:rPr lang="en-US" altLang="ko-KR" sz="700" dirty="0">
                <a:latin typeface="Arial" panose="020B0604020202020204" pitchFamily="34" charset="0"/>
                <a:cs typeface="Arial" panose="020B0604020202020204" pitchFamily="34" charset="0"/>
              </a:rPr>
              <a:t>, GP%</a:t>
            </a:r>
            <a:r>
              <a:rPr lang="ko-KR" altLang="en-US" sz="700" dirty="0">
                <a:latin typeface="Arial" panose="020B0604020202020204" pitchFamily="34" charset="0"/>
                <a:cs typeface="Arial" panose="020B0604020202020204" pitchFamily="34" charset="0"/>
              </a:rPr>
              <a:t>는</a:t>
            </a:r>
            <a:r>
              <a:rPr lang="en-US" altLang="ko-KR" sz="700" dirty="0">
                <a:latin typeface="Arial" panose="020B0604020202020204" pitchFamily="34" charset="0"/>
                <a:cs typeface="Arial" panose="020B0604020202020204" pitchFamily="34" charset="0"/>
              </a:rPr>
              <a:t> 63%</a:t>
            </a:r>
            <a:r>
              <a:rPr lang="ko-KR" altLang="en-US" sz="700" dirty="0">
                <a:latin typeface="Arial" panose="020B0604020202020204" pitchFamily="34" charset="0"/>
                <a:cs typeface="Arial" panose="020B0604020202020204" pitchFamily="34" charset="0"/>
              </a:rPr>
              <a:t>로</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이전과 비슷한 수준</a:t>
            </a:r>
            <a:endParaRPr lang="en-US" altLang="ko-KR" sz="700" dirty="0">
              <a:latin typeface="Arial" panose="020B0604020202020204" pitchFamily="34" charset="0"/>
              <a:cs typeface="Arial" panose="020B0604020202020204" pitchFamily="34" charset="0"/>
            </a:endParaRPr>
          </a:p>
        </p:txBody>
      </p:sp>
      <p:sp>
        <p:nvSpPr>
          <p:cNvPr id="43" name="순서도: 연결자 42">
            <a:extLst>
              <a:ext uri="{FF2B5EF4-FFF2-40B4-BE49-F238E27FC236}">
                <a16:creationId xmlns:a16="http://schemas.microsoft.com/office/drawing/2014/main" id="{B948254F-2BFF-4BE0-A824-32981DBE6AE9}"/>
              </a:ext>
            </a:extLst>
          </p:cNvPr>
          <p:cNvSpPr/>
          <p:nvPr/>
        </p:nvSpPr>
        <p:spPr bwMode="auto">
          <a:xfrm>
            <a:off x="1548000" y="321565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20" name="순서도: 연결자 19">
            <a:extLst>
              <a:ext uri="{FF2B5EF4-FFF2-40B4-BE49-F238E27FC236}">
                <a16:creationId xmlns:a16="http://schemas.microsoft.com/office/drawing/2014/main" id="{89571862-18EE-4147-8705-AE5C97EDB8EB}"/>
              </a:ext>
            </a:extLst>
          </p:cNvPr>
          <p:cNvSpPr/>
          <p:nvPr/>
        </p:nvSpPr>
        <p:spPr bwMode="auto">
          <a:xfrm>
            <a:off x="1548000" y="396499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25" name="순서도: 연결자 24">
            <a:extLst>
              <a:ext uri="{FF2B5EF4-FFF2-40B4-BE49-F238E27FC236}">
                <a16:creationId xmlns:a16="http://schemas.microsoft.com/office/drawing/2014/main" id="{0B2C6769-B7E9-45E0-921D-F77ADF471EB5}"/>
              </a:ext>
            </a:extLst>
          </p:cNvPr>
          <p:cNvSpPr/>
          <p:nvPr/>
        </p:nvSpPr>
        <p:spPr bwMode="auto">
          <a:xfrm>
            <a:off x="4411221" y="168523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26" name="순서도: 연결자 25">
            <a:extLst>
              <a:ext uri="{FF2B5EF4-FFF2-40B4-BE49-F238E27FC236}">
                <a16:creationId xmlns:a16="http://schemas.microsoft.com/office/drawing/2014/main" id="{E6B9710F-C05D-46BA-B0B2-5A8D0F76D6A0}"/>
              </a:ext>
            </a:extLst>
          </p:cNvPr>
          <p:cNvSpPr/>
          <p:nvPr/>
        </p:nvSpPr>
        <p:spPr bwMode="auto">
          <a:xfrm>
            <a:off x="4411221" y="305435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graphicFrame>
        <p:nvGraphicFramePr>
          <p:cNvPr id="7" name="표 6">
            <a:extLst>
              <a:ext uri="{FF2B5EF4-FFF2-40B4-BE49-F238E27FC236}">
                <a16:creationId xmlns:a16="http://schemas.microsoft.com/office/drawing/2014/main" id="{FAE083AA-198B-45BA-82BA-3DB665F0E408}"/>
              </a:ext>
            </a:extLst>
          </p:cNvPr>
          <p:cNvGraphicFramePr>
            <a:graphicFrameLocks noGrp="1"/>
          </p:cNvGraphicFramePr>
          <p:nvPr/>
        </p:nvGraphicFramePr>
        <p:xfrm>
          <a:off x="4991973" y="4166621"/>
          <a:ext cx="2124000" cy="243840"/>
        </p:xfrm>
        <a:graphic>
          <a:graphicData uri="http://schemas.openxmlformats.org/drawingml/2006/table">
            <a:tbl>
              <a:tblPr/>
              <a:tblGrid>
                <a:gridCol w="504000">
                  <a:extLst>
                    <a:ext uri="{9D8B030D-6E8A-4147-A177-3AD203B41FA5}">
                      <a16:colId xmlns:a16="http://schemas.microsoft.com/office/drawing/2014/main" val="1281341386"/>
                    </a:ext>
                  </a:extLst>
                </a:gridCol>
                <a:gridCol w="540000">
                  <a:extLst>
                    <a:ext uri="{9D8B030D-6E8A-4147-A177-3AD203B41FA5}">
                      <a16:colId xmlns:a16="http://schemas.microsoft.com/office/drawing/2014/main" val="1301789084"/>
                    </a:ext>
                  </a:extLst>
                </a:gridCol>
                <a:gridCol w="540000">
                  <a:extLst>
                    <a:ext uri="{9D8B030D-6E8A-4147-A177-3AD203B41FA5}">
                      <a16:colId xmlns:a16="http://schemas.microsoft.com/office/drawing/2014/main" val="2451984362"/>
                    </a:ext>
                  </a:extLst>
                </a:gridCol>
                <a:gridCol w="540000">
                  <a:extLst>
                    <a:ext uri="{9D8B030D-6E8A-4147-A177-3AD203B41FA5}">
                      <a16:colId xmlns:a16="http://schemas.microsoft.com/office/drawing/2014/main" val="1408836872"/>
                    </a:ext>
                  </a:extLst>
                </a:gridCol>
              </a:tblGrid>
              <a:tr h="0">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대표이사</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등기이사</a:t>
                      </a:r>
                    </a:p>
                  </a:txBody>
                  <a:tcPr marL="36000" marR="36000" marT="0" marB="0" anchor="ctr">
                    <a:lnL>
                      <a:noFill/>
                    </a:lnL>
                    <a:lnR>
                      <a:noFill/>
                    </a:lnR>
                    <a:lnT w="6350" cap="flat" cmpd="sng" algn="ctr">
                      <a:solidFill>
                        <a:schemeClr val="tx2"/>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감사</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75842211"/>
                  </a:ext>
                </a:extLst>
              </a:tr>
              <a:tr h="0">
                <a:tc>
                  <a:txBody>
                    <a:bodyPr/>
                    <a:lstStyle/>
                    <a:p>
                      <a:pPr algn="l"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multiple</a:t>
                      </a:r>
                    </a:p>
                  </a:txBody>
                  <a:tcPr marL="36000" marR="36000" marT="0" marB="0" anchor="ctr">
                    <a:lnL w="6350" cap="flat" cmpd="sng" algn="ctr">
                      <a:solidFill>
                        <a:schemeClr val="tx2"/>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x3</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x3</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x3</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947713264"/>
                  </a:ext>
                </a:extLst>
              </a:tr>
            </a:tbl>
          </a:graphicData>
        </a:graphic>
      </p:graphicFrame>
    </p:spTree>
    <p:extLst>
      <p:ext uri="{BB962C8B-B14F-4D97-AF65-F5344CB8AC3E}">
        <p14:creationId xmlns:p14="http://schemas.microsoft.com/office/powerpoint/2010/main" val="1584182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2165126990"/>
              </p:ext>
            </p:extLst>
          </p:nvPr>
        </p:nvGraphicFramePr>
        <p:xfrm>
          <a:off x="468001" y="1190355"/>
          <a:ext cx="8337332" cy="4904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Payroll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lang="ko-KR" altLang="en-US" sz="900" dirty="0">
                          <a:latin typeface="+mn-ea"/>
                          <a:cs typeface="Univers for KPMG"/>
                        </a:rPr>
                        <a:t>본사 소속 임직원에 지급하는 급여는 기본급</a:t>
                      </a:r>
                      <a:r>
                        <a:rPr lang="en-US" altLang="ko-KR" sz="900" dirty="0">
                          <a:latin typeface="+mn-ea"/>
                          <a:cs typeface="Univers for KPMG"/>
                        </a:rPr>
                        <a:t>, </a:t>
                      </a:r>
                      <a:r>
                        <a:rPr lang="ko-KR" altLang="en-US" sz="900" dirty="0">
                          <a:latin typeface="+mn-ea"/>
                          <a:cs typeface="Univers for KPMG"/>
                        </a:rPr>
                        <a:t>상여금</a:t>
                      </a:r>
                      <a:r>
                        <a:rPr lang="en-US" altLang="ko-KR" sz="900" dirty="0">
                          <a:latin typeface="+mn-ea"/>
                          <a:cs typeface="Univers for KPMG"/>
                        </a:rPr>
                        <a:t>, </a:t>
                      </a:r>
                      <a:r>
                        <a:rPr lang="ko-KR" altLang="en-US" sz="900" dirty="0">
                          <a:latin typeface="+mn-ea"/>
                          <a:cs typeface="Univers for KPMG"/>
                        </a:rPr>
                        <a:t>연장수당</a:t>
                      </a:r>
                      <a:r>
                        <a:rPr lang="en-US" altLang="ko-KR" sz="900" dirty="0">
                          <a:latin typeface="+mn-ea"/>
                          <a:cs typeface="Univers for KPMG"/>
                        </a:rPr>
                        <a:t>, </a:t>
                      </a:r>
                      <a:r>
                        <a:rPr lang="ko-KR" altLang="en-US" sz="900" dirty="0">
                          <a:latin typeface="+mn-ea"/>
                          <a:cs typeface="Univers for KPMG"/>
                        </a:rPr>
                        <a:t>추가근무수당 등으로 구성되어 있으며</a:t>
                      </a:r>
                      <a:r>
                        <a:rPr lang="en-US" altLang="ko-KR" sz="900" dirty="0">
                          <a:latin typeface="+mn-ea"/>
                          <a:cs typeface="Univers for KPMG"/>
                        </a:rPr>
                        <a:t>, ‘19</a:t>
                      </a:r>
                      <a:r>
                        <a:rPr lang="ko-KR" altLang="en-US" sz="900" dirty="0">
                          <a:latin typeface="+mn-ea"/>
                          <a:cs typeface="Univers for KPMG"/>
                        </a:rPr>
                        <a:t>년 직급별</a:t>
                      </a:r>
                      <a:r>
                        <a:rPr lang="en-US" altLang="ko-KR" sz="900" dirty="0">
                          <a:latin typeface="+mn-ea"/>
                          <a:cs typeface="Univers for KPMG"/>
                        </a:rPr>
                        <a:t>, </a:t>
                      </a:r>
                      <a:r>
                        <a:rPr lang="ko-KR" altLang="en-US" sz="900" dirty="0">
                          <a:latin typeface="+mn-ea"/>
                          <a:cs typeface="Univers for KPMG"/>
                        </a:rPr>
                        <a:t>부서별 세부 구성은 다음과 같음</a:t>
                      </a:r>
                      <a:endParaRPr lang="en-US" altLang="ko-KR" sz="900" dirty="0">
                        <a:latin typeface="+mn-ea"/>
                        <a:cs typeface="Univers for KPMG"/>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(6/7)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4" name="표 3">
            <a:extLst>
              <a:ext uri="{FF2B5EF4-FFF2-40B4-BE49-F238E27FC236}">
                <a16:creationId xmlns:a16="http://schemas.microsoft.com/office/drawing/2014/main" id="{47FBC168-0DB7-45D4-A29C-7FE3A255323E}"/>
              </a:ext>
            </a:extLst>
          </p:cNvPr>
          <p:cNvGraphicFramePr>
            <a:graphicFrameLocks noGrp="1"/>
          </p:cNvGraphicFramePr>
          <p:nvPr/>
        </p:nvGraphicFramePr>
        <p:xfrm>
          <a:off x="1620000" y="1862158"/>
          <a:ext cx="2592000" cy="3313920"/>
        </p:xfrm>
        <a:graphic>
          <a:graphicData uri="http://schemas.openxmlformats.org/drawingml/2006/table">
            <a:tbl>
              <a:tblPr/>
              <a:tblGrid>
                <a:gridCol w="180000">
                  <a:extLst>
                    <a:ext uri="{9D8B030D-6E8A-4147-A177-3AD203B41FA5}">
                      <a16:colId xmlns:a16="http://schemas.microsoft.com/office/drawing/2014/main" val="4157477765"/>
                    </a:ext>
                  </a:extLst>
                </a:gridCol>
                <a:gridCol w="684000">
                  <a:extLst>
                    <a:ext uri="{9D8B030D-6E8A-4147-A177-3AD203B41FA5}">
                      <a16:colId xmlns:a16="http://schemas.microsoft.com/office/drawing/2014/main" val="3935790086"/>
                    </a:ext>
                  </a:extLst>
                </a:gridCol>
                <a:gridCol w="432000">
                  <a:extLst>
                    <a:ext uri="{9D8B030D-6E8A-4147-A177-3AD203B41FA5}">
                      <a16:colId xmlns:a16="http://schemas.microsoft.com/office/drawing/2014/main" val="320921962"/>
                    </a:ext>
                  </a:extLst>
                </a:gridCol>
                <a:gridCol w="432000">
                  <a:extLst>
                    <a:ext uri="{9D8B030D-6E8A-4147-A177-3AD203B41FA5}">
                      <a16:colId xmlns:a16="http://schemas.microsoft.com/office/drawing/2014/main" val="934169604"/>
                    </a:ext>
                  </a:extLst>
                </a:gridCol>
                <a:gridCol w="432000">
                  <a:extLst>
                    <a:ext uri="{9D8B030D-6E8A-4147-A177-3AD203B41FA5}">
                      <a16:colId xmlns:a16="http://schemas.microsoft.com/office/drawing/2014/main" val="1869618375"/>
                    </a:ext>
                  </a:extLst>
                </a:gridCol>
                <a:gridCol w="432000">
                  <a:extLst>
                    <a:ext uri="{9D8B030D-6E8A-4147-A177-3AD203B41FA5}">
                      <a16:colId xmlns:a16="http://schemas.microsoft.com/office/drawing/2014/main" val="2869677027"/>
                    </a:ext>
                  </a:extLst>
                </a:gridCol>
              </a:tblGrid>
              <a:tr h="144000">
                <a:tc gridSpan="2">
                  <a:txBody>
                    <a:bodyPr/>
                    <a:lstStyle/>
                    <a:p>
                      <a:pPr algn="l" fontAlgn="b"/>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명</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8704260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계</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1,393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4,506</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60702133"/>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2,599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3,982</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56904162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278763695"/>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3201519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28765759"/>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624691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186372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437</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1276195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493</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463114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818</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37260697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825</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11319816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566606392"/>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chemeClr val="tx2"/>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524</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5088172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임직원 수</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9895705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7991324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1872227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015895397"/>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457890228"/>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081041572"/>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2616451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8756348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3298169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6379631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8426506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dot"/>
                      <a:round/>
                      <a:headEnd type="none" w="med" len="med"/>
                      <a:tailEnd type="none" w="med" len="med"/>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108903291"/>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78722831"/>
                  </a:ext>
                </a:extLst>
              </a:tr>
            </a:tbl>
          </a:graphicData>
        </a:graphic>
      </p:graphicFrame>
      <p:sp>
        <p:nvSpPr>
          <p:cNvPr id="36" name="TextBox 35">
            <a:extLst>
              <a:ext uri="{FF2B5EF4-FFF2-40B4-BE49-F238E27FC236}">
                <a16:creationId xmlns:a16="http://schemas.microsoft.com/office/drawing/2014/main" id="{0B60D2EB-0780-4375-9B2E-7C357D012D3D}"/>
              </a:ext>
            </a:extLst>
          </p:cNvPr>
          <p:cNvSpPr txBox="1"/>
          <p:nvPr/>
        </p:nvSpPr>
        <p:spPr>
          <a:xfrm>
            <a:off x="1619999" y="5235748"/>
            <a:ext cx="2845321" cy="754053"/>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인터뷰 결과 회사의 </a:t>
            </a:r>
            <a:r>
              <a:rPr lang="ko-KR" altLang="en-US" sz="700" dirty="0" err="1">
                <a:latin typeface="Arial" panose="020B0604020202020204" pitchFamily="34" charset="0"/>
                <a:cs typeface="Arial" panose="020B0604020202020204" pitchFamily="34" charset="0"/>
              </a:rPr>
              <a:t>일자별</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working hour data</a:t>
            </a:r>
            <a:r>
              <a:rPr lang="ko-KR" altLang="en-US" sz="700" dirty="0">
                <a:latin typeface="Arial" panose="020B0604020202020204" pitchFamily="34" charset="0"/>
                <a:cs typeface="Arial" panose="020B0604020202020204" pitchFamily="34" charset="0"/>
              </a:rPr>
              <a:t>는 관리되고 있지 아니하여</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연장근무수당 및 추가근무수당 지급액 적정성 확인의 제한이 존재함 </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가맹영업팀 소속 권</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과장</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사원코드 </a:t>
            </a:r>
            <a:r>
              <a:rPr lang="en-US" altLang="ko-KR" sz="700" dirty="0">
                <a:latin typeface="Arial" panose="020B0604020202020204" pitchFamily="34" charset="0"/>
                <a:cs typeface="Arial" panose="020B0604020202020204" pitchFamily="34" charset="0"/>
              </a:rPr>
              <a:t>S0021)</a:t>
            </a:r>
            <a:r>
              <a:rPr lang="ko-KR" altLang="en-US" sz="700" dirty="0">
                <a:latin typeface="Arial" panose="020B0604020202020204" pitchFamily="34" charset="0"/>
                <a:cs typeface="Arial" panose="020B0604020202020204" pitchFamily="34" charset="0"/>
              </a:rPr>
              <a:t>의 경우 </a:t>
            </a:r>
            <a:r>
              <a:rPr lang="en-US" altLang="ko-KR" sz="700" dirty="0">
                <a:latin typeface="Arial" panose="020B0604020202020204" pitchFamily="34" charset="0"/>
                <a:cs typeface="Arial" panose="020B0604020202020204" pitchFamily="34" charset="0"/>
              </a:rPr>
              <a:t>‘19</a:t>
            </a:r>
            <a:r>
              <a:rPr lang="ko-KR" altLang="en-US" sz="700" dirty="0">
                <a:latin typeface="Arial" panose="020B0604020202020204" pitchFamily="34" charset="0"/>
                <a:cs typeface="Arial" panose="020B0604020202020204" pitchFamily="34" charset="0"/>
              </a:rPr>
              <a:t>년 기타수당 </a:t>
            </a:r>
            <a:r>
              <a:rPr lang="en-US" altLang="ko-KR" sz="700" dirty="0">
                <a:latin typeface="Arial" panose="020B0604020202020204" pitchFamily="34" charset="0"/>
                <a:cs typeface="Arial" panose="020B0604020202020204" pitchFamily="34" charset="0"/>
              </a:rPr>
              <a:t>92</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‘20</a:t>
            </a:r>
            <a:r>
              <a:rPr lang="ko-KR" altLang="en-US" sz="700" dirty="0">
                <a:latin typeface="Arial" panose="020B0604020202020204" pitchFamily="34" charset="0"/>
                <a:cs typeface="Arial" panose="020B0604020202020204" pitchFamily="34" charset="0"/>
              </a:rPr>
              <a:t>년 추가근무수당 </a:t>
            </a:r>
            <a:r>
              <a:rPr lang="en-US" altLang="ko-KR" sz="700" dirty="0">
                <a:latin typeface="Arial" panose="020B0604020202020204" pitchFamily="34" charset="0"/>
                <a:cs typeface="Arial" panose="020B0604020202020204" pitchFamily="34" charset="0"/>
              </a:rPr>
              <a:t>115</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상여 </a:t>
            </a:r>
            <a:r>
              <a:rPr lang="en-US" altLang="ko-KR" sz="700" dirty="0">
                <a:latin typeface="Arial" panose="020B0604020202020204" pitchFamily="34" charset="0"/>
                <a:cs typeface="Arial" panose="020B0604020202020204" pitchFamily="34" charset="0"/>
              </a:rPr>
              <a:t>31</a:t>
            </a:r>
            <a:r>
              <a:rPr lang="ko-KR" altLang="en-US" sz="700" dirty="0">
                <a:latin typeface="Arial" panose="020B0604020202020204" pitchFamily="34" charset="0"/>
                <a:cs typeface="Arial" panose="020B0604020202020204" pitchFamily="34" charset="0"/>
              </a:rPr>
              <a:t>백만원을 지급받고 있어 수당의 지급 근거에 대해 질의하였으나 답변이 제공되지 아니함</a:t>
            </a:r>
            <a:endParaRPr lang="en-US" altLang="ko-KR" sz="700" dirty="0">
              <a:latin typeface="Arial" panose="020B0604020202020204" pitchFamily="34" charset="0"/>
              <a:cs typeface="Arial" panose="020B0604020202020204" pitchFamily="34" charset="0"/>
            </a:endParaRPr>
          </a:p>
        </p:txBody>
      </p:sp>
      <p:sp>
        <p:nvSpPr>
          <p:cNvPr id="45" name="직사각형 44">
            <a:extLst>
              <a:ext uri="{FF2B5EF4-FFF2-40B4-BE49-F238E27FC236}">
                <a16:creationId xmlns:a16="http://schemas.microsoft.com/office/drawing/2014/main" id="{F317BDCC-3021-46EC-92BA-61B216B7F13F}"/>
              </a:ext>
            </a:extLst>
          </p:cNvPr>
          <p:cNvSpPr/>
          <p:nvPr/>
        </p:nvSpPr>
        <p:spPr>
          <a:xfrm>
            <a:off x="3397541" y="2122415"/>
            <a:ext cx="394283" cy="133413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7" name="표 6">
            <a:extLst>
              <a:ext uri="{FF2B5EF4-FFF2-40B4-BE49-F238E27FC236}">
                <a16:creationId xmlns:a16="http://schemas.microsoft.com/office/drawing/2014/main" id="{9F8B9E6C-EA42-4DB2-997B-918B8B75AF0A}"/>
              </a:ext>
            </a:extLst>
          </p:cNvPr>
          <p:cNvGraphicFramePr>
            <a:graphicFrameLocks noGrp="1"/>
          </p:cNvGraphicFramePr>
          <p:nvPr/>
        </p:nvGraphicFramePr>
        <p:xfrm>
          <a:off x="4572000" y="1862158"/>
          <a:ext cx="3674508" cy="243840"/>
        </p:xfrm>
        <a:graphic>
          <a:graphicData uri="http://schemas.openxmlformats.org/drawingml/2006/table">
            <a:tbl>
              <a:tblPr/>
              <a:tblGrid>
                <a:gridCol w="758464">
                  <a:extLst>
                    <a:ext uri="{9D8B030D-6E8A-4147-A177-3AD203B41FA5}">
                      <a16:colId xmlns:a16="http://schemas.microsoft.com/office/drawing/2014/main" val="2421002654"/>
                    </a:ext>
                  </a:extLst>
                </a:gridCol>
                <a:gridCol w="396000">
                  <a:extLst>
                    <a:ext uri="{9D8B030D-6E8A-4147-A177-3AD203B41FA5}">
                      <a16:colId xmlns:a16="http://schemas.microsoft.com/office/drawing/2014/main" val="4274100120"/>
                    </a:ext>
                  </a:extLst>
                </a:gridCol>
                <a:gridCol w="396000">
                  <a:extLst>
                    <a:ext uri="{9D8B030D-6E8A-4147-A177-3AD203B41FA5}">
                      <a16:colId xmlns:a16="http://schemas.microsoft.com/office/drawing/2014/main" val="3998776866"/>
                    </a:ext>
                  </a:extLst>
                </a:gridCol>
                <a:gridCol w="360000">
                  <a:extLst>
                    <a:ext uri="{9D8B030D-6E8A-4147-A177-3AD203B41FA5}">
                      <a16:colId xmlns:a16="http://schemas.microsoft.com/office/drawing/2014/main" val="3243641047"/>
                    </a:ext>
                  </a:extLst>
                </a:gridCol>
                <a:gridCol w="540000">
                  <a:extLst>
                    <a:ext uri="{9D8B030D-6E8A-4147-A177-3AD203B41FA5}">
                      <a16:colId xmlns:a16="http://schemas.microsoft.com/office/drawing/2014/main" val="1370933324"/>
                    </a:ext>
                  </a:extLst>
                </a:gridCol>
                <a:gridCol w="468044">
                  <a:extLst>
                    <a:ext uri="{9D8B030D-6E8A-4147-A177-3AD203B41FA5}">
                      <a16:colId xmlns:a16="http://schemas.microsoft.com/office/drawing/2014/main" val="2407021395"/>
                    </a:ext>
                  </a:extLst>
                </a:gridCol>
                <a:gridCol w="396000">
                  <a:extLst>
                    <a:ext uri="{9D8B030D-6E8A-4147-A177-3AD203B41FA5}">
                      <a16:colId xmlns:a16="http://schemas.microsoft.com/office/drawing/2014/main" val="640138406"/>
                    </a:ext>
                  </a:extLst>
                </a:gridCol>
                <a:gridCol w="360000">
                  <a:extLst>
                    <a:ext uri="{9D8B030D-6E8A-4147-A177-3AD203B41FA5}">
                      <a16:colId xmlns:a16="http://schemas.microsoft.com/office/drawing/2014/main" val="3000760554"/>
                    </a:ext>
                  </a:extLst>
                </a:gridCol>
              </a:tblGrid>
              <a:tr h="4666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기본급</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연장</a:t>
                      </a:r>
                      <a:endPar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수당</a:t>
                      </a:r>
                      <a:r>
                        <a:rPr lang="en-US" altLang="ko-KR"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추가 근무수당</a:t>
                      </a:r>
                      <a:r>
                        <a:rPr lang="en-US" altLang="ko-KR"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중식 보조비</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기타 수당</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계</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extLst>
                  <a:ext uri="{0D108BD9-81ED-4DB2-BD59-A6C34878D82A}">
                    <a16:rowId xmlns:a16="http://schemas.microsoft.com/office/drawing/2014/main" val="3834356680"/>
                  </a:ext>
                </a:extLst>
              </a:tr>
            </a:tbl>
          </a:graphicData>
        </a:graphic>
      </p:graphicFrame>
      <p:graphicFrame>
        <p:nvGraphicFramePr>
          <p:cNvPr id="27" name="표 26">
            <a:extLst>
              <a:ext uri="{FF2B5EF4-FFF2-40B4-BE49-F238E27FC236}">
                <a16:creationId xmlns:a16="http://schemas.microsoft.com/office/drawing/2014/main" id="{222AEBD5-B2A0-445A-B3EC-F7FB27668618}"/>
              </a:ext>
            </a:extLst>
          </p:cNvPr>
          <p:cNvGraphicFramePr>
            <a:graphicFrameLocks noGrp="1"/>
          </p:cNvGraphicFramePr>
          <p:nvPr/>
        </p:nvGraphicFramePr>
        <p:xfrm>
          <a:off x="4572000" y="2105998"/>
          <a:ext cx="3674508" cy="1219200"/>
        </p:xfrm>
        <a:graphic>
          <a:graphicData uri="http://schemas.openxmlformats.org/drawingml/2006/table">
            <a:tbl>
              <a:tblPr/>
              <a:tblGrid>
                <a:gridCol w="97400">
                  <a:extLst>
                    <a:ext uri="{9D8B030D-6E8A-4147-A177-3AD203B41FA5}">
                      <a16:colId xmlns:a16="http://schemas.microsoft.com/office/drawing/2014/main" val="2421002654"/>
                    </a:ext>
                  </a:extLst>
                </a:gridCol>
                <a:gridCol w="661064">
                  <a:extLst>
                    <a:ext uri="{9D8B030D-6E8A-4147-A177-3AD203B41FA5}">
                      <a16:colId xmlns:a16="http://schemas.microsoft.com/office/drawing/2014/main" val="2616210327"/>
                    </a:ext>
                  </a:extLst>
                </a:gridCol>
                <a:gridCol w="396000">
                  <a:extLst>
                    <a:ext uri="{9D8B030D-6E8A-4147-A177-3AD203B41FA5}">
                      <a16:colId xmlns:a16="http://schemas.microsoft.com/office/drawing/2014/main" val="4274100120"/>
                    </a:ext>
                  </a:extLst>
                </a:gridCol>
                <a:gridCol w="396000">
                  <a:extLst>
                    <a:ext uri="{9D8B030D-6E8A-4147-A177-3AD203B41FA5}">
                      <a16:colId xmlns:a16="http://schemas.microsoft.com/office/drawing/2014/main" val="3998776866"/>
                    </a:ext>
                  </a:extLst>
                </a:gridCol>
                <a:gridCol w="360000">
                  <a:extLst>
                    <a:ext uri="{9D8B030D-6E8A-4147-A177-3AD203B41FA5}">
                      <a16:colId xmlns:a16="http://schemas.microsoft.com/office/drawing/2014/main" val="3243641047"/>
                    </a:ext>
                  </a:extLst>
                </a:gridCol>
                <a:gridCol w="540000">
                  <a:extLst>
                    <a:ext uri="{9D8B030D-6E8A-4147-A177-3AD203B41FA5}">
                      <a16:colId xmlns:a16="http://schemas.microsoft.com/office/drawing/2014/main" val="1370933324"/>
                    </a:ext>
                  </a:extLst>
                </a:gridCol>
                <a:gridCol w="468044">
                  <a:extLst>
                    <a:ext uri="{9D8B030D-6E8A-4147-A177-3AD203B41FA5}">
                      <a16:colId xmlns:a16="http://schemas.microsoft.com/office/drawing/2014/main" val="2407021395"/>
                    </a:ext>
                  </a:extLst>
                </a:gridCol>
                <a:gridCol w="396000">
                  <a:extLst>
                    <a:ext uri="{9D8B030D-6E8A-4147-A177-3AD203B41FA5}">
                      <a16:colId xmlns:a16="http://schemas.microsoft.com/office/drawing/2014/main" val="640138406"/>
                    </a:ext>
                  </a:extLst>
                </a:gridCol>
                <a:gridCol w="360000">
                  <a:extLst>
                    <a:ext uri="{9D8B030D-6E8A-4147-A177-3AD203B41FA5}">
                      <a16:colId xmlns:a16="http://schemas.microsoft.com/office/drawing/2014/main" val="3000760554"/>
                    </a:ext>
                  </a:extLst>
                </a:gridCol>
              </a:tblGrid>
              <a:tr h="46660">
                <a:tc gridSpan="2">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 </a:t>
                      </a: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계</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2,599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61980752"/>
                  </a:ext>
                </a:extLst>
              </a:tr>
              <a:tr h="46660">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57051043"/>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410261156"/>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29365870"/>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159713965"/>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92</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10343076"/>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57407340"/>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392351803"/>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71318338"/>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309</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36758984"/>
                  </a:ext>
                </a:extLst>
              </a:tr>
            </a:tbl>
          </a:graphicData>
        </a:graphic>
      </p:graphicFrame>
      <p:graphicFrame>
        <p:nvGraphicFramePr>
          <p:cNvPr id="9" name="표 8">
            <a:extLst>
              <a:ext uri="{FF2B5EF4-FFF2-40B4-BE49-F238E27FC236}">
                <a16:creationId xmlns:a16="http://schemas.microsoft.com/office/drawing/2014/main" id="{7DEDBC16-C7BD-46E2-80D5-00B8A96F0F32}"/>
              </a:ext>
            </a:extLst>
          </p:cNvPr>
          <p:cNvGraphicFramePr>
            <a:graphicFrameLocks noGrp="1"/>
          </p:cNvGraphicFramePr>
          <p:nvPr/>
        </p:nvGraphicFramePr>
        <p:xfrm>
          <a:off x="4572000" y="3458490"/>
          <a:ext cx="3312000" cy="2316480"/>
        </p:xfrm>
        <a:graphic>
          <a:graphicData uri="http://schemas.openxmlformats.org/drawingml/2006/table">
            <a:tbl>
              <a:tblPr/>
              <a:tblGrid>
                <a:gridCol w="1188000">
                  <a:extLst>
                    <a:ext uri="{9D8B030D-6E8A-4147-A177-3AD203B41FA5}">
                      <a16:colId xmlns:a16="http://schemas.microsoft.com/office/drawing/2014/main" val="146256492"/>
                    </a:ext>
                  </a:extLst>
                </a:gridCol>
                <a:gridCol w="396000">
                  <a:extLst>
                    <a:ext uri="{9D8B030D-6E8A-4147-A177-3AD203B41FA5}">
                      <a16:colId xmlns:a16="http://schemas.microsoft.com/office/drawing/2014/main" val="2447552080"/>
                    </a:ext>
                  </a:extLst>
                </a:gridCol>
                <a:gridCol w="360000">
                  <a:extLst>
                    <a:ext uri="{9D8B030D-6E8A-4147-A177-3AD203B41FA5}">
                      <a16:colId xmlns:a16="http://schemas.microsoft.com/office/drawing/2014/main" val="2394070373"/>
                    </a:ext>
                  </a:extLst>
                </a:gridCol>
                <a:gridCol w="540000">
                  <a:extLst>
                    <a:ext uri="{9D8B030D-6E8A-4147-A177-3AD203B41FA5}">
                      <a16:colId xmlns:a16="http://schemas.microsoft.com/office/drawing/2014/main" val="2575342165"/>
                    </a:ext>
                  </a:extLst>
                </a:gridCol>
                <a:gridCol w="468000">
                  <a:extLst>
                    <a:ext uri="{9D8B030D-6E8A-4147-A177-3AD203B41FA5}">
                      <a16:colId xmlns:a16="http://schemas.microsoft.com/office/drawing/2014/main" val="4285901643"/>
                    </a:ext>
                  </a:extLst>
                </a:gridCol>
                <a:gridCol w="360000">
                  <a:extLst>
                    <a:ext uri="{9D8B030D-6E8A-4147-A177-3AD203B41FA5}">
                      <a16:colId xmlns:a16="http://schemas.microsoft.com/office/drawing/2014/main" val="3816056540"/>
                    </a:ext>
                  </a:extLst>
                </a:gridCol>
              </a:tblGrid>
              <a:tr h="144000">
                <a:tc>
                  <a:txBody>
                    <a:bodyPr/>
                    <a:lstStyle/>
                    <a:p>
                      <a:pPr algn="l" fontAlgn="b"/>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상여금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연장수당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추가 근무수당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중식 보조비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기타수당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722370045"/>
                  </a:ext>
                </a:extLst>
              </a:tr>
              <a:tr h="100381">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38410770"/>
                  </a:ext>
                </a:extLst>
              </a:tr>
              <a:tr h="100381">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620958554"/>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6.3%</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78.1%</a:t>
                      </a:r>
                    </a:p>
                  </a:txBody>
                  <a:tcPr marL="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02232220"/>
                  </a:ext>
                </a:extLst>
              </a:tr>
              <a:tr h="100381">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운영팀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528521480"/>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47.7%</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98.1%</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50.3%</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17.6%</a:t>
                      </a:r>
                    </a:p>
                  </a:txBody>
                  <a:tcPr marL="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25026420"/>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경영지원팀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90928831"/>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74354508"/>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94585612"/>
                  </a:ext>
                </a:extLst>
              </a:tr>
              <a:tr h="100381">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2008383"/>
                  </a:ext>
                </a:extLst>
              </a:tr>
              <a:tr h="100381">
                <a:tc>
                  <a:txBody>
                    <a:bodyPr/>
                    <a:lstStyle/>
                    <a:p>
                      <a:pPr algn="l" fontAlgn="b"/>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R&amp;D, </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디자인팀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107334002"/>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88910997"/>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구매팀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842847397"/>
                  </a:ext>
                </a:extLst>
              </a:tr>
              <a:tr h="100381">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1951955"/>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인테리어팀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934631755"/>
                  </a:ext>
                </a:extLst>
              </a:tr>
              <a:tr h="100381">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05933873"/>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(HQ, </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마케팅팀 등</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31968059"/>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61481785"/>
                  </a:ext>
                </a:extLst>
              </a:tr>
            </a:tbl>
          </a:graphicData>
        </a:graphic>
      </p:graphicFrame>
      <p:sp>
        <p:nvSpPr>
          <p:cNvPr id="31" name="직사각형 30">
            <a:extLst>
              <a:ext uri="{FF2B5EF4-FFF2-40B4-BE49-F238E27FC236}">
                <a16:creationId xmlns:a16="http://schemas.microsoft.com/office/drawing/2014/main" id="{ADCE807A-60DB-4D49-8FEF-63EE5A4A6158}"/>
              </a:ext>
            </a:extLst>
          </p:cNvPr>
          <p:cNvSpPr/>
          <p:nvPr/>
        </p:nvSpPr>
        <p:spPr>
          <a:xfrm>
            <a:off x="4581312" y="2105998"/>
            <a:ext cx="3665196"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연결선: 꺾임 31">
            <a:extLst>
              <a:ext uri="{FF2B5EF4-FFF2-40B4-BE49-F238E27FC236}">
                <a16:creationId xmlns:a16="http://schemas.microsoft.com/office/drawing/2014/main" id="{DCBC0CE3-D70E-4A8B-B148-CA0DCD8494FA}"/>
              </a:ext>
            </a:extLst>
          </p:cNvPr>
          <p:cNvCxnSpPr>
            <a:cxnSpLocks/>
            <a:stCxn id="31" idx="3"/>
            <a:endCxn id="9" idx="3"/>
          </p:cNvCxnSpPr>
          <p:nvPr/>
        </p:nvCxnSpPr>
        <p:spPr>
          <a:xfrm flipH="1">
            <a:off x="7884000" y="2167198"/>
            <a:ext cx="362508" cy="2449532"/>
          </a:xfrm>
          <a:prstGeom prst="bentConnector3">
            <a:avLst>
              <a:gd name="adj1" fmla="val -6306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순서도: 연결자 32">
            <a:extLst>
              <a:ext uri="{FF2B5EF4-FFF2-40B4-BE49-F238E27FC236}">
                <a16:creationId xmlns:a16="http://schemas.microsoft.com/office/drawing/2014/main" id="{02B765E2-0CD7-4105-95A8-A339ED624BF5}"/>
              </a:ext>
            </a:extLst>
          </p:cNvPr>
          <p:cNvSpPr/>
          <p:nvPr/>
        </p:nvSpPr>
        <p:spPr bwMode="auto">
          <a:xfrm>
            <a:off x="3325541" y="206653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34" name="순서도: 연결자 33">
            <a:extLst>
              <a:ext uri="{FF2B5EF4-FFF2-40B4-BE49-F238E27FC236}">
                <a16:creationId xmlns:a16="http://schemas.microsoft.com/office/drawing/2014/main" id="{BB8B7E3A-E85E-4907-A864-508D7EB60162}"/>
              </a:ext>
            </a:extLst>
          </p:cNvPr>
          <p:cNvSpPr/>
          <p:nvPr/>
        </p:nvSpPr>
        <p:spPr bwMode="auto">
          <a:xfrm>
            <a:off x="4465320" y="179995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267928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차트 40">
            <a:extLst>
              <a:ext uri="{FF2B5EF4-FFF2-40B4-BE49-F238E27FC236}">
                <a16:creationId xmlns:a16="http://schemas.microsoft.com/office/drawing/2014/main" id="{691B1645-C949-4272-905B-8E34AE668E3C}"/>
              </a:ext>
            </a:extLst>
          </p:cNvPr>
          <p:cNvGraphicFramePr>
            <a:graphicFrameLocks/>
          </p:cNvGraphicFramePr>
          <p:nvPr>
            <p:extLst>
              <p:ext uri="{D42A27DB-BD31-4B8C-83A1-F6EECF244321}">
                <p14:modId xmlns:p14="http://schemas.microsoft.com/office/powerpoint/2010/main" val="4157416134"/>
              </p:ext>
            </p:extLst>
          </p:nvPr>
        </p:nvGraphicFramePr>
        <p:xfrm>
          <a:off x="5144037" y="1143696"/>
          <a:ext cx="3707110" cy="1615111"/>
        </p:xfrm>
        <a:graphic>
          <a:graphicData uri="http://schemas.openxmlformats.org/drawingml/2006/chart">
            <c:chart xmlns:c="http://schemas.openxmlformats.org/drawingml/2006/chart" xmlns:r="http://schemas.openxmlformats.org/officeDocument/2006/relationships" r:id="rId2"/>
          </a:graphicData>
        </a:graphic>
      </p:graphicFrame>
      <p:sp>
        <p:nvSpPr>
          <p:cNvPr id="93" name="직사각형 92">
            <a:extLst>
              <a:ext uri="{FF2B5EF4-FFF2-40B4-BE49-F238E27FC236}">
                <a16:creationId xmlns:a16="http://schemas.microsoft.com/office/drawing/2014/main" id="{CA144484-F1F7-42AF-B229-90658C864FD6}"/>
              </a:ext>
            </a:extLst>
          </p:cNvPr>
          <p:cNvSpPr/>
          <p:nvPr/>
        </p:nvSpPr>
        <p:spPr>
          <a:xfrm>
            <a:off x="5071092" y="2894492"/>
            <a:ext cx="3879482" cy="1538965"/>
          </a:xfrm>
          <a:prstGeom prst="rect">
            <a:avLst/>
          </a:prstGeom>
          <a:noFill/>
          <a:ln w="635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96BE8577-5BF2-4F8F-8835-8EC8055FC662}"/>
              </a:ext>
            </a:extLst>
          </p:cNvPr>
          <p:cNvSpPr/>
          <p:nvPr/>
        </p:nvSpPr>
        <p:spPr>
          <a:xfrm>
            <a:off x="5071092" y="4618956"/>
            <a:ext cx="3879482" cy="1523907"/>
          </a:xfrm>
          <a:prstGeom prst="rect">
            <a:avLst/>
          </a:prstGeom>
          <a:noFill/>
          <a:ln w="635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Store Performance </a:t>
            </a: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8" name="직사각형 17"/>
          <p:cNvSpPr>
            <a:spLocks noChangeArrowheads="1"/>
          </p:cNvSpPr>
          <p:nvPr/>
        </p:nvSpPr>
        <p:spPr bwMode="auto">
          <a:xfrm>
            <a:off x="1313348" y="1245406"/>
            <a:ext cx="792000" cy="4385825"/>
          </a:xfrm>
          <a:prstGeom prst="rect">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ko-KR" altLang="en-US" sz="800" b="1" dirty="0">
                <a:solidFill>
                  <a:prstClr val="white"/>
                </a:solidFill>
                <a:latin typeface="Arial" panose="020B0604020202020204" pitchFamily="34" charset="0"/>
                <a:ea typeface="+mj-ea"/>
                <a:cs typeface="Arial" panose="020B0604020202020204" pitchFamily="34" charset="0"/>
              </a:rPr>
              <a:t>가맹 </a:t>
            </a:r>
            <a:r>
              <a:rPr lang="en-US" altLang="ko-KR" sz="800" b="1" dirty="0">
                <a:solidFill>
                  <a:prstClr val="white"/>
                </a:solidFill>
                <a:latin typeface="Arial" panose="020B0604020202020204" pitchFamily="34" charset="0"/>
                <a:ea typeface="+mj-ea"/>
                <a:cs typeface="Arial" panose="020B0604020202020204" pitchFamily="34" charset="0"/>
              </a:rPr>
              <a:t>1,191</a:t>
            </a:r>
            <a:r>
              <a:rPr lang="ko-KR" altLang="en-US" sz="800" b="1" dirty="0">
                <a:solidFill>
                  <a:prstClr val="white"/>
                </a:solidFill>
                <a:latin typeface="Arial" panose="020B0604020202020204" pitchFamily="34" charset="0"/>
                <a:ea typeface="+mj-ea"/>
                <a:cs typeface="Arial" panose="020B0604020202020204" pitchFamily="34" charset="0"/>
              </a:rPr>
              <a:t>개</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673454">
              <a:lnSpc>
                <a:spcPct val="106000"/>
              </a:lnSpc>
            </a:pPr>
            <a:r>
              <a:rPr lang="en-US" altLang="ko-KR" sz="800" b="1" dirty="0">
                <a:solidFill>
                  <a:prstClr val="white"/>
                </a:solidFill>
                <a:latin typeface="Arial" panose="020B0604020202020204" pitchFamily="34" charset="0"/>
                <a:ea typeface="+mj-ea"/>
                <a:cs typeface="Arial" panose="020B0604020202020204" pitchFamily="34" charset="0"/>
              </a:rPr>
              <a:t>294,053</a:t>
            </a:r>
          </a:p>
          <a:p>
            <a:pPr algn="ctr" defTabSz="673454">
              <a:lnSpc>
                <a:spcPct val="106000"/>
              </a:lnSpc>
            </a:pPr>
            <a:r>
              <a:rPr lang="en-US" altLang="ko-KR" sz="800" b="1" dirty="0">
                <a:solidFill>
                  <a:prstClr val="white"/>
                </a:solidFill>
                <a:latin typeface="Arial" panose="020B0604020202020204" pitchFamily="34" charset="0"/>
                <a:ea typeface="+mj-ea"/>
                <a:cs typeface="Arial" panose="020B0604020202020204" pitchFamily="34" charset="0"/>
              </a:rPr>
              <a:t>(99.4%) </a:t>
            </a:r>
          </a:p>
        </p:txBody>
      </p:sp>
      <p:sp>
        <p:nvSpPr>
          <p:cNvPr id="9" name="모서리가 둥근 직사각형 303"/>
          <p:cNvSpPr>
            <a:spLocks noChangeArrowheads="1"/>
          </p:cNvSpPr>
          <p:nvPr/>
        </p:nvSpPr>
        <p:spPr bwMode="auto">
          <a:xfrm>
            <a:off x="468000" y="1245406"/>
            <a:ext cx="792000" cy="4703906"/>
          </a:xfrm>
          <a:prstGeom prst="roundRect">
            <a:avLst>
              <a:gd name="adj" fmla="val 0"/>
            </a:avLst>
          </a:prstGeom>
          <a:solidFill>
            <a:schemeClr val="accent2"/>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dirty="0">
                <a:solidFill>
                  <a:prstClr val="white"/>
                </a:solidFill>
                <a:latin typeface="Arial" panose="020B0604020202020204" pitchFamily="34" charset="0"/>
                <a:cs typeface="Arial" panose="020B0604020202020204" pitchFamily="34" charset="0"/>
              </a:rPr>
              <a:t>Revenue</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295,788</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(100%)</a:t>
            </a:r>
          </a:p>
        </p:txBody>
      </p:sp>
      <p:sp>
        <p:nvSpPr>
          <p:cNvPr id="10" name="직사각형 152"/>
          <p:cNvSpPr/>
          <p:nvPr/>
        </p:nvSpPr>
        <p:spPr bwMode="auto">
          <a:xfrm>
            <a:off x="470638" y="998792"/>
            <a:ext cx="792000"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ea typeface="맑은 고딕" panose="020B0503020000020004" pitchFamily="50" charset="-127"/>
                <a:cs typeface="Verdana" panose="020B0604030504040204" pitchFamily="34" charset="0"/>
              </a:rPr>
              <a:t>Revenue</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sp>
        <p:nvSpPr>
          <p:cNvPr id="11" name="직사각형 153"/>
          <p:cNvSpPr/>
          <p:nvPr/>
        </p:nvSpPr>
        <p:spPr bwMode="auto">
          <a:xfrm>
            <a:off x="1257424" y="998792"/>
            <a:ext cx="900000"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ea typeface="맑은 고딕" panose="020B0503020000020004" pitchFamily="50" charset="-127"/>
                <a:cs typeface="Verdana" panose="020B0604030504040204" pitchFamily="34" charset="0"/>
              </a:rPr>
              <a:t>By Business</a:t>
            </a:r>
            <a:endParaRPr lang="ko-KR" altLang="en-US" sz="900" b="1" dirty="0">
              <a:solidFill>
                <a:srgbClr val="012169"/>
              </a:solidFill>
              <a:ea typeface="맑은 고딕" panose="020B0503020000020004" pitchFamily="50" charset="-127"/>
              <a:cs typeface="Verdana" panose="020B0604030504040204" pitchFamily="34" charset="0"/>
            </a:endParaRPr>
          </a:p>
        </p:txBody>
      </p:sp>
      <p:cxnSp>
        <p:nvCxnSpPr>
          <p:cNvPr id="12" name="직선 연결선 327"/>
          <p:cNvCxnSpPr/>
          <p:nvPr/>
        </p:nvCxnSpPr>
        <p:spPr>
          <a:xfrm>
            <a:off x="470638" y="1207100"/>
            <a:ext cx="79200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3" name="직선 연결선 328"/>
          <p:cNvCxnSpPr/>
          <p:nvPr/>
        </p:nvCxnSpPr>
        <p:spPr>
          <a:xfrm>
            <a:off x="1311424" y="1207100"/>
            <a:ext cx="79200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6" name="직사각형 17"/>
          <p:cNvSpPr>
            <a:spLocks noChangeArrowheads="1"/>
          </p:cNvSpPr>
          <p:nvPr/>
        </p:nvSpPr>
        <p:spPr bwMode="auto">
          <a:xfrm>
            <a:off x="1311908" y="5677029"/>
            <a:ext cx="792000" cy="279555"/>
          </a:xfrm>
          <a:prstGeom prst="rect">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ko-KR" altLang="en-US" sz="800" b="1" dirty="0">
                <a:solidFill>
                  <a:prstClr val="white"/>
                </a:solidFill>
                <a:latin typeface="Arial" panose="020B0604020202020204" pitchFamily="34" charset="0"/>
                <a:ea typeface="+mj-ea"/>
                <a:cs typeface="Arial" panose="020B0604020202020204" pitchFamily="34" charset="0"/>
              </a:rPr>
              <a:t>직영 </a:t>
            </a:r>
            <a:r>
              <a:rPr lang="en-US" altLang="ko-KR" sz="800" b="1" dirty="0">
                <a:solidFill>
                  <a:prstClr val="white"/>
                </a:solidFill>
                <a:latin typeface="Arial" panose="020B0604020202020204" pitchFamily="34" charset="0"/>
                <a:ea typeface="+mj-ea"/>
                <a:cs typeface="Arial" panose="020B0604020202020204" pitchFamily="34" charset="0"/>
              </a:rPr>
              <a:t>3</a:t>
            </a:r>
            <a:r>
              <a:rPr lang="ko-KR" altLang="en-US" sz="800" b="1" dirty="0">
                <a:solidFill>
                  <a:prstClr val="white"/>
                </a:solidFill>
                <a:latin typeface="Arial" panose="020B0604020202020204" pitchFamily="34" charset="0"/>
                <a:ea typeface="+mj-ea"/>
                <a:cs typeface="Arial" panose="020B0604020202020204" pitchFamily="34" charset="0"/>
              </a:rPr>
              <a:t>개</a:t>
            </a:r>
            <a:r>
              <a:rPr lang="en-US" altLang="ko-KR" sz="800" b="1" dirty="0">
                <a:solidFill>
                  <a:prstClr val="white"/>
                </a:solidFill>
                <a:latin typeface="Arial" panose="020B0604020202020204" pitchFamily="34" charset="0"/>
                <a:ea typeface="+mj-ea"/>
                <a:cs typeface="Arial" panose="020B0604020202020204" pitchFamily="34" charset="0"/>
              </a:rPr>
              <a:t> </a:t>
            </a:r>
          </a:p>
          <a:p>
            <a:pPr algn="ctr" defTabSz="673454">
              <a:lnSpc>
                <a:spcPct val="106000"/>
              </a:lnSpc>
            </a:pPr>
            <a:r>
              <a:rPr lang="en-US" altLang="ko-KR" sz="800" b="1" dirty="0">
                <a:solidFill>
                  <a:prstClr val="white"/>
                </a:solidFill>
                <a:latin typeface="Arial" panose="020B0604020202020204" pitchFamily="34" charset="0"/>
                <a:ea typeface="+mj-ea"/>
                <a:cs typeface="Arial" panose="020B0604020202020204" pitchFamily="34" charset="0"/>
              </a:rPr>
              <a:t>1,735 (0.6%) </a:t>
            </a:r>
          </a:p>
        </p:txBody>
      </p:sp>
      <p:sp>
        <p:nvSpPr>
          <p:cNvPr id="18" name="직사각형 153"/>
          <p:cNvSpPr/>
          <p:nvPr/>
        </p:nvSpPr>
        <p:spPr bwMode="auto">
          <a:xfrm>
            <a:off x="2162757" y="998792"/>
            <a:ext cx="1728000"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cs typeface="Verdana" panose="020B0604030504040204" pitchFamily="34" charset="0"/>
              </a:rPr>
              <a:t>By Region</a:t>
            </a:r>
            <a:endParaRPr lang="ko-KR" altLang="en-US" sz="900" b="1" dirty="0">
              <a:solidFill>
                <a:srgbClr val="012169"/>
              </a:solidFill>
              <a:ea typeface="맑은 고딕" panose="020B0503020000020004" pitchFamily="50" charset="-127"/>
              <a:cs typeface="Verdana" panose="020B0604030504040204" pitchFamily="34" charset="0"/>
            </a:endParaRPr>
          </a:p>
        </p:txBody>
      </p:sp>
      <p:sp>
        <p:nvSpPr>
          <p:cNvPr id="23" name="직사각형 17"/>
          <p:cNvSpPr>
            <a:spLocks noChangeArrowheads="1"/>
          </p:cNvSpPr>
          <p:nvPr/>
        </p:nvSpPr>
        <p:spPr bwMode="auto">
          <a:xfrm>
            <a:off x="2158695" y="1245406"/>
            <a:ext cx="828000" cy="2685729"/>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수도권 </a:t>
            </a:r>
            <a:r>
              <a:rPr lang="en-US" altLang="ko-KR" sz="800" b="1" kern="0" dirty="0">
                <a:solidFill>
                  <a:prstClr val="white"/>
                </a:solidFill>
                <a:latin typeface="Arial" panose="020B0604020202020204" pitchFamily="34" charset="0"/>
                <a:ea typeface="+mj-ea"/>
                <a:cs typeface="Arial" panose="020B0604020202020204" pitchFamily="34" charset="0"/>
              </a:rPr>
              <a:t>738</a:t>
            </a:r>
            <a:r>
              <a:rPr lang="ko-KR" altLang="en-US" sz="800" b="1" kern="0" dirty="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199,990</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(67.6%) </a:t>
            </a:r>
          </a:p>
        </p:txBody>
      </p:sp>
      <p:sp>
        <p:nvSpPr>
          <p:cNvPr id="24" name="직사각형 17"/>
          <p:cNvSpPr>
            <a:spLocks noChangeArrowheads="1"/>
          </p:cNvSpPr>
          <p:nvPr/>
        </p:nvSpPr>
        <p:spPr bwMode="auto">
          <a:xfrm>
            <a:off x="2161578" y="5510206"/>
            <a:ext cx="1755715" cy="121025"/>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제주 </a:t>
            </a:r>
            <a:r>
              <a:rPr lang="en-US" altLang="ko-KR" sz="800" b="1" kern="0" dirty="0">
                <a:solidFill>
                  <a:prstClr val="white"/>
                </a:solidFill>
                <a:latin typeface="Arial" panose="020B0604020202020204" pitchFamily="34" charset="0"/>
                <a:ea typeface="+mj-ea"/>
                <a:cs typeface="Arial" panose="020B0604020202020204" pitchFamily="34" charset="0"/>
              </a:rPr>
              <a:t>21</a:t>
            </a:r>
            <a:r>
              <a:rPr lang="ko-KR" altLang="en-US" sz="800" b="1" kern="0" dirty="0">
                <a:solidFill>
                  <a:prstClr val="white"/>
                </a:solidFill>
                <a:latin typeface="Arial" panose="020B0604020202020204" pitchFamily="34" charset="0"/>
                <a:ea typeface="+mj-ea"/>
                <a:cs typeface="Arial" panose="020B0604020202020204" pitchFamily="34" charset="0"/>
              </a:rPr>
              <a:t>개 </a:t>
            </a:r>
            <a:r>
              <a:rPr lang="en-US" altLang="ko-KR" sz="800" b="1" kern="0" dirty="0">
                <a:solidFill>
                  <a:prstClr val="white"/>
                </a:solidFill>
                <a:latin typeface="Arial" panose="020B0604020202020204" pitchFamily="34" charset="0"/>
                <a:ea typeface="+mj-ea"/>
                <a:cs typeface="Arial" panose="020B0604020202020204" pitchFamily="34" charset="0"/>
              </a:rPr>
              <a:t>5,128 (1.7%)</a:t>
            </a:r>
          </a:p>
        </p:txBody>
      </p:sp>
      <p:cxnSp>
        <p:nvCxnSpPr>
          <p:cNvPr id="29" name="직선 연결선 328"/>
          <p:cNvCxnSpPr/>
          <p:nvPr/>
        </p:nvCxnSpPr>
        <p:spPr>
          <a:xfrm>
            <a:off x="2162757" y="1207100"/>
            <a:ext cx="172800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55" name="직사각형 17"/>
          <p:cNvSpPr>
            <a:spLocks noChangeArrowheads="1"/>
          </p:cNvSpPr>
          <p:nvPr/>
        </p:nvSpPr>
        <p:spPr bwMode="auto">
          <a:xfrm>
            <a:off x="3040043" y="1245406"/>
            <a:ext cx="864000" cy="789482"/>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서울 </a:t>
            </a:r>
            <a:r>
              <a:rPr lang="en-US" altLang="ko-KR" sz="800" b="1" kern="0" dirty="0">
                <a:solidFill>
                  <a:prstClr val="white"/>
                </a:solidFill>
                <a:latin typeface="Arial" panose="020B0604020202020204" pitchFamily="34" charset="0"/>
                <a:ea typeface="+mj-ea"/>
                <a:cs typeface="Arial" panose="020B0604020202020204" pitchFamily="34" charset="0"/>
              </a:rPr>
              <a:t>201</a:t>
            </a:r>
            <a:r>
              <a:rPr lang="ko-KR" altLang="en-US" sz="800" b="1" kern="0" dirty="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52,793</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(26.4%) </a:t>
            </a:r>
          </a:p>
        </p:txBody>
      </p:sp>
      <p:sp>
        <p:nvSpPr>
          <p:cNvPr id="57" name="직사각형 17"/>
          <p:cNvSpPr>
            <a:spLocks noChangeArrowheads="1"/>
          </p:cNvSpPr>
          <p:nvPr/>
        </p:nvSpPr>
        <p:spPr bwMode="auto">
          <a:xfrm>
            <a:off x="3040043" y="2081675"/>
            <a:ext cx="864000" cy="1194851"/>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경기 </a:t>
            </a:r>
            <a:r>
              <a:rPr lang="en-US" altLang="ko-KR" sz="800" b="1" kern="0" dirty="0">
                <a:solidFill>
                  <a:prstClr val="white"/>
                </a:solidFill>
                <a:latin typeface="Arial" panose="020B0604020202020204" pitchFamily="34" charset="0"/>
                <a:ea typeface="+mj-ea"/>
                <a:cs typeface="Arial" panose="020B0604020202020204" pitchFamily="34" charset="0"/>
              </a:rPr>
              <a:t>393</a:t>
            </a:r>
            <a:r>
              <a:rPr lang="ko-KR" altLang="en-US" sz="800" b="1" kern="0" dirty="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103,616</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(51.8%) </a:t>
            </a:r>
          </a:p>
        </p:txBody>
      </p:sp>
      <p:sp>
        <p:nvSpPr>
          <p:cNvPr id="107" name="직사각형 17">
            <a:extLst>
              <a:ext uri="{FF2B5EF4-FFF2-40B4-BE49-F238E27FC236}">
                <a16:creationId xmlns:a16="http://schemas.microsoft.com/office/drawing/2014/main" id="{D4C63148-4A78-4BD4-A73F-75ACAE7FF01C}"/>
              </a:ext>
            </a:extLst>
          </p:cNvPr>
          <p:cNvSpPr>
            <a:spLocks noChangeArrowheads="1"/>
          </p:cNvSpPr>
          <p:nvPr/>
        </p:nvSpPr>
        <p:spPr bwMode="auto">
          <a:xfrm>
            <a:off x="2161578" y="3974847"/>
            <a:ext cx="1749091" cy="458611"/>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경상권</a:t>
            </a:r>
            <a:r>
              <a:rPr lang="en-US" altLang="ko-KR" sz="800" b="1" kern="0" dirty="0">
                <a:solidFill>
                  <a:prstClr val="white"/>
                </a:solidFill>
                <a:latin typeface="Arial" panose="020B0604020202020204" pitchFamily="34" charset="0"/>
                <a:ea typeface="+mj-ea"/>
                <a:cs typeface="Arial" panose="020B0604020202020204" pitchFamily="34" charset="0"/>
              </a:rPr>
              <a:t> 182</a:t>
            </a:r>
            <a:r>
              <a:rPr lang="ko-KR" altLang="en-US" sz="800" b="1" kern="0" dirty="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32,863 (11.1%) </a:t>
            </a:r>
          </a:p>
        </p:txBody>
      </p:sp>
      <p:sp>
        <p:nvSpPr>
          <p:cNvPr id="108" name="직사각형 17">
            <a:extLst>
              <a:ext uri="{FF2B5EF4-FFF2-40B4-BE49-F238E27FC236}">
                <a16:creationId xmlns:a16="http://schemas.microsoft.com/office/drawing/2014/main" id="{B0984345-1863-42CD-93E6-D50B58DFFDE3}"/>
              </a:ext>
            </a:extLst>
          </p:cNvPr>
          <p:cNvSpPr>
            <a:spLocks noChangeArrowheads="1"/>
          </p:cNvSpPr>
          <p:nvPr/>
        </p:nvSpPr>
        <p:spPr bwMode="auto">
          <a:xfrm>
            <a:off x="2161578" y="4477170"/>
            <a:ext cx="1755717" cy="403802"/>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전라권</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129</a:t>
            </a:r>
            <a:r>
              <a:rPr lang="ko-KR" altLang="en-US" sz="800" b="1" kern="0" dirty="0">
                <a:solidFill>
                  <a:prstClr val="white"/>
                </a:solidFill>
                <a:latin typeface="Arial" panose="020B0604020202020204" pitchFamily="34" charset="0"/>
                <a:ea typeface="+mj-ea"/>
                <a:cs typeface="Arial" panose="020B0604020202020204" pitchFamily="34" charset="0"/>
              </a:rPr>
              <a:t>개 </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30,494 (10.3%) </a:t>
            </a:r>
          </a:p>
        </p:txBody>
      </p:sp>
      <p:sp>
        <p:nvSpPr>
          <p:cNvPr id="109" name="직사각형 17">
            <a:extLst>
              <a:ext uri="{FF2B5EF4-FFF2-40B4-BE49-F238E27FC236}">
                <a16:creationId xmlns:a16="http://schemas.microsoft.com/office/drawing/2014/main" id="{D6C3DC2D-614B-4660-BFAB-A0CD792946AE}"/>
              </a:ext>
            </a:extLst>
          </p:cNvPr>
          <p:cNvSpPr>
            <a:spLocks noChangeArrowheads="1"/>
          </p:cNvSpPr>
          <p:nvPr/>
        </p:nvSpPr>
        <p:spPr bwMode="auto">
          <a:xfrm>
            <a:off x="2161578" y="4924684"/>
            <a:ext cx="1755716" cy="326774"/>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충청권 </a:t>
            </a:r>
            <a:r>
              <a:rPr lang="en-US" altLang="ko-KR" sz="800" b="1" kern="0" dirty="0">
                <a:solidFill>
                  <a:prstClr val="white"/>
                </a:solidFill>
                <a:latin typeface="Arial" panose="020B0604020202020204" pitchFamily="34" charset="0"/>
                <a:ea typeface="+mj-ea"/>
                <a:cs typeface="Arial" panose="020B0604020202020204" pitchFamily="34" charset="0"/>
              </a:rPr>
              <a:t>88</a:t>
            </a:r>
            <a:r>
              <a:rPr lang="ko-KR" altLang="en-US" sz="800" b="1" kern="0" dirty="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19,731 (6.7%)</a:t>
            </a:r>
          </a:p>
        </p:txBody>
      </p:sp>
      <p:sp>
        <p:nvSpPr>
          <p:cNvPr id="110" name="직사각형 17">
            <a:extLst>
              <a:ext uri="{FF2B5EF4-FFF2-40B4-BE49-F238E27FC236}">
                <a16:creationId xmlns:a16="http://schemas.microsoft.com/office/drawing/2014/main" id="{2F2C73FF-DC78-434D-9BCB-A4459DB5A660}"/>
              </a:ext>
            </a:extLst>
          </p:cNvPr>
          <p:cNvSpPr>
            <a:spLocks noChangeArrowheads="1"/>
          </p:cNvSpPr>
          <p:nvPr/>
        </p:nvSpPr>
        <p:spPr bwMode="auto">
          <a:xfrm>
            <a:off x="2161578" y="5295170"/>
            <a:ext cx="1755716" cy="171326"/>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강원 </a:t>
            </a:r>
            <a:r>
              <a:rPr lang="en-US" altLang="ko-KR" sz="800" b="1" kern="0" dirty="0">
                <a:solidFill>
                  <a:prstClr val="white"/>
                </a:solidFill>
                <a:latin typeface="Arial" panose="020B0604020202020204" pitchFamily="34" charset="0"/>
                <a:ea typeface="+mj-ea"/>
                <a:cs typeface="Arial" panose="020B0604020202020204" pitchFamily="34" charset="0"/>
              </a:rPr>
              <a:t>33</a:t>
            </a:r>
            <a:r>
              <a:rPr lang="ko-KR" altLang="en-US" sz="800" b="1" kern="0" dirty="0">
                <a:solidFill>
                  <a:prstClr val="white"/>
                </a:solidFill>
                <a:latin typeface="Arial" panose="020B0604020202020204" pitchFamily="34" charset="0"/>
                <a:ea typeface="+mj-ea"/>
                <a:cs typeface="Arial" panose="020B0604020202020204" pitchFamily="34" charset="0"/>
              </a:rPr>
              <a:t>개 </a:t>
            </a:r>
            <a:r>
              <a:rPr lang="en-US" altLang="ko-KR" sz="800" b="1" kern="0" dirty="0">
                <a:solidFill>
                  <a:prstClr val="white"/>
                </a:solidFill>
                <a:latin typeface="Arial" panose="020B0604020202020204" pitchFamily="34" charset="0"/>
                <a:ea typeface="+mj-ea"/>
                <a:cs typeface="Arial" panose="020B0604020202020204" pitchFamily="34" charset="0"/>
              </a:rPr>
              <a:t>7,583 (2.6%)</a:t>
            </a:r>
          </a:p>
        </p:txBody>
      </p:sp>
      <p:sp>
        <p:nvSpPr>
          <p:cNvPr id="111" name="직사각형 17">
            <a:extLst>
              <a:ext uri="{FF2B5EF4-FFF2-40B4-BE49-F238E27FC236}">
                <a16:creationId xmlns:a16="http://schemas.microsoft.com/office/drawing/2014/main" id="{9111D46C-BC6C-42A3-B9E7-58B34F4D0D20}"/>
              </a:ext>
            </a:extLst>
          </p:cNvPr>
          <p:cNvSpPr>
            <a:spLocks noChangeArrowheads="1"/>
          </p:cNvSpPr>
          <p:nvPr/>
        </p:nvSpPr>
        <p:spPr bwMode="auto">
          <a:xfrm>
            <a:off x="3040043" y="3323313"/>
            <a:ext cx="864000" cy="615244"/>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인천 </a:t>
            </a:r>
            <a:r>
              <a:rPr lang="en-US" altLang="ko-KR" sz="800" b="1" kern="0" dirty="0">
                <a:solidFill>
                  <a:prstClr val="white"/>
                </a:solidFill>
                <a:latin typeface="Arial" panose="020B0604020202020204" pitchFamily="34" charset="0"/>
                <a:ea typeface="+mj-ea"/>
                <a:cs typeface="Arial" panose="020B0604020202020204" pitchFamily="34" charset="0"/>
              </a:rPr>
              <a:t>144</a:t>
            </a:r>
            <a:r>
              <a:rPr lang="ko-KR" altLang="en-US" sz="800" b="1" kern="0" dirty="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43,581</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(21.8%) </a:t>
            </a:r>
          </a:p>
        </p:txBody>
      </p:sp>
      <p:sp>
        <p:nvSpPr>
          <p:cNvPr id="112" name="직사각형 152">
            <a:extLst>
              <a:ext uri="{FF2B5EF4-FFF2-40B4-BE49-F238E27FC236}">
                <a16:creationId xmlns:a16="http://schemas.microsoft.com/office/drawing/2014/main" id="{119D9C25-2206-49D1-93C3-38E7431979F9}"/>
              </a:ext>
            </a:extLst>
          </p:cNvPr>
          <p:cNvSpPr/>
          <p:nvPr/>
        </p:nvSpPr>
        <p:spPr bwMode="auto">
          <a:xfrm>
            <a:off x="4024470" y="998792"/>
            <a:ext cx="871200"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ea typeface="맑은 고딕" panose="020B0503020000020004" pitchFamily="50" charset="-127"/>
                <a:cs typeface="Verdana" panose="020B0604030504040204" pitchFamily="34" charset="0"/>
              </a:rPr>
              <a:t>By Area</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cxnSp>
        <p:nvCxnSpPr>
          <p:cNvPr id="113" name="직선 연결선 327">
            <a:extLst>
              <a:ext uri="{FF2B5EF4-FFF2-40B4-BE49-F238E27FC236}">
                <a16:creationId xmlns:a16="http://schemas.microsoft.com/office/drawing/2014/main" id="{FA5A14C6-C088-4015-84EE-AA7C6106426E}"/>
              </a:ext>
            </a:extLst>
          </p:cNvPr>
          <p:cNvCxnSpPr/>
          <p:nvPr/>
        </p:nvCxnSpPr>
        <p:spPr>
          <a:xfrm>
            <a:off x="4024470" y="1207100"/>
            <a:ext cx="87120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28" name="직사각형 119">
            <a:extLst>
              <a:ext uri="{FF2B5EF4-FFF2-40B4-BE49-F238E27FC236}">
                <a16:creationId xmlns:a16="http://schemas.microsoft.com/office/drawing/2014/main" id="{AE73C5A0-7F22-4FCE-9C89-E0DE32A8960E}"/>
              </a:ext>
            </a:extLst>
          </p:cNvPr>
          <p:cNvSpPr/>
          <p:nvPr/>
        </p:nvSpPr>
        <p:spPr bwMode="auto">
          <a:xfrm>
            <a:off x="3191966" y="5998074"/>
            <a:ext cx="1706080" cy="144189"/>
          </a:xfrm>
          <a:prstGeom prst="rect">
            <a:avLst/>
          </a:prstGeom>
          <a:noFill/>
          <a:ln w="9525" cap="flat" cmpd="sng" algn="ctr">
            <a:noFill/>
            <a:prstDash val="solid"/>
            <a:round/>
            <a:headEnd type="none" w="med" len="med"/>
            <a:tailEnd type="none" w="med" len="med"/>
          </a:ln>
          <a:effectLst/>
        </p:spPr>
        <p:txBody>
          <a:bodyPr lIns="0" tIns="0" rIns="0" bIns="0" rtlCol="0" anchor="ctr"/>
          <a:lstStyle/>
          <a:p>
            <a:pPr algn="r" defTabSz="826719">
              <a:buClr>
                <a:srgbClr val="99CC00"/>
              </a:buClr>
              <a:tabLst>
                <a:tab pos="241127" algn="l"/>
              </a:tabLst>
            </a:pPr>
            <a:r>
              <a:rPr lang="en-US" altLang="ko-KR" sz="800" dirty="0">
                <a:latin typeface="Arial" panose="020B0604020202020204" pitchFamily="34" charset="0"/>
                <a:ea typeface="+mj-ea"/>
                <a:cs typeface="Arial" panose="020B0604020202020204" pitchFamily="34" charset="0"/>
              </a:rPr>
              <a:t>(FY20</a:t>
            </a:r>
            <a:r>
              <a:rPr lang="ko-KR" altLang="en-US" sz="800" dirty="0">
                <a:latin typeface="Arial" panose="020B0604020202020204" pitchFamily="34" charset="0"/>
                <a:ea typeface="+mj-ea"/>
                <a:cs typeface="Arial" panose="020B0604020202020204" pitchFamily="34" charset="0"/>
              </a:rPr>
              <a:t> 기준</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백만원</a:t>
            </a:r>
            <a:r>
              <a:rPr lang="en-US" altLang="ko-KR" sz="800" dirty="0">
                <a:latin typeface="Arial" panose="020B0604020202020204" pitchFamily="34" charset="0"/>
                <a:ea typeface="+mj-ea"/>
                <a:cs typeface="Arial" panose="020B0604020202020204" pitchFamily="34" charset="0"/>
              </a:rPr>
              <a:t>)</a:t>
            </a:r>
          </a:p>
        </p:txBody>
      </p:sp>
      <p:sp>
        <p:nvSpPr>
          <p:cNvPr id="129" name="직사각형 17">
            <a:extLst>
              <a:ext uri="{FF2B5EF4-FFF2-40B4-BE49-F238E27FC236}">
                <a16:creationId xmlns:a16="http://schemas.microsoft.com/office/drawing/2014/main" id="{6C1B2F60-3FAC-4364-B134-27437E8FC35E}"/>
              </a:ext>
            </a:extLst>
          </p:cNvPr>
          <p:cNvSpPr>
            <a:spLocks noChangeArrowheads="1"/>
          </p:cNvSpPr>
          <p:nvPr/>
        </p:nvSpPr>
        <p:spPr bwMode="auto">
          <a:xfrm>
            <a:off x="2161578" y="5677026"/>
            <a:ext cx="1755716" cy="279555"/>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수도권</a:t>
            </a:r>
            <a:r>
              <a:rPr lang="en-US" altLang="ko-KR" sz="800" b="1" kern="0" dirty="0">
                <a:solidFill>
                  <a:prstClr val="white"/>
                </a:solidFill>
                <a:latin typeface="Arial" panose="020B0604020202020204" pitchFamily="34" charset="0"/>
                <a:ea typeface="+mj-ea"/>
                <a:cs typeface="Arial" panose="020B0604020202020204" pitchFamily="34" charset="0"/>
              </a:rPr>
              <a:t>(</a:t>
            </a:r>
            <a:r>
              <a:rPr lang="ko-KR" altLang="en-US" sz="800" b="1" kern="0" dirty="0">
                <a:solidFill>
                  <a:prstClr val="white"/>
                </a:solidFill>
                <a:latin typeface="Arial" panose="020B0604020202020204" pitchFamily="34" charset="0"/>
                <a:ea typeface="+mj-ea"/>
                <a:cs typeface="Arial" panose="020B0604020202020204" pitchFamily="34" charset="0"/>
              </a:rPr>
              <a:t>서울</a:t>
            </a:r>
            <a:r>
              <a:rPr lang="en-US" altLang="ko-KR" sz="800" b="1" kern="0" dirty="0">
                <a:solidFill>
                  <a:prstClr val="white"/>
                </a:solidFill>
                <a:latin typeface="Arial" panose="020B0604020202020204" pitchFamily="34" charset="0"/>
                <a:ea typeface="+mj-ea"/>
                <a:cs typeface="Arial" panose="020B0604020202020204" pitchFamily="34" charset="0"/>
              </a:rPr>
              <a:t>) 3</a:t>
            </a:r>
            <a:r>
              <a:rPr lang="ko-KR" altLang="en-US" sz="800" b="1" kern="0" dirty="0">
                <a:solidFill>
                  <a:prstClr val="white"/>
                </a:solidFill>
                <a:latin typeface="Arial" panose="020B0604020202020204" pitchFamily="34" charset="0"/>
                <a:ea typeface="+mj-ea"/>
                <a:cs typeface="Arial" panose="020B0604020202020204" pitchFamily="34" charset="0"/>
              </a:rPr>
              <a:t>개 </a:t>
            </a:r>
            <a:r>
              <a:rPr lang="en-US" altLang="ko-KR" sz="800" b="1" kern="0" dirty="0">
                <a:solidFill>
                  <a:prstClr val="white"/>
                </a:solidFill>
                <a:latin typeface="Arial" panose="020B0604020202020204" pitchFamily="34" charset="0"/>
                <a:ea typeface="+mj-ea"/>
                <a:cs typeface="Arial" panose="020B0604020202020204" pitchFamily="34" charset="0"/>
              </a:rPr>
              <a:t>1,735 (100%) </a:t>
            </a:r>
          </a:p>
        </p:txBody>
      </p:sp>
      <p:sp>
        <p:nvSpPr>
          <p:cNvPr id="132" name="직사각형 17">
            <a:extLst>
              <a:ext uri="{FF2B5EF4-FFF2-40B4-BE49-F238E27FC236}">
                <a16:creationId xmlns:a16="http://schemas.microsoft.com/office/drawing/2014/main" id="{C3245C13-3FEA-4DC7-AF53-B9EB2667609B}"/>
              </a:ext>
            </a:extLst>
          </p:cNvPr>
          <p:cNvSpPr>
            <a:spLocks noChangeArrowheads="1"/>
          </p:cNvSpPr>
          <p:nvPr/>
        </p:nvSpPr>
        <p:spPr bwMode="auto">
          <a:xfrm>
            <a:off x="4025970" y="1245406"/>
            <a:ext cx="864000" cy="1598428"/>
          </a:xfrm>
          <a:prstGeom prst="rect">
            <a:avLst/>
          </a:prstGeom>
          <a:solidFill>
            <a:srgbClr val="0097A9"/>
          </a:solidFill>
          <a:ln w="9525" algn="ctr">
            <a:solidFill>
              <a:srgbClr val="0097A9"/>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a:solidFill>
                  <a:prstClr val="white"/>
                </a:solidFill>
                <a:latin typeface="Arial" panose="020B0604020202020204" pitchFamily="34" charset="0"/>
                <a:ea typeface="+mj-ea"/>
                <a:cs typeface="Arial" panose="020B0604020202020204" pitchFamily="34" charset="0"/>
              </a:rPr>
              <a:t>상업지구</a:t>
            </a:r>
            <a:r>
              <a:rPr lang="en-US" altLang="ko-KR" sz="800" b="1" kern="0">
                <a:solidFill>
                  <a:prstClr val="white"/>
                </a:solidFill>
                <a:latin typeface="Arial" panose="020B0604020202020204" pitchFamily="34" charset="0"/>
                <a:ea typeface="+mj-ea"/>
                <a:cs typeface="Arial" panose="020B0604020202020204" pitchFamily="34" charset="0"/>
              </a:rPr>
              <a:t>/</a:t>
            </a:r>
            <a:r>
              <a:rPr lang="ko-KR" altLang="en-US" sz="800" b="1" kern="0">
                <a:solidFill>
                  <a:prstClr val="white"/>
                </a:solidFill>
                <a:latin typeface="Arial" panose="020B0604020202020204" pitchFamily="34" charset="0"/>
                <a:ea typeface="+mj-ea"/>
                <a:cs typeface="Arial" panose="020B0604020202020204" pitchFamily="34" charset="0"/>
              </a:rPr>
              <a:t>관광지</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a:solidFill>
                  <a:prstClr val="white"/>
                </a:solidFill>
                <a:latin typeface="Arial" panose="020B0604020202020204" pitchFamily="34" charset="0"/>
                <a:ea typeface="+mj-ea"/>
                <a:cs typeface="Arial" panose="020B0604020202020204" pitchFamily="34" charset="0"/>
              </a:rPr>
              <a:t>355</a:t>
            </a:r>
            <a:r>
              <a:rPr lang="ko-KR" altLang="en-US" sz="800" b="1" kern="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90,384</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(30.6%) </a:t>
            </a:r>
          </a:p>
        </p:txBody>
      </p:sp>
      <p:sp>
        <p:nvSpPr>
          <p:cNvPr id="133" name="직사각형 17">
            <a:extLst>
              <a:ext uri="{FF2B5EF4-FFF2-40B4-BE49-F238E27FC236}">
                <a16:creationId xmlns:a16="http://schemas.microsoft.com/office/drawing/2014/main" id="{C719CA73-EAF5-4087-A834-DC9A32FC048D}"/>
              </a:ext>
            </a:extLst>
          </p:cNvPr>
          <p:cNvSpPr>
            <a:spLocks noChangeArrowheads="1"/>
          </p:cNvSpPr>
          <p:nvPr/>
        </p:nvSpPr>
        <p:spPr bwMode="auto">
          <a:xfrm>
            <a:off x="4025970" y="2903333"/>
            <a:ext cx="864000" cy="1924445"/>
          </a:xfrm>
          <a:prstGeom prst="rect">
            <a:avLst/>
          </a:prstGeom>
          <a:solidFill>
            <a:srgbClr val="0097A9"/>
          </a:solidFill>
          <a:ln w="9525" algn="ctr">
            <a:solidFill>
              <a:srgbClr val="0097A9"/>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a:solidFill>
                  <a:prstClr val="white"/>
                </a:solidFill>
                <a:latin typeface="Arial" panose="020B0604020202020204" pitchFamily="34" charset="0"/>
                <a:ea typeface="+mj-ea"/>
                <a:cs typeface="Arial" panose="020B0604020202020204" pitchFamily="34" charset="0"/>
              </a:rPr>
              <a:t>아파트</a:t>
            </a:r>
            <a:r>
              <a:rPr lang="en-US" altLang="ko-KR" sz="800" b="1" kern="0">
                <a:solidFill>
                  <a:prstClr val="white"/>
                </a:solidFill>
                <a:latin typeface="Arial" panose="020B0604020202020204" pitchFamily="34" charset="0"/>
                <a:ea typeface="+mj-ea"/>
                <a:cs typeface="Arial" panose="020B0604020202020204" pitchFamily="34" charset="0"/>
              </a:rPr>
              <a:t>/</a:t>
            </a:r>
            <a:r>
              <a:rPr lang="ko-KR" altLang="en-US" sz="800" b="1" kern="0">
                <a:solidFill>
                  <a:prstClr val="white"/>
                </a:solidFill>
                <a:latin typeface="Arial" panose="020B0604020202020204" pitchFamily="34" charset="0"/>
                <a:ea typeface="+mj-ea"/>
                <a:cs typeface="Arial" panose="020B0604020202020204" pitchFamily="34" charset="0"/>
              </a:rPr>
              <a:t>주택권</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a:solidFill>
                  <a:prstClr val="white"/>
                </a:solidFill>
                <a:latin typeface="Arial" panose="020B0604020202020204" pitchFamily="34" charset="0"/>
                <a:ea typeface="+mj-ea"/>
                <a:cs typeface="Arial" panose="020B0604020202020204" pitchFamily="34" charset="0"/>
              </a:rPr>
              <a:t>615</a:t>
            </a:r>
            <a:r>
              <a:rPr lang="ko-KR" altLang="en-US" sz="800" b="1" kern="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143,203</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(48.4</a:t>
            </a:r>
            <a:r>
              <a:rPr lang="en-US" altLang="ko-KR" sz="800" b="1" kern="0">
                <a:solidFill>
                  <a:prstClr val="white"/>
                </a:solidFill>
                <a:latin typeface="Arial" panose="020B0604020202020204" pitchFamily="34" charset="0"/>
                <a:ea typeface="+mj-ea"/>
                <a:cs typeface="Arial" panose="020B0604020202020204" pitchFamily="34" charset="0"/>
              </a:rPr>
              <a:t>%) </a:t>
            </a:r>
            <a:endParaRPr lang="en-US" altLang="ko-KR" sz="800" b="1" kern="0" dirty="0">
              <a:solidFill>
                <a:prstClr val="white"/>
              </a:solidFill>
              <a:latin typeface="Arial" panose="020B0604020202020204" pitchFamily="34" charset="0"/>
              <a:ea typeface="+mj-ea"/>
              <a:cs typeface="Arial" panose="020B0604020202020204" pitchFamily="34" charset="0"/>
            </a:endParaRPr>
          </a:p>
        </p:txBody>
      </p:sp>
      <p:sp>
        <p:nvSpPr>
          <p:cNvPr id="134" name="직사각형 17">
            <a:extLst>
              <a:ext uri="{FF2B5EF4-FFF2-40B4-BE49-F238E27FC236}">
                <a16:creationId xmlns:a16="http://schemas.microsoft.com/office/drawing/2014/main" id="{7D6DFA9F-D6AC-4F69-A666-DCEAA3BD59A8}"/>
              </a:ext>
            </a:extLst>
          </p:cNvPr>
          <p:cNvSpPr>
            <a:spLocks noChangeArrowheads="1"/>
          </p:cNvSpPr>
          <p:nvPr/>
        </p:nvSpPr>
        <p:spPr bwMode="auto">
          <a:xfrm>
            <a:off x="4025970" y="4887276"/>
            <a:ext cx="864000" cy="1069307"/>
          </a:xfrm>
          <a:prstGeom prst="rect">
            <a:avLst/>
          </a:prstGeom>
          <a:solidFill>
            <a:srgbClr val="0097A9"/>
          </a:solidFill>
          <a:ln w="9525" algn="ctr">
            <a:solidFill>
              <a:srgbClr val="0097A9"/>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a:solidFill>
                  <a:prstClr val="white"/>
                </a:solidFill>
                <a:latin typeface="Arial" panose="020B0604020202020204" pitchFamily="34" charset="0"/>
                <a:ea typeface="+mj-ea"/>
                <a:cs typeface="Arial" panose="020B0604020202020204" pitchFamily="34" charset="0"/>
              </a:rPr>
              <a:t>역세권</a:t>
            </a:r>
            <a:r>
              <a:rPr lang="en-US" altLang="ko-KR" sz="800" b="1" kern="0">
                <a:solidFill>
                  <a:prstClr val="white"/>
                </a:solidFill>
                <a:latin typeface="Arial" panose="020B0604020202020204" pitchFamily="34" charset="0"/>
                <a:ea typeface="+mj-ea"/>
                <a:cs typeface="Arial" panose="020B0604020202020204" pitchFamily="34" charset="0"/>
              </a:rPr>
              <a:t>/</a:t>
            </a:r>
            <a:r>
              <a:rPr lang="ko-KR" altLang="en-US" sz="800" b="1" kern="0">
                <a:solidFill>
                  <a:prstClr val="white"/>
                </a:solidFill>
                <a:latin typeface="Arial" panose="020B0604020202020204" pitchFamily="34" charset="0"/>
                <a:ea typeface="+mj-ea"/>
                <a:cs typeface="Arial" panose="020B0604020202020204" pitchFamily="34" charset="0"/>
              </a:rPr>
              <a:t>오피스</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a:solidFill>
                  <a:prstClr val="white"/>
                </a:solidFill>
                <a:latin typeface="Arial" panose="020B0604020202020204" pitchFamily="34" charset="0"/>
                <a:ea typeface="+mj-ea"/>
                <a:cs typeface="Arial" panose="020B0604020202020204" pitchFamily="34" charset="0"/>
              </a:rPr>
              <a:t>224</a:t>
            </a:r>
            <a:r>
              <a:rPr lang="ko-KR" altLang="en-US" sz="800" b="1" kern="0">
                <a:solidFill>
                  <a:prstClr val="white"/>
                </a:solidFill>
                <a:latin typeface="Arial" panose="020B0604020202020204" pitchFamily="34" charset="0"/>
                <a:ea typeface="+mj-ea"/>
                <a:cs typeface="Arial" panose="020B0604020202020204" pitchFamily="34" charset="0"/>
              </a:rPr>
              <a:t>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62,201</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(21.0%) </a:t>
            </a:r>
          </a:p>
        </p:txBody>
      </p:sp>
      <p:cxnSp>
        <p:nvCxnSpPr>
          <p:cNvPr id="76" name="직선 연결선 73">
            <a:extLst>
              <a:ext uri="{FF2B5EF4-FFF2-40B4-BE49-F238E27FC236}">
                <a16:creationId xmlns:a16="http://schemas.microsoft.com/office/drawing/2014/main" id="{420D9E9D-7E88-4302-B2F6-1C13CEB0B9F1}"/>
              </a:ext>
            </a:extLst>
          </p:cNvPr>
          <p:cNvCxnSpPr/>
          <p:nvPr/>
        </p:nvCxnSpPr>
        <p:spPr>
          <a:xfrm>
            <a:off x="3959373" y="1252676"/>
            <a:ext cx="0" cy="4716000"/>
          </a:xfrm>
          <a:prstGeom prst="line">
            <a:avLst/>
          </a:prstGeom>
          <a:ln w="952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C861F1BC-889E-4E9C-95E3-D07CF3F14A20}"/>
              </a:ext>
            </a:extLst>
          </p:cNvPr>
          <p:cNvSpPr/>
          <p:nvPr/>
        </p:nvSpPr>
        <p:spPr>
          <a:xfrm>
            <a:off x="5063472" y="1218093"/>
            <a:ext cx="3879482" cy="1491894"/>
          </a:xfrm>
          <a:prstGeom prst="rect">
            <a:avLst/>
          </a:prstGeom>
          <a:noFill/>
          <a:ln w="635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52">
            <a:extLst>
              <a:ext uri="{FF2B5EF4-FFF2-40B4-BE49-F238E27FC236}">
                <a16:creationId xmlns:a16="http://schemas.microsoft.com/office/drawing/2014/main" id="{C0CCD300-75C7-4B3B-8A3D-1E15F67A20F4}"/>
              </a:ext>
            </a:extLst>
          </p:cNvPr>
          <p:cNvSpPr/>
          <p:nvPr/>
        </p:nvSpPr>
        <p:spPr bwMode="auto">
          <a:xfrm>
            <a:off x="6202978" y="1144744"/>
            <a:ext cx="1543384" cy="148760"/>
          </a:xfrm>
          <a:prstGeom prst="rect">
            <a:avLst/>
          </a:prstGeom>
          <a:solidFill>
            <a:schemeClr val="bg1"/>
          </a:solid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ko-KR" altLang="en-US" sz="900" b="1" dirty="0">
                <a:solidFill>
                  <a:srgbClr val="012169"/>
                </a:solidFill>
                <a:latin typeface="+mj-ea"/>
                <a:ea typeface="+mj-ea"/>
                <a:cs typeface="Verdana" panose="020B0604030504040204" pitchFamily="34" charset="0"/>
              </a:rPr>
              <a:t>매장 수 </a:t>
            </a:r>
            <a:r>
              <a:rPr lang="en-US" altLang="ko-KR" sz="900" b="1" dirty="0">
                <a:solidFill>
                  <a:srgbClr val="012169"/>
                </a:solidFill>
                <a:latin typeface="+mj-ea"/>
                <a:ea typeface="+mj-ea"/>
                <a:cs typeface="Verdana" panose="020B0604030504040204" pitchFamily="34" charset="0"/>
              </a:rPr>
              <a:t>/ </a:t>
            </a:r>
            <a:r>
              <a:rPr lang="ko-KR" altLang="en-US" sz="900" b="1" dirty="0">
                <a:solidFill>
                  <a:srgbClr val="012169"/>
                </a:solidFill>
                <a:latin typeface="+mj-ea"/>
                <a:ea typeface="+mj-ea"/>
                <a:cs typeface="Verdana" panose="020B0604030504040204" pitchFamily="34" charset="0"/>
              </a:rPr>
              <a:t>매장당 매출</a:t>
            </a:r>
            <a:endParaRPr lang="ko-KR" altLang="en-US" sz="900" b="1" baseline="30000" dirty="0">
              <a:solidFill>
                <a:srgbClr val="012169"/>
              </a:solidFill>
              <a:latin typeface="+mj-ea"/>
              <a:ea typeface="+mj-ea"/>
              <a:cs typeface="Verdana" panose="020B0604030504040204" pitchFamily="34" charset="0"/>
            </a:endParaRPr>
          </a:p>
        </p:txBody>
      </p:sp>
      <p:sp>
        <p:nvSpPr>
          <p:cNvPr id="78" name="직사각형 152">
            <a:extLst>
              <a:ext uri="{FF2B5EF4-FFF2-40B4-BE49-F238E27FC236}">
                <a16:creationId xmlns:a16="http://schemas.microsoft.com/office/drawing/2014/main" id="{4E817BE5-5D07-4F27-8F12-10DD303D6E6D}"/>
              </a:ext>
            </a:extLst>
          </p:cNvPr>
          <p:cNvSpPr/>
          <p:nvPr/>
        </p:nvSpPr>
        <p:spPr bwMode="auto">
          <a:xfrm>
            <a:off x="6202978" y="2828183"/>
            <a:ext cx="1543384" cy="148760"/>
          </a:xfrm>
          <a:prstGeom prst="rect">
            <a:avLst/>
          </a:prstGeom>
          <a:solidFill>
            <a:schemeClr val="bg1"/>
          </a:solid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ko-KR" altLang="en-US" sz="900" b="1" dirty="0">
                <a:solidFill>
                  <a:srgbClr val="012169"/>
                </a:solidFill>
                <a:latin typeface="+mj-ea"/>
                <a:ea typeface="+mj-ea"/>
                <a:cs typeface="Verdana" panose="020B0604030504040204" pitchFamily="34" charset="0"/>
              </a:rPr>
              <a:t>매장 평형 </a:t>
            </a:r>
            <a:r>
              <a:rPr lang="en-US" altLang="ko-KR" sz="900" b="1" dirty="0">
                <a:solidFill>
                  <a:srgbClr val="012169"/>
                </a:solidFill>
                <a:latin typeface="+mj-ea"/>
                <a:ea typeface="+mj-ea"/>
                <a:cs typeface="Verdana" panose="020B0604030504040204" pitchFamily="34" charset="0"/>
              </a:rPr>
              <a:t>/ </a:t>
            </a:r>
            <a:r>
              <a:rPr lang="ko-KR" altLang="en-US" sz="900" b="1" dirty="0">
                <a:solidFill>
                  <a:srgbClr val="012169"/>
                </a:solidFill>
                <a:latin typeface="+mj-ea"/>
                <a:ea typeface="+mj-ea"/>
                <a:cs typeface="Verdana" panose="020B0604030504040204" pitchFamily="34" charset="0"/>
              </a:rPr>
              <a:t>평당 매출</a:t>
            </a:r>
            <a:endParaRPr lang="ko-KR" altLang="en-US" sz="900" b="1" baseline="30000" dirty="0">
              <a:solidFill>
                <a:srgbClr val="012169"/>
              </a:solidFill>
              <a:latin typeface="+mj-ea"/>
              <a:ea typeface="+mj-ea"/>
              <a:cs typeface="Verdana" panose="020B0604030504040204" pitchFamily="34" charset="0"/>
            </a:endParaRPr>
          </a:p>
        </p:txBody>
      </p:sp>
      <p:sp>
        <p:nvSpPr>
          <p:cNvPr id="80" name="직사각형 152">
            <a:extLst>
              <a:ext uri="{FF2B5EF4-FFF2-40B4-BE49-F238E27FC236}">
                <a16:creationId xmlns:a16="http://schemas.microsoft.com/office/drawing/2014/main" id="{6C8D23C6-36EA-4871-B943-1E6B0C367D72}"/>
              </a:ext>
            </a:extLst>
          </p:cNvPr>
          <p:cNvSpPr/>
          <p:nvPr/>
        </p:nvSpPr>
        <p:spPr bwMode="auto">
          <a:xfrm>
            <a:off x="6202978" y="4552066"/>
            <a:ext cx="1543384" cy="148760"/>
          </a:xfrm>
          <a:prstGeom prst="rect">
            <a:avLst/>
          </a:prstGeom>
          <a:solidFill>
            <a:schemeClr val="bg1"/>
          </a:solid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ko-KR" altLang="en-US" sz="900" b="1" dirty="0">
                <a:solidFill>
                  <a:srgbClr val="012169"/>
                </a:solidFill>
                <a:latin typeface="+mj-ea"/>
                <a:ea typeface="+mj-ea"/>
                <a:cs typeface="Verdana" panose="020B0604030504040204" pitchFamily="34" charset="0"/>
              </a:rPr>
              <a:t>매장 영수건수 </a:t>
            </a:r>
            <a:r>
              <a:rPr lang="en-US" altLang="ko-KR" sz="900" b="1" dirty="0">
                <a:solidFill>
                  <a:srgbClr val="012169"/>
                </a:solidFill>
                <a:latin typeface="+mj-ea"/>
                <a:ea typeface="+mj-ea"/>
                <a:cs typeface="Verdana" panose="020B0604030504040204" pitchFamily="34" charset="0"/>
              </a:rPr>
              <a:t>/ </a:t>
            </a:r>
            <a:r>
              <a:rPr lang="ko-KR" altLang="en-US" sz="900" b="1" dirty="0">
                <a:solidFill>
                  <a:srgbClr val="012169"/>
                </a:solidFill>
                <a:latin typeface="+mj-ea"/>
                <a:ea typeface="+mj-ea"/>
                <a:cs typeface="Verdana" panose="020B0604030504040204" pitchFamily="34" charset="0"/>
              </a:rPr>
              <a:t>영수 단가</a:t>
            </a:r>
            <a:endParaRPr lang="ko-KR" altLang="en-US" sz="900" b="1" baseline="30000" dirty="0">
              <a:solidFill>
                <a:srgbClr val="012169"/>
              </a:solidFill>
              <a:latin typeface="+mj-ea"/>
              <a:ea typeface="+mj-ea"/>
              <a:cs typeface="Verdana" panose="020B0604030504040204" pitchFamily="34" charset="0"/>
            </a:endParaRPr>
          </a:p>
        </p:txBody>
      </p:sp>
      <p:graphicFrame>
        <p:nvGraphicFramePr>
          <p:cNvPr id="42" name="차트 41">
            <a:extLst>
              <a:ext uri="{FF2B5EF4-FFF2-40B4-BE49-F238E27FC236}">
                <a16:creationId xmlns:a16="http://schemas.microsoft.com/office/drawing/2014/main" id="{75FC2BE2-7229-4EEB-995C-78CBD688D3A3}"/>
              </a:ext>
            </a:extLst>
          </p:cNvPr>
          <p:cNvGraphicFramePr>
            <a:graphicFrameLocks/>
          </p:cNvGraphicFramePr>
          <p:nvPr>
            <p:extLst>
              <p:ext uri="{D42A27DB-BD31-4B8C-83A1-F6EECF244321}">
                <p14:modId xmlns:p14="http://schemas.microsoft.com/office/powerpoint/2010/main" val="3902722529"/>
              </p:ext>
            </p:extLst>
          </p:nvPr>
        </p:nvGraphicFramePr>
        <p:xfrm>
          <a:off x="5144037" y="4596380"/>
          <a:ext cx="3707110" cy="16151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 name="차트 42">
            <a:extLst>
              <a:ext uri="{FF2B5EF4-FFF2-40B4-BE49-F238E27FC236}">
                <a16:creationId xmlns:a16="http://schemas.microsoft.com/office/drawing/2014/main" id="{C8600D3B-21A3-4001-981B-C0729145823A}"/>
              </a:ext>
            </a:extLst>
          </p:cNvPr>
          <p:cNvGraphicFramePr>
            <a:graphicFrameLocks/>
          </p:cNvGraphicFramePr>
          <p:nvPr>
            <p:extLst>
              <p:ext uri="{D42A27DB-BD31-4B8C-83A1-F6EECF244321}">
                <p14:modId xmlns:p14="http://schemas.microsoft.com/office/powerpoint/2010/main" val="4170770726"/>
              </p:ext>
            </p:extLst>
          </p:nvPr>
        </p:nvGraphicFramePr>
        <p:xfrm>
          <a:off x="5144037" y="2866817"/>
          <a:ext cx="3707110" cy="16151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113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1213326850"/>
              </p:ext>
            </p:extLst>
          </p:nvPr>
        </p:nvGraphicFramePr>
        <p:xfrm>
          <a:off x="468001" y="1190355"/>
          <a:ext cx="8337332" cy="490440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64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Payroll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r>
                        <a:rPr lang="ko-KR" altLang="en-US" sz="900" dirty="0">
                          <a:latin typeface="+mn-ea"/>
                          <a:cs typeface="Univers for KPMG"/>
                        </a:rPr>
                        <a:t>본사 소속 임직원에 지급하는 급여는 기본급</a:t>
                      </a:r>
                      <a:r>
                        <a:rPr lang="en-US" altLang="ko-KR" sz="900" dirty="0">
                          <a:latin typeface="+mn-ea"/>
                          <a:cs typeface="Univers for KPMG"/>
                        </a:rPr>
                        <a:t>, </a:t>
                      </a:r>
                      <a:r>
                        <a:rPr lang="ko-KR" altLang="en-US" sz="900" dirty="0">
                          <a:latin typeface="+mn-ea"/>
                          <a:cs typeface="Univers for KPMG"/>
                        </a:rPr>
                        <a:t>상여금</a:t>
                      </a:r>
                      <a:r>
                        <a:rPr lang="en-US" altLang="ko-KR" sz="900" dirty="0">
                          <a:latin typeface="+mn-ea"/>
                          <a:cs typeface="Univers for KPMG"/>
                        </a:rPr>
                        <a:t>, </a:t>
                      </a:r>
                      <a:r>
                        <a:rPr lang="ko-KR" altLang="en-US" sz="900" dirty="0">
                          <a:latin typeface="+mn-ea"/>
                          <a:cs typeface="Univers for KPMG"/>
                        </a:rPr>
                        <a:t>연장수당</a:t>
                      </a:r>
                      <a:r>
                        <a:rPr lang="en-US" altLang="ko-KR" sz="900" dirty="0">
                          <a:latin typeface="+mn-ea"/>
                          <a:cs typeface="Univers for KPMG"/>
                        </a:rPr>
                        <a:t>, </a:t>
                      </a:r>
                      <a:r>
                        <a:rPr lang="ko-KR" altLang="en-US" sz="900" dirty="0">
                          <a:latin typeface="+mn-ea"/>
                          <a:cs typeface="Univers for KPMG"/>
                        </a:rPr>
                        <a:t>추가근무수당 등으로 구성되어 있으며</a:t>
                      </a:r>
                      <a:r>
                        <a:rPr lang="en-US" altLang="ko-KR" sz="900" dirty="0">
                          <a:latin typeface="+mn-ea"/>
                          <a:cs typeface="Univers for KPMG"/>
                        </a:rPr>
                        <a:t>, ‘20</a:t>
                      </a:r>
                      <a:r>
                        <a:rPr lang="ko-KR" altLang="en-US" sz="900" dirty="0">
                          <a:latin typeface="+mn-ea"/>
                          <a:cs typeface="Univers for KPMG"/>
                        </a:rPr>
                        <a:t>년 직급별</a:t>
                      </a:r>
                      <a:r>
                        <a:rPr lang="en-US" altLang="ko-KR" sz="900" dirty="0">
                          <a:latin typeface="+mn-ea"/>
                          <a:cs typeface="Univers for KPMG"/>
                        </a:rPr>
                        <a:t>, </a:t>
                      </a:r>
                      <a:r>
                        <a:rPr lang="ko-KR" altLang="en-US" sz="900" dirty="0">
                          <a:latin typeface="+mn-ea"/>
                          <a:cs typeface="Univers for KPMG"/>
                        </a:rPr>
                        <a:t>부서별 세부 구성은 다음과 같음</a:t>
                      </a:r>
                      <a:endParaRPr lang="en-US" altLang="ko-KR" sz="900" dirty="0">
                        <a:latin typeface="+mn-ea"/>
                        <a:cs typeface="Univers for KPMG"/>
                      </a:endParaRPr>
                    </a:p>
                    <a:p>
                      <a:pPr marL="144000" marR="0" lvl="0" indent="-14400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3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36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Cost &amp; Margin (7/7)</a:t>
            </a:r>
          </a:p>
        </p:txBody>
      </p:sp>
      <p:sp>
        <p:nvSpPr>
          <p:cNvPr id="30"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4" name="표 3">
            <a:extLst>
              <a:ext uri="{FF2B5EF4-FFF2-40B4-BE49-F238E27FC236}">
                <a16:creationId xmlns:a16="http://schemas.microsoft.com/office/drawing/2014/main" id="{47FBC168-0DB7-45D4-A29C-7FE3A255323E}"/>
              </a:ext>
            </a:extLst>
          </p:cNvPr>
          <p:cNvGraphicFramePr>
            <a:graphicFrameLocks noGrp="1"/>
          </p:cNvGraphicFramePr>
          <p:nvPr/>
        </p:nvGraphicFramePr>
        <p:xfrm>
          <a:off x="1620000" y="1862158"/>
          <a:ext cx="2592000" cy="3313920"/>
        </p:xfrm>
        <a:graphic>
          <a:graphicData uri="http://schemas.openxmlformats.org/drawingml/2006/table">
            <a:tbl>
              <a:tblPr/>
              <a:tblGrid>
                <a:gridCol w="180000">
                  <a:extLst>
                    <a:ext uri="{9D8B030D-6E8A-4147-A177-3AD203B41FA5}">
                      <a16:colId xmlns:a16="http://schemas.microsoft.com/office/drawing/2014/main" val="4157477765"/>
                    </a:ext>
                  </a:extLst>
                </a:gridCol>
                <a:gridCol w="684000">
                  <a:extLst>
                    <a:ext uri="{9D8B030D-6E8A-4147-A177-3AD203B41FA5}">
                      <a16:colId xmlns:a16="http://schemas.microsoft.com/office/drawing/2014/main" val="3935790086"/>
                    </a:ext>
                  </a:extLst>
                </a:gridCol>
                <a:gridCol w="432000">
                  <a:extLst>
                    <a:ext uri="{9D8B030D-6E8A-4147-A177-3AD203B41FA5}">
                      <a16:colId xmlns:a16="http://schemas.microsoft.com/office/drawing/2014/main" val="320921962"/>
                    </a:ext>
                  </a:extLst>
                </a:gridCol>
                <a:gridCol w="432000">
                  <a:extLst>
                    <a:ext uri="{9D8B030D-6E8A-4147-A177-3AD203B41FA5}">
                      <a16:colId xmlns:a16="http://schemas.microsoft.com/office/drawing/2014/main" val="934169604"/>
                    </a:ext>
                  </a:extLst>
                </a:gridCol>
                <a:gridCol w="432000">
                  <a:extLst>
                    <a:ext uri="{9D8B030D-6E8A-4147-A177-3AD203B41FA5}">
                      <a16:colId xmlns:a16="http://schemas.microsoft.com/office/drawing/2014/main" val="1869618375"/>
                    </a:ext>
                  </a:extLst>
                </a:gridCol>
                <a:gridCol w="432000">
                  <a:extLst>
                    <a:ext uri="{9D8B030D-6E8A-4147-A177-3AD203B41FA5}">
                      <a16:colId xmlns:a16="http://schemas.microsoft.com/office/drawing/2014/main" val="2869677027"/>
                    </a:ext>
                  </a:extLst>
                </a:gridCol>
              </a:tblGrid>
              <a:tr h="144000">
                <a:tc gridSpan="2">
                  <a:txBody>
                    <a:bodyPr/>
                    <a:lstStyle/>
                    <a:p>
                      <a:pPr algn="l" fontAlgn="b"/>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명</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8704260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계</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1,393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4,506</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60702133"/>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2,599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3,982</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56904162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278763695"/>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3201519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28765759"/>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624691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09186372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437</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1276195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493</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4631148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818</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372606970"/>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209</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825</a:t>
                      </a:r>
                    </a:p>
                  </a:txBody>
                  <a:tcPr marL="36000" marR="36000" marT="0" marB="0" anchor="b">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11319816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b">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3566606392"/>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chemeClr val="tx2"/>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a:t>
                      </a:r>
                    </a:p>
                  </a:txBody>
                  <a:tcPr marL="36000" marR="36000" marT="0" marB="0" anchor="b">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524</a:t>
                      </a:r>
                    </a:p>
                  </a:txBody>
                  <a:tcPr marL="36000" marR="36000" marT="0" marB="0" anchor="b">
                    <a:lnL>
                      <a:noFill/>
                    </a:lnL>
                    <a:lnR w="6350" cap="flat" cmpd="sng" algn="ctr">
                      <a:solidFill>
                        <a:schemeClr val="tx2"/>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5088172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임직원 수</a:t>
                      </a:r>
                      <a:endParaRPr lang="ko-KR" altLang="en-US" sz="8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98957054"/>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본사</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7991324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18722276"/>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015895397"/>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본부장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457890228"/>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081041572"/>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261645121"/>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8756348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3298169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63796313"/>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484265064"/>
                  </a:ext>
                </a:extLst>
              </a:tr>
              <a:tr h="93533">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dot"/>
                      <a:round/>
                      <a:headEnd type="none" w="med" len="med"/>
                      <a:tailEnd type="none" w="med" len="med"/>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일용직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chemeClr val="tx2"/>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chemeClr val="tx2"/>
                      </a:solidFill>
                      <a:prstDash val="solid"/>
                      <a:round/>
                      <a:headEnd type="none" w="med" len="med"/>
                      <a:tailEnd type="none" w="med" len="med"/>
                    </a:lnR>
                    <a:lnT>
                      <a:noFill/>
                    </a:lnT>
                    <a:lnB w="6350" cap="flat" cmpd="sng" algn="ctr">
                      <a:solidFill>
                        <a:schemeClr val="tx2"/>
                      </a:solidFill>
                      <a:prstDash val="dot"/>
                      <a:round/>
                      <a:headEnd type="none" w="med" len="med"/>
                      <a:tailEnd type="none" w="med" len="med"/>
                    </a:lnB>
                  </a:tcPr>
                </a:tc>
                <a:extLst>
                  <a:ext uri="{0D108BD9-81ED-4DB2-BD59-A6C34878D82A}">
                    <a16:rowId xmlns:a16="http://schemas.microsoft.com/office/drawing/2014/main" val="108903291"/>
                  </a:ext>
                </a:extLst>
              </a:tr>
              <a:tr h="93533">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hMerge="1">
                  <a:txBody>
                    <a:bodyPr/>
                    <a:lstStyle/>
                    <a:p>
                      <a:pPr algn="l" fontAlgn="b"/>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dot"/>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78722831"/>
                  </a:ext>
                </a:extLst>
              </a:tr>
            </a:tbl>
          </a:graphicData>
        </a:graphic>
      </p:graphicFrame>
      <p:sp>
        <p:nvSpPr>
          <p:cNvPr id="36" name="TextBox 35">
            <a:extLst>
              <a:ext uri="{FF2B5EF4-FFF2-40B4-BE49-F238E27FC236}">
                <a16:creationId xmlns:a16="http://schemas.microsoft.com/office/drawing/2014/main" id="{0B60D2EB-0780-4375-9B2E-7C357D012D3D}"/>
              </a:ext>
            </a:extLst>
          </p:cNvPr>
          <p:cNvSpPr txBox="1"/>
          <p:nvPr/>
        </p:nvSpPr>
        <p:spPr>
          <a:xfrm>
            <a:off x="1619999" y="5235748"/>
            <a:ext cx="2845321" cy="754053"/>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인터뷰 결과 회사의 </a:t>
            </a:r>
            <a:r>
              <a:rPr lang="ko-KR" altLang="en-US" sz="700" dirty="0" err="1">
                <a:latin typeface="Arial" panose="020B0604020202020204" pitchFamily="34" charset="0"/>
                <a:cs typeface="Arial" panose="020B0604020202020204" pitchFamily="34" charset="0"/>
              </a:rPr>
              <a:t>일자별</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working hour data</a:t>
            </a:r>
            <a:r>
              <a:rPr lang="ko-KR" altLang="en-US" sz="700" dirty="0">
                <a:latin typeface="Arial" panose="020B0604020202020204" pitchFamily="34" charset="0"/>
                <a:cs typeface="Arial" panose="020B0604020202020204" pitchFamily="34" charset="0"/>
              </a:rPr>
              <a:t>는 관리되고 있지 아니하여</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연장근무수당 및 추가근무수당 지급액 적정성 확인의 제한이 존재함 </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가맹영업팀 소속 권</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과장</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사원코드 </a:t>
            </a:r>
            <a:r>
              <a:rPr lang="en-US" altLang="ko-KR" sz="700" dirty="0">
                <a:latin typeface="Arial" panose="020B0604020202020204" pitchFamily="34" charset="0"/>
                <a:cs typeface="Arial" panose="020B0604020202020204" pitchFamily="34" charset="0"/>
              </a:rPr>
              <a:t>S0021)</a:t>
            </a:r>
            <a:r>
              <a:rPr lang="ko-KR" altLang="en-US" sz="700" dirty="0">
                <a:latin typeface="Arial" panose="020B0604020202020204" pitchFamily="34" charset="0"/>
                <a:cs typeface="Arial" panose="020B0604020202020204" pitchFamily="34" charset="0"/>
              </a:rPr>
              <a:t>의 경우 </a:t>
            </a:r>
            <a:r>
              <a:rPr lang="en-US" altLang="ko-KR" sz="700" dirty="0">
                <a:latin typeface="Arial" panose="020B0604020202020204" pitchFamily="34" charset="0"/>
                <a:cs typeface="Arial" panose="020B0604020202020204" pitchFamily="34" charset="0"/>
              </a:rPr>
              <a:t>‘19</a:t>
            </a:r>
            <a:r>
              <a:rPr lang="ko-KR" altLang="en-US" sz="700" dirty="0">
                <a:latin typeface="Arial" panose="020B0604020202020204" pitchFamily="34" charset="0"/>
                <a:cs typeface="Arial" panose="020B0604020202020204" pitchFamily="34" charset="0"/>
              </a:rPr>
              <a:t>년 기타수당 </a:t>
            </a:r>
            <a:r>
              <a:rPr lang="en-US" altLang="ko-KR" sz="700" dirty="0">
                <a:latin typeface="Arial" panose="020B0604020202020204" pitchFamily="34" charset="0"/>
                <a:cs typeface="Arial" panose="020B0604020202020204" pitchFamily="34" charset="0"/>
              </a:rPr>
              <a:t>92</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‘20</a:t>
            </a:r>
            <a:r>
              <a:rPr lang="ko-KR" altLang="en-US" sz="700" dirty="0">
                <a:latin typeface="Arial" panose="020B0604020202020204" pitchFamily="34" charset="0"/>
                <a:cs typeface="Arial" panose="020B0604020202020204" pitchFamily="34" charset="0"/>
              </a:rPr>
              <a:t>년 추가근무수당 </a:t>
            </a:r>
            <a:r>
              <a:rPr lang="en-US" altLang="ko-KR" sz="700" dirty="0">
                <a:latin typeface="Arial" panose="020B0604020202020204" pitchFamily="34" charset="0"/>
                <a:cs typeface="Arial" panose="020B0604020202020204" pitchFamily="34" charset="0"/>
              </a:rPr>
              <a:t>115</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상여 </a:t>
            </a:r>
            <a:r>
              <a:rPr lang="en-US" altLang="ko-KR" sz="700" dirty="0">
                <a:latin typeface="Arial" panose="020B0604020202020204" pitchFamily="34" charset="0"/>
                <a:cs typeface="Arial" panose="020B0604020202020204" pitchFamily="34" charset="0"/>
              </a:rPr>
              <a:t>31</a:t>
            </a:r>
            <a:r>
              <a:rPr lang="ko-KR" altLang="en-US" sz="700" dirty="0">
                <a:latin typeface="Arial" panose="020B0604020202020204" pitchFamily="34" charset="0"/>
                <a:cs typeface="Arial" panose="020B0604020202020204" pitchFamily="34" charset="0"/>
              </a:rPr>
              <a:t>백만원을 지급받고 있어 수당의 지급 근거에 대해 질의하였으나 답변이 제공되지 아니함</a:t>
            </a:r>
            <a:endParaRPr lang="en-US" altLang="ko-KR" sz="700" dirty="0">
              <a:latin typeface="Arial" panose="020B0604020202020204" pitchFamily="34" charset="0"/>
              <a:cs typeface="Arial" panose="020B0604020202020204" pitchFamily="34" charset="0"/>
            </a:endParaRPr>
          </a:p>
        </p:txBody>
      </p:sp>
      <p:sp>
        <p:nvSpPr>
          <p:cNvPr id="45" name="직사각형 44">
            <a:extLst>
              <a:ext uri="{FF2B5EF4-FFF2-40B4-BE49-F238E27FC236}">
                <a16:creationId xmlns:a16="http://schemas.microsoft.com/office/drawing/2014/main" id="{F317BDCC-3021-46EC-92BA-61B216B7F13F}"/>
              </a:ext>
            </a:extLst>
          </p:cNvPr>
          <p:cNvSpPr/>
          <p:nvPr/>
        </p:nvSpPr>
        <p:spPr>
          <a:xfrm>
            <a:off x="3815209" y="2122415"/>
            <a:ext cx="394283" cy="133413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7" name="표 6">
            <a:extLst>
              <a:ext uri="{FF2B5EF4-FFF2-40B4-BE49-F238E27FC236}">
                <a16:creationId xmlns:a16="http://schemas.microsoft.com/office/drawing/2014/main" id="{9F8B9E6C-EA42-4DB2-997B-918B8B75AF0A}"/>
              </a:ext>
            </a:extLst>
          </p:cNvPr>
          <p:cNvGraphicFramePr>
            <a:graphicFrameLocks noGrp="1"/>
          </p:cNvGraphicFramePr>
          <p:nvPr/>
        </p:nvGraphicFramePr>
        <p:xfrm>
          <a:off x="4572000" y="1862158"/>
          <a:ext cx="3674508" cy="243840"/>
        </p:xfrm>
        <a:graphic>
          <a:graphicData uri="http://schemas.openxmlformats.org/drawingml/2006/table">
            <a:tbl>
              <a:tblPr/>
              <a:tblGrid>
                <a:gridCol w="758464">
                  <a:extLst>
                    <a:ext uri="{9D8B030D-6E8A-4147-A177-3AD203B41FA5}">
                      <a16:colId xmlns:a16="http://schemas.microsoft.com/office/drawing/2014/main" val="2421002654"/>
                    </a:ext>
                  </a:extLst>
                </a:gridCol>
                <a:gridCol w="396000">
                  <a:extLst>
                    <a:ext uri="{9D8B030D-6E8A-4147-A177-3AD203B41FA5}">
                      <a16:colId xmlns:a16="http://schemas.microsoft.com/office/drawing/2014/main" val="4274100120"/>
                    </a:ext>
                  </a:extLst>
                </a:gridCol>
                <a:gridCol w="396000">
                  <a:extLst>
                    <a:ext uri="{9D8B030D-6E8A-4147-A177-3AD203B41FA5}">
                      <a16:colId xmlns:a16="http://schemas.microsoft.com/office/drawing/2014/main" val="3998776866"/>
                    </a:ext>
                  </a:extLst>
                </a:gridCol>
                <a:gridCol w="360000">
                  <a:extLst>
                    <a:ext uri="{9D8B030D-6E8A-4147-A177-3AD203B41FA5}">
                      <a16:colId xmlns:a16="http://schemas.microsoft.com/office/drawing/2014/main" val="3243641047"/>
                    </a:ext>
                  </a:extLst>
                </a:gridCol>
                <a:gridCol w="540000">
                  <a:extLst>
                    <a:ext uri="{9D8B030D-6E8A-4147-A177-3AD203B41FA5}">
                      <a16:colId xmlns:a16="http://schemas.microsoft.com/office/drawing/2014/main" val="1370933324"/>
                    </a:ext>
                  </a:extLst>
                </a:gridCol>
                <a:gridCol w="468044">
                  <a:extLst>
                    <a:ext uri="{9D8B030D-6E8A-4147-A177-3AD203B41FA5}">
                      <a16:colId xmlns:a16="http://schemas.microsoft.com/office/drawing/2014/main" val="2407021395"/>
                    </a:ext>
                  </a:extLst>
                </a:gridCol>
                <a:gridCol w="396000">
                  <a:extLst>
                    <a:ext uri="{9D8B030D-6E8A-4147-A177-3AD203B41FA5}">
                      <a16:colId xmlns:a16="http://schemas.microsoft.com/office/drawing/2014/main" val="640138406"/>
                    </a:ext>
                  </a:extLst>
                </a:gridCol>
                <a:gridCol w="360000">
                  <a:extLst>
                    <a:ext uri="{9D8B030D-6E8A-4147-A177-3AD203B41FA5}">
                      <a16:colId xmlns:a16="http://schemas.microsoft.com/office/drawing/2014/main" val="3000760554"/>
                    </a:ext>
                  </a:extLst>
                </a:gridCol>
              </a:tblGrid>
              <a:tr h="4666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기본급</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연장</a:t>
                      </a:r>
                      <a:endPar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수당</a:t>
                      </a:r>
                      <a:r>
                        <a:rPr lang="en-US" altLang="ko-KR"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추가 근무수당</a:t>
                      </a:r>
                      <a:r>
                        <a:rPr lang="en-US" altLang="ko-KR"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8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중식 보조비</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기타 수당</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계</a:t>
                      </a:r>
                    </a:p>
                  </a:txBody>
                  <a:tcPr marL="36000" marR="3600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extLst>
                  <a:ext uri="{0D108BD9-81ED-4DB2-BD59-A6C34878D82A}">
                    <a16:rowId xmlns:a16="http://schemas.microsoft.com/office/drawing/2014/main" val="3834356680"/>
                  </a:ext>
                </a:extLst>
              </a:tr>
            </a:tbl>
          </a:graphicData>
        </a:graphic>
      </p:graphicFrame>
      <p:graphicFrame>
        <p:nvGraphicFramePr>
          <p:cNvPr id="9" name="표 8">
            <a:extLst>
              <a:ext uri="{FF2B5EF4-FFF2-40B4-BE49-F238E27FC236}">
                <a16:creationId xmlns:a16="http://schemas.microsoft.com/office/drawing/2014/main" id="{7DEDBC16-C7BD-46E2-80D5-00B8A96F0F32}"/>
              </a:ext>
            </a:extLst>
          </p:cNvPr>
          <p:cNvGraphicFramePr>
            <a:graphicFrameLocks noGrp="1"/>
          </p:cNvGraphicFramePr>
          <p:nvPr/>
        </p:nvGraphicFramePr>
        <p:xfrm>
          <a:off x="4572000" y="3458490"/>
          <a:ext cx="3312000" cy="2316480"/>
        </p:xfrm>
        <a:graphic>
          <a:graphicData uri="http://schemas.openxmlformats.org/drawingml/2006/table">
            <a:tbl>
              <a:tblPr/>
              <a:tblGrid>
                <a:gridCol w="1188000">
                  <a:extLst>
                    <a:ext uri="{9D8B030D-6E8A-4147-A177-3AD203B41FA5}">
                      <a16:colId xmlns:a16="http://schemas.microsoft.com/office/drawing/2014/main" val="146256492"/>
                    </a:ext>
                  </a:extLst>
                </a:gridCol>
                <a:gridCol w="396000">
                  <a:extLst>
                    <a:ext uri="{9D8B030D-6E8A-4147-A177-3AD203B41FA5}">
                      <a16:colId xmlns:a16="http://schemas.microsoft.com/office/drawing/2014/main" val="2447552080"/>
                    </a:ext>
                  </a:extLst>
                </a:gridCol>
                <a:gridCol w="360000">
                  <a:extLst>
                    <a:ext uri="{9D8B030D-6E8A-4147-A177-3AD203B41FA5}">
                      <a16:colId xmlns:a16="http://schemas.microsoft.com/office/drawing/2014/main" val="2394070373"/>
                    </a:ext>
                  </a:extLst>
                </a:gridCol>
                <a:gridCol w="540000">
                  <a:extLst>
                    <a:ext uri="{9D8B030D-6E8A-4147-A177-3AD203B41FA5}">
                      <a16:colId xmlns:a16="http://schemas.microsoft.com/office/drawing/2014/main" val="2575342165"/>
                    </a:ext>
                  </a:extLst>
                </a:gridCol>
                <a:gridCol w="468000">
                  <a:extLst>
                    <a:ext uri="{9D8B030D-6E8A-4147-A177-3AD203B41FA5}">
                      <a16:colId xmlns:a16="http://schemas.microsoft.com/office/drawing/2014/main" val="4285901643"/>
                    </a:ext>
                  </a:extLst>
                </a:gridCol>
                <a:gridCol w="360000">
                  <a:extLst>
                    <a:ext uri="{9D8B030D-6E8A-4147-A177-3AD203B41FA5}">
                      <a16:colId xmlns:a16="http://schemas.microsoft.com/office/drawing/2014/main" val="3816056540"/>
                    </a:ext>
                  </a:extLst>
                </a:gridCol>
              </a:tblGrid>
              <a:tr h="144000">
                <a:tc>
                  <a:txBody>
                    <a:bodyPr/>
                    <a:lstStyle/>
                    <a:p>
                      <a:pPr algn="l" fontAlgn="b"/>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상여금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연장수당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추가 근무수당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중식 보조비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b"/>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기타수당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722370045"/>
                  </a:ext>
                </a:extLst>
              </a:tr>
              <a:tr h="100381">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a:t>
                      </a:r>
                    </a:p>
                  </a:txBody>
                  <a:tcPr marL="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302</a:t>
                      </a:r>
                    </a:p>
                  </a:txBody>
                  <a:tcPr marL="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a:t>
                      </a:r>
                    </a:p>
                  </a:txBody>
                  <a:tcPr marL="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38410770"/>
                  </a:ext>
                </a:extLst>
              </a:tr>
              <a:tr h="100381">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208</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620958554"/>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14.6%</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75.1%</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02232220"/>
                  </a:ext>
                </a:extLst>
              </a:tr>
              <a:tr h="100381">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운영팀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528521480"/>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31.7%</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51.1%</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24.8%</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53.7%</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25026420"/>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경영지원팀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90928831"/>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74354508"/>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94585612"/>
                  </a:ext>
                </a:extLst>
              </a:tr>
              <a:tr h="100381">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2008383"/>
                  </a:ext>
                </a:extLst>
              </a:tr>
              <a:tr h="100381">
                <a:tc>
                  <a:txBody>
                    <a:bodyPr/>
                    <a:lstStyle/>
                    <a:p>
                      <a:pPr algn="l" fontAlgn="b"/>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R&amp;D, </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디자인팀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107334002"/>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88910997"/>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구매팀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842847397"/>
                  </a:ext>
                </a:extLst>
              </a:tr>
              <a:tr h="100381">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1951955"/>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인테리어팀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934631755"/>
                  </a:ext>
                </a:extLst>
              </a:tr>
              <a:tr h="100381">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05933873"/>
                  </a:ext>
                </a:extLst>
              </a:tr>
              <a:tr h="10038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(HQ, </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마케팅팀 등</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0" marR="36000" marT="0"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31968059"/>
                  </a:ext>
                </a:extLst>
              </a:tr>
              <a:tr h="100381">
                <a:tc>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29.7%</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a:t>
                      </a:r>
                    </a:p>
                  </a:txBody>
                  <a:tcPr marL="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61481785"/>
                  </a:ext>
                </a:extLst>
              </a:tr>
            </a:tbl>
          </a:graphicData>
        </a:graphic>
      </p:graphicFrame>
      <p:sp>
        <p:nvSpPr>
          <p:cNvPr id="31" name="직사각형 30">
            <a:extLst>
              <a:ext uri="{FF2B5EF4-FFF2-40B4-BE49-F238E27FC236}">
                <a16:creationId xmlns:a16="http://schemas.microsoft.com/office/drawing/2014/main" id="{ADCE807A-60DB-4D49-8FEF-63EE5A4A6158}"/>
              </a:ext>
            </a:extLst>
          </p:cNvPr>
          <p:cNvSpPr/>
          <p:nvPr/>
        </p:nvSpPr>
        <p:spPr>
          <a:xfrm>
            <a:off x="4581312" y="2105998"/>
            <a:ext cx="3665196"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연결선: 꺾임 31">
            <a:extLst>
              <a:ext uri="{FF2B5EF4-FFF2-40B4-BE49-F238E27FC236}">
                <a16:creationId xmlns:a16="http://schemas.microsoft.com/office/drawing/2014/main" id="{DCBC0CE3-D70E-4A8B-B148-CA0DCD8494FA}"/>
              </a:ext>
            </a:extLst>
          </p:cNvPr>
          <p:cNvCxnSpPr>
            <a:cxnSpLocks/>
            <a:stCxn id="31" idx="3"/>
            <a:endCxn id="9" idx="3"/>
          </p:cNvCxnSpPr>
          <p:nvPr/>
        </p:nvCxnSpPr>
        <p:spPr>
          <a:xfrm flipH="1">
            <a:off x="7884000" y="2167198"/>
            <a:ext cx="362508" cy="2449532"/>
          </a:xfrm>
          <a:prstGeom prst="bentConnector3">
            <a:avLst>
              <a:gd name="adj1" fmla="val -6306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순서도: 연결자 32">
            <a:extLst>
              <a:ext uri="{FF2B5EF4-FFF2-40B4-BE49-F238E27FC236}">
                <a16:creationId xmlns:a16="http://schemas.microsoft.com/office/drawing/2014/main" id="{02B765E2-0CD7-4105-95A8-A339ED624BF5}"/>
              </a:ext>
            </a:extLst>
          </p:cNvPr>
          <p:cNvSpPr/>
          <p:nvPr/>
        </p:nvSpPr>
        <p:spPr bwMode="auto">
          <a:xfrm>
            <a:off x="3743209" y="210599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graphicFrame>
        <p:nvGraphicFramePr>
          <p:cNvPr id="16" name="표 15">
            <a:extLst>
              <a:ext uri="{FF2B5EF4-FFF2-40B4-BE49-F238E27FC236}">
                <a16:creationId xmlns:a16="http://schemas.microsoft.com/office/drawing/2014/main" id="{9258B6D2-AA59-4F29-A077-99A25CCA2A65}"/>
              </a:ext>
            </a:extLst>
          </p:cNvPr>
          <p:cNvGraphicFramePr>
            <a:graphicFrameLocks noGrp="1"/>
          </p:cNvGraphicFramePr>
          <p:nvPr/>
        </p:nvGraphicFramePr>
        <p:xfrm>
          <a:off x="4572000" y="2106000"/>
          <a:ext cx="3674508" cy="1097280"/>
        </p:xfrm>
        <a:graphic>
          <a:graphicData uri="http://schemas.openxmlformats.org/drawingml/2006/table">
            <a:tbl>
              <a:tblPr/>
              <a:tblGrid>
                <a:gridCol w="97400">
                  <a:extLst>
                    <a:ext uri="{9D8B030D-6E8A-4147-A177-3AD203B41FA5}">
                      <a16:colId xmlns:a16="http://schemas.microsoft.com/office/drawing/2014/main" val="2421002654"/>
                    </a:ext>
                  </a:extLst>
                </a:gridCol>
                <a:gridCol w="661064">
                  <a:extLst>
                    <a:ext uri="{9D8B030D-6E8A-4147-A177-3AD203B41FA5}">
                      <a16:colId xmlns:a16="http://schemas.microsoft.com/office/drawing/2014/main" val="2616210327"/>
                    </a:ext>
                  </a:extLst>
                </a:gridCol>
                <a:gridCol w="396000">
                  <a:extLst>
                    <a:ext uri="{9D8B030D-6E8A-4147-A177-3AD203B41FA5}">
                      <a16:colId xmlns:a16="http://schemas.microsoft.com/office/drawing/2014/main" val="4274100120"/>
                    </a:ext>
                  </a:extLst>
                </a:gridCol>
                <a:gridCol w="396000">
                  <a:extLst>
                    <a:ext uri="{9D8B030D-6E8A-4147-A177-3AD203B41FA5}">
                      <a16:colId xmlns:a16="http://schemas.microsoft.com/office/drawing/2014/main" val="3998776866"/>
                    </a:ext>
                  </a:extLst>
                </a:gridCol>
                <a:gridCol w="360000">
                  <a:extLst>
                    <a:ext uri="{9D8B030D-6E8A-4147-A177-3AD203B41FA5}">
                      <a16:colId xmlns:a16="http://schemas.microsoft.com/office/drawing/2014/main" val="3243641047"/>
                    </a:ext>
                  </a:extLst>
                </a:gridCol>
                <a:gridCol w="540000">
                  <a:extLst>
                    <a:ext uri="{9D8B030D-6E8A-4147-A177-3AD203B41FA5}">
                      <a16:colId xmlns:a16="http://schemas.microsoft.com/office/drawing/2014/main" val="1370933324"/>
                    </a:ext>
                  </a:extLst>
                </a:gridCol>
                <a:gridCol w="468044">
                  <a:extLst>
                    <a:ext uri="{9D8B030D-6E8A-4147-A177-3AD203B41FA5}">
                      <a16:colId xmlns:a16="http://schemas.microsoft.com/office/drawing/2014/main" val="2407021395"/>
                    </a:ext>
                  </a:extLst>
                </a:gridCol>
                <a:gridCol w="396000">
                  <a:extLst>
                    <a:ext uri="{9D8B030D-6E8A-4147-A177-3AD203B41FA5}">
                      <a16:colId xmlns:a16="http://schemas.microsoft.com/office/drawing/2014/main" val="640138406"/>
                    </a:ext>
                  </a:extLst>
                </a:gridCol>
                <a:gridCol w="360000">
                  <a:extLst>
                    <a:ext uri="{9D8B030D-6E8A-4147-A177-3AD203B41FA5}">
                      <a16:colId xmlns:a16="http://schemas.microsoft.com/office/drawing/2014/main" val="3000760554"/>
                    </a:ext>
                  </a:extLst>
                </a:gridCol>
              </a:tblGrid>
              <a:tr h="46660">
                <a:tc gridSpan="2">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 </a:t>
                      </a: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계</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2,690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302</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61980752"/>
                  </a:ext>
                </a:extLst>
              </a:tr>
              <a:tr h="46660">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대표이사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57051043"/>
                  </a:ext>
                </a:extLst>
              </a:tr>
              <a:tr h="4666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529365870"/>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159713965"/>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endPar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10343076"/>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과장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257407340"/>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대리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392351803"/>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주임 </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971318338"/>
                  </a:ext>
                </a:extLst>
              </a:tr>
              <a:tr h="4666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사원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567</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36758984"/>
                  </a:ext>
                </a:extLst>
              </a:tr>
            </a:tbl>
          </a:graphicData>
        </a:graphic>
      </p:graphicFrame>
      <p:sp>
        <p:nvSpPr>
          <p:cNvPr id="18" name="순서도: 연결자 17">
            <a:extLst>
              <a:ext uri="{FF2B5EF4-FFF2-40B4-BE49-F238E27FC236}">
                <a16:creationId xmlns:a16="http://schemas.microsoft.com/office/drawing/2014/main" id="{DC0F88AA-8113-4307-8ED9-18CC717CC1FB}"/>
              </a:ext>
            </a:extLst>
          </p:cNvPr>
          <p:cNvSpPr/>
          <p:nvPr/>
        </p:nvSpPr>
        <p:spPr bwMode="auto">
          <a:xfrm>
            <a:off x="4465320" y="179995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276053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3612418009"/>
              </p:ext>
            </p:extLst>
          </p:nvPr>
        </p:nvGraphicFramePr>
        <p:xfrm>
          <a:off x="468001" y="1190355"/>
          <a:ext cx="8337332" cy="5020587"/>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3479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60187">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BS Overview</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4400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lang="en-US" altLang="ko-KR" sz="900" b="1" dirty="0">
                        <a:latin typeface="+mn-lt"/>
                        <a:cs typeface="Univers for KPMG"/>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NAV Statement</a:t>
            </a:r>
          </a:p>
        </p:txBody>
      </p:sp>
      <p:sp>
        <p:nvSpPr>
          <p:cNvPr id="9"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Supporting Analysis</a:t>
            </a:r>
          </a:p>
        </p:txBody>
      </p:sp>
      <p:graphicFrame>
        <p:nvGraphicFramePr>
          <p:cNvPr id="4" name="표 3">
            <a:extLst>
              <a:ext uri="{FF2B5EF4-FFF2-40B4-BE49-F238E27FC236}">
                <a16:creationId xmlns:a16="http://schemas.microsoft.com/office/drawing/2014/main" id="{4E1BE94B-5D7A-423D-9187-D8BE54BBE4F5}"/>
              </a:ext>
            </a:extLst>
          </p:cNvPr>
          <p:cNvGraphicFramePr>
            <a:graphicFrameLocks noGrp="1"/>
          </p:cNvGraphicFramePr>
          <p:nvPr/>
        </p:nvGraphicFramePr>
        <p:xfrm>
          <a:off x="1620000" y="1536780"/>
          <a:ext cx="3581116" cy="4296600"/>
        </p:xfrm>
        <a:graphic>
          <a:graphicData uri="http://schemas.openxmlformats.org/drawingml/2006/table">
            <a:tbl>
              <a:tblPr/>
              <a:tblGrid>
                <a:gridCol w="989116">
                  <a:extLst>
                    <a:ext uri="{9D8B030D-6E8A-4147-A177-3AD203B41FA5}">
                      <a16:colId xmlns:a16="http://schemas.microsoft.com/office/drawing/2014/main" val="401118759"/>
                    </a:ext>
                  </a:extLst>
                </a:gridCol>
                <a:gridCol w="648000">
                  <a:extLst>
                    <a:ext uri="{9D8B030D-6E8A-4147-A177-3AD203B41FA5}">
                      <a16:colId xmlns:a16="http://schemas.microsoft.com/office/drawing/2014/main" val="4232110404"/>
                    </a:ext>
                  </a:extLst>
                </a:gridCol>
                <a:gridCol w="648000">
                  <a:extLst>
                    <a:ext uri="{9D8B030D-6E8A-4147-A177-3AD203B41FA5}">
                      <a16:colId xmlns:a16="http://schemas.microsoft.com/office/drawing/2014/main" val="538329902"/>
                    </a:ext>
                  </a:extLst>
                </a:gridCol>
                <a:gridCol w="648000">
                  <a:extLst>
                    <a:ext uri="{9D8B030D-6E8A-4147-A177-3AD203B41FA5}">
                      <a16:colId xmlns:a16="http://schemas.microsoft.com/office/drawing/2014/main" val="3679931857"/>
                    </a:ext>
                  </a:extLst>
                </a:gridCol>
                <a:gridCol w="648000">
                  <a:extLst>
                    <a:ext uri="{9D8B030D-6E8A-4147-A177-3AD203B41FA5}">
                      <a16:colId xmlns:a16="http://schemas.microsoft.com/office/drawing/2014/main" val="2250024580"/>
                    </a:ext>
                  </a:extLst>
                </a:gridCol>
              </a:tblGrid>
              <a:tr h="171864">
                <a:tc>
                  <a:txBody>
                    <a:bodyPr/>
                    <a:lstStyle/>
                    <a:p>
                      <a:pPr algn="l" fontAlgn="ct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맑은 고딕" panose="020B0503020000020004" pitchFamily="50" charset="-127"/>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Dec-20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012488867"/>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4,125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8,430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22,428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43,949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95205099"/>
                  </a:ext>
                </a:extLst>
              </a:tr>
              <a:tr h="171864">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3,670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7,636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19,838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40,276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162593919"/>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매출채권</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657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1,935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3,640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307900"/>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a:noFill/>
                    </a:lnT>
                    <a:lnB>
                      <a:noFill/>
                    </a:lnB>
                  </a:tcPr>
                </a:tc>
                <a:tc>
                  <a:txBody>
                    <a:bodyPr/>
                    <a:lstStyle/>
                    <a:p>
                      <a:pPr algn="r" fontAlgn="ctr"/>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a:noFill/>
                    </a:lnL>
                    <a:lnR>
                      <a:noFill/>
                    </a:lnR>
                    <a:lnT>
                      <a:noFill/>
                    </a:lnT>
                    <a:lnB>
                      <a:noFill/>
                    </a:lnB>
                  </a:tcPr>
                </a:tc>
                <a:tc>
                  <a:txBody>
                    <a:bodyPr/>
                    <a:lstStyle/>
                    <a:p>
                      <a:pPr algn="r" fontAlgn="ctr"/>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33</a:t>
                      </a:r>
                    </a:p>
                  </a:txBody>
                  <a:tcPr marL="36000" marR="36000" marT="0" marB="0" anchor="ctr">
                    <a:lnL>
                      <a:noFill/>
                    </a:lnL>
                    <a:lnR>
                      <a:noFill/>
                    </a:lnR>
                    <a:lnT>
                      <a:noFill/>
                    </a:lnT>
                    <a:lnB>
                      <a:noFill/>
                    </a:lnB>
                  </a:tcPr>
                </a:tc>
                <a:tc>
                  <a:txBody>
                    <a:bodyPr/>
                    <a:lstStyle/>
                    <a:p>
                      <a:pPr algn="r" fontAlgn="ctr"/>
                      <a:r>
                        <a:rPr lang="en-US" altLang="ko-KR" sz="900" b="0" i="1"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27255990"/>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선급금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80486447"/>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단기대여금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2617908"/>
                  </a:ext>
                </a:extLst>
              </a:tr>
              <a:tr h="171864">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기타유동자산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3239712"/>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비유동자산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670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1,486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1,896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2,206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61290517"/>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213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264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932749412"/>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1,116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958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1,048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97213978"/>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임차보증금 등</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253</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240</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674</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873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873131449"/>
                  </a:ext>
                </a:extLst>
              </a:tr>
              <a:tr h="171864">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기타비유동자산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058467352"/>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자산총계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4,795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9,916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24,324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46,155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22223"/>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1,826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4,534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6,858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16544514"/>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매입채무</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391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242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049187242"/>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미지급비용</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01557125"/>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미지급세금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1,423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2,997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4,030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95794751"/>
                  </a:ext>
                </a:extLst>
              </a:tr>
              <a:tr h="171864">
                <a:tc>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기타유동부채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931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1,051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50251485"/>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비유동부채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2,288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3,370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56431130"/>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퇴직급여충당금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670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1,240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91479994"/>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퇴직연금운용자산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115376074"/>
                  </a:ext>
                </a:extLst>
              </a:tr>
              <a:tr h="171864">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가맹이행보증금</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446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838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1,618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2,450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45619346"/>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부채총계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1,126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2,664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6,822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10,227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80074073"/>
                  </a:ext>
                </a:extLst>
              </a:tr>
              <a:tr h="171864">
                <a:tc>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자본총계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3,669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7,253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17,502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35,928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122543611"/>
                  </a:ext>
                </a:extLst>
              </a:tr>
            </a:tbl>
          </a:graphicData>
        </a:graphic>
      </p:graphicFrame>
      <p:sp>
        <p:nvSpPr>
          <p:cNvPr id="12" name="직사각형 11">
            <a:extLst>
              <a:ext uri="{FF2B5EF4-FFF2-40B4-BE49-F238E27FC236}">
                <a16:creationId xmlns:a16="http://schemas.microsoft.com/office/drawing/2014/main" id="{61B5A20D-AD0A-40FF-A844-A17634591554}"/>
              </a:ext>
            </a:extLst>
          </p:cNvPr>
          <p:cNvSpPr/>
          <p:nvPr/>
        </p:nvSpPr>
        <p:spPr>
          <a:xfrm>
            <a:off x="1619998" y="1892529"/>
            <a:ext cx="3581117"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순서도: 연결자 12">
            <a:extLst>
              <a:ext uri="{FF2B5EF4-FFF2-40B4-BE49-F238E27FC236}">
                <a16:creationId xmlns:a16="http://schemas.microsoft.com/office/drawing/2014/main" id="{3BA26C1F-57A1-4D39-BE5C-AA93BD19CDAB}"/>
              </a:ext>
            </a:extLst>
          </p:cNvPr>
          <p:cNvSpPr/>
          <p:nvPr/>
        </p:nvSpPr>
        <p:spPr bwMode="auto">
          <a:xfrm>
            <a:off x="1546777" y="182811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7" name="직사각형 16">
            <a:extLst>
              <a:ext uri="{FF2B5EF4-FFF2-40B4-BE49-F238E27FC236}">
                <a16:creationId xmlns:a16="http://schemas.microsoft.com/office/drawing/2014/main" id="{5944ED3A-1E68-4EF2-BC81-76669D05FFE3}"/>
              </a:ext>
            </a:extLst>
          </p:cNvPr>
          <p:cNvSpPr/>
          <p:nvPr/>
        </p:nvSpPr>
        <p:spPr>
          <a:xfrm>
            <a:off x="1629090" y="2072573"/>
            <a:ext cx="3572025"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순서도: 연결자 17">
            <a:extLst>
              <a:ext uri="{FF2B5EF4-FFF2-40B4-BE49-F238E27FC236}">
                <a16:creationId xmlns:a16="http://schemas.microsoft.com/office/drawing/2014/main" id="{7F76B9B4-56A6-4213-A5ED-610A8DDA981F}"/>
              </a:ext>
            </a:extLst>
          </p:cNvPr>
          <p:cNvSpPr/>
          <p:nvPr/>
        </p:nvSpPr>
        <p:spPr bwMode="auto">
          <a:xfrm>
            <a:off x="1555869" y="200815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1" name="직사각형 20">
            <a:extLst>
              <a:ext uri="{FF2B5EF4-FFF2-40B4-BE49-F238E27FC236}">
                <a16:creationId xmlns:a16="http://schemas.microsoft.com/office/drawing/2014/main" id="{D09FDBD6-DC17-45F0-AF81-3C6BEE23A451}"/>
              </a:ext>
            </a:extLst>
          </p:cNvPr>
          <p:cNvSpPr/>
          <p:nvPr/>
        </p:nvSpPr>
        <p:spPr>
          <a:xfrm>
            <a:off x="1629090" y="2586545"/>
            <a:ext cx="3572025"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순서도: 연결자 21">
            <a:extLst>
              <a:ext uri="{FF2B5EF4-FFF2-40B4-BE49-F238E27FC236}">
                <a16:creationId xmlns:a16="http://schemas.microsoft.com/office/drawing/2014/main" id="{731012C0-6823-47BC-BF1E-09756686241D}"/>
              </a:ext>
            </a:extLst>
          </p:cNvPr>
          <p:cNvSpPr/>
          <p:nvPr/>
        </p:nvSpPr>
        <p:spPr bwMode="auto">
          <a:xfrm>
            <a:off x="1555869" y="252212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23" name="직사각형 22">
            <a:extLst>
              <a:ext uri="{FF2B5EF4-FFF2-40B4-BE49-F238E27FC236}">
                <a16:creationId xmlns:a16="http://schemas.microsoft.com/office/drawing/2014/main" id="{A9E001B7-807B-4476-83E6-A2FBDD466524}"/>
              </a:ext>
            </a:extLst>
          </p:cNvPr>
          <p:cNvSpPr/>
          <p:nvPr/>
        </p:nvSpPr>
        <p:spPr>
          <a:xfrm>
            <a:off x="1619998" y="3082587"/>
            <a:ext cx="3581117"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순서도: 연결자 23">
            <a:extLst>
              <a:ext uri="{FF2B5EF4-FFF2-40B4-BE49-F238E27FC236}">
                <a16:creationId xmlns:a16="http://schemas.microsoft.com/office/drawing/2014/main" id="{9BBEC3CE-8EA3-452A-8B73-64E95732D8C8}"/>
              </a:ext>
            </a:extLst>
          </p:cNvPr>
          <p:cNvSpPr/>
          <p:nvPr/>
        </p:nvSpPr>
        <p:spPr bwMode="auto">
          <a:xfrm>
            <a:off x="1546777" y="301817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25" name="직사각형 24">
            <a:extLst>
              <a:ext uri="{FF2B5EF4-FFF2-40B4-BE49-F238E27FC236}">
                <a16:creationId xmlns:a16="http://schemas.microsoft.com/office/drawing/2014/main" id="{DBB74C68-B3C2-4675-81D1-BF1B773B7BD2}"/>
              </a:ext>
            </a:extLst>
          </p:cNvPr>
          <p:cNvSpPr/>
          <p:nvPr/>
        </p:nvSpPr>
        <p:spPr>
          <a:xfrm>
            <a:off x="1619999" y="3262295"/>
            <a:ext cx="3581116"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순서도: 연결자 25">
            <a:extLst>
              <a:ext uri="{FF2B5EF4-FFF2-40B4-BE49-F238E27FC236}">
                <a16:creationId xmlns:a16="http://schemas.microsoft.com/office/drawing/2014/main" id="{D550D92B-25E7-4E22-ABA7-CC40795B9EC1}"/>
              </a:ext>
            </a:extLst>
          </p:cNvPr>
          <p:cNvSpPr/>
          <p:nvPr/>
        </p:nvSpPr>
        <p:spPr bwMode="auto">
          <a:xfrm>
            <a:off x="1546777" y="31978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27" name="직사각형 26">
            <a:extLst>
              <a:ext uri="{FF2B5EF4-FFF2-40B4-BE49-F238E27FC236}">
                <a16:creationId xmlns:a16="http://schemas.microsoft.com/office/drawing/2014/main" id="{A9B56168-048A-4BDE-B716-FDD59C3A929D}"/>
              </a:ext>
            </a:extLst>
          </p:cNvPr>
          <p:cNvSpPr/>
          <p:nvPr/>
        </p:nvSpPr>
        <p:spPr>
          <a:xfrm>
            <a:off x="1629090" y="4124169"/>
            <a:ext cx="3572025"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순서도: 연결자 27">
            <a:extLst>
              <a:ext uri="{FF2B5EF4-FFF2-40B4-BE49-F238E27FC236}">
                <a16:creationId xmlns:a16="http://schemas.microsoft.com/office/drawing/2014/main" id="{53ECF008-38E5-4A08-AFB7-2FD1C914A272}"/>
              </a:ext>
            </a:extLst>
          </p:cNvPr>
          <p:cNvSpPr/>
          <p:nvPr/>
        </p:nvSpPr>
        <p:spPr bwMode="auto">
          <a:xfrm>
            <a:off x="1555869" y="405975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36" name="직사각형 35">
            <a:extLst>
              <a:ext uri="{FF2B5EF4-FFF2-40B4-BE49-F238E27FC236}">
                <a16:creationId xmlns:a16="http://schemas.microsoft.com/office/drawing/2014/main" id="{92E31918-33E7-40D0-9271-FD7B24BA9047}"/>
              </a:ext>
            </a:extLst>
          </p:cNvPr>
          <p:cNvSpPr/>
          <p:nvPr/>
        </p:nvSpPr>
        <p:spPr>
          <a:xfrm>
            <a:off x="1629090" y="4971273"/>
            <a:ext cx="3581117"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순서도: 연결자 34">
            <a:extLst>
              <a:ext uri="{FF2B5EF4-FFF2-40B4-BE49-F238E27FC236}">
                <a16:creationId xmlns:a16="http://schemas.microsoft.com/office/drawing/2014/main" id="{D37B7372-2D93-47F5-804B-FAE94FC9C6F8}"/>
              </a:ext>
            </a:extLst>
          </p:cNvPr>
          <p:cNvSpPr/>
          <p:nvPr/>
        </p:nvSpPr>
        <p:spPr bwMode="auto">
          <a:xfrm>
            <a:off x="1555869" y="490685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
        <p:nvSpPr>
          <p:cNvPr id="37" name="순서도: 연결자 36">
            <a:extLst>
              <a:ext uri="{FF2B5EF4-FFF2-40B4-BE49-F238E27FC236}">
                <a16:creationId xmlns:a16="http://schemas.microsoft.com/office/drawing/2014/main" id="{5653F31E-D341-41D3-8239-6D2A2442F220}"/>
              </a:ext>
            </a:extLst>
          </p:cNvPr>
          <p:cNvSpPr/>
          <p:nvPr/>
        </p:nvSpPr>
        <p:spPr bwMode="auto">
          <a:xfrm>
            <a:off x="5424340" y="197674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8" name="TextBox 37">
            <a:extLst>
              <a:ext uri="{FF2B5EF4-FFF2-40B4-BE49-F238E27FC236}">
                <a16:creationId xmlns:a16="http://schemas.microsoft.com/office/drawing/2014/main" id="{937972C8-9BEF-4DCA-B13B-FFF0859BED09}"/>
              </a:ext>
            </a:extLst>
          </p:cNvPr>
          <p:cNvSpPr txBox="1"/>
          <p:nvPr/>
        </p:nvSpPr>
        <p:spPr>
          <a:xfrm>
            <a:off x="5584292" y="1984329"/>
            <a:ext cx="3221733" cy="602216"/>
          </a:xfrm>
          <a:prstGeom prst="rect">
            <a:avLst/>
          </a:prstGeom>
          <a:noFill/>
        </p:spPr>
        <p:txBody>
          <a:bodyPr wrap="square" lIns="0" tIns="0" rIns="0" bIns="0" rtlCol="0">
            <a:spAutoFit/>
          </a:bodyPr>
          <a:lstStyle/>
          <a:p>
            <a:pPr>
              <a:lnSpc>
                <a:spcPts val="1200"/>
              </a:lnSpc>
            </a:pPr>
            <a:r>
              <a:rPr lang="ko-KR" altLang="en-US" sz="900" u="sng" dirty="0" err="1">
                <a:latin typeface="+mn-ea"/>
                <a:cs typeface="Univers for KPMG"/>
              </a:rPr>
              <a:t>현금및현금성자산</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과거 </a:t>
            </a:r>
            <a:r>
              <a:rPr lang="en-US" altLang="ko-KR" sz="900" dirty="0">
                <a:latin typeface="+mn-ea"/>
                <a:cs typeface="Univers for KPMG"/>
              </a:rPr>
              <a:t>4</a:t>
            </a:r>
            <a:r>
              <a:rPr lang="ko-KR" altLang="en-US" sz="900" dirty="0">
                <a:latin typeface="+mn-ea"/>
                <a:cs typeface="Univers for KPMG"/>
              </a:rPr>
              <a:t>개년간 지속적인 당기순이익 확대로 </a:t>
            </a:r>
            <a:r>
              <a:rPr lang="en-US" altLang="ko-KR" sz="900" dirty="0">
                <a:latin typeface="+mn-ea"/>
                <a:cs typeface="Univers for KPMG"/>
              </a:rPr>
              <a:t>‘20</a:t>
            </a:r>
            <a:r>
              <a:rPr lang="ko-KR" altLang="en-US" sz="900" dirty="0">
                <a:latin typeface="+mn-ea"/>
                <a:cs typeface="Univers for KPMG"/>
              </a:rPr>
              <a:t>년 말 현재 </a:t>
            </a:r>
            <a:r>
              <a:rPr lang="ko-KR" altLang="en-US" sz="900" dirty="0" err="1">
                <a:latin typeface="+mn-ea"/>
                <a:cs typeface="Univers for KPMG"/>
              </a:rPr>
              <a:t>현금및현금성자산은</a:t>
            </a:r>
            <a:r>
              <a:rPr lang="ko-KR" altLang="en-US" sz="900" dirty="0">
                <a:latin typeface="+mn-ea"/>
                <a:cs typeface="Univers for KPMG"/>
              </a:rPr>
              <a:t> 약 </a:t>
            </a:r>
            <a:r>
              <a:rPr lang="en-US" altLang="ko-KR" sz="900" dirty="0">
                <a:latin typeface="+mn-ea"/>
                <a:cs typeface="Univers for KPMG"/>
              </a:rPr>
              <a:t>403</a:t>
            </a:r>
            <a:r>
              <a:rPr lang="ko-KR" altLang="en-US" sz="900" dirty="0">
                <a:latin typeface="+mn-ea"/>
                <a:cs typeface="Univers for KPMG"/>
              </a:rPr>
              <a:t>억원 </a:t>
            </a:r>
            <a:r>
              <a:rPr lang="en-US" altLang="ko-KR" sz="900" dirty="0">
                <a:latin typeface="+mn-ea"/>
                <a:cs typeface="Univers for KPMG"/>
              </a:rPr>
              <a:t>(</a:t>
            </a:r>
            <a:r>
              <a:rPr lang="ko-KR" altLang="en-US" sz="900" dirty="0" err="1">
                <a:latin typeface="+mn-ea"/>
                <a:cs typeface="Univers for KPMG"/>
              </a:rPr>
              <a:t>순현금</a:t>
            </a:r>
            <a:r>
              <a:rPr lang="ko-KR" altLang="en-US" sz="900" dirty="0">
                <a:latin typeface="+mn-ea"/>
                <a:cs typeface="Univers for KPMG"/>
              </a:rPr>
              <a:t> 산정 시</a:t>
            </a:r>
            <a:r>
              <a:rPr lang="en-US" altLang="ko-KR" sz="900" dirty="0">
                <a:latin typeface="+mn-ea"/>
                <a:cs typeface="Univers for KPMG"/>
              </a:rPr>
              <a:t>, </a:t>
            </a:r>
            <a:r>
              <a:rPr lang="ko-KR" altLang="en-US" sz="900" dirty="0">
                <a:latin typeface="+mn-ea"/>
                <a:cs typeface="Univers for KPMG"/>
              </a:rPr>
              <a:t>의결 배당금 </a:t>
            </a:r>
            <a:r>
              <a:rPr lang="en-US" altLang="ko-KR" sz="900" dirty="0">
                <a:latin typeface="+mn-ea"/>
                <a:cs typeface="Univers for KPMG"/>
              </a:rPr>
              <a:t>30</a:t>
            </a:r>
            <a:r>
              <a:rPr lang="ko-KR" altLang="en-US" sz="900" dirty="0">
                <a:latin typeface="+mn-ea"/>
                <a:cs typeface="Univers for KPMG"/>
              </a:rPr>
              <a:t>억 및 가맹이행보증금 </a:t>
            </a:r>
            <a:r>
              <a:rPr lang="en-US" altLang="ko-KR" sz="900" dirty="0">
                <a:latin typeface="+mn-ea"/>
                <a:cs typeface="Univers for KPMG"/>
              </a:rPr>
              <a:t>24.5</a:t>
            </a:r>
            <a:r>
              <a:rPr lang="ko-KR" altLang="en-US" sz="900" dirty="0">
                <a:latin typeface="+mn-ea"/>
                <a:cs typeface="Univers for KPMG"/>
              </a:rPr>
              <a:t>억에 대한 고려가 필요</a:t>
            </a:r>
            <a:r>
              <a:rPr lang="en-US" altLang="ko-KR" sz="900" dirty="0">
                <a:latin typeface="+mn-ea"/>
                <a:cs typeface="Univers for KPMG"/>
              </a:rPr>
              <a:t>)</a:t>
            </a:r>
          </a:p>
        </p:txBody>
      </p:sp>
      <p:sp>
        <p:nvSpPr>
          <p:cNvPr id="40" name="TextBox 39">
            <a:extLst>
              <a:ext uri="{FF2B5EF4-FFF2-40B4-BE49-F238E27FC236}">
                <a16:creationId xmlns:a16="http://schemas.microsoft.com/office/drawing/2014/main" id="{575974DF-9B61-4E21-9C20-2123AA997B4C}"/>
              </a:ext>
            </a:extLst>
          </p:cNvPr>
          <p:cNvSpPr txBox="1"/>
          <p:nvPr/>
        </p:nvSpPr>
        <p:spPr>
          <a:xfrm>
            <a:off x="5583600" y="1522800"/>
            <a:ext cx="3221733" cy="448328"/>
          </a:xfrm>
          <a:prstGeom prst="rect">
            <a:avLst/>
          </a:prstGeom>
          <a:noFill/>
        </p:spPr>
        <p:txBody>
          <a:bodyPr wrap="square" lIns="0" tIns="0" rIns="0" bIns="0" rtlCol="0">
            <a:spAutoFit/>
          </a:bodyPr>
          <a:lstStyle/>
          <a:p>
            <a:pPr>
              <a:lnSpc>
                <a:spcPts val="1200"/>
              </a:lnSpc>
            </a:pPr>
            <a:r>
              <a:rPr lang="en-US" altLang="ko-KR" sz="900" b="1" dirty="0">
                <a:latin typeface="+mn-ea"/>
                <a:cs typeface="Univers for KPMG"/>
              </a:rPr>
              <a:t>Overview </a:t>
            </a:r>
          </a:p>
          <a:p>
            <a:pPr marL="207450" indent="-171450">
              <a:lnSpc>
                <a:spcPts val="1200"/>
              </a:lnSpc>
              <a:buClr>
                <a:srgbClr val="00338D"/>
              </a:buClr>
              <a:buFont typeface="Arial" panose="020B0604020202020204" pitchFamily="34" charset="0"/>
              <a:buChar char="•"/>
            </a:pPr>
            <a:r>
              <a:rPr lang="en-US" altLang="ko-KR" sz="900" dirty="0">
                <a:latin typeface="+mn-ea"/>
                <a:cs typeface="Univers for KPMG"/>
              </a:rPr>
              <a:t>Dec-20 </a:t>
            </a:r>
            <a:r>
              <a:rPr lang="ko-KR" altLang="en-US" sz="900" dirty="0">
                <a:latin typeface="+mn-ea"/>
                <a:cs typeface="Univers for KPMG"/>
              </a:rPr>
              <a:t>기준 회사의 총자본은 약 </a:t>
            </a:r>
            <a:r>
              <a:rPr lang="en-US" altLang="ko-KR" sz="900" dirty="0">
                <a:latin typeface="+mn-ea"/>
                <a:cs typeface="Univers for KPMG"/>
              </a:rPr>
              <a:t>359</a:t>
            </a:r>
            <a:r>
              <a:rPr lang="ko-KR" altLang="en-US" sz="900" dirty="0">
                <a:latin typeface="+mn-ea"/>
                <a:cs typeface="Univers for KPMG"/>
              </a:rPr>
              <a:t>억으로</a:t>
            </a:r>
            <a:r>
              <a:rPr lang="en-US" altLang="ko-KR" sz="900" dirty="0">
                <a:latin typeface="+mn-ea"/>
                <a:cs typeface="Univers for KPMG"/>
              </a:rPr>
              <a:t>, </a:t>
            </a:r>
            <a:r>
              <a:rPr lang="ko-KR" altLang="en-US" sz="900" dirty="0">
                <a:latin typeface="+mn-ea"/>
                <a:cs typeface="Univers for KPMG"/>
              </a:rPr>
              <a:t>지속적인 당기순이익의 증가로 </a:t>
            </a:r>
            <a:r>
              <a:rPr lang="en-US" altLang="ko-KR" sz="900" dirty="0">
                <a:latin typeface="+mn-ea"/>
                <a:cs typeface="Univers for KPMG"/>
              </a:rPr>
              <a:t>‘17</a:t>
            </a:r>
            <a:r>
              <a:rPr lang="ko-KR" altLang="en-US" sz="900" dirty="0">
                <a:latin typeface="+mn-ea"/>
                <a:cs typeface="Univers for KPMG"/>
              </a:rPr>
              <a:t>년 대비 약 </a:t>
            </a:r>
            <a:r>
              <a:rPr lang="en-US" altLang="ko-KR" sz="900" dirty="0">
                <a:latin typeface="+mn-ea"/>
                <a:cs typeface="Univers for KPMG"/>
              </a:rPr>
              <a:t>322</a:t>
            </a:r>
            <a:r>
              <a:rPr lang="ko-KR" altLang="en-US" sz="900" dirty="0">
                <a:latin typeface="+mn-ea"/>
                <a:cs typeface="Univers for KPMG"/>
              </a:rPr>
              <a:t>억 증가함</a:t>
            </a:r>
            <a:endParaRPr lang="en-US" altLang="ko-KR" sz="900" dirty="0">
              <a:latin typeface="+mn-ea"/>
              <a:cs typeface="Univers for KPMG"/>
            </a:endParaRPr>
          </a:p>
        </p:txBody>
      </p:sp>
      <p:sp>
        <p:nvSpPr>
          <p:cNvPr id="41" name="순서도: 연결자 40">
            <a:extLst>
              <a:ext uri="{FF2B5EF4-FFF2-40B4-BE49-F238E27FC236}">
                <a16:creationId xmlns:a16="http://schemas.microsoft.com/office/drawing/2014/main" id="{51F1913F-4621-474C-9368-9F5927CB6DE5}"/>
              </a:ext>
            </a:extLst>
          </p:cNvPr>
          <p:cNvSpPr/>
          <p:nvPr/>
        </p:nvSpPr>
        <p:spPr bwMode="auto">
          <a:xfrm>
            <a:off x="5424340" y="258658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2" name="TextBox 41">
            <a:extLst>
              <a:ext uri="{FF2B5EF4-FFF2-40B4-BE49-F238E27FC236}">
                <a16:creationId xmlns:a16="http://schemas.microsoft.com/office/drawing/2014/main" id="{EA4CDE36-AFB9-4A05-8BF3-1EF3686D08E5}"/>
              </a:ext>
            </a:extLst>
          </p:cNvPr>
          <p:cNvSpPr txBox="1"/>
          <p:nvPr/>
        </p:nvSpPr>
        <p:spPr>
          <a:xfrm>
            <a:off x="5584292" y="2594174"/>
            <a:ext cx="3221733" cy="602216"/>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매출채권 및 매입채무</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 매출채권 대부분은 물류회사</a:t>
            </a:r>
            <a:r>
              <a:rPr lang="en-US" altLang="ko-KR" sz="900" dirty="0">
                <a:latin typeface="+mn-ea"/>
                <a:cs typeface="Univers for KPMG"/>
              </a:rPr>
              <a:t>(SPC)</a:t>
            </a:r>
            <a:r>
              <a:rPr lang="ko-KR" altLang="en-US" sz="900" dirty="0">
                <a:latin typeface="+mn-ea"/>
                <a:cs typeface="Univers for KPMG"/>
              </a:rPr>
              <a:t>향 금액이며</a:t>
            </a:r>
            <a:r>
              <a:rPr lang="en-US" altLang="ko-KR" sz="900" dirty="0">
                <a:latin typeface="+mn-ea"/>
                <a:cs typeface="Univers for KPMG"/>
              </a:rPr>
              <a:t>,</a:t>
            </a:r>
            <a:r>
              <a:rPr lang="ko-KR" altLang="en-US" sz="900" dirty="0">
                <a:latin typeface="+mn-ea"/>
                <a:cs typeface="Univers for KPMG"/>
              </a:rPr>
              <a:t> 회사는 매출채권에 대하여 대손충당금을 설정하고 있지 않음</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매입채무는 원두공급업체</a:t>
            </a:r>
            <a:r>
              <a:rPr lang="en-US" altLang="ko-KR" sz="900" dirty="0">
                <a:latin typeface="+mn-ea"/>
                <a:cs typeface="Univers for KPMG"/>
              </a:rPr>
              <a:t>(</a:t>
            </a:r>
            <a:r>
              <a:rPr lang="ko-KR" altLang="en-US" sz="900" dirty="0">
                <a:latin typeface="+mn-ea"/>
                <a:cs typeface="Univers for KPMG"/>
              </a:rPr>
              <a:t>㈜대상</a:t>
            </a:r>
            <a:r>
              <a:rPr lang="en-US" altLang="ko-KR" sz="900" dirty="0">
                <a:latin typeface="+mn-ea"/>
                <a:cs typeface="Univers for KPMG"/>
              </a:rPr>
              <a:t>, </a:t>
            </a:r>
            <a:r>
              <a:rPr lang="ko-KR" altLang="en-US" sz="900" dirty="0">
                <a:latin typeface="+mn-ea"/>
                <a:cs typeface="Univers for KPMG"/>
              </a:rPr>
              <a:t>㈜빈스페이스</a:t>
            </a:r>
            <a:r>
              <a:rPr lang="en-US" altLang="ko-KR" sz="900" dirty="0">
                <a:latin typeface="+mn-ea"/>
                <a:cs typeface="Univers for KPMG"/>
              </a:rPr>
              <a:t>)</a:t>
            </a:r>
            <a:r>
              <a:rPr lang="ko-KR" altLang="en-US" sz="900" dirty="0">
                <a:latin typeface="+mn-ea"/>
                <a:cs typeface="Univers for KPMG"/>
              </a:rPr>
              <a:t>향 금액</a:t>
            </a:r>
            <a:endParaRPr lang="en-US" altLang="ko-KR" sz="900" dirty="0">
              <a:latin typeface="+mn-ea"/>
              <a:cs typeface="Univers for KPMG"/>
            </a:endParaRPr>
          </a:p>
        </p:txBody>
      </p:sp>
      <p:sp>
        <p:nvSpPr>
          <p:cNvPr id="43" name="순서도: 연결자 42">
            <a:extLst>
              <a:ext uri="{FF2B5EF4-FFF2-40B4-BE49-F238E27FC236}">
                <a16:creationId xmlns:a16="http://schemas.microsoft.com/office/drawing/2014/main" id="{26C96D19-0B62-4FD0-B15A-BBBDEEA86B2A}"/>
              </a:ext>
            </a:extLst>
          </p:cNvPr>
          <p:cNvSpPr/>
          <p:nvPr/>
        </p:nvSpPr>
        <p:spPr bwMode="auto">
          <a:xfrm>
            <a:off x="5424340" y="31916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4" name="TextBox 43">
            <a:extLst>
              <a:ext uri="{FF2B5EF4-FFF2-40B4-BE49-F238E27FC236}">
                <a16:creationId xmlns:a16="http://schemas.microsoft.com/office/drawing/2014/main" id="{97270A4F-7035-43FF-8569-51F5EB86E3F4}"/>
              </a:ext>
            </a:extLst>
          </p:cNvPr>
          <p:cNvSpPr txBox="1"/>
          <p:nvPr/>
        </p:nvSpPr>
        <p:spPr>
          <a:xfrm>
            <a:off x="5584292" y="3204019"/>
            <a:ext cx="3221733" cy="294440"/>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단기대여금</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대표이사에 대한 대여금으로 </a:t>
            </a:r>
            <a:r>
              <a:rPr lang="en-US" altLang="ko-KR" sz="900" dirty="0">
                <a:latin typeface="+mn-ea"/>
                <a:cs typeface="Univers for KPMG"/>
              </a:rPr>
              <a:t>‘20</a:t>
            </a:r>
            <a:r>
              <a:rPr lang="ko-KR" altLang="en-US" sz="900" dirty="0">
                <a:latin typeface="+mn-ea"/>
                <a:cs typeface="Univers for KPMG"/>
              </a:rPr>
              <a:t>년 </a:t>
            </a:r>
            <a:r>
              <a:rPr lang="en-US" altLang="ko-KR" sz="900" dirty="0">
                <a:latin typeface="+mn-ea"/>
                <a:cs typeface="Univers for KPMG"/>
              </a:rPr>
              <a:t>4</a:t>
            </a:r>
            <a:r>
              <a:rPr lang="ko-KR" altLang="en-US" sz="900" dirty="0">
                <a:latin typeface="+mn-ea"/>
                <a:cs typeface="Univers for KPMG"/>
              </a:rPr>
              <a:t>월 상환이 완료되었음 </a:t>
            </a:r>
            <a:endParaRPr lang="en-US" altLang="ko-KR" sz="900" dirty="0">
              <a:latin typeface="+mn-ea"/>
              <a:cs typeface="Univers for KPMG"/>
            </a:endParaRPr>
          </a:p>
        </p:txBody>
      </p:sp>
      <p:sp>
        <p:nvSpPr>
          <p:cNvPr id="47" name="순서도: 연결자 46">
            <a:extLst>
              <a:ext uri="{FF2B5EF4-FFF2-40B4-BE49-F238E27FC236}">
                <a16:creationId xmlns:a16="http://schemas.microsoft.com/office/drawing/2014/main" id="{3B996E95-580D-4F3F-B786-823101F1CD46}"/>
              </a:ext>
            </a:extLst>
          </p:cNvPr>
          <p:cNvSpPr/>
          <p:nvPr/>
        </p:nvSpPr>
        <p:spPr bwMode="auto">
          <a:xfrm>
            <a:off x="5424340" y="35109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48" name="TextBox 47">
            <a:extLst>
              <a:ext uri="{FF2B5EF4-FFF2-40B4-BE49-F238E27FC236}">
                <a16:creationId xmlns:a16="http://schemas.microsoft.com/office/drawing/2014/main" id="{97F15BEA-C565-4CD2-95BF-4EAF6B696CFC}"/>
              </a:ext>
            </a:extLst>
          </p:cNvPr>
          <p:cNvSpPr txBox="1"/>
          <p:nvPr/>
        </p:nvSpPr>
        <p:spPr>
          <a:xfrm>
            <a:off x="5584292" y="3518542"/>
            <a:ext cx="3221733"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유형자산</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회사의 유형자산은 토지</a:t>
            </a:r>
            <a:r>
              <a:rPr lang="en-US" altLang="ko-KR" sz="900" dirty="0">
                <a:latin typeface="+mn-ea"/>
                <a:cs typeface="Univers for KPMG"/>
              </a:rPr>
              <a:t>, </a:t>
            </a:r>
            <a:r>
              <a:rPr lang="ko-KR" altLang="en-US" sz="900" dirty="0">
                <a:latin typeface="+mn-ea"/>
                <a:cs typeface="Univers for KPMG"/>
              </a:rPr>
              <a:t>차량운반구</a:t>
            </a:r>
            <a:r>
              <a:rPr lang="en-US" altLang="ko-KR" sz="900" dirty="0">
                <a:latin typeface="+mn-ea"/>
                <a:cs typeface="Univers for KPMG"/>
              </a:rPr>
              <a:t>, </a:t>
            </a:r>
            <a:r>
              <a:rPr lang="ko-KR" altLang="en-US" sz="900" dirty="0">
                <a:latin typeface="+mn-ea"/>
                <a:cs typeface="Univers for KPMG"/>
              </a:rPr>
              <a:t>비품 및 </a:t>
            </a:r>
            <a:r>
              <a:rPr lang="en-US" altLang="ko-KR" sz="900" dirty="0">
                <a:latin typeface="+mn-ea"/>
                <a:cs typeface="Univers for KPMG"/>
              </a:rPr>
              <a:t>(</a:t>
            </a:r>
            <a:r>
              <a:rPr lang="ko-KR" altLang="en-US" sz="900" dirty="0">
                <a:latin typeface="+mn-ea"/>
                <a:cs typeface="Univers for KPMG"/>
              </a:rPr>
              <a:t>본사와 직영점에 대한</a:t>
            </a:r>
            <a:r>
              <a:rPr lang="en-US" altLang="ko-KR" sz="900" dirty="0">
                <a:latin typeface="+mn-ea"/>
                <a:cs typeface="Univers for KPMG"/>
              </a:rPr>
              <a:t>)</a:t>
            </a:r>
            <a:r>
              <a:rPr lang="ko-KR" altLang="en-US" sz="900" dirty="0">
                <a:latin typeface="+mn-ea"/>
                <a:cs typeface="Univers for KPMG"/>
              </a:rPr>
              <a:t>인테리어 등으로 구성되어 있음</a:t>
            </a:r>
            <a:endParaRPr lang="en-US" altLang="ko-KR" sz="900" dirty="0">
              <a:latin typeface="+mn-ea"/>
              <a:cs typeface="Univers for KPMG"/>
            </a:endParaRPr>
          </a:p>
        </p:txBody>
      </p:sp>
      <p:sp>
        <p:nvSpPr>
          <p:cNvPr id="49" name="순서도: 연결자 48">
            <a:extLst>
              <a:ext uri="{FF2B5EF4-FFF2-40B4-BE49-F238E27FC236}">
                <a16:creationId xmlns:a16="http://schemas.microsoft.com/office/drawing/2014/main" id="{48B877CE-5111-460B-8830-EAAF1AB36EFE}"/>
              </a:ext>
            </a:extLst>
          </p:cNvPr>
          <p:cNvSpPr/>
          <p:nvPr/>
        </p:nvSpPr>
        <p:spPr bwMode="auto">
          <a:xfrm>
            <a:off x="5424340" y="39939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51" name="TextBox 50">
            <a:extLst>
              <a:ext uri="{FF2B5EF4-FFF2-40B4-BE49-F238E27FC236}">
                <a16:creationId xmlns:a16="http://schemas.microsoft.com/office/drawing/2014/main" id="{523900BC-B711-4AE9-B50B-60B83E29C575}"/>
              </a:ext>
            </a:extLst>
          </p:cNvPr>
          <p:cNvSpPr txBox="1"/>
          <p:nvPr/>
        </p:nvSpPr>
        <p:spPr>
          <a:xfrm>
            <a:off x="5583600" y="3992894"/>
            <a:ext cx="3221733" cy="1063881"/>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무형자산</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영업권</a:t>
            </a:r>
            <a:r>
              <a:rPr lang="en-US" altLang="ko-KR" sz="900" dirty="0">
                <a:latin typeface="+mn-ea"/>
                <a:cs typeface="Univers for KPMG"/>
              </a:rPr>
              <a:t>, </a:t>
            </a:r>
            <a:r>
              <a:rPr lang="ko-KR" altLang="en-US" sz="900" dirty="0">
                <a:latin typeface="+mn-ea"/>
                <a:cs typeface="Univers for KPMG"/>
              </a:rPr>
              <a:t>상표권</a:t>
            </a:r>
            <a:r>
              <a:rPr lang="en-US" altLang="ko-KR" sz="900" dirty="0">
                <a:latin typeface="+mn-ea"/>
                <a:cs typeface="Univers for KPMG"/>
              </a:rPr>
              <a:t>, </a:t>
            </a:r>
            <a:r>
              <a:rPr lang="ko-KR" altLang="en-US" sz="900" dirty="0">
                <a:latin typeface="+mn-ea"/>
                <a:cs typeface="Univers for KPMG"/>
              </a:rPr>
              <a:t>소프트웨어</a:t>
            </a:r>
            <a:r>
              <a:rPr lang="en-US" altLang="ko-KR" sz="900" dirty="0">
                <a:latin typeface="+mn-ea"/>
                <a:cs typeface="Univers for KPMG"/>
              </a:rPr>
              <a:t>, </a:t>
            </a:r>
            <a:r>
              <a:rPr lang="ko-KR" altLang="en-US" sz="900" dirty="0">
                <a:latin typeface="+mn-ea"/>
                <a:cs typeface="Univers for KPMG"/>
              </a:rPr>
              <a:t>회원권으로 구성되어 있음</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영업권은 직영점 취득으로 인해 발생한 금액으로 </a:t>
            </a:r>
            <a:r>
              <a:rPr lang="en-US" altLang="ko-KR" sz="900" dirty="0">
                <a:latin typeface="+mn-ea"/>
                <a:cs typeface="Univers for KPMG"/>
              </a:rPr>
              <a:t>4</a:t>
            </a:r>
            <a:r>
              <a:rPr lang="ko-KR" altLang="en-US" sz="900" dirty="0">
                <a:latin typeface="+mn-ea"/>
                <a:cs typeface="Univers for KPMG"/>
              </a:rPr>
              <a:t>년간 총 </a:t>
            </a:r>
            <a:r>
              <a:rPr lang="en-US" altLang="ko-KR" sz="900" dirty="0">
                <a:latin typeface="+mn-ea"/>
                <a:cs typeface="Univers for KPMG"/>
              </a:rPr>
              <a:t>3</a:t>
            </a:r>
            <a:r>
              <a:rPr lang="ko-KR" altLang="en-US" sz="900" dirty="0">
                <a:latin typeface="+mn-ea"/>
                <a:cs typeface="Univers for KPMG"/>
              </a:rPr>
              <a:t>번의 직영점 취득 이력이 있었음</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상표권은 </a:t>
            </a:r>
            <a:r>
              <a:rPr lang="en-US" altLang="ko-KR" sz="900" dirty="0">
                <a:latin typeface="+mn-ea"/>
                <a:cs typeface="Univers for KPMG"/>
              </a:rPr>
              <a:t>’18</a:t>
            </a:r>
            <a:r>
              <a:rPr lang="ko-KR" altLang="en-US" sz="900" dirty="0">
                <a:latin typeface="+mn-ea"/>
                <a:cs typeface="Univers for KPMG"/>
              </a:rPr>
              <a:t>년 회사가 대표이사의 배우자로부터 취득한 메가커피 상표권의 취득가액임</a:t>
            </a:r>
            <a:r>
              <a:rPr lang="en-US" altLang="ko-KR" sz="900" dirty="0">
                <a:latin typeface="+mn-ea"/>
                <a:cs typeface="Univers for KPMG"/>
              </a:rPr>
              <a:t>(10.5</a:t>
            </a:r>
            <a:r>
              <a:rPr lang="ko-KR" altLang="en-US" sz="900" dirty="0">
                <a:latin typeface="+mn-ea"/>
                <a:cs typeface="Univers for KPMG"/>
              </a:rPr>
              <a:t>억원</a:t>
            </a:r>
            <a:r>
              <a:rPr lang="en-US" altLang="ko-KR" sz="900" dirty="0">
                <a:latin typeface="+mn-ea"/>
                <a:cs typeface="Univers for KPMG"/>
              </a:rPr>
              <a:t>)</a:t>
            </a:r>
            <a:r>
              <a:rPr lang="ko-KR" altLang="en-US" sz="900" dirty="0">
                <a:latin typeface="+mn-ea"/>
                <a:cs typeface="Univers for KPMG"/>
              </a:rPr>
              <a:t> </a:t>
            </a:r>
            <a:endParaRPr lang="en-US" altLang="ko-KR" sz="900" dirty="0">
              <a:latin typeface="+mn-ea"/>
              <a:cs typeface="Univers for KPMG"/>
            </a:endParaRPr>
          </a:p>
          <a:p>
            <a:pPr marL="144000" indent="-108000">
              <a:lnSpc>
                <a:spcPts val="1200"/>
              </a:lnSpc>
              <a:buClr>
                <a:srgbClr val="00338D"/>
              </a:buClr>
              <a:buFont typeface="Arial" panose="020B0604020202020204" pitchFamily="34" charset="0"/>
              <a:buChar char="•"/>
            </a:pPr>
            <a:endParaRPr lang="en-US" altLang="ko-KR" sz="900" dirty="0">
              <a:latin typeface="+mn-ea"/>
              <a:cs typeface="Univers for KPMG"/>
            </a:endParaRPr>
          </a:p>
        </p:txBody>
      </p:sp>
      <p:sp>
        <p:nvSpPr>
          <p:cNvPr id="52" name="직사각형 51">
            <a:extLst>
              <a:ext uri="{FF2B5EF4-FFF2-40B4-BE49-F238E27FC236}">
                <a16:creationId xmlns:a16="http://schemas.microsoft.com/office/drawing/2014/main" id="{F61F6982-917D-4660-B951-48662897B4BE}"/>
              </a:ext>
            </a:extLst>
          </p:cNvPr>
          <p:cNvSpPr/>
          <p:nvPr/>
        </p:nvSpPr>
        <p:spPr>
          <a:xfrm>
            <a:off x="1619999" y="3414695"/>
            <a:ext cx="3581116"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순서도: 연결자 52">
            <a:extLst>
              <a:ext uri="{FF2B5EF4-FFF2-40B4-BE49-F238E27FC236}">
                <a16:creationId xmlns:a16="http://schemas.microsoft.com/office/drawing/2014/main" id="{7A35C878-4854-4F7F-B1D0-1151461CE85D}"/>
              </a:ext>
            </a:extLst>
          </p:cNvPr>
          <p:cNvSpPr/>
          <p:nvPr/>
        </p:nvSpPr>
        <p:spPr bwMode="auto">
          <a:xfrm>
            <a:off x="1546777" y="33502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34" name="직사각형 33">
            <a:extLst>
              <a:ext uri="{FF2B5EF4-FFF2-40B4-BE49-F238E27FC236}">
                <a16:creationId xmlns:a16="http://schemas.microsoft.com/office/drawing/2014/main" id="{B9ED2AAB-5565-4A09-90E0-A8B9F45F3031}"/>
              </a:ext>
            </a:extLst>
          </p:cNvPr>
          <p:cNvSpPr/>
          <p:nvPr/>
        </p:nvSpPr>
        <p:spPr>
          <a:xfrm>
            <a:off x="1629091" y="5324198"/>
            <a:ext cx="3581117" cy="16526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순서도: 연결자 38">
            <a:extLst>
              <a:ext uri="{FF2B5EF4-FFF2-40B4-BE49-F238E27FC236}">
                <a16:creationId xmlns:a16="http://schemas.microsoft.com/office/drawing/2014/main" id="{B4B51A43-D982-4BF1-AB9E-BFD69CEDF928}"/>
              </a:ext>
            </a:extLst>
          </p:cNvPr>
          <p:cNvSpPr/>
          <p:nvPr/>
        </p:nvSpPr>
        <p:spPr bwMode="auto">
          <a:xfrm>
            <a:off x="1555870" y="525978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8</a:t>
            </a:r>
            <a:endParaRPr lang="ko-KR" altLang="en-US" sz="800" b="1" kern="0" dirty="0">
              <a:solidFill>
                <a:srgbClr val="FFFFFF"/>
              </a:solidFill>
              <a:cs typeface="Arial" panose="020B0604020202020204" pitchFamily="34" charset="0"/>
            </a:endParaRPr>
          </a:p>
        </p:txBody>
      </p:sp>
      <p:sp>
        <p:nvSpPr>
          <p:cNvPr id="45" name="순서도: 연결자 44">
            <a:extLst>
              <a:ext uri="{FF2B5EF4-FFF2-40B4-BE49-F238E27FC236}">
                <a16:creationId xmlns:a16="http://schemas.microsoft.com/office/drawing/2014/main" id="{C0F70323-ABE2-4482-AEBF-76599E47F68B}"/>
              </a:ext>
            </a:extLst>
          </p:cNvPr>
          <p:cNvSpPr/>
          <p:nvPr/>
        </p:nvSpPr>
        <p:spPr bwMode="auto">
          <a:xfrm>
            <a:off x="5424340" y="489388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46" name="TextBox 45">
            <a:extLst>
              <a:ext uri="{FF2B5EF4-FFF2-40B4-BE49-F238E27FC236}">
                <a16:creationId xmlns:a16="http://schemas.microsoft.com/office/drawing/2014/main" id="{7EAE51A3-B2F2-409D-A421-6BF6616BE26B}"/>
              </a:ext>
            </a:extLst>
          </p:cNvPr>
          <p:cNvSpPr txBox="1"/>
          <p:nvPr/>
        </p:nvSpPr>
        <p:spPr>
          <a:xfrm>
            <a:off x="5584292" y="4903636"/>
            <a:ext cx="3221041" cy="294440"/>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임차보증금 등</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본사</a:t>
            </a:r>
            <a:r>
              <a:rPr lang="en-US" altLang="ko-KR" sz="900" dirty="0">
                <a:latin typeface="+mn-ea"/>
                <a:cs typeface="Univers for KPMG"/>
              </a:rPr>
              <a:t>, </a:t>
            </a:r>
            <a:r>
              <a:rPr lang="ko-KR" altLang="en-US" sz="900" dirty="0">
                <a:latin typeface="+mn-ea"/>
                <a:cs typeface="Univers for KPMG"/>
              </a:rPr>
              <a:t>직영점의 임차보증금 및 차량리스보증금 등</a:t>
            </a:r>
            <a:endParaRPr lang="en-US" altLang="ko-KR" sz="900" dirty="0">
              <a:latin typeface="+mn-ea"/>
              <a:cs typeface="Univers for KPMG"/>
            </a:endParaRPr>
          </a:p>
        </p:txBody>
      </p:sp>
      <p:sp>
        <p:nvSpPr>
          <p:cNvPr id="55" name="순서도: 연결자 54">
            <a:extLst>
              <a:ext uri="{FF2B5EF4-FFF2-40B4-BE49-F238E27FC236}">
                <a16:creationId xmlns:a16="http://schemas.microsoft.com/office/drawing/2014/main" id="{2C8DDD33-0BA5-4005-82A9-EB2A98934836}"/>
              </a:ext>
            </a:extLst>
          </p:cNvPr>
          <p:cNvSpPr/>
          <p:nvPr/>
        </p:nvSpPr>
        <p:spPr bwMode="auto">
          <a:xfrm>
            <a:off x="5424340" y="521831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
        <p:nvSpPr>
          <p:cNvPr id="56" name="TextBox 55">
            <a:extLst>
              <a:ext uri="{FF2B5EF4-FFF2-40B4-BE49-F238E27FC236}">
                <a16:creationId xmlns:a16="http://schemas.microsoft.com/office/drawing/2014/main" id="{931A540E-1FD5-46FC-8694-B2E35E42B20E}"/>
              </a:ext>
            </a:extLst>
          </p:cNvPr>
          <p:cNvSpPr txBox="1"/>
          <p:nvPr/>
        </p:nvSpPr>
        <p:spPr>
          <a:xfrm>
            <a:off x="5584292" y="5225903"/>
            <a:ext cx="3221041"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퇴직급여충당금</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대표이사 및 이사</a:t>
            </a:r>
            <a:r>
              <a:rPr lang="en-US" altLang="ko-KR" sz="900" dirty="0">
                <a:latin typeface="+mn-ea"/>
                <a:cs typeface="Univers for KPMG"/>
              </a:rPr>
              <a:t>(</a:t>
            </a:r>
            <a:r>
              <a:rPr lang="ko-KR" altLang="en-US" sz="900" dirty="0">
                <a:latin typeface="+mn-ea"/>
                <a:cs typeface="Univers for KPMG"/>
              </a:rPr>
              <a:t>대표이사 배우자</a:t>
            </a:r>
            <a:r>
              <a:rPr lang="en-US" altLang="ko-KR" sz="900" dirty="0">
                <a:latin typeface="+mn-ea"/>
                <a:cs typeface="Univers for KPMG"/>
              </a:rPr>
              <a:t>)</a:t>
            </a:r>
            <a:r>
              <a:rPr lang="ko-KR" altLang="en-US" sz="900" dirty="0">
                <a:latin typeface="+mn-ea"/>
                <a:cs typeface="Univers for KPMG"/>
              </a:rPr>
              <a:t>의 </a:t>
            </a:r>
            <a:r>
              <a:rPr lang="en-US" altLang="ko-KR" sz="900" dirty="0">
                <a:latin typeface="+mn-ea"/>
                <a:cs typeface="Univers for KPMG"/>
              </a:rPr>
              <a:t>DB</a:t>
            </a:r>
            <a:r>
              <a:rPr lang="ko-KR" altLang="en-US" sz="900" dirty="0">
                <a:latin typeface="+mn-ea"/>
                <a:cs typeface="Univers for KPMG"/>
              </a:rPr>
              <a:t>형 퇴직금 적립액으로</a:t>
            </a:r>
            <a:r>
              <a:rPr lang="en-US" altLang="ko-KR" sz="900" dirty="0">
                <a:latin typeface="+mn-ea"/>
                <a:cs typeface="Univers for KPMG"/>
              </a:rPr>
              <a:t>, ‘20</a:t>
            </a:r>
            <a:r>
              <a:rPr lang="ko-KR" altLang="en-US" sz="900" dirty="0">
                <a:latin typeface="+mn-ea"/>
                <a:cs typeface="Univers for KPMG"/>
              </a:rPr>
              <a:t>년 회계감사 시 </a:t>
            </a:r>
            <a:r>
              <a:rPr lang="en-US" altLang="ko-KR" sz="900" dirty="0">
                <a:latin typeface="+mn-ea"/>
                <a:cs typeface="Univers for KPMG"/>
              </a:rPr>
              <a:t>12</a:t>
            </a:r>
            <a:r>
              <a:rPr lang="ko-KR" altLang="en-US" sz="900" dirty="0">
                <a:latin typeface="+mn-ea"/>
                <a:cs typeface="Univers for KPMG"/>
              </a:rPr>
              <a:t>억원을 인식하였음</a:t>
            </a:r>
            <a:endParaRPr lang="en-US" altLang="ko-KR" sz="900" dirty="0">
              <a:latin typeface="+mn-ea"/>
              <a:cs typeface="Univers for KPMG"/>
            </a:endParaRPr>
          </a:p>
        </p:txBody>
      </p:sp>
      <p:sp>
        <p:nvSpPr>
          <p:cNvPr id="59" name="순서도: 연결자 58">
            <a:extLst>
              <a:ext uri="{FF2B5EF4-FFF2-40B4-BE49-F238E27FC236}">
                <a16:creationId xmlns:a16="http://schemas.microsoft.com/office/drawing/2014/main" id="{2C607029-FDCA-4EEE-B6AD-5B50C2D81E7B}"/>
              </a:ext>
            </a:extLst>
          </p:cNvPr>
          <p:cNvSpPr/>
          <p:nvPr/>
        </p:nvSpPr>
        <p:spPr bwMode="auto">
          <a:xfrm>
            <a:off x="5431960" y="567192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8</a:t>
            </a:r>
            <a:endParaRPr lang="ko-KR" altLang="en-US" sz="800" b="1" kern="0" dirty="0">
              <a:solidFill>
                <a:srgbClr val="FFFFFF"/>
              </a:solidFill>
              <a:cs typeface="Arial" panose="020B0604020202020204" pitchFamily="34" charset="0"/>
            </a:endParaRPr>
          </a:p>
        </p:txBody>
      </p:sp>
      <p:sp>
        <p:nvSpPr>
          <p:cNvPr id="60" name="TextBox 59">
            <a:extLst>
              <a:ext uri="{FF2B5EF4-FFF2-40B4-BE49-F238E27FC236}">
                <a16:creationId xmlns:a16="http://schemas.microsoft.com/office/drawing/2014/main" id="{FC6316CD-B8C4-4D33-B009-01CD03BA7B85}"/>
              </a:ext>
            </a:extLst>
          </p:cNvPr>
          <p:cNvSpPr txBox="1"/>
          <p:nvPr/>
        </p:nvSpPr>
        <p:spPr>
          <a:xfrm>
            <a:off x="5591912" y="5679507"/>
            <a:ext cx="3221041" cy="448328"/>
          </a:xfrm>
          <a:prstGeom prst="rect">
            <a:avLst/>
          </a:prstGeom>
          <a:noFill/>
        </p:spPr>
        <p:txBody>
          <a:bodyPr wrap="square" lIns="0" tIns="0" rIns="0" bIns="0" rtlCol="0">
            <a:spAutoFit/>
          </a:bodyPr>
          <a:lstStyle/>
          <a:p>
            <a:pPr>
              <a:lnSpc>
                <a:spcPts val="1200"/>
              </a:lnSpc>
            </a:pPr>
            <a:r>
              <a:rPr lang="ko-KR" altLang="en-US" sz="900" u="sng" dirty="0">
                <a:latin typeface="+mn-ea"/>
                <a:cs typeface="Univers for KPMG"/>
              </a:rPr>
              <a:t>가맹이행보증금</a:t>
            </a:r>
            <a:r>
              <a:rPr lang="en-US" altLang="ko-KR" sz="900" dirty="0">
                <a:latin typeface="+mn-ea"/>
                <a:cs typeface="Univers for KPMG"/>
              </a:rPr>
              <a:t> : </a:t>
            </a:r>
          </a:p>
          <a:p>
            <a:pPr marL="144000" indent="-108000">
              <a:lnSpc>
                <a:spcPts val="1200"/>
              </a:lnSpc>
              <a:buClr>
                <a:srgbClr val="00338D"/>
              </a:buClr>
              <a:buFont typeface="Arial" panose="020B0604020202020204" pitchFamily="34" charset="0"/>
              <a:buChar char="•"/>
            </a:pPr>
            <a:r>
              <a:rPr lang="ko-KR" altLang="en-US" sz="900" dirty="0">
                <a:latin typeface="+mn-ea"/>
                <a:cs typeface="Univers for KPMG"/>
              </a:rPr>
              <a:t>가맹점주로부터 계약 시 수령하는 보증금으로</a:t>
            </a:r>
            <a:r>
              <a:rPr lang="en-US" altLang="ko-KR" sz="900" dirty="0">
                <a:latin typeface="+mn-ea"/>
                <a:cs typeface="Univers for KPMG"/>
              </a:rPr>
              <a:t>(</a:t>
            </a:r>
            <a:r>
              <a:rPr lang="ko-KR" altLang="en-US" sz="900" dirty="0">
                <a:latin typeface="+mn-ea"/>
                <a:cs typeface="Univers for KPMG"/>
              </a:rPr>
              <a:t>가맹점당 </a:t>
            </a:r>
            <a:r>
              <a:rPr lang="en-US" altLang="ko-KR" sz="900" dirty="0">
                <a:latin typeface="+mn-ea"/>
                <a:cs typeface="Univers for KPMG"/>
              </a:rPr>
              <a:t>2</a:t>
            </a:r>
            <a:r>
              <a:rPr lang="ko-KR" altLang="en-US" sz="900" dirty="0">
                <a:latin typeface="+mn-ea"/>
                <a:cs typeface="Univers for KPMG"/>
              </a:rPr>
              <a:t>백만원</a:t>
            </a:r>
            <a:r>
              <a:rPr lang="en-US" altLang="ko-KR" sz="900" dirty="0">
                <a:latin typeface="+mn-ea"/>
                <a:cs typeface="Univers for KPMG"/>
              </a:rPr>
              <a:t>), </a:t>
            </a:r>
            <a:r>
              <a:rPr lang="ko-KR" altLang="en-US" sz="900" dirty="0">
                <a:latin typeface="+mn-ea"/>
                <a:cs typeface="Univers for KPMG"/>
              </a:rPr>
              <a:t>폐점 시 가맹점주에게 반환되어야 하는 금액</a:t>
            </a:r>
            <a:endParaRPr lang="en-US" altLang="ko-KR" sz="900" dirty="0">
              <a:latin typeface="+mn-ea"/>
              <a:cs typeface="Univers for KPMG"/>
            </a:endParaRPr>
          </a:p>
        </p:txBody>
      </p:sp>
    </p:spTree>
    <p:extLst>
      <p:ext uri="{BB962C8B-B14F-4D97-AF65-F5344CB8AC3E}">
        <p14:creationId xmlns:p14="http://schemas.microsoft.com/office/powerpoint/2010/main" val="1657788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7">
            <a:extLst>
              <a:ext uri="{FF2B5EF4-FFF2-40B4-BE49-F238E27FC236}">
                <a16:creationId xmlns:a16="http://schemas.microsoft.com/office/drawing/2014/main" id="{A6963131-2FD8-4D15-9972-62E4D1E83996}"/>
              </a:ext>
            </a:extLst>
          </p:cNvPr>
          <p:cNvGraphicFramePr>
            <a:graphicFrameLocks noGrp="1"/>
          </p:cNvGraphicFramePr>
          <p:nvPr>
            <p:extLst>
              <p:ext uri="{D42A27DB-BD31-4B8C-83A1-F6EECF244321}">
                <p14:modId xmlns:p14="http://schemas.microsoft.com/office/powerpoint/2010/main" val="2110351237"/>
              </p:ext>
            </p:extLst>
          </p:nvPr>
        </p:nvGraphicFramePr>
        <p:xfrm>
          <a:off x="3945287" y="2187285"/>
          <a:ext cx="4483355" cy="2664152"/>
        </p:xfrm>
        <a:graphic>
          <a:graphicData uri="http://schemas.openxmlformats.org/drawingml/2006/table">
            <a:tbl>
              <a:tblPr firstRow="1" bandRow="1">
                <a:tableStyleId>{5C22544A-7EE6-4342-B048-85BDC9FD1C3A}</a:tableStyleId>
              </a:tblPr>
              <a:tblGrid>
                <a:gridCol w="473426">
                  <a:extLst>
                    <a:ext uri="{9D8B030D-6E8A-4147-A177-3AD203B41FA5}">
                      <a16:colId xmlns:a16="http://schemas.microsoft.com/office/drawing/2014/main" val="20000"/>
                    </a:ext>
                  </a:extLst>
                </a:gridCol>
                <a:gridCol w="3645748">
                  <a:extLst>
                    <a:ext uri="{9D8B030D-6E8A-4147-A177-3AD203B41FA5}">
                      <a16:colId xmlns:a16="http://schemas.microsoft.com/office/drawing/2014/main" val="20001"/>
                    </a:ext>
                  </a:extLst>
                </a:gridCol>
                <a:gridCol w="364181">
                  <a:extLst>
                    <a:ext uri="{9D8B030D-6E8A-4147-A177-3AD203B41FA5}">
                      <a16:colId xmlns:a16="http://schemas.microsoft.com/office/drawing/2014/main" val="20002"/>
                    </a:ext>
                  </a:extLst>
                </a:gridCol>
              </a:tblGrid>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a:solidFill>
                            <a:schemeClr val="bg1">
                              <a:lumMod val="65000"/>
                            </a:schemeClr>
                          </a:solidFill>
                          <a:latin typeface="Arial" panose="020B0604020202020204" pitchFamily="34" charset="0"/>
                          <a:ea typeface="+mj-ea"/>
                          <a:cs typeface="Arial" panose="020B0604020202020204" pitchFamily="34" charset="0"/>
                        </a:rPr>
                        <a:t>2</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sz="2200" b="0" dirty="0">
                          <a:solidFill>
                            <a:schemeClr val="accent1">
                              <a:lumMod val="40000"/>
                              <a:lumOff val="60000"/>
                            </a:schemeClr>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dirty="0">
                          <a:solidFill>
                            <a:schemeClr val="bg1">
                              <a:lumMod val="65000"/>
                            </a:schemeClr>
                          </a:solidFill>
                          <a:latin typeface="Arial" panose="020B0604020202020204" pitchFamily="34" charset="0"/>
                          <a:ea typeface="+mj-ea"/>
                          <a:cs typeface="Arial" panose="020B0604020202020204" pitchFamily="34" charset="0"/>
                        </a:rPr>
                        <a:t>10</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dirty="0">
                          <a:solidFill>
                            <a:schemeClr val="bg1">
                              <a:lumMod val="65000"/>
                            </a:schemeClr>
                          </a:solidFill>
                          <a:latin typeface="Arial" panose="020B0604020202020204" pitchFamily="34" charset="0"/>
                          <a:ea typeface="+mj-ea"/>
                          <a:cs typeface="Arial" panose="020B0604020202020204" pitchFamily="34" charset="0"/>
                        </a:rPr>
                        <a:t>Supporting Analysis</a:t>
                      </a:r>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dirty="0">
                          <a:solidFill>
                            <a:schemeClr val="bg1">
                              <a:lumMod val="65000"/>
                            </a:schemeClr>
                          </a:solidFill>
                          <a:latin typeface="Arial" panose="020B0604020202020204" pitchFamily="34" charset="0"/>
                          <a:ea typeface="+mj-ea"/>
                          <a:cs typeface="Arial" panose="020B0604020202020204" pitchFamily="34" charset="0"/>
                        </a:rPr>
                        <a:t>33</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6038">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altLang="ko-KR" sz="2200" b="0" dirty="0">
                          <a:solidFill>
                            <a:schemeClr val="accent3"/>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100" b="0" kern="1200" dirty="0">
                          <a:solidFill>
                            <a:schemeClr val="tx1"/>
                          </a:solidFill>
                          <a:latin typeface="Arial" panose="020B0604020202020204" pitchFamily="34" charset="0"/>
                          <a:ea typeface="+mj-ea"/>
                          <a:cs typeface="Arial" panose="020B0604020202020204" pitchFamily="34" charset="0"/>
                        </a:rPr>
                        <a:t>Appendices</a:t>
                      </a:r>
                      <a:endParaRPr lang="en-US"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GB" altLang="ko-KR" sz="1100" b="0" kern="1200" dirty="0">
                          <a:solidFill>
                            <a:schemeClr val="tx1"/>
                          </a:solidFill>
                          <a:latin typeface="Arial" panose="020B0604020202020204" pitchFamily="34" charset="0"/>
                          <a:ea typeface="+mj-ea"/>
                          <a:cs typeface="Arial" panose="020B0604020202020204" pitchFamily="34" charset="0"/>
                        </a:rPr>
                        <a:t>42</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1726492"/>
                  </a:ext>
                </a:extLst>
              </a:tr>
            </a:tbl>
          </a:graphicData>
        </a:graphic>
      </p:graphicFrame>
    </p:spTree>
    <p:extLst>
      <p:ext uri="{BB962C8B-B14F-4D97-AF65-F5344CB8AC3E}">
        <p14:creationId xmlns:p14="http://schemas.microsoft.com/office/powerpoint/2010/main" val="2627014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466476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40935">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40436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Current Performance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지역별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상권별</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점포의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’21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분기와 전년 동기 실적을 비교하면 다음과 같음</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Current Performance (1/3)</a:t>
            </a:r>
          </a:p>
        </p:txBody>
      </p:sp>
      <p:sp>
        <p:nvSpPr>
          <p:cNvPr id="10" name="TextBox 9">
            <a:extLst>
              <a:ext uri="{FF2B5EF4-FFF2-40B4-BE49-F238E27FC236}">
                <a16:creationId xmlns:a16="http://schemas.microsoft.com/office/drawing/2014/main" id="{419E4F16-965F-4A32-B264-E56B4F41919F}"/>
              </a:ext>
            </a:extLst>
          </p:cNvPr>
          <p:cNvSpPr txBox="1"/>
          <p:nvPr/>
        </p:nvSpPr>
        <p:spPr>
          <a:xfrm>
            <a:off x="1592717" y="1522358"/>
            <a:ext cx="2495876"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a:t>
            </a:r>
            <a:r>
              <a:rPr lang="ko-KR" altLang="en-US" sz="900" b="1" dirty="0">
                <a:latin typeface="+mj-ea"/>
                <a:ea typeface="+mj-ea"/>
                <a:cs typeface="Univers for KPMG"/>
              </a:rPr>
              <a:t>점포 지역별</a:t>
            </a:r>
            <a:r>
              <a:rPr lang="en-US" altLang="ko-KR" sz="900" b="1" dirty="0">
                <a:latin typeface="+mj-ea"/>
                <a:ea typeface="+mj-ea"/>
                <a:cs typeface="Univers for KPMG"/>
              </a:rPr>
              <a:t>/</a:t>
            </a:r>
            <a:r>
              <a:rPr lang="ko-KR" altLang="en-US" sz="900" b="1" dirty="0" err="1">
                <a:latin typeface="+mj-ea"/>
                <a:ea typeface="+mj-ea"/>
                <a:cs typeface="Univers for KPMG"/>
              </a:rPr>
              <a:t>상권별</a:t>
            </a:r>
            <a:r>
              <a:rPr lang="ko-KR" altLang="en-US" sz="900" b="1" dirty="0">
                <a:latin typeface="+mj-ea"/>
                <a:ea typeface="+mj-ea"/>
                <a:cs typeface="Univers for KPMG"/>
              </a:rPr>
              <a:t> 전년 동기 대비 실적비교</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9" name="TextBox 8">
            <a:extLst>
              <a:ext uri="{FF2B5EF4-FFF2-40B4-BE49-F238E27FC236}">
                <a16:creationId xmlns:a16="http://schemas.microsoft.com/office/drawing/2014/main" id="{1A7C1C10-8089-4336-8C0E-3D85A8388F41}"/>
              </a:ext>
            </a:extLst>
          </p:cNvPr>
          <p:cNvSpPr txBox="1"/>
          <p:nvPr/>
        </p:nvSpPr>
        <p:spPr>
          <a:xfrm>
            <a:off x="7929880" y="1879600"/>
            <a:ext cx="845820" cy="215444"/>
          </a:xfrm>
          <a:prstGeom prst="rect">
            <a:avLst/>
          </a:prstGeom>
          <a:noFill/>
        </p:spPr>
        <p:txBody>
          <a:bodyPr wrap="square" rtlCol="0">
            <a:spAutoFit/>
          </a:bodyPr>
          <a:lstStyle/>
          <a:p>
            <a:pPr algn="r"/>
            <a:r>
              <a:rPr lang="en-US" altLang="ko-KR" sz="800" dirty="0">
                <a:latin typeface="Univers for KPMG"/>
                <a:cs typeface="Univers for KPMG"/>
              </a:rPr>
              <a:t>(</a:t>
            </a:r>
            <a:r>
              <a:rPr lang="ko-KR" altLang="en-US" sz="800" dirty="0">
                <a:latin typeface="Univers for KPMG"/>
                <a:cs typeface="Univers for KPMG"/>
              </a:rPr>
              <a:t>단위 </a:t>
            </a:r>
            <a:r>
              <a:rPr lang="en-US" altLang="ko-KR" sz="800" dirty="0">
                <a:latin typeface="Univers for KPMG"/>
                <a:cs typeface="Univers for KPMG"/>
              </a:rPr>
              <a:t>: </a:t>
            </a:r>
            <a:r>
              <a:rPr lang="ko-KR" altLang="en-US" sz="800" dirty="0">
                <a:latin typeface="Univers for KPMG"/>
                <a:cs typeface="Univers for KPMG"/>
              </a:rPr>
              <a:t>백만원</a:t>
            </a:r>
            <a:r>
              <a:rPr lang="en-US" altLang="ko-KR" sz="800" dirty="0">
                <a:latin typeface="Univers for KPMG"/>
                <a:cs typeface="Univers for KPMG"/>
              </a:rPr>
              <a:t>)</a:t>
            </a:r>
            <a:endParaRPr lang="ko-KR" altLang="en-US" sz="800" dirty="0">
              <a:latin typeface="Univers for KPMG"/>
              <a:cs typeface="Univers for KPMG"/>
            </a:endParaRPr>
          </a:p>
        </p:txBody>
      </p:sp>
      <p:graphicFrame>
        <p:nvGraphicFramePr>
          <p:cNvPr id="12" name="표 11">
            <a:extLst>
              <a:ext uri="{FF2B5EF4-FFF2-40B4-BE49-F238E27FC236}">
                <a16:creationId xmlns:a16="http://schemas.microsoft.com/office/drawing/2014/main" id="{826AA1B7-B427-4CCD-99F3-92644E1D6289}"/>
              </a:ext>
            </a:extLst>
          </p:cNvPr>
          <p:cNvGraphicFramePr>
            <a:graphicFrameLocks noGrp="1"/>
          </p:cNvGraphicFramePr>
          <p:nvPr/>
        </p:nvGraphicFramePr>
        <p:xfrm>
          <a:off x="1652444" y="2077310"/>
          <a:ext cx="7061209" cy="3536609"/>
        </p:xfrm>
        <a:graphic>
          <a:graphicData uri="http://schemas.openxmlformats.org/drawingml/2006/table">
            <a:tbl>
              <a:tblPr/>
              <a:tblGrid>
                <a:gridCol w="337198">
                  <a:extLst>
                    <a:ext uri="{9D8B030D-6E8A-4147-A177-3AD203B41FA5}">
                      <a16:colId xmlns:a16="http://schemas.microsoft.com/office/drawing/2014/main" val="1157853505"/>
                    </a:ext>
                  </a:extLst>
                </a:gridCol>
                <a:gridCol w="387003">
                  <a:extLst>
                    <a:ext uri="{9D8B030D-6E8A-4147-A177-3AD203B41FA5}">
                      <a16:colId xmlns:a16="http://schemas.microsoft.com/office/drawing/2014/main" val="2980468452"/>
                    </a:ext>
                  </a:extLst>
                </a:gridCol>
                <a:gridCol w="828000">
                  <a:extLst>
                    <a:ext uri="{9D8B030D-6E8A-4147-A177-3AD203B41FA5}">
                      <a16:colId xmlns:a16="http://schemas.microsoft.com/office/drawing/2014/main" val="2896306325"/>
                    </a:ext>
                  </a:extLst>
                </a:gridCol>
                <a:gridCol w="422184">
                  <a:extLst>
                    <a:ext uri="{9D8B030D-6E8A-4147-A177-3AD203B41FA5}">
                      <a16:colId xmlns:a16="http://schemas.microsoft.com/office/drawing/2014/main" val="1804553328"/>
                    </a:ext>
                  </a:extLst>
                </a:gridCol>
                <a:gridCol w="422184">
                  <a:extLst>
                    <a:ext uri="{9D8B030D-6E8A-4147-A177-3AD203B41FA5}">
                      <a16:colId xmlns:a16="http://schemas.microsoft.com/office/drawing/2014/main" val="172971637"/>
                    </a:ext>
                  </a:extLst>
                </a:gridCol>
                <a:gridCol w="422184">
                  <a:extLst>
                    <a:ext uri="{9D8B030D-6E8A-4147-A177-3AD203B41FA5}">
                      <a16:colId xmlns:a16="http://schemas.microsoft.com/office/drawing/2014/main" val="1145140413"/>
                    </a:ext>
                  </a:extLst>
                </a:gridCol>
                <a:gridCol w="422184">
                  <a:extLst>
                    <a:ext uri="{9D8B030D-6E8A-4147-A177-3AD203B41FA5}">
                      <a16:colId xmlns:a16="http://schemas.microsoft.com/office/drawing/2014/main" val="321095799"/>
                    </a:ext>
                  </a:extLst>
                </a:gridCol>
                <a:gridCol w="422184">
                  <a:extLst>
                    <a:ext uri="{9D8B030D-6E8A-4147-A177-3AD203B41FA5}">
                      <a16:colId xmlns:a16="http://schemas.microsoft.com/office/drawing/2014/main" val="3227191994"/>
                    </a:ext>
                  </a:extLst>
                </a:gridCol>
                <a:gridCol w="422184">
                  <a:extLst>
                    <a:ext uri="{9D8B030D-6E8A-4147-A177-3AD203B41FA5}">
                      <a16:colId xmlns:a16="http://schemas.microsoft.com/office/drawing/2014/main" val="3547609238"/>
                    </a:ext>
                  </a:extLst>
                </a:gridCol>
                <a:gridCol w="422184">
                  <a:extLst>
                    <a:ext uri="{9D8B030D-6E8A-4147-A177-3AD203B41FA5}">
                      <a16:colId xmlns:a16="http://schemas.microsoft.com/office/drawing/2014/main" val="4138663923"/>
                    </a:ext>
                  </a:extLst>
                </a:gridCol>
                <a:gridCol w="422184">
                  <a:extLst>
                    <a:ext uri="{9D8B030D-6E8A-4147-A177-3AD203B41FA5}">
                      <a16:colId xmlns:a16="http://schemas.microsoft.com/office/drawing/2014/main" val="775754391"/>
                    </a:ext>
                  </a:extLst>
                </a:gridCol>
                <a:gridCol w="422184">
                  <a:extLst>
                    <a:ext uri="{9D8B030D-6E8A-4147-A177-3AD203B41FA5}">
                      <a16:colId xmlns:a16="http://schemas.microsoft.com/office/drawing/2014/main" val="2826031306"/>
                    </a:ext>
                  </a:extLst>
                </a:gridCol>
                <a:gridCol w="422184">
                  <a:extLst>
                    <a:ext uri="{9D8B030D-6E8A-4147-A177-3AD203B41FA5}">
                      <a16:colId xmlns:a16="http://schemas.microsoft.com/office/drawing/2014/main" val="476107011"/>
                    </a:ext>
                  </a:extLst>
                </a:gridCol>
                <a:gridCol w="422184">
                  <a:extLst>
                    <a:ext uri="{9D8B030D-6E8A-4147-A177-3AD203B41FA5}">
                      <a16:colId xmlns:a16="http://schemas.microsoft.com/office/drawing/2014/main" val="2805893330"/>
                    </a:ext>
                  </a:extLst>
                </a:gridCol>
                <a:gridCol w="422184">
                  <a:extLst>
                    <a:ext uri="{9D8B030D-6E8A-4147-A177-3AD203B41FA5}">
                      <a16:colId xmlns:a16="http://schemas.microsoft.com/office/drawing/2014/main" val="1653542177"/>
                    </a:ext>
                  </a:extLst>
                </a:gridCol>
                <a:gridCol w="442800">
                  <a:extLst>
                    <a:ext uri="{9D8B030D-6E8A-4147-A177-3AD203B41FA5}">
                      <a16:colId xmlns:a16="http://schemas.microsoft.com/office/drawing/2014/main" val="1815479258"/>
                    </a:ext>
                  </a:extLst>
                </a:gridCol>
              </a:tblGrid>
              <a:tr h="125242">
                <a:tc row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형태</a:t>
                      </a:r>
                    </a:p>
                  </a:txBody>
                  <a:tcPr marL="36000" marR="36000" marT="0" marB="0" anchor="ctr">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row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지역</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row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상권</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gridSpan="4">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FY21(B)</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5">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차이</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en-US" sz="800" b="1" i="0" u="none" strike="noStrike" dirty="0">
                          <a:solidFill>
                            <a:srgbClr val="FFFFFF"/>
                          </a:solidFill>
                          <a:effectLst/>
                          <a:latin typeface="맑은 고딕" panose="020B0503020000020004" pitchFamily="50" charset="-127"/>
                          <a:ea typeface="맑은 고딕" panose="020B0503020000020004" pitchFamily="50" charset="-127"/>
                        </a:rPr>
                        <a:t>B-A)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890322259"/>
                  </a:ext>
                </a:extLst>
              </a:tr>
              <a:tr h="125242">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Jan</a:t>
                      </a:r>
                    </a:p>
                  </a:txBody>
                  <a:tcPr marL="36000" marR="36000" marT="0" marB="0" anchor="ctr">
                    <a:lnL w="6350" cap="flat" cmpd="sng" algn="ctr">
                      <a:no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Feb</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Mar</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계</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Jan</a:t>
                      </a:r>
                    </a:p>
                  </a:txBody>
                  <a:tcPr marL="36000" marR="36000" marT="0" marB="0" anchor="ctr">
                    <a:lnL w="6350" cap="flat" cmpd="sng" algn="ctr">
                      <a:no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Feb</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Mar</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계</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Jan</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Feb</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Mar</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계</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증감률</a:t>
                      </a:r>
                      <a:endParaRPr 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8D"/>
                    </a:solidFill>
                  </a:tcPr>
                </a:tc>
                <a:extLst>
                  <a:ext uri="{0D108BD9-81ED-4DB2-BD59-A6C34878D82A}">
                    <a16:rowId xmlns:a16="http://schemas.microsoft.com/office/drawing/2014/main" val="1416501391"/>
                  </a:ext>
                </a:extLst>
              </a:tr>
              <a:tr h="127580">
                <a:tc rowSpan="23">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가맹</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rowSpan="4">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수도권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5,288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4,850</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5,618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15,757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5,143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5,759</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6,686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17,588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909</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1,068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1,831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11.6%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4309608"/>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3,283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3,007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3,343</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9,634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2,995</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3,335</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4,048</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10,378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(288)</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704</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744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7.7%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670056163"/>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2,903</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2,570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2,873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8,346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2,549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2,891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3,394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8,834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522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488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5.8%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41674752"/>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수도권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11,475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10,428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11,834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33,736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10,687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11,985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14,128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36,800</a:t>
                      </a:r>
                    </a:p>
                  </a:txBody>
                  <a:tcPr marL="36000" marR="36000" marT="9525"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(788)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1,557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2,294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3,064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9.1%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84865598"/>
                  </a:ext>
                </a:extLst>
              </a:tr>
              <a:tr h="127580">
                <a:tc vMerge="1">
                  <a:txBody>
                    <a:bodyPr/>
                    <a:lstStyle/>
                    <a:p>
                      <a:pPr latinLnBrk="1"/>
                      <a:endParaRPr lang="ko-KR" altLang="en-US"/>
                    </a:p>
                  </a:txBody>
                  <a:tcPr/>
                </a:tc>
                <a:tc rowSpan="4">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경상권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789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711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2,301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855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958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2,618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317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13.8%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243162179"/>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306</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262</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265</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832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308</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339</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944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74</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13.4%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824549553"/>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1,074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938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932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2,944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1,016</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1,098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1,247</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3,361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315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416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14.1%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99517919"/>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경상권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2,169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1,911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1,997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6,078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2,129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2,249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2,544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6,923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(40)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338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547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845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13.9%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11394839"/>
                  </a:ext>
                </a:extLst>
              </a:tr>
              <a:tr h="127580">
                <a:tc vMerge="1">
                  <a:txBody>
                    <a:bodyPr/>
                    <a:lstStyle/>
                    <a:p>
                      <a:pPr latinLnBrk="1"/>
                      <a:endParaRPr lang="ko-KR" altLang="en-US"/>
                    </a:p>
                  </a:txBody>
                  <a:tcPr/>
                </a:tc>
                <a:tc rowSpan="4">
                  <a:txBody>
                    <a:bodyPr/>
                    <a:lstStyle/>
                    <a:p>
                      <a:pPr algn="ctr"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전라권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940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1,093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3,048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1,039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1,147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1,293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3,480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432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14.2%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371801225"/>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43</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57</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69</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36.6%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58438447"/>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773</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799</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2,280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741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819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959</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2,520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10.5%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61966088"/>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전라권</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1,839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1,688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1,936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5,464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1,837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2,322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6,185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338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721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13.2%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22466091"/>
                  </a:ext>
                </a:extLst>
              </a:tr>
              <a:tr h="127580">
                <a:tc vMerge="1">
                  <a:txBody>
                    <a:bodyPr/>
                    <a:lstStyle/>
                    <a:p>
                      <a:pPr latinLnBrk="1"/>
                      <a:endParaRPr lang="ko-KR" altLang="en-US"/>
                    </a:p>
                  </a:txBody>
                  <a:tcPr/>
                </a:tc>
                <a:tc rowSpan="4">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충청권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639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653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1,880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685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741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872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2,298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418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22.2%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255875568"/>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56</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49</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65</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16</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10.8%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954267843"/>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539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459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484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1,482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480</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634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1,663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151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12.2%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236866789"/>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충청권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1,235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1,096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1,185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3,516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1,216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1,344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1,571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4,131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615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17.5%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546616340"/>
                  </a:ext>
                </a:extLst>
              </a:tr>
              <a:tr h="127580">
                <a:tc vMerge="1">
                  <a:txBody>
                    <a:bodyPr/>
                    <a:lstStyle/>
                    <a:p>
                      <a:pPr latinLnBrk="1"/>
                      <a:endParaRPr lang="ko-KR" altLang="en-US"/>
                    </a:p>
                  </a:txBody>
                  <a:tcPr/>
                </a:tc>
                <a:tc rowSpan="3">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강원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343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869</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381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942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8.4%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112240088"/>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422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136</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512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21.3%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25038558"/>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강원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509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394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1,291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494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577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1,453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12.6%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29567708"/>
                  </a:ext>
                </a:extLst>
              </a:tr>
              <a:tr h="127580">
                <a:tc vMerge="1">
                  <a:txBody>
                    <a:bodyPr/>
                    <a:lstStyle/>
                    <a:p>
                      <a:pPr latinLnBrk="1"/>
                      <a:endParaRPr lang="ko-KR" altLang="en-US"/>
                    </a:p>
                  </a:txBody>
                  <a:tcPr/>
                </a:tc>
                <a:tc rowSpan="3">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19.0%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895404316"/>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217</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623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279</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737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18.3%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84593459"/>
                  </a:ext>
                </a:extLst>
              </a:tr>
              <a:tr h="12758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제주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284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294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835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287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330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371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989</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77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18.5%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949070687"/>
                  </a:ext>
                </a:extLst>
              </a:tr>
              <a:tr h="127580">
                <a:tc vMerge="1">
                  <a:txBody>
                    <a:bodyPr/>
                    <a:lstStyle/>
                    <a:p>
                      <a:pPr latinLnBrk="1"/>
                      <a:endParaRPr lang="ko-KR" altLang="en-US"/>
                    </a:p>
                  </a:txBody>
                  <a:tcPr/>
                </a:tc>
                <a:tc gridSpan="2">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가맹점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17,511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15,768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17,640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50,919</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16,538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18,430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21,513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56,480</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(973)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2,662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3,873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5,561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10.9%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08580802"/>
                  </a:ext>
                </a:extLst>
              </a:tr>
              <a:tr h="127580">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직영</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서울</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139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433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316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(27.1)%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823633793"/>
                  </a:ext>
                </a:extLst>
              </a:tr>
              <a:tr h="127580">
                <a:tc gridSpan="3">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총계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17,665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15,909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17,779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51,352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16,630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18,527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21,639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56,796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(1,035)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2,618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3,860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5,444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10.6%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36433794"/>
                  </a:ext>
                </a:extLst>
              </a:tr>
            </a:tbl>
          </a:graphicData>
        </a:graphic>
      </p:graphicFrame>
      <p:sp>
        <p:nvSpPr>
          <p:cNvPr id="14" name="직사각형 13">
            <a:extLst>
              <a:ext uri="{FF2B5EF4-FFF2-40B4-BE49-F238E27FC236}">
                <a16:creationId xmlns:a16="http://schemas.microsoft.com/office/drawing/2014/main" id="{5D76B1C2-E42E-41EC-8D15-B835382A463F}"/>
              </a:ext>
            </a:extLst>
          </p:cNvPr>
          <p:cNvSpPr/>
          <p:nvPr/>
        </p:nvSpPr>
        <p:spPr>
          <a:xfrm>
            <a:off x="6576060" y="2077310"/>
            <a:ext cx="2137593" cy="353660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ea typeface="+mj-ea"/>
              <a:cs typeface="Arial" panose="020B0604020202020204" pitchFamily="34" charset="0"/>
            </a:endParaRPr>
          </a:p>
        </p:txBody>
      </p:sp>
      <p:sp>
        <p:nvSpPr>
          <p:cNvPr id="11" name="TextBox 10">
            <a:extLst>
              <a:ext uri="{FF2B5EF4-FFF2-40B4-BE49-F238E27FC236}">
                <a16:creationId xmlns:a16="http://schemas.microsoft.com/office/drawing/2014/main" id="{833C3FAF-5720-4764-AF23-82CC3952F9AB}"/>
              </a:ext>
            </a:extLst>
          </p:cNvPr>
          <p:cNvSpPr txBox="1"/>
          <p:nvPr/>
        </p:nvSpPr>
        <p:spPr>
          <a:xfrm>
            <a:off x="1650674" y="5636556"/>
            <a:ext cx="7023558"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 </a:t>
            </a:r>
            <a:r>
              <a:rPr lang="ko-KR" altLang="en-US" sz="700" dirty="0">
                <a:latin typeface="Arial" panose="020B0604020202020204" pitchFamily="34" charset="0"/>
                <a:cs typeface="Arial" panose="020B0604020202020204" pitchFamily="34" charset="0"/>
              </a:rPr>
              <a:t>비교를 위해 </a:t>
            </a:r>
            <a:r>
              <a:rPr lang="en-US" altLang="ko-KR" sz="700" dirty="0">
                <a:latin typeface="Arial" panose="020B0604020202020204" pitchFamily="34" charset="0"/>
                <a:cs typeface="Arial" panose="020B0604020202020204" pitchFamily="34" charset="0"/>
              </a:rPr>
              <a:t>‘20</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1</a:t>
            </a:r>
            <a:r>
              <a:rPr lang="ko-KR" altLang="en-US" sz="700" dirty="0">
                <a:latin typeface="Arial" panose="020B0604020202020204" pitchFamily="34" charset="0"/>
                <a:cs typeface="Arial" panose="020B0604020202020204" pitchFamily="34" charset="0"/>
              </a:rPr>
              <a:t>월 이전 오픈한 가맹점 및 직영점을 기준으로 </a:t>
            </a:r>
            <a:r>
              <a:rPr lang="en-US" altLang="ko-KR" sz="700" dirty="0">
                <a:latin typeface="Arial" panose="020B0604020202020204" pitchFamily="34" charset="0"/>
                <a:cs typeface="Arial" panose="020B0604020202020204" pitchFamily="34" charset="0"/>
              </a:rPr>
              <a:t>list-up </a:t>
            </a:r>
            <a:r>
              <a:rPr lang="ko-KR" altLang="en-US" sz="700" dirty="0">
                <a:latin typeface="Arial" panose="020B0604020202020204" pitchFamily="34" charset="0"/>
                <a:cs typeface="Arial" panose="020B0604020202020204" pitchFamily="34" charset="0"/>
              </a:rPr>
              <a:t>함    </a:t>
            </a:r>
            <a:r>
              <a:rPr lang="en-US" altLang="ko-KR" sz="700" dirty="0">
                <a:latin typeface="Arial" panose="020B0604020202020204" pitchFamily="34" charset="0"/>
                <a:cs typeface="Arial" panose="020B0604020202020204" pitchFamily="34" charset="0"/>
              </a:rPr>
              <a:t> </a:t>
            </a:r>
          </a:p>
        </p:txBody>
      </p:sp>
      <p:sp>
        <p:nvSpPr>
          <p:cNvPr id="13" name="제목 2">
            <a:extLst>
              <a:ext uri="{FF2B5EF4-FFF2-40B4-BE49-F238E27FC236}">
                <a16:creationId xmlns:a16="http://schemas.microsoft.com/office/drawing/2014/main" id="{B06CEA16-3DE0-4348-8AA4-CD13F8DB95C4}"/>
              </a:ext>
            </a:extLst>
          </p:cNvPr>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Tree>
    <p:extLst>
      <p:ext uri="{BB962C8B-B14F-4D97-AF65-F5344CB8AC3E}">
        <p14:creationId xmlns:p14="http://schemas.microsoft.com/office/powerpoint/2010/main" val="551357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nvGraphicFramePr>
        <p:xfrm>
          <a:off x="468001" y="1190355"/>
          <a:ext cx="8337332" cy="4664760"/>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40935">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40436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Current Performance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지역별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j-ea"/>
                          <a:cs typeface="Arial" panose="020B0604020202020204" pitchFamily="34" charset="0"/>
                        </a:rPr>
                        <a:t>상권별</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점포의 과거 월별 매출 실적은 다음과 같음</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Current Performance (2/3)</a:t>
            </a:r>
          </a:p>
        </p:txBody>
      </p:sp>
      <p:sp>
        <p:nvSpPr>
          <p:cNvPr id="10" name="TextBox 9">
            <a:extLst>
              <a:ext uri="{FF2B5EF4-FFF2-40B4-BE49-F238E27FC236}">
                <a16:creationId xmlns:a16="http://schemas.microsoft.com/office/drawing/2014/main" id="{419E4F16-965F-4A32-B264-E56B4F41919F}"/>
              </a:ext>
            </a:extLst>
          </p:cNvPr>
          <p:cNvSpPr txBox="1"/>
          <p:nvPr/>
        </p:nvSpPr>
        <p:spPr>
          <a:xfrm>
            <a:off x="1592717" y="1522358"/>
            <a:ext cx="2495876"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a:t>
            </a:r>
            <a:r>
              <a:rPr lang="ko-KR" altLang="en-US" sz="900" b="1" dirty="0">
                <a:latin typeface="+mj-ea"/>
                <a:ea typeface="+mj-ea"/>
                <a:cs typeface="Univers for KPMG"/>
              </a:rPr>
              <a:t>점포 지역별</a:t>
            </a:r>
            <a:r>
              <a:rPr lang="en-US" altLang="ko-KR" sz="900" b="1" dirty="0">
                <a:latin typeface="+mj-ea"/>
                <a:ea typeface="+mj-ea"/>
                <a:cs typeface="Univers for KPMG"/>
              </a:rPr>
              <a:t>/</a:t>
            </a:r>
            <a:r>
              <a:rPr lang="ko-KR" altLang="en-US" sz="900" b="1" dirty="0" err="1">
                <a:latin typeface="+mj-ea"/>
                <a:ea typeface="+mj-ea"/>
                <a:cs typeface="Univers for KPMG"/>
              </a:rPr>
              <a:t>상권별</a:t>
            </a:r>
            <a:r>
              <a:rPr lang="ko-KR" altLang="en-US" sz="900" b="1" dirty="0">
                <a:latin typeface="+mj-ea"/>
                <a:ea typeface="+mj-ea"/>
                <a:cs typeface="Univers for KPMG"/>
              </a:rPr>
              <a:t> 전년 동기 대비 실적비교</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9" name="TextBox 8">
            <a:extLst>
              <a:ext uri="{FF2B5EF4-FFF2-40B4-BE49-F238E27FC236}">
                <a16:creationId xmlns:a16="http://schemas.microsoft.com/office/drawing/2014/main" id="{1A7C1C10-8089-4336-8C0E-3D85A8388F41}"/>
              </a:ext>
            </a:extLst>
          </p:cNvPr>
          <p:cNvSpPr txBox="1"/>
          <p:nvPr/>
        </p:nvSpPr>
        <p:spPr>
          <a:xfrm>
            <a:off x="7990840" y="1879600"/>
            <a:ext cx="845820" cy="215444"/>
          </a:xfrm>
          <a:prstGeom prst="rect">
            <a:avLst/>
          </a:prstGeom>
          <a:noFill/>
        </p:spPr>
        <p:txBody>
          <a:bodyPr wrap="square" rtlCol="0">
            <a:spAutoFit/>
          </a:bodyPr>
          <a:lstStyle/>
          <a:p>
            <a:pPr algn="r"/>
            <a:r>
              <a:rPr lang="en-US" altLang="ko-KR" sz="800" dirty="0">
                <a:latin typeface="Univers for KPMG"/>
                <a:cs typeface="Univers for KPMG"/>
              </a:rPr>
              <a:t>(</a:t>
            </a:r>
            <a:r>
              <a:rPr lang="ko-KR" altLang="en-US" sz="800" dirty="0">
                <a:latin typeface="Univers for KPMG"/>
                <a:cs typeface="Univers for KPMG"/>
              </a:rPr>
              <a:t>단위 </a:t>
            </a:r>
            <a:r>
              <a:rPr lang="en-US" altLang="ko-KR" sz="800" dirty="0">
                <a:latin typeface="Univers for KPMG"/>
                <a:cs typeface="Univers for KPMG"/>
              </a:rPr>
              <a:t>: </a:t>
            </a:r>
            <a:r>
              <a:rPr lang="ko-KR" altLang="en-US" sz="800" dirty="0">
                <a:latin typeface="Univers for KPMG"/>
                <a:cs typeface="Univers for KPMG"/>
              </a:rPr>
              <a:t>억원</a:t>
            </a:r>
            <a:r>
              <a:rPr lang="en-US" altLang="ko-KR" sz="800" dirty="0">
                <a:latin typeface="Univers for KPMG"/>
                <a:cs typeface="Univers for KPMG"/>
              </a:rPr>
              <a:t>)</a:t>
            </a:r>
            <a:endParaRPr lang="ko-KR" altLang="en-US" sz="800" dirty="0">
              <a:latin typeface="Univers for KPMG"/>
              <a:cs typeface="Univers for KPMG"/>
            </a:endParaRPr>
          </a:p>
        </p:txBody>
      </p:sp>
      <p:sp>
        <p:nvSpPr>
          <p:cNvPr id="11" name="TextBox 10">
            <a:extLst>
              <a:ext uri="{FF2B5EF4-FFF2-40B4-BE49-F238E27FC236}">
                <a16:creationId xmlns:a16="http://schemas.microsoft.com/office/drawing/2014/main" id="{833C3FAF-5720-4764-AF23-82CC3952F9AB}"/>
              </a:ext>
            </a:extLst>
          </p:cNvPr>
          <p:cNvSpPr txBox="1"/>
          <p:nvPr/>
        </p:nvSpPr>
        <p:spPr>
          <a:xfrm>
            <a:off x="1650674" y="5377476"/>
            <a:ext cx="7023558"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 </a:t>
            </a:r>
            <a:r>
              <a:rPr lang="ko-KR" altLang="en-US" sz="700" dirty="0">
                <a:latin typeface="Arial" panose="020B0604020202020204" pitchFamily="34" charset="0"/>
                <a:cs typeface="Arial" panose="020B0604020202020204" pitchFamily="34" charset="0"/>
              </a:rPr>
              <a:t>비교를 위해 </a:t>
            </a:r>
            <a:r>
              <a:rPr lang="en-US" altLang="ko-KR" sz="700" dirty="0">
                <a:latin typeface="Arial" panose="020B0604020202020204" pitchFamily="34" charset="0"/>
                <a:cs typeface="Arial" panose="020B0604020202020204" pitchFamily="34" charset="0"/>
              </a:rPr>
              <a:t>‘19</a:t>
            </a:r>
            <a:r>
              <a:rPr lang="ko-KR" altLang="en-US" sz="700" dirty="0">
                <a:latin typeface="Arial" panose="020B0604020202020204" pitchFamily="34" charset="0"/>
                <a:cs typeface="Arial" panose="020B0604020202020204" pitchFamily="34" charset="0"/>
              </a:rPr>
              <a:t>년 </a:t>
            </a:r>
            <a:r>
              <a:rPr lang="en-US" altLang="ko-KR" sz="700" dirty="0">
                <a:latin typeface="Arial" panose="020B0604020202020204" pitchFamily="34" charset="0"/>
                <a:cs typeface="Arial" panose="020B0604020202020204" pitchFamily="34" charset="0"/>
              </a:rPr>
              <a:t>10</a:t>
            </a:r>
            <a:r>
              <a:rPr lang="ko-KR" altLang="en-US" sz="700" dirty="0">
                <a:latin typeface="Arial" panose="020B0604020202020204" pitchFamily="34" charset="0"/>
                <a:cs typeface="Arial" panose="020B0604020202020204" pitchFamily="34" charset="0"/>
              </a:rPr>
              <a:t>월 이전에 오픈한 가맹점 및 직영점을 기준으로 </a:t>
            </a:r>
            <a:r>
              <a:rPr lang="en-US" altLang="ko-KR" sz="700" dirty="0">
                <a:latin typeface="Arial" panose="020B0604020202020204" pitchFamily="34" charset="0"/>
                <a:cs typeface="Arial" panose="020B0604020202020204" pitchFamily="34" charset="0"/>
              </a:rPr>
              <a:t>list-up </a:t>
            </a:r>
            <a:r>
              <a:rPr lang="ko-KR" altLang="en-US" sz="700" dirty="0">
                <a:latin typeface="Arial" panose="020B0604020202020204" pitchFamily="34" charset="0"/>
                <a:cs typeface="Arial" panose="020B0604020202020204" pitchFamily="34" charset="0"/>
              </a:rPr>
              <a:t>함    </a:t>
            </a:r>
            <a:r>
              <a:rPr lang="en-US" altLang="ko-KR" sz="700" dirty="0">
                <a:latin typeface="Arial" panose="020B0604020202020204" pitchFamily="34" charset="0"/>
                <a:cs typeface="Arial" panose="020B0604020202020204" pitchFamily="34" charset="0"/>
              </a:rPr>
              <a:t> </a:t>
            </a:r>
          </a:p>
        </p:txBody>
      </p:sp>
      <p:graphicFrame>
        <p:nvGraphicFramePr>
          <p:cNvPr id="13" name="표 12">
            <a:extLst>
              <a:ext uri="{FF2B5EF4-FFF2-40B4-BE49-F238E27FC236}">
                <a16:creationId xmlns:a16="http://schemas.microsoft.com/office/drawing/2014/main" id="{CBBB3293-A4F9-4F06-83D0-2C91DF3B13C9}"/>
              </a:ext>
            </a:extLst>
          </p:cNvPr>
          <p:cNvGraphicFramePr>
            <a:graphicFrameLocks noGrp="1"/>
          </p:cNvGraphicFramePr>
          <p:nvPr/>
        </p:nvGraphicFramePr>
        <p:xfrm>
          <a:off x="1652400" y="2077200"/>
          <a:ext cx="7117405" cy="3291840"/>
        </p:xfrm>
        <a:graphic>
          <a:graphicData uri="http://schemas.openxmlformats.org/drawingml/2006/table">
            <a:tbl>
              <a:tblPr/>
              <a:tblGrid>
                <a:gridCol w="361869">
                  <a:extLst>
                    <a:ext uri="{9D8B030D-6E8A-4147-A177-3AD203B41FA5}">
                      <a16:colId xmlns:a16="http://schemas.microsoft.com/office/drawing/2014/main" val="2363518549"/>
                    </a:ext>
                  </a:extLst>
                </a:gridCol>
                <a:gridCol w="396000">
                  <a:extLst>
                    <a:ext uri="{9D8B030D-6E8A-4147-A177-3AD203B41FA5}">
                      <a16:colId xmlns:a16="http://schemas.microsoft.com/office/drawing/2014/main" val="1730160539"/>
                    </a:ext>
                  </a:extLst>
                </a:gridCol>
                <a:gridCol w="908506">
                  <a:extLst>
                    <a:ext uri="{9D8B030D-6E8A-4147-A177-3AD203B41FA5}">
                      <a16:colId xmlns:a16="http://schemas.microsoft.com/office/drawing/2014/main" val="1409783065"/>
                    </a:ext>
                  </a:extLst>
                </a:gridCol>
                <a:gridCol w="302835">
                  <a:extLst>
                    <a:ext uri="{9D8B030D-6E8A-4147-A177-3AD203B41FA5}">
                      <a16:colId xmlns:a16="http://schemas.microsoft.com/office/drawing/2014/main" val="2708903290"/>
                    </a:ext>
                  </a:extLst>
                </a:gridCol>
                <a:gridCol w="302835">
                  <a:extLst>
                    <a:ext uri="{9D8B030D-6E8A-4147-A177-3AD203B41FA5}">
                      <a16:colId xmlns:a16="http://schemas.microsoft.com/office/drawing/2014/main" val="2301137701"/>
                    </a:ext>
                  </a:extLst>
                </a:gridCol>
                <a:gridCol w="302835">
                  <a:extLst>
                    <a:ext uri="{9D8B030D-6E8A-4147-A177-3AD203B41FA5}">
                      <a16:colId xmlns:a16="http://schemas.microsoft.com/office/drawing/2014/main" val="1508104257"/>
                    </a:ext>
                  </a:extLst>
                </a:gridCol>
                <a:gridCol w="302835">
                  <a:extLst>
                    <a:ext uri="{9D8B030D-6E8A-4147-A177-3AD203B41FA5}">
                      <a16:colId xmlns:a16="http://schemas.microsoft.com/office/drawing/2014/main" val="3812249209"/>
                    </a:ext>
                  </a:extLst>
                </a:gridCol>
                <a:gridCol w="302835">
                  <a:extLst>
                    <a:ext uri="{9D8B030D-6E8A-4147-A177-3AD203B41FA5}">
                      <a16:colId xmlns:a16="http://schemas.microsoft.com/office/drawing/2014/main" val="1986269825"/>
                    </a:ext>
                  </a:extLst>
                </a:gridCol>
                <a:gridCol w="302835">
                  <a:extLst>
                    <a:ext uri="{9D8B030D-6E8A-4147-A177-3AD203B41FA5}">
                      <a16:colId xmlns:a16="http://schemas.microsoft.com/office/drawing/2014/main" val="263482732"/>
                    </a:ext>
                  </a:extLst>
                </a:gridCol>
                <a:gridCol w="302835">
                  <a:extLst>
                    <a:ext uri="{9D8B030D-6E8A-4147-A177-3AD203B41FA5}">
                      <a16:colId xmlns:a16="http://schemas.microsoft.com/office/drawing/2014/main" val="1762915250"/>
                    </a:ext>
                  </a:extLst>
                </a:gridCol>
                <a:gridCol w="302835">
                  <a:extLst>
                    <a:ext uri="{9D8B030D-6E8A-4147-A177-3AD203B41FA5}">
                      <a16:colId xmlns:a16="http://schemas.microsoft.com/office/drawing/2014/main" val="3957710614"/>
                    </a:ext>
                  </a:extLst>
                </a:gridCol>
                <a:gridCol w="302835">
                  <a:extLst>
                    <a:ext uri="{9D8B030D-6E8A-4147-A177-3AD203B41FA5}">
                      <a16:colId xmlns:a16="http://schemas.microsoft.com/office/drawing/2014/main" val="3945302193"/>
                    </a:ext>
                  </a:extLst>
                </a:gridCol>
                <a:gridCol w="302835">
                  <a:extLst>
                    <a:ext uri="{9D8B030D-6E8A-4147-A177-3AD203B41FA5}">
                      <a16:colId xmlns:a16="http://schemas.microsoft.com/office/drawing/2014/main" val="3832661791"/>
                    </a:ext>
                  </a:extLst>
                </a:gridCol>
                <a:gridCol w="302835">
                  <a:extLst>
                    <a:ext uri="{9D8B030D-6E8A-4147-A177-3AD203B41FA5}">
                      <a16:colId xmlns:a16="http://schemas.microsoft.com/office/drawing/2014/main" val="1760374078"/>
                    </a:ext>
                  </a:extLst>
                </a:gridCol>
                <a:gridCol w="302835">
                  <a:extLst>
                    <a:ext uri="{9D8B030D-6E8A-4147-A177-3AD203B41FA5}">
                      <a16:colId xmlns:a16="http://schemas.microsoft.com/office/drawing/2014/main" val="1816890723"/>
                    </a:ext>
                  </a:extLst>
                </a:gridCol>
                <a:gridCol w="302835">
                  <a:extLst>
                    <a:ext uri="{9D8B030D-6E8A-4147-A177-3AD203B41FA5}">
                      <a16:colId xmlns:a16="http://schemas.microsoft.com/office/drawing/2014/main" val="796559625"/>
                    </a:ext>
                  </a:extLst>
                </a:gridCol>
                <a:gridCol w="302835">
                  <a:extLst>
                    <a:ext uri="{9D8B030D-6E8A-4147-A177-3AD203B41FA5}">
                      <a16:colId xmlns:a16="http://schemas.microsoft.com/office/drawing/2014/main" val="2057638054"/>
                    </a:ext>
                  </a:extLst>
                </a:gridCol>
                <a:gridCol w="302835">
                  <a:extLst>
                    <a:ext uri="{9D8B030D-6E8A-4147-A177-3AD203B41FA5}">
                      <a16:colId xmlns:a16="http://schemas.microsoft.com/office/drawing/2014/main" val="3170472226"/>
                    </a:ext>
                  </a:extLst>
                </a:gridCol>
                <a:gridCol w="302835">
                  <a:extLst>
                    <a:ext uri="{9D8B030D-6E8A-4147-A177-3AD203B41FA5}">
                      <a16:colId xmlns:a16="http://schemas.microsoft.com/office/drawing/2014/main" val="3040067015"/>
                    </a:ext>
                  </a:extLst>
                </a:gridCol>
                <a:gridCol w="302835">
                  <a:extLst>
                    <a:ext uri="{9D8B030D-6E8A-4147-A177-3AD203B41FA5}">
                      <a16:colId xmlns:a16="http://schemas.microsoft.com/office/drawing/2014/main" val="862308397"/>
                    </a:ext>
                  </a:extLst>
                </a:gridCol>
                <a:gridCol w="302835">
                  <a:extLst>
                    <a:ext uri="{9D8B030D-6E8A-4147-A177-3AD203B41FA5}">
                      <a16:colId xmlns:a16="http://schemas.microsoft.com/office/drawing/2014/main" val="809507830"/>
                    </a:ext>
                  </a:extLst>
                </a:gridCol>
              </a:tblGrid>
              <a:tr h="106151">
                <a:tc row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형태</a:t>
                      </a:r>
                    </a:p>
                  </a:txBody>
                  <a:tcPr marL="36000" marR="36000" marT="0" marB="0" anchor="ctr">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지역</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상권</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gridSpan="3">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FY19</a:t>
                      </a:r>
                      <a:endParaRPr 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gridSpan="12">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FY20</a:t>
                      </a:r>
                      <a:endParaRPr 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FY21</a:t>
                      </a:r>
                      <a:endParaRPr 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668866378"/>
                  </a:ext>
                </a:extLst>
              </a:tr>
              <a:tr h="106151">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10</a:t>
                      </a:r>
                    </a:p>
                  </a:txBody>
                  <a:tcPr marL="36000" marR="36000" marT="0" marB="0" anchor="ctr">
                    <a:lnL w="6350" cap="flat" cmpd="sng" algn="ctr">
                      <a:no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580601200"/>
                  </a:ext>
                </a:extLst>
              </a:tr>
              <a:tr h="106151">
                <a:tc rowSpan="23">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가맹</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rowSpan="4">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수도권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주택권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108223329"/>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27</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33</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60991632"/>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08687444"/>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수도권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122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87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110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88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22199929"/>
                  </a:ext>
                </a:extLst>
              </a:tr>
              <a:tr h="106151">
                <a:tc vMerge="1">
                  <a:txBody>
                    <a:bodyPr/>
                    <a:lstStyle/>
                    <a:p>
                      <a:pPr latinLnBrk="1"/>
                      <a:endParaRPr lang="ko-KR" altLang="en-US"/>
                    </a:p>
                  </a:txBody>
                  <a:tcPr/>
                </a:tc>
                <a:tc rowSpan="4">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경상권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582194427"/>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855059199"/>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45098951"/>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경상권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18982865"/>
                  </a:ext>
                </a:extLst>
              </a:tr>
              <a:tr h="106151">
                <a:tc vMerge="1">
                  <a:txBody>
                    <a:bodyPr/>
                    <a:lstStyle/>
                    <a:p>
                      <a:pPr latinLnBrk="1"/>
                      <a:endParaRPr lang="ko-KR" altLang="en-US"/>
                    </a:p>
                  </a:txBody>
                  <a:tcPr/>
                </a:tc>
                <a:tc rowSpan="4">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전라권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633752073"/>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709494373"/>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940917177"/>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전라권</a:t>
                      </a: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63106601"/>
                  </a:ext>
                </a:extLst>
              </a:tr>
              <a:tr h="106151">
                <a:tc vMerge="1">
                  <a:txBody>
                    <a:bodyPr/>
                    <a:lstStyle/>
                    <a:p>
                      <a:pPr latinLnBrk="1"/>
                      <a:endParaRPr lang="ko-KR" altLang="en-US"/>
                    </a:p>
                  </a:txBody>
                  <a:tcPr/>
                </a:tc>
                <a:tc rowSpan="4">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충청권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918541314"/>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역세권</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오피스</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848130532"/>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23358511"/>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충청권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04759582"/>
                  </a:ext>
                </a:extLst>
              </a:tr>
              <a:tr h="106151">
                <a:tc vMerge="1">
                  <a:txBody>
                    <a:bodyPr/>
                    <a:lstStyle/>
                    <a:p>
                      <a:pPr latinLnBrk="1"/>
                      <a:endParaRPr lang="ko-KR" altLang="en-US"/>
                    </a:p>
                  </a:txBody>
                  <a:tcPr/>
                </a:tc>
                <a:tc rowSpan="3">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강원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57673475"/>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98349886"/>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강원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42743266"/>
                  </a:ext>
                </a:extLst>
              </a:tr>
              <a:tr h="106151">
                <a:tc vMerge="1">
                  <a:txBody>
                    <a:bodyPr/>
                    <a:lstStyle/>
                    <a:p>
                      <a:pPr latinLnBrk="1"/>
                      <a:endParaRPr lang="ko-KR" altLang="en-US"/>
                    </a:p>
                  </a:txBody>
                  <a:tcPr/>
                </a:tc>
                <a:tc rowSpan="3">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아파트</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주택권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604158317"/>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33282794"/>
                  </a:ext>
                </a:extLst>
              </a:tr>
              <a:tr h="106151">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제주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72559286"/>
                  </a:ext>
                </a:extLst>
              </a:tr>
              <a:tr h="106151">
                <a:tc vMerge="1">
                  <a:txBody>
                    <a:bodyPr/>
                    <a:lstStyle/>
                    <a:p>
                      <a:pPr latinLnBrk="1"/>
                      <a:endParaRPr lang="ko-KR" altLang="en-US"/>
                    </a:p>
                  </a:txBody>
                  <a:tcPr/>
                </a:tc>
                <a:tc gridSpan="2">
                  <a:txBody>
                    <a:bodyPr/>
                    <a:lstStyle/>
                    <a:p>
                      <a:pPr algn="ctr"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가맹점 소계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186</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149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134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149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167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146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125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45244523"/>
                  </a:ext>
                </a:extLst>
              </a:tr>
              <a:tr h="106151">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직영</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수도권</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상업지구</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관광지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75650705"/>
                  </a:ext>
                </a:extLst>
              </a:tr>
              <a:tr h="106151">
                <a:tc gridSpan="3">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총계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147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168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202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190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171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148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126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139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182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1089867"/>
                  </a:ext>
                </a:extLst>
              </a:tr>
            </a:tbl>
          </a:graphicData>
        </a:graphic>
      </p:graphicFrame>
      <p:sp>
        <p:nvSpPr>
          <p:cNvPr id="12" name="제목 2">
            <a:extLst>
              <a:ext uri="{FF2B5EF4-FFF2-40B4-BE49-F238E27FC236}">
                <a16:creationId xmlns:a16="http://schemas.microsoft.com/office/drawing/2014/main" id="{05B04C9E-23C5-4365-9C60-64ACB9B114E3}"/>
              </a:ext>
            </a:extLst>
          </p:cNvPr>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Tree>
    <p:extLst>
      <p:ext uri="{BB962C8B-B14F-4D97-AF65-F5344CB8AC3E}">
        <p14:creationId xmlns:p14="http://schemas.microsoft.com/office/powerpoint/2010/main" val="940014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684642332"/>
              </p:ext>
            </p:extLst>
          </p:nvPr>
        </p:nvGraphicFramePr>
        <p:xfrm>
          <a:off x="468001" y="1190355"/>
          <a:ext cx="8337332" cy="5042004"/>
        </p:xfrm>
        <a:graphic>
          <a:graphicData uri="http://schemas.openxmlformats.org/drawingml/2006/table">
            <a:tbl>
              <a:tblPr/>
              <a:tblGrid>
                <a:gridCol w="1078350">
                  <a:extLst>
                    <a:ext uri="{9D8B030D-6E8A-4147-A177-3AD203B41FA5}">
                      <a16:colId xmlns:a16="http://schemas.microsoft.com/office/drawing/2014/main" val="20000"/>
                    </a:ext>
                  </a:extLst>
                </a:gridCol>
                <a:gridCol w="7258982">
                  <a:extLst>
                    <a:ext uri="{9D8B030D-6E8A-4147-A177-3AD203B41FA5}">
                      <a16:colId xmlns:a16="http://schemas.microsoft.com/office/drawing/2014/main" val="20001"/>
                    </a:ext>
                  </a:extLst>
                </a:gridCol>
              </a:tblGrid>
              <a:tr h="270654">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Summary of Findings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7135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rPr>
                        <a:t>Current Performance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1"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’17</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년부터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’21</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년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1Q</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까지 회사의 월별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분기별 신규 점포 개설 실적은 다음과 같습니다</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36000" marR="0" lvl="0" indent="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&lt;</a:t>
                      </a:r>
                      <a:r>
                        <a:rPr kumimoji="0" lang="en-US" altLang="ko-KR" sz="9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FY21. 1Q </a:t>
                      </a:r>
                      <a:r>
                        <a:rPr kumimoji="0" lang="ko-KR" altLang="en-US" sz="9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회사 실적비교</a:t>
                      </a:r>
                      <a:r>
                        <a:rPr kumimoji="0" lang="en-US" altLang="ko-KR" sz="9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&gt;</a:t>
                      </a: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1" i="0" u="sng"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p>
                      <a:pPr marL="144000" marR="0" lvl="0" indent="-108000" algn="l" defTabSz="914400" rtl="0" eaLnBrk="1" fontAlgn="auto" latinLnBrk="1" hangingPunct="1">
                        <a:lnSpc>
                          <a:spcPts val="1200"/>
                        </a:lnSpc>
                        <a:spcBef>
                          <a:spcPts val="600"/>
                        </a:spcBef>
                        <a:spcAft>
                          <a:spcPts val="0"/>
                        </a:spcAft>
                        <a:buClr>
                          <a:srgbClr val="00338D"/>
                        </a:buClr>
                        <a:buSzTx/>
                        <a:buFont typeface="Arial" panose="020B0604020202020204" pitchFamily="34" charset="0"/>
                        <a:buChar char="•"/>
                        <a:tabLst/>
                        <a:defRPr/>
                      </a:pPr>
                      <a:endParaRPr kumimoji="0" lang="en-US" altLang="ko-KR" sz="900" b="0" i="0" u="none" strike="noStrike" kern="1200" cap="none" spc="0" normalizeH="0" baseline="0" noProof="0" dirty="0">
                        <a:ln>
                          <a:noFill/>
                        </a:ln>
                        <a:solidFill>
                          <a:schemeClr val="tx1"/>
                        </a:solidFill>
                        <a:effectLst/>
                        <a:uLnTx/>
                        <a:uFillTx/>
                        <a:latin typeface="+mn-ea"/>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Current Performance (3/3)</a:t>
            </a:r>
          </a:p>
        </p:txBody>
      </p:sp>
      <p:sp>
        <p:nvSpPr>
          <p:cNvPr id="10" name="TextBox 9">
            <a:extLst>
              <a:ext uri="{FF2B5EF4-FFF2-40B4-BE49-F238E27FC236}">
                <a16:creationId xmlns:a16="http://schemas.microsoft.com/office/drawing/2014/main" id="{419E4F16-965F-4A32-B264-E56B4F41919F}"/>
              </a:ext>
            </a:extLst>
          </p:cNvPr>
          <p:cNvSpPr txBox="1"/>
          <p:nvPr/>
        </p:nvSpPr>
        <p:spPr>
          <a:xfrm>
            <a:off x="1592717" y="1522358"/>
            <a:ext cx="1170192"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a:t>
            </a:r>
            <a:r>
              <a:rPr lang="ko-KR" altLang="en-US" sz="900" b="1" dirty="0">
                <a:latin typeface="+mj-ea"/>
                <a:ea typeface="+mj-ea"/>
                <a:cs typeface="Univers for KPMG"/>
              </a:rPr>
              <a:t>신규점포 개설 실적</a:t>
            </a:r>
            <a:r>
              <a:rPr lang="en-US" altLang="ko-KR" sz="900" b="1" dirty="0">
                <a:latin typeface="+mj-ea"/>
                <a:ea typeface="+mj-ea"/>
                <a:cs typeface="Univers for KPMG"/>
              </a:rPr>
              <a:t>&gt;</a:t>
            </a:r>
            <a:endParaRPr lang="ko-KR" altLang="en-US" sz="900" b="1" dirty="0">
              <a:latin typeface="+mj-ea"/>
              <a:ea typeface="+mj-ea"/>
              <a:cs typeface="Univers for KPMG"/>
            </a:endParaRPr>
          </a:p>
        </p:txBody>
      </p:sp>
      <p:sp>
        <p:nvSpPr>
          <p:cNvPr id="9" name="TextBox 8">
            <a:extLst>
              <a:ext uri="{FF2B5EF4-FFF2-40B4-BE49-F238E27FC236}">
                <a16:creationId xmlns:a16="http://schemas.microsoft.com/office/drawing/2014/main" id="{1A7C1C10-8089-4336-8C0E-3D85A8388F41}"/>
              </a:ext>
            </a:extLst>
          </p:cNvPr>
          <p:cNvSpPr txBox="1"/>
          <p:nvPr/>
        </p:nvSpPr>
        <p:spPr>
          <a:xfrm>
            <a:off x="1477745" y="1901926"/>
            <a:ext cx="845820" cy="215444"/>
          </a:xfrm>
          <a:prstGeom prst="rect">
            <a:avLst/>
          </a:prstGeom>
          <a:noFill/>
        </p:spPr>
        <p:txBody>
          <a:bodyPr wrap="square" rtlCol="0">
            <a:spAutoFit/>
          </a:bodyPr>
          <a:lstStyle/>
          <a:p>
            <a:pPr algn="r"/>
            <a:r>
              <a:rPr lang="en-US" altLang="ko-KR" sz="800" dirty="0">
                <a:latin typeface="Univers for KPMG"/>
                <a:cs typeface="Univers for KPMG"/>
              </a:rPr>
              <a:t>(</a:t>
            </a:r>
            <a:r>
              <a:rPr lang="ko-KR" altLang="en-US" sz="800" dirty="0">
                <a:latin typeface="Univers for KPMG"/>
                <a:cs typeface="Univers for KPMG"/>
              </a:rPr>
              <a:t>단위 </a:t>
            </a:r>
            <a:r>
              <a:rPr lang="en-US" altLang="ko-KR" sz="800" dirty="0">
                <a:latin typeface="Univers for KPMG"/>
                <a:cs typeface="Univers for KPMG"/>
              </a:rPr>
              <a:t>: </a:t>
            </a:r>
            <a:r>
              <a:rPr lang="ko-KR" altLang="en-US" sz="800" dirty="0" err="1">
                <a:latin typeface="Univers for KPMG"/>
                <a:cs typeface="Univers for KPMG"/>
              </a:rPr>
              <a:t>매장수</a:t>
            </a:r>
            <a:r>
              <a:rPr lang="en-US" altLang="ko-KR" sz="800" dirty="0">
                <a:latin typeface="Univers for KPMG"/>
                <a:cs typeface="Univers for KPMG"/>
              </a:rPr>
              <a:t>)</a:t>
            </a:r>
            <a:endParaRPr lang="ko-KR" altLang="en-US" sz="800" dirty="0">
              <a:latin typeface="Univers for KPMG"/>
              <a:cs typeface="Univers for KPMG"/>
            </a:endParaRPr>
          </a:p>
        </p:txBody>
      </p:sp>
      <p:graphicFrame>
        <p:nvGraphicFramePr>
          <p:cNvPr id="4" name="표 3">
            <a:extLst>
              <a:ext uri="{FF2B5EF4-FFF2-40B4-BE49-F238E27FC236}">
                <a16:creationId xmlns:a16="http://schemas.microsoft.com/office/drawing/2014/main" id="{8E284A64-2526-41BD-9187-B6636D47FEA6}"/>
              </a:ext>
            </a:extLst>
          </p:cNvPr>
          <p:cNvGraphicFramePr>
            <a:graphicFrameLocks noGrp="1"/>
          </p:cNvGraphicFramePr>
          <p:nvPr/>
        </p:nvGraphicFramePr>
        <p:xfrm>
          <a:off x="1592717" y="2915811"/>
          <a:ext cx="7142205" cy="330510"/>
        </p:xfrm>
        <a:graphic>
          <a:graphicData uri="http://schemas.openxmlformats.org/drawingml/2006/table">
            <a:tbl>
              <a:tblPr/>
              <a:tblGrid>
                <a:gridCol w="340105">
                  <a:extLst>
                    <a:ext uri="{9D8B030D-6E8A-4147-A177-3AD203B41FA5}">
                      <a16:colId xmlns:a16="http://schemas.microsoft.com/office/drawing/2014/main" val="3583073784"/>
                    </a:ext>
                  </a:extLst>
                </a:gridCol>
                <a:gridCol w="340105">
                  <a:extLst>
                    <a:ext uri="{9D8B030D-6E8A-4147-A177-3AD203B41FA5}">
                      <a16:colId xmlns:a16="http://schemas.microsoft.com/office/drawing/2014/main" val="4116515796"/>
                    </a:ext>
                  </a:extLst>
                </a:gridCol>
                <a:gridCol w="340105">
                  <a:extLst>
                    <a:ext uri="{9D8B030D-6E8A-4147-A177-3AD203B41FA5}">
                      <a16:colId xmlns:a16="http://schemas.microsoft.com/office/drawing/2014/main" val="1119824316"/>
                    </a:ext>
                  </a:extLst>
                </a:gridCol>
                <a:gridCol w="340105">
                  <a:extLst>
                    <a:ext uri="{9D8B030D-6E8A-4147-A177-3AD203B41FA5}">
                      <a16:colId xmlns:a16="http://schemas.microsoft.com/office/drawing/2014/main" val="26415491"/>
                    </a:ext>
                  </a:extLst>
                </a:gridCol>
                <a:gridCol w="340105">
                  <a:extLst>
                    <a:ext uri="{9D8B030D-6E8A-4147-A177-3AD203B41FA5}">
                      <a16:colId xmlns:a16="http://schemas.microsoft.com/office/drawing/2014/main" val="2962304367"/>
                    </a:ext>
                  </a:extLst>
                </a:gridCol>
                <a:gridCol w="340105">
                  <a:extLst>
                    <a:ext uri="{9D8B030D-6E8A-4147-A177-3AD203B41FA5}">
                      <a16:colId xmlns:a16="http://schemas.microsoft.com/office/drawing/2014/main" val="3903914032"/>
                    </a:ext>
                  </a:extLst>
                </a:gridCol>
                <a:gridCol w="340105">
                  <a:extLst>
                    <a:ext uri="{9D8B030D-6E8A-4147-A177-3AD203B41FA5}">
                      <a16:colId xmlns:a16="http://schemas.microsoft.com/office/drawing/2014/main" val="2095912894"/>
                    </a:ext>
                  </a:extLst>
                </a:gridCol>
                <a:gridCol w="340105">
                  <a:extLst>
                    <a:ext uri="{9D8B030D-6E8A-4147-A177-3AD203B41FA5}">
                      <a16:colId xmlns:a16="http://schemas.microsoft.com/office/drawing/2014/main" val="3316837582"/>
                    </a:ext>
                  </a:extLst>
                </a:gridCol>
                <a:gridCol w="340105">
                  <a:extLst>
                    <a:ext uri="{9D8B030D-6E8A-4147-A177-3AD203B41FA5}">
                      <a16:colId xmlns:a16="http://schemas.microsoft.com/office/drawing/2014/main" val="134689707"/>
                    </a:ext>
                  </a:extLst>
                </a:gridCol>
                <a:gridCol w="340105">
                  <a:extLst>
                    <a:ext uri="{9D8B030D-6E8A-4147-A177-3AD203B41FA5}">
                      <a16:colId xmlns:a16="http://schemas.microsoft.com/office/drawing/2014/main" val="682710465"/>
                    </a:ext>
                  </a:extLst>
                </a:gridCol>
                <a:gridCol w="340105">
                  <a:extLst>
                    <a:ext uri="{9D8B030D-6E8A-4147-A177-3AD203B41FA5}">
                      <a16:colId xmlns:a16="http://schemas.microsoft.com/office/drawing/2014/main" val="2462972463"/>
                    </a:ext>
                  </a:extLst>
                </a:gridCol>
                <a:gridCol w="340105">
                  <a:extLst>
                    <a:ext uri="{9D8B030D-6E8A-4147-A177-3AD203B41FA5}">
                      <a16:colId xmlns:a16="http://schemas.microsoft.com/office/drawing/2014/main" val="424006578"/>
                    </a:ext>
                  </a:extLst>
                </a:gridCol>
                <a:gridCol w="340105">
                  <a:extLst>
                    <a:ext uri="{9D8B030D-6E8A-4147-A177-3AD203B41FA5}">
                      <a16:colId xmlns:a16="http://schemas.microsoft.com/office/drawing/2014/main" val="1287384114"/>
                    </a:ext>
                  </a:extLst>
                </a:gridCol>
                <a:gridCol w="340105">
                  <a:extLst>
                    <a:ext uri="{9D8B030D-6E8A-4147-A177-3AD203B41FA5}">
                      <a16:colId xmlns:a16="http://schemas.microsoft.com/office/drawing/2014/main" val="1438236928"/>
                    </a:ext>
                  </a:extLst>
                </a:gridCol>
                <a:gridCol w="340105">
                  <a:extLst>
                    <a:ext uri="{9D8B030D-6E8A-4147-A177-3AD203B41FA5}">
                      <a16:colId xmlns:a16="http://schemas.microsoft.com/office/drawing/2014/main" val="925189079"/>
                    </a:ext>
                  </a:extLst>
                </a:gridCol>
                <a:gridCol w="340105">
                  <a:extLst>
                    <a:ext uri="{9D8B030D-6E8A-4147-A177-3AD203B41FA5}">
                      <a16:colId xmlns:a16="http://schemas.microsoft.com/office/drawing/2014/main" val="217573177"/>
                    </a:ext>
                  </a:extLst>
                </a:gridCol>
                <a:gridCol w="340105">
                  <a:extLst>
                    <a:ext uri="{9D8B030D-6E8A-4147-A177-3AD203B41FA5}">
                      <a16:colId xmlns:a16="http://schemas.microsoft.com/office/drawing/2014/main" val="1576014338"/>
                    </a:ext>
                  </a:extLst>
                </a:gridCol>
                <a:gridCol w="340105">
                  <a:extLst>
                    <a:ext uri="{9D8B030D-6E8A-4147-A177-3AD203B41FA5}">
                      <a16:colId xmlns:a16="http://schemas.microsoft.com/office/drawing/2014/main" val="1763065710"/>
                    </a:ext>
                  </a:extLst>
                </a:gridCol>
                <a:gridCol w="340105">
                  <a:extLst>
                    <a:ext uri="{9D8B030D-6E8A-4147-A177-3AD203B41FA5}">
                      <a16:colId xmlns:a16="http://schemas.microsoft.com/office/drawing/2014/main" val="2970214886"/>
                    </a:ext>
                  </a:extLst>
                </a:gridCol>
                <a:gridCol w="340105">
                  <a:extLst>
                    <a:ext uri="{9D8B030D-6E8A-4147-A177-3AD203B41FA5}">
                      <a16:colId xmlns:a16="http://schemas.microsoft.com/office/drawing/2014/main" val="2823480729"/>
                    </a:ext>
                  </a:extLst>
                </a:gridCol>
                <a:gridCol w="340105">
                  <a:extLst>
                    <a:ext uri="{9D8B030D-6E8A-4147-A177-3AD203B41FA5}">
                      <a16:colId xmlns:a16="http://schemas.microsoft.com/office/drawing/2014/main" val="270451234"/>
                    </a:ext>
                  </a:extLst>
                </a:gridCol>
              </a:tblGrid>
              <a:tr h="94229">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FY17 1Q</a:t>
                      </a:r>
                    </a:p>
                  </a:txBody>
                  <a:tcPr marL="36000" marR="36000" marT="523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FY17 2Q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FY17 3Q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FY17 4Q</a:t>
                      </a:r>
                    </a:p>
                  </a:txBody>
                  <a:tcPr marL="36000" marR="36000" marT="523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FY17</a:t>
                      </a:r>
                    </a:p>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 Total</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523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 1Q</a:t>
                      </a:r>
                    </a:p>
                  </a:txBody>
                  <a:tcPr marL="36000" marR="36000" marT="523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 2Q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 3Q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 4Q</a:t>
                      </a:r>
                    </a:p>
                  </a:txBody>
                  <a:tcPr marL="36000" marR="36000" marT="523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FY18 </a:t>
                      </a:r>
                    </a:p>
                    <a:p>
                      <a:pPr algn="ctr" fontAlgn="ctr"/>
                      <a:r>
                        <a:rPr lang="en-US" altLang="ko-KR" sz="700" b="1" i="0" u="none" strike="noStrike" dirty="0">
                          <a:solidFill>
                            <a:srgbClr val="FFFFFF"/>
                          </a:solidFill>
                          <a:effectLst/>
                          <a:latin typeface="맑은 고딕" panose="020B0503020000020004" pitchFamily="50" charset="-127"/>
                          <a:ea typeface="맑은 고딕" panose="020B0503020000020004" pitchFamily="50" charset="-127"/>
                        </a:rPr>
                        <a:t>Total</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523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 1Q</a:t>
                      </a:r>
                    </a:p>
                  </a:txBody>
                  <a:tcPr marL="36000" marR="36000" marT="523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 2Q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 3Q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FY19 4Q</a:t>
                      </a:r>
                    </a:p>
                  </a:txBody>
                  <a:tcPr marL="36000" marR="36000" marT="523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FY19 </a:t>
                      </a:r>
                    </a:p>
                    <a:p>
                      <a:pPr algn="ctr" fontAlgn="ctr"/>
                      <a:r>
                        <a:rPr lang="en-US" altLang="ko-KR" sz="700" b="1" i="0" u="none" strike="noStrike" dirty="0">
                          <a:solidFill>
                            <a:srgbClr val="FFFFFF"/>
                          </a:solidFill>
                          <a:effectLst/>
                          <a:latin typeface="맑은 고딕" panose="020B0503020000020004" pitchFamily="50" charset="-127"/>
                          <a:ea typeface="+mn-ea"/>
                        </a:rPr>
                        <a:t>Total</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523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1Q</a:t>
                      </a:r>
                    </a:p>
                  </a:txBody>
                  <a:tcPr marL="36000" marR="36000" marT="523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2Q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3Q</a:t>
                      </a:r>
                    </a:p>
                  </a:txBody>
                  <a:tcPr marL="36000" marR="36000" marT="523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FY20 4Q</a:t>
                      </a:r>
                    </a:p>
                  </a:txBody>
                  <a:tcPr marL="36000" marR="36000" marT="523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FY20 </a:t>
                      </a:r>
                    </a:p>
                    <a:p>
                      <a:pPr algn="ctr" fontAlgn="ctr"/>
                      <a:r>
                        <a:rPr lang="en-US" altLang="ko-KR" sz="700" b="1" i="0" u="none" strike="noStrike" dirty="0">
                          <a:solidFill>
                            <a:srgbClr val="FFFFFF"/>
                          </a:solidFill>
                          <a:effectLst/>
                          <a:latin typeface="맑은 고딕" panose="020B0503020000020004" pitchFamily="50" charset="-127"/>
                          <a:ea typeface="+mn-ea"/>
                        </a:rPr>
                        <a:t>Total</a:t>
                      </a:r>
                      <a:endParaRPr lang="ko-KR" altLang="en-US" sz="7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523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맑은 고딕" panose="020B0503020000020004" pitchFamily="50" charset="-127"/>
                          <a:ea typeface="맑은 고딕" panose="020B0503020000020004" pitchFamily="50" charset="-127"/>
                        </a:rPr>
                        <a:t>FY20 1Q</a:t>
                      </a:r>
                    </a:p>
                  </a:txBody>
                  <a:tcPr marL="36000" marR="36000" marT="523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631872639"/>
                  </a:ext>
                </a:extLst>
              </a:tr>
              <a:tr h="94229">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36000" marR="36000" marT="523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38</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41</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45</a:t>
                      </a:r>
                    </a:p>
                  </a:txBody>
                  <a:tcPr marL="36000" marR="36000" marT="523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146</a:t>
                      </a:r>
                    </a:p>
                  </a:txBody>
                  <a:tcPr marL="36000" marR="36000" marT="523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32</a:t>
                      </a:r>
                    </a:p>
                  </a:txBody>
                  <a:tcPr marL="36000" marR="36000" marT="523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69</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68</a:t>
                      </a:r>
                    </a:p>
                  </a:txBody>
                  <a:tcPr marL="36000" marR="36000" marT="523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219</a:t>
                      </a:r>
                    </a:p>
                  </a:txBody>
                  <a:tcPr marL="36000" marR="36000" marT="523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58</a:t>
                      </a:r>
                    </a:p>
                  </a:txBody>
                  <a:tcPr marL="36000" marR="36000" marT="523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105</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119</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118</a:t>
                      </a:r>
                    </a:p>
                  </a:txBody>
                  <a:tcPr marL="36000" marR="36000" marT="523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400</a:t>
                      </a:r>
                    </a:p>
                  </a:txBody>
                  <a:tcPr marL="36000" marR="36000" marT="523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36000" marR="36000" marT="523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104</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131</a:t>
                      </a:r>
                    </a:p>
                  </a:txBody>
                  <a:tcPr marL="36000" marR="36000" marT="523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94</a:t>
                      </a:r>
                    </a:p>
                  </a:txBody>
                  <a:tcPr marL="36000" marR="36000" marT="523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399</a:t>
                      </a:r>
                    </a:p>
                  </a:txBody>
                  <a:tcPr marL="36000" marR="36000" marT="523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69</a:t>
                      </a:r>
                    </a:p>
                  </a:txBody>
                  <a:tcPr marL="36000" marR="36000" marT="523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34976474"/>
                  </a:ext>
                </a:extLst>
              </a:tr>
            </a:tbl>
          </a:graphicData>
        </a:graphic>
      </p:graphicFrame>
      <p:graphicFrame>
        <p:nvGraphicFramePr>
          <p:cNvPr id="12" name="차트 11">
            <a:extLst>
              <a:ext uri="{FF2B5EF4-FFF2-40B4-BE49-F238E27FC236}">
                <a16:creationId xmlns:a16="http://schemas.microsoft.com/office/drawing/2014/main" id="{DC3B9F08-B28E-40C5-AA67-A013686B65B0}"/>
              </a:ext>
            </a:extLst>
          </p:cNvPr>
          <p:cNvGraphicFramePr>
            <a:graphicFrameLocks/>
          </p:cNvGraphicFramePr>
          <p:nvPr/>
        </p:nvGraphicFramePr>
        <p:xfrm>
          <a:off x="1592717" y="2044403"/>
          <a:ext cx="7212615" cy="945465"/>
        </p:xfrm>
        <a:graphic>
          <a:graphicData uri="http://schemas.openxmlformats.org/drawingml/2006/chart">
            <c:chart xmlns:c="http://schemas.openxmlformats.org/drawingml/2006/chart" xmlns:r="http://schemas.openxmlformats.org/officeDocument/2006/relationships" r:id="rId2"/>
          </a:graphicData>
        </a:graphic>
      </p:graphicFrame>
      <p:sp>
        <p:nvSpPr>
          <p:cNvPr id="6" name="타원 5">
            <a:extLst>
              <a:ext uri="{FF2B5EF4-FFF2-40B4-BE49-F238E27FC236}">
                <a16:creationId xmlns:a16="http://schemas.microsoft.com/office/drawing/2014/main" id="{42FB7478-65E5-48DD-A568-AEBB34CFDC3C}"/>
              </a:ext>
            </a:extLst>
          </p:cNvPr>
          <p:cNvSpPr/>
          <p:nvPr/>
        </p:nvSpPr>
        <p:spPr>
          <a:xfrm>
            <a:off x="8120988" y="2367120"/>
            <a:ext cx="388145" cy="330510"/>
          </a:xfrm>
          <a:prstGeom prst="ellipse">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0F37448F-6B2B-42C6-92E1-4B1F8153D661}"/>
              </a:ext>
            </a:extLst>
          </p:cNvPr>
          <p:cNvSpPr/>
          <p:nvPr/>
        </p:nvSpPr>
        <p:spPr>
          <a:xfrm>
            <a:off x="6518365" y="2367120"/>
            <a:ext cx="388145" cy="330510"/>
          </a:xfrm>
          <a:prstGeom prst="ellipse">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5EF694C4-DA96-4C06-8F38-E9000A3C5BBC}"/>
              </a:ext>
            </a:extLst>
          </p:cNvPr>
          <p:cNvSpPr/>
          <p:nvPr/>
        </p:nvSpPr>
        <p:spPr>
          <a:xfrm>
            <a:off x="4921791" y="2367120"/>
            <a:ext cx="388145" cy="330510"/>
          </a:xfrm>
          <a:prstGeom prst="ellipse">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30AFB5A-6B82-4449-814E-6D3979AE7167}"/>
              </a:ext>
            </a:extLst>
          </p:cNvPr>
          <p:cNvSpPr/>
          <p:nvPr/>
        </p:nvSpPr>
        <p:spPr>
          <a:xfrm>
            <a:off x="3291714" y="2367120"/>
            <a:ext cx="388145" cy="330510"/>
          </a:xfrm>
          <a:prstGeom prst="ellipse">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443FB43B-A90A-434F-B1CE-2306D377E50E}"/>
              </a:ext>
            </a:extLst>
          </p:cNvPr>
          <p:cNvGraphicFramePr>
            <a:graphicFrameLocks noGrp="1"/>
          </p:cNvGraphicFramePr>
          <p:nvPr/>
        </p:nvGraphicFramePr>
        <p:xfrm>
          <a:off x="1592717" y="3591287"/>
          <a:ext cx="4928400" cy="2497455"/>
        </p:xfrm>
        <a:graphic>
          <a:graphicData uri="http://schemas.openxmlformats.org/drawingml/2006/table">
            <a:tbl>
              <a:tblPr/>
              <a:tblGrid>
                <a:gridCol w="616050">
                  <a:extLst>
                    <a:ext uri="{9D8B030D-6E8A-4147-A177-3AD203B41FA5}">
                      <a16:colId xmlns:a16="http://schemas.microsoft.com/office/drawing/2014/main" val="4289330338"/>
                    </a:ext>
                  </a:extLst>
                </a:gridCol>
                <a:gridCol w="616050">
                  <a:extLst>
                    <a:ext uri="{9D8B030D-6E8A-4147-A177-3AD203B41FA5}">
                      <a16:colId xmlns:a16="http://schemas.microsoft.com/office/drawing/2014/main" val="1560152597"/>
                    </a:ext>
                  </a:extLst>
                </a:gridCol>
                <a:gridCol w="616050">
                  <a:extLst>
                    <a:ext uri="{9D8B030D-6E8A-4147-A177-3AD203B41FA5}">
                      <a16:colId xmlns:a16="http://schemas.microsoft.com/office/drawing/2014/main" val="1140243442"/>
                    </a:ext>
                  </a:extLst>
                </a:gridCol>
                <a:gridCol w="616050">
                  <a:extLst>
                    <a:ext uri="{9D8B030D-6E8A-4147-A177-3AD203B41FA5}">
                      <a16:colId xmlns:a16="http://schemas.microsoft.com/office/drawing/2014/main" val="1873140643"/>
                    </a:ext>
                  </a:extLst>
                </a:gridCol>
                <a:gridCol w="821400">
                  <a:extLst>
                    <a:ext uri="{9D8B030D-6E8A-4147-A177-3AD203B41FA5}">
                      <a16:colId xmlns:a16="http://schemas.microsoft.com/office/drawing/2014/main" val="1761616302"/>
                    </a:ext>
                  </a:extLst>
                </a:gridCol>
                <a:gridCol w="821400">
                  <a:extLst>
                    <a:ext uri="{9D8B030D-6E8A-4147-A177-3AD203B41FA5}">
                      <a16:colId xmlns:a16="http://schemas.microsoft.com/office/drawing/2014/main" val="3504651361"/>
                    </a:ext>
                  </a:extLst>
                </a:gridCol>
                <a:gridCol w="821400">
                  <a:extLst>
                    <a:ext uri="{9D8B030D-6E8A-4147-A177-3AD203B41FA5}">
                      <a16:colId xmlns:a16="http://schemas.microsoft.com/office/drawing/2014/main" val="2818615833"/>
                    </a:ext>
                  </a:extLst>
                </a:gridCol>
              </a:tblGrid>
              <a:tr h="120890">
                <a:tc gridSpan="2">
                  <a:txBody>
                    <a:bodyPr/>
                    <a:lstStyle/>
                    <a:p>
                      <a:pPr algn="l" fontAlgn="b"/>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l" fontAlgn="b"/>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fontAlgn="b"/>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 1Q(A)</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b"/>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 1Q(B)</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b"/>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차이</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B-A)</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772196962"/>
                  </a:ext>
                </a:extLst>
              </a:tr>
              <a:tr h="120890">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9525"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10,696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15,710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5,013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0471115"/>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a:t>
                      </a:r>
                    </a:p>
                  </a:txBody>
                  <a:tcPr marL="36000" marR="36000" marT="9525"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6,437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11,283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4,846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61163796"/>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a:t>
                      </a:r>
                    </a:p>
                  </a:txBody>
                  <a:tcPr marL="36000" marR="36000" marT="9525"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3,932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7,036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3,103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64336227"/>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a:t>
                      </a:r>
                    </a:p>
                  </a:txBody>
                  <a:tcPr marL="36000" marR="36000" marT="9525"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1,771 </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5,664 </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3,893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623642693"/>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제품</a:t>
                      </a:r>
                    </a:p>
                  </a:txBody>
                  <a:tcPr marL="36000" marR="36000" marT="9525"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2,161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1,372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(789)</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82106393"/>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원두외</a:t>
                      </a:r>
                    </a:p>
                  </a:txBody>
                  <a:tcPr marL="36000" marR="36000" marT="9525"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2,505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4,247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1,742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540647099"/>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a:t>
                      </a:r>
                    </a:p>
                  </a:txBody>
                  <a:tcPr marL="36000" marR="36000" marT="9525"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3,859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3,993 </a:t>
                      </a:r>
                    </a:p>
                  </a:txBody>
                  <a:tcPr marL="36000" marR="36000" marT="9525"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134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55077680"/>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초기투자매출</a:t>
                      </a:r>
                    </a:p>
                  </a:txBody>
                  <a:tcPr marL="36000" marR="36000" marT="9525"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3,319 </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3,349 </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335888090"/>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상품매출</a:t>
                      </a:r>
                    </a:p>
                  </a:txBody>
                  <a:tcPr marL="36000" marR="36000" marT="9525"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 </a:t>
                      </a: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109 </a:t>
                      </a: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9525"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82003012"/>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로열티매출</a:t>
                      </a:r>
                    </a:p>
                  </a:txBody>
                  <a:tcPr marL="36000" marR="36000" marT="9525"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536 </a:t>
                      </a:r>
                    </a:p>
                  </a:txBody>
                  <a:tcPr marL="36000" marR="36000" marT="9525" marB="0" anchor="b">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34141354"/>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a:t>
                      </a:r>
                    </a:p>
                  </a:txBody>
                  <a:tcPr marL="36000" marR="36000" marT="9525"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386 </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 </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18719090"/>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a:t>
                      </a:r>
                    </a:p>
                  </a:txBody>
                  <a:tcPr marL="36000" marR="36000" marT="9525"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7690231"/>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(4,360)</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(6,013)</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(1,653)</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65900231"/>
                  </a:ext>
                </a:extLst>
              </a:tr>
              <a:tr h="120890">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6,336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9,697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3,361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20241024"/>
                  </a:ext>
                </a:extLst>
              </a:tr>
              <a:tr h="120890">
                <a:tc>
                  <a:txBody>
                    <a:bodyPr/>
                    <a:lstStyle/>
                    <a:p>
                      <a:pPr algn="l" fontAlgn="b"/>
                      <a:r>
                        <a:rPr 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9525"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59.2%</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61.7%</a:t>
                      </a:r>
                    </a:p>
                  </a:txBody>
                  <a:tcPr marL="36000" marR="36000" marT="9525"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9525"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552374199"/>
                  </a:ext>
                </a:extLst>
              </a:tr>
              <a:tr h="120890">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(2,497)</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(2,195)</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302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67963973"/>
                  </a:ext>
                </a:extLst>
              </a:tr>
              <a:tr h="120890">
                <a:tc>
                  <a:txBody>
                    <a:bodyPr/>
                    <a:lstStyle/>
                    <a:p>
                      <a:pPr algn="l" fontAlgn="b"/>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p>
                  </a:txBody>
                  <a:tcPr marL="36000" marR="36000" marT="9525"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3,839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7,502 </a:t>
                      </a:r>
                    </a:p>
                  </a:txBody>
                  <a:tcPr marL="36000" marR="36000" marT="9525" marB="0" anchor="b">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3,662 </a:t>
                      </a:r>
                    </a:p>
                  </a:txBody>
                  <a:tcPr marL="36000" marR="36000" marT="9525"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265884984"/>
                  </a:ext>
                </a:extLst>
              </a:tr>
              <a:tr h="120890">
                <a:tc>
                  <a:txBody>
                    <a:bodyPr/>
                    <a:lstStyle/>
                    <a:p>
                      <a:pPr algn="l" fontAlgn="b"/>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9525" marB="0" anchor="b">
                    <a:lnL w="635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a:t>
                      </a:r>
                    </a:p>
                  </a:txBody>
                  <a:tcPr marL="36000" marR="36000" marT="9525"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47.8%</a:t>
                      </a:r>
                    </a:p>
                  </a:txBody>
                  <a:tcPr marL="36000" marR="36000" marT="9525" marB="0" anchor="b">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9525" marB="0" anchor="b">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37962880"/>
                  </a:ext>
                </a:extLst>
              </a:tr>
            </a:tbl>
          </a:graphicData>
        </a:graphic>
      </p:graphicFrame>
      <p:sp>
        <p:nvSpPr>
          <p:cNvPr id="18" name="제목 2">
            <a:extLst>
              <a:ext uri="{FF2B5EF4-FFF2-40B4-BE49-F238E27FC236}">
                <a16:creationId xmlns:a16="http://schemas.microsoft.com/office/drawing/2014/main" id="{CAB26265-9924-4347-850E-A56311AA67AE}"/>
              </a:ext>
            </a:extLst>
          </p:cNvPr>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Appendices</a:t>
            </a:r>
          </a:p>
        </p:txBody>
      </p:sp>
    </p:spTree>
    <p:extLst>
      <p:ext uri="{BB962C8B-B14F-4D97-AF65-F5344CB8AC3E}">
        <p14:creationId xmlns:p14="http://schemas.microsoft.com/office/powerpoint/2010/main" val="1580564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8"/>
          <p:cNvSpPr txBox="1">
            <a:spLocks/>
          </p:cNvSpPr>
          <p:nvPr>
            <p:custDataLst>
              <p:tags r:id="rId1"/>
            </p:custDataLst>
          </p:nvPr>
        </p:nvSpPr>
        <p:spPr>
          <a:xfrm>
            <a:off x="1850455" y="4982539"/>
            <a:ext cx="6808177" cy="511419"/>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831" kern="0" dirty="0">
                <a:solidFill>
                  <a:srgbClr val="00338D"/>
                </a:solidFill>
                <a:latin typeface="맑은 고딕" panose="020B0503020000020004" pitchFamily="50" charset="-127"/>
                <a:ea typeface="맑은 고딕" panose="020B0503020000020004" pitchFamily="50" charset="-127"/>
                <a:cs typeface="Univers for KPMG Light" panose="020B0403020202020204" pitchFamily="34" charset="0"/>
              </a:rPr>
              <a:t>© 2021 KPMG Samjong Accounting Corp., the Korean member firm of the KPMG network of independent member firms affiliated with KPMG International Cooperative (“KPMG International”), a Swiss entity. All rights reserved. Printed in Korea.</a:t>
            </a:r>
          </a:p>
        </p:txBody>
      </p:sp>
      <p:pic>
        <p:nvPicPr>
          <p:cNvPr id="10" name="Picture 12"/>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917626" y="3464800"/>
            <a:ext cx="2160986" cy="332308"/>
          </a:xfrm>
          <a:prstGeom prst="rect">
            <a:avLst/>
          </a:prstGeom>
          <a:noFill/>
          <a:ln w="9525">
            <a:noFill/>
            <a:miter lim="800000"/>
            <a:headEnd/>
            <a:tailEnd/>
          </a:ln>
        </p:spPr>
      </p:pic>
      <p:pic>
        <p:nvPicPr>
          <p:cNvPr id="11"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14203" y="3468077"/>
            <a:ext cx="1027575" cy="325936"/>
          </a:xfrm>
          <a:prstGeom prst="rect">
            <a:avLst/>
          </a:prstGeom>
        </p:spPr>
      </p:pic>
      <p:sp>
        <p:nvSpPr>
          <p:cNvPr id="23" name="Text Placeholder 29"/>
          <p:cNvSpPr txBox="1">
            <a:spLocks/>
          </p:cNvSpPr>
          <p:nvPr/>
        </p:nvSpPr>
        <p:spPr>
          <a:xfrm>
            <a:off x="1850455" y="5516685"/>
            <a:ext cx="6808177" cy="109905"/>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sz="831" b="0" dirty="0">
                <a:solidFill>
                  <a:srgbClr val="00338D"/>
                </a:solidFill>
                <a:latin typeface="맑은 고딕" panose="020B0503020000020004" pitchFamily="50" charset="-127"/>
                <a:ea typeface="맑은 고딕" panose="020B0503020000020004" pitchFamily="50" charset="-127"/>
              </a:rPr>
              <a:t>The KPMG name and logo are registered trademarks or trademarks of KPMG International. </a:t>
            </a:r>
          </a:p>
        </p:txBody>
      </p:sp>
      <p:sp>
        <p:nvSpPr>
          <p:cNvPr id="24" name="Text Placeholder 39"/>
          <p:cNvSpPr txBox="1">
            <a:spLocks/>
          </p:cNvSpPr>
          <p:nvPr/>
        </p:nvSpPr>
        <p:spPr>
          <a:xfrm>
            <a:off x="1850455" y="4245221"/>
            <a:ext cx="6808177" cy="511419"/>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sz="831" b="0" dirty="0">
                <a:solidFill>
                  <a:srgbClr val="00338D"/>
                </a:solidFill>
                <a:latin typeface="맑은 고딕" panose="020B0503020000020004" pitchFamily="50" charset="-127"/>
                <a:ea typeface="맑은 고딕" panose="020B0503020000020004" pitchFamily="50" charset="-127"/>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25" name="Text Placeholder 45"/>
          <p:cNvSpPr txBox="1">
            <a:spLocks/>
          </p:cNvSpPr>
          <p:nvPr/>
        </p:nvSpPr>
        <p:spPr>
          <a:xfrm>
            <a:off x="1850455" y="3908180"/>
            <a:ext cx="1894154" cy="109905"/>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31" b="0" dirty="0">
                <a:solidFill>
                  <a:srgbClr val="00338D"/>
                </a:solidFill>
                <a:latin typeface="맑은 고딕" panose="020B0503020000020004" pitchFamily="50" charset="-127"/>
                <a:ea typeface="맑은 고딕" panose="020B0503020000020004" pitchFamily="50" charset="-127"/>
              </a:rPr>
              <a:t>kpmg.com/socialmedia</a:t>
            </a:r>
          </a:p>
        </p:txBody>
      </p:sp>
      <p:sp>
        <p:nvSpPr>
          <p:cNvPr id="26" name="Text Placeholder 46"/>
          <p:cNvSpPr txBox="1">
            <a:spLocks/>
          </p:cNvSpPr>
          <p:nvPr/>
        </p:nvSpPr>
        <p:spPr>
          <a:xfrm>
            <a:off x="4663382" y="3908180"/>
            <a:ext cx="1894154" cy="109905"/>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31" b="0" dirty="0">
                <a:solidFill>
                  <a:srgbClr val="00338D"/>
                </a:solidFill>
                <a:latin typeface="맑은 고딕" panose="020B0503020000020004" pitchFamily="50" charset="-127"/>
                <a:ea typeface="맑은 고딕" panose="020B0503020000020004" pitchFamily="50" charset="-127"/>
              </a:rPr>
              <a:t>kpmg.com/app</a:t>
            </a:r>
          </a:p>
        </p:txBody>
      </p:sp>
      <p:sp>
        <p:nvSpPr>
          <p:cNvPr id="9" name="Text Placeholder 2"/>
          <p:cNvSpPr txBox="1">
            <a:spLocks/>
          </p:cNvSpPr>
          <p:nvPr/>
        </p:nvSpPr>
        <p:spPr>
          <a:xfrm>
            <a:off x="1917626" y="1364042"/>
            <a:ext cx="2574869" cy="1265222"/>
          </a:xfrm>
          <a:prstGeom prst="rect">
            <a:avLst/>
          </a:prstGeom>
        </p:spPr>
        <p:txBody>
          <a:bodyPr lIns="0" tIns="0" rIns="0" bIns="0"/>
          <a:lstStyle>
            <a:lvl1pPr marL="0" indent="0" algn="l" defTabSz="457200" rtl="0" eaLnBrk="1" latinLnBrk="0" hangingPunct="1">
              <a:spcBef>
                <a:spcPct val="20000"/>
              </a:spcBef>
              <a:buFont typeface="Arial"/>
              <a:buNone/>
              <a:defRPr sz="1050" b="1" i="0" kern="1200">
                <a:solidFill>
                  <a:srgbClr val="00338D"/>
                </a:solidFill>
                <a:latin typeface="Univers for KPMG"/>
                <a:ea typeface="+mn-ea"/>
                <a:cs typeface="Univers for KPMG"/>
              </a:defRPr>
            </a:lvl1pPr>
            <a:lvl2pPr marL="0" indent="0" algn="l" defTabSz="457200" rtl="0" eaLnBrk="1" latinLnBrk="0" hangingPunct="1">
              <a:spcBef>
                <a:spcPct val="20000"/>
              </a:spcBef>
              <a:buFont typeface="Arial"/>
              <a:buNone/>
              <a:defRPr sz="1050" kern="1200">
                <a:solidFill>
                  <a:srgbClr val="00338D"/>
                </a:solidFill>
                <a:latin typeface="Univers for KPMG"/>
                <a:ea typeface="+mn-ea"/>
                <a:cs typeface="Univers for KPMG"/>
              </a:defRPr>
            </a:lvl2pPr>
            <a:lvl3pPr marL="228600" indent="-228600" algn="l" defTabSz="457200" rtl="0" eaLnBrk="1" latinLnBrk="0" hangingPunct="1">
              <a:spcBef>
                <a:spcPct val="20000"/>
              </a:spcBef>
              <a:buFont typeface="Univers for KPMG"/>
              <a:buChar char="—"/>
              <a:defRPr sz="1050" kern="1200">
                <a:solidFill>
                  <a:srgbClr val="00338D"/>
                </a:solidFill>
                <a:latin typeface="Univers for KPMG"/>
                <a:ea typeface="+mn-ea"/>
                <a:cs typeface="Univers for KPMG"/>
              </a:defRPr>
            </a:lvl3pPr>
            <a:lvl4pPr marL="457200" indent="-228600" algn="l" defTabSz="457200" rtl="0" eaLnBrk="1" latinLnBrk="0" hangingPunct="1">
              <a:spcBef>
                <a:spcPct val="20000"/>
              </a:spcBef>
              <a:buFont typeface="Arial"/>
              <a:buChar char="–"/>
              <a:defRPr sz="1050" kern="1200">
                <a:solidFill>
                  <a:srgbClr val="00338D"/>
                </a:solidFill>
                <a:latin typeface="Univers for KPMG"/>
                <a:ea typeface="+mn-ea"/>
                <a:cs typeface="Univers for KPMG"/>
              </a:defRPr>
            </a:lvl4pPr>
            <a:lvl5pPr marL="0" indent="0" algn="l" defTabSz="457200" rtl="0" eaLnBrk="1" latinLnBrk="0" hangingPunct="1">
              <a:spcBef>
                <a:spcPct val="20000"/>
              </a:spcBef>
              <a:buFont typeface="Arial"/>
              <a:buNone/>
              <a:defRPr sz="1050" kern="1200">
                <a:solidFill>
                  <a:srgbClr val="00A3A1"/>
                </a:solidFill>
                <a:latin typeface="Univers for KPMG"/>
                <a:ea typeface="+mn-ea"/>
                <a:cs typeface="Univers for KPMG"/>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300"/>
              </a:spcBef>
              <a:tabLst>
                <a:tab pos="392100" algn="l"/>
              </a:tabLst>
            </a:pPr>
            <a:r>
              <a:rPr lang="ko-KR" altLang="en-US" sz="1200" dirty="0" err="1">
                <a:solidFill>
                  <a:schemeClr val="tx1"/>
                </a:solidFill>
              </a:rPr>
              <a:t>김병두</a:t>
            </a:r>
            <a:r>
              <a:rPr lang="ko-KR" altLang="en-US" sz="1200" dirty="0">
                <a:solidFill>
                  <a:schemeClr val="tx1"/>
                </a:solidFill>
              </a:rPr>
              <a:t> 이사</a:t>
            </a:r>
            <a:br>
              <a:rPr lang="en-US" sz="1100" dirty="0">
                <a:solidFill>
                  <a:schemeClr val="tx1"/>
                </a:solidFill>
              </a:rPr>
            </a:br>
            <a:r>
              <a:rPr lang="en-US" sz="1100" dirty="0">
                <a:solidFill>
                  <a:schemeClr val="tx1"/>
                </a:solidFill>
              </a:rPr>
              <a:t>Deal Advisory II</a:t>
            </a:r>
            <a:endParaRPr lang="en-US" sz="1100" b="0" i="1" dirty="0">
              <a:latin typeface="+mn-ea"/>
            </a:endParaRPr>
          </a:p>
          <a:p>
            <a:pPr>
              <a:lnSpc>
                <a:spcPct val="120000"/>
              </a:lnSpc>
              <a:spcBef>
                <a:spcPts val="300"/>
              </a:spcBef>
              <a:tabLst>
                <a:tab pos="392100" algn="l"/>
              </a:tabLst>
            </a:pPr>
            <a:r>
              <a:rPr lang="en-US" sz="1100" b="0" dirty="0"/>
              <a:t>Tel:	+82 2 2112 6721</a:t>
            </a:r>
            <a:br>
              <a:rPr lang="en-US" sz="1100" b="0" dirty="0"/>
            </a:br>
            <a:r>
              <a:rPr lang="en-US" sz="1100" b="0" dirty="0"/>
              <a:t>Mob:	+82 10 3937 5317</a:t>
            </a:r>
            <a:br>
              <a:rPr lang="en-US" sz="1100" b="0" dirty="0"/>
            </a:br>
            <a:r>
              <a:rPr lang="en-US" sz="1100" b="0" u="sng" dirty="0">
                <a:solidFill>
                  <a:srgbClr val="0091DA"/>
                </a:solidFill>
              </a:rPr>
              <a:t>byeongdookim@kr.kpmg.com</a:t>
            </a:r>
          </a:p>
        </p:txBody>
      </p:sp>
    </p:spTree>
    <p:extLst>
      <p:ext uri="{BB962C8B-B14F-4D97-AF65-F5344CB8AC3E}">
        <p14:creationId xmlns:p14="http://schemas.microsoft.com/office/powerpoint/2010/main" val="370170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Business Breakdown</a:t>
            </a: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8" name="직사각형 17"/>
          <p:cNvSpPr>
            <a:spLocks noChangeArrowheads="1"/>
          </p:cNvSpPr>
          <p:nvPr/>
        </p:nvSpPr>
        <p:spPr bwMode="auto">
          <a:xfrm>
            <a:off x="1313348" y="1245405"/>
            <a:ext cx="792000" cy="2761847"/>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물류매출</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36,480</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(60.7%)</a:t>
            </a:r>
          </a:p>
        </p:txBody>
      </p:sp>
      <p:sp>
        <p:nvSpPr>
          <p:cNvPr id="9" name="모서리가 둥근 직사각형 303"/>
          <p:cNvSpPr>
            <a:spLocks noChangeArrowheads="1"/>
          </p:cNvSpPr>
          <p:nvPr/>
        </p:nvSpPr>
        <p:spPr bwMode="auto">
          <a:xfrm>
            <a:off x="468000" y="1245406"/>
            <a:ext cx="792000" cy="4703906"/>
          </a:xfrm>
          <a:prstGeom prst="roundRect">
            <a:avLst>
              <a:gd name="adj" fmla="val 0"/>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en-US" altLang="ko-KR" sz="800" b="1" dirty="0">
                <a:solidFill>
                  <a:prstClr val="white"/>
                </a:solidFill>
                <a:latin typeface="Arial" panose="020B0604020202020204" pitchFamily="34" charset="0"/>
                <a:ea typeface="+mj-ea"/>
                <a:cs typeface="Arial" panose="020B0604020202020204" pitchFamily="34" charset="0"/>
              </a:rPr>
              <a:t>Revenue</a:t>
            </a:r>
          </a:p>
          <a:p>
            <a:pPr algn="ctr" defTabSz="673454">
              <a:lnSpc>
                <a:spcPct val="106000"/>
              </a:lnSpc>
            </a:pPr>
            <a:r>
              <a:rPr lang="en-US" altLang="ko-KR" sz="800" b="1" dirty="0">
                <a:solidFill>
                  <a:prstClr val="white"/>
                </a:solidFill>
                <a:latin typeface="Arial" panose="020B0604020202020204" pitchFamily="34" charset="0"/>
                <a:ea typeface="+mj-ea"/>
                <a:cs typeface="Arial" panose="020B0604020202020204" pitchFamily="34" charset="0"/>
              </a:rPr>
              <a:t>60,087</a:t>
            </a:r>
          </a:p>
          <a:p>
            <a:pPr algn="ctr" defTabSz="673454">
              <a:lnSpc>
                <a:spcPct val="106000"/>
              </a:lnSpc>
            </a:pPr>
            <a:r>
              <a:rPr lang="en-US" altLang="ko-KR" sz="800" b="1" dirty="0">
                <a:solidFill>
                  <a:prstClr val="white"/>
                </a:solidFill>
                <a:latin typeface="Arial" panose="020B0604020202020204" pitchFamily="34" charset="0"/>
                <a:ea typeface="+mj-ea"/>
                <a:cs typeface="Arial" panose="020B0604020202020204" pitchFamily="34" charset="0"/>
              </a:rPr>
              <a:t>(100%)</a:t>
            </a:r>
          </a:p>
        </p:txBody>
      </p:sp>
      <p:sp>
        <p:nvSpPr>
          <p:cNvPr id="10" name="직사각형 152"/>
          <p:cNvSpPr/>
          <p:nvPr/>
        </p:nvSpPr>
        <p:spPr bwMode="auto">
          <a:xfrm>
            <a:off x="470638" y="998792"/>
            <a:ext cx="792000"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ea typeface="맑은 고딕" panose="020B0503020000020004" pitchFamily="50" charset="-127"/>
                <a:cs typeface="Verdana" panose="020B0604030504040204" pitchFamily="34" charset="0"/>
              </a:rPr>
              <a:t>Revenue</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sp>
        <p:nvSpPr>
          <p:cNvPr id="11" name="직사각형 153"/>
          <p:cNvSpPr/>
          <p:nvPr/>
        </p:nvSpPr>
        <p:spPr bwMode="auto">
          <a:xfrm>
            <a:off x="1257424" y="998792"/>
            <a:ext cx="900000"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ea typeface="맑은 고딕" panose="020B0503020000020004" pitchFamily="50" charset="-127"/>
                <a:cs typeface="Verdana" panose="020B0604030504040204" pitchFamily="34" charset="0"/>
              </a:rPr>
              <a:t>By Business</a:t>
            </a:r>
            <a:endParaRPr lang="ko-KR" altLang="en-US" sz="900" b="1" dirty="0">
              <a:solidFill>
                <a:srgbClr val="012169"/>
              </a:solidFill>
              <a:ea typeface="맑은 고딕" panose="020B0503020000020004" pitchFamily="50" charset="-127"/>
              <a:cs typeface="Verdana" panose="020B0604030504040204" pitchFamily="34" charset="0"/>
            </a:endParaRPr>
          </a:p>
        </p:txBody>
      </p:sp>
      <p:cxnSp>
        <p:nvCxnSpPr>
          <p:cNvPr id="12" name="직선 연결선 327"/>
          <p:cNvCxnSpPr/>
          <p:nvPr/>
        </p:nvCxnSpPr>
        <p:spPr>
          <a:xfrm>
            <a:off x="470638" y="1207100"/>
            <a:ext cx="79200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3" name="직선 연결선 328"/>
          <p:cNvCxnSpPr/>
          <p:nvPr/>
        </p:nvCxnSpPr>
        <p:spPr>
          <a:xfrm>
            <a:off x="1311424" y="1207100"/>
            <a:ext cx="79200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6" name="직사각형 17"/>
          <p:cNvSpPr>
            <a:spLocks noChangeArrowheads="1"/>
          </p:cNvSpPr>
          <p:nvPr/>
        </p:nvSpPr>
        <p:spPr bwMode="auto">
          <a:xfrm>
            <a:off x="1311907" y="5393126"/>
            <a:ext cx="2328680" cy="366594"/>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직영점매출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1,609</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(2.7%)</a:t>
            </a:r>
          </a:p>
        </p:txBody>
      </p:sp>
      <p:sp>
        <p:nvSpPr>
          <p:cNvPr id="18" name="직사각형 153"/>
          <p:cNvSpPr/>
          <p:nvPr/>
        </p:nvSpPr>
        <p:spPr bwMode="auto">
          <a:xfrm>
            <a:off x="2161983" y="998792"/>
            <a:ext cx="1500948"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cs typeface="Verdana" panose="020B0604030504040204" pitchFamily="34" charset="0"/>
              </a:rPr>
              <a:t>By Type</a:t>
            </a:r>
            <a:endParaRPr lang="ko-KR" altLang="en-US" sz="900" b="1" dirty="0">
              <a:solidFill>
                <a:srgbClr val="012169"/>
              </a:solidFill>
              <a:ea typeface="맑은 고딕" panose="020B0503020000020004" pitchFamily="50" charset="-127"/>
              <a:cs typeface="Verdana" panose="020B0604030504040204" pitchFamily="34" charset="0"/>
            </a:endParaRPr>
          </a:p>
        </p:txBody>
      </p:sp>
      <p:sp>
        <p:nvSpPr>
          <p:cNvPr id="23" name="직사각형 17"/>
          <p:cNvSpPr>
            <a:spLocks noChangeArrowheads="1"/>
          </p:cNvSpPr>
          <p:nvPr/>
        </p:nvSpPr>
        <p:spPr bwMode="auto">
          <a:xfrm>
            <a:off x="2153856" y="1245407"/>
            <a:ext cx="726745" cy="180616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원두</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21,827</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(59.8%) </a:t>
            </a:r>
          </a:p>
        </p:txBody>
      </p:sp>
      <p:cxnSp>
        <p:nvCxnSpPr>
          <p:cNvPr id="29" name="직선 연결선 328"/>
          <p:cNvCxnSpPr/>
          <p:nvPr/>
        </p:nvCxnSpPr>
        <p:spPr>
          <a:xfrm>
            <a:off x="2161983" y="1207100"/>
            <a:ext cx="1500948"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07" name="직사각형 17">
            <a:extLst>
              <a:ext uri="{FF2B5EF4-FFF2-40B4-BE49-F238E27FC236}">
                <a16:creationId xmlns:a16="http://schemas.microsoft.com/office/drawing/2014/main" id="{D4C63148-4A78-4BD4-A73F-75ACAE7FF01C}"/>
              </a:ext>
            </a:extLst>
          </p:cNvPr>
          <p:cNvSpPr>
            <a:spLocks noChangeArrowheads="1"/>
          </p:cNvSpPr>
          <p:nvPr/>
        </p:nvSpPr>
        <p:spPr bwMode="auto">
          <a:xfrm>
            <a:off x="2153856" y="3092311"/>
            <a:ext cx="1486733" cy="914934"/>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원두 외</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14,653</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(40.2%) </a:t>
            </a:r>
          </a:p>
        </p:txBody>
      </p:sp>
      <p:sp>
        <p:nvSpPr>
          <p:cNvPr id="132" name="직사각형 17">
            <a:extLst>
              <a:ext uri="{FF2B5EF4-FFF2-40B4-BE49-F238E27FC236}">
                <a16:creationId xmlns:a16="http://schemas.microsoft.com/office/drawing/2014/main" id="{C3245C13-3FEA-4DC7-AF53-B9EB2667609B}"/>
              </a:ext>
            </a:extLst>
          </p:cNvPr>
          <p:cNvSpPr>
            <a:spLocks noChangeArrowheads="1"/>
          </p:cNvSpPr>
          <p:nvPr/>
        </p:nvSpPr>
        <p:spPr bwMode="auto">
          <a:xfrm>
            <a:off x="2927697" y="1245405"/>
            <a:ext cx="712892" cy="1066196"/>
          </a:xfrm>
          <a:prstGeom prst="rect">
            <a:avLst/>
          </a:prstGeom>
          <a:solidFill>
            <a:srgbClr val="0097A9"/>
          </a:solidFill>
          <a:ln w="9525" algn="ctr">
            <a:solidFill>
              <a:srgbClr val="0097A9"/>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상품</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12,331</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(56.5%)</a:t>
            </a:r>
          </a:p>
        </p:txBody>
      </p:sp>
      <p:sp>
        <p:nvSpPr>
          <p:cNvPr id="44" name="직사각형 17">
            <a:extLst>
              <a:ext uri="{FF2B5EF4-FFF2-40B4-BE49-F238E27FC236}">
                <a16:creationId xmlns:a16="http://schemas.microsoft.com/office/drawing/2014/main" id="{14629AAE-F97D-47C2-A801-84FDF2C39F53}"/>
              </a:ext>
            </a:extLst>
          </p:cNvPr>
          <p:cNvSpPr>
            <a:spLocks noChangeArrowheads="1"/>
          </p:cNvSpPr>
          <p:nvPr/>
        </p:nvSpPr>
        <p:spPr bwMode="auto">
          <a:xfrm>
            <a:off x="1311424" y="5798819"/>
            <a:ext cx="2329969" cy="169855"/>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기타매출 </a:t>
            </a:r>
            <a:r>
              <a:rPr lang="en-US" altLang="ko-KR" sz="800" b="1" kern="0" dirty="0">
                <a:solidFill>
                  <a:prstClr val="white"/>
                </a:solidFill>
                <a:latin typeface="Arial" panose="020B0604020202020204" pitchFamily="34" charset="0"/>
                <a:ea typeface="+mj-ea"/>
                <a:cs typeface="Arial" panose="020B0604020202020204" pitchFamily="34" charset="0"/>
              </a:rPr>
              <a:t>71 (0.1%)</a:t>
            </a:r>
          </a:p>
        </p:txBody>
      </p:sp>
      <p:sp>
        <p:nvSpPr>
          <p:cNvPr id="46" name="직사각형 17">
            <a:extLst>
              <a:ext uri="{FF2B5EF4-FFF2-40B4-BE49-F238E27FC236}">
                <a16:creationId xmlns:a16="http://schemas.microsoft.com/office/drawing/2014/main" id="{DF23AD4D-9CB5-4A21-9788-E109069CF0EC}"/>
              </a:ext>
            </a:extLst>
          </p:cNvPr>
          <p:cNvSpPr>
            <a:spLocks noChangeArrowheads="1"/>
          </p:cNvSpPr>
          <p:nvPr/>
        </p:nvSpPr>
        <p:spPr bwMode="auto">
          <a:xfrm>
            <a:off x="1308508" y="4047980"/>
            <a:ext cx="792000" cy="1315746"/>
          </a:xfrm>
          <a:prstGeom prst="rect">
            <a:avLst/>
          </a:prstGeom>
          <a:solidFill>
            <a:srgbClr val="00338D"/>
          </a:solidFill>
          <a:ln w="9525" algn="ctr">
            <a:solidFill>
              <a:schemeClr val="tx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가맹점매출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21,928</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(36.5%)</a:t>
            </a:r>
          </a:p>
        </p:txBody>
      </p:sp>
      <p:sp>
        <p:nvSpPr>
          <p:cNvPr id="47" name="직사각형 17">
            <a:extLst>
              <a:ext uri="{FF2B5EF4-FFF2-40B4-BE49-F238E27FC236}">
                <a16:creationId xmlns:a16="http://schemas.microsoft.com/office/drawing/2014/main" id="{358CFA6F-FA78-4F6E-84A0-D294C3CE223E}"/>
              </a:ext>
            </a:extLst>
          </p:cNvPr>
          <p:cNvSpPr>
            <a:spLocks noChangeArrowheads="1"/>
          </p:cNvSpPr>
          <p:nvPr/>
        </p:nvSpPr>
        <p:spPr bwMode="auto">
          <a:xfrm>
            <a:off x="2153856" y="4047980"/>
            <a:ext cx="1486731" cy="859404"/>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초기투자매출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19,538 (89.1%) </a:t>
            </a:r>
          </a:p>
        </p:txBody>
      </p:sp>
      <p:sp>
        <p:nvSpPr>
          <p:cNvPr id="48" name="직사각형 17">
            <a:extLst>
              <a:ext uri="{FF2B5EF4-FFF2-40B4-BE49-F238E27FC236}">
                <a16:creationId xmlns:a16="http://schemas.microsoft.com/office/drawing/2014/main" id="{8F44BE12-BA36-4860-885D-991501712AFC}"/>
              </a:ext>
            </a:extLst>
          </p:cNvPr>
          <p:cNvSpPr>
            <a:spLocks noChangeArrowheads="1"/>
          </p:cNvSpPr>
          <p:nvPr/>
        </p:nvSpPr>
        <p:spPr bwMode="auto">
          <a:xfrm>
            <a:off x="2153856" y="4936784"/>
            <a:ext cx="1486731" cy="120759"/>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로열티매출 </a:t>
            </a:r>
            <a:r>
              <a:rPr lang="en-US" altLang="ko-KR" sz="800" b="1" kern="0" dirty="0">
                <a:solidFill>
                  <a:prstClr val="white"/>
                </a:solidFill>
                <a:latin typeface="Arial" panose="020B0604020202020204" pitchFamily="34" charset="0"/>
                <a:ea typeface="+mj-ea"/>
                <a:cs typeface="Arial" panose="020B0604020202020204" pitchFamily="34" charset="0"/>
              </a:rPr>
              <a:t>1,730 (7.9%) </a:t>
            </a:r>
          </a:p>
        </p:txBody>
      </p:sp>
      <p:sp>
        <p:nvSpPr>
          <p:cNvPr id="49" name="직사각형 17">
            <a:extLst>
              <a:ext uri="{FF2B5EF4-FFF2-40B4-BE49-F238E27FC236}">
                <a16:creationId xmlns:a16="http://schemas.microsoft.com/office/drawing/2014/main" id="{7F158A30-5B82-489D-A167-25304C9F8C73}"/>
              </a:ext>
            </a:extLst>
          </p:cNvPr>
          <p:cNvSpPr>
            <a:spLocks noChangeArrowheads="1"/>
          </p:cNvSpPr>
          <p:nvPr/>
        </p:nvSpPr>
        <p:spPr bwMode="auto">
          <a:xfrm>
            <a:off x="2153856" y="5080852"/>
            <a:ext cx="1486731" cy="282873"/>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상품매출 </a:t>
            </a:r>
            <a:r>
              <a:rPr lang="en-US" altLang="ko-KR" sz="800" b="1" kern="0" dirty="0">
                <a:solidFill>
                  <a:prstClr val="white"/>
                </a:solidFill>
                <a:latin typeface="Arial" panose="020B0604020202020204" pitchFamily="34" charset="0"/>
                <a:ea typeface="+mj-ea"/>
                <a:cs typeface="Arial" panose="020B0604020202020204" pitchFamily="34" charset="0"/>
              </a:rPr>
              <a:t>661 (3.0%) </a:t>
            </a:r>
          </a:p>
        </p:txBody>
      </p:sp>
      <p:sp>
        <p:nvSpPr>
          <p:cNvPr id="56" name="직사각형 17">
            <a:extLst>
              <a:ext uri="{FF2B5EF4-FFF2-40B4-BE49-F238E27FC236}">
                <a16:creationId xmlns:a16="http://schemas.microsoft.com/office/drawing/2014/main" id="{A3D72BC7-130C-4A90-AB5A-3392F7ACEC63}"/>
              </a:ext>
            </a:extLst>
          </p:cNvPr>
          <p:cNvSpPr>
            <a:spLocks noChangeArrowheads="1"/>
          </p:cNvSpPr>
          <p:nvPr/>
        </p:nvSpPr>
        <p:spPr bwMode="auto">
          <a:xfrm>
            <a:off x="2927697" y="2354183"/>
            <a:ext cx="712892" cy="697391"/>
          </a:xfrm>
          <a:prstGeom prst="rect">
            <a:avLst/>
          </a:prstGeom>
          <a:solidFill>
            <a:srgbClr val="0097A9"/>
          </a:solidFill>
          <a:ln w="9525" algn="ctr">
            <a:solidFill>
              <a:srgbClr val="0097A9"/>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제품</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9,496</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(43.5%) </a:t>
            </a:r>
          </a:p>
        </p:txBody>
      </p:sp>
      <p:sp>
        <p:nvSpPr>
          <p:cNvPr id="138" name="직사각형 17">
            <a:extLst>
              <a:ext uri="{FF2B5EF4-FFF2-40B4-BE49-F238E27FC236}">
                <a16:creationId xmlns:a16="http://schemas.microsoft.com/office/drawing/2014/main" id="{CB614615-DF95-4AE9-BFCA-D48CA4345E04}"/>
              </a:ext>
            </a:extLst>
          </p:cNvPr>
          <p:cNvSpPr>
            <a:spLocks noChangeArrowheads="1"/>
          </p:cNvSpPr>
          <p:nvPr/>
        </p:nvSpPr>
        <p:spPr bwMode="auto">
          <a:xfrm>
            <a:off x="5674344" y="1260646"/>
            <a:ext cx="759988" cy="700818"/>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Fr. </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대상</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p:txBody>
      </p:sp>
      <p:sp>
        <p:nvSpPr>
          <p:cNvPr id="142" name="직사각형 17">
            <a:extLst>
              <a:ext uri="{FF2B5EF4-FFF2-40B4-BE49-F238E27FC236}">
                <a16:creationId xmlns:a16="http://schemas.microsoft.com/office/drawing/2014/main" id="{37F515F7-275F-4CD9-9908-DD553CDCF65B}"/>
              </a:ext>
            </a:extLst>
          </p:cNvPr>
          <p:cNvSpPr>
            <a:spLocks noChangeArrowheads="1"/>
          </p:cNvSpPr>
          <p:nvPr/>
        </p:nvSpPr>
        <p:spPr bwMode="auto">
          <a:xfrm>
            <a:off x="7749541" y="1260644"/>
            <a:ext cx="976108" cy="1796606"/>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baseline="30000" dirty="0">
                <a:solidFill>
                  <a:srgbClr val="006DA3"/>
                </a:solidFill>
                <a:latin typeface="Arial" panose="020B0604020202020204" pitchFamily="34" charset="0"/>
                <a:ea typeface="+mj-ea"/>
                <a:cs typeface="Arial" panose="020B0604020202020204" pitchFamily="34" charset="0"/>
              </a:rPr>
              <a:t> </a:t>
            </a:r>
          </a:p>
          <a:p>
            <a:pPr algn="ctr" defTabSz="826719">
              <a:lnSpc>
                <a:spcPct val="120000"/>
              </a:lnSpc>
              <a:buClr>
                <a:srgbClr val="99CC00"/>
              </a:buClr>
              <a:tabLst>
                <a:tab pos="241127" algn="l"/>
              </a:tabLst>
            </a:pPr>
            <a:r>
              <a:rPr lang="ko-KR" altLang="en-US" sz="800" b="1" kern="0" dirty="0">
                <a:solidFill>
                  <a:srgbClr val="006DA3"/>
                </a:solidFill>
                <a:latin typeface="Arial" panose="020B0604020202020204" pitchFamily="34" charset="0"/>
                <a:ea typeface="+mj-ea"/>
                <a:cs typeface="Arial" panose="020B0604020202020204" pitchFamily="34" charset="0"/>
              </a:rPr>
              <a:t>가맹점 </a:t>
            </a:r>
            <a:endParaRPr lang="en-US" altLang="ko-KR" sz="800" b="1" kern="0" dirty="0">
              <a:solidFill>
                <a:srgbClr val="006DA3"/>
              </a:solidFill>
              <a:latin typeface="Arial" panose="020B0604020202020204" pitchFamily="34" charset="0"/>
              <a:ea typeface="+mj-ea"/>
              <a:cs typeface="Arial" panose="020B0604020202020204" pitchFamily="34" charset="0"/>
            </a:endParaRPr>
          </a:p>
          <a:p>
            <a:pPr algn="ctr" defTabSz="826719">
              <a:lnSpc>
                <a:spcPct val="120000"/>
              </a:lnSpc>
              <a:buClr>
                <a:srgbClr val="99CC00"/>
              </a:buClr>
              <a:tabLst>
                <a:tab pos="241127" algn="l"/>
              </a:tabLst>
            </a:pPr>
            <a:r>
              <a:rPr lang="ko-KR" altLang="en-US" sz="800" b="1" kern="0" dirty="0">
                <a:solidFill>
                  <a:srgbClr val="006DA3"/>
                </a:solidFill>
                <a:latin typeface="Arial" panose="020B0604020202020204" pitchFamily="34" charset="0"/>
                <a:ea typeface="+mj-ea"/>
                <a:cs typeface="Arial" panose="020B0604020202020204" pitchFamily="34" charset="0"/>
              </a:rPr>
              <a:t>공급가액 </a:t>
            </a:r>
            <a:endParaRPr lang="en-US" altLang="ko-KR" sz="800" b="1" kern="0" dirty="0">
              <a:solidFill>
                <a:srgbClr val="006DA3"/>
              </a:solidFill>
              <a:latin typeface="Arial" panose="020B0604020202020204" pitchFamily="34" charset="0"/>
              <a:ea typeface="+mj-ea"/>
              <a:cs typeface="Arial" panose="020B0604020202020204" pitchFamily="34" charset="0"/>
            </a:endParaRPr>
          </a:p>
          <a:p>
            <a:pPr algn="ctr" defTabSz="826719">
              <a:lnSpc>
                <a:spcPct val="120000"/>
              </a:lnSpc>
              <a:buClr>
                <a:srgbClr val="99CC00"/>
              </a:buClr>
              <a:tabLst>
                <a:tab pos="241127" algn="l"/>
              </a:tabLst>
            </a:pPr>
            <a:r>
              <a:rPr lang="en-US" altLang="ko-KR" sz="800" b="1" kern="0" dirty="0">
                <a:solidFill>
                  <a:srgbClr val="006DA3"/>
                </a:solidFill>
                <a:latin typeface="Arial" panose="020B0604020202020204" pitchFamily="34" charset="0"/>
                <a:ea typeface="+mj-ea"/>
                <a:cs typeface="Arial" panose="020B0604020202020204" pitchFamily="34" charset="0"/>
              </a:rPr>
              <a:t>(16,000</a:t>
            </a:r>
            <a:r>
              <a:rPr lang="ko-KR" altLang="en-US" sz="800" b="1" kern="0" dirty="0">
                <a:solidFill>
                  <a:srgbClr val="006DA3"/>
                </a:solidFill>
                <a:latin typeface="Arial" panose="020B0604020202020204" pitchFamily="34" charset="0"/>
                <a:ea typeface="+mj-ea"/>
                <a:cs typeface="Arial" panose="020B0604020202020204" pitchFamily="34" charset="0"/>
              </a:rPr>
              <a:t>원</a:t>
            </a:r>
            <a:r>
              <a:rPr lang="en-US" altLang="ko-KR" sz="800" b="1" kern="0" dirty="0">
                <a:solidFill>
                  <a:srgbClr val="006DA3"/>
                </a:solidFill>
                <a:latin typeface="Arial" panose="020B0604020202020204" pitchFamily="34" charset="0"/>
                <a:ea typeface="+mj-ea"/>
                <a:cs typeface="Arial" panose="020B0604020202020204" pitchFamily="34" charset="0"/>
              </a:rPr>
              <a:t>/kg)</a:t>
            </a:r>
          </a:p>
          <a:p>
            <a:pPr algn="ctr" defTabSz="826719">
              <a:lnSpc>
                <a:spcPct val="120000"/>
              </a:lnSpc>
              <a:buClr>
                <a:srgbClr val="99CC00"/>
              </a:buClr>
              <a:tabLst>
                <a:tab pos="241127" algn="l"/>
              </a:tabLst>
            </a:pPr>
            <a:r>
              <a:rPr lang="en-US" altLang="ko-KR" sz="800" b="1" kern="0" dirty="0">
                <a:solidFill>
                  <a:srgbClr val="006DA3"/>
                </a:solidFill>
                <a:latin typeface="Arial" panose="020B0604020202020204" pitchFamily="34" charset="0"/>
                <a:ea typeface="+mj-ea"/>
                <a:cs typeface="Arial" panose="020B0604020202020204" pitchFamily="34" charset="0"/>
              </a:rPr>
              <a:t>*</a:t>
            </a:r>
            <a:r>
              <a:rPr lang="ko-KR" altLang="en-US" sz="800" b="1" kern="0" dirty="0">
                <a:solidFill>
                  <a:srgbClr val="006DA3"/>
                </a:solidFill>
                <a:latin typeface="Arial" panose="020B0604020202020204" pitchFamily="34" charset="0"/>
                <a:cs typeface="Arial" panose="020B0604020202020204" pitchFamily="34" charset="0"/>
              </a:rPr>
              <a:t> </a:t>
            </a:r>
            <a:endParaRPr lang="en-US" altLang="ko-KR" sz="800" b="1" kern="0" dirty="0">
              <a:solidFill>
                <a:srgbClr val="006DA3"/>
              </a:solidFill>
              <a:latin typeface="Arial" panose="020B0604020202020204" pitchFamily="34" charset="0"/>
              <a:cs typeface="Arial" panose="020B0604020202020204" pitchFamily="34" charset="0"/>
            </a:endParaRPr>
          </a:p>
          <a:p>
            <a:pPr algn="ctr" defTabSz="826719">
              <a:lnSpc>
                <a:spcPct val="120000"/>
              </a:lnSpc>
              <a:buClr>
                <a:srgbClr val="99CC00"/>
              </a:buClr>
              <a:tabLst>
                <a:tab pos="241127" algn="l"/>
              </a:tabLst>
            </a:pPr>
            <a:r>
              <a:rPr lang="ko-KR" altLang="en-US" sz="800" b="1" kern="0" dirty="0">
                <a:solidFill>
                  <a:srgbClr val="006DA3"/>
                </a:solidFill>
                <a:latin typeface="Arial" panose="020B0604020202020204" pitchFamily="34" charset="0"/>
                <a:cs typeface="Arial" panose="020B0604020202020204" pitchFamily="34" charset="0"/>
              </a:rPr>
              <a:t>물류수수료</a:t>
            </a:r>
            <a:r>
              <a:rPr lang="en-US" altLang="ko-KR" sz="800" b="1" kern="0" baseline="30000" dirty="0">
                <a:solidFill>
                  <a:srgbClr val="006DA3"/>
                </a:solidFill>
                <a:latin typeface="Arial" panose="020B0604020202020204" pitchFamily="34" charset="0"/>
                <a:cs typeface="Arial" panose="020B0604020202020204" pitchFamily="34" charset="0"/>
              </a:rPr>
              <a:t>1</a:t>
            </a:r>
            <a:endParaRPr lang="en-US" altLang="ko-KR" sz="800" b="1" kern="0" dirty="0">
              <a:solidFill>
                <a:srgbClr val="006DA3"/>
              </a:solidFill>
              <a:latin typeface="Arial" panose="020B0604020202020204" pitchFamily="34" charset="0"/>
              <a:ea typeface="+mj-ea"/>
              <a:cs typeface="Arial" panose="020B0604020202020204" pitchFamily="34" charset="0"/>
            </a:endParaRPr>
          </a:p>
        </p:txBody>
      </p:sp>
      <p:sp>
        <p:nvSpPr>
          <p:cNvPr id="50" name="직사각형 17">
            <a:extLst>
              <a:ext uri="{FF2B5EF4-FFF2-40B4-BE49-F238E27FC236}">
                <a16:creationId xmlns:a16="http://schemas.microsoft.com/office/drawing/2014/main" id="{9D016DB7-FB3B-4D70-9AB8-CEF136071394}"/>
              </a:ext>
            </a:extLst>
          </p:cNvPr>
          <p:cNvSpPr>
            <a:spLocks noChangeArrowheads="1"/>
          </p:cNvSpPr>
          <p:nvPr/>
        </p:nvSpPr>
        <p:spPr bwMode="auto">
          <a:xfrm>
            <a:off x="7182771" y="1260645"/>
            <a:ext cx="513429" cy="700819"/>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693,908kg</a:t>
            </a:r>
          </a:p>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(48.1%)</a:t>
            </a:r>
          </a:p>
        </p:txBody>
      </p:sp>
      <p:sp>
        <p:nvSpPr>
          <p:cNvPr id="51" name="직사각형 152">
            <a:extLst>
              <a:ext uri="{FF2B5EF4-FFF2-40B4-BE49-F238E27FC236}">
                <a16:creationId xmlns:a16="http://schemas.microsoft.com/office/drawing/2014/main" id="{2EACE2F3-9174-41FE-88FC-3E8E45B5F3CB}"/>
              </a:ext>
            </a:extLst>
          </p:cNvPr>
          <p:cNvSpPr/>
          <p:nvPr/>
        </p:nvSpPr>
        <p:spPr bwMode="auto">
          <a:xfrm>
            <a:off x="6552211" y="998792"/>
            <a:ext cx="1064694"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ko-KR" altLang="en-US" sz="900" b="1" dirty="0">
                <a:solidFill>
                  <a:srgbClr val="012169"/>
                </a:solidFill>
                <a:ea typeface="맑은 고딕" panose="020B0503020000020004" pitchFamily="50" charset="-127"/>
                <a:cs typeface="Verdana" panose="020B0604030504040204" pitchFamily="34" charset="0"/>
              </a:rPr>
              <a:t>매입단가 및 수량</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cxnSp>
        <p:nvCxnSpPr>
          <p:cNvPr id="52" name="직선 연결선 327">
            <a:extLst>
              <a:ext uri="{FF2B5EF4-FFF2-40B4-BE49-F238E27FC236}">
                <a16:creationId xmlns:a16="http://schemas.microsoft.com/office/drawing/2014/main" id="{D7498B91-A2FB-432B-81E5-6E82991412C3}"/>
              </a:ext>
            </a:extLst>
          </p:cNvPr>
          <p:cNvCxnSpPr/>
          <p:nvPr/>
        </p:nvCxnSpPr>
        <p:spPr>
          <a:xfrm>
            <a:off x="6475200" y="1207100"/>
            <a:ext cx="1218717"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53" name="직사각형 152">
            <a:extLst>
              <a:ext uri="{FF2B5EF4-FFF2-40B4-BE49-F238E27FC236}">
                <a16:creationId xmlns:a16="http://schemas.microsoft.com/office/drawing/2014/main" id="{3EC3A09C-12C1-4677-82EE-5323A1119514}"/>
              </a:ext>
            </a:extLst>
          </p:cNvPr>
          <p:cNvSpPr/>
          <p:nvPr/>
        </p:nvSpPr>
        <p:spPr bwMode="auto">
          <a:xfrm>
            <a:off x="7879312" y="998792"/>
            <a:ext cx="710829"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ko-KR" altLang="en-US" sz="900" b="1" dirty="0">
                <a:solidFill>
                  <a:srgbClr val="012169"/>
                </a:solidFill>
                <a:ea typeface="맑은 고딕" panose="020B0503020000020004" pitchFamily="50" charset="-127"/>
                <a:cs typeface="Verdana" panose="020B0604030504040204" pitchFamily="34" charset="0"/>
              </a:rPr>
              <a:t>비용</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cxnSp>
        <p:nvCxnSpPr>
          <p:cNvPr id="54" name="직선 연결선 327">
            <a:extLst>
              <a:ext uri="{FF2B5EF4-FFF2-40B4-BE49-F238E27FC236}">
                <a16:creationId xmlns:a16="http://schemas.microsoft.com/office/drawing/2014/main" id="{F41DCA27-C8DD-4F80-9086-C95DFDBE0F94}"/>
              </a:ext>
            </a:extLst>
          </p:cNvPr>
          <p:cNvCxnSpPr>
            <a:cxnSpLocks/>
          </p:cNvCxnSpPr>
          <p:nvPr/>
        </p:nvCxnSpPr>
        <p:spPr>
          <a:xfrm>
            <a:off x="7750133" y="1207100"/>
            <a:ext cx="969187"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55" name="직사각형 17">
            <a:extLst>
              <a:ext uri="{FF2B5EF4-FFF2-40B4-BE49-F238E27FC236}">
                <a16:creationId xmlns:a16="http://schemas.microsoft.com/office/drawing/2014/main" id="{9968E369-7E76-4537-B645-61DAF59BA1E9}"/>
              </a:ext>
            </a:extLst>
          </p:cNvPr>
          <p:cNvSpPr>
            <a:spLocks noChangeArrowheads="1"/>
          </p:cNvSpPr>
          <p:nvPr/>
        </p:nvSpPr>
        <p:spPr bwMode="auto">
          <a:xfrm>
            <a:off x="6487144" y="2356031"/>
            <a:ext cx="634126" cy="694730"/>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8,063</a:t>
            </a: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원</a:t>
            </a:r>
            <a:r>
              <a:rPr lang="en-US" altLang="ko-KR" sz="800" b="1" kern="0" baseline="30000" dirty="0">
                <a:solidFill>
                  <a:schemeClr val="accent1">
                    <a:lumMod val="75000"/>
                  </a:schemeClr>
                </a:solidFill>
                <a:latin typeface="Arial" panose="020B0604020202020204" pitchFamily="34" charset="0"/>
                <a:ea typeface="+mj-ea"/>
                <a:cs typeface="Arial" panose="020B0604020202020204" pitchFamily="34" charset="0"/>
              </a:rPr>
              <a:t>2</a:t>
            </a: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/kg</a:t>
            </a:r>
          </a:p>
        </p:txBody>
      </p:sp>
      <p:sp>
        <p:nvSpPr>
          <p:cNvPr id="57" name="직사각형 17">
            <a:extLst>
              <a:ext uri="{FF2B5EF4-FFF2-40B4-BE49-F238E27FC236}">
                <a16:creationId xmlns:a16="http://schemas.microsoft.com/office/drawing/2014/main" id="{509CD682-CD9D-4495-8A5E-83ECAF210BFE}"/>
              </a:ext>
            </a:extLst>
          </p:cNvPr>
          <p:cNvSpPr>
            <a:spLocks noChangeArrowheads="1"/>
          </p:cNvSpPr>
          <p:nvPr/>
        </p:nvSpPr>
        <p:spPr bwMode="auto">
          <a:xfrm>
            <a:off x="5674344" y="2356031"/>
            <a:ext cx="759988" cy="694730"/>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Fr. </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대상</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a:p>
            <a:pPr algn="ctr" defTabSz="826719">
              <a:lnSpc>
                <a:spcPct val="120000"/>
              </a:lnSpc>
              <a:buClr>
                <a:srgbClr val="99CC00"/>
              </a:buClr>
              <a:tabLst>
                <a:tab pos="241127" algn="l"/>
              </a:tabLst>
            </a:pP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r>
              <a:rPr lang="ko-KR" altLang="en-US" sz="800" b="1" kern="0" dirty="0" err="1">
                <a:solidFill>
                  <a:schemeClr val="accent1">
                    <a:lumMod val="75000"/>
                  </a:schemeClr>
                </a:solidFill>
                <a:ea typeface="맑은 고딕" panose="020B0503020000020004" pitchFamily="50" charset="-127"/>
                <a:cs typeface="Verdana" panose="020B0604030504040204" pitchFamily="34" charset="0"/>
              </a:rPr>
              <a:t>소분</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 전 원두</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p>
        </p:txBody>
      </p:sp>
      <p:sp>
        <p:nvSpPr>
          <p:cNvPr id="66" name="직사각형 17">
            <a:extLst>
              <a:ext uri="{FF2B5EF4-FFF2-40B4-BE49-F238E27FC236}">
                <a16:creationId xmlns:a16="http://schemas.microsoft.com/office/drawing/2014/main" id="{DCBBD30C-16A1-427B-9840-20BC477ED937}"/>
              </a:ext>
            </a:extLst>
          </p:cNvPr>
          <p:cNvSpPr>
            <a:spLocks noChangeArrowheads="1"/>
          </p:cNvSpPr>
          <p:nvPr/>
        </p:nvSpPr>
        <p:spPr bwMode="auto">
          <a:xfrm>
            <a:off x="7182771" y="2356031"/>
            <a:ext cx="513429" cy="694730"/>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628,058kg</a:t>
            </a:r>
          </a:p>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(43.5%)</a:t>
            </a:r>
          </a:p>
        </p:txBody>
      </p:sp>
      <p:sp>
        <p:nvSpPr>
          <p:cNvPr id="67" name="직사각형 17">
            <a:extLst>
              <a:ext uri="{FF2B5EF4-FFF2-40B4-BE49-F238E27FC236}">
                <a16:creationId xmlns:a16="http://schemas.microsoft.com/office/drawing/2014/main" id="{D61A8A8A-AE02-4F73-8C1A-C47C6632E17B}"/>
              </a:ext>
            </a:extLst>
          </p:cNvPr>
          <p:cNvSpPr>
            <a:spLocks noChangeArrowheads="1"/>
          </p:cNvSpPr>
          <p:nvPr/>
        </p:nvSpPr>
        <p:spPr bwMode="auto">
          <a:xfrm>
            <a:off x="6487145" y="3093461"/>
            <a:ext cx="634126" cy="909609"/>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cs typeface="Verdana" panose="020B0604030504040204" pitchFamily="34" charset="0"/>
              </a:rPr>
              <a:t>품목별</a:t>
            </a:r>
            <a:endParaRPr lang="en-US" altLang="ko-KR" sz="800" b="1" kern="0" dirty="0">
              <a:solidFill>
                <a:schemeClr val="accent1">
                  <a:lumMod val="75000"/>
                </a:schemeClr>
              </a:solidFill>
              <a:cs typeface="Verdana" panose="020B0604030504040204" pitchFamily="34" charset="0"/>
            </a:endParaRPr>
          </a:p>
          <a:p>
            <a:pPr algn="ctr" defTabSz="826719">
              <a:lnSpc>
                <a:spcPct val="120000"/>
              </a:lnSpc>
              <a:buClr>
                <a:srgbClr val="99CC00"/>
              </a:buClr>
              <a:tabLst>
                <a:tab pos="241127" algn="l"/>
              </a:tabLst>
            </a:pPr>
            <a:r>
              <a:rPr lang="ko-KR" altLang="en-US" sz="800" b="1" kern="0" dirty="0">
                <a:solidFill>
                  <a:schemeClr val="accent1">
                    <a:lumMod val="75000"/>
                  </a:schemeClr>
                </a:solidFill>
                <a:cs typeface="Verdana" panose="020B0604030504040204" pitchFamily="34" charset="0"/>
              </a:rPr>
              <a:t>매입단가</a:t>
            </a:r>
            <a:r>
              <a:rPr lang="en-US" altLang="ko-KR" sz="800" b="1" kern="0" baseline="30000" dirty="0">
                <a:solidFill>
                  <a:schemeClr val="accent1">
                    <a:lumMod val="75000"/>
                  </a:schemeClr>
                </a:solidFill>
                <a:cs typeface="Verdana" panose="020B0604030504040204" pitchFamily="34" charset="0"/>
              </a:rPr>
              <a:t>3</a:t>
            </a:r>
            <a:endParaRPr lang="en-US" altLang="ko-KR" sz="800" b="1" kern="0" baseline="30000" dirty="0">
              <a:solidFill>
                <a:srgbClr val="FF0000"/>
              </a:solidFill>
              <a:latin typeface="Arial" panose="020B0604020202020204" pitchFamily="34" charset="0"/>
              <a:ea typeface="+mj-ea"/>
              <a:cs typeface="Arial" panose="020B0604020202020204" pitchFamily="34" charset="0"/>
            </a:endParaRPr>
          </a:p>
        </p:txBody>
      </p:sp>
      <p:sp>
        <p:nvSpPr>
          <p:cNvPr id="68" name="직사각형 17">
            <a:extLst>
              <a:ext uri="{FF2B5EF4-FFF2-40B4-BE49-F238E27FC236}">
                <a16:creationId xmlns:a16="http://schemas.microsoft.com/office/drawing/2014/main" id="{ED169470-A7D6-4CC0-ACAF-D9E594F75125}"/>
              </a:ext>
            </a:extLst>
          </p:cNvPr>
          <p:cNvSpPr>
            <a:spLocks noChangeArrowheads="1"/>
          </p:cNvSpPr>
          <p:nvPr/>
        </p:nvSpPr>
        <p:spPr bwMode="auto">
          <a:xfrm>
            <a:off x="5674344" y="3093461"/>
            <a:ext cx="759988" cy="602239"/>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전용상품</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a:p>
            <a:pPr algn="ctr" defTabSz="826719">
              <a:lnSpc>
                <a:spcPct val="120000"/>
              </a:lnSpc>
              <a:buClr>
                <a:srgbClr val="99CC00"/>
              </a:buClr>
              <a:tabLst>
                <a:tab pos="241127" algn="l"/>
              </a:tabLst>
            </a:pP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컵</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 </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우유 등</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p>
        </p:txBody>
      </p:sp>
      <p:sp>
        <p:nvSpPr>
          <p:cNvPr id="69" name="직사각형 17">
            <a:extLst>
              <a:ext uri="{FF2B5EF4-FFF2-40B4-BE49-F238E27FC236}">
                <a16:creationId xmlns:a16="http://schemas.microsoft.com/office/drawing/2014/main" id="{9E32851A-1203-46EB-B3E6-1E49166507F7}"/>
              </a:ext>
            </a:extLst>
          </p:cNvPr>
          <p:cNvSpPr>
            <a:spLocks noChangeArrowheads="1"/>
          </p:cNvSpPr>
          <p:nvPr/>
        </p:nvSpPr>
        <p:spPr bwMode="auto">
          <a:xfrm>
            <a:off x="7749169" y="3093461"/>
            <a:ext cx="976480" cy="908244"/>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rgbClr val="006DA3"/>
                </a:solidFill>
                <a:latin typeface="Arial" panose="020B0604020202020204" pitchFamily="34" charset="0"/>
                <a:cs typeface="Arial" panose="020B0604020202020204" pitchFamily="34" charset="0"/>
              </a:rPr>
              <a:t>공급가액</a:t>
            </a:r>
            <a:r>
              <a:rPr lang="en-US" altLang="ko-KR" sz="800" b="1" kern="0" dirty="0">
                <a:solidFill>
                  <a:srgbClr val="006DA3"/>
                </a:solidFill>
                <a:latin typeface="Arial" panose="020B0604020202020204" pitchFamily="34" charset="0"/>
                <a:cs typeface="Arial" panose="020B0604020202020204" pitchFamily="34" charset="0"/>
              </a:rPr>
              <a:t>*</a:t>
            </a:r>
          </a:p>
          <a:p>
            <a:pPr algn="ctr" defTabSz="826719">
              <a:lnSpc>
                <a:spcPct val="120000"/>
              </a:lnSpc>
              <a:buClr>
                <a:srgbClr val="99CC00"/>
              </a:buClr>
              <a:tabLst>
                <a:tab pos="241127" algn="l"/>
              </a:tabLst>
            </a:pPr>
            <a:r>
              <a:rPr lang="ko-KR" altLang="en-US" sz="800" b="1" kern="0" dirty="0">
                <a:solidFill>
                  <a:srgbClr val="006DA3"/>
                </a:solidFill>
                <a:latin typeface="Arial" panose="020B0604020202020204" pitchFamily="34" charset="0"/>
                <a:cs typeface="Arial" panose="020B0604020202020204" pitchFamily="34" charset="0"/>
              </a:rPr>
              <a:t>물류수수료</a:t>
            </a:r>
            <a:r>
              <a:rPr lang="en-US" altLang="ko-KR" sz="800" b="1" kern="0" baseline="30000" dirty="0">
                <a:solidFill>
                  <a:srgbClr val="006DA3"/>
                </a:solidFill>
                <a:latin typeface="Arial" panose="020B0604020202020204" pitchFamily="34" charset="0"/>
                <a:cs typeface="Arial" panose="020B0604020202020204" pitchFamily="34" charset="0"/>
              </a:rPr>
              <a:t>1</a:t>
            </a:r>
            <a:endParaRPr lang="en-US" altLang="ko-KR" sz="800" b="1" kern="0" dirty="0">
              <a:solidFill>
                <a:srgbClr val="FF0000"/>
              </a:solidFill>
              <a:latin typeface="Arial" panose="020B0604020202020204" pitchFamily="34" charset="0"/>
              <a:ea typeface="+mj-ea"/>
              <a:cs typeface="Arial" panose="020B0604020202020204" pitchFamily="34" charset="0"/>
            </a:endParaRPr>
          </a:p>
        </p:txBody>
      </p:sp>
      <p:sp>
        <p:nvSpPr>
          <p:cNvPr id="72" name="직사각형 17">
            <a:extLst>
              <a:ext uri="{FF2B5EF4-FFF2-40B4-BE49-F238E27FC236}">
                <a16:creationId xmlns:a16="http://schemas.microsoft.com/office/drawing/2014/main" id="{D2EB3FC5-F47E-4A97-9032-900E9E6EAFE2}"/>
              </a:ext>
            </a:extLst>
          </p:cNvPr>
          <p:cNvSpPr>
            <a:spLocks noChangeArrowheads="1"/>
          </p:cNvSpPr>
          <p:nvPr/>
        </p:nvSpPr>
        <p:spPr bwMode="auto">
          <a:xfrm>
            <a:off x="5674344" y="4046668"/>
            <a:ext cx="759988" cy="859404"/>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주방기기</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기물</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집기</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비품</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가구 등</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p:txBody>
      </p:sp>
      <p:sp>
        <p:nvSpPr>
          <p:cNvPr id="74" name="직사각형 17">
            <a:extLst>
              <a:ext uri="{FF2B5EF4-FFF2-40B4-BE49-F238E27FC236}">
                <a16:creationId xmlns:a16="http://schemas.microsoft.com/office/drawing/2014/main" id="{0B29C15C-2755-4BBB-B139-696705785187}"/>
              </a:ext>
            </a:extLst>
          </p:cNvPr>
          <p:cNvSpPr>
            <a:spLocks noChangeArrowheads="1"/>
          </p:cNvSpPr>
          <p:nvPr/>
        </p:nvSpPr>
        <p:spPr bwMode="auto">
          <a:xfrm>
            <a:off x="7182771" y="4046668"/>
            <a:ext cx="510818" cy="859404"/>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399</a:t>
            </a: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개</a:t>
            </a:r>
            <a:r>
              <a:rPr lang="en-US" altLang="ko-KR" sz="800" b="1" kern="0" baseline="30000" dirty="0">
                <a:solidFill>
                  <a:schemeClr val="accent1">
                    <a:lumMod val="75000"/>
                  </a:schemeClr>
                </a:solidFill>
                <a:latin typeface="Arial" panose="020B0604020202020204" pitchFamily="34" charset="0"/>
                <a:ea typeface="+mj-ea"/>
                <a:cs typeface="Arial" panose="020B0604020202020204" pitchFamily="34" charset="0"/>
              </a:rPr>
              <a:t>4</a:t>
            </a:r>
          </a:p>
        </p:txBody>
      </p:sp>
      <p:sp>
        <p:nvSpPr>
          <p:cNvPr id="79" name="직사각형 17">
            <a:extLst>
              <a:ext uri="{FF2B5EF4-FFF2-40B4-BE49-F238E27FC236}">
                <a16:creationId xmlns:a16="http://schemas.microsoft.com/office/drawing/2014/main" id="{7DBF3DE2-E5D5-4B48-B51B-E5349732524B}"/>
              </a:ext>
            </a:extLst>
          </p:cNvPr>
          <p:cNvSpPr>
            <a:spLocks noChangeArrowheads="1"/>
          </p:cNvSpPr>
          <p:nvPr/>
        </p:nvSpPr>
        <p:spPr bwMode="auto">
          <a:xfrm>
            <a:off x="5674343" y="5090201"/>
            <a:ext cx="759458" cy="273524"/>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가구</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 </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머신 등</a:t>
            </a:r>
            <a:endParaRPr lang="en-US" altLang="ko-KR" sz="800" b="1" kern="0" baseline="30000" dirty="0">
              <a:solidFill>
                <a:schemeClr val="accent1">
                  <a:lumMod val="75000"/>
                </a:schemeClr>
              </a:solidFill>
              <a:ea typeface="맑은 고딕" panose="020B0503020000020004" pitchFamily="50" charset="-127"/>
              <a:cs typeface="Verdana" panose="020B0604030504040204" pitchFamily="34" charset="0"/>
            </a:endParaRPr>
          </a:p>
        </p:txBody>
      </p:sp>
      <p:sp>
        <p:nvSpPr>
          <p:cNvPr id="80" name="직사각형 17">
            <a:extLst>
              <a:ext uri="{FF2B5EF4-FFF2-40B4-BE49-F238E27FC236}">
                <a16:creationId xmlns:a16="http://schemas.microsoft.com/office/drawing/2014/main" id="{23432F1C-84C1-407C-BB78-809B8920AC03}"/>
              </a:ext>
            </a:extLst>
          </p:cNvPr>
          <p:cNvSpPr>
            <a:spLocks noChangeArrowheads="1"/>
          </p:cNvSpPr>
          <p:nvPr/>
        </p:nvSpPr>
        <p:spPr bwMode="auto">
          <a:xfrm>
            <a:off x="6494804" y="5090201"/>
            <a:ext cx="634126" cy="273524"/>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품목별 매입단가</a:t>
            </a:r>
            <a:r>
              <a:rPr lang="en-US" altLang="ko-KR" sz="800" b="1" kern="0" baseline="30000" dirty="0">
                <a:solidFill>
                  <a:schemeClr val="accent1">
                    <a:lumMod val="75000"/>
                  </a:schemeClr>
                </a:solidFill>
                <a:latin typeface="Arial" panose="020B0604020202020204" pitchFamily="34" charset="0"/>
                <a:ea typeface="+mj-ea"/>
                <a:cs typeface="Arial" panose="020B0604020202020204" pitchFamily="34" charset="0"/>
              </a:rPr>
              <a:t>3</a:t>
            </a:r>
          </a:p>
        </p:txBody>
      </p:sp>
      <p:sp>
        <p:nvSpPr>
          <p:cNvPr id="83" name="직사각형 17">
            <a:extLst>
              <a:ext uri="{FF2B5EF4-FFF2-40B4-BE49-F238E27FC236}">
                <a16:creationId xmlns:a16="http://schemas.microsoft.com/office/drawing/2014/main" id="{5DF60234-2D9A-43F2-92B8-1FBF03D7212F}"/>
              </a:ext>
            </a:extLst>
          </p:cNvPr>
          <p:cNvSpPr>
            <a:spLocks noChangeArrowheads="1"/>
          </p:cNvSpPr>
          <p:nvPr/>
        </p:nvSpPr>
        <p:spPr bwMode="auto">
          <a:xfrm>
            <a:off x="5673816" y="5390353"/>
            <a:ext cx="3052800" cy="578321"/>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cs typeface="Arial" panose="020B0604020202020204" pitchFamily="34" charset="0"/>
              </a:rPr>
              <a:t>N/A</a:t>
            </a:r>
          </a:p>
        </p:txBody>
      </p:sp>
      <p:sp>
        <p:nvSpPr>
          <p:cNvPr id="88" name="직사각형 17">
            <a:extLst>
              <a:ext uri="{FF2B5EF4-FFF2-40B4-BE49-F238E27FC236}">
                <a16:creationId xmlns:a16="http://schemas.microsoft.com/office/drawing/2014/main" id="{34657D90-5521-40A3-A495-89CD17FE24FC}"/>
              </a:ext>
            </a:extLst>
          </p:cNvPr>
          <p:cNvSpPr>
            <a:spLocks noChangeArrowheads="1"/>
          </p:cNvSpPr>
          <p:nvPr/>
        </p:nvSpPr>
        <p:spPr bwMode="auto">
          <a:xfrm>
            <a:off x="6487144" y="2009055"/>
            <a:ext cx="642287" cy="306738"/>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a:solidFill>
                  <a:schemeClr val="accent1">
                    <a:lumMod val="75000"/>
                  </a:schemeClr>
                </a:solidFill>
                <a:latin typeface="Arial" panose="020B0604020202020204" pitchFamily="34" charset="0"/>
                <a:ea typeface="+mj-ea"/>
                <a:cs typeface="Arial" panose="020B0604020202020204" pitchFamily="34" charset="0"/>
              </a:rPr>
              <a:t>8,200</a:t>
            </a:r>
            <a:r>
              <a:rPr lang="ko-KR" altLang="en-US" sz="800" b="1" kern="0">
                <a:solidFill>
                  <a:schemeClr val="accent1">
                    <a:lumMod val="75000"/>
                  </a:schemeClr>
                </a:solidFill>
                <a:latin typeface="Arial" panose="020B0604020202020204" pitchFamily="34" charset="0"/>
                <a:ea typeface="+mj-ea"/>
                <a:cs typeface="Arial" panose="020B0604020202020204" pitchFamily="34" charset="0"/>
              </a:rPr>
              <a:t>원</a:t>
            </a: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/kg</a:t>
            </a:r>
          </a:p>
        </p:txBody>
      </p:sp>
      <p:sp>
        <p:nvSpPr>
          <p:cNvPr id="95" name="직사각형 17">
            <a:extLst>
              <a:ext uri="{FF2B5EF4-FFF2-40B4-BE49-F238E27FC236}">
                <a16:creationId xmlns:a16="http://schemas.microsoft.com/office/drawing/2014/main" id="{F423902A-FC23-4EB3-BC73-BF085F0AD90A}"/>
              </a:ext>
            </a:extLst>
          </p:cNvPr>
          <p:cNvSpPr>
            <a:spLocks noChangeArrowheads="1"/>
          </p:cNvSpPr>
          <p:nvPr/>
        </p:nvSpPr>
        <p:spPr bwMode="auto">
          <a:xfrm>
            <a:off x="5673816" y="3733038"/>
            <a:ext cx="759988" cy="270032"/>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범용상품</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a:p>
            <a:pPr algn="ctr" defTabSz="826719">
              <a:lnSpc>
                <a:spcPct val="120000"/>
              </a:lnSpc>
              <a:buClr>
                <a:srgbClr val="99CC00"/>
              </a:buClr>
              <a:tabLst>
                <a:tab pos="241127" algn="l"/>
              </a:tabLst>
            </a:pP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설탕 등</a:t>
            </a: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a:t>
            </a:r>
          </a:p>
        </p:txBody>
      </p:sp>
      <p:sp>
        <p:nvSpPr>
          <p:cNvPr id="98" name="직사각형 152">
            <a:extLst>
              <a:ext uri="{FF2B5EF4-FFF2-40B4-BE49-F238E27FC236}">
                <a16:creationId xmlns:a16="http://schemas.microsoft.com/office/drawing/2014/main" id="{B132CAFF-7947-41C0-B42C-D004611435EE}"/>
              </a:ext>
            </a:extLst>
          </p:cNvPr>
          <p:cNvSpPr/>
          <p:nvPr/>
        </p:nvSpPr>
        <p:spPr bwMode="auto">
          <a:xfrm>
            <a:off x="3769782" y="998792"/>
            <a:ext cx="1766656"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ea typeface="맑은 고딕" panose="020B0503020000020004" pitchFamily="50" charset="-127"/>
                <a:cs typeface="Verdana" panose="020B0604030504040204" pitchFamily="34" charset="0"/>
              </a:rPr>
              <a:t>Revenue Nature</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cxnSp>
        <p:nvCxnSpPr>
          <p:cNvPr id="99" name="직선 연결선 327">
            <a:extLst>
              <a:ext uri="{FF2B5EF4-FFF2-40B4-BE49-F238E27FC236}">
                <a16:creationId xmlns:a16="http://schemas.microsoft.com/office/drawing/2014/main" id="{76425B76-2491-45CA-BDEA-C8E9574449E7}"/>
              </a:ext>
            </a:extLst>
          </p:cNvPr>
          <p:cNvCxnSpPr/>
          <p:nvPr/>
        </p:nvCxnSpPr>
        <p:spPr>
          <a:xfrm>
            <a:off x="3769782" y="1207100"/>
            <a:ext cx="1766656"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00" name="직사각형 17">
            <a:extLst>
              <a:ext uri="{FF2B5EF4-FFF2-40B4-BE49-F238E27FC236}">
                <a16:creationId xmlns:a16="http://schemas.microsoft.com/office/drawing/2014/main" id="{E4F17B17-2DD9-4F9F-B675-BC930C7BEB61}"/>
              </a:ext>
            </a:extLst>
          </p:cNvPr>
          <p:cNvSpPr>
            <a:spLocks noChangeArrowheads="1"/>
          </p:cNvSpPr>
          <p:nvPr/>
        </p:nvSpPr>
        <p:spPr bwMode="auto">
          <a:xfrm>
            <a:off x="3782482" y="1245404"/>
            <a:ext cx="1749968" cy="1066194"/>
          </a:xfrm>
          <a:prstGeom prst="rect">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회사는 대상 및 빈스페이스로부터 원두를 매입하여</a:t>
            </a:r>
            <a:r>
              <a:rPr lang="en-US" altLang="ko-KR" sz="800" kern="0" dirty="0">
                <a:solidFill>
                  <a:srgbClr val="000000"/>
                </a:solidFill>
                <a:latin typeface="맑은 고딕" panose="020B0503020000020004" pitchFamily="50" charset="-127"/>
              </a:rPr>
              <a:t> SPC</a:t>
            </a:r>
            <a:r>
              <a:rPr lang="ko-KR" altLang="en-US" sz="800" kern="0" dirty="0">
                <a:solidFill>
                  <a:srgbClr val="000000"/>
                </a:solidFill>
                <a:latin typeface="맑은 고딕" panose="020B0503020000020004" pitchFamily="50" charset="-127"/>
              </a:rPr>
              <a:t>에 납품하며</a:t>
            </a:r>
            <a:r>
              <a:rPr lang="en-US" altLang="ko-KR" sz="800" kern="0" dirty="0">
                <a:solidFill>
                  <a:srgbClr val="000000"/>
                </a:solidFill>
                <a:latin typeface="맑은 고딕" panose="020B0503020000020004" pitchFamily="50" charset="-127"/>
              </a:rPr>
              <a:t>, SPC</a:t>
            </a:r>
            <a:r>
              <a:rPr lang="ko-KR" altLang="en-US" sz="800" kern="0" dirty="0">
                <a:solidFill>
                  <a:srgbClr val="000000"/>
                </a:solidFill>
                <a:latin typeface="맑은 고딕" panose="020B0503020000020004" pitchFamily="50" charset="-127"/>
              </a:rPr>
              <a:t>는 가맹점</a:t>
            </a:r>
            <a:r>
              <a:rPr lang="en-US" altLang="ko-KR" sz="800" kern="0" dirty="0">
                <a:solidFill>
                  <a:srgbClr val="000000"/>
                </a:solidFill>
                <a:latin typeface="맑은 고딕" panose="020B0503020000020004" pitchFamily="50" charset="-127"/>
              </a:rPr>
              <a:t>/</a:t>
            </a:r>
            <a:r>
              <a:rPr lang="ko-KR" altLang="en-US" sz="800" kern="0" dirty="0">
                <a:solidFill>
                  <a:srgbClr val="000000"/>
                </a:solidFill>
                <a:latin typeface="맑은 고딕" panose="020B0503020000020004" pitchFamily="50" charset="-127"/>
              </a:rPr>
              <a:t>직영점에 제품 공급</a:t>
            </a:r>
            <a:endParaRPr lang="en-US" altLang="ko-KR" sz="800" kern="0" dirty="0">
              <a:solidFill>
                <a:srgbClr val="000000"/>
              </a:solidFill>
              <a:latin typeface="맑은 고딕" panose="020B0503020000020004" pitchFamily="50" charset="-127"/>
            </a:endParaRPr>
          </a:p>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회사는 </a:t>
            </a:r>
            <a:r>
              <a:rPr lang="en-US" altLang="ko-KR" sz="800" kern="0" dirty="0">
                <a:solidFill>
                  <a:srgbClr val="000000"/>
                </a:solidFill>
                <a:latin typeface="맑은 고딕" panose="020B0503020000020004" pitchFamily="50" charset="-127"/>
              </a:rPr>
              <a:t>SPC</a:t>
            </a:r>
            <a:r>
              <a:rPr lang="ko-KR" altLang="en-US" sz="800" kern="0" dirty="0">
                <a:solidFill>
                  <a:srgbClr val="000000"/>
                </a:solidFill>
                <a:latin typeface="맑은 고딕" panose="020B0503020000020004" pitchFamily="50" charset="-127"/>
              </a:rPr>
              <a:t>에 물품 납품 시 매출을 총액으로 인식하고</a:t>
            </a:r>
            <a:r>
              <a:rPr lang="en-US" altLang="ko-KR" sz="800" kern="0" dirty="0">
                <a:solidFill>
                  <a:srgbClr val="000000"/>
                </a:solidFill>
                <a:latin typeface="맑은 고딕" panose="020B0503020000020004" pitchFamily="50" charset="-127"/>
              </a:rPr>
              <a:t>, SPC</a:t>
            </a:r>
            <a:r>
              <a:rPr lang="ko-KR" altLang="en-US" sz="800" kern="0" dirty="0">
                <a:solidFill>
                  <a:srgbClr val="000000"/>
                </a:solidFill>
                <a:latin typeface="맑은 고딕" panose="020B0503020000020004" pitchFamily="50" charset="-127"/>
              </a:rPr>
              <a:t>로부터 물류수수료를 제외한 대금을 수령하며</a:t>
            </a:r>
            <a:r>
              <a:rPr lang="en-US" altLang="ko-KR" sz="800" kern="0" dirty="0">
                <a:solidFill>
                  <a:srgbClr val="000000"/>
                </a:solidFill>
                <a:latin typeface="맑은 고딕" panose="020B0503020000020004" pitchFamily="50" charset="-127"/>
              </a:rPr>
              <a:t>,</a:t>
            </a:r>
            <a:r>
              <a:rPr lang="ko-KR" altLang="en-US" sz="800" kern="0" dirty="0">
                <a:solidFill>
                  <a:srgbClr val="000000"/>
                </a:solidFill>
                <a:latin typeface="맑은 고딕" panose="020B0503020000020004" pitchFamily="50" charset="-127"/>
              </a:rPr>
              <a:t> 해당 대금이 매출액으로</a:t>
            </a:r>
            <a:r>
              <a:rPr lang="en-US" altLang="ko-KR" sz="800" kern="0" dirty="0">
                <a:solidFill>
                  <a:srgbClr val="000000"/>
                </a:solidFill>
                <a:latin typeface="맑은 고딕" panose="020B0503020000020004" pitchFamily="50" charset="-127"/>
              </a:rPr>
              <a:t> </a:t>
            </a:r>
            <a:r>
              <a:rPr lang="ko-KR" altLang="en-US" sz="800" kern="0" dirty="0">
                <a:solidFill>
                  <a:srgbClr val="000000"/>
                </a:solidFill>
                <a:latin typeface="맑은 고딕" panose="020B0503020000020004" pitchFamily="50" charset="-127"/>
              </a:rPr>
              <a:t>계상</a:t>
            </a:r>
            <a:endParaRPr lang="en-US" altLang="ko-KR" sz="800" kern="0" dirty="0">
              <a:solidFill>
                <a:srgbClr val="000000"/>
              </a:solidFill>
              <a:latin typeface="맑은 고딕" panose="020B0503020000020004" pitchFamily="50" charset="-127"/>
            </a:endParaRPr>
          </a:p>
        </p:txBody>
      </p:sp>
      <p:sp>
        <p:nvSpPr>
          <p:cNvPr id="101" name="직사각형 17">
            <a:extLst>
              <a:ext uri="{FF2B5EF4-FFF2-40B4-BE49-F238E27FC236}">
                <a16:creationId xmlns:a16="http://schemas.microsoft.com/office/drawing/2014/main" id="{E599B27D-5A16-4886-B1B1-CA32124B516E}"/>
              </a:ext>
            </a:extLst>
          </p:cNvPr>
          <p:cNvSpPr>
            <a:spLocks noChangeArrowheads="1"/>
          </p:cNvSpPr>
          <p:nvPr/>
        </p:nvSpPr>
        <p:spPr bwMode="auto">
          <a:xfrm>
            <a:off x="3782482" y="2354183"/>
            <a:ext cx="1712307" cy="696577"/>
          </a:xfrm>
          <a:prstGeom prst="rect">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대상으로부터 구매한 원두를 회사에서 소분하여 </a:t>
            </a:r>
            <a:r>
              <a:rPr lang="en-US" altLang="ko-KR" sz="800" kern="0" dirty="0">
                <a:solidFill>
                  <a:srgbClr val="000000"/>
                </a:solidFill>
                <a:latin typeface="맑은 고딕" panose="020B0503020000020004" pitchFamily="50" charset="-127"/>
              </a:rPr>
              <a:t>SPC</a:t>
            </a:r>
            <a:r>
              <a:rPr lang="ko-KR" altLang="en-US" sz="800" kern="0" dirty="0">
                <a:solidFill>
                  <a:srgbClr val="000000"/>
                </a:solidFill>
                <a:latin typeface="맑은 고딕" panose="020B0503020000020004" pitchFamily="50" charset="-127"/>
              </a:rPr>
              <a:t>에 납품 </a:t>
            </a:r>
            <a:r>
              <a:rPr lang="en-US" altLang="ko-KR" sz="800" kern="0" dirty="0">
                <a:solidFill>
                  <a:srgbClr val="000000"/>
                </a:solidFill>
                <a:latin typeface="맑은 고딕" panose="020B0503020000020004" pitchFamily="50" charset="-127"/>
              </a:rPr>
              <a:t>(</a:t>
            </a:r>
            <a:r>
              <a:rPr lang="ko-KR" altLang="en-US" sz="800" kern="0" dirty="0">
                <a:solidFill>
                  <a:srgbClr val="000000"/>
                </a:solidFill>
                <a:latin typeface="맑은 고딕" panose="020B0503020000020004" pitchFamily="50" charset="-127"/>
              </a:rPr>
              <a:t>이외 절차 상품과 동일</a:t>
            </a:r>
            <a:r>
              <a:rPr lang="en-US" altLang="ko-KR" sz="800" kern="0" dirty="0">
                <a:solidFill>
                  <a:srgbClr val="000000"/>
                </a:solidFill>
                <a:latin typeface="맑은 고딕" panose="020B0503020000020004" pitchFamily="50" charset="-127"/>
              </a:rPr>
              <a:t>)</a:t>
            </a:r>
          </a:p>
        </p:txBody>
      </p:sp>
      <p:sp>
        <p:nvSpPr>
          <p:cNvPr id="102" name="직사각형 17">
            <a:extLst>
              <a:ext uri="{FF2B5EF4-FFF2-40B4-BE49-F238E27FC236}">
                <a16:creationId xmlns:a16="http://schemas.microsoft.com/office/drawing/2014/main" id="{28A82DC6-68E3-4DE3-8018-3A3ECBE5DA5A}"/>
              </a:ext>
            </a:extLst>
          </p:cNvPr>
          <p:cNvSpPr>
            <a:spLocks noChangeArrowheads="1"/>
          </p:cNvSpPr>
          <p:nvPr/>
        </p:nvSpPr>
        <p:spPr bwMode="auto">
          <a:xfrm>
            <a:off x="3775855" y="3092311"/>
            <a:ext cx="1749968" cy="914120"/>
          </a:xfrm>
          <a:prstGeom prst="rect">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en-US" altLang="ko-KR" sz="800" kern="0" dirty="0">
                <a:solidFill>
                  <a:srgbClr val="000000"/>
                </a:solidFill>
                <a:latin typeface="맑은 고딕" panose="020B0503020000020004" pitchFamily="50" charset="-127"/>
              </a:rPr>
              <a:t>SPC</a:t>
            </a:r>
            <a:r>
              <a:rPr lang="ko-KR" altLang="en-US" sz="800" kern="0" dirty="0">
                <a:solidFill>
                  <a:srgbClr val="000000"/>
                </a:solidFill>
                <a:latin typeface="맑은 고딕" panose="020B0503020000020004" pitchFamily="50" charset="-127"/>
              </a:rPr>
              <a:t>는 컵</a:t>
            </a:r>
            <a:r>
              <a:rPr lang="en-US" altLang="ko-KR" sz="800" kern="0" dirty="0">
                <a:solidFill>
                  <a:srgbClr val="000000"/>
                </a:solidFill>
                <a:latin typeface="맑은 고딕" panose="020B0503020000020004" pitchFamily="50" charset="-127"/>
              </a:rPr>
              <a:t>, </a:t>
            </a:r>
            <a:r>
              <a:rPr lang="ko-KR" altLang="en-US" sz="800" kern="0" dirty="0">
                <a:solidFill>
                  <a:srgbClr val="000000"/>
                </a:solidFill>
                <a:latin typeface="맑은 고딕" panose="020B0503020000020004" pitchFamily="50" charset="-127"/>
              </a:rPr>
              <a:t>우유</a:t>
            </a:r>
            <a:r>
              <a:rPr lang="en-US" altLang="ko-KR" sz="800" kern="0" dirty="0">
                <a:solidFill>
                  <a:srgbClr val="000000"/>
                </a:solidFill>
                <a:latin typeface="맑은 고딕" panose="020B0503020000020004" pitchFamily="50" charset="-127"/>
              </a:rPr>
              <a:t>, </a:t>
            </a:r>
            <a:r>
              <a:rPr lang="ko-KR" altLang="en-US" sz="800" kern="0" dirty="0">
                <a:solidFill>
                  <a:srgbClr val="000000"/>
                </a:solidFill>
                <a:latin typeface="맑은 고딕" panose="020B0503020000020004" pitchFamily="50" charset="-127"/>
              </a:rPr>
              <a:t>설탕 등 재료를 매입하여</a:t>
            </a:r>
            <a:r>
              <a:rPr lang="en-US" altLang="ko-KR" sz="800" kern="0" dirty="0">
                <a:solidFill>
                  <a:srgbClr val="000000"/>
                </a:solidFill>
                <a:latin typeface="맑은 고딕" panose="020B0503020000020004" pitchFamily="50" charset="-127"/>
              </a:rPr>
              <a:t> </a:t>
            </a:r>
            <a:r>
              <a:rPr lang="ko-KR" altLang="en-US" sz="800" kern="0" dirty="0">
                <a:solidFill>
                  <a:srgbClr val="000000"/>
                </a:solidFill>
                <a:latin typeface="맑은 고딕" panose="020B0503020000020004" pitchFamily="50" charset="-127"/>
              </a:rPr>
              <a:t>가맹점에 납품</a:t>
            </a:r>
            <a:endParaRPr lang="en-US" altLang="ko-KR" sz="800" kern="0" dirty="0">
              <a:solidFill>
                <a:srgbClr val="000000"/>
              </a:solidFill>
              <a:latin typeface="맑은 고딕" panose="020B0503020000020004" pitchFamily="50" charset="-127"/>
            </a:endParaRPr>
          </a:p>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회사는 </a:t>
            </a:r>
            <a:r>
              <a:rPr lang="en-US" altLang="ko-KR" sz="800" kern="0" dirty="0">
                <a:solidFill>
                  <a:srgbClr val="000000"/>
                </a:solidFill>
                <a:latin typeface="맑은 고딕" panose="020B0503020000020004" pitchFamily="50" charset="-127"/>
              </a:rPr>
              <a:t>SPC</a:t>
            </a:r>
            <a:r>
              <a:rPr lang="ko-KR" altLang="en-US" sz="800" kern="0" dirty="0">
                <a:solidFill>
                  <a:srgbClr val="000000"/>
                </a:solidFill>
                <a:latin typeface="맑은 고딕" panose="020B0503020000020004" pitchFamily="50" charset="-127"/>
              </a:rPr>
              <a:t>에 물품 납품 시 매출에서 </a:t>
            </a:r>
            <a:r>
              <a:rPr lang="en-US" altLang="ko-KR" sz="800" kern="0" dirty="0">
                <a:solidFill>
                  <a:srgbClr val="000000"/>
                </a:solidFill>
                <a:latin typeface="맑은 고딕" panose="020B0503020000020004" pitchFamily="50" charset="-127"/>
              </a:rPr>
              <a:t>SPC</a:t>
            </a:r>
            <a:r>
              <a:rPr lang="ko-KR" altLang="en-US" sz="800" kern="0" dirty="0">
                <a:solidFill>
                  <a:srgbClr val="000000"/>
                </a:solidFill>
                <a:latin typeface="맑은 고딕" panose="020B0503020000020004" pitchFamily="50" charset="-127"/>
              </a:rPr>
              <a:t>에 대한 물류수수료와 관련 매입원가를 제외한 순액으로 매출을 인식하고 대금을 수령</a:t>
            </a:r>
            <a:endParaRPr lang="en-US" altLang="ko-KR" sz="800" kern="0" dirty="0">
              <a:solidFill>
                <a:srgbClr val="000000"/>
              </a:solidFill>
              <a:latin typeface="맑은 고딕" panose="020B0503020000020004" pitchFamily="50" charset="-127"/>
            </a:endParaRPr>
          </a:p>
        </p:txBody>
      </p:sp>
      <p:sp>
        <p:nvSpPr>
          <p:cNvPr id="103" name="직사각형 17">
            <a:extLst>
              <a:ext uri="{FF2B5EF4-FFF2-40B4-BE49-F238E27FC236}">
                <a16:creationId xmlns:a16="http://schemas.microsoft.com/office/drawing/2014/main" id="{ED10B257-535F-4D61-A4AE-62920B87BE32}"/>
              </a:ext>
            </a:extLst>
          </p:cNvPr>
          <p:cNvSpPr>
            <a:spLocks noChangeArrowheads="1"/>
          </p:cNvSpPr>
          <p:nvPr/>
        </p:nvSpPr>
        <p:spPr bwMode="auto">
          <a:xfrm>
            <a:off x="3780757" y="4046667"/>
            <a:ext cx="1735308" cy="860717"/>
          </a:xfrm>
          <a:prstGeom prst="rect">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가맹점 오픈 시 수령하는 가맹교육비와 도면 및 디자인비가 포함되어 있으며</a:t>
            </a:r>
            <a:r>
              <a:rPr lang="en-US" altLang="ko-KR" sz="800" kern="0" dirty="0">
                <a:solidFill>
                  <a:srgbClr val="000000"/>
                </a:solidFill>
                <a:latin typeface="맑은 고딕" panose="020B0503020000020004" pitchFamily="50" charset="-127"/>
              </a:rPr>
              <a:t>, </a:t>
            </a:r>
            <a:r>
              <a:rPr lang="ko-KR" altLang="en-US" sz="800" kern="0" dirty="0">
                <a:solidFill>
                  <a:srgbClr val="000000"/>
                </a:solidFill>
                <a:latin typeface="맑은 고딕" panose="020B0503020000020004" pitchFamily="50" charset="-127"/>
              </a:rPr>
              <a:t>기타 영업을 위해 필요한 장비 및 비품 등을</a:t>
            </a:r>
            <a:r>
              <a:rPr lang="en-US" altLang="ko-KR" sz="800" kern="0" dirty="0">
                <a:solidFill>
                  <a:srgbClr val="000000"/>
                </a:solidFill>
                <a:latin typeface="맑은 고딕" panose="020B0503020000020004" pitchFamily="50" charset="-127"/>
              </a:rPr>
              <a:t> </a:t>
            </a:r>
            <a:r>
              <a:rPr lang="ko-KR" altLang="en-US" sz="800" kern="0" dirty="0">
                <a:solidFill>
                  <a:srgbClr val="000000"/>
                </a:solidFill>
                <a:latin typeface="맑은 고딕" panose="020B0503020000020004" pitchFamily="50" charset="-127"/>
              </a:rPr>
              <a:t>협력업체로부터 매입 후 공급하고 총액으로 매출을 인식</a:t>
            </a:r>
            <a:endParaRPr lang="en-US" altLang="ko-KR" sz="800" kern="0" dirty="0">
              <a:solidFill>
                <a:srgbClr val="000000"/>
              </a:solidFill>
              <a:latin typeface="맑은 고딕" panose="020B0503020000020004" pitchFamily="50" charset="-127"/>
            </a:endParaRPr>
          </a:p>
        </p:txBody>
      </p:sp>
      <p:sp>
        <p:nvSpPr>
          <p:cNvPr id="104" name="직사각형 17">
            <a:extLst>
              <a:ext uri="{FF2B5EF4-FFF2-40B4-BE49-F238E27FC236}">
                <a16:creationId xmlns:a16="http://schemas.microsoft.com/office/drawing/2014/main" id="{97186DA1-5E0F-462D-B8B8-B369DBBC13CB}"/>
              </a:ext>
            </a:extLst>
          </p:cNvPr>
          <p:cNvSpPr>
            <a:spLocks noChangeArrowheads="1"/>
          </p:cNvSpPr>
          <p:nvPr/>
        </p:nvSpPr>
        <p:spPr bwMode="auto">
          <a:xfrm>
            <a:off x="3780757" y="4935970"/>
            <a:ext cx="1735308" cy="121574"/>
          </a:xfrm>
          <a:prstGeom prst="rect">
            <a:avLst/>
          </a:prstGeom>
          <a:solidFill>
            <a:schemeClr val="bg1"/>
          </a:solidFill>
          <a:ln w="9525" algn="ctr">
            <a:solidFill>
              <a:srgbClr val="0091DA"/>
            </a:solidFill>
            <a:prstDash val="solid"/>
            <a:round/>
            <a:headEnd/>
            <a:tailEnd/>
          </a:ln>
        </p:spPr>
        <p:txBody>
          <a:bodyPr lIns="18000" tIns="0" rIns="18000" bIns="0" anchor="b"/>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가맹점별 </a:t>
            </a:r>
            <a:r>
              <a:rPr lang="en-US" altLang="ko-KR" sz="800" kern="0" dirty="0">
                <a:solidFill>
                  <a:srgbClr val="000000"/>
                </a:solidFill>
                <a:latin typeface="맑은 고딕" panose="020B0503020000020004" pitchFamily="50" charset="-127"/>
              </a:rPr>
              <a:t>150,000</a:t>
            </a:r>
            <a:r>
              <a:rPr lang="ko-KR" altLang="en-US" sz="800" kern="0" dirty="0">
                <a:solidFill>
                  <a:srgbClr val="000000"/>
                </a:solidFill>
                <a:latin typeface="맑은 고딕" panose="020B0503020000020004" pitchFamily="50" charset="-127"/>
              </a:rPr>
              <a:t>원</a:t>
            </a:r>
            <a:r>
              <a:rPr lang="en-US" altLang="ko-KR" sz="800" kern="0" dirty="0">
                <a:solidFill>
                  <a:srgbClr val="000000"/>
                </a:solidFill>
                <a:latin typeface="맑은 고딕" panose="020B0503020000020004" pitchFamily="50" charset="-127"/>
              </a:rPr>
              <a:t>/</a:t>
            </a:r>
            <a:r>
              <a:rPr lang="ko-KR" altLang="en-US" sz="800" kern="0" dirty="0">
                <a:solidFill>
                  <a:srgbClr val="000000"/>
                </a:solidFill>
                <a:latin typeface="맑은 고딕" panose="020B0503020000020004" pitchFamily="50" charset="-127"/>
              </a:rPr>
              <a:t>월</a:t>
            </a:r>
            <a:endParaRPr lang="en-US" altLang="ko-KR" sz="800" kern="0" dirty="0">
              <a:solidFill>
                <a:srgbClr val="000000"/>
              </a:solidFill>
              <a:latin typeface="맑은 고딕" panose="020B0503020000020004" pitchFamily="50" charset="-127"/>
            </a:endParaRPr>
          </a:p>
        </p:txBody>
      </p:sp>
      <p:sp>
        <p:nvSpPr>
          <p:cNvPr id="105" name="직사각형 17">
            <a:extLst>
              <a:ext uri="{FF2B5EF4-FFF2-40B4-BE49-F238E27FC236}">
                <a16:creationId xmlns:a16="http://schemas.microsoft.com/office/drawing/2014/main" id="{3EB85847-DB20-4632-A5EB-9043704D2E1F}"/>
              </a:ext>
            </a:extLst>
          </p:cNvPr>
          <p:cNvSpPr>
            <a:spLocks noChangeArrowheads="1"/>
          </p:cNvSpPr>
          <p:nvPr/>
        </p:nvSpPr>
        <p:spPr bwMode="auto">
          <a:xfrm>
            <a:off x="3780757" y="5080852"/>
            <a:ext cx="1735308" cy="284877"/>
          </a:xfrm>
          <a:prstGeom prst="rect">
            <a:avLst/>
          </a:prstGeom>
          <a:solidFill>
            <a:schemeClr val="bg1"/>
          </a:solidFill>
          <a:ln w="9525" algn="ctr">
            <a:solidFill>
              <a:srgbClr val="0091DA"/>
            </a:solidFill>
            <a:prstDash val="solid"/>
            <a:round/>
            <a:headEnd/>
            <a:tailEnd/>
          </a:ln>
        </p:spPr>
        <p:txBody>
          <a:bodyPr lIns="18000" tIns="0" rIns="18000" bIns="0" anchor="b"/>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latin typeface="맑은 고딕" panose="020B0503020000020004" pitchFamily="50" charset="-127"/>
              </a:rPr>
              <a:t>오픈 이후 운영 중 발생하는 장비 및 비품 등의 공급 관련 매출</a:t>
            </a:r>
            <a:endParaRPr lang="en-US" altLang="ko-KR" sz="800" kern="0" dirty="0">
              <a:latin typeface="맑은 고딕" panose="020B0503020000020004" pitchFamily="50" charset="-127"/>
            </a:endParaRPr>
          </a:p>
        </p:txBody>
      </p:sp>
      <p:sp>
        <p:nvSpPr>
          <p:cNvPr id="106" name="직사각형 17">
            <a:extLst>
              <a:ext uri="{FF2B5EF4-FFF2-40B4-BE49-F238E27FC236}">
                <a16:creationId xmlns:a16="http://schemas.microsoft.com/office/drawing/2014/main" id="{A6F42F42-CBF9-40A3-ACB7-58BAA7117689}"/>
              </a:ext>
            </a:extLst>
          </p:cNvPr>
          <p:cNvSpPr>
            <a:spLocks noChangeArrowheads="1"/>
          </p:cNvSpPr>
          <p:nvPr/>
        </p:nvSpPr>
        <p:spPr bwMode="auto">
          <a:xfrm>
            <a:off x="3780757" y="5393126"/>
            <a:ext cx="1735308" cy="346142"/>
          </a:xfrm>
          <a:prstGeom prst="rect">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kern="0" dirty="0">
                <a:solidFill>
                  <a:srgbClr val="000000"/>
                </a:solidFill>
                <a:latin typeface="맑은 고딕" panose="020B0503020000020004" pitchFamily="50" charset="-127"/>
              </a:rPr>
              <a:t>직영점에서 고객을 대상으로 제품을 판매하여 발생하는 매출</a:t>
            </a:r>
            <a:endParaRPr lang="en-US" altLang="ko-KR" sz="800" kern="0" dirty="0">
              <a:solidFill>
                <a:srgbClr val="000000"/>
              </a:solidFill>
              <a:latin typeface="맑은 고딕" panose="020B0503020000020004" pitchFamily="50" charset="-127"/>
            </a:endParaRPr>
          </a:p>
        </p:txBody>
      </p:sp>
      <p:sp>
        <p:nvSpPr>
          <p:cNvPr id="108" name="직사각형 17">
            <a:extLst>
              <a:ext uri="{FF2B5EF4-FFF2-40B4-BE49-F238E27FC236}">
                <a16:creationId xmlns:a16="http://schemas.microsoft.com/office/drawing/2014/main" id="{7D4CC9CE-D07C-4BA8-91EF-EE2E180EB5B4}"/>
              </a:ext>
            </a:extLst>
          </p:cNvPr>
          <p:cNvSpPr>
            <a:spLocks noChangeArrowheads="1"/>
          </p:cNvSpPr>
          <p:nvPr/>
        </p:nvSpPr>
        <p:spPr bwMode="auto">
          <a:xfrm>
            <a:off x="3780757" y="5798819"/>
            <a:ext cx="1735308" cy="169855"/>
          </a:xfrm>
          <a:prstGeom prst="rect">
            <a:avLst/>
          </a:prstGeom>
          <a:solidFill>
            <a:schemeClr val="bg1"/>
          </a:solidFill>
          <a:ln w="9525" algn="ctr">
            <a:solidFill>
              <a:srgbClr val="0091DA"/>
            </a:solidFill>
            <a:prstDash val="solid"/>
            <a:round/>
            <a:headEnd/>
            <a:tailEnd/>
          </a:ln>
        </p:spPr>
        <p:txBody>
          <a:bodyPr lIns="18000" tIns="0" rIns="18000" bIns="0" anchor="ctr"/>
          <a:lstStyle/>
          <a:p>
            <a:pPr marL="100800" indent="-72000" defTabSz="826719">
              <a:lnSpc>
                <a:spcPts val="900"/>
              </a:lnSpc>
              <a:spcBef>
                <a:spcPts val="200"/>
              </a:spcBef>
              <a:buClr>
                <a:srgbClr val="012169"/>
              </a:buClr>
              <a:buFont typeface="Arial" panose="020B0604020202020204" pitchFamily="34" charset="0"/>
              <a:buChar char="•"/>
              <a:tabLst>
                <a:tab pos="241127" algn="l"/>
              </a:tabLst>
            </a:pPr>
            <a:r>
              <a:rPr lang="ko-KR" altLang="en-US" sz="800" dirty="0">
                <a:latin typeface="Arial" panose="020B0604020202020204" pitchFamily="34" charset="0"/>
                <a:cs typeface="Arial" panose="020B0604020202020204" pitchFamily="34" charset="0"/>
              </a:rPr>
              <a:t>카카오톡 선물하기 등 관련 수수료</a:t>
            </a:r>
            <a:endParaRPr lang="en-US" altLang="ko-KR" sz="800" kern="0" dirty="0">
              <a:solidFill>
                <a:srgbClr val="FF0000"/>
              </a:solidFill>
              <a:latin typeface="맑은 고딕" panose="020B0503020000020004" pitchFamily="50" charset="-127"/>
            </a:endParaRPr>
          </a:p>
        </p:txBody>
      </p:sp>
      <p:cxnSp>
        <p:nvCxnSpPr>
          <p:cNvPr id="109" name="직선 연결선 73">
            <a:extLst>
              <a:ext uri="{FF2B5EF4-FFF2-40B4-BE49-F238E27FC236}">
                <a16:creationId xmlns:a16="http://schemas.microsoft.com/office/drawing/2014/main" id="{7A6A2AD3-3448-4BDD-B747-44D69D91BB85}"/>
              </a:ext>
            </a:extLst>
          </p:cNvPr>
          <p:cNvCxnSpPr/>
          <p:nvPr/>
        </p:nvCxnSpPr>
        <p:spPr>
          <a:xfrm>
            <a:off x="5597673" y="1252676"/>
            <a:ext cx="0" cy="4716000"/>
          </a:xfrm>
          <a:prstGeom prst="line">
            <a:avLst/>
          </a:prstGeom>
          <a:ln w="952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0" name="직선 연결선 73">
            <a:extLst>
              <a:ext uri="{FF2B5EF4-FFF2-40B4-BE49-F238E27FC236}">
                <a16:creationId xmlns:a16="http://schemas.microsoft.com/office/drawing/2014/main" id="{070C8809-E96B-41C5-9ED8-D7078294784F}"/>
              </a:ext>
            </a:extLst>
          </p:cNvPr>
          <p:cNvCxnSpPr/>
          <p:nvPr/>
        </p:nvCxnSpPr>
        <p:spPr>
          <a:xfrm>
            <a:off x="3707913" y="1252676"/>
            <a:ext cx="0" cy="4716000"/>
          </a:xfrm>
          <a:prstGeom prst="line">
            <a:avLst/>
          </a:prstGeom>
          <a:ln w="952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73" name="직사각형 17">
            <a:extLst>
              <a:ext uri="{FF2B5EF4-FFF2-40B4-BE49-F238E27FC236}">
                <a16:creationId xmlns:a16="http://schemas.microsoft.com/office/drawing/2014/main" id="{8BBD73A2-F7F2-4664-BA57-3E44BE725C1E}"/>
              </a:ext>
            </a:extLst>
          </p:cNvPr>
          <p:cNvSpPr>
            <a:spLocks noChangeArrowheads="1"/>
          </p:cNvSpPr>
          <p:nvPr/>
        </p:nvSpPr>
        <p:spPr bwMode="auto">
          <a:xfrm>
            <a:off x="5673816" y="1997831"/>
            <a:ext cx="759988" cy="306675"/>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ea typeface="맑은 고딕" panose="020B0503020000020004" pitchFamily="50" charset="-127"/>
                <a:cs typeface="Verdana" panose="020B0604030504040204" pitchFamily="34" charset="0"/>
              </a:rPr>
              <a:t>Fr. </a:t>
            </a: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빈스페이스</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p:txBody>
      </p:sp>
      <p:sp>
        <p:nvSpPr>
          <p:cNvPr id="75" name="직사각형 17">
            <a:extLst>
              <a:ext uri="{FF2B5EF4-FFF2-40B4-BE49-F238E27FC236}">
                <a16:creationId xmlns:a16="http://schemas.microsoft.com/office/drawing/2014/main" id="{5DAF4859-886C-40C4-8AD3-447741DA4180}"/>
              </a:ext>
            </a:extLst>
          </p:cNvPr>
          <p:cNvSpPr>
            <a:spLocks noChangeArrowheads="1"/>
          </p:cNvSpPr>
          <p:nvPr/>
        </p:nvSpPr>
        <p:spPr bwMode="auto">
          <a:xfrm>
            <a:off x="6473383" y="1258600"/>
            <a:ext cx="656048" cy="703687"/>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a:solidFill>
                  <a:schemeClr val="accent1">
                    <a:lumMod val="75000"/>
                  </a:schemeClr>
                </a:solidFill>
                <a:latin typeface="Arial" panose="020B0604020202020204" pitchFamily="34" charset="0"/>
                <a:ea typeface="+mj-ea"/>
                <a:cs typeface="Arial" panose="020B0604020202020204" pitchFamily="34" charset="0"/>
              </a:rPr>
              <a:t>8,200</a:t>
            </a:r>
            <a:r>
              <a:rPr lang="ko-KR" altLang="en-US" sz="800" b="1" kern="0">
                <a:solidFill>
                  <a:schemeClr val="accent1">
                    <a:lumMod val="75000"/>
                  </a:schemeClr>
                </a:solidFill>
                <a:latin typeface="Arial" panose="020B0604020202020204" pitchFamily="34" charset="0"/>
                <a:ea typeface="+mj-ea"/>
                <a:cs typeface="Arial" panose="020B0604020202020204" pitchFamily="34" charset="0"/>
              </a:rPr>
              <a:t>원</a:t>
            </a:r>
            <a:r>
              <a:rPr lang="en-US" altLang="ko-KR" sz="800" b="1" kern="0">
                <a:solidFill>
                  <a:schemeClr val="accent1">
                    <a:lumMod val="75000"/>
                  </a:schemeClr>
                </a:solidFill>
                <a:latin typeface="Arial" panose="020B0604020202020204" pitchFamily="34" charset="0"/>
                <a:ea typeface="+mj-ea"/>
                <a:cs typeface="Arial" panose="020B0604020202020204" pitchFamily="34" charset="0"/>
              </a:rPr>
              <a:t>/kg</a:t>
            </a:r>
            <a:endParaRPr lang="en-US" altLang="ko-KR" sz="800" b="1" kern="0"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78" name="TextBox 77">
            <a:extLst>
              <a:ext uri="{FF2B5EF4-FFF2-40B4-BE49-F238E27FC236}">
                <a16:creationId xmlns:a16="http://schemas.microsoft.com/office/drawing/2014/main" id="{89D4DA80-E72F-4C0A-8336-043AAC1E4017}"/>
              </a:ext>
            </a:extLst>
          </p:cNvPr>
          <p:cNvSpPr txBox="1"/>
          <p:nvPr/>
        </p:nvSpPr>
        <p:spPr>
          <a:xfrm>
            <a:off x="3780757" y="5996190"/>
            <a:ext cx="5035583" cy="215444"/>
          </a:xfrm>
          <a:prstGeom prst="rect">
            <a:avLst/>
          </a:prstGeom>
          <a:noFill/>
        </p:spPr>
        <p:txBody>
          <a:bodyPr wrap="square" lIns="0" tIns="0" rIns="0" bIns="0" rtlCol="0">
            <a:spAutoFit/>
          </a:bodyPr>
          <a:lstStyle/>
          <a:p>
            <a:r>
              <a:rPr lang="en-US" altLang="ko-KR" sz="700" dirty="0">
                <a:solidFill>
                  <a:srgbClr val="000000"/>
                </a:solidFill>
                <a:latin typeface="맑은 고딕" panose="020B0503020000020004" pitchFamily="50" charset="-127"/>
                <a:cs typeface="Univers for KPMG"/>
              </a:rPr>
              <a:t>Note 1: </a:t>
            </a:r>
            <a:r>
              <a:rPr lang="ko-KR" altLang="en-US" sz="700" dirty="0">
                <a:solidFill>
                  <a:srgbClr val="000000"/>
                </a:solidFill>
                <a:latin typeface="맑은 고딕" panose="020B0503020000020004" pitchFamily="50" charset="-127"/>
                <a:cs typeface="Univers for KPMG"/>
              </a:rPr>
              <a:t>물류수수료는 </a:t>
            </a:r>
            <a:r>
              <a:rPr lang="en-US" altLang="ko-KR" sz="700" dirty="0">
                <a:solidFill>
                  <a:srgbClr val="000000"/>
                </a:solidFill>
                <a:latin typeface="맑은 고딕" panose="020B0503020000020004" pitchFamily="50" charset="-127"/>
                <a:cs typeface="Univers for KPMG"/>
              </a:rPr>
              <a:t>SPC</a:t>
            </a:r>
            <a:r>
              <a:rPr lang="ko-KR" altLang="en-US" sz="700" dirty="0">
                <a:solidFill>
                  <a:srgbClr val="000000"/>
                </a:solidFill>
                <a:latin typeface="맑은 고딕" panose="020B0503020000020004" pitchFamily="50" charset="-127"/>
                <a:cs typeface="Univers for KPMG"/>
              </a:rPr>
              <a:t>에 지급되며</a:t>
            </a:r>
            <a:r>
              <a:rPr lang="en-US" altLang="ko-KR" sz="700" dirty="0">
                <a:solidFill>
                  <a:srgbClr val="000000"/>
                </a:solidFill>
                <a:latin typeface="맑은 고딕" panose="020B0503020000020004" pitchFamily="50" charset="-127"/>
                <a:cs typeface="Univers for KPMG"/>
              </a:rPr>
              <a:t>,</a:t>
            </a:r>
            <a:r>
              <a:rPr lang="ko-KR" altLang="en-US" sz="700" dirty="0">
                <a:solidFill>
                  <a:srgbClr val="000000"/>
                </a:solidFill>
                <a:latin typeface="맑은 고딕" panose="020B0503020000020004" pitchFamily="50" charset="-127"/>
                <a:cs typeface="Univers for KPMG"/>
              </a:rPr>
              <a:t> 품목별로 연간 수수료율 변동 존재 </a:t>
            </a:r>
            <a:r>
              <a:rPr lang="en-US" altLang="ko-KR" sz="700" dirty="0">
                <a:solidFill>
                  <a:srgbClr val="000000"/>
                </a:solidFill>
                <a:latin typeface="맑은 고딕" panose="020B0503020000020004" pitchFamily="50" charset="-127"/>
                <a:cs typeface="Univers for KPMG"/>
              </a:rPr>
              <a:t>/ Note 2: </a:t>
            </a:r>
            <a:r>
              <a:rPr lang="ko-KR" altLang="en-US" sz="700" dirty="0">
                <a:solidFill>
                  <a:srgbClr val="000000"/>
                </a:solidFill>
                <a:latin typeface="맑은 고딕" panose="020B0503020000020004" pitchFamily="50" charset="-127"/>
                <a:cs typeface="Univers for KPMG"/>
              </a:rPr>
              <a:t>회사에서 제공한 구매단가로 관련 노무비 및 간접원가가 포함된 금액 </a:t>
            </a:r>
            <a:r>
              <a:rPr lang="en-US" altLang="ko-KR" sz="700" dirty="0">
                <a:solidFill>
                  <a:srgbClr val="000000"/>
                </a:solidFill>
                <a:latin typeface="맑은 고딕" panose="020B0503020000020004" pitchFamily="50" charset="-127"/>
                <a:cs typeface="Univers for KPMG"/>
              </a:rPr>
              <a:t>Note 3: </a:t>
            </a:r>
            <a:r>
              <a:rPr lang="ko-KR" altLang="en-US" sz="700" dirty="0">
                <a:solidFill>
                  <a:srgbClr val="000000"/>
                </a:solidFill>
                <a:latin typeface="맑은 고딕" panose="020B0503020000020004" pitchFamily="50" charset="-127"/>
                <a:cs typeface="Univers for KPMG"/>
              </a:rPr>
              <a:t>품목별 매입단가 및 수량 상이 </a:t>
            </a:r>
            <a:r>
              <a:rPr lang="en-US" altLang="ko-KR" sz="700" dirty="0">
                <a:solidFill>
                  <a:srgbClr val="000000"/>
                </a:solidFill>
                <a:latin typeface="맑은 고딕" panose="020B0503020000020004" pitchFamily="50" charset="-127"/>
                <a:cs typeface="Univers for KPMG"/>
              </a:rPr>
              <a:t>/ Note 4: 2020</a:t>
            </a:r>
            <a:r>
              <a:rPr lang="ko-KR" altLang="en-US" sz="700" dirty="0">
                <a:solidFill>
                  <a:srgbClr val="000000"/>
                </a:solidFill>
                <a:latin typeface="맑은 고딕" panose="020B0503020000020004" pitchFamily="50" charset="-127"/>
                <a:cs typeface="Univers for KPMG"/>
              </a:rPr>
              <a:t>년 신규 오픈 가맹점수</a:t>
            </a:r>
            <a:endParaRPr lang="en-US" altLang="ko-KR" sz="700" dirty="0">
              <a:solidFill>
                <a:srgbClr val="000000"/>
              </a:solidFill>
              <a:latin typeface="맑은 고딕" panose="020B0503020000020004" pitchFamily="50" charset="-127"/>
              <a:cs typeface="Univers for KPMG"/>
            </a:endParaRPr>
          </a:p>
        </p:txBody>
      </p:sp>
      <p:sp>
        <p:nvSpPr>
          <p:cNvPr id="85" name="직사각형 17">
            <a:extLst>
              <a:ext uri="{FF2B5EF4-FFF2-40B4-BE49-F238E27FC236}">
                <a16:creationId xmlns:a16="http://schemas.microsoft.com/office/drawing/2014/main" id="{0E69228D-6DCB-4753-83A1-E96D33E7C332}"/>
              </a:ext>
            </a:extLst>
          </p:cNvPr>
          <p:cNvSpPr>
            <a:spLocks noChangeArrowheads="1"/>
          </p:cNvSpPr>
          <p:nvPr/>
        </p:nvSpPr>
        <p:spPr bwMode="auto">
          <a:xfrm>
            <a:off x="7182771" y="2005063"/>
            <a:ext cx="513429" cy="305422"/>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121,600kg</a:t>
            </a:r>
          </a:p>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(8.4%)</a:t>
            </a:r>
          </a:p>
        </p:txBody>
      </p:sp>
      <p:sp>
        <p:nvSpPr>
          <p:cNvPr id="86" name="직사각형 152">
            <a:extLst>
              <a:ext uri="{FF2B5EF4-FFF2-40B4-BE49-F238E27FC236}">
                <a16:creationId xmlns:a16="http://schemas.microsoft.com/office/drawing/2014/main" id="{91B2DB07-5D37-4F22-B0E8-29BC17BDFEC5}"/>
              </a:ext>
            </a:extLst>
          </p:cNvPr>
          <p:cNvSpPr/>
          <p:nvPr/>
        </p:nvSpPr>
        <p:spPr bwMode="auto">
          <a:xfrm>
            <a:off x="5683255" y="998315"/>
            <a:ext cx="754559" cy="14876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ko-KR" altLang="en-US" sz="900" b="1" dirty="0">
                <a:solidFill>
                  <a:srgbClr val="012169"/>
                </a:solidFill>
                <a:ea typeface="맑은 고딕" panose="020B0503020000020004" pitchFamily="50" charset="-127"/>
                <a:cs typeface="Verdana" panose="020B0604030504040204" pitchFamily="34" charset="0"/>
              </a:rPr>
              <a:t>구분</a:t>
            </a:r>
            <a:endParaRPr lang="ko-KR" altLang="en-US" sz="900" b="1" baseline="30000" dirty="0">
              <a:solidFill>
                <a:srgbClr val="012169"/>
              </a:solidFill>
              <a:ea typeface="맑은 고딕" panose="020B0503020000020004" pitchFamily="50" charset="-127"/>
              <a:cs typeface="Verdana" panose="020B0604030504040204" pitchFamily="34" charset="0"/>
            </a:endParaRPr>
          </a:p>
        </p:txBody>
      </p:sp>
      <p:cxnSp>
        <p:nvCxnSpPr>
          <p:cNvPr id="89" name="직선 연결선 327">
            <a:extLst>
              <a:ext uri="{FF2B5EF4-FFF2-40B4-BE49-F238E27FC236}">
                <a16:creationId xmlns:a16="http://schemas.microsoft.com/office/drawing/2014/main" id="{F20CE31E-34A8-49A5-A471-B149E580043D}"/>
              </a:ext>
            </a:extLst>
          </p:cNvPr>
          <p:cNvCxnSpPr>
            <a:cxnSpLocks/>
          </p:cNvCxnSpPr>
          <p:nvPr/>
        </p:nvCxnSpPr>
        <p:spPr>
          <a:xfrm>
            <a:off x="5683255" y="1206623"/>
            <a:ext cx="754559"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12" name="직사각형 17">
            <a:extLst>
              <a:ext uri="{FF2B5EF4-FFF2-40B4-BE49-F238E27FC236}">
                <a16:creationId xmlns:a16="http://schemas.microsoft.com/office/drawing/2014/main" id="{EB77C559-9D26-451D-ACE6-8E7359151A44}"/>
              </a:ext>
            </a:extLst>
          </p:cNvPr>
          <p:cNvSpPr>
            <a:spLocks noChangeArrowheads="1"/>
          </p:cNvSpPr>
          <p:nvPr/>
        </p:nvSpPr>
        <p:spPr bwMode="auto">
          <a:xfrm>
            <a:off x="7182771" y="3094934"/>
            <a:ext cx="513429" cy="909609"/>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cs typeface="Verdana" panose="020B0604030504040204" pitchFamily="34" charset="0"/>
              </a:rPr>
              <a:t>품목별</a:t>
            </a:r>
            <a:endParaRPr lang="en-US" altLang="ko-KR" sz="800" b="1" kern="0" dirty="0">
              <a:solidFill>
                <a:schemeClr val="accent1">
                  <a:lumMod val="75000"/>
                </a:schemeClr>
              </a:solidFill>
              <a:cs typeface="Verdana" panose="020B0604030504040204" pitchFamily="34" charset="0"/>
            </a:endParaRPr>
          </a:p>
          <a:p>
            <a:pPr algn="ctr" defTabSz="826719">
              <a:lnSpc>
                <a:spcPct val="120000"/>
              </a:lnSpc>
              <a:buClr>
                <a:srgbClr val="99CC00"/>
              </a:buClr>
              <a:tabLst>
                <a:tab pos="241127" algn="l"/>
              </a:tabLst>
            </a:pP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수량</a:t>
            </a:r>
            <a:endParaRPr lang="en-US" altLang="ko-KR" sz="800" b="1" kern="0" dirty="0">
              <a:solidFill>
                <a:srgbClr val="FF0000"/>
              </a:solidFill>
              <a:latin typeface="Arial" panose="020B0604020202020204" pitchFamily="34" charset="0"/>
              <a:ea typeface="+mj-ea"/>
              <a:cs typeface="Arial" panose="020B0604020202020204" pitchFamily="34" charset="0"/>
            </a:endParaRPr>
          </a:p>
        </p:txBody>
      </p:sp>
      <p:sp>
        <p:nvSpPr>
          <p:cNvPr id="117" name="직사각형 17">
            <a:extLst>
              <a:ext uri="{FF2B5EF4-FFF2-40B4-BE49-F238E27FC236}">
                <a16:creationId xmlns:a16="http://schemas.microsoft.com/office/drawing/2014/main" id="{76AC6119-E9F6-49EE-AE92-A03B541BB52B}"/>
              </a:ext>
            </a:extLst>
          </p:cNvPr>
          <p:cNvSpPr>
            <a:spLocks noChangeArrowheads="1"/>
          </p:cNvSpPr>
          <p:nvPr/>
        </p:nvSpPr>
        <p:spPr bwMode="auto">
          <a:xfrm>
            <a:off x="6494803" y="4045845"/>
            <a:ext cx="634127" cy="859404"/>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24~32</a:t>
            </a: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백만원</a:t>
            </a:r>
            <a:endParaRPr lang="en-US" altLang="ko-KR" sz="800" b="1" kern="0"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118" name="직사각형 17">
            <a:extLst>
              <a:ext uri="{FF2B5EF4-FFF2-40B4-BE49-F238E27FC236}">
                <a16:creationId xmlns:a16="http://schemas.microsoft.com/office/drawing/2014/main" id="{5113CD4B-73CA-4294-A7FC-EFE8AE5B8007}"/>
              </a:ext>
            </a:extLst>
          </p:cNvPr>
          <p:cNvSpPr>
            <a:spLocks noChangeArrowheads="1"/>
          </p:cNvSpPr>
          <p:nvPr/>
        </p:nvSpPr>
        <p:spPr bwMode="auto">
          <a:xfrm>
            <a:off x="7182771" y="5089625"/>
            <a:ext cx="510818" cy="273524"/>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품목별 수량</a:t>
            </a:r>
            <a:endParaRPr lang="en-US" altLang="ko-KR" sz="800" b="1" kern="0" baseline="30000"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119" name="직사각형 17">
            <a:extLst>
              <a:ext uri="{FF2B5EF4-FFF2-40B4-BE49-F238E27FC236}">
                <a16:creationId xmlns:a16="http://schemas.microsoft.com/office/drawing/2014/main" id="{870B00E1-77C0-475B-B546-C76A16EFB2E8}"/>
              </a:ext>
            </a:extLst>
          </p:cNvPr>
          <p:cNvSpPr>
            <a:spLocks noChangeArrowheads="1"/>
          </p:cNvSpPr>
          <p:nvPr/>
        </p:nvSpPr>
        <p:spPr bwMode="auto">
          <a:xfrm>
            <a:off x="7746655" y="5088843"/>
            <a:ext cx="976480" cy="275803"/>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다수 항목 별 상이</a:t>
            </a:r>
            <a:endParaRPr lang="en-US" altLang="ko-KR" sz="800" b="1" kern="0"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120" name="직사각형 17">
            <a:extLst>
              <a:ext uri="{FF2B5EF4-FFF2-40B4-BE49-F238E27FC236}">
                <a16:creationId xmlns:a16="http://schemas.microsoft.com/office/drawing/2014/main" id="{26435445-DF37-4D3E-A88E-050129EBB4DD}"/>
              </a:ext>
            </a:extLst>
          </p:cNvPr>
          <p:cNvSpPr>
            <a:spLocks noChangeArrowheads="1"/>
          </p:cNvSpPr>
          <p:nvPr/>
        </p:nvSpPr>
        <p:spPr bwMode="auto">
          <a:xfrm>
            <a:off x="5674343" y="4954729"/>
            <a:ext cx="759458" cy="108268"/>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ea typeface="맑은 고딕" panose="020B0503020000020004" pitchFamily="50" charset="-127"/>
                <a:cs typeface="Verdana" panose="020B0604030504040204" pitchFamily="34" charset="0"/>
              </a:rPr>
              <a:t>로열티</a:t>
            </a:r>
            <a:endParaRPr lang="en-US" altLang="ko-KR" sz="800" b="1" kern="0" dirty="0">
              <a:solidFill>
                <a:schemeClr val="accent1">
                  <a:lumMod val="75000"/>
                </a:schemeClr>
              </a:solidFill>
              <a:ea typeface="맑은 고딕" panose="020B0503020000020004" pitchFamily="50" charset="-127"/>
              <a:cs typeface="Verdana" panose="020B0604030504040204" pitchFamily="34" charset="0"/>
            </a:endParaRPr>
          </a:p>
        </p:txBody>
      </p:sp>
      <p:sp>
        <p:nvSpPr>
          <p:cNvPr id="111" name="직사각형 119">
            <a:extLst>
              <a:ext uri="{FF2B5EF4-FFF2-40B4-BE49-F238E27FC236}">
                <a16:creationId xmlns:a16="http://schemas.microsoft.com/office/drawing/2014/main" id="{FDFB5287-6023-470B-A6F3-EDC4654783B5}"/>
              </a:ext>
            </a:extLst>
          </p:cNvPr>
          <p:cNvSpPr/>
          <p:nvPr/>
        </p:nvSpPr>
        <p:spPr bwMode="auto">
          <a:xfrm>
            <a:off x="1942005" y="5998074"/>
            <a:ext cx="1706080" cy="144189"/>
          </a:xfrm>
          <a:prstGeom prst="rect">
            <a:avLst/>
          </a:prstGeom>
          <a:noFill/>
          <a:ln w="9525" cap="flat" cmpd="sng" algn="ctr">
            <a:noFill/>
            <a:prstDash val="solid"/>
            <a:round/>
            <a:headEnd type="none" w="med" len="med"/>
            <a:tailEnd type="none" w="med" len="med"/>
          </a:ln>
          <a:effectLst/>
        </p:spPr>
        <p:txBody>
          <a:bodyPr lIns="0" tIns="0" rIns="0" bIns="0" rtlCol="0" anchor="ctr"/>
          <a:lstStyle/>
          <a:p>
            <a:pPr algn="r" defTabSz="826719">
              <a:buClr>
                <a:srgbClr val="99CC00"/>
              </a:buClr>
              <a:tabLst>
                <a:tab pos="241127" algn="l"/>
              </a:tabLst>
            </a:pPr>
            <a:r>
              <a:rPr lang="en-US" altLang="ko-KR" sz="800" dirty="0">
                <a:latin typeface="Arial" panose="020B0604020202020204" pitchFamily="34" charset="0"/>
                <a:ea typeface="+mj-ea"/>
                <a:cs typeface="Arial" panose="020B0604020202020204" pitchFamily="34" charset="0"/>
              </a:rPr>
              <a:t>(FY20</a:t>
            </a:r>
            <a:r>
              <a:rPr lang="ko-KR" altLang="en-US" sz="800" dirty="0">
                <a:latin typeface="Arial" panose="020B0604020202020204" pitchFamily="34" charset="0"/>
                <a:ea typeface="+mj-ea"/>
                <a:cs typeface="Arial" panose="020B0604020202020204" pitchFamily="34" charset="0"/>
              </a:rPr>
              <a:t> 기준</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백만원</a:t>
            </a:r>
            <a:r>
              <a:rPr lang="en-US" altLang="ko-KR" sz="800" dirty="0">
                <a:latin typeface="Arial" panose="020B0604020202020204" pitchFamily="34" charset="0"/>
                <a:ea typeface="+mj-ea"/>
                <a:cs typeface="Arial" panose="020B0604020202020204" pitchFamily="34" charset="0"/>
              </a:rPr>
              <a:t>)</a:t>
            </a:r>
          </a:p>
        </p:txBody>
      </p:sp>
      <p:sp>
        <p:nvSpPr>
          <p:cNvPr id="87" name="직사각형 17">
            <a:extLst>
              <a:ext uri="{FF2B5EF4-FFF2-40B4-BE49-F238E27FC236}">
                <a16:creationId xmlns:a16="http://schemas.microsoft.com/office/drawing/2014/main" id="{6D4C3550-7496-4217-A66F-702FB16BF092}"/>
              </a:ext>
            </a:extLst>
          </p:cNvPr>
          <p:cNvSpPr>
            <a:spLocks noChangeArrowheads="1"/>
          </p:cNvSpPr>
          <p:nvPr/>
        </p:nvSpPr>
        <p:spPr bwMode="auto">
          <a:xfrm>
            <a:off x="6491809" y="4954655"/>
            <a:ext cx="643395" cy="108268"/>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맑은 고딕" panose="020B0503020000020004" pitchFamily="50" charset="-127"/>
                <a:cs typeface="Arial" panose="020B0604020202020204" pitchFamily="34" charset="0"/>
              </a:rPr>
              <a:t>150,000</a:t>
            </a:r>
            <a:r>
              <a:rPr lang="ko-KR" altLang="en-US" sz="800" b="1" kern="0" dirty="0">
                <a:solidFill>
                  <a:schemeClr val="accent1">
                    <a:lumMod val="75000"/>
                  </a:schemeClr>
                </a:solidFill>
                <a:latin typeface="Arial" panose="020B0604020202020204" pitchFamily="34" charset="0"/>
                <a:ea typeface="맑은 고딕" panose="020B0503020000020004" pitchFamily="50" charset="-127"/>
                <a:cs typeface="Arial" panose="020B0604020202020204" pitchFamily="34" charset="0"/>
              </a:rPr>
              <a:t>원</a:t>
            </a:r>
            <a:endParaRPr lang="en-US" altLang="ko-KR" sz="800" b="1" kern="0" dirty="0">
              <a:solidFill>
                <a:schemeClr val="accent1">
                  <a:lumMod val="75000"/>
                </a:schemeClr>
              </a:solidFill>
              <a:latin typeface="Arial" panose="020B0604020202020204" pitchFamily="34" charset="0"/>
              <a:ea typeface="맑은 고딕" panose="020B0503020000020004" pitchFamily="50" charset="-127"/>
              <a:cs typeface="Arial" panose="020B0604020202020204" pitchFamily="34" charset="0"/>
            </a:endParaRPr>
          </a:p>
        </p:txBody>
      </p:sp>
      <p:sp>
        <p:nvSpPr>
          <p:cNvPr id="114" name="직사각형 17">
            <a:extLst>
              <a:ext uri="{FF2B5EF4-FFF2-40B4-BE49-F238E27FC236}">
                <a16:creationId xmlns:a16="http://schemas.microsoft.com/office/drawing/2014/main" id="{F612C368-AE11-4650-AEF7-6F3FD0E67E06}"/>
              </a:ext>
            </a:extLst>
          </p:cNvPr>
          <p:cNvSpPr>
            <a:spLocks noChangeArrowheads="1"/>
          </p:cNvSpPr>
          <p:nvPr/>
        </p:nvSpPr>
        <p:spPr bwMode="auto">
          <a:xfrm>
            <a:off x="7182470" y="4955346"/>
            <a:ext cx="978549" cy="114246"/>
          </a:xfrm>
          <a:prstGeom prst="rect">
            <a:avLst/>
          </a:prstGeom>
          <a:noFill/>
          <a:ln w="9525" algn="ctr">
            <a:solidFill>
              <a:srgbClr val="0091DA"/>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800" b="1" kern="0" dirty="0">
                <a:solidFill>
                  <a:schemeClr val="accent1">
                    <a:lumMod val="75000"/>
                  </a:schemeClr>
                </a:solidFill>
                <a:latin typeface="Arial" panose="020B0604020202020204" pitchFamily="34" charset="0"/>
                <a:ea typeface="+mj-ea"/>
                <a:cs typeface="Arial" panose="020B0604020202020204" pitchFamily="34" charset="0"/>
              </a:rPr>
              <a:t>가맹점수</a:t>
            </a: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a:t>
            </a:r>
            <a:r>
              <a:rPr lang="ko-KR" altLang="en-US" sz="800" b="1" kern="0" dirty="0" err="1">
                <a:solidFill>
                  <a:schemeClr val="accent1">
                    <a:lumMod val="75000"/>
                  </a:schemeClr>
                </a:solidFill>
                <a:latin typeface="Arial" panose="020B0604020202020204" pitchFamily="34" charset="0"/>
                <a:ea typeface="+mj-ea"/>
                <a:cs typeface="Arial" panose="020B0604020202020204" pitchFamily="34" charset="0"/>
              </a:rPr>
              <a:t>개월수</a:t>
            </a:r>
            <a:endParaRPr lang="en-US" altLang="ko-KR" sz="800" b="1" kern="0"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115" name="직사각형 17">
            <a:extLst>
              <a:ext uri="{FF2B5EF4-FFF2-40B4-BE49-F238E27FC236}">
                <a16:creationId xmlns:a16="http://schemas.microsoft.com/office/drawing/2014/main" id="{E6789DDA-5A18-4C19-B6AD-0EA80E447B38}"/>
              </a:ext>
            </a:extLst>
          </p:cNvPr>
          <p:cNvSpPr>
            <a:spLocks noChangeArrowheads="1"/>
          </p:cNvSpPr>
          <p:nvPr/>
        </p:nvSpPr>
        <p:spPr bwMode="auto">
          <a:xfrm>
            <a:off x="8220571" y="4953371"/>
            <a:ext cx="501089" cy="116189"/>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en-US" altLang="ko-KR" sz="800" b="1" kern="0" dirty="0">
                <a:solidFill>
                  <a:schemeClr val="accent1">
                    <a:lumMod val="75000"/>
                  </a:schemeClr>
                </a:solidFill>
                <a:latin typeface="Arial" panose="020B0604020202020204" pitchFamily="34" charset="0"/>
                <a:ea typeface="+mj-ea"/>
                <a:cs typeface="Arial" panose="020B0604020202020204" pitchFamily="34" charset="0"/>
              </a:rPr>
              <a:t>N/A</a:t>
            </a:r>
          </a:p>
        </p:txBody>
      </p:sp>
      <p:sp>
        <p:nvSpPr>
          <p:cNvPr id="116" name="직사각형 17">
            <a:extLst>
              <a:ext uri="{FF2B5EF4-FFF2-40B4-BE49-F238E27FC236}">
                <a16:creationId xmlns:a16="http://schemas.microsoft.com/office/drawing/2014/main" id="{8789A72B-F185-4925-AEEF-45E214FCE467}"/>
              </a:ext>
            </a:extLst>
          </p:cNvPr>
          <p:cNvSpPr>
            <a:spLocks noChangeArrowheads="1"/>
          </p:cNvSpPr>
          <p:nvPr/>
        </p:nvSpPr>
        <p:spPr bwMode="auto">
          <a:xfrm>
            <a:off x="7753009" y="4061254"/>
            <a:ext cx="981761" cy="147151"/>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교육비 </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(3</a:t>
            </a: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백만원</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a:t>
            </a:r>
          </a:p>
        </p:txBody>
      </p:sp>
      <p:sp>
        <p:nvSpPr>
          <p:cNvPr id="122" name="직사각형 17">
            <a:extLst>
              <a:ext uri="{FF2B5EF4-FFF2-40B4-BE49-F238E27FC236}">
                <a16:creationId xmlns:a16="http://schemas.microsoft.com/office/drawing/2014/main" id="{B638C0D9-3CCC-446F-AA1D-35BB46CDF946}"/>
              </a:ext>
            </a:extLst>
          </p:cNvPr>
          <p:cNvSpPr>
            <a:spLocks noChangeArrowheads="1"/>
          </p:cNvSpPr>
          <p:nvPr/>
        </p:nvSpPr>
        <p:spPr bwMode="auto">
          <a:xfrm>
            <a:off x="7753009" y="4235922"/>
            <a:ext cx="981761" cy="147151"/>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주방기기</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(16</a:t>
            </a: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백만원</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a:t>
            </a:r>
          </a:p>
        </p:txBody>
      </p:sp>
      <p:sp>
        <p:nvSpPr>
          <p:cNvPr id="123" name="직사각형 17">
            <a:extLst>
              <a:ext uri="{FF2B5EF4-FFF2-40B4-BE49-F238E27FC236}">
                <a16:creationId xmlns:a16="http://schemas.microsoft.com/office/drawing/2014/main" id="{BBE806E9-FAFE-4F15-B2E3-84745B363ABB}"/>
              </a:ext>
            </a:extLst>
          </p:cNvPr>
          <p:cNvSpPr>
            <a:spLocks noChangeArrowheads="1"/>
          </p:cNvSpPr>
          <p:nvPr/>
        </p:nvSpPr>
        <p:spPr bwMode="auto">
          <a:xfrm>
            <a:off x="7753009" y="4410590"/>
            <a:ext cx="981761" cy="147151"/>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디자인 </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(2.5~5</a:t>
            </a: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백만원</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a:t>
            </a:r>
          </a:p>
        </p:txBody>
      </p:sp>
      <p:sp>
        <p:nvSpPr>
          <p:cNvPr id="124" name="직사각형 17">
            <a:extLst>
              <a:ext uri="{FF2B5EF4-FFF2-40B4-BE49-F238E27FC236}">
                <a16:creationId xmlns:a16="http://schemas.microsoft.com/office/drawing/2014/main" id="{922BD029-0175-4A0A-A6F7-EE187324F84F}"/>
              </a:ext>
            </a:extLst>
          </p:cNvPr>
          <p:cNvSpPr>
            <a:spLocks noChangeArrowheads="1"/>
          </p:cNvSpPr>
          <p:nvPr/>
        </p:nvSpPr>
        <p:spPr bwMode="auto">
          <a:xfrm>
            <a:off x="7753009" y="4585258"/>
            <a:ext cx="981761" cy="147151"/>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간판 등 </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(6~12</a:t>
            </a: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백만원</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a:t>
            </a:r>
          </a:p>
        </p:txBody>
      </p:sp>
      <p:sp>
        <p:nvSpPr>
          <p:cNvPr id="125" name="직사각형 17">
            <a:extLst>
              <a:ext uri="{FF2B5EF4-FFF2-40B4-BE49-F238E27FC236}">
                <a16:creationId xmlns:a16="http://schemas.microsoft.com/office/drawing/2014/main" id="{9A64BF58-2D76-4A37-A09D-EBDFFE3CC922}"/>
              </a:ext>
            </a:extLst>
          </p:cNvPr>
          <p:cNvSpPr>
            <a:spLocks noChangeArrowheads="1"/>
          </p:cNvSpPr>
          <p:nvPr/>
        </p:nvSpPr>
        <p:spPr bwMode="auto">
          <a:xfrm>
            <a:off x="7753009" y="4759925"/>
            <a:ext cx="981761" cy="147151"/>
          </a:xfrm>
          <a:prstGeom prst="rect">
            <a:avLst/>
          </a:prstGeom>
          <a:noFill/>
          <a:ln w="9525" algn="ctr">
            <a:solidFill>
              <a:srgbClr val="6D2077"/>
            </a:solidFill>
            <a:prstDash val="solid"/>
            <a:round/>
            <a:headEnd/>
            <a:tailEnd/>
          </a:ln>
        </p:spPr>
        <p:txBody>
          <a:bodyPr lIns="0" tIns="32548" rIns="0" bIns="32548" anchor="ctr"/>
          <a:lstStyle/>
          <a:p>
            <a:pPr algn="ctr" defTabSz="826719">
              <a:lnSpc>
                <a:spcPct val="120000"/>
              </a:lnSpc>
              <a:buClr>
                <a:srgbClr val="99CC00"/>
              </a:buClr>
              <a:tabLst>
                <a:tab pos="241127" algn="l"/>
              </a:tabLst>
            </a:pP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집기</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a:t>
            </a: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비품 </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(2.4</a:t>
            </a:r>
            <a:r>
              <a:rPr lang="ko-KR" altLang="en-US" sz="700" b="1" kern="0" dirty="0">
                <a:solidFill>
                  <a:schemeClr val="accent1">
                    <a:lumMod val="75000"/>
                  </a:schemeClr>
                </a:solidFill>
                <a:latin typeface="Arial" panose="020B0604020202020204" pitchFamily="34" charset="0"/>
                <a:ea typeface="+mj-ea"/>
                <a:cs typeface="Arial" panose="020B0604020202020204" pitchFamily="34" charset="0"/>
              </a:rPr>
              <a:t>백만원</a:t>
            </a:r>
            <a:r>
              <a:rPr lang="en-US" altLang="ko-KR" sz="700" b="1" kern="0" dirty="0">
                <a:solidFill>
                  <a:schemeClr val="accent1">
                    <a:lumMod val="75000"/>
                  </a:schemeClr>
                </a:solidFill>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367224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Value Chain (1/2)</a:t>
            </a: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202" name="직사각형 432"/>
          <p:cNvSpPr/>
          <p:nvPr/>
        </p:nvSpPr>
        <p:spPr bwMode="auto">
          <a:xfrm>
            <a:off x="3021563" y="1400892"/>
            <a:ext cx="3413716" cy="4793410"/>
          </a:xfrm>
          <a:prstGeom prst="rect">
            <a:avLst/>
          </a:prstGeom>
          <a:no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endParaRPr lang="ko-KR" altLang="en-US" sz="770" dirty="0">
              <a:solidFill>
                <a:prstClr val="white"/>
              </a:solidFill>
              <a:latin typeface="Arial" panose="020B0604020202020204" pitchFamily="34" charset="0"/>
              <a:cs typeface="Arial" panose="020B0604020202020204" pitchFamily="34" charset="0"/>
            </a:endParaRPr>
          </a:p>
        </p:txBody>
      </p:sp>
      <p:sp>
        <p:nvSpPr>
          <p:cNvPr id="204" name="직사각형 432"/>
          <p:cNvSpPr/>
          <p:nvPr/>
        </p:nvSpPr>
        <p:spPr bwMode="auto">
          <a:xfrm>
            <a:off x="6470446" y="1394491"/>
            <a:ext cx="2408445" cy="3119688"/>
          </a:xfrm>
          <a:prstGeom prst="rect">
            <a:avLst/>
          </a:prstGeom>
          <a:noFill/>
          <a:ln w="9525" cap="flat" cmpd="sng" algn="ctr">
            <a:solidFill>
              <a:srgbClr val="012169"/>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endParaRPr lang="ko-KR" altLang="en-US" sz="770" dirty="0">
              <a:solidFill>
                <a:prstClr val="white"/>
              </a:solidFill>
              <a:latin typeface="Arial" panose="020B0604020202020204" pitchFamily="34" charset="0"/>
              <a:cs typeface="Arial" panose="020B0604020202020204" pitchFamily="34" charset="0"/>
            </a:endParaRPr>
          </a:p>
        </p:txBody>
      </p:sp>
      <p:sp>
        <p:nvSpPr>
          <p:cNvPr id="218" name="직사각형 17"/>
          <p:cNvSpPr>
            <a:spLocks noChangeArrowheads="1"/>
          </p:cNvSpPr>
          <p:nvPr/>
        </p:nvSpPr>
        <p:spPr bwMode="auto">
          <a:xfrm>
            <a:off x="386453" y="1400892"/>
            <a:ext cx="2609057" cy="4793410"/>
          </a:xfrm>
          <a:prstGeom prst="rect">
            <a:avLst/>
          </a:prstGeom>
          <a:noFill/>
          <a:ln w="9525" algn="ctr">
            <a:solidFill>
              <a:srgbClr val="6FC2B4"/>
            </a:solidFill>
            <a:round/>
            <a:headEnd/>
            <a:tailEnd/>
          </a:ln>
        </p:spPr>
        <p:txBody>
          <a:bodyPr lIns="0" tIns="35255" rIns="0" bIns="35255" anchor="ctr"/>
          <a:lstStyle/>
          <a:p>
            <a:pPr algn="just" defTabSz="895493" fontAlgn="auto" latinLnBrk="0">
              <a:lnSpc>
                <a:spcPct val="80000"/>
              </a:lnSpc>
              <a:spcBef>
                <a:spcPts val="0"/>
              </a:spcBef>
              <a:spcAft>
                <a:spcPts val="196"/>
              </a:spcAft>
              <a:buClr>
                <a:srgbClr val="99CC00"/>
              </a:buClr>
              <a:tabLst>
                <a:tab pos="261186" algn="l"/>
              </a:tabLst>
              <a:defRPr/>
            </a:pPr>
            <a:endParaRPr kumimoji="0" lang="en-US" altLang="ko-KR" sz="784" b="0" kern="0" dirty="0">
              <a:solidFill>
                <a:srgbClr val="6FC2B4"/>
              </a:solidFill>
              <a:latin typeface="+mj-ea"/>
              <a:ea typeface="+mj-ea"/>
              <a:cs typeface="Verdana" panose="020B0604030504040204" pitchFamily="34" charset="0"/>
            </a:endParaRPr>
          </a:p>
        </p:txBody>
      </p:sp>
      <p:sp>
        <p:nvSpPr>
          <p:cNvPr id="219" name="갈매기형 수장 96"/>
          <p:cNvSpPr/>
          <p:nvPr/>
        </p:nvSpPr>
        <p:spPr bwMode="auto">
          <a:xfrm>
            <a:off x="3051180" y="1119403"/>
            <a:ext cx="3424779" cy="157853"/>
          </a:xfrm>
          <a:prstGeom prst="chevron">
            <a:avLst/>
          </a:prstGeom>
          <a:solidFill>
            <a:srgbClr val="005EB8"/>
          </a:solidFill>
          <a:ln w="6350" cap="flat" cmpd="sng" algn="ctr">
            <a:solidFill>
              <a:srgbClr val="005EB8"/>
            </a:solidFill>
            <a:prstDash val="solid"/>
            <a:round/>
            <a:headEnd type="none" w="med" len="med"/>
            <a:tailEnd type="none" w="med" len="med"/>
          </a:ln>
          <a:effectLst/>
        </p:spPr>
        <p:txBody>
          <a:bodyPr lIns="30788" tIns="30788" rIns="30788" bIns="30788" anchor="ctr"/>
          <a:lstStyle/>
          <a:p>
            <a:pPr algn="ctr" defTabSz="781995" fontAlgn="base">
              <a:spcBef>
                <a:spcPct val="0"/>
              </a:spcBef>
              <a:spcAft>
                <a:spcPct val="0"/>
              </a:spcAft>
              <a:buClr>
                <a:srgbClr val="99CC00"/>
              </a:buClr>
              <a:tabLst>
                <a:tab pos="228082" algn="l"/>
              </a:tabLst>
              <a:defRPr/>
            </a:pPr>
            <a:r>
              <a:rPr lang="ko-KR" altLang="en-US" sz="800" b="1" dirty="0">
                <a:solidFill>
                  <a:srgbClr val="FFFFFF"/>
                </a:solidFill>
                <a:latin typeface="Arial" panose="020B0604020202020204" pitchFamily="34" charset="0"/>
                <a:ea typeface="가는각진제목체"/>
                <a:cs typeface="Arial" panose="020B0604020202020204" pitchFamily="34" charset="0"/>
              </a:rPr>
              <a:t>가맹점 오픈</a:t>
            </a:r>
            <a:endParaRPr lang="en-US" altLang="ko-KR" sz="800" b="1" dirty="0">
              <a:solidFill>
                <a:srgbClr val="FFFFFF"/>
              </a:solidFill>
              <a:latin typeface="Arial" panose="020B0604020202020204" pitchFamily="34" charset="0"/>
              <a:ea typeface="가는각진제목체"/>
              <a:cs typeface="Arial" panose="020B0604020202020204" pitchFamily="34" charset="0"/>
            </a:endParaRPr>
          </a:p>
        </p:txBody>
      </p:sp>
      <p:sp>
        <p:nvSpPr>
          <p:cNvPr id="249" name="갈매기형 수장 96"/>
          <p:cNvSpPr/>
          <p:nvPr/>
        </p:nvSpPr>
        <p:spPr bwMode="auto">
          <a:xfrm>
            <a:off x="6455318" y="1119402"/>
            <a:ext cx="2516858" cy="171665"/>
          </a:xfrm>
          <a:prstGeom prst="chevron">
            <a:avLst/>
          </a:prstGeom>
          <a:solidFill>
            <a:srgbClr val="6D2077"/>
          </a:solidFill>
          <a:ln w="6350" cap="flat" cmpd="sng" algn="ctr">
            <a:solidFill>
              <a:srgbClr val="6D2077"/>
            </a:solidFill>
            <a:prstDash val="solid"/>
            <a:round/>
            <a:headEnd type="none" w="med" len="med"/>
            <a:tailEnd type="none" w="med" len="med"/>
          </a:ln>
          <a:effectLst/>
        </p:spPr>
        <p:txBody>
          <a:bodyPr lIns="30788" tIns="30788" rIns="30788" bIns="30788" anchor="ctr"/>
          <a:lstStyle/>
          <a:p>
            <a:pPr algn="ctr" defTabSz="781995" fontAlgn="base">
              <a:spcBef>
                <a:spcPct val="0"/>
              </a:spcBef>
              <a:spcAft>
                <a:spcPct val="0"/>
              </a:spcAft>
              <a:buClr>
                <a:srgbClr val="99CC00"/>
              </a:buClr>
              <a:tabLst>
                <a:tab pos="228082" algn="l"/>
              </a:tabLst>
              <a:defRPr/>
            </a:pPr>
            <a:r>
              <a:rPr lang="ko-KR" altLang="en-US" sz="800" b="1" dirty="0">
                <a:solidFill>
                  <a:srgbClr val="FFFFFF"/>
                </a:solidFill>
                <a:latin typeface="Arial" panose="020B0604020202020204" pitchFamily="34" charset="0"/>
                <a:ea typeface="가는각진제목체"/>
                <a:cs typeface="Arial" panose="020B0604020202020204" pitchFamily="34" charset="0"/>
              </a:rPr>
              <a:t>가맹점</a:t>
            </a:r>
            <a:r>
              <a:rPr lang="en-US" altLang="ko-KR" sz="800" b="1" dirty="0">
                <a:solidFill>
                  <a:srgbClr val="FFFFFF"/>
                </a:solidFill>
                <a:latin typeface="Arial" panose="020B0604020202020204" pitchFamily="34" charset="0"/>
                <a:ea typeface="가는각진제목체"/>
                <a:cs typeface="Arial" panose="020B0604020202020204" pitchFamily="34" charset="0"/>
              </a:rPr>
              <a:t>/</a:t>
            </a:r>
            <a:r>
              <a:rPr lang="ko-KR" altLang="en-US" sz="800" b="1" dirty="0">
                <a:solidFill>
                  <a:srgbClr val="FFFFFF"/>
                </a:solidFill>
                <a:latin typeface="Arial" panose="020B0604020202020204" pitchFamily="34" charset="0"/>
                <a:ea typeface="가는각진제목체"/>
                <a:cs typeface="Arial" panose="020B0604020202020204" pitchFamily="34" charset="0"/>
              </a:rPr>
              <a:t>직영점 운영</a:t>
            </a:r>
            <a:endParaRPr lang="en-US" altLang="ko-KR" sz="800" b="1" dirty="0">
              <a:solidFill>
                <a:srgbClr val="FFFFFF"/>
              </a:solidFill>
              <a:latin typeface="Arial" panose="020B0604020202020204" pitchFamily="34" charset="0"/>
              <a:ea typeface="가는각진제목체"/>
              <a:cs typeface="Arial" panose="020B0604020202020204" pitchFamily="34" charset="0"/>
            </a:endParaRPr>
          </a:p>
        </p:txBody>
      </p:sp>
      <p:sp>
        <p:nvSpPr>
          <p:cNvPr id="272" name="직사각형 271"/>
          <p:cNvSpPr/>
          <p:nvPr/>
        </p:nvSpPr>
        <p:spPr bwMode="auto">
          <a:xfrm>
            <a:off x="3102576" y="1338184"/>
            <a:ext cx="759584" cy="205985"/>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algn="just" defTabSz="895493" fontAlgn="auto" latinLnBrk="0">
              <a:spcBef>
                <a:spcPts val="0"/>
              </a:spcBef>
              <a:spcAft>
                <a:spcPct val="35000"/>
              </a:spcAft>
              <a:tabLst>
                <a:tab pos="5596828" algn="l"/>
              </a:tabLst>
            </a:pPr>
            <a:r>
              <a:rPr lang="ko-KR" altLang="en-US" sz="900" b="1" kern="0" dirty="0">
                <a:solidFill>
                  <a:srgbClr val="012169"/>
                </a:solidFill>
                <a:latin typeface="Arial" panose="020B0604020202020204" pitchFamily="34" charset="0"/>
                <a:ea typeface="+mj-ea"/>
                <a:cs typeface="Arial" panose="020B0604020202020204" pitchFamily="34" charset="0"/>
              </a:rPr>
              <a:t>가맹점 시공</a:t>
            </a:r>
            <a:endParaRPr kumimoji="0" lang="en-GB" sz="900" b="1" kern="0" dirty="0">
              <a:solidFill>
                <a:srgbClr val="012169"/>
              </a:solidFill>
              <a:latin typeface="Arial" panose="020B0604020202020204" pitchFamily="34" charset="0"/>
              <a:ea typeface="+mj-ea"/>
              <a:cs typeface="Arial" panose="020B0604020202020204" pitchFamily="34" charset="0"/>
            </a:endParaRPr>
          </a:p>
        </p:txBody>
      </p:sp>
      <p:sp>
        <p:nvSpPr>
          <p:cNvPr id="330" name="직사각형 227"/>
          <p:cNvSpPr/>
          <p:nvPr/>
        </p:nvSpPr>
        <p:spPr bwMode="auto">
          <a:xfrm>
            <a:off x="439389" y="2827864"/>
            <a:ext cx="523618" cy="626174"/>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창업</a:t>
            </a:r>
            <a:endParaRPr lang="en-US" altLang="ko-KR" sz="800"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상담</a:t>
            </a:r>
          </a:p>
        </p:txBody>
      </p:sp>
      <p:sp>
        <p:nvSpPr>
          <p:cNvPr id="331" name="직사각형 330"/>
          <p:cNvSpPr/>
          <p:nvPr/>
        </p:nvSpPr>
        <p:spPr bwMode="auto">
          <a:xfrm>
            <a:off x="460319" y="1329961"/>
            <a:ext cx="836731"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algn="just" defTabSz="895493" fontAlgn="auto" latinLnBrk="0">
              <a:spcBef>
                <a:spcPts val="0"/>
              </a:spcBef>
              <a:spcAft>
                <a:spcPct val="35000"/>
              </a:spcAft>
              <a:tabLst>
                <a:tab pos="5596828" algn="l"/>
              </a:tabLst>
            </a:pPr>
            <a:r>
              <a:rPr kumimoji="0" lang="ko-KR" altLang="en-US" sz="900" b="1" kern="0" dirty="0">
                <a:solidFill>
                  <a:schemeClr val="accent5">
                    <a:lumMod val="75000"/>
                  </a:schemeClr>
                </a:solidFill>
                <a:latin typeface="Arial" panose="020B0604020202020204" pitchFamily="34" charset="0"/>
                <a:ea typeface="+mj-ea"/>
                <a:cs typeface="Arial" panose="020B0604020202020204" pitchFamily="34" charset="0"/>
              </a:rPr>
              <a:t>가맹계약 체결</a:t>
            </a:r>
            <a:endParaRPr kumimoji="0" lang="en-GB" sz="900" b="1" kern="0" dirty="0">
              <a:solidFill>
                <a:schemeClr val="accent5">
                  <a:lumMod val="75000"/>
                </a:schemeClr>
              </a:solidFill>
              <a:latin typeface="Arial" panose="020B0604020202020204" pitchFamily="34" charset="0"/>
              <a:ea typeface="+mj-ea"/>
              <a:cs typeface="Arial" panose="020B0604020202020204" pitchFamily="34" charset="0"/>
            </a:endParaRPr>
          </a:p>
        </p:txBody>
      </p:sp>
      <p:sp>
        <p:nvSpPr>
          <p:cNvPr id="421" name="직사각형 17"/>
          <p:cNvSpPr>
            <a:spLocks noChangeArrowheads="1"/>
          </p:cNvSpPr>
          <p:nvPr/>
        </p:nvSpPr>
        <p:spPr bwMode="auto">
          <a:xfrm>
            <a:off x="6956886" y="3030618"/>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16,000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424" name="직사각형 17"/>
          <p:cNvSpPr>
            <a:spLocks noChangeArrowheads="1"/>
          </p:cNvSpPr>
          <p:nvPr/>
        </p:nvSpPr>
        <p:spPr bwMode="auto">
          <a:xfrm>
            <a:off x="6956886" y="3381356"/>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1,590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463" name="직사각형 462"/>
          <p:cNvSpPr/>
          <p:nvPr/>
        </p:nvSpPr>
        <p:spPr bwMode="auto">
          <a:xfrm>
            <a:off x="6547997" y="1329960"/>
            <a:ext cx="759584" cy="178099"/>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algn="just" fontAlgn="auto" latinLnBrk="0">
              <a:spcBef>
                <a:spcPts val="0"/>
              </a:spcBef>
              <a:spcAft>
                <a:spcPct val="35000"/>
              </a:spcAft>
              <a:tabLst>
                <a:tab pos="5715000" algn="l"/>
              </a:tabLst>
            </a:pPr>
            <a:r>
              <a:rPr lang="ko-KR" altLang="en-US" sz="900" b="1" kern="0" dirty="0">
                <a:solidFill>
                  <a:schemeClr val="accent4"/>
                </a:solidFill>
                <a:latin typeface="+mj-ea"/>
                <a:ea typeface="+mj-ea"/>
                <a:cs typeface="Arial" charset="0"/>
              </a:rPr>
              <a:t>가맹점 운영</a:t>
            </a:r>
            <a:endParaRPr kumimoji="0" lang="en-GB" sz="900" b="1" kern="0" dirty="0">
              <a:solidFill>
                <a:schemeClr val="accent4"/>
              </a:solidFill>
              <a:latin typeface="+mj-ea"/>
              <a:ea typeface="+mj-ea"/>
              <a:cs typeface="Arial" charset="0"/>
            </a:endParaRPr>
          </a:p>
        </p:txBody>
      </p:sp>
      <p:sp>
        <p:nvSpPr>
          <p:cNvPr id="186" name="직사각형 432">
            <a:extLst>
              <a:ext uri="{FF2B5EF4-FFF2-40B4-BE49-F238E27FC236}">
                <a16:creationId xmlns:a16="http://schemas.microsoft.com/office/drawing/2014/main" id="{4F4EB38D-E76F-4E22-BC0F-5D8A74F5B244}"/>
              </a:ext>
            </a:extLst>
          </p:cNvPr>
          <p:cNvSpPr/>
          <p:nvPr/>
        </p:nvSpPr>
        <p:spPr bwMode="auto">
          <a:xfrm>
            <a:off x="6470446" y="4694912"/>
            <a:ext cx="2408445" cy="1499391"/>
          </a:xfrm>
          <a:prstGeom prst="rect">
            <a:avLst/>
          </a:prstGeom>
          <a:noFill/>
          <a:ln w="9525" cap="flat" cmpd="sng" algn="ctr">
            <a:solidFill>
              <a:srgbClr val="012169"/>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endParaRPr lang="ko-KR" altLang="en-US" sz="770" dirty="0">
              <a:solidFill>
                <a:prstClr val="white"/>
              </a:solidFill>
              <a:latin typeface="Arial" panose="020B0604020202020204" pitchFamily="34" charset="0"/>
              <a:cs typeface="Arial" panose="020B0604020202020204" pitchFamily="34" charset="0"/>
            </a:endParaRPr>
          </a:p>
        </p:txBody>
      </p:sp>
      <p:sp>
        <p:nvSpPr>
          <p:cNvPr id="190" name="직사각형 189">
            <a:extLst>
              <a:ext uri="{FF2B5EF4-FFF2-40B4-BE49-F238E27FC236}">
                <a16:creationId xmlns:a16="http://schemas.microsoft.com/office/drawing/2014/main" id="{BF1187C9-E61A-4886-B7C5-A00202BAE92E}"/>
              </a:ext>
            </a:extLst>
          </p:cNvPr>
          <p:cNvSpPr/>
          <p:nvPr/>
        </p:nvSpPr>
        <p:spPr bwMode="auto">
          <a:xfrm>
            <a:off x="6547995" y="4626786"/>
            <a:ext cx="759585" cy="181706"/>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algn="just" fontAlgn="auto" latinLnBrk="0">
              <a:spcBef>
                <a:spcPts val="0"/>
              </a:spcBef>
              <a:spcAft>
                <a:spcPct val="35000"/>
              </a:spcAft>
              <a:tabLst>
                <a:tab pos="5715000" algn="l"/>
              </a:tabLst>
            </a:pPr>
            <a:r>
              <a:rPr lang="ko-KR" altLang="en-US" sz="900" b="1" kern="0" dirty="0">
                <a:solidFill>
                  <a:schemeClr val="accent4"/>
                </a:solidFill>
                <a:latin typeface="+mj-ea"/>
                <a:ea typeface="+mj-ea"/>
                <a:cs typeface="Arial" charset="0"/>
              </a:rPr>
              <a:t>직영점 운영</a:t>
            </a:r>
            <a:endParaRPr kumimoji="0" lang="en-GB" sz="900" b="1" kern="0" dirty="0">
              <a:solidFill>
                <a:schemeClr val="accent4"/>
              </a:solidFill>
              <a:latin typeface="+mj-ea"/>
              <a:ea typeface="+mj-ea"/>
              <a:cs typeface="Arial" charset="0"/>
            </a:endParaRPr>
          </a:p>
        </p:txBody>
      </p:sp>
      <p:sp>
        <p:nvSpPr>
          <p:cNvPr id="191" name="직사각형 227">
            <a:extLst>
              <a:ext uri="{FF2B5EF4-FFF2-40B4-BE49-F238E27FC236}">
                <a16:creationId xmlns:a16="http://schemas.microsoft.com/office/drawing/2014/main" id="{25F479BA-8E68-47F8-8174-8207B618D658}"/>
              </a:ext>
            </a:extLst>
          </p:cNvPr>
          <p:cNvSpPr/>
          <p:nvPr/>
        </p:nvSpPr>
        <p:spPr bwMode="auto">
          <a:xfrm>
            <a:off x="439389" y="3492662"/>
            <a:ext cx="523618" cy="582214"/>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점포</a:t>
            </a:r>
            <a:endParaRPr lang="en-US" altLang="ko-KR" sz="800"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확정</a:t>
            </a:r>
          </a:p>
        </p:txBody>
      </p:sp>
      <p:sp>
        <p:nvSpPr>
          <p:cNvPr id="192" name="직사각형 227">
            <a:extLst>
              <a:ext uri="{FF2B5EF4-FFF2-40B4-BE49-F238E27FC236}">
                <a16:creationId xmlns:a16="http://schemas.microsoft.com/office/drawing/2014/main" id="{D5730009-FA94-40D9-B91E-205602BB3CC1}"/>
              </a:ext>
            </a:extLst>
          </p:cNvPr>
          <p:cNvSpPr/>
          <p:nvPr/>
        </p:nvSpPr>
        <p:spPr bwMode="auto">
          <a:xfrm>
            <a:off x="439389" y="4113499"/>
            <a:ext cx="523618" cy="319047"/>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가맹</a:t>
            </a:r>
            <a:endParaRPr lang="en-US" altLang="ko-KR" sz="800"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계약</a:t>
            </a:r>
          </a:p>
        </p:txBody>
      </p:sp>
      <p:sp>
        <p:nvSpPr>
          <p:cNvPr id="196" name="직사각형 512">
            <a:extLst>
              <a:ext uri="{FF2B5EF4-FFF2-40B4-BE49-F238E27FC236}">
                <a16:creationId xmlns:a16="http://schemas.microsoft.com/office/drawing/2014/main" id="{2BA68E65-B9E6-4A59-9829-4AB7604A35DA}"/>
              </a:ext>
            </a:extLst>
          </p:cNvPr>
          <p:cNvSpPr/>
          <p:nvPr/>
        </p:nvSpPr>
        <p:spPr bwMode="gray">
          <a:xfrm>
            <a:off x="3102113" y="1545477"/>
            <a:ext cx="917362" cy="410046"/>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인테리어 설계</a:t>
            </a:r>
            <a:r>
              <a:rPr lang="en-US" altLang="ko-KR" sz="800" dirty="0">
                <a:solidFill>
                  <a:prstClr val="white"/>
                </a:solidFill>
                <a:latin typeface="Arial" panose="020B0604020202020204" pitchFamily="34" charset="0"/>
                <a:cs typeface="Arial" panose="020B0604020202020204" pitchFamily="34" charset="0"/>
              </a:rPr>
              <a:t>/</a:t>
            </a:r>
            <a:r>
              <a:rPr lang="ko-KR" altLang="en-US" sz="800" dirty="0">
                <a:solidFill>
                  <a:prstClr val="white"/>
                </a:solidFill>
                <a:latin typeface="Arial" panose="020B0604020202020204" pitchFamily="34" charset="0"/>
                <a:cs typeface="Arial" panose="020B0604020202020204" pitchFamily="34" charset="0"/>
              </a:rPr>
              <a:t>시공</a:t>
            </a:r>
            <a:endParaRPr lang="en-US" altLang="ko-KR" sz="800" dirty="0">
              <a:solidFill>
                <a:prstClr val="white"/>
              </a:solidFill>
              <a:latin typeface="Arial" panose="020B0604020202020204" pitchFamily="34" charset="0"/>
              <a:cs typeface="Arial" panose="020B0604020202020204" pitchFamily="34" charset="0"/>
            </a:endParaRPr>
          </a:p>
        </p:txBody>
      </p:sp>
      <p:sp>
        <p:nvSpPr>
          <p:cNvPr id="198" name="직사각형 512">
            <a:extLst>
              <a:ext uri="{FF2B5EF4-FFF2-40B4-BE49-F238E27FC236}">
                <a16:creationId xmlns:a16="http://schemas.microsoft.com/office/drawing/2014/main" id="{7810CEB0-BD04-4EF3-875A-934D43D12A96}"/>
              </a:ext>
            </a:extLst>
          </p:cNvPr>
          <p:cNvSpPr/>
          <p:nvPr/>
        </p:nvSpPr>
        <p:spPr bwMode="gray">
          <a:xfrm>
            <a:off x="3102113" y="1990717"/>
            <a:ext cx="917362" cy="328740"/>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오픈 리허설</a:t>
            </a:r>
            <a:endParaRPr lang="en-US" altLang="ko-KR" sz="800" dirty="0">
              <a:solidFill>
                <a:prstClr val="white"/>
              </a:solidFill>
              <a:latin typeface="Arial" panose="020B0604020202020204" pitchFamily="34" charset="0"/>
              <a:cs typeface="Arial" panose="020B0604020202020204" pitchFamily="34" charset="0"/>
            </a:endParaRPr>
          </a:p>
        </p:txBody>
      </p:sp>
      <p:sp>
        <p:nvSpPr>
          <p:cNvPr id="199" name="직사각형 227">
            <a:extLst>
              <a:ext uri="{FF2B5EF4-FFF2-40B4-BE49-F238E27FC236}">
                <a16:creationId xmlns:a16="http://schemas.microsoft.com/office/drawing/2014/main" id="{613D49F6-6490-4675-AFA8-B8E71C6BB66F}"/>
              </a:ext>
            </a:extLst>
          </p:cNvPr>
          <p:cNvSpPr/>
          <p:nvPr/>
        </p:nvSpPr>
        <p:spPr bwMode="auto">
          <a:xfrm>
            <a:off x="439389" y="1545476"/>
            <a:ext cx="523618" cy="1244599"/>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가맹점</a:t>
            </a:r>
            <a:endParaRPr lang="en-US" altLang="ko-KR" sz="800"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모집</a:t>
            </a:r>
            <a:endParaRPr lang="en-US" altLang="ko-KR" sz="800" dirty="0">
              <a:solidFill>
                <a:prstClr val="white"/>
              </a:solidFill>
              <a:latin typeface="Arial" panose="020B0604020202020204" pitchFamily="34" charset="0"/>
              <a:ea typeface="+mj-ea"/>
              <a:cs typeface="Arial" panose="020B0604020202020204" pitchFamily="34" charset="0"/>
            </a:endParaRPr>
          </a:p>
        </p:txBody>
      </p:sp>
      <p:sp>
        <p:nvSpPr>
          <p:cNvPr id="207" name="직사각형 512">
            <a:extLst>
              <a:ext uri="{FF2B5EF4-FFF2-40B4-BE49-F238E27FC236}">
                <a16:creationId xmlns:a16="http://schemas.microsoft.com/office/drawing/2014/main" id="{1997AD35-1166-439E-B8DF-7AA4D9FB4CCA}"/>
              </a:ext>
            </a:extLst>
          </p:cNvPr>
          <p:cNvSpPr/>
          <p:nvPr/>
        </p:nvSpPr>
        <p:spPr bwMode="gray">
          <a:xfrm>
            <a:off x="6525392" y="3030618"/>
            <a:ext cx="387930" cy="306721"/>
          </a:xfrm>
          <a:prstGeom prst="rect">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ko-KR" altLang="en-US" sz="800">
                <a:solidFill>
                  <a:prstClr val="white"/>
                </a:solidFill>
                <a:latin typeface="Arial" panose="020B0604020202020204" pitchFamily="34" charset="0"/>
                <a:cs typeface="Arial" panose="020B0604020202020204" pitchFamily="34" charset="0"/>
              </a:rPr>
              <a:t>원두</a:t>
            </a:r>
            <a:endParaRPr lang="en-US" altLang="ko-KR" sz="800" dirty="0">
              <a:solidFill>
                <a:prstClr val="white"/>
              </a:solidFill>
              <a:latin typeface="Arial" panose="020B0604020202020204" pitchFamily="34" charset="0"/>
              <a:cs typeface="Arial" panose="020B0604020202020204" pitchFamily="34" charset="0"/>
            </a:endParaRPr>
          </a:p>
        </p:txBody>
      </p:sp>
      <p:sp>
        <p:nvSpPr>
          <p:cNvPr id="208" name="직사각형 512">
            <a:extLst>
              <a:ext uri="{FF2B5EF4-FFF2-40B4-BE49-F238E27FC236}">
                <a16:creationId xmlns:a16="http://schemas.microsoft.com/office/drawing/2014/main" id="{8B6CC20B-CC5C-4E25-BF86-874DBFC94EC5}"/>
              </a:ext>
            </a:extLst>
          </p:cNvPr>
          <p:cNvSpPr/>
          <p:nvPr/>
        </p:nvSpPr>
        <p:spPr bwMode="gray">
          <a:xfrm>
            <a:off x="6525392" y="3381356"/>
            <a:ext cx="387930" cy="306721"/>
          </a:xfrm>
          <a:prstGeom prst="rect">
            <a:avLst/>
          </a:prstGeom>
          <a:solidFill>
            <a:srgbClr val="6D2077"/>
          </a:solidFill>
          <a:ln w="19050" algn="ctr">
            <a:solidFill>
              <a:srgbClr val="6D2077"/>
            </a:solidFill>
            <a:miter lim="800000"/>
            <a:headEnd/>
            <a:tailEnd/>
          </a:ln>
        </p:spPr>
        <p:txBody>
          <a:bodyPr wrap="square" lIns="0" tIns="36000" rIns="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원두 외</a:t>
            </a:r>
            <a:r>
              <a:rPr lang="en-US" altLang="ko-KR" sz="800" baseline="30000" dirty="0">
                <a:solidFill>
                  <a:prstClr val="white"/>
                </a:solidFill>
                <a:latin typeface="Arial" panose="020B0604020202020204" pitchFamily="34" charset="0"/>
                <a:cs typeface="Arial" panose="020B0604020202020204" pitchFamily="34" charset="0"/>
              </a:rPr>
              <a:t>2</a:t>
            </a:r>
          </a:p>
        </p:txBody>
      </p:sp>
      <p:sp>
        <p:nvSpPr>
          <p:cNvPr id="209" name="직사각형 227">
            <a:extLst>
              <a:ext uri="{FF2B5EF4-FFF2-40B4-BE49-F238E27FC236}">
                <a16:creationId xmlns:a16="http://schemas.microsoft.com/office/drawing/2014/main" id="{27FF487D-5022-4A4B-AE16-14786ACF437D}"/>
              </a:ext>
            </a:extLst>
          </p:cNvPr>
          <p:cNvSpPr/>
          <p:nvPr/>
        </p:nvSpPr>
        <p:spPr bwMode="auto">
          <a:xfrm>
            <a:off x="998985" y="2827864"/>
            <a:ext cx="1932950" cy="626174"/>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점포규모 및 상권 확정</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현재 상권 분포도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아파트</a:t>
            </a:r>
            <a:r>
              <a:rPr lang="en-US" altLang="ko-KR" sz="800" dirty="0">
                <a:latin typeface="Arial" panose="020B0604020202020204" pitchFamily="34" charset="0"/>
                <a:ea typeface="+mj-ea"/>
                <a:cs typeface="Arial" panose="020B0604020202020204" pitchFamily="34" charset="0"/>
              </a:rPr>
              <a:t>/</a:t>
            </a:r>
            <a:r>
              <a:rPr lang="ko-KR" altLang="en-US" sz="800" dirty="0" err="1">
                <a:latin typeface="Arial" panose="020B0604020202020204" pitchFamily="34" charset="0"/>
                <a:ea typeface="+mj-ea"/>
                <a:cs typeface="Arial" panose="020B0604020202020204" pitchFamily="34" charset="0"/>
              </a:rPr>
              <a:t>주택권</a:t>
            </a:r>
            <a:r>
              <a:rPr lang="ko-KR" altLang="en-US" sz="800" dirty="0">
                <a:latin typeface="Arial" panose="020B0604020202020204" pitchFamily="34" charset="0"/>
                <a:ea typeface="+mj-ea"/>
                <a:cs typeface="Arial" panose="020B0604020202020204" pitchFamily="34" charset="0"/>
              </a:rPr>
              <a:t> </a:t>
            </a:r>
            <a:r>
              <a:rPr lang="en-US" altLang="ko-KR" sz="800" dirty="0">
                <a:latin typeface="Arial" panose="020B0604020202020204" pitchFamily="34" charset="0"/>
                <a:ea typeface="+mj-ea"/>
                <a:cs typeface="Arial" panose="020B0604020202020204" pitchFamily="34" charset="0"/>
              </a:rPr>
              <a:t>(48%) &gt; </a:t>
            </a:r>
            <a:r>
              <a:rPr lang="ko-KR" altLang="en-US" sz="800" dirty="0">
                <a:latin typeface="Arial" panose="020B0604020202020204" pitchFamily="34" charset="0"/>
                <a:ea typeface="+mj-ea"/>
                <a:cs typeface="Arial" panose="020B0604020202020204" pitchFamily="34" charset="0"/>
              </a:rPr>
              <a:t>상업지구</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관광지 </a:t>
            </a:r>
            <a:r>
              <a:rPr lang="en-US" altLang="ko-KR" sz="800" dirty="0">
                <a:latin typeface="Arial" panose="020B0604020202020204" pitchFamily="34" charset="0"/>
                <a:ea typeface="+mj-ea"/>
                <a:cs typeface="Arial" panose="020B0604020202020204" pitchFamily="34" charset="0"/>
              </a:rPr>
              <a:t>(31%) &gt; </a:t>
            </a:r>
            <a:r>
              <a:rPr lang="ko-KR" altLang="en-US" sz="800" dirty="0">
                <a:latin typeface="Arial" panose="020B0604020202020204" pitchFamily="34" charset="0"/>
                <a:ea typeface="+mj-ea"/>
                <a:cs typeface="Arial" panose="020B0604020202020204" pitchFamily="34" charset="0"/>
              </a:rPr>
              <a:t>역세권</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오피스 </a:t>
            </a:r>
            <a:r>
              <a:rPr lang="en-US" altLang="ko-KR" sz="800" dirty="0">
                <a:latin typeface="Arial" panose="020B0604020202020204" pitchFamily="34" charset="0"/>
                <a:ea typeface="+mj-ea"/>
                <a:cs typeface="Arial" panose="020B0604020202020204" pitchFamily="34" charset="0"/>
              </a:rPr>
              <a:t>(21%) </a:t>
            </a:r>
            <a:r>
              <a:rPr lang="ko-KR" altLang="en-US" sz="800" dirty="0">
                <a:latin typeface="Arial" panose="020B0604020202020204" pitchFamily="34" charset="0"/>
                <a:ea typeface="+mj-ea"/>
                <a:cs typeface="Arial" panose="020B0604020202020204" pitchFamily="34" charset="0"/>
              </a:rPr>
              <a:t>순</a:t>
            </a:r>
            <a:endParaRPr lang="en-US" altLang="ko-KR" sz="800" dirty="0">
              <a:latin typeface="Arial" panose="020B0604020202020204" pitchFamily="34" charset="0"/>
              <a:ea typeface="+mj-ea"/>
              <a:cs typeface="Arial" panose="020B0604020202020204" pitchFamily="34" charset="0"/>
            </a:endParaRPr>
          </a:p>
        </p:txBody>
      </p:sp>
      <p:sp>
        <p:nvSpPr>
          <p:cNvPr id="210" name="직사각형 227">
            <a:extLst>
              <a:ext uri="{FF2B5EF4-FFF2-40B4-BE49-F238E27FC236}">
                <a16:creationId xmlns:a16="http://schemas.microsoft.com/office/drawing/2014/main" id="{ED7C090C-697E-4C71-9756-14DE36BCE69A}"/>
              </a:ext>
            </a:extLst>
          </p:cNvPr>
          <p:cNvSpPr/>
          <p:nvPr/>
        </p:nvSpPr>
        <p:spPr bwMode="auto">
          <a:xfrm>
            <a:off x="995633" y="1545477"/>
            <a:ext cx="1936303" cy="408008"/>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가맹사업본부 영업팀에서 모집</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en-US" altLang="ko-KR" sz="800" dirty="0">
                <a:latin typeface="Arial" panose="020B0604020202020204" pitchFamily="34" charset="0"/>
                <a:ea typeface="+mj-ea"/>
                <a:cs typeface="Arial" panose="020B0604020202020204" pitchFamily="34" charset="0"/>
              </a:rPr>
              <a:t>‘20</a:t>
            </a:r>
            <a:r>
              <a:rPr lang="ko-KR" altLang="en-US" sz="800" dirty="0">
                <a:latin typeface="Arial" panose="020B0604020202020204" pitchFamily="34" charset="0"/>
                <a:ea typeface="+mj-ea"/>
                <a:cs typeface="Arial" panose="020B0604020202020204" pitchFamily="34" charset="0"/>
              </a:rPr>
              <a:t>년 신규개설 가맹점 </a:t>
            </a:r>
            <a:r>
              <a:rPr lang="en-US" altLang="ko-KR" sz="800" dirty="0">
                <a:latin typeface="Arial" panose="020B0604020202020204" pitchFamily="34" charset="0"/>
                <a:ea typeface="+mj-ea"/>
                <a:cs typeface="Arial" panose="020B0604020202020204" pitchFamily="34" charset="0"/>
              </a:rPr>
              <a:t>399</a:t>
            </a:r>
            <a:r>
              <a:rPr lang="ko-KR" altLang="en-US" sz="800" dirty="0">
                <a:latin typeface="Arial" panose="020B0604020202020204" pitchFamily="34" charset="0"/>
                <a:ea typeface="+mj-ea"/>
                <a:cs typeface="Arial" panose="020B0604020202020204" pitchFamily="34" charset="0"/>
              </a:rPr>
              <a:t>개</a:t>
            </a:r>
            <a:endParaRPr lang="en-US" altLang="ko-KR" sz="800" dirty="0">
              <a:latin typeface="Arial" panose="020B0604020202020204" pitchFamily="34" charset="0"/>
              <a:ea typeface="+mj-ea"/>
              <a:cs typeface="Arial" panose="020B0604020202020204" pitchFamily="34" charset="0"/>
            </a:endParaRPr>
          </a:p>
        </p:txBody>
      </p:sp>
      <p:sp>
        <p:nvSpPr>
          <p:cNvPr id="213" name="직사각형 512">
            <a:extLst>
              <a:ext uri="{FF2B5EF4-FFF2-40B4-BE49-F238E27FC236}">
                <a16:creationId xmlns:a16="http://schemas.microsoft.com/office/drawing/2014/main" id="{320BFA7E-E59F-4E2E-BB60-DE1E9873BAB2}"/>
              </a:ext>
            </a:extLst>
          </p:cNvPr>
          <p:cNvSpPr/>
          <p:nvPr/>
        </p:nvSpPr>
        <p:spPr bwMode="gray">
          <a:xfrm>
            <a:off x="6533392" y="2384538"/>
            <a:ext cx="603714" cy="306000"/>
          </a:xfrm>
          <a:prstGeom prst="rect">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로열티</a:t>
            </a:r>
          </a:p>
        </p:txBody>
      </p:sp>
      <p:sp>
        <p:nvSpPr>
          <p:cNvPr id="214" name="직사각형 17">
            <a:extLst>
              <a:ext uri="{FF2B5EF4-FFF2-40B4-BE49-F238E27FC236}">
                <a16:creationId xmlns:a16="http://schemas.microsoft.com/office/drawing/2014/main" id="{3FA093F6-20A2-40DE-80FD-372FD87A2285}"/>
              </a:ext>
            </a:extLst>
          </p:cNvPr>
          <p:cNvSpPr>
            <a:spLocks noChangeArrowheads="1"/>
          </p:cNvSpPr>
          <p:nvPr/>
        </p:nvSpPr>
        <p:spPr bwMode="auto">
          <a:xfrm>
            <a:off x="7178165" y="2384538"/>
            <a:ext cx="363314" cy="306000"/>
          </a:xfrm>
          <a:prstGeom prst="rect">
            <a:avLst/>
          </a:prstGeom>
          <a:solidFill>
            <a:schemeClr val="accent2"/>
          </a:solidFill>
          <a:ln w="9525" algn="ctr">
            <a:solidFill>
              <a:schemeClr val="accent2"/>
            </a:solidFill>
            <a:round/>
            <a:headEnd/>
            <a:tailEnd/>
          </a:ln>
        </p:spPr>
        <p:txBody>
          <a:bodyPr lIns="35255" tIns="35255" rIns="35255" bIns="35255" anchor="ctr"/>
          <a:lstStyle/>
          <a:p>
            <a:pPr algn="ctr" defTabSz="895493">
              <a:lnSpc>
                <a:spcPct val="80000"/>
              </a:lnSpc>
              <a:spcAft>
                <a:spcPct val="35000"/>
              </a:spcAft>
              <a:buClr>
                <a:srgbClr val="99CC00"/>
              </a:buClr>
              <a:tabLst>
                <a:tab pos="261186" algn="l"/>
              </a:tabLst>
            </a:pPr>
            <a:r>
              <a:rPr kumimoji="0" lang="ko-KR" altLang="en-US" sz="800" dirty="0">
                <a:solidFill>
                  <a:schemeClr val="bg1"/>
                </a:solidFill>
                <a:latin typeface="+mj-ea"/>
                <a:ea typeface="+mj-ea"/>
                <a:cs typeface="Verdana" panose="020B0604030504040204" pitchFamily="34" charset="0"/>
              </a:rPr>
              <a:t>월</a:t>
            </a:r>
            <a:endParaRPr kumimoji="0" lang="en-US" altLang="ko-KR" sz="800" dirty="0">
              <a:solidFill>
                <a:schemeClr val="bg1"/>
              </a:solidFill>
              <a:latin typeface="+mj-ea"/>
              <a:ea typeface="+mj-ea"/>
              <a:cs typeface="Verdana" panose="020B0604030504040204" pitchFamily="34" charset="0"/>
            </a:endParaRPr>
          </a:p>
        </p:txBody>
      </p:sp>
      <p:sp>
        <p:nvSpPr>
          <p:cNvPr id="215" name="직사각형 17">
            <a:extLst>
              <a:ext uri="{FF2B5EF4-FFF2-40B4-BE49-F238E27FC236}">
                <a16:creationId xmlns:a16="http://schemas.microsoft.com/office/drawing/2014/main" id="{5D449DFA-AD9E-4006-8435-CF142D0581C0}"/>
              </a:ext>
            </a:extLst>
          </p:cNvPr>
          <p:cNvSpPr>
            <a:spLocks noChangeArrowheads="1"/>
          </p:cNvSpPr>
          <p:nvPr/>
        </p:nvSpPr>
        <p:spPr bwMode="auto">
          <a:xfrm>
            <a:off x="7574105" y="2384538"/>
            <a:ext cx="1245281" cy="306000"/>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defRPr/>
            </a:pPr>
            <a:r>
              <a:rPr kumimoji="0" lang="ko-KR" altLang="en-US" sz="800" kern="0" dirty="0">
                <a:solidFill>
                  <a:prstClr val="black"/>
                </a:solidFill>
                <a:latin typeface="Arial" panose="020B0604020202020204" pitchFamily="34" charset="0"/>
                <a:ea typeface="+mj-ea"/>
                <a:cs typeface="Arial" panose="020B0604020202020204" pitchFamily="34" charset="0"/>
              </a:rPr>
              <a:t>가맹점당 </a:t>
            </a:r>
            <a:r>
              <a:rPr kumimoji="0" lang="en-US" altLang="ko-KR" sz="800" kern="0" dirty="0">
                <a:solidFill>
                  <a:prstClr val="black"/>
                </a:solidFill>
                <a:latin typeface="Arial" panose="020B0604020202020204" pitchFamily="34" charset="0"/>
                <a:ea typeface="+mj-ea"/>
                <a:cs typeface="Arial" panose="020B0604020202020204" pitchFamily="34" charset="0"/>
              </a:rPr>
              <a:t>150,000</a:t>
            </a:r>
            <a:r>
              <a:rPr kumimoji="0" lang="ko-KR" altLang="en-US" sz="800" kern="0" dirty="0">
                <a:solidFill>
                  <a:prstClr val="black"/>
                </a:solidFill>
                <a:latin typeface="Arial" panose="020B0604020202020204" pitchFamily="34" charset="0"/>
                <a:ea typeface="+mj-ea"/>
                <a:cs typeface="Arial" panose="020B0604020202020204" pitchFamily="34" charset="0"/>
              </a:rPr>
              <a:t>원</a:t>
            </a:r>
            <a:endParaRPr kumimoji="0"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23" name="직사각형 227">
            <a:extLst>
              <a:ext uri="{FF2B5EF4-FFF2-40B4-BE49-F238E27FC236}">
                <a16:creationId xmlns:a16="http://schemas.microsoft.com/office/drawing/2014/main" id="{DEA786F3-FCCD-45BA-9B54-CBFDAC38C6A1}"/>
              </a:ext>
            </a:extLst>
          </p:cNvPr>
          <p:cNvSpPr/>
          <p:nvPr/>
        </p:nvSpPr>
        <p:spPr bwMode="auto">
          <a:xfrm>
            <a:off x="998985" y="3492662"/>
            <a:ext cx="1932950" cy="582214"/>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상권</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입지 분석</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점포 실측</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점포 인</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허가 점검</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임차계약 체결</a:t>
            </a:r>
            <a:endParaRPr lang="en-US" altLang="ko-KR" sz="800" dirty="0">
              <a:latin typeface="Arial" panose="020B0604020202020204" pitchFamily="34" charset="0"/>
              <a:ea typeface="+mj-ea"/>
              <a:cs typeface="Arial" panose="020B0604020202020204" pitchFamily="34" charset="0"/>
            </a:endParaRPr>
          </a:p>
        </p:txBody>
      </p:sp>
      <p:sp>
        <p:nvSpPr>
          <p:cNvPr id="224" name="직사각형 227">
            <a:extLst>
              <a:ext uri="{FF2B5EF4-FFF2-40B4-BE49-F238E27FC236}">
                <a16:creationId xmlns:a16="http://schemas.microsoft.com/office/drawing/2014/main" id="{79350AD3-7CDC-40C8-84EA-1E24562405FC}"/>
              </a:ext>
            </a:extLst>
          </p:cNvPr>
          <p:cNvSpPr/>
          <p:nvPr/>
        </p:nvSpPr>
        <p:spPr bwMode="auto">
          <a:xfrm>
            <a:off x="998985" y="4113499"/>
            <a:ext cx="1932950" cy="319047"/>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가맹사업 공정화 법률 의거 가맹점과 회사간 가맹 계약 체결</a:t>
            </a:r>
            <a:endParaRPr lang="en-US" altLang="ko-KR" sz="800" dirty="0">
              <a:latin typeface="Arial" panose="020B0604020202020204" pitchFamily="34" charset="0"/>
              <a:ea typeface="+mj-ea"/>
              <a:cs typeface="Arial" panose="020B0604020202020204" pitchFamily="34" charset="0"/>
            </a:endParaRPr>
          </a:p>
        </p:txBody>
      </p:sp>
      <p:sp>
        <p:nvSpPr>
          <p:cNvPr id="225" name="직사각형 17">
            <a:extLst>
              <a:ext uri="{FF2B5EF4-FFF2-40B4-BE49-F238E27FC236}">
                <a16:creationId xmlns:a16="http://schemas.microsoft.com/office/drawing/2014/main" id="{54313CA0-009E-4A58-A466-5705842971E7}"/>
              </a:ext>
            </a:extLst>
          </p:cNvPr>
          <p:cNvSpPr>
            <a:spLocks noChangeArrowheads="1"/>
          </p:cNvSpPr>
          <p:nvPr/>
        </p:nvSpPr>
        <p:spPr bwMode="auto">
          <a:xfrm>
            <a:off x="4054642" y="1545477"/>
            <a:ext cx="2317008" cy="415565"/>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도면설계</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견적 및 오픈 일정 공지</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인테리어 업체와 가맹점주간 계약 체결</a:t>
            </a:r>
            <a:endParaRPr lang="en-US" altLang="ko-KR" sz="800" dirty="0">
              <a:latin typeface="Arial" panose="020B0604020202020204" pitchFamily="34" charset="0"/>
              <a:ea typeface="+mj-ea"/>
              <a:cs typeface="Arial" panose="020B0604020202020204" pitchFamily="34" charset="0"/>
            </a:endParaRPr>
          </a:p>
        </p:txBody>
      </p:sp>
      <p:sp>
        <p:nvSpPr>
          <p:cNvPr id="227" name="직사각형 17">
            <a:extLst>
              <a:ext uri="{FF2B5EF4-FFF2-40B4-BE49-F238E27FC236}">
                <a16:creationId xmlns:a16="http://schemas.microsoft.com/office/drawing/2014/main" id="{4E38957F-2AED-4F53-A463-E6D5542435DA}"/>
              </a:ext>
            </a:extLst>
          </p:cNvPr>
          <p:cNvSpPr>
            <a:spLocks noChangeArrowheads="1"/>
          </p:cNvSpPr>
          <p:nvPr/>
        </p:nvSpPr>
        <p:spPr bwMode="auto">
          <a:xfrm>
            <a:off x="4054642" y="1987100"/>
            <a:ext cx="2317008" cy="326525"/>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초도 물품 입고</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체크리스트 기반 오픈 점검</a:t>
            </a:r>
            <a:endParaRPr lang="en-US" altLang="ko-KR" sz="800" dirty="0">
              <a:latin typeface="Arial" panose="020B0604020202020204" pitchFamily="34" charset="0"/>
              <a:ea typeface="+mj-ea"/>
              <a:cs typeface="Arial" panose="020B0604020202020204" pitchFamily="34" charset="0"/>
            </a:endParaRPr>
          </a:p>
        </p:txBody>
      </p:sp>
      <p:sp>
        <p:nvSpPr>
          <p:cNvPr id="228" name="직사각형 512">
            <a:extLst>
              <a:ext uri="{FF2B5EF4-FFF2-40B4-BE49-F238E27FC236}">
                <a16:creationId xmlns:a16="http://schemas.microsoft.com/office/drawing/2014/main" id="{B30E8BB0-DFDB-4197-B24E-84486D2A18F0}"/>
              </a:ext>
            </a:extLst>
          </p:cNvPr>
          <p:cNvSpPr/>
          <p:nvPr/>
        </p:nvSpPr>
        <p:spPr bwMode="gray">
          <a:xfrm>
            <a:off x="6533392" y="1545477"/>
            <a:ext cx="623902" cy="551597"/>
          </a:xfrm>
          <a:prstGeom prst="rect">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본사 </a:t>
            </a:r>
            <a:r>
              <a:rPr lang="ko-KR" altLang="en-US" sz="800" dirty="0" err="1">
                <a:solidFill>
                  <a:prstClr val="white"/>
                </a:solidFill>
                <a:latin typeface="Arial" panose="020B0604020202020204" pitchFamily="34" charset="0"/>
                <a:cs typeface="Arial" panose="020B0604020202020204" pitchFamily="34" charset="0"/>
              </a:rPr>
              <a:t>정기정검</a:t>
            </a:r>
            <a:endParaRPr lang="ko-KR" altLang="en-US" sz="800" dirty="0">
              <a:solidFill>
                <a:prstClr val="white"/>
              </a:solidFill>
              <a:latin typeface="Arial" panose="020B0604020202020204" pitchFamily="34" charset="0"/>
              <a:cs typeface="Arial" panose="020B0604020202020204" pitchFamily="34" charset="0"/>
            </a:endParaRPr>
          </a:p>
        </p:txBody>
      </p:sp>
      <p:sp>
        <p:nvSpPr>
          <p:cNvPr id="230" name="직사각형 17">
            <a:extLst>
              <a:ext uri="{FF2B5EF4-FFF2-40B4-BE49-F238E27FC236}">
                <a16:creationId xmlns:a16="http://schemas.microsoft.com/office/drawing/2014/main" id="{7ED3380F-1D60-4AD5-9ABB-14AA00A4B83B}"/>
              </a:ext>
            </a:extLst>
          </p:cNvPr>
          <p:cNvSpPr>
            <a:spLocks noChangeArrowheads="1"/>
          </p:cNvSpPr>
          <p:nvPr/>
        </p:nvSpPr>
        <p:spPr bwMode="auto">
          <a:xfrm>
            <a:off x="7199544" y="1545477"/>
            <a:ext cx="1614775" cy="578512"/>
          </a:xfrm>
          <a:prstGeom prst="rect">
            <a:avLst/>
          </a:prstGeom>
          <a:noFill/>
          <a:ln w="6350" cap="flat" cmpd="sng" algn="ctr">
            <a:solidFill>
              <a:srgbClr val="6D2077"/>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담당 </a:t>
            </a:r>
            <a:r>
              <a:rPr lang="ko-KR" altLang="en-US" sz="800" dirty="0" err="1">
                <a:latin typeface="Arial" panose="020B0604020202020204" pitchFamily="34" charset="0"/>
                <a:ea typeface="+mj-ea"/>
                <a:cs typeface="Arial" panose="020B0604020202020204" pitchFamily="34" charset="0"/>
              </a:rPr>
              <a:t>슈퍼바이저의</a:t>
            </a:r>
            <a:r>
              <a:rPr lang="ko-KR" altLang="en-US" sz="800" dirty="0">
                <a:latin typeface="Arial" panose="020B0604020202020204" pitchFamily="34" charset="0"/>
                <a:ea typeface="+mj-ea"/>
                <a:cs typeface="Arial" panose="020B0604020202020204" pitchFamily="34" charset="0"/>
              </a:rPr>
              <a:t> 방문관리</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마케팅</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매출관리</a:t>
            </a:r>
            <a:r>
              <a:rPr lang="en-US" altLang="ko-KR" sz="800" dirty="0">
                <a:latin typeface="Arial" panose="020B0604020202020204" pitchFamily="34" charset="0"/>
                <a:ea typeface="+mj-ea"/>
                <a:cs typeface="Arial" panose="020B0604020202020204" pitchFamily="34" charset="0"/>
              </a:rPr>
              <a:t>, A/S</a:t>
            </a:r>
            <a:r>
              <a:rPr lang="ko-KR" altLang="en-US" sz="800" dirty="0">
                <a:latin typeface="Arial" panose="020B0604020202020204" pitchFamily="34" charset="0"/>
                <a:ea typeface="+mj-ea"/>
                <a:cs typeface="Arial" panose="020B0604020202020204" pitchFamily="34" charset="0"/>
              </a:rPr>
              <a:t>접수 등 운영 지원</a:t>
            </a:r>
            <a:endParaRPr lang="en-US" altLang="ko-KR" sz="800" dirty="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시즌메뉴 등 신규 메뉴 교육</a:t>
            </a:r>
            <a:endParaRPr lang="en-US" altLang="ko-KR" sz="800" dirty="0">
              <a:latin typeface="Arial" panose="020B0604020202020204" pitchFamily="34" charset="0"/>
              <a:ea typeface="+mj-ea"/>
              <a:cs typeface="Arial" panose="020B0604020202020204" pitchFamily="34" charset="0"/>
            </a:endParaRPr>
          </a:p>
        </p:txBody>
      </p:sp>
      <p:sp>
        <p:nvSpPr>
          <p:cNvPr id="234" name="직사각형 227">
            <a:extLst>
              <a:ext uri="{FF2B5EF4-FFF2-40B4-BE49-F238E27FC236}">
                <a16:creationId xmlns:a16="http://schemas.microsoft.com/office/drawing/2014/main" id="{F1829D9A-A197-4B5B-A3AA-009AEBFCD896}"/>
              </a:ext>
            </a:extLst>
          </p:cNvPr>
          <p:cNvSpPr/>
          <p:nvPr/>
        </p:nvSpPr>
        <p:spPr bwMode="auto">
          <a:xfrm>
            <a:off x="994973" y="5225874"/>
            <a:ext cx="1402009" cy="330376"/>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상표사용권 부여</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상권조사 및 영업권 보장</a:t>
            </a:r>
            <a:endParaRPr lang="en-US" altLang="ko-KR" sz="800" dirty="0">
              <a:latin typeface="Arial" panose="020B0604020202020204" pitchFamily="34" charset="0"/>
              <a:ea typeface="+mj-ea"/>
              <a:cs typeface="Arial" panose="020B0604020202020204" pitchFamily="34" charset="0"/>
            </a:endParaRPr>
          </a:p>
        </p:txBody>
      </p:sp>
      <p:sp>
        <p:nvSpPr>
          <p:cNvPr id="235" name="직사각형 227">
            <a:extLst>
              <a:ext uri="{FF2B5EF4-FFF2-40B4-BE49-F238E27FC236}">
                <a16:creationId xmlns:a16="http://schemas.microsoft.com/office/drawing/2014/main" id="{460975BC-BE36-40CA-A825-36C6314FDAC5}"/>
              </a:ext>
            </a:extLst>
          </p:cNvPr>
          <p:cNvSpPr/>
          <p:nvPr/>
        </p:nvSpPr>
        <p:spPr bwMode="auto">
          <a:xfrm>
            <a:off x="443401" y="5225874"/>
            <a:ext cx="518784" cy="330376"/>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err="1">
                <a:solidFill>
                  <a:prstClr val="white"/>
                </a:solidFill>
                <a:latin typeface="Arial" panose="020B0604020202020204" pitchFamily="34" charset="0"/>
                <a:ea typeface="+mj-ea"/>
                <a:cs typeface="Arial" panose="020B0604020202020204" pitchFamily="34" charset="0"/>
              </a:rPr>
              <a:t>가맹비</a:t>
            </a:r>
            <a:endParaRPr lang="ko-KR" altLang="en-US" sz="800" dirty="0">
              <a:solidFill>
                <a:prstClr val="white"/>
              </a:solidFill>
              <a:latin typeface="Arial" panose="020B0604020202020204" pitchFamily="34" charset="0"/>
              <a:ea typeface="+mj-ea"/>
              <a:cs typeface="Arial" panose="020B0604020202020204" pitchFamily="34" charset="0"/>
            </a:endParaRPr>
          </a:p>
        </p:txBody>
      </p:sp>
      <p:sp>
        <p:nvSpPr>
          <p:cNvPr id="236" name="직사각형 227">
            <a:extLst>
              <a:ext uri="{FF2B5EF4-FFF2-40B4-BE49-F238E27FC236}">
                <a16:creationId xmlns:a16="http://schemas.microsoft.com/office/drawing/2014/main" id="{138BA8DF-E2EA-4DE9-BF7B-AEF0BC2DCFAD}"/>
              </a:ext>
            </a:extLst>
          </p:cNvPr>
          <p:cNvSpPr/>
          <p:nvPr/>
        </p:nvSpPr>
        <p:spPr bwMode="auto">
          <a:xfrm>
            <a:off x="994973" y="5593637"/>
            <a:ext cx="1402009" cy="284171"/>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교육 및 현장 실습비</a:t>
            </a:r>
            <a:endParaRPr lang="en-US" altLang="ko-KR" sz="800" dirty="0">
              <a:latin typeface="Arial" panose="020B0604020202020204" pitchFamily="34" charset="0"/>
              <a:ea typeface="+mj-ea"/>
              <a:cs typeface="Arial" panose="020B0604020202020204" pitchFamily="34" charset="0"/>
            </a:endParaRPr>
          </a:p>
        </p:txBody>
      </p:sp>
      <p:sp>
        <p:nvSpPr>
          <p:cNvPr id="237" name="직사각형 227">
            <a:extLst>
              <a:ext uri="{FF2B5EF4-FFF2-40B4-BE49-F238E27FC236}">
                <a16:creationId xmlns:a16="http://schemas.microsoft.com/office/drawing/2014/main" id="{2CC3128D-1271-471F-A61A-852E91520BC2}"/>
              </a:ext>
            </a:extLst>
          </p:cNvPr>
          <p:cNvSpPr/>
          <p:nvPr/>
        </p:nvSpPr>
        <p:spPr bwMode="auto">
          <a:xfrm>
            <a:off x="447778" y="5593637"/>
            <a:ext cx="518784" cy="284171"/>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교육비</a:t>
            </a:r>
          </a:p>
        </p:txBody>
      </p:sp>
      <p:sp>
        <p:nvSpPr>
          <p:cNvPr id="238" name="직사각형 17">
            <a:extLst>
              <a:ext uri="{FF2B5EF4-FFF2-40B4-BE49-F238E27FC236}">
                <a16:creationId xmlns:a16="http://schemas.microsoft.com/office/drawing/2014/main" id="{472FDAFB-9BDA-4DAA-815F-21147238988C}"/>
              </a:ext>
            </a:extLst>
          </p:cNvPr>
          <p:cNvSpPr>
            <a:spLocks noChangeArrowheads="1"/>
          </p:cNvSpPr>
          <p:nvPr/>
        </p:nvSpPr>
        <p:spPr bwMode="auto">
          <a:xfrm>
            <a:off x="527184" y="5043955"/>
            <a:ext cx="396679"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구분</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239" name="직선 연결선 238">
            <a:extLst>
              <a:ext uri="{FF2B5EF4-FFF2-40B4-BE49-F238E27FC236}">
                <a16:creationId xmlns:a16="http://schemas.microsoft.com/office/drawing/2014/main" id="{FF2BABB3-7E53-4852-B142-A429778F348E}"/>
              </a:ext>
            </a:extLst>
          </p:cNvPr>
          <p:cNvCxnSpPr/>
          <p:nvPr/>
        </p:nvCxnSpPr>
        <p:spPr bwMode="auto">
          <a:xfrm>
            <a:off x="453558" y="5187809"/>
            <a:ext cx="509449" cy="0"/>
          </a:xfrm>
          <a:prstGeom prst="line">
            <a:avLst/>
          </a:prstGeom>
          <a:solidFill>
            <a:srgbClr val="E5E5CC"/>
          </a:solidFill>
          <a:ln w="9525" cap="flat" cmpd="sng" algn="ctr">
            <a:solidFill>
              <a:schemeClr val="accent5"/>
            </a:solidFill>
            <a:prstDash val="solid"/>
            <a:round/>
            <a:headEnd type="none" w="med" len="med"/>
            <a:tailEnd type="none" w="med" len="med"/>
          </a:ln>
          <a:effectLst/>
        </p:spPr>
      </p:cxnSp>
      <p:sp>
        <p:nvSpPr>
          <p:cNvPr id="240" name="직사각형 17">
            <a:extLst>
              <a:ext uri="{FF2B5EF4-FFF2-40B4-BE49-F238E27FC236}">
                <a16:creationId xmlns:a16="http://schemas.microsoft.com/office/drawing/2014/main" id="{BC5AB451-C0DA-48E3-9DDD-C4B2AFA85E34}"/>
              </a:ext>
            </a:extLst>
          </p:cNvPr>
          <p:cNvSpPr>
            <a:spLocks noChangeArrowheads="1"/>
          </p:cNvSpPr>
          <p:nvPr/>
        </p:nvSpPr>
        <p:spPr bwMode="auto">
          <a:xfrm>
            <a:off x="1308281" y="4998560"/>
            <a:ext cx="724424" cy="196759"/>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관련 내용 </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241" name="직선 연결선 240">
            <a:extLst>
              <a:ext uri="{FF2B5EF4-FFF2-40B4-BE49-F238E27FC236}">
                <a16:creationId xmlns:a16="http://schemas.microsoft.com/office/drawing/2014/main" id="{B798116B-F8B8-48D0-A175-3BABD29F27C8}"/>
              </a:ext>
            </a:extLst>
          </p:cNvPr>
          <p:cNvCxnSpPr/>
          <p:nvPr/>
        </p:nvCxnSpPr>
        <p:spPr bwMode="auto">
          <a:xfrm>
            <a:off x="996543" y="5187104"/>
            <a:ext cx="1395648" cy="0"/>
          </a:xfrm>
          <a:prstGeom prst="line">
            <a:avLst/>
          </a:prstGeom>
          <a:solidFill>
            <a:srgbClr val="E5E5CC"/>
          </a:solidFill>
          <a:ln w="9525" cap="flat" cmpd="sng" algn="ctr">
            <a:solidFill>
              <a:schemeClr val="accent5"/>
            </a:solidFill>
            <a:prstDash val="solid"/>
            <a:round/>
            <a:headEnd type="none" w="med" len="med"/>
            <a:tailEnd type="none" w="med" len="med"/>
          </a:ln>
          <a:effectLst/>
        </p:spPr>
      </p:cxnSp>
      <p:sp>
        <p:nvSpPr>
          <p:cNvPr id="244" name="직사각형 119">
            <a:extLst>
              <a:ext uri="{FF2B5EF4-FFF2-40B4-BE49-F238E27FC236}">
                <a16:creationId xmlns:a16="http://schemas.microsoft.com/office/drawing/2014/main" id="{844DF350-1158-40AF-8D32-C60BD9D1401F}"/>
              </a:ext>
            </a:extLst>
          </p:cNvPr>
          <p:cNvSpPr/>
          <p:nvPr/>
        </p:nvSpPr>
        <p:spPr bwMode="auto">
          <a:xfrm>
            <a:off x="7914944" y="869127"/>
            <a:ext cx="1057231" cy="178553"/>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9">
              <a:buClr>
                <a:srgbClr val="99CC00"/>
              </a:buClr>
              <a:tabLst>
                <a:tab pos="241127" algn="l"/>
              </a:tabLst>
            </a:pPr>
            <a:r>
              <a:rPr lang="en-US" altLang="ko-KR" sz="800" dirty="0">
                <a:solidFill>
                  <a:prstClr val="black"/>
                </a:solidFill>
                <a:latin typeface="Arial" panose="020B0604020202020204" pitchFamily="34" charset="0"/>
                <a:ea typeface="+mj-ea"/>
                <a:cs typeface="Arial" panose="020B0604020202020204" pitchFamily="34" charset="0"/>
              </a:rPr>
              <a:t>(‘20</a:t>
            </a:r>
            <a:r>
              <a:rPr lang="ko-KR" altLang="en-US" sz="800" dirty="0">
                <a:solidFill>
                  <a:prstClr val="black"/>
                </a:solidFill>
                <a:latin typeface="Arial" panose="020B0604020202020204" pitchFamily="34" charset="0"/>
                <a:ea typeface="+mj-ea"/>
                <a:cs typeface="Arial" panose="020B0604020202020204" pitchFamily="34" charset="0"/>
              </a:rPr>
              <a:t>년</a:t>
            </a:r>
            <a:r>
              <a:rPr lang="en-US" altLang="ko-KR" sz="800" dirty="0">
                <a:solidFill>
                  <a:prstClr val="black"/>
                </a:solidFill>
                <a:latin typeface="Arial" panose="020B0604020202020204" pitchFamily="34" charset="0"/>
                <a:ea typeface="+mj-ea"/>
                <a:cs typeface="Arial" panose="020B0604020202020204" pitchFamily="34" charset="0"/>
              </a:rPr>
              <a:t> </a:t>
            </a:r>
            <a:r>
              <a:rPr lang="ko-KR" altLang="en-US" sz="800" dirty="0">
                <a:solidFill>
                  <a:prstClr val="black"/>
                </a:solidFill>
                <a:latin typeface="Arial" panose="020B0604020202020204" pitchFamily="34" charset="0"/>
                <a:ea typeface="+mj-ea"/>
                <a:cs typeface="Arial" panose="020B0604020202020204" pitchFamily="34" charset="0"/>
              </a:rPr>
              <a:t>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253" name="직사각형 17">
            <a:extLst>
              <a:ext uri="{FF2B5EF4-FFF2-40B4-BE49-F238E27FC236}">
                <a16:creationId xmlns:a16="http://schemas.microsoft.com/office/drawing/2014/main" id="{EE1EC098-65B2-44C1-9BDC-E9FB5A2C8166}"/>
              </a:ext>
            </a:extLst>
          </p:cNvPr>
          <p:cNvSpPr>
            <a:spLocks noChangeArrowheads="1"/>
          </p:cNvSpPr>
          <p:nvPr/>
        </p:nvSpPr>
        <p:spPr bwMode="auto">
          <a:xfrm>
            <a:off x="2459575" y="5043552"/>
            <a:ext cx="479982"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금액</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sp>
        <p:nvSpPr>
          <p:cNvPr id="255" name="직사각형 227">
            <a:extLst>
              <a:ext uri="{FF2B5EF4-FFF2-40B4-BE49-F238E27FC236}">
                <a16:creationId xmlns:a16="http://schemas.microsoft.com/office/drawing/2014/main" id="{685BA7EB-2B5D-49D0-BC9B-E658B9519191}"/>
              </a:ext>
            </a:extLst>
          </p:cNvPr>
          <p:cNvSpPr/>
          <p:nvPr/>
        </p:nvSpPr>
        <p:spPr bwMode="auto">
          <a:xfrm>
            <a:off x="2419662" y="5227484"/>
            <a:ext cx="518784" cy="330376"/>
          </a:xfrm>
          <a:prstGeom prst="rect">
            <a:avLst/>
          </a:prstGeom>
          <a:noFill/>
          <a:ln w="6350" cap="flat" cmpd="sng" algn="ctr">
            <a:solidFill>
              <a:srgbClr val="00A3A1"/>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defTabSz="781995" latinLnBrk="1"/>
            <a:r>
              <a:rPr lang="ko-KR" altLang="en-US" sz="800" dirty="0">
                <a:latin typeface="Arial" panose="020B0604020202020204" pitchFamily="34" charset="0"/>
                <a:ea typeface="+mj-ea"/>
                <a:cs typeface="Arial" panose="020B0604020202020204" pitchFamily="34" charset="0"/>
              </a:rPr>
              <a:t>면제</a:t>
            </a:r>
            <a:endParaRPr lang="en-US" altLang="ko-KR" sz="800" dirty="0">
              <a:latin typeface="Arial" panose="020B0604020202020204" pitchFamily="34" charset="0"/>
              <a:ea typeface="+mj-ea"/>
              <a:cs typeface="Arial" panose="020B0604020202020204" pitchFamily="34" charset="0"/>
            </a:endParaRPr>
          </a:p>
        </p:txBody>
      </p:sp>
      <p:sp>
        <p:nvSpPr>
          <p:cNvPr id="256" name="직사각형 227">
            <a:extLst>
              <a:ext uri="{FF2B5EF4-FFF2-40B4-BE49-F238E27FC236}">
                <a16:creationId xmlns:a16="http://schemas.microsoft.com/office/drawing/2014/main" id="{FC259868-E6B5-4B15-B7E0-9BAF124FEB2E}"/>
              </a:ext>
            </a:extLst>
          </p:cNvPr>
          <p:cNvSpPr/>
          <p:nvPr/>
        </p:nvSpPr>
        <p:spPr bwMode="auto">
          <a:xfrm>
            <a:off x="2419662" y="5594522"/>
            <a:ext cx="518784" cy="284171"/>
          </a:xfrm>
          <a:prstGeom prst="rect">
            <a:avLst/>
          </a:prstGeom>
          <a:noFill/>
          <a:ln w="6350" cap="flat" cmpd="sng" algn="ctr">
            <a:solidFill>
              <a:srgbClr val="00A3A1"/>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defTabSz="781995" latinLnBrk="1"/>
            <a:r>
              <a:rPr lang="en-US" altLang="ko-KR" sz="800">
                <a:latin typeface="Arial" panose="020B0604020202020204" pitchFamily="34" charset="0"/>
                <a:ea typeface="+mj-ea"/>
                <a:cs typeface="Arial" panose="020B0604020202020204" pitchFamily="34" charset="0"/>
              </a:rPr>
              <a:t>3</a:t>
            </a:r>
            <a:r>
              <a:rPr lang="ko-KR" altLang="en-US" sz="800">
                <a:latin typeface="Arial" panose="020B0604020202020204" pitchFamily="34" charset="0"/>
                <a:ea typeface="+mj-ea"/>
                <a:cs typeface="Arial" panose="020B0604020202020204" pitchFamily="34" charset="0"/>
              </a:rPr>
              <a:t>백만원</a:t>
            </a:r>
            <a:endParaRPr lang="en-US" altLang="ko-KR" sz="800" dirty="0">
              <a:latin typeface="Arial" panose="020B0604020202020204" pitchFamily="34" charset="0"/>
              <a:ea typeface="+mj-ea"/>
              <a:cs typeface="Arial" panose="020B0604020202020204" pitchFamily="34" charset="0"/>
            </a:endParaRPr>
          </a:p>
        </p:txBody>
      </p:sp>
      <p:cxnSp>
        <p:nvCxnSpPr>
          <p:cNvPr id="257" name="직선 연결선 256">
            <a:extLst>
              <a:ext uri="{FF2B5EF4-FFF2-40B4-BE49-F238E27FC236}">
                <a16:creationId xmlns:a16="http://schemas.microsoft.com/office/drawing/2014/main" id="{A3D08773-33B0-42D9-9B9B-C2C2A562AC03}"/>
              </a:ext>
            </a:extLst>
          </p:cNvPr>
          <p:cNvCxnSpPr/>
          <p:nvPr/>
        </p:nvCxnSpPr>
        <p:spPr bwMode="auto">
          <a:xfrm>
            <a:off x="2427138" y="5187809"/>
            <a:ext cx="509449" cy="0"/>
          </a:xfrm>
          <a:prstGeom prst="line">
            <a:avLst/>
          </a:prstGeom>
          <a:solidFill>
            <a:srgbClr val="E5E5CC"/>
          </a:solidFill>
          <a:ln w="9525" cap="flat" cmpd="sng" algn="ctr">
            <a:solidFill>
              <a:schemeClr val="accent5"/>
            </a:solidFill>
            <a:prstDash val="solid"/>
            <a:round/>
            <a:headEnd type="none" w="med" len="med"/>
            <a:tailEnd type="none" w="med" len="med"/>
          </a:ln>
          <a:effectLst/>
        </p:spPr>
      </p:cxnSp>
      <p:sp>
        <p:nvSpPr>
          <p:cNvPr id="258" name="직사각형 17">
            <a:extLst>
              <a:ext uri="{FF2B5EF4-FFF2-40B4-BE49-F238E27FC236}">
                <a16:creationId xmlns:a16="http://schemas.microsoft.com/office/drawing/2014/main" id="{25101C2F-ED2F-4737-AAA0-441BFA9D42E5}"/>
              </a:ext>
            </a:extLst>
          </p:cNvPr>
          <p:cNvSpPr>
            <a:spLocks noChangeArrowheads="1"/>
          </p:cNvSpPr>
          <p:nvPr/>
        </p:nvSpPr>
        <p:spPr bwMode="auto">
          <a:xfrm>
            <a:off x="3125968" y="2454296"/>
            <a:ext cx="360617"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구분</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262" name="직선 연결선 261">
            <a:extLst>
              <a:ext uri="{FF2B5EF4-FFF2-40B4-BE49-F238E27FC236}">
                <a16:creationId xmlns:a16="http://schemas.microsoft.com/office/drawing/2014/main" id="{BD029980-CC84-45A5-8268-3E5974E6FDD2}"/>
              </a:ext>
            </a:extLst>
          </p:cNvPr>
          <p:cNvCxnSpPr/>
          <p:nvPr/>
        </p:nvCxnSpPr>
        <p:spPr bwMode="auto">
          <a:xfrm>
            <a:off x="3074709" y="2598150"/>
            <a:ext cx="463135" cy="0"/>
          </a:xfrm>
          <a:prstGeom prst="line">
            <a:avLst/>
          </a:prstGeom>
          <a:solidFill>
            <a:srgbClr val="E5E5CC"/>
          </a:solidFill>
          <a:ln w="9525" cap="flat" cmpd="sng" algn="ctr">
            <a:solidFill>
              <a:schemeClr val="accent1"/>
            </a:solidFill>
            <a:prstDash val="solid"/>
            <a:round/>
            <a:headEnd type="none" w="med" len="med"/>
            <a:tailEnd type="none" w="med" len="med"/>
          </a:ln>
          <a:effectLst/>
        </p:spPr>
      </p:cxnSp>
      <p:sp>
        <p:nvSpPr>
          <p:cNvPr id="263" name="직사각형 17">
            <a:extLst>
              <a:ext uri="{FF2B5EF4-FFF2-40B4-BE49-F238E27FC236}">
                <a16:creationId xmlns:a16="http://schemas.microsoft.com/office/drawing/2014/main" id="{6EF5AE50-2262-4F0A-A471-6AA8936FB0A2}"/>
              </a:ext>
            </a:extLst>
          </p:cNvPr>
          <p:cNvSpPr>
            <a:spLocks noChangeArrowheads="1"/>
          </p:cNvSpPr>
          <p:nvPr/>
        </p:nvSpPr>
        <p:spPr bwMode="auto">
          <a:xfrm>
            <a:off x="4557637" y="2408901"/>
            <a:ext cx="867874" cy="196759"/>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관련 내용 </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264" name="직선 연결선 263">
            <a:extLst>
              <a:ext uri="{FF2B5EF4-FFF2-40B4-BE49-F238E27FC236}">
                <a16:creationId xmlns:a16="http://schemas.microsoft.com/office/drawing/2014/main" id="{409FC593-BB0F-402A-8A87-C9520A694E68}"/>
              </a:ext>
            </a:extLst>
          </p:cNvPr>
          <p:cNvCxnSpPr/>
          <p:nvPr/>
        </p:nvCxnSpPr>
        <p:spPr bwMode="auto">
          <a:xfrm>
            <a:off x="4155567" y="2597445"/>
            <a:ext cx="1672014" cy="0"/>
          </a:xfrm>
          <a:prstGeom prst="line">
            <a:avLst/>
          </a:prstGeom>
          <a:solidFill>
            <a:srgbClr val="E5E5CC"/>
          </a:solidFill>
          <a:ln w="9525" cap="flat" cmpd="sng" algn="ctr">
            <a:solidFill>
              <a:schemeClr val="accent1"/>
            </a:solidFill>
            <a:prstDash val="solid"/>
            <a:round/>
            <a:headEnd type="none" w="med" len="med"/>
            <a:tailEnd type="none" w="med" len="med"/>
          </a:ln>
          <a:effectLst/>
        </p:spPr>
      </p:cxnSp>
      <p:sp>
        <p:nvSpPr>
          <p:cNvPr id="265" name="직사각형 17">
            <a:extLst>
              <a:ext uri="{FF2B5EF4-FFF2-40B4-BE49-F238E27FC236}">
                <a16:creationId xmlns:a16="http://schemas.microsoft.com/office/drawing/2014/main" id="{C864605D-7D98-4AD6-8210-1BAEF9A5E8BD}"/>
              </a:ext>
            </a:extLst>
          </p:cNvPr>
          <p:cNvSpPr>
            <a:spLocks noChangeArrowheads="1"/>
          </p:cNvSpPr>
          <p:nvPr/>
        </p:nvSpPr>
        <p:spPr bwMode="auto">
          <a:xfrm>
            <a:off x="5885343" y="2453893"/>
            <a:ext cx="479982"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비용</a:t>
            </a:r>
            <a:r>
              <a:rPr kumimoji="0" lang="en-US" altLang="ko-KR" sz="800" baseline="30000" dirty="0">
                <a:solidFill>
                  <a:srgbClr val="012169"/>
                </a:solidFill>
                <a:latin typeface="Arial" panose="020B0604020202020204" pitchFamily="34" charset="0"/>
                <a:ea typeface="+mj-ea"/>
                <a:cs typeface="Arial" panose="020B0604020202020204" pitchFamily="34" charset="0"/>
              </a:rPr>
              <a:t>1</a:t>
            </a:r>
          </a:p>
        </p:txBody>
      </p:sp>
      <p:cxnSp>
        <p:nvCxnSpPr>
          <p:cNvPr id="266" name="직선 연결선 265">
            <a:extLst>
              <a:ext uri="{FF2B5EF4-FFF2-40B4-BE49-F238E27FC236}">
                <a16:creationId xmlns:a16="http://schemas.microsoft.com/office/drawing/2014/main" id="{BC66BDC3-2F8D-43AE-ACD8-E46EDF4EE070}"/>
              </a:ext>
            </a:extLst>
          </p:cNvPr>
          <p:cNvCxnSpPr/>
          <p:nvPr/>
        </p:nvCxnSpPr>
        <p:spPr bwMode="auto">
          <a:xfrm>
            <a:off x="5870610" y="2598150"/>
            <a:ext cx="509449" cy="0"/>
          </a:xfrm>
          <a:prstGeom prst="line">
            <a:avLst/>
          </a:prstGeom>
          <a:solidFill>
            <a:srgbClr val="E5E5CC"/>
          </a:solidFill>
          <a:ln w="9525" cap="flat" cmpd="sng" algn="ctr">
            <a:solidFill>
              <a:schemeClr val="accent1"/>
            </a:solidFill>
            <a:prstDash val="solid"/>
            <a:round/>
            <a:headEnd type="none" w="med" len="med"/>
            <a:tailEnd type="none" w="med" len="med"/>
          </a:ln>
          <a:effectLst/>
        </p:spPr>
      </p:cxnSp>
      <p:sp>
        <p:nvSpPr>
          <p:cNvPr id="267" name="직사각형 17">
            <a:extLst>
              <a:ext uri="{FF2B5EF4-FFF2-40B4-BE49-F238E27FC236}">
                <a16:creationId xmlns:a16="http://schemas.microsoft.com/office/drawing/2014/main" id="{1575577B-F8BC-47F1-8C45-FD651A591887}"/>
              </a:ext>
            </a:extLst>
          </p:cNvPr>
          <p:cNvSpPr>
            <a:spLocks noChangeArrowheads="1"/>
          </p:cNvSpPr>
          <p:nvPr/>
        </p:nvSpPr>
        <p:spPr bwMode="auto">
          <a:xfrm>
            <a:off x="3605478" y="2454296"/>
            <a:ext cx="479982"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거래처명</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268" name="직선 연결선 267">
            <a:extLst>
              <a:ext uri="{FF2B5EF4-FFF2-40B4-BE49-F238E27FC236}">
                <a16:creationId xmlns:a16="http://schemas.microsoft.com/office/drawing/2014/main" id="{5AB3B951-2656-4E1B-B2DC-2F16F13CC668}"/>
              </a:ext>
            </a:extLst>
          </p:cNvPr>
          <p:cNvCxnSpPr/>
          <p:nvPr/>
        </p:nvCxnSpPr>
        <p:spPr bwMode="auto">
          <a:xfrm>
            <a:off x="3565272" y="2598150"/>
            <a:ext cx="560394" cy="0"/>
          </a:xfrm>
          <a:prstGeom prst="line">
            <a:avLst/>
          </a:prstGeom>
          <a:solidFill>
            <a:srgbClr val="E5E5CC"/>
          </a:solidFill>
          <a:ln w="9525" cap="flat" cmpd="sng" algn="ctr">
            <a:solidFill>
              <a:schemeClr val="accent1"/>
            </a:solidFill>
            <a:prstDash val="solid"/>
            <a:round/>
            <a:headEnd type="none" w="med" len="med"/>
            <a:tailEnd type="none" w="med" len="med"/>
          </a:ln>
          <a:effectLst/>
        </p:spPr>
      </p:cxnSp>
      <p:sp>
        <p:nvSpPr>
          <p:cNvPr id="301" name="TextBox 300">
            <a:extLst>
              <a:ext uri="{FF2B5EF4-FFF2-40B4-BE49-F238E27FC236}">
                <a16:creationId xmlns:a16="http://schemas.microsoft.com/office/drawing/2014/main" id="{76E5754A-A68D-4F02-A093-DAC6545A766A}"/>
              </a:ext>
            </a:extLst>
          </p:cNvPr>
          <p:cNvSpPr txBox="1"/>
          <p:nvPr/>
        </p:nvSpPr>
        <p:spPr>
          <a:xfrm>
            <a:off x="3101616" y="5867912"/>
            <a:ext cx="2966462" cy="323165"/>
          </a:xfrm>
          <a:prstGeom prst="rect">
            <a:avLst/>
          </a:prstGeom>
          <a:noFill/>
        </p:spPr>
        <p:txBody>
          <a:bodyPr wrap="square" lIns="0" tIns="0" rIns="0" bIns="0" rtlCol="0">
            <a:spAutoFit/>
          </a:bodyPr>
          <a:lstStyle/>
          <a:p>
            <a:r>
              <a:rPr lang="en-US" altLang="ko-KR" sz="700" dirty="0">
                <a:solidFill>
                  <a:srgbClr val="000000"/>
                </a:solidFill>
                <a:latin typeface="맑은 고딕" panose="020B0503020000020004" pitchFamily="50" charset="-127"/>
                <a:cs typeface="Univers for KPMG"/>
              </a:rPr>
              <a:t>Note 1: '20</a:t>
            </a:r>
            <a:r>
              <a:rPr lang="ko-KR" altLang="en-US" sz="700" dirty="0">
                <a:solidFill>
                  <a:srgbClr val="000000"/>
                </a:solidFill>
                <a:latin typeface="맑은 고딕" panose="020B0503020000020004" pitchFamily="50" charset="-127"/>
                <a:cs typeface="Univers for KPMG"/>
              </a:rPr>
              <a:t>년 </a:t>
            </a:r>
            <a:r>
              <a:rPr lang="en-US" altLang="ko-KR" sz="700" dirty="0">
                <a:solidFill>
                  <a:srgbClr val="000000"/>
                </a:solidFill>
                <a:latin typeface="맑은 고딕" panose="020B0503020000020004" pitchFamily="50" charset="-127"/>
                <a:cs typeface="Univers for KPMG"/>
              </a:rPr>
              <a:t>15</a:t>
            </a:r>
            <a:r>
              <a:rPr lang="ko-KR" altLang="en-US" sz="700" dirty="0">
                <a:solidFill>
                  <a:srgbClr val="000000"/>
                </a:solidFill>
                <a:latin typeface="맑은 고딕" panose="020B0503020000020004" pitchFamily="50" charset="-127"/>
                <a:cs typeface="Univers for KPMG"/>
              </a:rPr>
              <a:t>평형 기준</a:t>
            </a:r>
            <a:r>
              <a:rPr lang="en-US" altLang="ko-KR" sz="700" dirty="0">
                <a:solidFill>
                  <a:srgbClr val="000000"/>
                </a:solidFill>
                <a:latin typeface="맑은 고딕" panose="020B0503020000020004" pitchFamily="50" charset="-127"/>
                <a:cs typeface="Univers for KPMG"/>
              </a:rPr>
              <a:t>, VAT</a:t>
            </a:r>
            <a:r>
              <a:rPr lang="ko-KR" altLang="en-US" sz="700" dirty="0">
                <a:solidFill>
                  <a:srgbClr val="000000"/>
                </a:solidFill>
                <a:latin typeface="맑은 고딕" panose="020B0503020000020004" pitchFamily="50" charset="-127"/>
                <a:cs typeface="Univers for KPMG"/>
              </a:rPr>
              <a:t>별도</a:t>
            </a:r>
            <a:endParaRPr lang="en-US" altLang="ko-KR" sz="700" dirty="0">
              <a:solidFill>
                <a:srgbClr val="000000"/>
              </a:solidFill>
              <a:latin typeface="맑은 고딕" panose="020B0503020000020004" pitchFamily="50" charset="-127"/>
              <a:cs typeface="Univers for KPMG"/>
            </a:endParaRPr>
          </a:p>
          <a:p>
            <a:r>
              <a:rPr lang="en-US" altLang="ko-KR" sz="700" dirty="0">
                <a:solidFill>
                  <a:srgbClr val="000000"/>
                </a:solidFill>
                <a:latin typeface="맑은 고딕" panose="020B0503020000020004" pitchFamily="50" charset="-127"/>
                <a:cs typeface="Univers for KPMG"/>
              </a:rPr>
              <a:t>Note 2: </a:t>
            </a:r>
            <a:r>
              <a:rPr lang="ko-KR" altLang="en-US" sz="700" dirty="0">
                <a:solidFill>
                  <a:srgbClr val="000000"/>
                </a:solidFill>
                <a:latin typeface="맑은 고딕" panose="020B0503020000020004" pitchFamily="50" charset="-127"/>
                <a:cs typeface="Univers for KPMG"/>
              </a:rPr>
              <a:t>가구 및 간판의 경우</a:t>
            </a:r>
            <a:r>
              <a:rPr lang="en-US" altLang="ko-KR" sz="700" dirty="0">
                <a:solidFill>
                  <a:srgbClr val="000000"/>
                </a:solidFill>
                <a:latin typeface="맑은 고딕" panose="020B0503020000020004" pitchFamily="50" charset="-127"/>
                <a:cs typeface="Univers for KPMG"/>
              </a:rPr>
              <a:t>,</a:t>
            </a:r>
            <a:r>
              <a:rPr lang="ko-KR" altLang="en-US" sz="700" dirty="0">
                <a:solidFill>
                  <a:srgbClr val="000000"/>
                </a:solidFill>
                <a:latin typeface="맑은 고딕" panose="020B0503020000020004" pitchFamily="50" charset="-127"/>
                <a:cs typeface="Univers for KPMG"/>
              </a:rPr>
              <a:t> 평형에 따라 추가비용 발생</a:t>
            </a:r>
            <a:endParaRPr lang="en-US" altLang="ko-KR" sz="700" dirty="0">
              <a:solidFill>
                <a:srgbClr val="000000"/>
              </a:solidFill>
              <a:latin typeface="맑은 고딕" panose="020B0503020000020004" pitchFamily="50" charset="-127"/>
              <a:cs typeface="Univers for KPMG"/>
            </a:endParaRPr>
          </a:p>
          <a:p>
            <a:r>
              <a:rPr lang="en-US" altLang="ko-KR" sz="700" dirty="0">
                <a:solidFill>
                  <a:srgbClr val="000000"/>
                </a:solidFill>
                <a:latin typeface="맑은 고딕" panose="020B0503020000020004" pitchFamily="50" charset="-127"/>
                <a:cs typeface="Univers for KPMG"/>
              </a:rPr>
              <a:t>Note 3: </a:t>
            </a:r>
            <a:r>
              <a:rPr lang="ko-KR" altLang="en-US" sz="700" dirty="0">
                <a:solidFill>
                  <a:srgbClr val="000000"/>
                </a:solidFill>
                <a:latin typeface="맑은 고딕" panose="020B0503020000020004" pitchFamily="50" charset="-127"/>
                <a:cs typeface="Univers for KPMG"/>
              </a:rPr>
              <a:t>교육비</a:t>
            </a:r>
            <a:r>
              <a:rPr lang="en-US" altLang="ko-KR" sz="700" dirty="0">
                <a:solidFill>
                  <a:srgbClr val="000000"/>
                </a:solidFill>
                <a:latin typeface="맑은 고딕" panose="020B0503020000020004" pitchFamily="50" charset="-127"/>
                <a:cs typeface="Univers for KPMG"/>
              </a:rPr>
              <a:t>, </a:t>
            </a:r>
            <a:r>
              <a:rPr lang="ko-KR" altLang="en-US" sz="700" dirty="0">
                <a:solidFill>
                  <a:srgbClr val="000000"/>
                </a:solidFill>
                <a:latin typeface="맑은 고딕" panose="020B0503020000020004" pitchFamily="50" charset="-127"/>
                <a:cs typeface="Univers for KPMG"/>
              </a:rPr>
              <a:t>디자인비 제외</a:t>
            </a:r>
            <a:endParaRPr lang="en-US" altLang="ko-KR" sz="700" dirty="0">
              <a:solidFill>
                <a:srgbClr val="000000"/>
              </a:solidFill>
              <a:latin typeface="맑은 고딕" panose="020B0503020000020004" pitchFamily="50" charset="-127"/>
              <a:cs typeface="Univers for KPMG"/>
            </a:endParaRPr>
          </a:p>
        </p:txBody>
      </p:sp>
      <p:sp>
        <p:nvSpPr>
          <p:cNvPr id="403" name="직사각형 512"/>
          <p:cNvSpPr/>
          <p:nvPr/>
        </p:nvSpPr>
        <p:spPr bwMode="gray">
          <a:xfrm>
            <a:off x="3074521" y="2646980"/>
            <a:ext cx="478751" cy="1179869"/>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주방기기</a:t>
            </a:r>
            <a:r>
              <a:rPr lang="en-US" altLang="ko-KR" sz="800" dirty="0">
                <a:solidFill>
                  <a:prstClr val="white"/>
                </a:solidFill>
                <a:latin typeface="Arial" panose="020B0604020202020204" pitchFamily="34" charset="0"/>
                <a:cs typeface="Arial" panose="020B0604020202020204" pitchFamily="34" charset="0"/>
              </a:rPr>
              <a:t>/</a:t>
            </a:r>
            <a:r>
              <a:rPr lang="ko-KR" altLang="en-US" sz="800" dirty="0">
                <a:solidFill>
                  <a:prstClr val="white"/>
                </a:solidFill>
                <a:latin typeface="Arial" panose="020B0604020202020204" pitchFamily="34" charset="0"/>
                <a:cs typeface="Arial" panose="020B0604020202020204" pitchFamily="34" charset="0"/>
              </a:rPr>
              <a:t>기물</a:t>
            </a:r>
            <a:endParaRPr lang="en-US" altLang="ko-KR" sz="800" dirty="0">
              <a:solidFill>
                <a:prstClr val="white"/>
              </a:solidFill>
              <a:latin typeface="Arial" panose="020B0604020202020204" pitchFamily="34" charset="0"/>
              <a:cs typeface="Arial" panose="020B0604020202020204" pitchFamily="34" charset="0"/>
            </a:endParaRPr>
          </a:p>
        </p:txBody>
      </p:sp>
      <p:sp>
        <p:nvSpPr>
          <p:cNvPr id="404" name="직사각형 512"/>
          <p:cNvSpPr/>
          <p:nvPr/>
        </p:nvSpPr>
        <p:spPr bwMode="gray">
          <a:xfrm>
            <a:off x="3582536" y="2646981"/>
            <a:ext cx="556531" cy="273053"/>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이알</a:t>
            </a:r>
            <a:endParaRPr lang="en-US" altLang="ko-KR" sz="700" dirty="0">
              <a:solidFill>
                <a:prstClr val="white"/>
              </a:solidFill>
              <a:latin typeface="Arial" panose="020B0604020202020204" pitchFamily="34" charset="0"/>
              <a:cs typeface="Arial" panose="020B0604020202020204" pitchFamily="34" charset="0"/>
            </a:endParaRPr>
          </a:p>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코퍼레이션</a:t>
            </a:r>
            <a:endParaRPr lang="ko-KR" altLang="en-US" sz="700" dirty="0">
              <a:solidFill>
                <a:prstClr val="white"/>
              </a:solidFill>
              <a:latin typeface="Arial" panose="020B0604020202020204" pitchFamily="34" charset="0"/>
              <a:cs typeface="Arial" panose="020B0604020202020204" pitchFamily="34" charset="0"/>
            </a:endParaRPr>
          </a:p>
        </p:txBody>
      </p:sp>
      <p:sp>
        <p:nvSpPr>
          <p:cNvPr id="410" name="직사각형 17"/>
          <p:cNvSpPr>
            <a:spLocks noChangeArrowheads="1"/>
          </p:cNvSpPr>
          <p:nvPr/>
        </p:nvSpPr>
        <p:spPr bwMode="auto">
          <a:xfrm>
            <a:off x="4162203" y="2646980"/>
            <a:ext cx="1683715"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err="1">
                <a:latin typeface="Arial" panose="020B0604020202020204" pitchFamily="34" charset="0"/>
                <a:ea typeface="+mj-ea"/>
                <a:cs typeface="Arial" panose="020B0604020202020204" pitchFamily="34" charset="0"/>
              </a:rPr>
              <a:t>커피머신</a:t>
            </a:r>
            <a:r>
              <a:rPr lang="ko-KR" altLang="en-US" sz="800" dirty="0">
                <a:latin typeface="Arial" panose="020B0604020202020204" pitchFamily="34" charset="0"/>
                <a:ea typeface="+mj-ea"/>
                <a:cs typeface="Arial" panose="020B0604020202020204" pitchFamily="34" charset="0"/>
              </a:rPr>
              <a:t> </a:t>
            </a:r>
            <a:r>
              <a:rPr lang="en-US" altLang="ko-KR" sz="800" dirty="0">
                <a:latin typeface="Arial" panose="020B0604020202020204" pitchFamily="34" charset="0"/>
                <a:ea typeface="+mj-ea"/>
                <a:cs typeface="Arial" panose="020B0604020202020204" pitchFamily="34" charset="0"/>
              </a:rPr>
              <a:t>2GR, </a:t>
            </a:r>
            <a:r>
              <a:rPr lang="ko-KR" altLang="en-US" sz="800" dirty="0" err="1">
                <a:latin typeface="Arial" panose="020B0604020202020204" pitchFamily="34" charset="0"/>
                <a:ea typeface="+mj-ea"/>
                <a:cs typeface="Arial" panose="020B0604020202020204" pitchFamily="34" charset="0"/>
              </a:rPr>
              <a:t>자동그라인더</a:t>
            </a:r>
            <a:r>
              <a:rPr lang="ko-KR" altLang="en-US" sz="800" dirty="0">
                <a:latin typeface="Arial" panose="020B0604020202020204" pitchFamily="34" charset="0"/>
                <a:ea typeface="+mj-ea"/>
                <a:cs typeface="Arial" panose="020B0604020202020204" pitchFamily="34" charset="0"/>
              </a:rPr>
              <a:t> 등</a:t>
            </a:r>
            <a:endParaRPr lang="en-US" altLang="ko-KR" sz="800" dirty="0">
              <a:latin typeface="Arial" panose="020B0604020202020204" pitchFamily="34" charset="0"/>
              <a:ea typeface="+mj-ea"/>
              <a:cs typeface="Arial" panose="020B0604020202020204" pitchFamily="34" charset="0"/>
            </a:endParaRPr>
          </a:p>
        </p:txBody>
      </p:sp>
      <p:sp>
        <p:nvSpPr>
          <p:cNvPr id="417" name="직사각형 512"/>
          <p:cNvSpPr/>
          <p:nvPr/>
        </p:nvSpPr>
        <p:spPr bwMode="gray">
          <a:xfrm>
            <a:off x="3074521" y="4102478"/>
            <a:ext cx="478751" cy="183512"/>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가구</a:t>
            </a:r>
            <a:r>
              <a:rPr lang="en-US" altLang="ko-KR" sz="800" baseline="30000" dirty="0">
                <a:solidFill>
                  <a:prstClr val="white"/>
                </a:solidFill>
                <a:latin typeface="Arial" panose="020B0604020202020204" pitchFamily="34" charset="0"/>
                <a:cs typeface="Arial" panose="020B0604020202020204" pitchFamily="34" charset="0"/>
              </a:rPr>
              <a:t>2</a:t>
            </a:r>
          </a:p>
        </p:txBody>
      </p:sp>
      <p:sp>
        <p:nvSpPr>
          <p:cNvPr id="248" name="직사각형 512">
            <a:extLst>
              <a:ext uri="{FF2B5EF4-FFF2-40B4-BE49-F238E27FC236}">
                <a16:creationId xmlns:a16="http://schemas.microsoft.com/office/drawing/2014/main" id="{EC4115E2-E68B-4546-B972-F8F9FCDBD616}"/>
              </a:ext>
            </a:extLst>
          </p:cNvPr>
          <p:cNvSpPr/>
          <p:nvPr/>
        </p:nvSpPr>
        <p:spPr bwMode="gray">
          <a:xfrm>
            <a:off x="3582536" y="2949828"/>
            <a:ext cx="556531" cy="273053"/>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a:solidFill>
                  <a:prstClr val="white"/>
                </a:solidFill>
                <a:latin typeface="Arial" panose="020B0604020202020204" pitchFamily="34" charset="0"/>
                <a:cs typeface="Arial" panose="020B0604020202020204" pitchFamily="34" charset="0"/>
              </a:rPr>
              <a:t>한미</a:t>
            </a:r>
            <a:endParaRPr lang="en-US" altLang="ko-KR" sz="700" dirty="0">
              <a:solidFill>
                <a:prstClr val="white"/>
              </a:solidFill>
              <a:latin typeface="Arial" panose="020B0604020202020204" pitchFamily="34" charset="0"/>
              <a:cs typeface="Arial" panose="020B0604020202020204" pitchFamily="34" charset="0"/>
            </a:endParaRPr>
          </a:p>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에프엔피</a:t>
            </a:r>
            <a:endParaRPr lang="ko-KR" altLang="en-US" sz="700" dirty="0">
              <a:solidFill>
                <a:prstClr val="white"/>
              </a:solidFill>
              <a:latin typeface="Arial" panose="020B0604020202020204" pitchFamily="34" charset="0"/>
              <a:cs typeface="Arial" panose="020B0604020202020204" pitchFamily="34" charset="0"/>
            </a:endParaRPr>
          </a:p>
        </p:txBody>
      </p:sp>
      <p:sp>
        <p:nvSpPr>
          <p:cNvPr id="250" name="직사각형 17">
            <a:extLst>
              <a:ext uri="{FF2B5EF4-FFF2-40B4-BE49-F238E27FC236}">
                <a16:creationId xmlns:a16="http://schemas.microsoft.com/office/drawing/2014/main" id="{72100452-4065-41DB-BA7A-D2A9AB8379F9}"/>
              </a:ext>
            </a:extLst>
          </p:cNvPr>
          <p:cNvSpPr>
            <a:spLocks noChangeArrowheads="1"/>
          </p:cNvSpPr>
          <p:nvPr/>
        </p:nvSpPr>
        <p:spPr bwMode="auto">
          <a:xfrm>
            <a:off x="4162203" y="2941847"/>
            <a:ext cx="1683715"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주방장비 일체</a:t>
            </a:r>
            <a:endParaRPr lang="en-US" altLang="ko-KR" sz="800" dirty="0">
              <a:latin typeface="Arial" panose="020B0604020202020204" pitchFamily="34" charset="0"/>
              <a:ea typeface="+mj-ea"/>
              <a:cs typeface="Arial" panose="020B0604020202020204" pitchFamily="34" charset="0"/>
            </a:endParaRPr>
          </a:p>
        </p:txBody>
      </p:sp>
      <p:sp>
        <p:nvSpPr>
          <p:cNvPr id="251" name="직사각형 512">
            <a:extLst>
              <a:ext uri="{FF2B5EF4-FFF2-40B4-BE49-F238E27FC236}">
                <a16:creationId xmlns:a16="http://schemas.microsoft.com/office/drawing/2014/main" id="{250B7C7E-A912-49CE-811D-CFCC67E43F07}"/>
              </a:ext>
            </a:extLst>
          </p:cNvPr>
          <p:cNvSpPr/>
          <p:nvPr/>
        </p:nvSpPr>
        <p:spPr bwMode="gray">
          <a:xfrm>
            <a:off x="3582536" y="3252675"/>
            <a:ext cx="556531" cy="273053"/>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a:solidFill>
                  <a:prstClr val="white"/>
                </a:solidFill>
                <a:latin typeface="Arial" panose="020B0604020202020204" pitchFamily="34" charset="0"/>
                <a:cs typeface="Arial" panose="020B0604020202020204" pitchFamily="34" charset="0"/>
              </a:rPr>
              <a:t>코스모스</a:t>
            </a:r>
            <a:endParaRPr lang="en-US" altLang="ko-KR" sz="700" dirty="0">
              <a:solidFill>
                <a:prstClr val="white"/>
              </a:solidFill>
              <a:latin typeface="Arial" panose="020B0604020202020204" pitchFamily="34" charset="0"/>
              <a:cs typeface="Arial" panose="020B0604020202020204" pitchFamily="34" charset="0"/>
            </a:endParaRPr>
          </a:p>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인터내셔날</a:t>
            </a:r>
            <a:endParaRPr lang="en-US" altLang="ko-KR" sz="700" dirty="0">
              <a:solidFill>
                <a:prstClr val="white"/>
              </a:solidFill>
              <a:latin typeface="Arial" panose="020B0604020202020204" pitchFamily="34" charset="0"/>
              <a:cs typeface="Arial" panose="020B0604020202020204" pitchFamily="34" charset="0"/>
            </a:endParaRPr>
          </a:p>
        </p:txBody>
      </p:sp>
      <p:sp>
        <p:nvSpPr>
          <p:cNvPr id="252" name="직사각형 17">
            <a:extLst>
              <a:ext uri="{FF2B5EF4-FFF2-40B4-BE49-F238E27FC236}">
                <a16:creationId xmlns:a16="http://schemas.microsoft.com/office/drawing/2014/main" id="{3F7A8317-5F20-4C7E-A299-693E9600BC25}"/>
              </a:ext>
            </a:extLst>
          </p:cNvPr>
          <p:cNvSpPr>
            <a:spLocks noChangeArrowheads="1"/>
          </p:cNvSpPr>
          <p:nvPr/>
        </p:nvSpPr>
        <p:spPr bwMode="auto">
          <a:xfrm>
            <a:off x="4162203" y="3253247"/>
            <a:ext cx="1683715"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주방기물 일체</a:t>
            </a:r>
            <a:endParaRPr lang="en-US" altLang="ko-KR" sz="800" dirty="0">
              <a:latin typeface="Arial" panose="020B0604020202020204" pitchFamily="34" charset="0"/>
              <a:ea typeface="+mj-ea"/>
              <a:cs typeface="Arial" panose="020B0604020202020204" pitchFamily="34" charset="0"/>
            </a:endParaRPr>
          </a:p>
        </p:txBody>
      </p:sp>
      <p:sp>
        <p:nvSpPr>
          <p:cNvPr id="269" name="직사각형 17">
            <a:extLst>
              <a:ext uri="{FF2B5EF4-FFF2-40B4-BE49-F238E27FC236}">
                <a16:creationId xmlns:a16="http://schemas.microsoft.com/office/drawing/2014/main" id="{E71B9D5C-1DD4-4DB4-89A9-C98E7B0FB08F}"/>
              </a:ext>
            </a:extLst>
          </p:cNvPr>
          <p:cNvSpPr>
            <a:spLocks noChangeArrowheads="1"/>
          </p:cNvSpPr>
          <p:nvPr/>
        </p:nvSpPr>
        <p:spPr bwMode="auto">
          <a:xfrm>
            <a:off x="5873073" y="2646979"/>
            <a:ext cx="505501"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a:latin typeface="Arial" panose="020B0604020202020204" pitchFamily="34" charset="0"/>
                <a:ea typeface="+mj-ea"/>
                <a:cs typeface="Arial" panose="020B0604020202020204" pitchFamily="34" charset="0"/>
              </a:rPr>
              <a:t>470</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71" name="직사각형 17">
            <a:extLst>
              <a:ext uri="{FF2B5EF4-FFF2-40B4-BE49-F238E27FC236}">
                <a16:creationId xmlns:a16="http://schemas.microsoft.com/office/drawing/2014/main" id="{4DEDA938-3A61-4381-9118-7D4D5B33FAA0}"/>
              </a:ext>
            </a:extLst>
          </p:cNvPr>
          <p:cNvSpPr>
            <a:spLocks noChangeArrowheads="1"/>
          </p:cNvSpPr>
          <p:nvPr/>
        </p:nvSpPr>
        <p:spPr bwMode="auto">
          <a:xfrm>
            <a:off x="5873073" y="2949251"/>
            <a:ext cx="505501"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802</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74" name="직사각형 17">
            <a:extLst>
              <a:ext uri="{FF2B5EF4-FFF2-40B4-BE49-F238E27FC236}">
                <a16:creationId xmlns:a16="http://schemas.microsoft.com/office/drawing/2014/main" id="{2DC201DE-93E8-4B7B-94C1-E113EC4ACC3A}"/>
              </a:ext>
            </a:extLst>
          </p:cNvPr>
          <p:cNvSpPr>
            <a:spLocks noChangeArrowheads="1"/>
          </p:cNvSpPr>
          <p:nvPr/>
        </p:nvSpPr>
        <p:spPr bwMode="auto">
          <a:xfrm>
            <a:off x="5873073" y="3251523"/>
            <a:ext cx="505501" cy="273051"/>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148</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77" name="직사각형 512">
            <a:extLst>
              <a:ext uri="{FF2B5EF4-FFF2-40B4-BE49-F238E27FC236}">
                <a16:creationId xmlns:a16="http://schemas.microsoft.com/office/drawing/2014/main" id="{993F8B24-A185-43C8-9FFA-59ADB721174C}"/>
              </a:ext>
            </a:extLst>
          </p:cNvPr>
          <p:cNvSpPr/>
          <p:nvPr/>
        </p:nvSpPr>
        <p:spPr bwMode="gray">
          <a:xfrm>
            <a:off x="3582536" y="3555520"/>
            <a:ext cx="556531" cy="273051"/>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아스펜</a:t>
            </a:r>
            <a:endParaRPr lang="en-US" altLang="ko-KR" sz="700" dirty="0">
              <a:solidFill>
                <a:prstClr val="white"/>
              </a:solidFill>
              <a:latin typeface="Arial" panose="020B0604020202020204" pitchFamily="34" charset="0"/>
              <a:cs typeface="Arial" panose="020B0604020202020204" pitchFamily="34" charset="0"/>
            </a:endParaRPr>
          </a:p>
          <a:p>
            <a:pPr algn="ctr" defTabSz="673454">
              <a:lnSpc>
                <a:spcPct val="106000"/>
              </a:lnSpc>
            </a:pPr>
            <a:r>
              <a:rPr lang="ko-KR" altLang="en-US" sz="700" dirty="0">
                <a:solidFill>
                  <a:prstClr val="white"/>
                </a:solidFill>
                <a:latin typeface="Arial" panose="020B0604020202020204" pitchFamily="34" charset="0"/>
                <a:cs typeface="Arial" panose="020B0604020202020204" pitchFamily="34" charset="0"/>
              </a:rPr>
              <a:t>코리아</a:t>
            </a:r>
            <a:endParaRPr lang="en-US" altLang="ko-KR" sz="700" dirty="0">
              <a:solidFill>
                <a:prstClr val="white"/>
              </a:solidFill>
              <a:latin typeface="Arial" panose="020B0604020202020204" pitchFamily="34" charset="0"/>
              <a:cs typeface="Arial" panose="020B0604020202020204" pitchFamily="34" charset="0"/>
            </a:endParaRPr>
          </a:p>
        </p:txBody>
      </p:sp>
      <p:sp>
        <p:nvSpPr>
          <p:cNvPr id="278" name="직사각형 17">
            <a:extLst>
              <a:ext uri="{FF2B5EF4-FFF2-40B4-BE49-F238E27FC236}">
                <a16:creationId xmlns:a16="http://schemas.microsoft.com/office/drawing/2014/main" id="{1EAB3251-8D28-48FD-AE12-FEDC781E64D5}"/>
              </a:ext>
            </a:extLst>
          </p:cNvPr>
          <p:cNvSpPr>
            <a:spLocks noChangeArrowheads="1"/>
          </p:cNvSpPr>
          <p:nvPr/>
        </p:nvSpPr>
        <p:spPr bwMode="auto">
          <a:xfrm>
            <a:off x="4159286" y="3555519"/>
            <a:ext cx="1683715" cy="273051"/>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err="1">
                <a:latin typeface="Arial" panose="020B0604020202020204" pitchFamily="34" charset="0"/>
                <a:ea typeface="+mj-ea"/>
                <a:cs typeface="Arial" panose="020B0604020202020204" pitchFamily="34" charset="0"/>
              </a:rPr>
              <a:t>블랜더</a:t>
            </a:r>
            <a:r>
              <a:rPr lang="en-US" altLang="ko-KR" sz="800" dirty="0">
                <a:latin typeface="Arial" panose="020B0604020202020204" pitchFamily="34" charset="0"/>
                <a:ea typeface="+mj-ea"/>
                <a:cs typeface="Arial" panose="020B0604020202020204" pitchFamily="34" charset="0"/>
              </a:rPr>
              <a:t>1set, </a:t>
            </a:r>
            <a:r>
              <a:rPr lang="ko-KR" altLang="en-US" sz="800" dirty="0">
                <a:latin typeface="Arial" panose="020B0604020202020204" pitchFamily="34" charset="0"/>
                <a:ea typeface="+mj-ea"/>
                <a:cs typeface="Arial" panose="020B0604020202020204" pitchFamily="34" charset="0"/>
              </a:rPr>
              <a:t>볼</a:t>
            </a:r>
            <a:r>
              <a:rPr lang="en-US" altLang="ko-KR" sz="800" dirty="0">
                <a:latin typeface="Arial" panose="020B0604020202020204" pitchFamily="34" charset="0"/>
                <a:ea typeface="+mj-ea"/>
                <a:cs typeface="Arial" panose="020B0604020202020204" pitchFamily="34" charset="0"/>
              </a:rPr>
              <a:t>1ea</a:t>
            </a:r>
          </a:p>
        </p:txBody>
      </p:sp>
      <p:sp>
        <p:nvSpPr>
          <p:cNvPr id="281" name="직사각형 17">
            <a:extLst>
              <a:ext uri="{FF2B5EF4-FFF2-40B4-BE49-F238E27FC236}">
                <a16:creationId xmlns:a16="http://schemas.microsoft.com/office/drawing/2014/main" id="{A33078E6-2EA0-4228-9A16-8E8E565D653A}"/>
              </a:ext>
            </a:extLst>
          </p:cNvPr>
          <p:cNvSpPr>
            <a:spLocks noChangeArrowheads="1"/>
          </p:cNvSpPr>
          <p:nvPr/>
        </p:nvSpPr>
        <p:spPr bwMode="auto">
          <a:xfrm>
            <a:off x="5870156" y="3553796"/>
            <a:ext cx="505501" cy="273051"/>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128</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405" name="직사각형 512"/>
          <p:cNvSpPr/>
          <p:nvPr/>
        </p:nvSpPr>
        <p:spPr bwMode="gray">
          <a:xfrm>
            <a:off x="3577985" y="3863918"/>
            <a:ext cx="556531" cy="199333"/>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본사</a:t>
            </a:r>
          </a:p>
        </p:txBody>
      </p:sp>
      <p:sp>
        <p:nvSpPr>
          <p:cNvPr id="411" name="직사각형 17"/>
          <p:cNvSpPr>
            <a:spLocks noChangeArrowheads="1"/>
          </p:cNvSpPr>
          <p:nvPr/>
        </p:nvSpPr>
        <p:spPr bwMode="auto">
          <a:xfrm>
            <a:off x="4154735" y="3863918"/>
            <a:ext cx="1683715" cy="19933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도면 및 디자인비</a:t>
            </a:r>
            <a:endParaRPr lang="en-US" altLang="ko-KR" sz="800" dirty="0">
              <a:latin typeface="Arial" panose="020B0604020202020204" pitchFamily="34" charset="0"/>
              <a:ea typeface="+mj-ea"/>
              <a:cs typeface="Arial" panose="020B0604020202020204" pitchFamily="34" charset="0"/>
            </a:endParaRPr>
          </a:p>
        </p:txBody>
      </p:sp>
      <p:sp>
        <p:nvSpPr>
          <p:cNvPr id="412" name="직사각형 512"/>
          <p:cNvSpPr/>
          <p:nvPr/>
        </p:nvSpPr>
        <p:spPr bwMode="gray">
          <a:xfrm>
            <a:off x="3067986" y="3863918"/>
            <a:ext cx="482719" cy="199333"/>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디자인</a:t>
            </a:r>
            <a:endParaRPr lang="en-US" altLang="ko-KR" sz="800" dirty="0">
              <a:solidFill>
                <a:prstClr val="white"/>
              </a:solidFill>
              <a:latin typeface="Arial" panose="020B0604020202020204" pitchFamily="34" charset="0"/>
              <a:cs typeface="Arial" panose="020B0604020202020204" pitchFamily="34" charset="0"/>
            </a:endParaRPr>
          </a:p>
        </p:txBody>
      </p:sp>
      <p:sp>
        <p:nvSpPr>
          <p:cNvPr id="285" name="직사각형 17">
            <a:extLst>
              <a:ext uri="{FF2B5EF4-FFF2-40B4-BE49-F238E27FC236}">
                <a16:creationId xmlns:a16="http://schemas.microsoft.com/office/drawing/2014/main" id="{074F1AD5-57E0-4B6F-842B-3D32EFA6E414}"/>
              </a:ext>
            </a:extLst>
          </p:cNvPr>
          <p:cNvSpPr>
            <a:spLocks noChangeArrowheads="1"/>
          </p:cNvSpPr>
          <p:nvPr/>
        </p:nvSpPr>
        <p:spPr bwMode="auto">
          <a:xfrm>
            <a:off x="5865605" y="3872534"/>
            <a:ext cx="505501"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375</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86" name="직사각형 512">
            <a:extLst>
              <a:ext uri="{FF2B5EF4-FFF2-40B4-BE49-F238E27FC236}">
                <a16:creationId xmlns:a16="http://schemas.microsoft.com/office/drawing/2014/main" id="{18459982-99DC-4D1F-90F6-2EC57ACE4092}"/>
              </a:ext>
            </a:extLst>
          </p:cNvPr>
          <p:cNvSpPr/>
          <p:nvPr/>
        </p:nvSpPr>
        <p:spPr bwMode="gray">
          <a:xfrm>
            <a:off x="3582536" y="4100780"/>
            <a:ext cx="556531" cy="185838"/>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라움퍼니처</a:t>
            </a:r>
            <a:endParaRPr lang="en-US" altLang="ko-KR" sz="700" dirty="0">
              <a:solidFill>
                <a:prstClr val="white"/>
              </a:solidFill>
              <a:latin typeface="Arial" panose="020B0604020202020204" pitchFamily="34" charset="0"/>
              <a:cs typeface="Arial" panose="020B0604020202020204" pitchFamily="34" charset="0"/>
            </a:endParaRPr>
          </a:p>
        </p:txBody>
      </p:sp>
      <p:sp>
        <p:nvSpPr>
          <p:cNvPr id="287" name="직사각형 17">
            <a:extLst>
              <a:ext uri="{FF2B5EF4-FFF2-40B4-BE49-F238E27FC236}">
                <a16:creationId xmlns:a16="http://schemas.microsoft.com/office/drawing/2014/main" id="{BAAE78ED-FA5D-48FF-98A1-D2CA9FE897A9}"/>
              </a:ext>
            </a:extLst>
          </p:cNvPr>
          <p:cNvSpPr>
            <a:spLocks noChangeArrowheads="1"/>
          </p:cNvSpPr>
          <p:nvPr/>
        </p:nvSpPr>
        <p:spPr bwMode="auto">
          <a:xfrm>
            <a:off x="4161995" y="4100780"/>
            <a:ext cx="1683715"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가구 일체</a:t>
            </a:r>
            <a:endParaRPr lang="en-US" altLang="ko-KR" sz="800" dirty="0">
              <a:latin typeface="Arial" panose="020B0604020202020204" pitchFamily="34" charset="0"/>
              <a:ea typeface="+mj-ea"/>
              <a:cs typeface="Arial" panose="020B0604020202020204" pitchFamily="34" charset="0"/>
            </a:endParaRPr>
          </a:p>
        </p:txBody>
      </p:sp>
      <p:sp>
        <p:nvSpPr>
          <p:cNvPr id="288" name="직사각형 17">
            <a:extLst>
              <a:ext uri="{FF2B5EF4-FFF2-40B4-BE49-F238E27FC236}">
                <a16:creationId xmlns:a16="http://schemas.microsoft.com/office/drawing/2014/main" id="{B5C3F5FD-1FFE-4813-BC9A-52619FDB335A}"/>
              </a:ext>
            </a:extLst>
          </p:cNvPr>
          <p:cNvSpPr>
            <a:spLocks noChangeArrowheads="1"/>
          </p:cNvSpPr>
          <p:nvPr/>
        </p:nvSpPr>
        <p:spPr bwMode="auto">
          <a:xfrm>
            <a:off x="5872865" y="4099059"/>
            <a:ext cx="505501"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453</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89" name="직사각형 512">
            <a:extLst>
              <a:ext uri="{FF2B5EF4-FFF2-40B4-BE49-F238E27FC236}">
                <a16:creationId xmlns:a16="http://schemas.microsoft.com/office/drawing/2014/main" id="{E14D5B21-8F9B-43EB-BE62-29F02FABB143}"/>
              </a:ext>
            </a:extLst>
          </p:cNvPr>
          <p:cNvSpPr/>
          <p:nvPr/>
        </p:nvSpPr>
        <p:spPr bwMode="gray">
          <a:xfrm>
            <a:off x="3582536" y="4325563"/>
            <a:ext cx="556531" cy="273053"/>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a:solidFill>
                  <a:prstClr val="white"/>
                </a:solidFill>
                <a:latin typeface="Arial" panose="020B0604020202020204" pitchFamily="34" charset="0"/>
                <a:cs typeface="Arial" panose="020B0604020202020204" pitchFamily="34" charset="0"/>
              </a:rPr>
              <a:t>에디슨</a:t>
            </a:r>
            <a:endParaRPr lang="en-US" altLang="ko-KR" sz="700" dirty="0">
              <a:solidFill>
                <a:prstClr val="white"/>
              </a:solidFill>
              <a:latin typeface="Arial" panose="020B0604020202020204" pitchFamily="34" charset="0"/>
              <a:cs typeface="Arial" panose="020B0604020202020204" pitchFamily="34" charset="0"/>
            </a:endParaRPr>
          </a:p>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공작소</a:t>
            </a:r>
            <a:endParaRPr lang="en-US" altLang="ko-KR" sz="700" dirty="0">
              <a:solidFill>
                <a:prstClr val="white"/>
              </a:solidFill>
              <a:latin typeface="Arial" panose="020B0604020202020204" pitchFamily="34" charset="0"/>
              <a:cs typeface="Arial" panose="020B0604020202020204" pitchFamily="34" charset="0"/>
            </a:endParaRPr>
          </a:p>
        </p:txBody>
      </p:sp>
      <p:sp>
        <p:nvSpPr>
          <p:cNvPr id="290" name="직사각형 17">
            <a:extLst>
              <a:ext uri="{FF2B5EF4-FFF2-40B4-BE49-F238E27FC236}">
                <a16:creationId xmlns:a16="http://schemas.microsoft.com/office/drawing/2014/main" id="{79F8CE2D-0883-47EB-95FA-73454C4D1629}"/>
              </a:ext>
            </a:extLst>
          </p:cNvPr>
          <p:cNvSpPr>
            <a:spLocks noChangeArrowheads="1"/>
          </p:cNvSpPr>
          <p:nvPr/>
        </p:nvSpPr>
        <p:spPr bwMode="auto">
          <a:xfrm>
            <a:off x="4159078" y="4325562"/>
            <a:ext cx="1683715"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내</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외부 </a:t>
            </a:r>
            <a:r>
              <a:rPr lang="ko-KR" altLang="en-US" sz="800" dirty="0" err="1">
                <a:latin typeface="Arial" panose="020B0604020202020204" pitchFamily="34" charset="0"/>
                <a:ea typeface="+mj-ea"/>
                <a:cs typeface="Arial" panose="020B0604020202020204" pitchFamily="34" charset="0"/>
              </a:rPr>
              <a:t>사인물</a:t>
            </a:r>
            <a:r>
              <a:rPr lang="ko-KR" altLang="en-US" sz="800" dirty="0">
                <a:latin typeface="Arial" panose="020B0604020202020204" pitchFamily="34" charset="0"/>
                <a:ea typeface="+mj-ea"/>
                <a:cs typeface="Arial" panose="020B0604020202020204" pitchFamily="34" charset="0"/>
              </a:rPr>
              <a:t> 일체</a:t>
            </a:r>
            <a:endParaRPr lang="en-US" altLang="ko-KR" sz="800" dirty="0">
              <a:latin typeface="Arial" panose="020B0604020202020204" pitchFamily="34" charset="0"/>
              <a:ea typeface="+mj-ea"/>
              <a:cs typeface="Arial" panose="020B0604020202020204" pitchFamily="34" charset="0"/>
            </a:endParaRPr>
          </a:p>
        </p:txBody>
      </p:sp>
      <p:sp>
        <p:nvSpPr>
          <p:cNvPr id="291" name="직사각형 17">
            <a:extLst>
              <a:ext uri="{FF2B5EF4-FFF2-40B4-BE49-F238E27FC236}">
                <a16:creationId xmlns:a16="http://schemas.microsoft.com/office/drawing/2014/main" id="{B4A88644-6A0C-4B99-9D27-F74B67F3934A}"/>
              </a:ext>
            </a:extLst>
          </p:cNvPr>
          <p:cNvSpPr>
            <a:spLocks noChangeArrowheads="1"/>
          </p:cNvSpPr>
          <p:nvPr/>
        </p:nvSpPr>
        <p:spPr bwMode="auto">
          <a:xfrm>
            <a:off x="5869948" y="4323838"/>
            <a:ext cx="505501" cy="273053"/>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831</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92" name="직사각형 512">
            <a:extLst>
              <a:ext uri="{FF2B5EF4-FFF2-40B4-BE49-F238E27FC236}">
                <a16:creationId xmlns:a16="http://schemas.microsoft.com/office/drawing/2014/main" id="{23A922B7-9FD7-4972-A30A-8680EC557E9F}"/>
              </a:ext>
            </a:extLst>
          </p:cNvPr>
          <p:cNvSpPr/>
          <p:nvPr/>
        </p:nvSpPr>
        <p:spPr bwMode="gray">
          <a:xfrm>
            <a:off x="3074521" y="4325644"/>
            <a:ext cx="478751" cy="269632"/>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간판</a:t>
            </a:r>
            <a:r>
              <a:rPr lang="en-US" altLang="ko-KR" sz="800" baseline="30000" dirty="0">
                <a:solidFill>
                  <a:prstClr val="white"/>
                </a:solidFill>
                <a:latin typeface="Arial" panose="020B0604020202020204" pitchFamily="34" charset="0"/>
                <a:cs typeface="Arial" panose="020B0604020202020204" pitchFamily="34" charset="0"/>
              </a:rPr>
              <a:t>2</a:t>
            </a:r>
          </a:p>
        </p:txBody>
      </p:sp>
      <p:sp>
        <p:nvSpPr>
          <p:cNvPr id="293" name="직사각형 512">
            <a:extLst>
              <a:ext uri="{FF2B5EF4-FFF2-40B4-BE49-F238E27FC236}">
                <a16:creationId xmlns:a16="http://schemas.microsoft.com/office/drawing/2014/main" id="{0F685B95-8D6B-494F-BCCC-15C25E818879}"/>
              </a:ext>
            </a:extLst>
          </p:cNvPr>
          <p:cNvSpPr/>
          <p:nvPr/>
        </p:nvSpPr>
        <p:spPr bwMode="gray">
          <a:xfrm>
            <a:off x="3582536" y="4635583"/>
            <a:ext cx="556531" cy="185838"/>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a:solidFill>
                  <a:prstClr val="white"/>
                </a:solidFill>
                <a:latin typeface="Arial" panose="020B0604020202020204" pitchFamily="34" charset="0"/>
                <a:cs typeface="Arial" panose="020B0604020202020204" pitchFamily="34" charset="0"/>
              </a:rPr>
              <a:t>푸딩디자인</a:t>
            </a:r>
            <a:endParaRPr lang="en-US" altLang="ko-KR" sz="700" dirty="0">
              <a:solidFill>
                <a:prstClr val="white"/>
              </a:solidFill>
              <a:latin typeface="Arial" panose="020B0604020202020204" pitchFamily="34" charset="0"/>
              <a:cs typeface="Arial" panose="020B0604020202020204" pitchFamily="34" charset="0"/>
            </a:endParaRPr>
          </a:p>
        </p:txBody>
      </p:sp>
      <p:sp>
        <p:nvSpPr>
          <p:cNvPr id="294" name="직사각형 17">
            <a:extLst>
              <a:ext uri="{FF2B5EF4-FFF2-40B4-BE49-F238E27FC236}">
                <a16:creationId xmlns:a16="http://schemas.microsoft.com/office/drawing/2014/main" id="{AF998B99-399B-484C-ACBA-B5B13234B662}"/>
              </a:ext>
            </a:extLst>
          </p:cNvPr>
          <p:cNvSpPr>
            <a:spLocks noChangeArrowheads="1"/>
          </p:cNvSpPr>
          <p:nvPr/>
        </p:nvSpPr>
        <p:spPr bwMode="auto">
          <a:xfrm>
            <a:off x="4159078" y="4635583"/>
            <a:ext cx="1683715"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모형</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음료</a:t>
            </a:r>
            <a:r>
              <a:rPr lang="en-US" altLang="ko-KR" sz="800" dirty="0">
                <a:latin typeface="Arial" panose="020B0604020202020204" pitchFamily="34" charset="0"/>
                <a:ea typeface="+mj-ea"/>
                <a:cs typeface="Arial" panose="020B0604020202020204" pitchFamily="34" charset="0"/>
              </a:rPr>
              <a:t>6</a:t>
            </a:r>
            <a:r>
              <a:rPr lang="ko-KR" altLang="en-US" sz="800" dirty="0">
                <a:latin typeface="Arial" panose="020B0604020202020204" pitchFamily="34" charset="0"/>
                <a:ea typeface="+mj-ea"/>
                <a:cs typeface="Arial" panose="020B0604020202020204" pitchFamily="34" charset="0"/>
              </a:rPr>
              <a:t>종</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디저트</a:t>
            </a:r>
            <a:r>
              <a:rPr lang="en-US" altLang="ko-KR" sz="800" dirty="0">
                <a:latin typeface="Arial" panose="020B0604020202020204" pitchFamily="34" charset="0"/>
                <a:ea typeface="+mj-ea"/>
                <a:cs typeface="Arial" panose="020B0604020202020204" pitchFamily="34" charset="0"/>
              </a:rPr>
              <a:t>9</a:t>
            </a:r>
            <a:r>
              <a:rPr lang="ko-KR" altLang="en-US" sz="800" dirty="0">
                <a:latin typeface="Arial" panose="020B0604020202020204" pitchFamily="34" charset="0"/>
                <a:ea typeface="+mj-ea"/>
                <a:cs typeface="Arial" panose="020B0604020202020204" pitchFamily="34" charset="0"/>
              </a:rPr>
              <a:t>종</a:t>
            </a:r>
            <a:r>
              <a:rPr lang="en-US" altLang="ko-KR" sz="800" dirty="0">
                <a:latin typeface="Arial" panose="020B0604020202020204" pitchFamily="34" charset="0"/>
                <a:ea typeface="+mj-ea"/>
                <a:cs typeface="Arial" panose="020B0604020202020204" pitchFamily="34" charset="0"/>
              </a:rPr>
              <a:t>)</a:t>
            </a:r>
          </a:p>
        </p:txBody>
      </p:sp>
      <p:sp>
        <p:nvSpPr>
          <p:cNvPr id="295" name="직사각형 17">
            <a:extLst>
              <a:ext uri="{FF2B5EF4-FFF2-40B4-BE49-F238E27FC236}">
                <a16:creationId xmlns:a16="http://schemas.microsoft.com/office/drawing/2014/main" id="{D601A28E-0D2F-4BE4-883D-20F5C777162A}"/>
              </a:ext>
            </a:extLst>
          </p:cNvPr>
          <p:cNvSpPr>
            <a:spLocks noChangeArrowheads="1"/>
          </p:cNvSpPr>
          <p:nvPr/>
        </p:nvSpPr>
        <p:spPr bwMode="auto">
          <a:xfrm>
            <a:off x="5869948" y="4633864"/>
            <a:ext cx="505501"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53</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96" name="직사각형 512">
            <a:extLst>
              <a:ext uri="{FF2B5EF4-FFF2-40B4-BE49-F238E27FC236}">
                <a16:creationId xmlns:a16="http://schemas.microsoft.com/office/drawing/2014/main" id="{9072C847-A330-47AE-809B-18BB8C61CBB5}"/>
              </a:ext>
            </a:extLst>
          </p:cNvPr>
          <p:cNvSpPr/>
          <p:nvPr/>
        </p:nvSpPr>
        <p:spPr bwMode="gray">
          <a:xfrm>
            <a:off x="3074521" y="4635664"/>
            <a:ext cx="478751" cy="623282"/>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집기</a:t>
            </a:r>
            <a:r>
              <a:rPr lang="en-US" altLang="ko-KR" sz="800" dirty="0">
                <a:solidFill>
                  <a:prstClr val="white"/>
                </a:solidFill>
                <a:latin typeface="Arial" panose="020B0604020202020204" pitchFamily="34" charset="0"/>
                <a:cs typeface="Arial" panose="020B0604020202020204" pitchFamily="34" charset="0"/>
              </a:rPr>
              <a:t>/</a:t>
            </a:r>
          </a:p>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비품</a:t>
            </a:r>
            <a:endParaRPr lang="en-US" altLang="ko-KR" sz="800" dirty="0">
              <a:solidFill>
                <a:prstClr val="white"/>
              </a:solidFill>
              <a:latin typeface="Arial" panose="020B0604020202020204" pitchFamily="34" charset="0"/>
              <a:cs typeface="Arial" panose="020B0604020202020204" pitchFamily="34" charset="0"/>
            </a:endParaRPr>
          </a:p>
        </p:txBody>
      </p:sp>
      <p:sp>
        <p:nvSpPr>
          <p:cNvPr id="297" name="직사각형 512">
            <a:extLst>
              <a:ext uri="{FF2B5EF4-FFF2-40B4-BE49-F238E27FC236}">
                <a16:creationId xmlns:a16="http://schemas.microsoft.com/office/drawing/2014/main" id="{1B37D8AF-9ED9-4F73-81F8-0DCDE77631CE}"/>
              </a:ext>
            </a:extLst>
          </p:cNvPr>
          <p:cNvSpPr/>
          <p:nvPr/>
        </p:nvSpPr>
        <p:spPr bwMode="gray">
          <a:xfrm>
            <a:off x="3582536" y="4855204"/>
            <a:ext cx="556531" cy="185838"/>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err="1">
                <a:solidFill>
                  <a:prstClr val="white"/>
                </a:solidFill>
                <a:latin typeface="Arial" panose="020B0604020202020204" pitchFamily="34" charset="0"/>
                <a:cs typeface="Arial" panose="020B0604020202020204" pitchFamily="34" charset="0"/>
              </a:rPr>
              <a:t>유니앤피플</a:t>
            </a:r>
            <a:endParaRPr lang="en-US" altLang="ko-KR" sz="700" dirty="0">
              <a:solidFill>
                <a:prstClr val="white"/>
              </a:solidFill>
              <a:latin typeface="Arial" panose="020B0604020202020204" pitchFamily="34" charset="0"/>
              <a:cs typeface="Arial" panose="020B0604020202020204" pitchFamily="34" charset="0"/>
            </a:endParaRPr>
          </a:p>
        </p:txBody>
      </p:sp>
      <p:sp>
        <p:nvSpPr>
          <p:cNvPr id="298" name="직사각형 17">
            <a:extLst>
              <a:ext uri="{FF2B5EF4-FFF2-40B4-BE49-F238E27FC236}">
                <a16:creationId xmlns:a16="http://schemas.microsoft.com/office/drawing/2014/main" id="{60A51B76-CAAB-4754-9DE6-39EB8297D186}"/>
              </a:ext>
            </a:extLst>
          </p:cNvPr>
          <p:cNvSpPr>
            <a:spLocks noChangeArrowheads="1"/>
          </p:cNvSpPr>
          <p:nvPr/>
        </p:nvSpPr>
        <p:spPr bwMode="auto">
          <a:xfrm>
            <a:off x="4159078" y="4857851"/>
            <a:ext cx="1683715"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유니폼</a:t>
            </a:r>
            <a:endParaRPr lang="en-US" altLang="ko-KR" sz="800" dirty="0">
              <a:latin typeface="Arial" panose="020B0604020202020204" pitchFamily="34" charset="0"/>
              <a:ea typeface="+mj-ea"/>
              <a:cs typeface="Arial" panose="020B0604020202020204" pitchFamily="34" charset="0"/>
            </a:endParaRPr>
          </a:p>
        </p:txBody>
      </p:sp>
      <p:sp>
        <p:nvSpPr>
          <p:cNvPr id="299" name="직사각형 17">
            <a:extLst>
              <a:ext uri="{FF2B5EF4-FFF2-40B4-BE49-F238E27FC236}">
                <a16:creationId xmlns:a16="http://schemas.microsoft.com/office/drawing/2014/main" id="{4DE50913-49A7-459E-82AA-B00C113221C0}"/>
              </a:ext>
            </a:extLst>
          </p:cNvPr>
          <p:cNvSpPr>
            <a:spLocks noChangeArrowheads="1"/>
          </p:cNvSpPr>
          <p:nvPr/>
        </p:nvSpPr>
        <p:spPr bwMode="auto">
          <a:xfrm>
            <a:off x="5869948" y="4856137"/>
            <a:ext cx="505501"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20</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302" name="직사각형 512">
            <a:extLst>
              <a:ext uri="{FF2B5EF4-FFF2-40B4-BE49-F238E27FC236}">
                <a16:creationId xmlns:a16="http://schemas.microsoft.com/office/drawing/2014/main" id="{23529318-FAD5-4F79-BA6D-1A6B8B57C710}"/>
              </a:ext>
            </a:extLst>
          </p:cNvPr>
          <p:cNvSpPr/>
          <p:nvPr/>
        </p:nvSpPr>
        <p:spPr bwMode="gray">
          <a:xfrm>
            <a:off x="3582536" y="5074833"/>
            <a:ext cx="556531" cy="185838"/>
          </a:xfrm>
          <a:prstGeom prst="rect">
            <a:avLst/>
          </a:prstGeom>
          <a:solidFill>
            <a:srgbClr val="0091DA"/>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dirty="0">
                <a:solidFill>
                  <a:prstClr val="white"/>
                </a:solidFill>
                <a:latin typeface="Arial" panose="020B0604020202020204" pitchFamily="34" charset="0"/>
                <a:cs typeface="Arial" panose="020B0604020202020204" pitchFamily="34" charset="0"/>
              </a:rPr>
              <a:t>퍼스트기획</a:t>
            </a:r>
            <a:endParaRPr lang="en-US" altLang="ko-KR" sz="700" dirty="0">
              <a:solidFill>
                <a:prstClr val="white"/>
              </a:solidFill>
              <a:latin typeface="Arial" panose="020B0604020202020204" pitchFamily="34" charset="0"/>
              <a:cs typeface="Arial" panose="020B0604020202020204" pitchFamily="34" charset="0"/>
            </a:endParaRPr>
          </a:p>
        </p:txBody>
      </p:sp>
      <p:sp>
        <p:nvSpPr>
          <p:cNvPr id="303" name="직사각형 17">
            <a:extLst>
              <a:ext uri="{FF2B5EF4-FFF2-40B4-BE49-F238E27FC236}">
                <a16:creationId xmlns:a16="http://schemas.microsoft.com/office/drawing/2014/main" id="{5FA16FBB-3F1E-4516-98A3-4DD43C9BB4F2}"/>
              </a:ext>
            </a:extLst>
          </p:cNvPr>
          <p:cNvSpPr>
            <a:spLocks noChangeArrowheads="1"/>
          </p:cNvSpPr>
          <p:nvPr/>
        </p:nvSpPr>
        <p:spPr bwMode="auto">
          <a:xfrm>
            <a:off x="4159078" y="5074833"/>
            <a:ext cx="1683715"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오픈 </a:t>
            </a:r>
            <a:r>
              <a:rPr lang="ko-KR" altLang="en-US" sz="800" dirty="0" err="1">
                <a:latin typeface="Arial" panose="020B0604020202020204" pitchFamily="34" charset="0"/>
                <a:ea typeface="+mj-ea"/>
                <a:cs typeface="Arial" panose="020B0604020202020204" pitchFamily="34" charset="0"/>
              </a:rPr>
              <a:t>룰렛</a:t>
            </a:r>
            <a:r>
              <a:rPr lang="ko-KR" altLang="en-US" sz="800" dirty="0">
                <a:latin typeface="Arial" panose="020B0604020202020204" pitchFamily="34" charset="0"/>
                <a:ea typeface="+mj-ea"/>
                <a:cs typeface="Arial" panose="020B0604020202020204" pitchFamily="34" charset="0"/>
              </a:rPr>
              <a:t> 이벤트 행사</a:t>
            </a:r>
            <a:endParaRPr lang="en-US" altLang="ko-KR" sz="800" dirty="0">
              <a:latin typeface="Arial" panose="020B0604020202020204" pitchFamily="34" charset="0"/>
              <a:ea typeface="+mj-ea"/>
              <a:cs typeface="Arial" panose="020B0604020202020204" pitchFamily="34" charset="0"/>
            </a:endParaRPr>
          </a:p>
        </p:txBody>
      </p:sp>
      <p:sp>
        <p:nvSpPr>
          <p:cNvPr id="304" name="직사각형 17">
            <a:extLst>
              <a:ext uri="{FF2B5EF4-FFF2-40B4-BE49-F238E27FC236}">
                <a16:creationId xmlns:a16="http://schemas.microsoft.com/office/drawing/2014/main" id="{01C64131-FE8D-4DC0-8A46-BC5B5D52C165}"/>
              </a:ext>
            </a:extLst>
          </p:cNvPr>
          <p:cNvSpPr>
            <a:spLocks noChangeArrowheads="1"/>
          </p:cNvSpPr>
          <p:nvPr/>
        </p:nvSpPr>
        <p:spPr bwMode="auto">
          <a:xfrm>
            <a:off x="5869948" y="5073108"/>
            <a:ext cx="505501"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35</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306" name="직사각형 512">
            <a:extLst>
              <a:ext uri="{FF2B5EF4-FFF2-40B4-BE49-F238E27FC236}">
                <a16:creationId xmlns:a16="http://schemas.microsoft.com/office/drawing/2014/main" id="{2883E5AC-AE3F-4677-ADD9-E552C75E7884}"/>
              </a:ext>
            </a:extLst>
          </p:cNvPr>
          <p:cNvSpPr/>
          <p:nvPr/>
        </p:nvSpPr>
        <p:spPr bwMode="gray">
          <a:xfrm>
            <a:off x="3070716" y="5297781"/>
            <a:ext cx="1057806" cy="182412"/>
          </a:xfrm>
          <a:prstGeom prst="rect">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기타</a:t>
            </a:r>
            <a:endParaRPr lang="en-US" altLang="ko-KR" sz="800" baseline="30000" dirty="0">
              <a:solidFill>
                <a:prstClr val="white"/>
              </a:solidFill>
              <a:latin typeface="Arial" panose="020B0604020202020204" pitchFamily="34" charset="0"/>
              <a:cs typeface="Arial" panose="020B0604020202020204" pitchFamily="34" charset="0"/>
            </a:endParaRPr>
          </a:p>
        </p:txBody>
      </p:sp>
      <p:sp>
        <p:nvSpPr>
          <p:cNvPr id="308" name="직사각형 17">
            <a:extLst>
              <a:ext uri="{FF2B5EF4-FFF2-40B4-BE49-F238E27FC236}">
                <a16:creationId xmlns:a16="http://schemas.microsoft.com/office/drawing/2014/main" id="{30F44C1A-DB7C-4C09-B50C-5E2374A3DC33}"/>
              </a:ext>
            </a:extLst>
          </p:cNvPr>
          <p:cNvSpPr>
            <a:spLocks noChangeArrowheads="1"/>
          </p:cNvSpPr>
          <p:nvPr/>
        </p:nvSpPr>
        <p:spPr bwMode="auto">
          <a:xfrm>
            <a:off x="4163688" y="5287457"/>
            <a:ext cx="1683715"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스피커</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현수막 등</a:t>
            </a:r>
            <a:endParaRPr lang="en-US" altLang="ko-KR" sz="800" dirty="0">
              <a:latin typeface="Arial" panose="020B0604020202020204" pitchFamily="34" charset="0"/>
              <a:ea typeface="+mj-ea"/>
              <a:cs typeface="Arial" panose="020B0604020202020204" pitchFamily="34" charset="0"/>
            </a:endParaRPr>
          </a:p>
        </p:txBody>
      </p:sp>
      <p:sp>
        <p:nvSpPr>
          <p:cNvPr id="309" name="직사각형 17">
            <a:extLst>
              <a:ext uri="{FF2B5EF4-FFF2-40B4-BE49-F238E27FC236}">
                <a16:creationId xmlns:a16="http://schemas.microsoft.com/office/drawing/2014/main" id="{14959D93-91BE-4788-830E-E1796F7EBBC1}"/>
              </a:ext>
            </a:extLst>
          </p:cNvPr>
          <p:cNvSpPr>
            <a:spLocks noChangeArrowheads="1"/>
          </p:cNvSpPr>
          <p:nvPr/>
        </p:nvSpPr>
        <p:spPr bwMode="auto">
          <a:xfrm>
            <a:off x="5874558" y="5285748"/>
            <a:ext cx="505501" cy="185839"/>
          </a:xfrm>
          <a:prstGeom prst="rect">
            <a:avLst/>
          </a:prstGeom>
          <a:noFill/>
          <a:ln w="6350" cap="flat" cmpd="sng" algn="ctr">
            <a:solidFill>
              <a:schemeClr val="accent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71</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311" name="직사각형 17">
            <a:extLst>
              <a:ext uri="{FF2B5EF4-FFF2-40B4-BE49-F238E27FC236}">
                <a16:creationId xmlns:a16="http://schemas.microsoft.com/office/drawing/2014/main" id="{367952E5-C2F4-4EA7-BBE1-081ECE35D8D4}"/>
              </a:ext>
            </a:extLst>
          </p:cNvPr>
          <p:cNvSpPr>
            <a:spLocks noChangeArrowheads="1"/>
          </p:cNvSpPr>
          <p:nvPr/>
        </p:nvSpPr>
        <p:spPr bwMode="auto">
          <a:xfrm>
            <a:off x="4664013" y="5529741"/>
            <a:ext cx="586022" cy="295200"/>
          </a:xfrm>
          <a:prstGeom prst="rect">
            <a:avLst/>
          </a:prstGeom>
          <a:noFill/>
          <a:ln w="6350" cap="flat" cmpd="sng" algn="ctr">
            <a:solidFill>
              <a:srgbClr val="003087"/>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dirty="0">
                <a:latin typeface="Arial" panose="020B0604020202020204" pitchFamily="34" charset="0"/>
                <a:ea typeface="+mj-ea"/>
                <a:cs typeface="Arial" panose="020B0604020202020204" pitchFamily="34" charset="0"/>
              </a:rPr>
              <a:t>3,010</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312" name="Rounded Rectangle 117">
            <a:extLst>
              <a:ext uri="{FF2B5EF4-FFF2-40B4-BE49-F238E27FC236}">
                <a16:creationId xmlns:a16="http://schemas.microsoft.com/office/drawing/2014/main" id="{1353D3D6-2BBE-40DE-94B5-A899ACE5F3D4}"/>
              </a:ext>
            </a:extLst>
          </p:cNvPr>
          <p:cNvSpPr/>
          <p:nvPr/>
        </p:nvSpPr>
        <p:spPr bwMode="auto">
          <a:xfrm>
            <a:off x="4185037" y="5529741"/>
            <a:ext cx="523056" cy="302812"/>
          </a:xfrm>
          <a:prstGeom prst="roundRect">
            <a:avLst>
              <a:gd name="adj" fmla="val 0"/>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비용합계</a:t>
            </a:r>
            <a:endParaRPr lang="en-US" altLang="ko-KR" sz="800" dirty="0">
              <a:solidFill>
                <a:prstClr val="white"/>
              </a:solidFill>
              <a:latin typeface="Arial" panose="020B0604020202020204" pitchFamily="34" charset="0"/>
              <a:cs typeface="Arial" panose="020B0604020202020204" pitchFamily="34" charset="0"/>
            </a:endParaRPr>
          </a:p>
        </p:txBody>
      </p:sp>
      <p:sp>
        <p:nvSpPr>
          <p:cNvPr id="313" name="직사각형 17">
            <a:extLst>
              <a:ext uri="{FF2B5EF4-FFF2-40B4-BE49-F238E27FC236}">
                <a16:creationId xmlns:a16="http://schemas.microsoft.com/office/drawing/2014/main" id="{F5EC799A-04BB-4DC4-9413-1FF6F5807AB6}"/>
              </a:ext>
            </a:extLst>
          </p:cNvPr>
          <p:cNvSpPr>
            <a:spLocks noChangeArrowheads="1"/>
          </p:cNvSpPr>
          <p:nvPr/>
        </p:nvSpPr>
        <p:spPr bwMode="auto">
          <a:xfrm>
            <a:off x="6573845" y="2844391"/>
            <a:ext cx="305950"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구분</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314" name="직선 연결선 313">
            <a:extLst>
              <a:ext uri="{FF2B5EF4-FFF2-40B4-BE49-F238E27FC236}">
                <a16:creationId xmlns:a16="http://schemas.microsoft.com/office/drawing/2014/main" id="{40E14EF4-F819-41CA-AACE-A99DDD4BEAE0}"/>
              </a:ext>
            </a:extLst>
          </p:cNvPr>
          <p:cNvCxnSpPr>
            <a:cxnSpLocks/>
          </p:cNvCxnSpPr>
          <p:nvPr/>
        </p:nvCxnSpPr>
        <p:spPr bwMode="auto">
          <a:xfrm>
            <a:off x="6525353" y="2988245"/>
            <a:ext cx="39292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320" name="직사각형 17">
            <a:extLst>
              <a:ext uri="{FF2B5EF4-FFF2-40B4-BE49-F238E27FC236}">
                <a16:creationId xmlns:a16="http://schemas.microsoft.com/office/drawing/2014/main" id="{AA4EF390-FC30-44A4-B086-AA81581BE361}"/>
              </a:ext>
            </a:extLst>
          </p:cNvPr>
          <p:cNvSpPr>
            <a:spLocks noChangeArrowheads="1"/>
          </p:cNvSpPr>
          <p:nvPr/>
        </p:nvSpPr>
        <p:spPr bwMode="auto">
          <a:xfrm>
            <a:off x="6948963" y="2843988"/>
            <a:ext cx="619688"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공급가</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322" name="직선 연결선 321">
            <a:extLst>
              <a:ext uri="{FF2B5EF4-FFF2-40B4-BE49-F238E27FC236}">
                <a16:creationId xmlns:a16="http://schemas.microsoft.com/office/drawing/2014/main" id="{C7A30ECC-C91F-4EEB-AF80-892755F127E9}"/>
              </a:ext>
            </a:extLst>
          </p:cNvPr>
          <p:cNvCxnSpPr>
            <a:cxnSpLocks/>
          </p:cNvCxnSpPr>
          <p:nvPr/>
        </p:nvCxnSpPr>
        <p:spPr bwMode="auto">
          <a:xfrm>
            <a:off x="6957289" y="2988245"/>
            <a:ext cx="59793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479" name="직사각형 17">
            <a:extLst>
              <a:ext uri="{FF2B5EF4-FFF2-40B4-BE49-F238E27FC236}">
                <a16:creationId xmlns:a16="http://schemas.microsoft.com/office/drawing/2014/main" id="{BBC80309-8AF0-4BBD-8517-0B5180B04182}"/>
              </a:ext>
            </a:extLst>
          </p:cNvPr>
          <p:cNvSpPr>
            <a:spLocks noChangeArrowheads="1"/>
          </p:cNvSpPr>
          <p:nvPr/>
        </p:nvSpPr>
        <p:spPr bwMode="auto">
          <a:xfrm>
            <a:off x="3551493" y="5529741"/>
            <a:ext cx="586022" cy="295200"/>
          </a:xfrm>
          <a:prstGeom prst="rect">
            <a:avLst/>
          </a:prstGeom>
          <a:noFill/>
          <a:ln w="6350" cap="flat" cmpd="sng" algn="ctr">
            <a:solidFill>
              <a:srgbClr val="003087"/>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dirty="0">
                <a:latin typeface="Arial" panose="020B0604020202020204" pitchFamily="34" charset="0"/>
                <a:ea typeface="+mj-ea"/>
                <a:cs typeface="Arial" panose="020B0604020202020204" pitchFamily="34" charset="0"/>
              </a:rPr>
              <a:t>5,259</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480" name="Rounded Rectangle 117">
            <a:extLst>
              <a:ext uri="{FF2B5EF4-FFF2-40B4-BE49-F238E27FC236}">
                <a16:creationId xmlns:a16="http://schemas.microsoft.com/office/drawing/2014/main" id="{C58DE2AA-C4ED-4E2E-8050-BB86734C96C3}"/>
              </a:ext>
            </a:extLst>
          </p:cNvPr>
          <p:cNvSpPr/>
          <p:nvPr/>
        </p:nvSpPr>
        <p:spPr bwMode="auto">
          <a:xfrm>
            <a:off x="3072517" y="5529741"/>
            <a:ext cx="523056" cy="302812"/>
          </a:xfrm>
          <a:prstGeom prst="roundRect">
            <a:avLst>
              <a:gd name="adj" fmla="val 0"/>
            </a:avLst>
          </a:prstGeom>
          <a:solidFill>
            <a:srgbClr val="005EB8"/>
          </a:solidFill>
          <a:ln w="19050" algn="ctr">
            <a:no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공급가</a:t>
            </a:r>
            <a:endParaRPr lang="en-US" altLang="ko-KR" sz="800" dirty="0">
              <a:solidFill>
                <a:prstClr val="white"/>
              </a:solidFill>
              <a:latin typeface="Arial" panose="020B0604020202020204" pitchFamily="34" charset="0"/>
              <a:cs typeface="Arial" panose="020B0604020202020204" pitchFamily="34" charset="0"/>
            </a:endParaRPr>
          </a:p>
        </p:txBody>
      </p:sp>
      <p:sp>
        <p:nvSpPr>
          <p:cNvPr id="481" name="직사각형 17">
            <a:extLst>
              <a:ext uri="{FF2B5EF4-FFF2-40B4-BE49-F238E27FC236}">
                <a16:creationId xmlns:a16="http://schemas.microsoft.com/office/drawing/2014/main" id="{466D7179-0795-455B-879F-D51670F6A6D7}"/>
              </a:ext>
            </a:extLst>
          </p:cNvPr>
          <p:cNvSpPr>
            <a:spLocks noChangeArrowheads="1"/>
          </p:cNvSpPr>
          <p:nvPr/>
        </p:nvSpPr>
        <p:spPr bwMode="auto">
          <a:xfrm>
            <a:off x="5791773" y="5529741"/>
            <a:ext cx="586022" cy="302812"/>
          </a:xfrm>
          <a:prstGeom prst="rect">
            <a:avLst/>
          </a:prstGeom>
          <a:noFill/>
          <a:ln w="6350" cap="flat" cmpd="sng" algn="ctr">
            <a:solidFill>
              <a:srgbClr val="003087"/>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b="1" dirty="0">
                <a:latin typeface="Arial" panose="020B0604020202020204" pitchFamily="34" charset="0"/>
                <a:ea typeface="+mj-ea"/>
                <a:cs typeface="Arial" panose="020B0604020202020204" pitchFamily="34" charset="0"/>
              </a:rPr>
              <a:t>1,574</a:t>
            </a:r>
            <a:r>
              <a:rPr lang="ko-KR" altLang="en-US" sz="700" b="1" dirty="0">
                <a:latin typeface="Arial" panose="020B0604020202020204" pitchFamily="34" charset="0"/>
                <a:ea typeface="+mj-ea"/>
                <a:cs typeface="Arial" panose="020B0604020202020204" pitchFamily="34" charset="0"/>
              </a:rPr>
              <a:t>만원 </a:t>
            </a:r>
            <a:r>
              <a:rPr lang="en-US" altLang="ko-KR" sz="700" b="1" dirty="0">
                <a:latin typeface="Arial" panose="020B0604020202020204" pitchFamily="34" charset="0"/>
                <a:ea typeface="+mj-ea"/>
                <a:cs typeface="Arial" panose="020B0604020202020204" pitchFamily="34" charset="0"/>
              </a:rPr>
              <a:t>(30%)</a:t>
            </a:r>
          </a:p>
        </p:txBody>
      </p:sp>
      <p:sp>
        <p:nvSpPr>
          <p:cNvPr id="482" name="Rounded Rectangle 117">
            <a:extLst>
              <a:ext uri="{FF2B5EF4-FFF2-40B4-BE49-F238E27FC236}">
                <a16:creationId xmlns:a16="http://schemas.microsoft.com/office/drawing/2014/main" id="{CBAEB223-7026-4A8F-8E58-0E5C28A858E4}"/>
              </a:ext>
            </a:extLst>
          </p:cNvPr>
          <p:cNvSpPr/>
          <p:nvPr/>
        </p:nvSpPr>
        <p:spPr bwMode="auto">
          <a:xfrm>
            <a:off x="5294029" y="5529741"/>
            <a:ext cx="544821" cy="302812"/>
          </a:xfrm>
          <a:prstGeom prst="roundRect">
            <a:avLst>
              <a:gd name="adj" fmla="val 0"/>
            </a:avLst>
          </a:prstGeom>
          <a:solidFill>
            <a:srgbClr val="00338D"/>
          </a:solidFill>
          <a:ln w="9525" cap="flat" cmpd="sng" algn="ctr">
            <a:solidFill>
              <a:srgbClr val="005EB8"/>
            </a:solidFill>
            <a:prstDash val="solid"/>
            <a:round/>
            <a:headEnd type="none" w="med" len="med"/>
            <a:tailEnd type="none" w="med" len="med"/>
          </a:ln>
          <a:effectLst/>
        </p:spPr>
        <p:txBody>
          <a:bodyPr lIns="0" tIns="30788" rIns="0" bIns="30788" rtlCol="0" anchor="ctr" anchorCtr="0"/>
          <a:lstStyle/>
          <a:p>
            <a:pPr algn="ctr" defTabSz="781995" latinLnBrk="1">
              <a:buClr>
                <a:srgbClr val="99CC00"/>
              </a:buClr>
              <a:tabLst>
                <a:tab pos="228082" algn="l"/>
              </a:tabLst>
            </a:pPr>
            <a:r>
              <a:rPr lang="ko-KR" altLang="en-US" sz="800" b="1" dirty="0">
                <a:solidFill>
                  <a:prstClr val="white"/>
                </a:solidFill>
                <a:latin typeface="Arial" panose="020B0604020202020204" pitchFamily="34" charset="0"/>
                <a:ea typeface="+mj-ea"/>
                <a:cs typeface="Arial" panose="020B0604020202020204" pitchFamily="34" charset="0"/>
              </a:rPr>
              <a:t>매출이익</a:t>
            </a:r>
            <a:r>
              <a:rPr lang="en-US" altLang="ko-KR" sz="800" b="1" baseline="30000" dirty="0">
                <a:solidFill>
                  <a:prstClr val="white"/>
                </a:solidFill>
                <a:latin typeface="Arial" panose="020B0604020202020204" pitchFamily="34" charset="0"/>
                <a:ea typeface="+mj-ea"/>
                <a:cs typeface="Arial" panose="020B0604020202020204" pitchFamily="34" charset="0"/>
              </a:rPr>
              <a:t>3</a:t>
            </a:r>
          </a:p>
          <a:p>
            <a:pPr algn="ctr" defTabSz="781995" latinLnBrk="1">
              <a:buClr>
                <a:srgbClr val="99CC00"/>
              </a:buClr>
              <a:tabLst>
                <a:tab pos="228082" algn="l"/>
              </a:tabLst>
            </a:pPr>
            <a:r>
              <a:rPr lang="en-US" altLang="ko-KR" sz="800" b="1" dirty="0">
                <a:solidFill>
                  <a:prstClr val="white"/>
                </a:solidFill>
                <a:latin typeface="Arial" panose="020B0604020202020204" pitchFamily="34" charset="0"/>
                <a:ea typeface="+mj-ea"/>
                <a:cs typeface="Arial" panose="020B0604020202020204" pitchFamily="34" charset="0"/>
              </a:rPr>
              <a:t>(</a:t>
            </a:r>
            <a:r>
              <a:rPr lang="ko-KR" altLang="en-US" sz="800" b="1" dirty="0">
                <a:solidFill>
                  <a:prstClr val="white"/>
                </a:solidFill>
                <a:latin typeface="Arial" panose="020B0604020202020204" pitchFamily="34" charset="0"/>
                <a:ea typeface="+mj-ea"/>
                <a:cs typeface="Arial" panose="020B0604020202020204" pitchFamily="34" charset="0"/>
              </a:rPr>
              <a:t>율</a:t>
            </a:r>
            <a:r>
              <a:rPr lang="en-US" altLang="ko-KR" sz="800" b="1" dirty="0">
                <a:solidFill>
                  <a:prstClr val="white"/>
                </a:solidFill>
                <a:latin typeface="Arial" panose="020B0604020202020204" pitchFamily="34" charset="0"/>
                <a:ea typeface="+mj-ea"/>
                <a:cs typeface="Arial" panose="020B0604020202020204" pitchFamily="34" charset="0"/>
              </a:rPr>
              <a:t>)</a:t>
            </a:r>
          </a:p>
        </p:txBody>
      </p:sp>
      <p:sp>
        <p:nvSpPr>
          <p:cNvPr id="483" name="직사각형 17">
            <a:extLst>
              <a:ext uri="{FF2B5EF4-FFF2-40B4-BE49-F238E27FC236}">
                <a16:creationId xmlns:a16="http://schemas.microsoft.com/office/drawing/2014/main" id="{8311655A-E61C-419E-AF2D-885FDB1799BC}"/>
              </a:ext>
            </a:extLst>
          </p:cNvPr>
          <p:cNvSpPr>
            <a:spLocks noChangeArrowheads="1"/>
          </p:cNvSpPr>
          <p:nvPr/>
        </p:nvSpPr>
        <p:spPr bwMode="auto">
          <a:xfrm>
            <a:off x="6594324" y="2196384"/>
            <a:ext cx="467824"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구분</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484" name="직선 연결선 483">
            <a:extLst>
              <a:ext uri="{FF2B5EF4-FFF2-40B4-BE49-F238E27FC236}">
                <a16:creationId xmlns:a16="http://schemas.microsoft.com/office/drawing/2014/main" id="{1D6A983D-DBD5-454E-864A-FB0A1D7FC1EC}"/>
              </a:ext>
            </a:extLst>
          </p:cNvPr>
          <p:cNvCxnSpPr/>
          <p:nvPr/>
        </p:nvCxnSpPr>
        <p:spPr bwMode="auto">
          <a:xfrm>
            <a:off x="6527828" y="2340238"/>
            <a:ext cx="60081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489" name="직사각형 17">
            <a:extLst>
              <a:ext uri="{FF2B5EF4-FFF2-40B4-BE49-F238E27FC236}">
                <a16:creationId xmlns:a16="http://schemas.microsoft.com/office/drawing/2014/main" id="{BD41755C-C97D-45CE-9247-1D22FC8838B0}"/>
              </a:ext>
            </a:extLst>
          </p:cNvPr>
          <p:cNvSpPr>
            <a:spLocks noChangeArrowheads="1"/>
          </p:cNvSpPr>
          <p:nvPr/>
        </p:nvSpPr>
        <p:spPr bwMode="auto">
          <a:xfrm>
            <a:off x="7365491" y="2195071"/>
            <a:ext cx="1250180"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로열티 수수료</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490" name="직선 연결선 489">
            <a:extLst>
              <a:ext uri="{FF2B5EF4-FFF2-40B4-BE49-F238E27FC236}">
                <a16:creationId xmlns:a16="http://schemas.microsoft.com/office/drawing/2014/main" id="{3D7B131B-84AC-42AD-8A8B-631478D6ED90}"/>
              </a:ext>
            </a:extLst>
          </p:cNvPr>
          <p:cNvCxnSpPr/>
          <p:nvPr/>
        </p:nvCxnSpPr>
        <p:spPr bwMode="auto">
          <a:xfrm>
            <a:off x="7179273" y="2338925"/>
            <a:ext cx="163785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492" name="직사각형 17">
            <a:extLst>
              <a:ext uri="{FF2B5EF4-FFF2-40B4-BE49-F238E27FC236}">
                <a16:creationId xmlns:a16="http://schemas.microsoft.com/office/drawing/2014/main" id="{0E3B5F40-4EEF-4F6E-B7AA-30C39DD39C7D}"/>
              </a:ext>
            </a:extLst>
          </p:cNvPr>
          <p:cNvSpPr>
            <a:spLocks noChangeArrowheads="1"/>
          </p:cNvSpPr>
          <p:nvPr/>
        </p:nvSpPr>
        <p:spPr bwMode="auto">
          <a:xfrm>
            <a:off x="8205693" y="3030618"/>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880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493" name="직사각형 17">
            <a:extLst>
              <a:ext uri="{FF2B5EF4-FFF2-40B4-BE49-F238E27FC236}">
                <a16:creationId xmlns:a16="http://schemas.microsoft.com/office/drawing/2014/main" id="{98B8CB51-13ED-4DAB-B343-4DD59FA92478}"/>
              </a:ext>
            </a:extLst>
          </p:cNvPr>
          <p:cNvSpPr>
            <a:spLocks noChangeArrowheads="1"/>
          </p:cNvSpPr>
          <p:nvPr/>
        </p:nvSpPr>
        <p:spPr bwMode="auto">
          <a:xfrm>
            <a:off x="8205693" y="3381356"/>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95</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494" name="직사각형 17">
            <a:extLst>
              <a:ext uri="{FF2B5EF4-FFF2-40B4-BE49-F238E27FC236}">
                <a16:creationId xmlns:a16="http://schemas.microsoft.com/office/drawing/2014/main" id="{A7793596-7979-4AA2-8220-4FA3468DFB0F}"/>
              </a:ext>
            </a:extLst>
          </p:cNvPr>
          <p:cNvSpPr>
            <a:spLocks noChangeArrowheads="1"/>
          </p:cNvSpPr>
          <p:nvPr/>
        </p:nvSpPr>
        <p:spPr bwMode="auto">
          <a:xfrm>
            <a:off x="8233558" y="2843410"/>
            <a:ext cx="563353"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err="1">
                <a:solidFill>
                  <a:srgbClr val="012169"/>
                </a:solidFill>
                <a:latin typeface="Arial" panose="020B0604020202020204" pitchFamily="34" charset="0"/>
                <a:ea typeface="+mj-ea"/>
                <a:cs typeface="Arial" panose="020B0604020202020204" pitchFamily="34" charset="0"/>
              </a:rPr>
              <a:t>물류비</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495" name="직선 연결선 494">
            <a:extLst>
              <a:ext uri="{FF2B5EF4-FFF2-40B4-BE49-F238E27FC236}">
                <a16:creationId xmlns:a16="http://schemas.microsoft.com/office/drawing/2014/main" id="{08B7636A-583C-4C04-B274-7854A253D988}"/>
              </a:ext>
            </a:extLst>
          </p:cNvPr>
          <p:cNvCxnSpPr>
            <a:cxnSpLocks/>
          </p:cNvCxnSpPr>
          <p:nvPr/>
        </p:nvCxnSpPr>
        <p:spPr bwMode="auto">
          <a:xfrm>
            <a:off x="8213716" y="2987667"/>
            <a:ext cx="59793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497" name="오각형 226">
            <a:extLst>
              <a:ext uri="{FF2B5EF4-FFF2-40B4-BE49-F238E27FC236}">
                <a16:creationId xmlns:a16="http://schemas.microsoft.com/office/drawing/2014/main" id="{4C86AA89-E520-49CD-9938-FBD2F6F31F79}"/>
              </a:ext>
            </a:extLst>
          </p:cNvPr>
          <p:cNvSpPr/>
          <p:nvPr/>
        </p:nvSpPr>
        <p:spPr bwMode="auto">
          <a:xfrm>
            <a:off x="384542" y="1119403"/>
            <a:ext cx="2681018" cy="158400"/>
          </a:xfrm>
          <a:prstGeom prst="homePlate">
            <a:avLst/>
          </a:prstGeom>
          <a:solidFill>
            <a:srgbClr val="00A3A1"/>
          </a:solidFill>
          <a:ln w="6350" cap="flat" cmpd="sng" algn="ctr">
            <a:solidFill>
              <a:srgbClr val="00A3A1"/>
            </a:solidFill>
            <a:prstDash val="solid"/>
            <a:round/>
            <a:headEnd type="none" w="med" len="med"/>
            <a:tailEnd type="none" w="med" len="med"/>
          </a:ln>
          <a:effectLst/>
        </p:spPr>
        <p:txBody>
          <a:bodyPr lIns="30788" tIns="30788" rIns="30788" bIns="30788" anchor="ctr"/>
          <a:lstStyle/>
          <a:p>
            <a:pPr algn="ctr" defTabSz="781995" fontAlgn="base">
              <a:spcBef>
                <a:spcPct val="0"/>
              </a:spcBef>
              <a:spcAft>
                <a:spcPct val="0"/>
              </a:spcAft>
              <a:buClr>
                <a:srgbClr val="99CC00"/>
              </a:buClr>
              <a:tabLst>
                <a:tab pos="228082" algn="l"/>
              </a:tabLst>
              <a:defRPr/>
            </a:pPr>
            <a:r>
              <a:rPr lang="ko-KR" altLang="en-US" sz="800" b="1" dirty="0">
                <a:solidFill>
                  <a:srgbClr val="FFFFFF"/>
                </a:solidFill>
                <a:latin typeface="맑은고딕"/>
                <a:cs typeface="Arial" charset="0"/>
              </a:rPr>
              <a:t>가맹점 모집</a:t>
            </a:r>
            <a:endParaRPr lang="en-US" altLang="ko-KR" sz="800" b="1" dirty="0">
              <a:solidFill>
                <a:srgbClr val="FFFFFF"/>
              </a:solidFill>
              <a:latin typeface="맑은고딕"/>
              <a:cs typeface="Arial" charset="0"/>
            </a:endParaRPr>
          </a:p>
        </p:txBody>
      </p:sp>
      <p:sp>
        <p:nvSpPr>
          <p:cNvPr id="499" name="직사각형 227">
            <a:extLst>
              <a:ext uri="{FF2B5EF4-FFF2-40B4-BE49-F238E27FC236}">
                <a16:creationId xmlns:a16="http://schemas.microsoft.com/office/drawing/2014/main" id="{83071DBA-9E59-412A-9B52-A742F5892D48}"/>
              </a:ext>
            </a:extLst>
          </p:cNvPr>
          <p:cNvSpPr/>
          <p:nvPr/>
        </p:nvSpPr>
        <p:spPr bwMode="auto">
          <a:xfrm>
            <a:off x="439389" y="4470238"/>
            <a:ext cx="523618" cy="434984"/>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점주</a:t>
            </a:r>
            <a:endParaRPr lang="en-US" altLang="ko-KR" sz="800"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교육</a:t>
            </a:r>
            <a:endParaRPr lang="en-US" altLang="ko-KR" sz="800" dirty="0">
              <a:solidFill>
                <a:prstClr val="white"/>
              </a:solidFill>
              <a:latin typeface="Arial" panose="020B0604020202020204" pitchFamily="34" charset="0"/>
              <a:ea typeface="+mj-ea"/>
              <a:cs typeface="Arial" panose="020B0604020202020204" pitchFamily="34" charset="0"/>
            </a:endParaRPr>
          </a:p>
        </p:txBody>
      </p:sp>
      <p:sp>
        <p:nvSpPr>
          <p:cNvPr id="500" name="직사각형 227">
            <a:extLst>
              <a:ext uri="{FF2B5EF4-FFF2-40B4-BE49-F238E27FC236}">
                <a16:creationId xmlns:a16="http://schemas.microsoft.com/office/drawing/2014/main" id="{91C478AD-76E1-46D2-ADD4-66E51F0221BB}"/>
              </a:ext>
            </a:extLst>
          </p:cNvPr>
          <p:cNvSpPr/>
          <p:nvPr/>
        </p:nvSpPr>
        <p:spPr bwMode="auto">
          <a:xfrm>
            <a:off x="998985" y="4470238"/>
            <a:ext cx="1932950" cy="434984"/>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cs typeface="Arial" panose="020B0604020202020204" pitchFamily="34" charset="0"/>
              </a:rPr>
              <a:t>운영 매뉴얼 설명</a:t>
            </a:r>
            <a:endParaRPr lang="en-US" altLang="ko-KR" sz="800" dirty="0">
              <a:latin typeface="Arial" panose="020B0604020202020204" pitchFamily="34" charset="0"/>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cs typeface="Arial" panose="020B0604020202020204" pitchFamily="34" charset="0"/>
              </a:rPr>
              <a:t>메뉴 </a:t>
            </a:r>
            <a:r>
              <a:rPr lang="en-US" altLang="ko-KR" sz="800" dirty="0">
                <a:latin typeface="Arial" panose="020B0604020202020204" pitchFamily="34" charset="0"/>
                <a:cs typeface="Arial" panose="020B0604020202020204" pitchFamily="34" charset="0"/>
              </a:rPr>
              <a:t>Recipe </a:t>
            </a:r>
            <a:r>
              <a:rPr lang="ko-KR" altLang="en-US" sz="800" dirty="0">
                <a:latin typeface="Arial" panose="020B0604020202020204" pitchFamily="34" charset="0"/>
                <a:cs typeface="Arial" panose="020B0604020202020204" pitchFamily="34" charset="0"/>
              </a:rPr>
              <a:t>교육</a:t>
            </a:r>
            <a:endParaRPr lang="en-US" altLang="ko-KR" sz="800" dirty="0">
              <a:latin typeface="Arial" panose="020B0604020202020204" pitchFamily="34" charset="0"/>
              <a:cs typeface="Arial" panose="020B0604020202020204" pitchFamily="34" charset="0"/>
            </a:endParaRPr>
          </a:p>
          <a:p>
            <a:pPr marL="36000" indent="-72000" defTabSz="781995" latinLnBrk="1">
              <a:buFont typeface="Arial" panose="020B0604020202020204" pitchFamily="34" charset="0"/>
              <a:buChar char="•"/>
            </a:pPr>
            <a:r>
              <a:rPr lang="ko-KR" altLang="en-US" sz="800" dirty="0">
                <a:latin typeface="Arial" panose="020B0604020202020204" pitchFamily="34" charset="0"/>
                <a:cs typeface="Arial" panose="020B0604020202020204" pitchFamily="34" charset="0"/>
              </a:rPr>
              <a:t>현장실습</a:t>
            </a:r>
            <a:endParaRPr lang="en-US" altLang="ko-KR" sz="800" dirty="0">
              <a:latin typeface="Arial" panose="020B0604020202020204" pitchFamily="34" charset="0"/>
              <a:cs typeface="Arial" panose="020B0604020202020204" pitchFamily="34" charset="0"/>
            </a:endParaRPr>
          </a:p>
        </p:txBody>
      </p:sp>
      <p:sp>
        <p:nvSpPr>
          <p:cNvPr id="501" name="TextBox 500">
            <a:extLst>
              <a:ext uri="{FF2B5EF4-FFF2-40B4-BE49-F238E27FC236}">
                <a16:creationId xmlns:a16="http://schemas.microsoft.com/office/drawing/2014/main" id="{8581FE0C-804F-475C-B60A-4091D6154316}"/>
              </a:ext>
            </a:extLst>
          </p:cNvPr>
          <p:cNvSpPr txBox="1"/>
          <p:nvPr/>
        </p:nvSpPr>
        <p:spPr>
          <a:xfrm>
            <a:off x="6511094" y="4279736"/>
            <a:ext cx="2308292" cy="215444"/>
          </a:xfrm>
          <a:prstGeom prst="rect">
            <a:avLst/>
          </a:prstGeom>
          <a:noFill/>
        </p:spPr>
        <p:txBody>
          <a:bodyPr wrap="square" lIns="0" tIns="0" rIns="0" bIns="0" rtlCol="0">
            <a:spAutoFit/>
          </a:bodyPr>
          <a:lstStyle>
            <a:defPPr>
              <a:defRPr lang="en-US"/>
            </a:defPPr>
            <a:lvl1pPr>
              <a:defRPr sz="700">
                <a:solidFill>
                  <a:srgbClr val="000000"/>
                </a:solidFill>
                <a:latin typeface="맑은 고딕" panose="020B0503020000020004" pitchFamily="50" charset="-127"/>
                <a:cs typeface="Univers for KPMG"/>
              </a:defRPr>
            </a:lvl1pPr>
          </a:lstStyle>
          <a:p>
            <a:r>
              <a:rPr lang="en-US" altLang="ko-KR" dirty="0"/>
              <a:t>Note 1: </a:t>
            </a:r>
            <a:r>
              <a:rPr lang="ko-KR" altLang="en-US" dirty="0"/>
              <a:t>평균 매입가</a:t>
            </a:r>
            <a:r>
              <a:rPr lang="en-US" altLang="ko-KR" dirty="0"/>
              <a:t>/kg</a:t>
            </a:r>
          </a:p>
          <a:p>
            <a:r>
              <a:rPr lang="en-US" altLang="ko-KR" dirty="0"/>
              <a:t>Note 2: </a:t>
            </a:r>
            <a:r>
              <a:rPr lang="ko-KR" altLang="en-US" dirty="0"/>
              <a:t>우유</a:t>
            </a:r>
            <a:r>
              <a:rPr lang="en-US" altLang="ko-KR" dirty="0"/>
              <a:t>(900ml)</a:t>
            </a:r>
            <a:r>
              <a:rPr lang="ko-KR" altLang="en-US" dirty="0"/>
              <a:t> 기준</a:t>
            </a:r>
            <a:endParaRPr lang="en-US" altLang="ko-KR" dirty="0"/>
          </a:p>
        </p:txBody>
      </p:sp>
      <p:sp>
        <p:nvSpPr>
          <p:cNvPr id="502" name="직사각형 17">
            <a:extLst>
              <a:ext uri="{FF2B5EF4-FFF2-40B4-BE49-F238E27FC236}">
                <a16:creationId xmlns:a16="http://schemas.microsoft.com/office/drawing/2014/main" id="{BA6AE25B-5DA6-4E44-BD29-FFA25D8BA46E}"/>
              </a:ext>
            </a:extLst>
          </p:cNvPr>
          <p:cNvSpPr>
            <a:spLocks noChangeArrowheads="1"/>
          </p:cNvSpPr>
          <p:nvPr/>
        </p:nvSpPr>
        <p:spPr bwMode="auto">
          <a:xfrm>
            <a:off x="7581726" y="3030618"/>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7,920</a:t>
            </a:r>
            <a:r>
              <a:rPr lang="ko-KR" altLang="en-US" sz="800" kern="0" dirty="0">
                <a:solidFill>
                  <a:prstClr val="black"/>
                </a:solidFill>
                <a:latin typeface="Arial" panose="020B0604020202020204" pitchFamily="34" charset="0"/>
                <a:ea typeface="+mj-ea"/>
                <a:cs typeface="Arial" panose="020B0604020202020204" pitchFamily="34" charset="0"/>
              </a:rPr>
              <a:t>원</a:t>
            </a:r>
            <a:r>
              <a:rPr lang="en-US" altLang="ko-KR" sz="800" kern="0" baseline="30000" dirty="0">
                <a:solidFill>
                  <a:prstClr val="black"/>
                </a:solidFill>
                <a:latin typeface="Arial" panose="020B0604020202020204" pitchFamily="34" charset="0"/>
                <a:ea typeface="+mj-ea"/>
                <a:cs typeface="Arial" panose="020B0604020202020204" pitchFamily="34" charset="0"/>
              </a:rPr>
              <a:t>1</a:t>
            </a:r>
          </a:p>
        </p:txBody>
      </p:sp>
      <p:sp>
        <p:nvSpPr>
          <p:cNvPr id="503" name="직사각형 17">
            <a:extLst>
              <a:ext uri="{FF2B5EF4-FFF2-40B4-BE49-F238E27FC236}">
                <a16:creationId xmlns:a16="http://schemas.microsoft.com/office/drawing/2014/main" id="{F6DF42D2-D7CA-4B26-995B-8B69D1A41760}"/>
              </a:ext>
            </a:extLst>
          </p:cNvPr>
          <p:cNvSpPr>
            <a:spLocks noChangeArrowheads="1"/>
          </p:cNvSpPr>
          <p:nvPr/>
        </p:nvSpPr>
        <p:spPr bwMode="auto">
          <a:xfrm>
            <a:off x="7581726" y="3381356"/>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1,275</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504" name="직사각형 17">
            <a:extLst>
              <a:ext uri="{FF2B5EF4-FFF2-40B4-BE49-F238E27FC236}">
                <a16:creationId xmlns:a16="http://schemas.microsoft.com/office/drawing/2014/main" id="{C6BBAE56-68C7-4154-A726-7D56DCC8545D}"/>
              </a:ext>
            </a:extLst>
          </p:cNvPr>
          <p:cNvSpPr>
            <a:spLocks noChangeArrowheads="1"/>
          </p:cNvSpPr>
          <p:nvPr/>
        </p:nvSpPr>
        <p:spPr bwMode="auto">
          <a:xfrm>
            <a:off x="7573803" y="2843988"/>
            <a:ext cx="619688"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매입가</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505" name="직선 연결선 504">
            <a:extLst>
              <a:ext uri="{FF2B5EF4-FFF2-40B4-BE49-F238E27FC236}">
                <a16:creationId xmlns:a16="http://schemas.microsoft.com/office/drawing/2014/main" id="{652FFE05-F7B7-400D-83CC-56B462E6E96C}"/>
              </a:ext>
            </a:extLst>
          </p:cNvPr>
          <p:cNvCxnSpPr>
            <a:cxnSpLocks/>
          </p:cNvCxnSpPr>
          <p:nvPr/>
        </p:nvCxnSpPr>
        <p:spPr bwMode="auto">
          <a:xfrm>
            <a:off x="7582129" y="2988245"/>
            <a:ext cx="59793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507" name="직사각형 512">
            <a:extLst>
              <a:ext uri="{FF2B5EF4-FFF2-40B4-BE49-F238E27FC236}">
                <a16:creationId xmlns:a16="http://schemas.microsoft.com/office/drawing/2014/main" id="{7843E1EE-3ED5-4467-8AC0-15A200EF6A6D}"/>
              </a:ext>
            </a:extLst>
          </p:cNvPr>
          <p:cNvSpPr/>
          <p:nvPr/>
        </p:nvSpPr>
        <p:spPr bwMode="gray">
          <a:xfrm>
            <a:off x="6525392" y="3731611"/>
            <a:ext cx="387930" cy="505139"/>
          </a:xfrm>
          <a:prstGeom prst="rect">
            <a:avLst/>
          </a:prstGeom>
          <a:solidFill>
            <a:srgbClr val="6D2077"/>
          </a:solidFill>
          <a:ln w="19050" algn="ctr">
            <a:solidFill>
              <a:srgbClr val="6D2077"/>
            </a:solidFill>
            <a:miter lim="800000"/>
            <a:headEnd/>
            <a:tailEnd/>
          </a:ln>
        </p:spPr>
        <p:txBody>
          <a:bodyPr wrap="square" lIns="36000" tIns="36000" rIns="3600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상품</a:t>
            </a:r>
            <a:endParaRPr lang="en-US" altLang="ko-KR" sz="800" baseline="30000" dirty="0">
              <a:solidFill>
                <a:prstClr val="white"/>
              </a:solidFill>
              <a:latin typeface="Arial" panose="020B0604020202020204" pitchFamily="34" charset="0"/>
              <a:cs typeface="Arial" panose="020B0604020202020204" pitchFamily="34" charset="0"/>
            </a:endParaRPr>
          </a:p>
        </p:txBody>
      </p:sp>
      <p:sp>
        <p:nvSpPr>
          <p:cNvPr id="510" name="직사각형 512">
            <a:extLst>
              <a:ext uri="{FF2B5EF4-FFF2-40B4-BE49-F238E27FC236}">
                <a16:creationId xmlns:a16="http://schemas.microsoft.com/office/drawing/2014/main" id="{6321E0F0-63D0-4F46-9276-1AE174DB4142}"/>
              </a:ext>
            </a:extLst>
          </p:cNvPr>
          <p:cNvSpPr/>
          <p:nvPr/>
        </p:nvSpPr>
        <p:spPr bwMode="gray">
          <a:xfrm>
            <a:off x="6533392" y="4835301"/>
            <a:ext cx="623902" cy="493878"/>
          </a:xfrm>
          <a:prstGeom prst="rect">
            <a:avLst/>
          </a:prstGeom>
          <a:solidFill>
            <a:srgbClr val="6D2077"/>
          </a:solidFill>
          <a:ln w="19050" algn="ctr">
            <a:solidFill>
              <a:srgbClr val="6D2077"/>
            </a:solidFill>
            <a:miter lim="800000"/>
            <a:headEnd/>
            <a:tailEnd/>
          </a:ln>
        </p:spPr>
        <p:txBody>
          <a:bodyPr wrap="square" lIns="0" tIns="36000" rIns="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직영점 </a:t>
            </a:r>
            <a:endParaRPr lang="en-US" altLang="ko-KR" sz="800" dirty="0">
              <a:solidFill>
                <a:prstClr val="white"/>
              </a:solidFill>
              <a:latin typeface="Arial" panose="020B0604020202020204" pitchFamily="34" charset="0"/>
              <a:cs typeface="Arial" panose="020B0604020202020204" pitchFamily="34" charset="0"/>
            </a:endParaRPr>
          </a:p>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운영 및 관리</a:t>
            </a:r>
          </a:p>
        </p:txBody>
      </p:sp>
      <p:sp>
        <p:nvSpPr>
          <p:cNvPr id="511" name="직사각형 17">
            <a:extLst>
              <a:ext uri="{FF2B5EF4-FFF2-40B4-BE49-F238E27FC236}">
                <a16:creationId xmlns:a16="http://schemas.microsoft.com/office/drawing/2014/main" id="{0BB48EC7-26B8-489D-8627-14E9C3E56BE2}"/>
              </a:ext>
            </a:extLst>
          </p:cNvPr>
          <p:cNvSpPr>
            <a:spLocks noChangeArrowheads="1"/>
          </p:cNvSpPr>
          <p:nvPr/>
        </p:nvSpPr>
        <p:spPr bwMode="auto">
          <a:xfrm>
            <a:off x="7199544" y="4814391"/>
            <a:ext cx="1614775" cy="517977"/>
          </a:xfrm>
          <a:prstGeom prst="rect">
            <a:avLst/>
          </a:prstGeom>
          <a:noFill/>
          <a:ln w="6350" cap="flat" cmpd="sng" algn="ctr">
            <a:solidFill>
              <a:srgbClr val="6D2077"/>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en-US" altLang="ko-KR" sz="800">
                <a:latin typeface="Arial" panose="020B0604020202020204" pitchFamily="34" charset="0"/>
                <a:ea typeface="+mj-ea"/>
                <a:cs typeface="Arial" panose="020B0604020202020204" pitchFamily="34" charset="0"/>
              </a:rPr>
              <a:t>’20</a:t>
            </a:r>
            <a:r>
              <a:rPr lang="ko-KR" altLang="en-US" sz="800">
                <a:latin typeface="Arial" panose="020B0604020202020204" pitchFamily="34" charset="0"/>
                <a:ea typeface="+mj-ea"/>
                <a:cs typeface="Arial" panose="020B0604020202020204" pitchFamily="34" charset="0"/>
              </a:rPr>
              <a:t>년 </a:t>
            </a:r>
            <a:r>
              <a:rPr lang="ko-KR" altLang="en-US" sz="800" dirty="0">
                <a:latin typeface="Arial" panose="020B0604020202020204" pitchFamily="34" charset="0"/>
                <a:ea typeface="+mj-ea"/>
                <a:cs typeface="Arial" panose="020B0604020202020204" pitchFamily="34" charset="0"/>
              </a:rPr>
              <a:t>말 기준 </a:t>
            </a:r>
            <a:r>
              <a:rPr lang="en-US" altLang="ko-KR" sz="800">
                <a:latin typeface="Arial" panose="020B0604020202020204" pitchFamily="34" charset="0"/>
                <a:ea typeface="+mj-ea"/>
                <a:cs typeface="Arial" panose="020B0604020202020204" pitchFamily="34" charset="0"/>
              </a:rPr>
              <a:t>3</a:t>
            </a:r>
            <a:r>
              <a:rPr lang="ko-KR" altLang="en-US" sz="800">
                <a:latin typeface="Arial" panose="020B0604020202020204" pitchFamily="34" charset="0"/>
                <a:ea typeface="+mj-ea"/>
                <a:cs typeface="Arial" panose="020B0604020202020204" pitchFamily="34" charset="0"/>
              </a:rPr>
              <a:t>개 </a:t>
            </a:r>
            <a:r>
              <a:rPr lang="ko-KR" altLang="en-US" sz="800" dirty="0">
                <a:latin typeface="Arial" panose="020B0604020202020204" pitchFamily="34" charset="0"/>
                <a:ea typeface="+mj-ea"/>
                <a:cs typeface="Arial" panose="020B0604020202020204" pitchFamily="34" charset="0"/>
              </a:rPr>
              <a:t>직영점 운영</a:t>
            </a:r>
            <a:endParaRPr lang="en-US" altLang="ko-KR" sz="80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a:latin typeface="Arial" panose="020B0604020202020204" pitchFamily="34" charset="0"/>
                <a:ea typeface="+mj-ea"/>
                <a:cs typeface="Arial" panose="020B0604020202020204" pitchFamily="34" charset="0"/>
              </a:rPr>
              <a:t>상업지구</a:t>
            </a:r>
            <a:r>
              <a:rPr lang="en-US" altLang="ko-KR" sz="800">
                <a:latin typeface="Arial" panose="020B0604020202020204" pitchFamily="34" charset="0"/>
                <a:ea typeface="+mj-ea"/>
                <a:cs typeface="Arial" panose="020B0604020202020204" pitchFamily="34" charset="0"/>
              </a:rPr>
              <a:t>/</a:t>
            </a:r>
            <a:r>
              <a:rPr lang="ko-KR" altLang="en-US" sz="800">
                <a:latin typeface="Arial" panose="020B0604020202020204" pitchFamily="34" charset="0"/>
                <a:ea typeface="+mj-ea"/>
                <a:cs typeface="Arial" panose="020B0604020202020204" pitchFamily="34" charset="0"/>
              </a:rPr>
              <a:t>관광지</a:t>
            </a:r>
            <a:r>
              <a:rPr lang="en-US" altLang="ko-KR" sz="800">
                <a:latin typeface="Arial" panose="020B0604020202020204" pitchFamily="34" charset="0"/>
                <a:ea typeface="+mj-ea"/>
                <a:cs typeface="Arial" panose="020B0604020202020204" pitchFamily="34" charset="0"/>
              </a:rPr>
              <a:t>(</a:t>
            </a:r>
            <a:r>
              <a:rPr lang="ko-KR" altLang="en-US" sz="800">
                <a:latin typeface="Arial" panose="020B0604020202020204" pitchFamily="34" charset="0"/>
                <a:ea typeface="+mj-ea"/>
                <a:cs typeface="Arial" panose="020B0604020202020204" pitchFamily="34" charset="0"/>
              </a:rPr>
              <a:t>홍대</a:t>
            </a:r>
            <a:r>
              <a:rPr lang="en-US" altLang="ko-KR" sz="800">
                <a:latin typeface="Arial" panose="020B0604020202020204" pitchFamily="34" charset="0"/>
                <a:ea typeface="+mj-ea"/>
                <a:cs typeface="Arial" panose="020B0604020202020204" pitchFamily="34" charset="0"/>
              </a:rPr>
              <a:t>)</a:t>
            </a:r>
            <a:r>
              <a:rPr lang="ko-KR" altLang="en-US" sz="800">
                <a:latin typeface="Arial" panose="020B0604020202020204" pitchFamily="34" charset="0"/>
                <a:ea typeface="+mj-ea"/>
                <a:cs typeface="Arial" panose="020B0604020202020204" pitchFamily="34" charset="0"/>
              </a:rPr>
              <a:t>에 </a:t>
            </a:r>
            <a:r>
              <a:rPr lang="ko-KR" altLang="en-US" sz="800" dirty="0">
                <a:latin typeface="Arial" panose="020B0604020202020204" pitchFamily="34" charset="0"/>
                <a:ea typeface="+mj-ea"/>
                <a:cs typeface="Arial" panose="020B0604020202020204" pitchFamily="34" charset="0"/>
              </a:rPr>
              <a:t>위치</a:t>
            </a:r>
            <a:endParaRPr lang="en-US" altLang="ko-KR" sz="800">
              <a:latin typeface="Arial" panose="020B0604020202020204" pitchFamily="34" charset="0"/>
              <a:ea typeface="+mj-ea"/>
              <a:cs typeface="Arial" panose="020B0604020202020204" pitchFamily="34" charset="0"/>
            </a:endParaRPr>
          </a:p>
          <a:p>
            <a:pPr marL="36000" indent="-72000" defTabSz="781995" latinLnBrk="1">
              <a:buFont typeface="Arial" panose="020B0604020202020204" pitchFamily="34" charset="0"/>
              <a:buChar char="•"/>
            </a:pPr>
            <a:r>
              <a:rPr lang="ko-KR" altLang="en-US" sz="800">
                <a:latin typeface="Arial" panose="020B0604020202020204" pitchFamily="34" charset="0"/>
                <a:ea typeface="+mj-ea"/>
                <a:cs typeface="Arial" panose="020B0604020202020204" pitchFamily="34" charset="0"/>
              </a:rPr>
              <a:t>경영관리 </a:t>
            </a:r>
            <a:r>
              <a:rPr lang="ko-KR" altLang="en-US" sz="800" dirty="0">
                <a:latin typeface="Arial" panose="020B0604020202020204" pitchFamily="34" charset="0"/>
                <a:ea typeface="+mj-ea"/>
                <a:cs typeface="Arial" panose="020B0604020202020204" pitchFamily="34" charset="0"/>
              </a:rPr>
              <a:t>직영관리팀에서 관리</a:t>
            </a:r>
            <a:endParaRPr lang="en-US" altLang="ko-KR" sz="800" dirty="0">
              <a:latin typeface="Arial" panose="020B0604020202020204" pitchFamily="34" charset="0"/>
              <a:ea typeface="+mj-ea"/>
              <a:cs typeface="Arial" panose="020B0604020202020204" pitchFamily="34" charset="0"/>
            </a:endParaRPr>
          </a:p>
        </p:txBody>
      </p:sp>
      <p:sp>
        <p:nvSpPr>
          <p:cNvPr id="512" name="직사각형 17">
            <a:extLst>
              <a:ext uri="{FF2B5EF4-FFF2-40B4-BE49-F238E27FC236}">
                <a16:creationId xmlns:a16="http://schemas.microsoft.com/office/drawing/2014/main" id="{976FF186-CDF3-49B7-A441-237B403834C2}"/>
              </a:ext>
            </a:extLst>
          </p:cNvPr>
          <p:cNvSpPr>
            <a:spLocks noChangeArrowheads="1"/>
          </p:cNvSpPr>
          <p:nvPr/>
        </p:nvSpPr>
        <p:spPr bwMode="auto">
          <a:xfrm>
            <a:off x="6962960" y="5613833"/>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536</a:t>
            </a:r>
            <a:r>
              <a:rPr lang="ko-KR" altLang="en-US" sz="800" kern="0" dirty="0">
                <a:solidFill>
                  <a:prstClr val="black"/>
                </a:solidFill>
                <a:latin typeface="Arial" panose="020B0604020202020204" pitchFamily="34" charset="0"/>
                <a:ea typeface="+mj-ea"/>
                <a:cs typeface="Arial" panose="020B0604020202020204" pitchFamily="34" charset="0"/>
              </a:rPr>
              <a:t>백만원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513" name="직사각형 512">
            <a:extLst>
              <a:ext uri="{FF2B5EF4-FFF2-40B4-BE49-F238E27FC236}">
                <a16:creationId xmlns:a16="http://schemas.microsoft.com/office/drawing/2014/main" id="{4ECDC2F1-AA40-45EC-AF72-59202FBB58E3}"/>
              </a:ext>
            </a:extLst>
          </p:cNvPr>
          <p:cNvSpPr/>
          <p:nvPr/>
        </p:nvSpPr>
        <p:spPr bwMode="gray">
          <a:xfrm>
            <a:off x="6529527" y="5613833"/>
            <a:ext cx="391809" cy="306721"/>
          </a:xfrm>
          <a:prstGeom prst="rect">
            <a:avLst/>
          </a:prstGeom>
          <a:solidFill>
            <a:srgbClr val="6D2077"/>
          </a:solidFill>
          <a:ln w="19050" algn="ctr">
            <a:solidFill>
              <a:srgbClr val="6D2077"/>
            </a:solidFill>
            <a:miter lim="800000"/>
            <a:headEnd/>
            <a:tailEnd/>
          </a:ln>
        </p:spPr>
        <p:txBody>
          <a:bodyPr wrap="square" lIns="0" tIns="36000" rIns="0" bIns="36000" rtlCol="0" anchor="ctr"/>
          <a:lstStyle/>
          <a:p>
            <a:pPr algn="ctr" defTabSz="673454">
              <a:lnSpc>
                <a:spcPct val="106000"/>
              </a:lnSpc>
            </a:pPr>
            <a:r>
              <a:rPr lang="ko-KR" altLang="en-US" sz="800" dirty="0">
                <a:solidFill>
                  <a:prstClr val="white"/>
                </a:solidFill>
                <a:latin typeface="Arial" panose="020B0604020202020204" pitchFamily="34" charset="0"/>
                <a:cs typeface="Arial" panose="020B0604020202020204" pitchFamily="34" charset="0"/>
              </a:rPr>
              <a:t>직영점</a:t>
            </a:r>
            <a:r>
              <a:rPr lang="en-US" altLang="ko-KR" sz="800" baseline="30000" dirty="0">
                <a:solidFill>
                  <a:prstClr val="white"/>
                </a:solidFill>
                <a:latin typeface="Arial" panose="020B0604020202020204" pitchFamily="34" charset="0"/>
                <a:cs typeface="Arial" panose="020B0604020202020204" pitchFamily="34" charset="0"/>
              </a:rPr>
              <a:t>1</a:t>
            </a:r>
          </a:p>
        </p:txBody>
      </p:sp>
      <p:sp>
        <p:nvSpPr>
          <p:cNvPr id="514" name="직사각형 17">
            <a:extLst>
              <a:ext uri="{FF2B5EF4-FFF2-40B4-BE49-F238E27FC236}">
                <a16:creationId xmlns:a16="http://schemas.microsoft.com/office/drawing/2014/main" id="{7693ABD7-15A4-4CDA-88E6-6F9D7795467A}"/>
              </a:ext>
            </a:extLst>
          </p:cNvPr>
          <p:cNvSpPr>
            <a:spLocks noChangeArrowheads="1"/>
          </p:cNvSpPr>
          <p:nvPr/>
        </p:nvSpPr>
        <p:spPr bwMode="auto">
          <a:xfrm>
            <a:off x="8211767" y="5613833"/>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94</a:t>
            </a:r>
            <a:r>
              <a:rPr lang="ko-KR" altLang="en-US" sz="800" kern="0" dirty="0">
                <a:solidFill>
                  <a:prstClr val="black"/>
                </a:solidFill>
                <a:latin typeface="Arial" panose="020B0604020202020204" pitchFamily="34" charset="0"/>
                <a:ea typeface="+mj-ea"/>
                <a:cs typeface="Arial" panose="020B0604020202020204" pitchFamily="34" charset="0"/>
              </a:rPr>
              <a:t>백만원</a:t>
            </a:r>
            <a:r>
              <a:rPr lang="en-US" altLang="ko-KR" sz="800" kern="0" dirty="0">
                <a:solidFill>
                  <a:prstClr val="black"/>
                </a:solidFill>
                <a:latin typeface="Arial" panose="020B0604020202020204" pitchFamily="34" charset="0"/>
                <a:ea typeface="+mj-ea"/>
                <a:cs typeface="Arial" panose="020B0604020202020204" pitchFamily="34" charset="0"/>
              </a:rPr>
              <a:t> (18%)</a:t>
            </a:r>
          </a:p>
        </p:txBody>
      </p:sp>
      <p:sp>
        <p:nvSpPr>
          <p:cNvPr id="515" name="직사각형 17">
            <a:extLst>
              <a:ext uri="{FF2B5EF4-FFF2-40B4-BE49-F238E27FC236}">
                <a16:creationId xmlns:a16="http://schemas.microsoft.com/office/drawing/2014/main" id="{C3A46E3E-7E7E-452E-B8D4-F1A3A1793235}"/>
              </a:ext>
            </a:extLst>
          </p:cNvPr>
          <p:cNvSpPr>
            <a:spLocks noChangeArrowheads="1"/>
          </p:cNvSpPr>
          <p:nvPr/>
        </p:nvSpPr>
        <p:spPr bwMode="auto">
          <a:xfrm>
            <a:off x="7587800" y="5613833"/>
            <a:ext cx="599355" cy="306721"/>
          </a:xfrm>
          <a:prstGeom prst="rect">
            <a:avLst/>
          </a:prstGeom>
          <a:noFill/>
          <a:ln w="9525" algn="ctr">
            <a:solidFill>
              <a:schemeClr val="accent4"/>
            </a:solidFill>
            <a:round/>
            <a:headEnd/>
            <a:tailEnd/>
          </a:ln>
        </p:spPr>
        <p:txBody>
          <a:bodyPr lIns="35255" tIns="35255" rIns="35255" bIns="35255" anchor="ctr"/>
          <a:lstStyle/>
          <a:p>
            <a:pPr defTabSz="895493">
              <a:spcAft>
                <a:spcPct val="35000"/>
              </a:spcAft>
              <a:buClr>
                <a:srgbClr val="99CC00"/>
              </a:buClr>
              <a:tabLst>
                <a:tab pos="261186" algn="l"/>
              </a:tabLst>
            </a:pPr>
            <a:r>
              <a:rPr lang="en-US" altLang="ko-KR" sz="800" kern="0" dirty="0">
                <a:solidFill>
                  <a:prstClr val="black"/>
                </a:solidFill>
                <a:latin typeface="Arial" panose="020B0604020202020204" pitchFamily="34" charset="0"/>
                <a:ea typeface="+mj-ea"/>
                <a:cs typeface="Arial" panose="020B0604020202020204" pitchFamily="34" charset="0"/>
              </a:rPr>
              <a:t>442</a:t>
            </a:r>
            <a:r>
              <a:rPr lang="ko-KR" altLang="en-US" sz="800" kern="0" dirty="0">
                <a:solidFill>
                  <a:prstClr val="black"/>
                </a:solidFill>
                <a:latin typeface="Arial" panose="020B0604020202020204" pitchFamily="34" charset="0"/>
                <a:ea typeface="+mj-ea"/>
                <a:cs typeface="Arial" panose="020B0604020202020204" pitchFamily="34" charset="0"/>
              </a:rPr>
              <a:t>백만원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518" name="직사각형 17">
            <a:extLst>
              <a:ext uri="{FF2B5EF4-FFF2-40B4-BE49-F238E27FC236}">
                <a16:creationId xmlns:a16="http://schemas.microsoft.com/office/drawing/2014/main" id="{A910C260-4C8A-404F-8F58-5224543351EE}"/>
              </a:ext>
            </a:extLst>
          </p:cNvPr>
          <p:cNvSpPr>
            <a:spLocks noChangeArrowheads="1"/>
          </p:cNvSpPr>
          <p:nvPr/>
        </p:nvSpPr>
        <p:spPr bwMode="auto">
          <a:xfrm>
            <a:off x="6581465" y="5427571"/>
            <a:ext cx="305950"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구분</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519" name="직선 연결선 518">
            <a:extLst>
              <a:ext uri="{FF2B5EF4-FFF2-40B4-BE49-F238E27FC236}">
                <a16:creationId xmlns:a16="http://schemas.microsoft.com/office/drawing/2014/main" id="{9E1EC575-FD41-464C-A73D-C99C376DB30C}"/>
              </a:ext>
            </a:extLst>
          </p:cNvPr>
          <p:cNvCxnSpPr>
            <a:cxnSpLocks/>
          </p:cNvCxnSpPr>
          <p:nvPr/>
        </p:nvCxnSpPr>
        <p:spPr bwMode="auto">
          <a:xfrm>
            <a:off x="6532973" y="5571425"/>
            <a:ext cx="39292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520" name="직사각형 17">
            <a:extLst>
              <a:ext uri="{FF2B5EF4-FFF2-40B4-BE49-F238E27FC236}">
                <a16:creationId xmlns:a16="http://schemas.microsoft.com/office/drawing/2014/main" id="{3BB43D89-05F1-4B09-BFAF-6100E64DA0F4}"/>
              </a:ext>
            </a:extLst>
          </p:cNvPr>
          <p:cNvSpPr>
            <a:spLocks noChangeArrowheads="1"/>
          </p:cNvSpPr>
          <p:nvPr/>
        </p:nvSpPr>
        <p:spPr bwMode="auto">
          <a:xfrm>
            <a:off x="6956583" y="5427168"/>
            <a:ext cx="619688"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매출</a:t>
            </a:r>
            <a:endParaRPr kumimoji="0" lang="en-US" altLang="ko-KR" sz="800" dirty="0">
              <a:solidFill>
                <a:srgbClr val="012169"/>
              </a:solidFill>
              <a:latin typeface="Arial" panose="020B0604020202020204" pitchFamily="34" charset="0"/>
              <a:ea typeface="+mj-ea"/>
              <a:cs typeface="Arial" panose="020B0604020202020204" pitchFamily="34" charset="0"/>
            </a:endParaRPr>
          </a:p>
        </p:txBody>
      </p:sp>
      <p:cxnSp>
        <p:nvCxnSpPr>
          <p:cNvPr id="521" name="직선 연결선 520">
            <a:extLst>
              <a:ext uri="{FF2B5EF4-FFF2-40B4-BE49-F238E27FC236}">
                <a16:creationId xmlns:a16="http://schemas.microsoft.com/office/drawing/2014/main" id="{EC1A14F3-8B9D-4839-9DDE-F57234810596}"/>
              </a:ext>
            </a:extLst>
          </p:cNvPr>
          <p:cNvCxnSpPr>
            <a:cxnSpLocks/>
          </p:cNvCxnSpPr>
          <p:nvPr/>
        </p:nvCxnSpPr>
        <p:spPr bwMode="auto">
          <a:xfrm>
            <a:off x="6964909" y="5571425"/>
            <a:ext cx="59793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522" name="직사각형 17">
            <a:extLst>
              <a:ext uri="{FF2B5EF4-FFF2-40B4-BE49-F238E27FC236}">
                <a16:creationId xmlns:a16="http://schemas.microsoft.com/office/drawing/2014/main" id="{DB154544-FDFE-4274-A372-1D998C81E823}"/>
              </a:ext>
            </a:extLst>
          </p:cNvPr>
          <p:cNvSpPr>
            <a:spLocks noChangeArrowheads="1"/>
          </p:cNvSpPr>
          <p:nvPr/>
        </p:nvSpPr>
        <p:spPr bwMode="auto">
          <a:xfrm>
            <a:off x="8241178" y="5426590"/>
            <a:ext cx="563353" cy="129040"/>
          </a:xfrm>
          <a:prstGeom prst="rect">
            <a:avLst/>
          </a:prstGeom>
          <a:noFill/>
          <a:ln w="9525" algn="ctr">
            <a:noFill/>
            <a:round/>
            <a:headEnd/>
            <a:tailEnd/>
          </a:ln>
        </p:spPr>
        <p:txBody>
          <a:bodyPr lIns="0" tIns="35255" rIns="0" bIns="35255" anchor="ctr" anchorCtr="0"/>
          <a:lstStyle/>
          <a:p>
            <a:pPr algn="ctr" defTabSz="895493" latinLnBrk="0">
              <a:lnSpc>
                <a:spcPct val="80000"/>
              </a:lnSpc>
              <a:spcAft>
                <a:spcPct val="35000"/>
              </a:spcAft>
              <a:buClr>
                <a:srgbClr val="99CC00"/>
              </a:buClr>
              <a:tabLst>
                <a:tab pos="261186" algn="l"/>
              </a:tabLst>
            </a:pPr>
            <a:r>
              <a:rPr kumimoji="0" lang="ko-KR" altLang="en-US" sz="800" dirty="0">
                <a:solidFill>
                  <a:srgbClr val="012169"/>
                </a:solidFill>
                <a:latin typeface="Arial" panose="020B0604020202020204" pitchFamily="34" charset="0"/>
                <a:ea typeface="+mj-ea"/>
                <a:cs typeface="Arial" panose="020B0604020202020204" pitchFamily="34" charset="0"/>
              </a:rPr>
              <a:t>매출이익</a:t>
            </a:r>
            <a:r>
              <a:rPr kumimoji="0" lang="en-US" altLang="ko-KR" sz="800" dirty="0">
                <a:solidFill>
                  <a:srgbClr val="012169"/>
                </a:solidFill>
                <a:latin typeface="Arial" panose="020B0604020202020204" pitchFamily="34" charset="0"/>
                <a:ea typeface="+mj-ea"/>
                <a:cs typeface="Arial" panose="020B0604020202020204" pitchFamily="34" charset="0"/>
              </a:rPr>
              <a:t>(</a:t>
            </a:r>
            <a:r>
              <a:rPr kumimoji="0" lang="ko-KR" altLang="en-US" sz="800" dirty="0">
                <a:solidFill>
                  <a:srgbClr val="012169"/>
                </a:solidFill>
                <a:latin typeface="Arial" panose="020B0604020202020204" pitchFamily="34" charset="0"/>
                <a:ea typeface="+mj-ea"/>
                <a:cs typeface="Arial" panose="020B0604020202020204" pitchFamily="34" charset="0"/>
              </a:rPr>
              <a:t>율</a:t>
            </a:r>
            <a:r>
              <a:rPr kumimoji="0" lang="en-US" altLang="ko-KR" sz="800" dirty="0">
                <a:solidFill>
                  <a:srgbClr val="012169"/>
                </a:solidFill>
                <a:latin typeface="Arial" panose="020B0604020202020204" pitchFamily="34" charset="0"/>
                <a:ea typeface="+mj-ea"/>
                <a:cs typeface="Arial" panose="020B0604020202020204" pitchFamily="34" charset="0"/>
              </a:rPr>
              <a:t>)</a:t>
            </a:r>
          </a:p>
        </p:txBody>
      </p:sp>
      <p:cxnSp>
        <p:nvCxnSpPr>
          <p:cNvPr id="523" name="직선 연결선 522">
            <a:extLst>
              <a:ext uri="{FF2B5EF4-FFF2-40B4-BE49-F238E27FC236}">
                <a16:creationId xmlns:a16="http://schemas.microsoft.com/office/drawing/2014/main" id="{69464571-EB04-40FB-B6F9-7BBD3872326A}"/>
              </a:ext>
            </a:extLst>
          </p:cNvPr>
          <p:cNvCxnSpPr>
            <a:cxnSpLocks/>
          </p:cNvCxnSpPr>
          <p:nvPr/>
        </p:nvCxnSpPr>
        <p:spPr bwMode="auto">
          <a:xfrm>
            <a:off x="8221336" y="5570847"/>
            <a:ext cx="59793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524" name="직사각형 17">
            <a:extLst>
              <a:ext uri="{FF2B5EF4-FFF2-40B4-BE49-F238E27FC236}">
                <a16:creationId xmlns:a16="http://schemas.microsoft.com/office/drawing/2014/main" id="{C87BDB34-0AE7-4585-8E7C-0F2B8271D62B}"/>
              </a:ext>
            </a:extLst>
          </p:cNvPr>
          <p:cNvSpPr>
            <a:spLocks noChangeArrowheads="1"/>
          </p:cNvSpPr>
          <p:nvPr/>
        </p:nvSpPr>
        <p:spPr bwMode="auto">
          <a:xfrm>
            <a:off x="7581423" y="5427168"/>
            <a:ext cx="619688" cy="129040"/>
          </a:xfrm>
          <a:prstGeom prst="rect">
            <a:avLst/>
          </a:prstGeom>
          <a:noFill/>
          <a:ln w="9525" algn="ctr">
            <a:noFill/>
            <a:round/>
            <a:headEnd/>
            <a:tailEnd/>
          </a:ln>
        </p:spPr>
        <p:txBody>
          <a:bodyPr lIns="35255" tIns="35255" rIns="35255" bIns="35255" anchor="ctr" anchorCtr="0"/>
          <a:lstStyle/>
          <a:p>
            <a:pPr algn="ctr" defTabSz="895493" latinLnBrk="0">
              <a:lnSpc>
                <a:spcPct val="80000"/>
              </a:lnSpc>
              <a:spcAft>
                <a:spcPct val="35000"/>
              </a:spcAft>
              <a:buClr>
                <a:srgbClr val="99CC00"/>
              </a:buClr>
              <a:tabLst>
                <a:tab pos="261186" algn="l"/>
              </a:tabLst>
            </a:pPr>
            <a:r>
              <a:rPr lang="ko-KR" altLang="en-US" sz="800" dirty="0">
                <a:solidFill>
                  <a:srgbClr val="012169"/>
                </a:solidFill>
                <a:latin typeface="Arial" panose="020B0604020202020204" pitchFamily="34" charset="0"/>
                <a:ea typeface="+mj-ea"/>
                <a:cs typeface="Arial" panose="020B0604020202020204" pitchFamily="34" charset="0"/>
              </a:rPr>
              <a:t>비용</a:t>
            </a:r>
            <a:r>
              <a:rPr lang="en-US" altLang="ko-KR" sz="800" baseline="30000" dirty="0">
                <a:solidFill>
                  <a:srgbClr val="012169"/>
                </a:solidFill>
                <a:latin typeface="Arial" panose="020B0604020202020204" pitchFamily="34" charset="0"/>
                <a:ea typeface="+mj-ea"/>
                <a:cs typeface="Arial" panose="020B0604020202020204" pitchFamily="34" charset="0"/>
              </a:rPr>
              <a:t>2</a:t>
            </a:r>
            <a:endParaRPr kumimoji="0" lang="en-US" altLang="ko-KR" sz="800" baseline="30000" dirty="0">
              <a:solidFill>
                <a:srgbClr val="012169"/>
              </a:solidFill>
              <a:latin typeface="Arial" panose="020B0604020202020204" pitchFamily="34" charset="0"/>
              <a:ea typeface="+mj-ea"/>
              <a:cs typeface="Arial" panose="020B0604020202020204" pitchFamily="34" charset="0"/>
            </a:endParaRPr>
          </a:p>
        </p:txBody>
      </p:sp>
      <p:cxnSp>
        <p:nvCxnSpPr>
          <p:cNvPr id="525" name="직선 연결선 524">
            <a:extLst>
              <a:ext uri="{FF2B5EF4-FFF2-40B4-BE49-F238E27FC236}">
                <a16:creationId xmlns:a16="http://schemas.microsoft.com/office/drawing/2014/main" id="{F3636496-3FCF-47B3-86FB-F557815B5FB3}"/>
              </a:ext>
            </a:extLst>
          </p:cNvPr>
          <p:cNvCxnSpPr>
            <a:cxnSpLocks/>
          </p:cNvCxnSpPr>
          <p:nvPr/>
        </p:nvCxnSpPr>
        <p:spPr bwMode="auto">
          <a:xfrm>
            <a:off x="7589749" y="5571425"/>
            <a:ext cx="59793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526" name="TextBox 525">
            <a:extLst>
              <a:ext uri="{FF2B5EF4-FFF2-40B4-BE49-F238E27FC236}">
                <a16:creationId xmlns:a16="http://schemas.microsoft.com/office/drawing/2014/main" id="{3B3ACE78-A0AF-4B5C-B2C2-EA0F99AF3E87}"/>
              </a:ext>
            </a:extLst>
          </p:cNvPr>
          <p:cNvSpPr txBox="1"/>
          <p:nvPr/>
        </p:nvSpPr>
        <p:spPr>
          <a:xfrm>
            <a:off x="6511094" y="5975633"/>
            <a:ext cx="2308292" cy="215444"/>
          </a:xfrm>
          <a:prstGeom prst="rect">
            <a:avLst/>
          </a:prstGeom>
          <a:noFill/>
        </p:spPr>
        <p:txBody>
          <a:bodyPr wrap="square" lIns="0" tIns="0" rIns="0" bIns="0" rtlCol="0">
            <a:spAutoFit/>
          </a:bodyPr>
          <a:lstStyle>
            <a:defPPr>
              <a:defRPr lang="en-US"/>
            </a:defPPr>
            <a:lvl1pPr>
              <a:defRPr sz="700">
                <a:solidFill>
                  <a:srgbClr val="000000"/>
                </a:solidFill>
                <a:latin typeface="맑은 고딕" panose="020B0503020000020004" pitchFamily="50" charset="-127"/>
                <a:cs typeface="Univers for KPMG"/>
              </a:defRPr>
            </a:lvl1pPr>
          </a:lstStyle>
          <a:p>
            <a:r>
              <a:rPr lang="en-US" altLang="ko-KR" dirty="0"/>
              <a:t>Note 1: ‘20</a:t>
            </a:r>
            <a:r>
              <a:rPr lang="ko-KR" altLang="en-US" dirty="0"/>
              <a:t>년 직영매출 </a:t>
            </a:r>
            <a:r>
              <a:rPr lang="en-US" altLang="ko-KR" dirty="0"/>
              <a:t>÷ </a:t>
            </a:r>
            <a:r>
              <a:rPr lang="ko-KR" altLang="en-US" dirty="0"/>
              <a:t>직영점수</a:t>
            </a:r>
            <a:endParaRPr lang="en-US" altLang="ko-KR" dirty="0"/>
          </a:p>
          <a:p>
            <a:r>
              <a:rPr lang="en-US" altLang="ko-KR" dirty="0"/>
              <a:t>Note 2: </a:t>
            </a:r>
            <a:r>
              <a:rPr lang="ko-KR" altLang="en-US" dirty="0"/>
              <a:t>인건비</a:t>
            </a:r>
            <a:r>
              <a:rPr lang="en-US" altLang="ko-KR" dirty="0"/>
              <a:t>, </a:t>
            </a:r>
            <a:r>
              <a:rPr lang="ko-KR" altLang="en-US" dirty="0"/>
              <a:t>임차료 등</a:t>
            </a:r>
            <a:endParaRPr lang="en-US" altLang="ko-KR" dirty="0"/>
          </a:p>
        </p:txBody>
      </p:sp>
      <p:sp>
        <p:nvSpPr>
          <p:cNvPr id="531" name="직사각형 227">
            <a:extLst>
              <a:ext uri="{FF2B5EF4-FFF2-40B4-BE49-F238E27FC236}">
                <a16:creationId xmlns:a16="http://schemas.microsoft.com/office/drawing/2014/main" id="{667947DD-4D78-494F-AF94-E790D2F3AD10}"/>
              </a:ext>
            </a:extLst>
          </p:cNvPr>
          <p:cNvSpPr/>
          <p:nvPr/>
        </p:nvSpPr>
        <p:spPr bwMode="auto">
          <a:xfrm>
            <a:off x="995633" y="1994343"/>
            <a:ext cx="385200" cy="795733"/>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a:solidFill>
                  <a:prstClr val="white"/>
                </a:solidFill>
                <a:latin typeface="Arial" panose="020B0604020202020204" pitchFamily="34" charset="0"/>
                <a:ea typeface="+mj-ea"/>
                <a:cs typeface="Arial" panose="020B0604020202020204" pitchFamily="34" charset="0"/>
              </a:rPr>
              <a:t>경남</a:t>
            </a:r>
            <a:r>
              <a:rPr lang="en-US" altLang="ko-KR" sz="700" dirty="0">
                <a:solidFill>
                  <a:prstClr val="white"/>
                </a:solidFill>
                <a:latin typeface="Arial" panose="020B0604020202020204" pitchFamily="34" charset="0"/>
                <a:ea typeface="+mj-ea"/>
                <a:cs typeface="Arial" panose="020B0604020202020204" pitchFamily="34" charset="0"/>
              </a:rPr>
              <a:t>/</a:t>
            </a:r>
            <a:r>
              <a:rPr lang="ko-KR" altLang="en-US" sz="700" dirty="0">
                <a:solidFill>
                  <a:prstClr val="white"/>
                </a:solidFill>
                <a:latin typeface="Arial" panose="020B0604020202020204" pitchFamily="34" charset="0"/>
                <a:ea typeface="+mj-ea"/>
                <a:cs typeface="Arial" panose="020B0604020202020204" pitchFamily="34" charset="0"/>
              </a:rPr>
              <a:t>호남</a:t>
            </a:r>
          </a:p>
        </p:txBody>
      </p:sp>
      <p:sp>
        <p:nvSpPr>
          <p:cNvPr id="532" name="직사각형 227">
            <a:extLst>
              <a:ext uri="{FF2B5EF4-FFF2-40B4-BE49-F238E27FC236}">
                <a16:creationId xmlns:a16="http://schemas.microsoft.com/office/drawing/2014/main" id="{9CF85596-EFF9-4B22-9CA4-20BA53547EBE}"/>
              </a:ext>
            </a:extLst>
          </p:cNvPr>
          <p:cNvSpPr/>
          <p:nvPr/>
        </p:nvSpPr>
        <p:spPr bwMode="auto">
          <a:xfrm>
            <a:off x="1406886" y="1995631"/>
            <a:ext cx="1525049" cy="795737"/>
          </a:xfrm>
          <a:prstGeom prst="rect">
            <a:avLst/>
          </a:prstGeom>
          <a:no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a:latin typeface="Arial" panose="020B0604020202020204" pitchFamily="34" charset="0"/>
                <a:ea typeface="+mj-ea"/>
                <a:cs typeface="Arial" panose="020B0604020202020204" pitchFamily="34" charset="0"/>
              </a:rPr>
              <a:t>과거 외부 업체와 가맹점 모집 등을 위한 중개계약 체결 </a:t>
            </a:r>
            <a:r>
              <a:rPr lang="en-US" altLang="ko-KR" sz="800" dirty="0">
                <a:latin typeface="Arial" panose="020B0604020202020204" pitchFamily="34" charset="0"/>
                <a:ea typeface="+mj-ea"/>
                <a:cs typeface="Arial" panose="020B0604020202020204" pitchFamily="34" charset="0"/>
              </a:rPr>
              <a:t>(‘19</a:t>
            </a:r>
            <a:r>
              <a:rPr lang="ko-KR" altLang="en-US" sz="800" dirty="0">
                <a:latin typeface="Arial" panose="020B0604020202020204" pitchFamily="34" charset="0"/>
                <a:ea typeface="+mj-ea"/>
                <a:cs typeface="Arial" panose="020B0604020202020204" pitchFamily="34" charset="0"/>
              </a:rPr>
              <a:t>년 계약만료</a:t>
            </a:r>
            <a:r>
              <a:rPr lang="en-US" altLang="ko-KR" sz="800" dirty="0">
                <a:latin typeface="Arial" panose="020B0604020202020204" pitchFamily="34" charset="0"/>
                <a:ea typeface="+mj-ea"/>
                <a:cs typeface="Arial" panose="020B0604020202020204" pitchFamily="34" charset="0"/>
              </a:rPr>
              <a:t>)</a:t>
            </a:r>
          </a:p>
        </p:txBody>
      </p:sp>
      <p:sp>
        <p:nvSpPr>
          <p:cNvPr id="550" name="직사각형 17">
            <a:extLst>
              <a:ext uri="{FF2B5EF4-FFF2-40B4-BE49-F238E27FC236}">
                <a16:creationId xmlns:a16="http://schemas.microsoft.com/office/drawing/2014/main" id="{0F0804B0-195F-439A-92DF-36C76B1ACD22}"/>
              </a:ext>
            </a:extLst>
          </p:cNvPr>
          <p:cNvSpPr>
            <a:spLocks noChangeArrowheads="1"/>
          </p:cNvSpPr>
          <p:nvPr/>
        </p:nvSpPr>
        <p:spPr bwMode="auto">
          <a:xfrm>
            <a:off x="6956584" y="3728249"/>
            <a:ext cx="1854538" cy="508502"/>
          </a:xfrm>
          <a:prstGeom prst="rect">
            <a:avLst/>
          </a:prstGeom>
          <a:noFill/>
          <a:ln w="6350" cap="flat" cmpd="sng" algn="ctr">
            <a:solidFill>
              <a:srgbClr val="6D2077"/>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marL="36000" indent="-72000" defTabSz="781995" latinLnBrk="1">
              <a:buFont typeface="Arial" panose="020B0604020202020204" pitchFamily="34" charset="0"/>
              <a:buChar char="•"/>
            </a:pPr>
            <a:r>
              <a:rPr lang="ko-KR" altLang="en-US" sz="800" dirty="0" err="1">
                <a:latin typeface="Arial" panose="020B0604020202020204" pitchFamily="34" charset="0"/>
                <a:ea typeface="+mj-ea"/>
                <a:cs typeface="Arial" panose="020B0604020202020204" pitchFamily="34" charset="0"/>
              </a:rPr>
              <a:t>커피머신</a:t>
            </a:r>
            <a:r>
              <a:rPr lang="ko-KR" altLang="en-US" sz="800" dirty="0">
                <a:latin typeface="Arial" panose="020B0604020202020204" pitchFamily="34" charset="0"/>
                <a:ea typeface="+mj-ea"/>
                <a:cs typeface="Arial" panose="020B0604020202020204" pitchFamily="34" charset="0"/>
              </a:rPr>
              <a:t> 등 최초 매장 오픈 시 설치되는 상품과 유사한 성격이나</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추가주문 또는 아이스크림기계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키오스크 등 옵션상품 판매 시 매출 발생 </a:t>
            </a:r>
            <a:endParaRPr lang="en-US" altLang="ko-KR" sz="8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5054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직사각형 432"/>
          <p:cNvSpPr/>
          <p:nvPr/>
        </p:nvSpPr>
        <p:spPr bwMode="auto">
          <a:xfrm>
            <a:off x="2819074" y="1397523"/>
            <a:ext cx="6088747" cy="2569236"/>
          </a:xfrm>
          <a:prstGeom prst="rect">
            <a:avLst/>
          </a:prstGeom>
          <a:solidFill>
            <a:schemeClr val="bg1"/>
          </a:solid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r>
              <a:rPr lang="en-US" altLang="ko-KR" sz="770">
                <a:solidFill>
                  <a:prstClr val="white"/>
                </a:solidFill>
                <a:latin typeface="Arial" panose="020B0604020202020204" pitchFamily="34" charset="0"/>
                <a:cs typeface="Arial" panose="020B0604020202020204" pitchFamily="34" charset="0"/>
              </a:rPr>
              <a:t> </a:t>
            </a:r>
            <a:endParaRPr lang="ko-KR" altLang="en-US" sz="770" dirty="0">
              <a:solidFill>
                <a:prstClr val="white"/>
              </a:solidFill>
              <a:latin typeface="Arial" panose="020B0604020202020204" pitchFamily="34" charset="0"/>
              <a:cs typeface="Arial" panose="020B0604020202020204" pitchFamily="34" charset="0"/>
            </a:endParaRP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177" name="직사각형 119"/>
          <p:cNvSpPr/>
          <p:nvPr/>
        </p:nvSpPr>
        <p:spPr bwMode="auto">
          <a:xfrm>
            <a:off x="7914944" y="869127"/>
            <a:ext cx="1057231" cy="178553"/>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9">
              <a:buClr>
                <a:srgbClr val="99CC00"/>
              </a:buClr>
              <a:tabLst>
                <a:tab pos="241127" algn="l"/>
              </a:tabLst>
            </a:pPr>
            <a:r>
              <a:rPr lang="en-US" altLang="ko-KR" sz="800" dirty="0">
                <a:solidFill>
                  <a:prstClr val="black"/>
                </a:solidFill>
                <a:latin typeface="Arial" panose="020B0604020202020204" pitchFamily="34" charset="0"/>
                <a:ea typeface="+mj-ea"/>
                <a:cs typeface="Arial" panose="020B0604020202020204" pitchFamily="34" charset="0"/>
              </a:rPr>
              <a:t>(‘20</a:t>
            </a:r>
            <a:r>
              <a:rPr lang="ko-KR" altLang="en-US" sz="800" dirty="0">
                <a:solidFill>
                  <a:prstClr val="black"/>
                </a:solidFill>
                <a:latin typeface="Arial" panose="020B0604020202020204" pitchFamily="34" charset="0"/>
                <a:ea typeface="+mj-ea"/>
                <a:cs typeface="Arial" panose="020B0604020202020204" pitchFamily="34" charset="0"/>
              </a:rPr>
              <a:t>년</a:t>
            </a:r>
            <a:r>
              <a:rPr lang="en-US" altLang="ko-KR" sz="800" dirty="0">
                <a:solidFill>
                  <a:prstClr val="black"/>
                </a:solidFill>
                <a:latin typeface="Arial" panose="020B0604020202020204" pitchFamily="34" charset="0"/>
                <a:ea typeface="+mj-ea"/>
                <a:cs typeface="Arial" panose="020B0604020202020204" pitchFamily="34" charset="0"/>
              </a:rPr>
              <a:t> </a:t>
            </a:r>
            <a:r>
              <a:rPr lang="ko-KR" altLang="en-US" sz="800" dirty="0">
                <a:solidFill>
                  <a:prstClr val="black"/>
                </a:solidFill>
                <a:latin typeface="Arial" panose="020B0604020202020204" pitchFamily="34" charset="0"/>
                <a:ea typeface="+mj-ea"/>
                <a:cs typeface="Arial" panose="020B0604020202020204" pitchFamily="34" charset="0"/>
              </a:rPr>
              <a:t>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451" name="직사각형 17"/>
          <p:cNvSpPr>
            <a:spLocks noChangeArrowheads="1"/>
          </p:cNvSpPr>
          <p:nvPr/>
        </p:nvSpPr>
        <p:spPr bwMode="auto">
          <a:xfrm>
            <a:off x="392789" y="4105526"/>
            <a:ext cx="2373680" cy="2117853"/>
          </a:xfrm>
          <a:prstGeom prst="rect">
            <a:avLst/>
          </a:prstGeom>
          <a:noFill/>
          <a:ln w="9525" algn="ctr">
            <a:solidFill>
              <a:srgbClr val="6FC2B4"/>
            </a:solidFill>
            <a:round/>
            <a:headEnd/>
            <a:tailEnd/>
          </a:ln>
        </p:spPr>
        <p:txBody>
          <a:bodyPr lIns="0" tIns="35255" rIns="0" bIns="35255" anchor="ctr"/>
          <a:lstStyle/>
          <a:p>
            <a:pPr algn="just" defTabSz="895493" fontAlgn="auto" latinLnBrk="0">
              <a:lnSpc>
                <a:spcPct val="80000"/>
              </a:lnSpc>
              <a:spcBef>
                <a:spcPts val="0"/>
              </a:spcBef>
              <a:spcAft>
                <a:spcPts val="196"/>
              </a:spcAft>
              <a:buClr>
                <a:srgbClr val="99CC00"/>
              </a:buClr>
              <a:tabLst>
                <a:tab pos="261186" algn="l"/>
              </a:tabLst>
              <a:defRPr/>
            </a:pPr>
            <a:endParaRPr kumimoji="0" lang="en-US" altLang="ko-KR" sz="784" b="0" kern="0" dirty="0">
              <a:solidFill>
                <a:srgbClr val="6FC2B4"/>
              </a:solidFill>
              <a:latin typeface="+mj-ea"/>
              <a:ea typeface="+mj-ea"/>
              <a:cs typeface="Verdana" panose="020B0604030504040204" pitchFamily="34" charset="0"/>
            </a:endParaRPr>
          </a:p>
        </p:txBody>
      </p:sp>
      <p:sp>
        <p:nvSpPr>
          <p:cNvPr id="452" name="갈매기형 수장 96"/>
          <p:cNvSpPr/>
          <p:nvPr/>
        </p:nvSpPr>
        <p:spPr bwMode="auto">
          <a:xfrm>
            <a:off x="2789183" y="1119402"/>
            <a:ext cx="6192000" cy="158400"/>
          </a:xfrm>
          <a:prstGeom prst="chevron">
            <a:avLst/>
          </a:prstGeom>
          <a:solidFill>
            <a:srgbClr val="6D2077"/>
          </a:solidFill>
          <a:ln w="6350" cap="flat" cmpd="sng" algn="ctr">
            <a:solidFill>
              <a:srgbClr val="012169"/>
            </a:solidFill>
            <a:prstDash val="solid"/>
            <a:round/>
            <a:headEnd type="none" w="med" len="med"/>
            <a:tailEnd type="none" w="med" len="med"/>
          </a:ln>
          <a:effectLst/>
        </p:spPr>
        <p:txBody>
          <a:bodyPr lIns="30788" tIns="30788" rIns="30788" bIns="30788" anchor="ctr"/>
          <a:lstStyle/>
          <a:p>
            <a:pPr algn="ctr" defTabSz="781995" fontAlgn="base">
              <a:spcBef>
                <a:spcPct val="0"/>
              </a:spcBef>
              <a:spcAft>
                <a:spcPct val="0"/>
              </a:spcAft>
              <a:buClr>
                <a:srgbClr val="99CC00"/>
              </a:buClr>
              <a:tabLst>
                <a:tab pos="228082" algn="l"/>
              </a:tabLst>
              <a:defRPr/>
            </a:pPr>
            <a:r>
              <a:rPr lang="ko-KR" altLang="en-US" sz="800" b="1" dirty="0">
                <a:solidFill>
                  <a:srgbClr val="FFFFFF"/>
                </a:solidFill>
                <a:latin typeface="맑은고딕"/>
                <a:ea typeface="가는각진제목체"/>
                <a:cs typeface="Arial" charset="0"/>
              </a:rPr>
              <a:t>계약구조</a:t>
            </a:r>
            <a:endParaRPr lang="en-US" altLang="ko-KR" sz="800" b="1" dirty="0">
              <a:solidFill>
                <a:srgbClr val="FFFFFF"/>
              </a:solidFill>
              <a:latin typeface="맑은고딕"/>
              <a:ea typeface="가는각진제목체"/>
              <a:cs typeface="Arial" charset="0"/>
            </a:endParaRPr>
          </a:p>
        </p:txBody>
      </p:sp>
      <p:sp>
        <p:nvSpPr>
          <p:cNvPr id="453" name="오각형 226"/>
          <p:cNvSpPr/>
          <p:nvPr/>
        </p:nvSpPr>
        <p:spPr bwMode="auto">
          <a:xfrm>
            <a:off x="384542" y="1119403"/>
            <a:ext cx="2448000" cy="158400"/>
          </a:xfrm>
          <a:prstGeom prst="homePlate">
            <a:avLst/>
          </a:prstGeom>
          <a:solidFill>
            <a:srgbClr val="00A3A1"/>
          </a:solidFill>
          <a:ln w="6350" cap="flat" cmpd="sng" algn="ctr">
            <a:solidFill>
              <a:srgbClr val="00A3A1"/>
            </a:solidFill>
            <a:prstDash val="solid"/>
            <a:round/>
            <a:headEnd type="none" w="med" len="med"/>
            <a:tailEnd type="none" w="med" len="med"/>
          </a:ln>
          <a:effectLst/>
        </p:spPr>
        <p:txBody>
          <a:bodyPr lIns="30788" tIns="30788" rIns="30788" bIns="30788" anchor="ctr"/>
          <a:lstStyle/>
          <a:p>
            <a:pPr algn="ctr" defTabSz="781995" fontAlgn="base">
              <a:spcBef>
                <a:spcPct val="0"/>
              </a:spcBef>
              <a:spcAft>
                <a:spcPct val="0"/>
              </a:spcAft>
              <a:buClr>
                <a:srgbClr val="99CC00"/>
              </a:buClr>
              <a:tabLst>
                <a:tab pos="228082" algn="l"/>
              </a:tabLst>
              <a:defRPr/>
            </a:pPr>
            <a:r>
              <a:rPr lang="ko-KR" altLang="en-US" sz="800" b="1" dirty="0">
                <a:solidFill>
                  <a:srgbClr val="FFFFFF"/>
                </a:solidFill>
                <a:latin typeface="맑은고딕"/>
                <a:cs typeface="Arial" charset="0"/>
              </a:rPr>
              <a:t>매출종류</a:t>
            </a:r>
            <a:endParaRPr lang="en-US" altLang="ko-KR" sz="800" b="1" dirty="0">
              <a:solidFill>
                <a:srgbClr val="FFFFFF"/>
              </a:solidFill>
              <a:latin typeface="맑은고딕"/>
              <a:cs typeface="Arial" charset="0"/>
            </a:endParaRPr>
          </a:p>
        </p:txBody>
      </p:sp>
      <p:sp>
        <p:nvSpPr>
          <p:cNvPr id="454" name="직사각형 17"/>
          <p:cNvSpPr>
            <a:spLocks noChangeArrowheads="1"/>
          </p:cNvSpPr>
          <p:nvPr/>
        </p:nvSpPr>
        <p:spPr bwMode="auto">
          <a:xfrm>
            <a:off x="386454" y="1393377"/>
            <a:ext cx="2373680" cy="2576703"/>
          </a:xfrm>
          <a:prstGeom prst="rect">
            <a:avLst/>
          </a:prstGeom>
          <a:noFill/>
          <a:ln w="9525" algn="ctr">
            <a:solidFill>
              <a:srgbClr val="6FC2B4"/>
            </a:solidFill>
            <a:round/>
            <a:headEnd/>
            <a:tailEnd/>
          </a:ln>
        </p:spPr>
        <p:txBody>
          <a:bodyPr lIns="0" tIns="35255" rIns="0" bIns="35255" anchor="ctr"/>
          <a:lstStyle/>
          <a:p>
            <a:pPr algn="just" defTabSz="895493" fontAlgn="auto" latinLnBrk="0">
              <a:lnSpc>
                <a:spcPct val="80000"/>
              </a:lnSpc>
              <a:spcBef>
                <a:spcPts val="0"/>
              </a:spcBef>
              <a:spcAft>
                <a:spcPts val="196"/>
              </a:spcAft>
              <a:buClr>
                <a:srgbClr val="99CC00"/>
              </a:buClr>
              <a:tabLst>
                <a:tab pos="261186" algn="l"/>
              </a:tabLst>
              <a:defRPr/>
            </a:pPr>
            <a:endParaRPr kumimoji="0" lang="en-US" altLang="ko-KR" sz="784" b="0" kern="0" dirty="0">
              <a:solidFill>
                <a:srgbClr val="6FC2B4"/>
              </a:solidFill>
              <a:latin typeface="+mj-ea"/>
              <a:ea typeface="+mj-ea"/>
              <a:cs typeface="Verdana" panose="020B0604030504040204" pitchFamily="34" charset="0"/>
            </a:endParaRPr>
          </a:p>
        </p:txBody>
      </p:sp>
      <p:sp>
        <p:nvSpPr>
          <p:cNvPr id="456" name="직사각형 227"/>
          <p:cNvSpPr/>
          <p:nvPr/>
        </p:nvSpPr>
        <p:spPr bwMode="auto">
          <a:xfrm>
            <a:off x="438438" y="1666097"/>
            <a:ext cx="335010" cy="794653"/>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원두</a:t>
            </a:r>
            <a:r>
              <a:rPr lang="en-US" altLang="ko-KR" sz="700" b="1" dirty="0">
                <a:solidFill>
                  <a:prstClr val="white"/>
                </a:solidFill>
                <a:latin typeface="Arial" panose="020B0604020202020204" pitchFamily="34" charset="0"/>
                <a:ea typeface="+mj-ea"/>
                <a:cs typeface="Arial" panose="020B0604020202020204" pitchFamily="34" charset="0"/>
              </a:rPr>
              <a:t>/kg</a:t>
            </a:r>
            <a:endParaRPr lang="ko-KR" altLang="en-US" sz="700" b="1" baseline="30000" dirty="0">
              <a:solidFill>
                <a:prstClr val="white"/>
              </a:solidFill>
              <a:latin typeface="Arial" panose="020B0604020202020204" pitchFamily="34" charset="0"/>
              <a:ea typeface="+mj-ea"/>
              <a:cs typeface="Arial" panose="020B0604020202020204" pitchFamily="34" charset="0"/>
            </a:endParaRPr>
          </a:p>
        </p:txBody>
      </p:sp>
      <p:sp>
        <p:nvSpPr>
          <p:cNvPr id="475" name="직사각형 227"/>
          <p:cNvSpPr/>
          <p:nvPr/>
        </p:nvSpPr>
        <p:spPr bwMode="auto">
          <a:xfrm>
            <a:off x="438439" y="2508311"/>
            <a:ext cx="335010" cy="594343"/>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전용 상품</a:t>
            </a:r>
          </a:p>
        </p:txBody>
      </p:sp>
      <p:sp>
        <p:nvSpPr>
          <p:cNvPr id="480" name="직사각형 227"/>
          <p:cNvSpPr/>
          <p:nvPr/>
        </p:nvSpPr>
        <p:spPr bwMode="auto">
          <a:xfrm>
            <a:off x="438462" y="3139882"/>
            <a:ext cx="335873" cy="336027"/>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범용 상품</a:t>
            </a:r>
          </a:p>
        </p:txBody>
      </p:sp>
      <p:sp>
        <p:nvSpPr>
          <p:cNvPr id="482" name="직사각형 481"/>
          <p:cNvSpPr/>
          <p:nvPr/>
        </p:nvSpPr>
        <p:spPr bwMode="auto">
          <a:xfrm>
            <a:off x="460320" y="4028960"/>
            <a:ext cx="733921" cy="154063"/>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algn="just" defTabSz="895493">
              <a:spcAft>
                <a:spcPct val="35000"/>
              </a:spcAft>
              <a:tabLst>
                <a:tab pos="5596828" algn="l"/>
              </a:tabLst>
            </a:pPr>
            <a:r>
              <a:rPr lang="ko-KR" altLang="en-US" sz="900" b="1" kern="0" dirty="0">
                <a:solidFill>
                  <a:schemeClr val="accent5">
                    <a:lumMod val="75000"/>
                  </a:schemeClr>
                </a:solidFill>
                <a:latin typeface="Arial" panose="020B0604020202020204" pitchFamily="34" charset="0"/>
                <a:ea typeface="+mj-ea"/>
                <a:cs typeface="Arial" panose="020B0604020202020204" pitchFamily="34" charset="0"/>
              </a:rPr>
              <a:t>가맹점 매출</a:t>
            </a:r>
            <a:endParaRPr lang="en-GB" sz="900" b="1" kern="0" dirty="0">
              <a:solidFill>
                <a:schemeClr val="accent5">
                  <a:lumMod val="75000"/>
                </a:schemeClr>
              </a:solidFill>
              <a:latin typeface="Arial" panose="020B0604020202020204" pitchFamily="34" charset="0"/>
              <a:ea typeface="+mj-ea"/>
              <a:cs typeface="Arial" panose="020B0604020202020204" pitchFamily="34" charset="0"/>
            </a:endParaRPr>
          </a:p>
        </p:txBody>
      </p:sp>
      <p:sp>
        <p:nvSpPr>
          <p:cNvPr id="483" name="직사각형 227"/>
          <p:cNvSpPr/>
          <p:nvPr/>
        </p:nvSpPr>
        <p:spPr bwMode="auto">
          <a:xfrm>
            <a:off x="452754" y="5259718"/>
            <a:ext cx="426220" cy="222934"/>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로열티매출</a:t>
            </a:r>
            <a:endParaRPr lang="en-US" altLang="ko-KR" sz="700" b="1" dirty="0">
              <a:solidFill>
                <a:prstClr val="white"/>
              </a:solidFill>
              <a:latin typeface="Arial" panose="020B0604020202020204" pitchFamily="34" charset="0"/>
              <a:ea typeface="+mj-ea"/>
              <a:cs typeface="Arial" panose="020B0604020202020204" pitchFamily="34" charset="0"/>
            </a:endParaRPr>
          </a:p>
        </p:txBody>
      </p:sp>
      <p:sp>
        <p:nvSpPr>
          <p:cNvPr id="484" name="직사각형 227"/>
          <p:cNvSpPr/>
          <p:nvPr/>
        </p:nvSpPr>
        <p:spPr bwMode="auto">
          <a:xfrm>
            <a:off x="913131" y="5259717"/>
            <a:ext cx="530541" cy="222934"/>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a:solidFill>
                  <a:prstClr val="white"/>
                </a:solidFill>
                <a:latin typeface="Arial" panose="020B0604020202020204" pitchFamily="34" charset="0"/>
                <a:ea typeface="+mj-ea"/>
                <a:cs typeface="Arial" panose="020B0604020202020204" pitchFamily="34" charset="0"/>
              </a:rPr>
              <a:t>가맹점</a:t>
            </a:r>
          </a:p>
        </p:txBody>
      </p:sp>
      <p:sp>
        <p:nvSpPr>
          <p:cNvPr id="486" name="직사각형 17"/>
          <p:cNvSpPr>
            <a:spLocks noChangeArrowheads="1"/>
          </p:cNvSpPr>
          <p:nvPr/>
        </p:nvSpPr>
        <p:spPr bwMode="auto">
          <a:xfrm>
            <a:off x="845106" y="5048833"/>
            <a:ext cx="654475" cy="161265"/>
          </a:xfrm>
          <a:prstGeom prst="rect">
            <a:avLst/>
          </a:prstGeom>
          <a:noFill/>
          <a:ln w="9525" algn="ctr">
            <a:noFill/>
            <a:round/>
            <a:headEnd/>
            <a:tailEnd/>
          </a:ln>
        </p:spPr>
        <p:txBody>
          <a:bodyPr lIns="35255" tIns="35255" rIns="35255" bIns="35255" anchor="b" anchorCtr="0"/>
          <a:lstStyle/>
          <a:p>
            <a:pPr algn="ctr" defTabSz="895493">
              <a:lnSpc>
                <a:spcPct val="80000"/>
              </a:lnSpc>
              <a:spcAft>
                <a:spcPct val="35000"/>
              </a:spcAft>
              <a:buClr>
                <a:srgbClr val="99CC00"/>
              </a:buClr>
              <a:tabLst>
                <a:tab pos="261186" algn="l"/>
              </a:tabLst>
            </a:pPr>
            <a:r>
              <a:rPr lang="en-US" altLang="ko-KR" sz="700" dirty="0">
                <a:solidFill>
                  <a:srgbClr val="0D8180"/>
                </a:solidFill>
                <a:latin typeface="Arial" panose="020B0604020202020204" pitchFamily="34" charset="0"/>
                <a:ea typeface="+mj-ea"/>
                <a:cs typeface="Arial" panose="020B0604020202020204" pitchFamily="34" charset="0"/>
              </a:rPr>
              <a:t>FY20 </a:t>
            </a:r>
            <a:r>
              <a:rPr lang="ko-KR" altLang="en-US" sz="700" dirty="0">
                <a:solidFill>
                  <a:srgbClr val="0D8180"/>
                </a:solidFill>
                <a:latin typeface="Arial" panose="020B0604020202020204" pitchFamily="34" charset="0"/>
                <a:ea typeface="+mj-ea"/>
                <a:cs typeface="Arial" panose="020B0604020202020204" pitchFamily="34" charset="0"/>
              </a:rPr>
              <a:t>말 기준</a:t>
            </a:r>
          </a:p>
        </p:txBody>
      </p:sp>
      <p:cxnSp>
        <p:nvCxnSpPr>
          <p:cNvPr id="487" name="직선 연결선 486"/>
          <p:cNvCxnSpPr/>
          <p:nvPr/>
        </p:nvCxnSpPr>
        <p:spPr bwMode="auto">
          <a:xfrm>
            <a:off x="926719" y="5198551"/>
            <a:ext cx="504000"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488" name="직사각형 17"/>
          <p:cNvSpPr>
            <a:spLocks noChangeArrowheads="1"/>
          </p:cNvSpPr>
          <p:nvPr/>
        </p:nvSpPr>
        <p:spPr bwMode="auto">
          <a:xfrm>
            <a:off x="1478709" y="5048833"/>
            <a:ext cx="576000"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lang="ko-KR" altLang="en-US" sz="700" dirty="0">
                <a:solidFill>
                  <a:srgbClr val="0D8180"/>
                </a:solidFill>
                <a:latin typeface="Arial" panose="020B0604020202020204" pitchFamily="34" charset="0"/>
                <a:ea typeface="+mj-ea"/>
                <a:cs typeface="Arial" panose="020B0604020202020204" pitchFamily="34" charset="0"/>
              </a:rPr>
              <a:t>가맹점수</a:t>
            </a:r>
            <a:endParaRPr kumimoji="0" lang="en-US" altLang="ko-KR" sz="700" baseline="30000" dirty="0">
              <a:solidFill>
                <a:srgbClr val="0D8180"/>
              </a:solidFill>
              <a:latin typeface="Arial" panose="020B0604020202020204" pitchFamily="34" charset="0"/>
              <a:ea typeface="+mj-ea"/>
              <a:cs typeface="Arial" panose="020B0604020202020204" pitchFamily="34" charset="0"/>
            </a:endParaRPr>
          </a:p>
        </p:txBody>
      </p:sp>
      <p:cxnSp>
        <p:nvCxnSpPr>
          <p:cNvPr id="489" name="직선 연결선 488"/>
          <p:cNvCxnSpPr/>
          <p:nvPr/>
        </p:nvCxnSpPr>
        <p:spPr bwMode="auto">
          <a:xfrm>
            <a:off x="1501497" y="5198551"/>
            <a:ext cx="576000"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490" name="직사각형 17"/>
          <p:cNvSpPr>
            <a:spLocks noChangeArrowheads="1"/>
          </p:cNvSpPr>
          <p:nvPr/>
        </p:nvSpPr>
        <p:spPr bwMode="auto">
          <a:xfrm>
            <a:off x="2119761" y="5048833"/>
            <a:ext cx="633600"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700">
                <a:solidFill>
                  <a:srgbClr val="0D8180"/>
                </a:solidFill>
                <a:latin typeface="Arial" panose="020B0604020202020204" pitchFamily="34" charset="0"/>
                <a:ea typeface="+mj-ea"/>
                <a:cs typeface="Arial" panose="020B0604020202020204" pitchFamily="34" charset="0"/>
              </a:rPr>
              <a:t>로열티수수료</a:t>
            </a:r>
            <a:endParaRPr kumimoji="0" lang="en-US" altLang="ko-KR" sz="700" dirty="0">
              <a:solidFill>
                <a:srgbClr val="0D8180"/>
              </a:solidFill>
              <a:latin typeface="Arial" panose="020B0604020202020204" pitchFamily="34" charset="0"/>
              <a:ea typeface="+mj-ea"/>
              <a:cs typeface="Arial" panose="020B0604020202020204" pitchFamily="34" charset="0"/>
            </a:endParaRPr>
          </a:p>
        </p:txBody>
      </p:sp>
      <p:cxnSp>
        <p:nvCxnSpPr>
          <p:cNvPr id="491" name="직선 연결선 490"/>
          <p:cNvCxnSpPr/>
          <p:nvPr/>
        </p:nvCxnSpPr>
        <p:spPr bwMode="auto">
          <a:xfrm>
            <a:off x="2130561" y="5198551"/>
            <a:ext cx="576000"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492" name="직사각형 227"/>
          <p:cNvSpPr/>
          <p:nvPr/>
        </p:nvSpPr>
        <p:spPr bwMode="auto">
          <a:xfrm>
            <a:off x="1476730" y="5259101"/>
            <a:ext cx="600766" cy="216766"/>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cs typeface="Arial" panose="020B0604020202020204" pitchFamily="34" charset="0"/>
              </a:rPr>
              <a:t>1,194</a:t>
            </a:r>
            <a:r>
              <a:rPr lang="ko-KR" altLang="en-US" sz="700" dirty="0">
                <a:latin typeface="Arial" panose="020B0604020202020204" pitchFamily="34" charset="0"/>
                <a:cs typeface="Arial" panose="020B0604020202020204" pitchFamily="34" charset="0"/>
              </a:rPr>
              <a:t>개</a:t>
            </a:r>
            <a:endParaRPr lang="en-US" altLang="ko-KR" sz="700" dirty="0">
              <a:latin typeface="Arial" panose="020B0604020202020204" pitchFamily="34" charset="0"/>
              <a:cs typeface="Arial" panose="020B0604020202020204" pitchFamily="34" charset="0"/>
            </a:endParaRPr>
          </a:p>
        </p:txBody>
      </p:sp>
      <p:sp>
        <p:nvSpPr>
          <p:cNvPr id="493" name="직사각형 227"/>
          <p:cNvSpPr/>
          <p:nvPr/>
        </p:nvSpPr>
        <p:spPr bwMode="auto">
          <a:xfrm>
            <a:off x="2117867" y="5259062"/>
            <a:ext cx="593454" cy="216379"/>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cs typeface="Arial" panose="020B0604020202020204" pitchFamily="34" charset="0"/>
              </a:rPr>
              <a:t>150,000/</a:t>
            </a:r>
            <a:r>
              <a:rPr lang="ko-KR" altLang="en-US" sz="700" dirty="0">
                <a:latin typeface="Arial" panose="020B0604020202020204" pitchFamily="34" charset="0"/>
                <a:cs typeface="Arial" panose="020B0604020202020204" pitchFamily="34" charset="0"/>
              </a:rPr>
              <a:t>월</a:t>
            </a:r>
            <a:endParaRPr lang="en-US" altLang="ko-KR" sz="700" dirty="0">
              <a:latin typeface="Arial" panose="020B0604020202020204" pitchFamily="34" charset="0"/>
              <a:cs typeface="Arial" panose="020B0604020202020204" pitchFamily="34" charset="0"/>
            </a:endParaRPr>
          </a:p>
        </p:txBody>
      </p:sp>
      <p:sp>
        <p:nvSpPr>
          <p:cNvPr id="496" name="직사각형 227"/>
          <p:cNvSpPr/>
          <p:nvPr/>
        </p:nvSpPr>
        <p:spPr bwMode="auto">
          <a:xfrm>
            <a:off x="452754" y="4400541"/>
            <a:ext cx="426220" cy="569886"/>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초기</a:t>
            </a:r>
            <a:endParaRPr lang="en-US" altLang="ko-KR" sz="700" b="1"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투자</a:t>
            </a:r>
            <a:endParaRPr lang="en-US" altLang="ko-KR" sz="700" b="1"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매출</a:t>
            </a:r>
          </a:p>
        </p:txBody>
      </p:sp>
      <p:sp>
        <p:nvSpPr>
          <p:cNvPr id="497" name="직사각형 227"/>
          <p:cNvSpPr/>
          <p:nvPr/>
        </p:nvSpPr>
        <p:spPr bwMode="auto">
          <a:xfrm>
            <a:off x="911913" y="4400541"/>
            <a:ext cx="360000" cy="162568"/>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dirty="0">
                <a:solidFill>
                  <a:prstClr val="white"/>
                </a:solidFill>
                <a:latin typeface="Arial" panose="020B0604020202020204" pitchFamily="34" charset="0"/>
                <a:ea typeface="+mj-ea"/>
                <a:cs typeface="Arial" panose="020B0604020202020204" pitchFamily="34" charset="0"/>
              </a:rPr>
              <a:t>10</a:t>
            </a:r>
            <a:r>
              <a:rPr lang="ko-KR" altLang="en-US" sz="700" dirty="0">
                <a:solidFill>
                  <a:prstClr val="white"/>
                </a:solidFill>
                <a:latin typeface="Arial" panose="020B0604020202020204" pitchFamily="34" charset="0"/>
                <a:ea typeface="+mj-ea"/>
                <a:cs typeface="Arial" panose="020B0604020202020204" pitchFamily="34" charset="0"/>
              </a:rPr>
              <a:t>평</a:t>
            </a:r>
          </a:p>
        </p:txBody>
      </p:sp>
      <p:sp>
        <p:nvSpPr>
          <p:cNvPr id="498" name="직사각형 227"/>
          <p:cNvSpPr/>
          <p:nvPr/>
        </p:nvSpPr>
        <p:spPr bwMode="auto">
          <a:xfrm>
            <a:off x="911913" y="4604200"/>
            <a:ext cx="360000" cy="162568"/>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dirty="0">
                <a:solidFill>
                  <a:prstClr val="white"/>
                </a:solidFill>
                <a:latin typeface="Arial" panose="020B0604020202020204" pitchFamily="34" charset="0"/>
                <a:ea typeface="+mj-ea"/>
                <a:cs typeface="Arial" panose="020B0604020202020204" pitchFamily="34" charset="0"/>
              </a:rPr>
              <a:t>15</a:t>
            </a:r>
            <a:r>
              <a:rPr lang="ko-KR" altLang="en-US" sz="700" dirty="0">
                <a:solidFill>
                  <a:prstClr val="white"/>
                </a:solidFill>
                <a:latin typeface="Arial" panose="020B0604020202020204" pitchFamily="34" charset="0"/>
                <a:ea typeface="+mj-ea"/>
                <a:cs typeface="Arial" panose="020B0604020202020204" pitchFamily="34" charset="0"/>
              </a:rPr>
              <a:t>평</a:t>
            </a:r>
          </a:p>
        </p:txBody>
      </p:sp>
      <p:sp>
        <p:nvSpPr>
          <p:cNvPr id="499" name="직사각형 227"/>
          <p:cNvSpPr/>
          <p:nvPr/>
        </p:nvSpPr>
        <p:spPr bwMode="auto">
          <a:xfrm>
            <a:off x="1312346" y="4400541"/>
            <a:ext cx="576000" cy="16256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4,346</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500" name="직사각형 227"/>
          <p:cNvSpPr/>
          <p:nvPr/>
        </p:nvSpPr>
        <p:spPr bwMode="auto">
          <a:xfrm>
            <a:off x="1312346" y="4604200"/>
            <a:ext cx="576000" cy="16256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5,259</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501" name="직사각형 227"/>
          <p:cNvSpPr/>
          <p:nvPr/>
        </p:nvSpPr>
        <p:spPr bwMode="auto">
          <a:xfrm>
            <a:off x="911913" y="4807859"/>
            <a:ext cx="360000" cy="162568"/>
          </a:xfrm>
          <a:prstGeom prst="rect">
            <a:avLst/>
          </a:prstGeom>
          <a:solidFill>
            <a:srgbClr val="6FC2B4"/>
          </a:solidFill>
          <a:ln w="6350" cap="flat" cmpd="sng" algn="ctr">
            <a:no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a:solidFill>
                  <a:prstClr val="white"/>
                </a:solidFill>
                <a:latin typeface="Arial" panose="020B0604020202020204" pitchFamily="34" charset="0"/>
                <a:ea typeface="+mj-ea"/>
                <a:cs typeface="Arial" panose="020B0604020202020204" pitchFamily="34" charset="0"/>
              </a:rPr>
              <a:t>20</a:t>
            </a:r>
            <a:r>
              <a:rPr lang="ko-KR" altLang="en-US" sz="700" dirty="0">
                <a:solidFill>
                  <a:prstClr val="white"/>
                </a:solidFill>
                <a:latin typeface="Arial" panose="020B0604020202020204" pitchFamily="34" charset="0"/>
                <a:ea typeface="+mj-ea"/>
                <a:cs typeface="Arial" panose="020B0604020202020204" pitchFamily="34" charset="0"/>
              </a:rPr>
              <a:t>평</a:t>
            </a:r>
          </a:p>
        </p:txBody>
      </p:sp>
      <p:sp>
        <p:nvSpPr>
          <p:cNvPr id="508" name="직사각형 432">
            <a:extLst>
              <a:ext uri="{FF2B5EF4-FFF2-40B4-BE49-F238E27FC236}">
                <a16:creationId xmlns:a16="http://schemas.microsoft.com/office/drawing/2014/main" id="{32949CA3-0F39-4EAF-83B8-AF817A574D41}"/>
              </a:ext>
            </a:extLst>
          </p:cNvPr>
          <p:cNvSpPr/>
          <p:nvPr/>
        </p:nvSpPr>
        <p:spPr bwMode="auto">
          <a:xfrm>
            <a:off x="2819075" y="4105526"/>
            <a:ext cx="6088746" cy="2117854"/>
          </a:xfrm>
          <a:prstGeom prst="rect">
            <a:avLst/>
          </a:prstGeom>
          <a:solidFill>
            <a:schemeClr val="bg1"/>
          </a:solidFill>
          <a:ln w="9525" cap="flat" cmpd="sng" algn="ctr">
            <a:solidFill>
              <a:srgbClr val="005EB8"/>
            </a:solidFill>
            <a:prstDash val="solid"/>
            <a:round/>
            <a:headEnd type="none" w="med" len="med"/>
            <a:tailEnd type="none" w="med" len="med"/>
          </a:ln>
          <a:effectLst/>
        </p:spPr>
        <p:txBody>
          <a:bodyPr lIns="30788" tIns="30788" rIns="30788" bIns="30788" rtlCol="0" anchor="ctr"/>
          <a:lstStyle/>
          <a:p>
            <a:pPr algn="ctr" defTabSz="781995" latinLnBrk="1">
              <a:buClr>
                <a:srgbClr val="99CC00"/>
              </a:buClr>
              <a:tabLst>
                <a:tab pos="228082" algn="l"/>
              </a:tabLst>
            </a:pPr>
            <a:endParaRPr lang="ko-KR" altLang="en-US" sz="770" dirty="0">
              <a:solidFill>
                <a:prstClr val="white"/>
              </a:solidFill>
              <a:latin typeface="Arial" panose="020B0604020202020204" pitchFamily="34" charset="0"/>
              <a:cs typeface="Arial" panose="020B0604020202020204" pitchFamily="34" charset="0"/>
            </a:endParaRPr>
          </a:p>
        </p:txBody>
      </p:sp>
      <p:sp>
        <p:nvSpPr>
          <p:cNvPr id="509" name="직사각형 508">
            <a:extLst>
              <a:ext uri="{FF2B5EF4-FFF2-40B4-BE49-F238E27FC236}">
                <a16:creationId xmlns:a16="http://schemas.microsoft.com/office/drawing/2014/main" id="{F50A5C88-7C1C-41E0-BCB3-55C982A87A14}"/>
              </a:ext>
            </a:extLst>
          </p:cNvPr>
          <p:cNvSpPr/>
          <p:nvPr/>
        </p:nvSpPr>
        <p:spPr bwMode="auto">
          <a:xfrm>
            <a:off x="3009461" y="3987054"/>
            <a:ext cx="733922" cy="205058"/>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defTabSz="895493" fontAlgn="auto" latinLnBrk="0">
              <a:spcBef>
                <a:spcPts val="0"/>
              </a:spcBef>
              <a:spcAft>
                <a:spcPct val="35000"/>
              </a:spcAft>
              <a:tabLst>
                <a:tab pos="5596828" algn="l"/>
              </a:tabLst>
            </a:pPr>
            <a:r>
              <a:rPr kumimoji="0" lang="ko-KR" altLang="en-US" sz="900" b="1" kern="0" dirty="0">
                <a:solidFill>
                  <a:srgbClr val="012169"/>
                </a:solidFill>
                <a:latin typeface="Arial" panose="020B0604020202020204" pitchFamily="34" charset="0"/>
                <a:ea typeface="+mj-ea"/>
                <a:cs typeface="Arial" panose="020B0604020202020204" pitchFamily="34" charset="0"/>
              </a:rPr>
              <a:t>가맹점 계약</a:t>
            </a:r>
            <a:endParaRPr kumimoji="0" lang="en-GB" sz="900" b="1" kern="0" dirty="0">
              <a:solidFill>
                <a:srgbClr val="012169"/>
              </a:solidFill>
              <a:latin typeface="Arial" panose="020B0604020202020204" pitchFamily="34" charset="0"/>
              <a:ea typeface="+mj-ea"/>
              <a:cs typeface="Arial" panose="020B0604020202020204" pitchFamily="34" charset="0"/>
            </a:endParaRPr>
          </a:p>
        </p:txBody>
      </p:sp>
      <p:sp>
        <p:nvSpPr>
          <p:cNvPr id="505" name="직사각형 504"/>
          <p:cNvSpPr/>
          <p:nvPr/>
        </p:nvSpPr>
        <p:spPr bwMode="auto">
          <a:xfrm>
            <a:off x="3009460" y="1310911"/>
            <a:ext cx="823967" cy="205058"/>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defTabSz="895493" fontAlgn="auto" latinLnBrk="0">
              <a:spcBef>
                <a:spcPts val="0"/>
              </a:spcBef>
              <a:spcAft>
                <a:spcPct val="35000"/>
              </a:spcAft>
              <a:tabLst>
                <a:tab pos="5596828" algn="l"/>
              </a:tabLst>
            </a:pPr>
            <a:r>
              <a:rPr kumimoji="0" lang="ko-KR" altLang="en-US" sz="900" b="1" kern="0" dirty="0">
                <a:solidFill>
                  <a:srgbClr val="012169"/>
                </a:solidFill>
                <a:latin typeface="Arial" panose="020B0604020202020204" pitchFamily="34" charset="0"/>
                <a:ea typeface="+mj-ea"/>
                <a:cs typeface="Arial" panose="020B0604020202020204" pitchFamily="34" charset="0"/>
              </a:rPr>
              <a:t>물류 납품 계약</a:t>
            </a:r>
            <a:endParaRPr kumimoji="0" lang="en-GB" sz="900" b="1" kern="0" dirty="0">
              <a:solidFill>
                <a:srgbClr val="012169"/>
              </a:solidFill>
              <a:latin typeface="Arial" panose="020B0604020202020204" pitchFamily="34" charset="0"/>
              <a:ea typeface="+mj-ea"/>
              <a:cs typeface="Arial" panose="020B0604020202020204" pitchFamily="34" charset="0"/>
            </a:endParaRPr>
          </a:p>
        </p:txBody>
      </p:sp>
      <p:sp>
        <p:nvSpPr>
          <p:cNvPr id="512" name="직사각형 511">
            <a:extLst>
              <a:ext uri="{FF2B5EF4-FFF2-40B4-BE49-F238E27FC236}">
                <a16:creationId xmlns:a16="http://schemas.microsoft.com/office/drawing/2014/main" id="{7D6C8830-9913-41AF-864F-80016CEB3BA6}"/>
              </a:ext>
            </a:extLst>
          </p:cNvPr>
          <p:cNvSpPr/>
          <p:nvPr/>
        </p:nvSpPr>
        <p:spPr bwMode="auto">
          <a:xfrm>
            <a:off x="3171427" y="2236994"/>
            <a:ext cx="634241" cy="372732"/>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ko-KR" altLang="en-US" sz="800" b="1" dirty="0">
                <a:latin typeface="Arial" panose="020B0604020202020204" pitchFamily="34" charset="0"/>
                <a:ea typeface="+mj-ea"/>
                <a:cs typeface="Arial" panose="020B0604020202020204" pitchFamily="34" charset="0"/>
              </a:rPr>
              <a:t>납품업체 </a:t>
            </a:r>
            <a:endParaRPr lang="en-US" altLang="ko-KR" sz="800" b="1" dirty="0">
              <a:latin typeface="Arial" panose="020B0604020202020204" pitchFamily="34" charset="0"/>
              <a:ea typeface="+mj-ea"/>
              <a:cs typeface="Arial" panose="020B0604020202020204" pitchFamily="34" charset="0"/>
            </a:endParaRPr>
          </a:p>
        </p:txBody>
      </p:sp>
      <p:sp>
        <p:nvSpPr>
          <p:cNvPr id="255" name="직사각형 254">
            <a:extLst>
              <a:ext uri="{FF2B5EF4-FFF2-40B4-BE49-F238E27FC236}">
                <a16:creationId xmlns:a16="http://schemas.microsoft.com/office/drawing/2014/main" id="{28AFC254-67C6-4ECE-A3B1-7EC3A58D9096}"/>
              </a:ext>
            </a:extLst>
          </p:cNvPr>
          <p:cNvSpPr/>
          <p:nvPr/>
        </p:nvSpPr>
        <p:spPr bwMode="auto">
          <a:xfrm>
            <a:off x="5019859" y="2236994"/>
            <a:ext cx="634241" cy="372732"/>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50000"/>
              </a:spcBef>
              <a:spcAft>
                <a:spcPct val="0"/>
              </a:spcAft>
            </a:pPr>
            <a:r>
              <a:rPr lang="ko-KR" altLang="en-US" sz="800" b="1" dirty="0">
                <a:latin typeface="Arial" panose="020B0604020202020204" pitchFamily="34" charset="0"/>
                <a:cs typeface="Arial" panose="020B0604020202020204" pitchFamily="34" charset="0"/>
              </a:rPr>
              <a:t>가맹점</a:t>
            </a:r>
            <a:r>
              <a:rPr lang="ko-KR" altLang="en-US" sz="800" b="1" dirty="0">
                <a:latin typeface="Arial" panose="020B0604020202020204" pitchFamily="34" charset="0"/>
                <a:ea typeface="+mj-ea"/>
                <a:cs typeface="Arial" panose="020B0604020202020204" pitchFamily="34" charset="0"/>
              </a:rPr>
              <a:t> </a:t>
            </a:r>
            <a:endParaRPr lang="en-US" altLang="ko-KR" sz="800" b="1" dirty="0">
              <a:latin typeface="Arial" panose="020B0604020202020204" pitchFamily="34" charset="0"/>
              <a:ea typeface="+mj-ea"/>
              <a:cs typeface="Arial" panose="020B0604020202020204" pitchFamily="34" charset="0"/>
            </a:endParaRPr>
          </a:p>
        </p:txBody>
      </p:sp>
      <p:cxnSp>
        <p:nvCxnSpPr>
          <p:cNvPr id="257" name="직선 화살표 연결선 256">
            <a:extLst>
              <a:ext uri="{FF2B5EF4-FFF2-40B4-BE49-F238E27FC236}">
                <a16:creationId xmlns:a16="http://schemas.microsoft.com/office/drawing/2014/main" id="{57101E9B-4428-46EA-9C9B-85C8A25CAC6B}"/>
              </a:ext>
            </a:extLst>
          </p:cNvPr>
          <p:cNvCxnSpPr>
            <a:cxnSpLocks/>
          </p:cNvCxnSpPr>
          <p:nvPr/>
        </p:nvCxnSpPr>
        <p:spPr>
          <a:xfrm>
            <a:off x="4733202" y="2388192"/>
            <a:ext cx="291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직사각형 147">
            <a:extLst>
              <a:ext uri="{FF2B5EF4-FFF2-40B4-BE49-F238E27FC236}">
                <a16:creationId xmlns:a16="http://schemas.microsoft.com/office/drawing/2014/main" id="{5F0B1C40-605C-4B21-A69F-B0F11AB088D1}"/>
              </a:ext>
            </a:extLst>
          </p:cNvPr>
          <p:cNvSpPr/>
          <p:nvPr/>
        </p:nvSpPr>
        <p:spPr bwMode="auto">
          <a:xfrm>
            <a:off x="4090472" y="1597922"/>
            <a:ext cx="632709" cy="374038"/>
          </a:xfrm>
          <a:prstGeom prst="rect">
            <a:avLst/>
          </a:prstGeom>
          <a:solidFill>
            <a:srgbClr val="6D2077"/>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50000"/>
              </a:spcBef>
              <a:spcAft>
                <a:spcPct val="0"/>
              </a:spcAft>
            </a:pPr>
            <a:r>
              <a:rPr lang="ko-KR" altLang="en-US" sz="800" b="1" dirty="0">
                <a:solidFill>
                  <a:schemeClr val="bg1"/>
                </a:solidFill>
                <a:latin typeface="Arial" panose="020B0604020202020204" pitchFamily="34" charset="0"/>
                <a:ea typeface="+mj-ea"/>
                <a:cs typeface="Arial" panose="020B0604020202020204" pitchFamily="34" charset="0"/>
              </a:rPr>
              <a:t>㈜앤하우스</a:t>
            </a:r>
            <a:endParaRPr lang="en-US" altLang="ko-KR" sz="800" b="1" dirty="0">
              <a:solidFill>
                <a:schemeClr val="bg1"/>
              </a:solidFill>
              <a:latin typeface="Arial" panose="020B0604020202020204" pitchFamily="34" charset="0"/>
              <a:ea typeface="+mj-ea"/>
              <a:cs typeface="Arial" panose="020B0604020202020204" pitchFamily="34" charset="0"/>
            </a:endParaRPr>
          </a:p>
        </p:txBody>
      </p:sp>
      <p:sp>
        <p:nvSpPr>
          <p:cNvPr id="149" name="직사각형 148">
            <a:extLst>
              <a:ext uri="{FF2B5EF4-FFF2-40B4-BE49-F238E27FC236}">
                <a16:creationId xmlns:a16="http://schemas.microsoft.com/office/drawing/2014/main" id="{1A333279-966E-4D6D-A7AF-15FE903F649C}"/>
              </a:ext>
            </a:extLst>
          </p:cNvPr>
          <p:cNvSpPr/>
          <p:nvPr/>
        </p:nvSpPr>
        <p:spPr bwMode="auto">
          <a:xfrm>
            <a:off x="4088834" y="2236994"/>
            <a:ext cx="634241" cy="372732"/>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ko-KR" sz="800" b="1" dirty="0">
                <a:latin typeface="Arial" panose="020B0604020202020204" pitchFamily="34" charset="0"/>
                <a:ea typeface="+mj-ea"/>
                <a:cs typeface="Arial" panose="020B0604020202020204" pitchFamily="34" charset="0"/>
              </a:rPr>
              <a:t>S</a:t>
            </a:r>
            <a:r>
              <a:rPr lang="ko-KR" altLang="en-US" sz="800" b="1" dirty="0">
                <a:latin typeface="Arial" panose="020B0604020202020204" pitchFamily="34" charset="0"/>
                <a:ea typeface="+mj-ea"/>
                <a:cs typeface="Arial" panose="020B0604020202020204" pitchFamily="34" charset="0"/>
              </a:rPr>
              <a:t>사  </a:t>
            </a:r>
            <a:r>
              <a:rPr lang="en-US" altLang="ko-KR" sz="800" b="1" dirty="0">
                <a:latin typeface="Arial" panose="020B0604020202020204" pitchFamily="34" charset="0"/>
                <a:ea typeface="+mj-ea"/>
                <a:cs typeface="Arial" panose="020B0604020202020204" pitchFamily="34" charset="0"/>
              </a:rPr>
              <a:t>(</a:t>
            </a:r>
            <a:r>
              <a:rPr lang="ko-KR" altLang="en-US" sz="800" b="1" dirty="0">
                <a:latin typeface="Arial" panose="020B0604020202020204" pitchFamily="34" charset="0"/>
                <a:ea typeface="+mj-ea"/>
                <a:cs typeface="Arial" panose="020B0604020202020204" pitchFamily="34" charset="0"/>
              </a:rPr>
              <a:t>물류업체</a:t>
            </a:r>
            <a:r>
              <a:rPr lang="en-US" altLang="ko-KR" sz="800" b="1" dirty="0">
                <a:latin typeface="Arial" panose="020B0604020202020204" pitchFamily="34" charset="0"/>
                <a:ea typeface="+mj-ea"/>
                <a:cs typeface="Arial" panose="020B0604020202020204" pitchFamily="34" charset="0"/>
              </a:rPr>
              <a:t>)</a:t>
            </a:r>
          </a:p>
        </p:txBody>
      </p:sp>
      <p:cxnSp>
        <p:nvCxnSpPr>
          <p:cNvPr id="155" name="연결선: 꺾임 154">
            <a:extLst>
              <a:ext uri="{FF2B5EF4-FFF2-40B4-BE49-F238E27FC236}">
                <a16:creationId xmlns:a16="http://schemas.microsoft.com/office/drawing/2014/main" id="{BA1DE59E-F767-460A-B2C6-F43CCFD5BED3}"/>
              </a:ext>
            </a:extLst>
          </p:cNvPr>
          <p:cNvCxnSpPr>
            <a:cxnSpLocks/>
            <a:stCxn id="512" idx="0"/>
            <a:endCxn id="148" idx="1"/>
          </p:cNvCxnSpPr>
          <p:nvPr/>
        </p:nvCxnSpPr>
        <p:spPr>
          <a:xfrm rot="5400000" flipH="1" flipV="1">
            <a:off x="3563484" y="1710006"/>
            <a:ext cx="452053" cy="6019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그룹 26">
            <a:extLst>
              <a:ext uri="{FF2B5EF4-FFF2-40B4-BE49-F238E27FC236}">
                <a16:creationId xmlns:a16="http://schemas.microsoft.com/office/drawing/2014/main" id="{98362D42-7D96-4434-A18B-A80AC982055D}"/>
              </a:ext>
            </a:extLst>
          </p:cNvPr>
          <p:cNvGrpSpPr/>
          <p:nvPr/>
        </p:nvGrpSpPr>
        <p:grpSpPr>
          <a:xfrm>
            <a:off x="2995176" y="4453993"/>
            <a:ext cx="2412847" cy="1245757"/>
            <a:chOff x="2926596" y="4087736"/>
            <a:chExt cx="2160826" cy="959202"/>
          </a:xfrm>
        </p:grpSpPr>
        <p:sp>
          <p:nvSpPr>
            <p:cNvPr id="130" name="직사각형 129">
              <a:extLst>
                <a:ext uri="{FF2B5EF4-FFF2-40B4-BE49-F238E27FC236}">
                  <a16:creationId xmlns:a16="http://schemas.microsoft.com/office/drawing/2014/main" id="{13EABF80-F39C-4DD7-B9CA-87F593084FA9}"/>
                </a:ext>
              </a:extLst>
            </p:cNvPr>
            <p:cNvSpPr/>
            <p:nvPr/>
          </p:nvSpPr>
          <p:spPr bwMode="auto">
            <a:xfrm>
              <a:off x="2926596" y="4759944"/>
              <a:ext cx="624795" cy="286994"/>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ko-KR" altLang="en-US" sz="800" b="1" dirty="0">
                  <a:latin typeface="Arial" panose="020B0604020202020204" pitchFamily="34" charset="0"/>
                  <a:ea typeface="+mj-ea"/>
                  <a:cs typeface="Arial" panose="020B0604020202020204" pitchFamily="34" charset="0"/>
                </a:rPr>
                <a:t>   인테리어 및 설비 납품업체 </a:t>
              </a:r>
              <a:endParaRPr lang="en-US" altLang="ko-KR" sz="800" b="1" dirty="0">
                <a:latin typeface="Arial" panose="020B0604020202020204" pitchFamily="34" charset="0"/>
                <a:ea typeface="+mj-ea"/>
                <a:cs typeface="Arial" panose="020B0604020202020204" pitchFamily="34" charset="0"/>
              </a:endParaRPr>
            </a:p>
          </p:txBody>
        </p:sp>
        <p:sp>
          <p:nvSpPr>
            <p:cNvPr id="131" name="직사각형 130">
              <a:extLst>
                <a:ext uri="{FF2B5EF4-FFF2-40B4-BE49-F238E27FC236}">
                  <a16:creationId xmlns:a16="http://schemas.microsoft.com/office/drawing/2014/main" id="{2A2324CB-6999-4428-8EED-68C46F2DF837}"/>
                </a:ext>
              </a:extLst>
            </p:cNvPr>
            <p:cNvSpPr/>
            <p:nvPr/>
          </p:nvSpPr>
          <p:spPr bwMode="auto">
            <a:xfrm>
              <a:off x="4519427" y="4759944"/>
              <a:ext cx="567995" cy="286994"/>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50000"/>
                </a:spcBef>
                <a:spcAft>
                  <a:spcPct val="0"/>
                </a:spcAft>
              </a:pPr>
              <a:r>
                <a:rPr lang="ko-KR" altLang="en-US" sz="800" b="1" dirty="0">
                  <a:latin typeface="Arial" panose="020B0604020202020204" pitchFamily="34" charset="0"/>
                  <a:cs typeface="Arial" panose="020B0604020202020204" pitchFamily="34" charset="0"/>
                </a:rPr>
                <a:t>가맹점</a:t>
              </a:r>
              <a:r>
                <a:rPr lang="ko-KR" altLang="en-US" sz="800" b="1" dirty="0">
                  <a:latin typeface="Arial" panose="020B0604020202020204" pitchFamily="34" charset="0"/>
                  <a:ea typeface="+mj-ea"/>
                  <a:cs typeface="Arial" panose="020B0604020202020204" pitchFamily="34" charset="0"/>
                </a:rPr>
                <a:t> </a:t>
              </a:r>
              <a:endParaRPr lang="en-US" altLang="ko-KR" sz="800" b="1" dirty="0">
                <a:latin typeface="Arial" panose="020B0604020202020204" pitchFamily="34" charset="0"/>
                <a:ea typeface="+mj-ea"/>
                <a:cs typeface="Arial" panose="020B0604020202020204" pitchFamily="34" charset="0"/>
              </a:endParaRPr>
            </a:p>
          </p:txBody>
        </p:sp>
        <p:sp>
          <p:nvSpPr>
            <p:cNvPr id="132" name="직사각형 131">
              <a:extLst>
                <a:ext uri="{FF2B5EF4-FFF2-40B4-BE49-F238E27FC236}">
                  <a16:creationId xmlns:a16="http://schemas.microsoft.com/office/drawing/2014/main" id="{9B68EE7F-EFF2-4999-B4F7-960C8AC8E4BC}"/>
                </a:ext>
              </a:extLst>
            </p:cNvPr>
            <p:cNvSpPr/>
            <p:nvPr/>
          </p:nvSpPr>
          <p:spPr bwMode="auto">
            <a:xfrm>
              <a:off x="3737898" y="4087736"/>
              <a:ext cx="566623" cy="288000"/>
            </a:xfrm>
            <a:prstGeom prst="rect">
              <a:avLst/>
            </a:prstGeom>
            <a:solidFill>
              <a:srgbClr val="6D2077"/>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50000"/>
                </a:spcBef>
                <a:spcAft>
                  <a:spcPct val="0"/>
                </a:spcAft>
              </a:pPr>
              <a:r>
                <a:rPr lang="ko-KR" altLang="en-US" sz="800" b="1" dirty="0">
                  <a:solidFill>
                    <a:schemeClr val="bg1"/>
                  </a:solidFill>
                  <a:latin typeface="Arial" panose="020B0604020202020204" pitchFamily="34" charset="0"/>
                  <a:ea typeface="+mj-ea"/>
                  <a:cs typeface="Arial" panose="020B0604020202020204" pitchFamily="34" charset="0"/>
                </a:rPr>
                <a:t>㈜앤하우스</a:t>
              </a:r>
              <a:endParaRPr lang="en-US" altLang="ko-KR" sz="800" b="1" dirty="0">
                <a:solidFill>
                  <a:schemeClr val="bg1"/>
                </a:solidFill>
                <a:latin typeface="Arial" panose="020B0604020202020204" pitchFamily="34" charset="0"/>
                <a:ea typeface="+mj-ea"/>
                <a:cs typeface="Arial" panose="020B0604020202020204" pitchFamily="34" charset="0"/>
              </a:endParaRPr>
            </a:p>
          </p:txBody>
        </p:sp>
        <p:cxnSp>
          <p:nvCxnSpPr>
            <p:cNvPr id="133" name="연결선: 꺾임 132">
              <a:extLst>
                <a:ext uri="{FF2B5EF4-FFF2-40B4-BE49-F238E27FC236}">
                  <a16:creationId xmlns:a16="http://schemas.microsoft.com/office/drawing/2014/main" id="{5C6BFF66-AE75-4E84-9A3A-C5BF04CDD0F4}"/>
                </a:ext>
              </a:extLst>
            </p:cNvPr>
            <p:cNvCxnSpPr>
              <a:cxnSpLocks/>
            </p:cNvCxnSpPr>
            <p:nvPr/>
          </p:nvCxnSpPr>
          <p:spPr>
            <a:xfrm rot="16200000" flipV="1">
              <a:off x="4305822" y="4154923"/>
              <a:ext cx="600152" cy="604124"/>
            </a:xfrm>
            <a:prstGeom prst="bentConnector3">
              <a:avLst>
                <a:gd name="adj1" fmla="val 100585"/>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연결선: 꺾임 200">
              <a:extLst>
                <a:ext uri="{FF2B5EF4-FFF2-40B4-BE49-F238E27FC236}">
                  <a16:creationId xmlns:a16="http://schemas.microsoft.com/office/drawing/2014/main" id="{706EBC47-EFB4-4D6F-8B21-6B9DF96FC896}"/>
                </a:ext>
              </a:extLst>
            </p:cNvPr>
            <p:cNvCxnSpPr>
              <a:cxnSpLocks/>
              <a:stCxn id="131" idx="1"/>
              <a:endCxn id="132" idx="2"/>
            </p:cNvCxnSpPr>
            <p:nvPr/>
          </p:nvCxnSpPr>
          <p:spPr>
            <a:xfrm rot="10800000">
              <a:off x="4021211" y="4375737"/>
              <a:ext cx="498217" cy="527705"/>
            </a:xfrm>
            <a:prstGeom prst="bentConnector2">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연결선: 꺾임 161">
              <a:extLst>
                <a:ext uri="{FF2B5EF4-FFF2-40B4-BE49-F238E27FC236}">
                  <a16:creationId xmlns:a16="http://schemas.microsoft.com/office/drawing/2014/main" id="{00F87896-69F0-4EEF-8542-A126E4B72389}"/>
                </a:ext>
              </a:extLst>
            </p:cNvPr>
            <p:cNvCxnSpPr>
              <a:cxnSpLocks/>
              <a:stCxn id="132" idx="3"/>
            </p:cNvCxnSpPr>
            <p:nvPr/>
          </p:nvCxnSpPr>
          <p:spPr>
            <a:xfrm>
              <a:off x="4304521" y="4231736"/>
              <a:ext cx="456207" cy="536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2" name="직사각형 227">
            <a:extLst>
              <a:ext uri="{FF2B5EF4-FFF2-40B4-BE49-F238E27FC236}">
                <a16:creationId xmlns:a16="http://schemas.microsoft.com/office/drawing/2014/main" id="{B6426723-AB2D-4E5C-8B49-2E2BBB80E0BC}"/>
              </a:ext>
            </a:extLst>
          </p:cNvPr>
          <p:cNvSpPr/>
          <p:nvPr/>
        </p:nvSpPr>
        <p:spPr bwMode="auto">
          <a:xfrm>
            <a:off x="820323" y="1666096"/>
            <a:ext cx="385200" cy="543193"/>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a:solidFill>
                  <a:prstClr val="white"/>
                </a:solidFill>
                <a:latin typeface="Arial" panose="020B0604020202020204" pitchFamily="34" charset="0"/>
                <a:ea typeface="+mj-ea"/>
                <a:cs typeface="Arial" panose="020B0604020202020204" pitchFamily="34" charset="0"/>
              </a:rPr>
              <a:t>대상</a:t>
            </a:r>
          </a:p>
        </p:txBody>
      </p:sp>
      <p:sp>
        <p:nvSpPr>
          <p:cNvPr id="217" name="직사각형 227">
            <a:extLst>
              <a:ext uri="{FF2B5EF4-FFF2-40B4-BE49-F238E27FC236}">
                <a16:creationId xmlns:a16="http://schemas.microsoft.com/office/drawing/2014/main" id="{99D149E3-18AE-4034-BA4E-528ADC72623F}"/>
              </a:ext>
            </a:extLst>
          </p:cNvPr>
          <p:cNvSpPr/>
          <p:nvPr/>
        </p:nvSpPr>
        <p:spPr bwMode="auto">
          <a:xfrm>
            <a:off x="820323" y="2243492"/>
            <a:ext cx="385200" cy="224134"/>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600" dirty="0">
                <a:solidFill>
                  <a:prstClr val="white"/>
                </a:solidFill>
                <a:latin typeface="Arial" panose="020B0604020202020204" pitchFamily="34" charset="0"/>
                <a:ea typeface="+mj-ea"/>
                <a:cs typeface="Arial" panose="020B0604020202020204" pitchFamily="34" charset="0"/>
              </a:rPr>
              <a:t>빈스페이스</a:t>
            </a:r>
          </a:p>
        </p:txBody>
      </p:sp>
      <p:sp>
        <p:nvSpPr>
          <p:cNvPr id="222" name="직사각형 227">
            <a:extLst>
              <a:ext uri="{FF2B5EF4-FFF2-40B4-BE49-F238E27FC236}">
                <a16:creationId xmlns:a16="http://schemas.microsoft.com/office/drawing/2014/main" id="{CBB66374-2579-493C-BFCF-19A3ED884DC2}"/>
              </a:ext>
            </a:extLst>
          </p:cNvPr>
          <p:cNvSpPr/>
          <p:nvPr/>
        </p:nvSpPr>
        <p:spPr bwMode="auto">
          <a:xfrm>
            <a:off x="820323" y="2509449"/>
            <a:ext cx="385200" cy="297117"/>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a:solidFill>
                  <a:prstClr val="white"/>
                </a:solidFill>
                <a:latin typeface="Arial" panose="020B0604020202020204" pitchFamily="34" charset="0"/>
                <a:ea typeface="+mj-ea"/>
                <a:cs typeface="Arial" panose="020B0604020202020204" pitchFamily="34" charset="0"/>
              </a:rPr>
              <a:t>우유</a:t>
            </a:r>
            <a:r>
              <a:rPr lang="en-US" altLang="ko-KR" sz="700" dirty="0">
                <a:solidFill>
                  <a:prstClr val="white"/>
                </a:solidFill>
                <a:latin typeface="Arial" panose="020B0604020202020204" pitchFamily="34" charset="0"/>
                <a:ea typeface="+mj-ea"/>
                <a:cs typeface="Arial" panose="020B0604020202020204" pitchFamily="34" charset="0"/>
              </a:rPr>
              <a:t>/900ml</a:t>
            </a:r>
            <a:endParaRPr lang="ko-KR" altLang="en-US" sz="700" dirty="0">
              <a:solidFill>
                <a:prstClr val="white"/>
              </a:solidFill>
              <a:latin typeface="Arial" panose="020B0604020202020204" pitchFamily="34" charset="0"/>
              <a:ea typeface="+mj-ea"/>
              <a:cs typeface="Arial" panose="020B0604020202020204" pitchFamily="34" charset="0"/>
            </a:endParaRPr>
          </a:p>
        </p:txBody>
      </p:sp>
      <p:sp>
        <p:nvSpPr>
          <p:cNvPr id="225" name="직사각형 227">
            <a:extLst>
              <a:ext uri="{FF2B5EF4-FFF2-40B4-BE49-F238E27FC236}">
                <a16:creationId xmlns:a16="http://schemas.microsoft.com/office/drawing/2014/main" id="{B3D3DE63-00F7-45CD-A1FC-4B7DAE4A2C98}"/>
              </a:ext>
            </a:extLst>
          </p:cNvPr>
          <p:cNvSpPr/>
          <p:nvPr/>
        </p:nvSpPr>
        <p:spPr bwMode="auto">
          <a:xfrm>
            <a:off x="820323" y="2843985"/>
            <a:ext cx="385200" cy="255999"/>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en-US" altLang="ko-KR" sz="700" dirty="0">
                <a:solidFill>
                  <a:prstClr val="white"/>
                </a:solidFill>
                <a:latin typeface="Arial" panose="020B0604020202020204" pitchFamily="34" charset="0"/>
                <a:ea typeface="+mj-ea"/>
                <a:cs typeface="Arial" panose="020B0604020202020204" pitchFamily="34" charset="0"/>
              </a:rPr>
              <a:t>Ice</a:t>
            </a:r>
            <a:r>
              <a:rPr lang="ko-KR" altLang="en-US" sz="700" dirty="0">
                <a:solidFill>
                  <a:prstClr val="white"/>
                </a:solidFill>
                <a:latin typeface="Arial" panose="020B0604020202020204" pitchFamily="34" charset="0"/>
                <a:ea typeface="+mj-ea"/>
                <a:cs typeface="Arial" panose="020B0604020202020204" pitchFamily="34" charset="0"/>
              </a:rPr>
              <a:t>컵</a:t>
            </a:r>
            <a:r>
              <a:rPr lang="en-US" altLang="ko-KR" sz="700" dirty="0">
                <a:solidFill>
                  <a:prstClr val="white"/>
                </a:solidFill>
                <a:latin typeface="Arial" panose="020B0604020202020204" pitchFamily="34" charset="0"/>
                <a:ea typeface="+mj-ea"/>
                <a:cs typeface="Arial" panose="020B0604020202020204" pitchFamily="34" charset="0"/>
              </a:rPr>
              <a:t>/50</a:t>
            </a:r>
            <a:r>
              <a:rPr lang="ko-KR" altLang="en-US" sz="700" dirty="0">
                <a:solidFill>
                  <a:prstClr val="white"/>
                </a:solidFill>
                <a:latin typeface="Arial" panose="020B0604020202020204" pitchFamily="34" charset="0"/>
                <a:ea typeface="+mj-ea"/>
                <a:cs typeface="Arial" panose="020B0604020202020204" pitchFamily="34" charset="0"/>
              </a:rPr>
              <a:t>입</a:t>
            </a:r>
          </a:p>
        </p:txBody>
      </p:sp>
      <p:sp>
        <p:nvSpPr>
          <p:cNvPr id="226" name="직사각형 227">
            <a:extLst>
              <a:ext uri="{FF2B5EF4-FFF2-40B4-BE49-F238E27FC236}">
                <a16:creationId xmlns:a16="http://schemas.microsoft.com/office/drawing/2014/main" id="{3C20F153-019F-4B9E-B2FC-993546BF0390}"/>
              </a:ext>
            </a:extLst>
          </p:cNvPr>
          <p:cNvSpPr/>
          <p:nvPr/>
        </p:nvSpPr>
        <p:spPr bwMode="auto">
          <a:xfrm>
            <a:off x="820323" y="3139883"/>
            <a:ext cx="385200" cy="336026"/>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a:solidFill>
                  <a:prstClr val="white"/>
                </a:solidFill>
                <a:latin typeface="Arial" panose="020B0604020202020204" pitchFamily="34" charset="0"/>
                <a:ea typeface="+mj-ea"/>
                <a:cs typeface="Arial" panose="020B0604020202020204" pitchFamily="34" charset="0"/>
              </a:rPr>
              <a:t>설탕</a:t>
            </a:r>
            <a:r>
              <a:rPr lang="en-US" altLang="ko-KR" sz="700" dirty="0">
                <a:solidFill>
                  <a:prstClr val="white"/>
                </a:solidFill>
                <a:latin typeface="Arial" panose="020B0604020202020204" pitchFamily="34" charset="0"/>
                <a:ea typeface="+mj-ea"/>
                <a:cs typeface="Arial" panose="020B0604020202020204" pitchFamily="34" charset="0"/>
              </a:rPr>
              <a:t>/kg</a:t>
            </a:r>
            <a:endParaRPr lang="ko-KR" altLang="en-US" sz="700" dirty="0">
              <a:solidFill>
                <a:prstClr val="white"/>
              </a:solidFill>
              <a:latin typeface="Arial" panose="020B0604020202020204" pitchFamily="34" charset="0"/>
              <a:ea typeface="+mj-ea"/>
              <a:cs typeface="Arial" panose="020B0604020202020204" pitchFamily="34" charset="0"/>
            </a:endParaRPr>
          </a:p>
        </p:txBody>
      </p:sp>
      <p:sp>
        <p:nvSpPr>
          <p:cNvPr id="227" name="직사각형 227">
            <a:extLst>
              <a:ext uri="{FF2B5EF4-FFF2-40B4-BE49-F238E27FC236}">
                <a16:creationId xmlns:a16="http://schemas.microsoft.com/office/drawing/2014/main" id="{BBDDCC11-228C-4794-A27E-DDA45FFB4DB0}"/>
              </a:ext>
            </a:extLst>
          </p:cNvPr>
          <p:cNvSpPr/>
          <p:nvPr/>
        </p:nvSpPr>
        <p:spPr bwMode="auto">
          <a:xfrm>
            <a:off x="452754" y="5723842"/>
            <a:ext cx="421978" cy="432823"/>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상품</a:t>
            </a:r>
            <a:endParaRPr lang="en-US" altLang="ko-KR" sz="700" b="1" dirty="0">
              <a:solidFill>
                <a:prstClr val="white"/>
              </a:solidFill>
              <a:latin typeface="Arial" panose="020B0604020202020204" pitchFamily="34" charset="0"/>
              <a:ea typeface="+mj-ea"/>
              <a:cs typeface="Arial" panose="020B0604020202020204" pitchFamily="34" charset="0"/>
            </a:endParaRPr>
          </a:p>
          <a:p>
            <a:pPr algn="ctr" defTabSz="781995" latinLnBrk="1"/>
            <a:r>
              <a:rPr lang="ko-KR" altLang="en-US" sz="700" b="1" dirty="0">
                <a:solidFill>
                  <a:prstClr val="white"/>
                </a:solidFill>
                <a:latin typeface="Arial" panose="020B0604020202020204" pitchFamily="34" charset="0"/>
                <a:ea typeface="+mj-ea"/>
                <a:cs typeface="Arial" panose="020B0604020202020204" pitchFamily="34" charset="0"/>
              </a:rPr>
              <a:t>매출</a:t>
            </a:r>
            <a:endParaRPr lang="en-US" altLang="ko-KR" sz="700" b="1" dirty="0">
              <a:solidFill>
                <a:prstClr val="white"/>
              </a:solidFill>
              <a:latin typeface="Arial" panose="020B0604020202020204" pitchFamily="34" charset="0"/>
              <a:ea typeface="+mj-ea"/>
              <a:cs typeface="Arial" panose="020B0604020202020204" pitchFamily="34" charset="0"/>
            </a:endParaRPr>
          </a:p>
        </p:txBody>
      </p:sp>
      <p:sp>
        <p:nvSpPr>
          <p:cNvPr id="236" name="직사각형 17">
            <a:extLst>
              <a:ext uri="{FF2B5EF4-FFF2-40B4-BE49-F238E27FC236}">
                <a16:creationId xmlns:a16="http://schemas.microsoft.com/office/drawing/2014/main" id="{276526CE-A996-434A-9ACC-8209A5F5068A}"/>
              </a:ext>
            </a:extLst>
          </p:cNvPr>
          <p:cNvSpPr>
            <a:spLocks noChangeArrowheads="1"/>
          </p:cNvSpPr>
          <p:nvPr/>
        </p:nvSpPr>
        <p:spPr bwMode="auto">
          <a:xfrm>
            <a:off x="917776" y="4205063"/>
            <a:ext cx="369434" cy="161265"/>
          </a:xfrm>
          <a:prstGeom prst="rect">
            <a:avLst/>
          </a:prstGeom>
          <a:noFill/>
          <a:ln w="9525" algn="ctr">
            <a:noFill/>
            <a:round/>
            <a:headEnd/>
            <a:tailEnd/>
          </a:ln>
        </p:spPr>
        <p:txBody>
          <a:bodyPr lIns="35255" tIns="35255" rIns="35255" bIns="35255" anchor="b" anchorCtr="0"/>
          <a:lstStyle/>
          <a:p>
            <a:pPr algn="ctr" defTabSz="895493">
              <a:lnSpc>
                <a:spcPct val="80000"/>
              </a:lnSpc>
              <a:spcAft>
                <a:spcPct val="35000"/>
              </a:spcAft>
              <a:buClr>
                <a:srgbClr val="99CC00"/>
              </a:buClr>
              <a:tabLst>
                <a:tab pos="261186" algn="l"/>
              </a:tabLst>
            </a:pPr>
            <a:r>
              <a:rPr lang="ko-KR" altLang="en-US" sz="700" dirty="0">
                <a:solidFill>
                  <a:srgbClr val="0D8180"/>
                </a:solidFill>
                <a:latin typeface="Arial" panose="020B0604020202020204" pitchFamily="34" charset="0"/>
                <a:ea typeface="+mj-ea"/>
                <a:cs typeface="Arial" panose="020B0604020202020204" pitchFamily="34" charset="0"/>
              </a:rPr>
              <a:t>평형</a:t>
            </a:r>
          </a:p>
        </p:txBody>
      </p:sp>
      <p:cxnSp>
        <p:nvCxnSpPr>
          <p:cNvPr id="237" name="직선 연결선 236">
            <a:extLst>
              <a:ext uri="{FF2B5EF4-FFF2-40B4-BE49-F238E27FC236}">
                <a16:creationId xmlns:a16="http://schemas.microsoft.com/office/drawing/2014/main" id="{EFB852CE-DA09-4D7B-A0F7-E9808995B269}"/>
              </a:ext>
            </a:extLst>
          </p:cNvPr>
          <p:cNvCxnSpPr/>
          <p:nvPr/>
        </p:nvCxnSpPr>
        <p:spPr bwMode="auto">
          <a:xfrm>
            <a:off x="906838" y="4354781"/>
            <a:ext cx="378663"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238" name="직사각형 17">
            <a:extLst>
              <a:ext uri="{FF2B5EF4-FFF2-40B4-BE49-F238E27FC236}">
                <a16:creationId xmlns:a16="http://schemas.microsoft.com/office/drawing/2014/main" id="{583617A4-219A-4A44-B14F-2CF0EDA3EEC3}"/>
              </a:ext>
            </a:extLst>
          </p:cNvPr>
          <p:cNvSpPr>
            <a:spLocks noChangeArrowheads="1"/>
          </p:cNvSpPr>
          <p:nvPr/>
        </p:nvSpPr>
        <p:spPr bwMode="auto">
          <a:xfrm>
            <a:off x="1331353" y="4205063"/>
            <a:ext cx="576000"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700" dirty="0">
                <a:solidFill>
                  <a:srgbClr val="0D8180"/>
                </a:solidFill>
                <a:latin typeface="Arial" panose="020B0604020202020204" pitchFamily="34" charset="0"/>
                <a:ea typeface="+mj-ea"/>
                <a:cs typeface="Arial" panose="020B0604020202020204" pitchFamily="34" charset="0"/>
              </a:rPr>
              <a:t>공급가</a:t>
            </a:r>
            <a:endParaRPr kumimoji="0" lang="en-US" altLang="ko-KR" sz="700" dirty="0">
              <a:solidFill>
                <a:srgbClr val="0D8180"/>
              </a:solidFill>
              <a:latin typeface="Arial" panose="020B0604020202020204" pitchFamily="34" charset="0"/>
              <a:ea typeface="+mj-ea"/>
              <a:cs typeface="Arial" panose="020B0604020202020204" pitchFamily="34" charset="0"/>
            </a:endParaRPr>
          </a:p>
        </p:txBody>
      </p:sp>
      <p:cxnSp>
        <p:nvCxnSpPr>
          <p:cNvPr id="239" name="직선 연결선 238">
            <a:extLst>
              <a:ext uri="{FF2B5EF4-FFF2-40B4-BE49-F238E27FC236}">
                <a16:creationId xmlns:a16="http://schemas.microsoft.com/office/drawing/2014/main" id="{F3E6C346-E9A5-4630-B9C8-A08444D1D0B2}"/>
              </a:ext>
            </a:extLst>
          </p:cNvPr>
          <p:cNvCxnSpPr/>
          <p:nvPr/>
        </p:nvCxnSpPr>
        <p:spPr bwMode="auto">
          <a:xfrm>
            <a:off x="1331353" y="4354781"/>
            <a:ext cx="576000"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240" name="직사각형 17">
            <a:extLst>
              <a:ext uri="{FF2B5EF4-FFF2-40B4-BE49-F238E27FC236}">
                <a16:creationId xmlns:a16="http://schemas.microsoft.com/office/drawing/2014/main" id="{F8271B2B-25F6-4691-B5E1-27CC33DD08E6}"/>
              </a:ext>
            </a:extLst>
          </p:cNvPr>
          <p:cNvSpPr>
            <a:spLocks noChangeArrowheads="1"/>
          </p:cNvSpPr>
          <p:nvPr/>
        </p:nvSpPr>
        <p:spPr bwMode="auto">
          <a:xfrm>
            <a:off x="1943928" y="4205063"/>
            <a:ext cx="782066"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700" dirty="0">
                <a:solidFill>
                  <a:srgbClr val="0D8180"/>
                </a:solidFill>
                <a:latin typeface="Arial" panose="020B0604020202020204" pitchFamily="34" charset="0"/>
                <a:ea typeface="+mj-ea"/>
                <a:cs typeface="Arial" panose="020B0604020202020204" pitchFamily="34" charset="0"/>
              </a:rPr>
              <a:t>매출이익</a:t>
            </a:r>
            <a:r>
              <a:rPr kumimoji="0" lang="en-US" altLang="ko-KR" sz="700" dirty="0">
                <a:solidFill>
                  <a:srgbClr val="0D8180"/>
                </a:solidFill>
                <a:latin typeface="Arial" panose="020B0604020202020204" pitchFamily="34" charset="0"/>
                <a:ea typeface="+mj-ea"/>
                <a:cs typeface="Arial" panose="020B0604020202020204" pitchFamily="34" charset="0"/>
              </a:rPr>
              <a:t>(</a:t>
            </a:r>
            <a:r>
              <a:rPr kumimoji="0" lang="ko-KR" altLang="en-US" sz="700" dirty="0">
                <a:solidFill>
                  <a:srgbClr val="0D8180"/>
                </a:solidFill>
                <a:latin typeface="Arial" panose="020B0604020202020204" pitchFamily="34" charset="0"/>
                <a:ea typeface="+mj-ea"/>
                <a:cs typeface="Arial" panose="020B0604020202020204" pitchFamily="34" charset="0"/>
              </a:rPr>
              <a:t>율</a:t>
            </a:r>
            <a:r>
              <a:rPr kumimoji="0" lang="en-US" altLang="ko-KR" sz="700" dirty="0">
                <a:solidFill>
                  <a:srgbClr val="0D8180"/>
                </a:solidFill>
                <a:latin typeface="Arial" panose="020B0604020202020204" pitchFamily="34" charset="0"/>
                <a:ea typeface="+mj-ea"/>
                <a:cs typeface="Arial" panose="020B0604020202020204" pitchFamily="34" charset="0"/>
              </a:rPr>
              <a:t>)</a:t>
            </a:r>
          </a:p>
        </p:txBody>
      </p:sp>
      <p:cxnSp>
        <p:nvCxnSpPr>
          <p:cNvPr id="241" name="직선 연결선 240">
            <a:extLst>
              <a:ext uri="{FF2B5EF4-FFF2-40B4-BE49-F238E27FC236}">
                <a16:creationId xmlns:a16="http://schemas.microsoft.com/office/drawing/2014/main" id="{96FAB272-FD6E-487F-AC03-1F313B5F5C85}"/>
              </a:ext>
            </a:extLst>
          </p:cNvPr>
          <p:cNvCxnSpPr/>
          <p:nvPr/>
        </p:nvCxnSpPr>
        <p:spPr bwMode="auto">
          <a:xfrm>
            <a:off x="1938628" y="4354781"/>
            <a:ext cx="782066"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242" name="직사각형 227">
            <a:extLst>
              <a:ext uri="{FF2B5EF4-FFF2-40B4-BE49-F238E27FC236}">
                <a16:creationId xmlns:a16="http://schemas.microsoft.com/office/drawing/2014/main" id="{D64E7C5F-68CC-45A6-8E60-E558AB2E9254}"/>
              </a:ext>
            </a:extLst>
          </p:cNvPr>
          <p:cNvSpPr/>
          <p:nvPr/>
        </p:nvSpPr>
        <p:spPr bwMode="auto">
          <a:xfrm>
            <a:off x="1312346" y="4807859"/>
            <a:ext cx="576000" cy="16256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5,641</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43" name="직사각형 227">
            <a:extLst>
              <a:ext uri="{FF2B5EF4-FFF2-40B4-BE49-F238E27FC236}">
                <a16:creationId xmlns:a16="http://schemas.microsoft.com/office/drawing/2014/main" id="{CCDAF2EE-259A-47EB-A745-9A8B5D7D2941}"/>
              </a:ext>
            </a:extLst>
          </p:cNvPr>
          <p:cNvSpPr/>
          <p:nvPr/>
        </p:nvSpPr>
        <p:spPr bwMode="auto">
          <a:xfrm>
            <a:off x="1927870" y="4400541"/>
            <a:ext cx="798445" cy="16256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1,399</a:t>
            </a:r>
            <a:r>
              <a:rPr lang="ko-KR" altLang="en-US" sz="700" dirty="0">
                <a:latin typeface="Arial" panose="020B0604020202020204" pitchFamily="34" charset="0"/>
                <a:ea typeface="+mj-ea"/>
                <a:cs typeface="Arial" panose="020B0604020202020204" pitchFamily="34" charset="0"/>
              </a:rPr>
              <a:t>만원 </a:t>
            </a:r>
            <a:r>
              <a:rPr lang="en-US" altLang="ko-KR" sz="700" dirty="0">
                <a:latin typeface="Arial" panose="020B0604020202020204" pitchFamily="34" charset="0"/>
                <a:ea typeface="+mj-ea"/>
                <a:cs typeface="Arial" panose="020B0604020202020204" pitchFamily="34" charset="0"/>
              </a:rPr>
              <a:t>(32%)</a:t>
            </a:r>
          </a:p>
        </p:txBody>
      </p:sp>
      <p:sp>
        <p:nvSpPr>
          <p:cNvPr id="244" name="직사각형 227">
            <a:extLst>
              <a:ext uri="{FF2B5EF4-FFF2-40B4-BE49-F238E27FC236}">
                <a16:creationId xmlns:a16="http://schemas.microsoft.com/office/drawing/2014/main" id="{10A53BAF-64F8-466F-A75B-FA79183E19C3}"/>
              </a:ext>
            </a:extLst>
          </p:cNvPr>
          <p:cNvSpPr/>
          <p:nvPr/>
        </p:nvSpPr>
        <p:spPr bwMode="auto">
          <a:xfrm>
            <a:off x="1927870" y="4604200"/>
            <a:ext cx="798445" cy="16256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1,574</a:t>
            </a:r>
            <a:r>
              <a:rPr lang="ko-KR" altLang="en-US" sz="700" dirty="0">
                <a:latin typeface="Arial" panose="020B0604020202020204" pitchFamily="34" charset="0"/>
                <a:ea typeface="+mj-ea"/>
                <a:cs typeface="Arial" panose="020B0604020202020204" pitchFamily="34" charset="0"/>
              </a:rPr>
              <a:t>만원 </a:t>
            </a:r>
            <a:r>
              <a:rPr lang="en-US" altLang="ko-KR" sz="700" dirty="0">
                <a:latin typeface="Arial" panose="020B0604020202020204" pitchFamily="34" charset="0"/>
                <a:ea typeface="+mj-ea"/>
                <a:cs typeface="Arial" panose="020B0604020202020204" pitchFamily="34" charset="0"/>
              </a:rPr>
              <a:t>(30%)</a:t>
            </a:r>
          </a:p>
        </p:txBody>
      </p:sp>
      <p:sp>
        <p:nvSpPr>
          <p:cNvPr id="246" name="직사각형 227">
            <a:extLst>
              <a:ext uri="{FF2B5EF4-FFF2-40B4-BE49-F238E27FC236}">
                <a16:creationId xmlns:a16="http://schemas.microsoft.com/office/drawing/2014/main" id="{D489BEE3-2176-4107-939F-C2E1F3EB1FF6}"/>
              </a:ext>
            </a:extLst>
          </p:cNvPr>
          <p:cNvSpPr/>
          <p:nvPr/>
        </p:nvSpPr>
        <p:spPr bwMode="auto">
          <a:xfrm>
            <a:off x="1927870" y="4807859"/>
            <a:ext cx="798445" cy="16256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1,662</a:t>
            </a:r>
            <a:r>
              <a:rPr lang="ko-KR" altLang="en-US" sz="700" dirty="0">
                <a:latin typeface="Arial" panose="020B0604020202020204" pitchFamily="34" charset="0"/>
                <a:ea typeface="+mj-ea"/>
                <a:cs typeface="Arial" panose="020B0604020202020204" pitchFamily="34" charset="0"/>
              </a:rPr>
              <a:t>만원 </a:t>
            </a:r>
            <a:r>
              <a:rPr lang="en-US" altLang="ko-KR" sz="700" dirty="0">
                <a:latin typeface="Arial" panose="020B0604020202020204" pitchFamily="34" charset="0"/>
                <a:ea typeface="+mj-ea"/>
                <a:cs typeface="Arial" panose="020B0604020202020204" pitchFamily="34" charset="0"/>
              </a:rPr>
              <a:t>(29%)</a:t>
            </a:r>
          </a:p>
        </p:txBody>
      </p:sp>
      <p:sp>
        <p:nvSpPr>
          <p:cNvPr id="256" name="직사각형 227">
            <a:extLst>
              <a:ext uri="{FF2B5EF4-FFF2-40B4-BE49-F238E27FC236}">
                <a16:creationId xmlns:a16="http://schemas.microsoft.com/office/drawing/2014/main" id="{60785B17-F959-45FF-82E6-B469EC815790}"/>
              </a:ext>
            </a:extLst>
          </p:cNvPr>
          <p:cNvSpPr/>
          <p:nvPr/>
        </p:nvSpPr>
        <p:spPr bwMode="auto">
          <a:xfrm>
            <a:off x="917783" y="5724845"/>
            <a:ext cx="921368" cy="114708"/>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err="1">
                <a:solidFill>
                  <a:prstClr val="white"/>
                </a:solidFill>
                <a:latin typeface="Arial" panose="020B0604020202020204" pitchFamily="34" charset="0"/>
                <a:ea typeface="+mj-ea"/>
                <a:cs typeface="Arial" panose="020B0604020202020204" pitchFamily="34" charset="0"/>
              </a:rPr>
              <a:t>커피머신</a:t>
            </a:r>
            <a:endParaRPr lang="ko-KR" altLang="en-US" sz="700" dirty="0">
              <a:solidFill>
                <a:prstClr val="white"/>
              </a:solidFill>
              <a:latin typeface="Arial" panose="020B0604020202020204" pitchFamily="34" charset="0"/>
              <a:ea typeface="+mj-ea"/>
              <a:cs typeface="Arial" panose="020B0604020202020204" pitchFamily="34" charset="0"/>
            </a:endParaRPr>
          </a:p>
        </p:txBody>
      </p:sp>
      <p:sp>
        <p:nvSpPr>
          <p:cNvPr id="267" name="직사각형 227">
            <a:extLst>
              <a:ext uri="{FF2B5EF4-FFF2-40B4-BE49-F238E27FC236}">
                <a16:creationId xmlns:a16="http://schemas.microsoft.com/office/drawing/2014/main" id="{6535DCE8-85C8-4C03-93F5-995F57B901EF}"/>
              </a:ext>
            </a:extLst>
          </p:cNvPr>
          <p:cNvSpPr/>
          <p:nvPr/>
        </p:nvSpPr>
        <p:spPr bwMode="auto">
          <a:xfrm>
            <a:off x="1891654" y="5723842"/>
            <a:ext cx="815693" cy="126179"/>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360~500</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89" name="직사각형 227">
            <a:extLst>
              <a:ext uri="{FF2B5EF4-FFF2-40B4-BE49-F238E27FC236}">
                <a16:creationId xmlns:a16="http://schemas.microsoft.com/office/drawing/2014/main" id="{A6DCB8A2-9932-4215-BEBF-010AE431E76F}"/>
              </a:ext>
            </a:extLst>
          </p:cNvPr>
          <p:cNvSpPr/>
          <p:nvPr/>
        </p:nvSpPr>
        <p:spPr bwMode="auto">
          <a:xfrm>
            <a:off x="917783" y="5883401"/>
            <a:ext cx="921368" cy="114708"/>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err="1">
                <a:solidFill>
                  <a:prstClr val="white"/>
                </a:solidFill>
                <a:latin typeface="Arial" panose="020B0604020202020204" pitchFamily="34" charset="0"/>
                <a:ea typeface="+mj-ea"/>
                <a:cs typeface="Arial" panose="020B0604020202020204" pitchFamily="34" charset="0"/>
              </a:rPr>
              <a:t>블랜더</a:t>
            </a:r>
            <a:endParaRPr lang="ko-KR" altLang="en-US" sz="700" dirty="0">
              <a:solidFill>
                <a:prstClr val="white"/>
              </a:solidFill>
              <a:latin typeface="Arial" panose="020B0604020202020204" pitchFamily="34" charset="0"/>
              <a:ea typeface="+mj-ea"/>
              <a:cs typeface="Arial" panose="020B0604020202020204" pitchFamily="34" charset="0"/>
            </a:endParaRPr>
          </a:p>
        </p:txBody>
      </p:sp>
      <p:sp>
        <p:nvSpPr>
          <p:cNvPr id="290" name="직사각형 227">
            <a:extLst>
              <a:ext uri="{FF2B5EF4-FFF2-40B4-BE49-F238E27FC236}">
                <a16:creationId xmlns:a16="http://schemas.microsoft.com/office/drawing/2014/main" id="{03E69697-2923-41B7-9402-83DEC7782392}"/>
              </a:ext>
            </a:extLst>
          </p:cNvPr>
          <p:cNvSpPr/>
          <p:nvPr/>
        </p:nvSpPr>
        <p:spPr bwMode="auto">
          <a:xfrm>
            <a:off x="1891654" y="5877164"/>
            <a:ext cx="815693" cy="126179"/>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150~300</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93" name="직사각형 227">
            <a:extLst>
              <a:ext uri="{FF2B5EF4-FFF2-40B4-BE49-F238E27FC236}">
                <a16:creationId xmlns:a16="http://schemas.microsoft.com/office/drawing/2014/main" id="{B35E0744-55AC-4E2B-8F58-796CD342B70A}"/>
              </a:ext>
            </a:extLst>
          </p:cNvPr>
          <p:cNvSpPr/>
          <p:nvPr/>
        </p:nvSpPr>
        <p:spPr bwMode="auto">
          <a:xfrm>
            <a:off x="917783" y="6041957"/>
            <a:ext cx="921368" cy="114708"/>
          </a:xfrm>
          <a:prstGeom prst="rect">
            <a:avLst/>
          </a:prstGeom>
          <a:solidFill>
            <a:srgbClr val="6FC2B4"/>
          </a:solid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algn="ctr" defTabSz="781995" latinLnBrk="1"/>
            <a:r>
              <a:rPr lang="ko-KR" altLang="en-US" sz="700" dirty="0">
                <a:solidFill>
                  <a:prstClr val="white"/>
                </a:solidFill>
                <a:latin typeface="Arial" panose="020B0604020202020204" pitchFamily="34" charset="0"/>
                <a:ea typeface="+mj-ea"/>
                <a:cs typeface="Arial" panose="020B0604020202020204" pitchFamily="34" charset="0"/>
              </a:rPr>
              <a:t>그라인더</a:t>
            </a:r>
          </a:p>
        </p:txBody>
      </p:sp>
      <p:sp>
        <p:nvSpPr>
          <p:cNvPr id="294" name="직사각형 227">
            <a:extLst>
              <a:ext uri="{FF2B5EF4-FFF2-40B4-BE49-F238E27FC236}">
                <a16:creationId xmlns:a16="http://schemas.microsoft.com/office/drawing/2014/main" id="{627381C3-0CC0-4C58-BA53-20E32DE774BB}"/>
              </a:ext>
            </a:extLst>
          </p:cNvPr>
          <p:cNvSpPr/>
          <p:nvPr/>
        </p:nvSpPr>
        <p:spPr bwMode="auto">
          <a:xfrm>
            <a:off x="1891654" y="6030486"/>
            <a:ext cx="815693" cy="126179"/>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120</a:t>
            </a:r>
            <a:r>
              <a:rPr lang="ko-KR" altLang="en-US" sz="700" dirty="0">
                <a:latin typeface="Arial" panose="020B0604020202020204" pitchFamily="34" charset="0"/>
                <a:ea typeface="+mj-ea"/>
                <a:cs typeface="Arial" panose="020B0604020202020204" pitchFamily="34" charset="0"/>
              </a:rPr>
              <a:t>만원</a:t>
            </a:r>
            <a:endParaRPr lang="en-US" altLang="ko-KR" sz="700" dirty="0">
              <a:latin typeface="Arial" panose="020B0604020202020204" pitchFamily="34" charset="0"/>
              <a:ea typeface="+mj-ea"/>
              <a:cs typeface="Arial" panose="020B0604020202020204" pitchFamily="34" charset="0"/>
            </a:endParaRPr>
          </a:p>
        </p:txBody>
      </p:sp>
      <p:sp>
        <p:nvSpPr>
          <p:cNvPr id="295" name="직사각형 17">
            <a:extLst>
              <a:ext uri="{FF2B5EF4-FFF2-40B4-BE49-F238E27FC236}">
                <a16:creationId xmlns:a16="http://schemas.microsoft.com/office/drawing/2014/main" id="{552366F6-A220-48A4-AC2E-CB5C6E8923CA}"/>
              </a:ext>
            </a:extLst>
          </p:cNvPr>
          <p:cNvSpPr>
            <a:spLocks noChangeArrowheads="1"/>
          </p:cNvSpPr>
          <p:nvPr/>
        </p:nvSpPr>
        <p:spPr bwMode="auto">
          <a:xfrm>
            <a:off x="909134" y="5542667"/>
            <a:ext cx="958218" cy="161265"/>
          </a:xfrm>
          <a:prstGeom prst="rect">
            <a:avLst/>
          </a:prstGeom>
          <a:noFill/>
          <a:ln w="9525" algn="ctr">
            <a:noFill/>
            <a:round/>
            <a:headEnd/>
            <a:tailEnd/>
          </a:ln>
        </p:spPr>
        <p:txBody>
          <a:bodyPr lIns="35255" tIns="35255" rIns="35255" bIns="35255" anchor="b" anchorCtr="0"/>
          <a:lstStyle/>
          <a:p>
            <a:pPr algn="ctr" defTabSz="895493">
              <a:lnSpc>
                <a:spcPct val="80000"/>
              </a:lnSpc>
              <a:spcAft>
                <a:spcPct val="35000"/>
              </a:spcAft>
              <a:buClr>
                <a:srgbClr val="99CC00"/>
              </a:buClr>
              <a:tabLst>
                <a:tab pos="261186" algn="l"/>
              </a:tabLst>
            </a:pPr>
            <a:r>
              <a:rPr lang="ko-KR" altLang="en-US" sz="700" dirty="0">
                <a:solidFill>
                  <a:srgbClr val="0D8180"/>
                </a:solidFill>
                <a:latin typeface="Arial" panose="020B0604020202020204" pitchFamily="34" charset="0"/>
                <a:ea typeface="+mj-ea"/>
                <a:cs typeface="Arial" panose="020B0604020202020204" pitchFamily="34" charset="0"/>
              </a:rPr>
              <a:t>상품</a:t>
            </a:r>
          </a:p>
        </p:txBody>
      </p:sp>
      <p:cxnSp>
        <p:nvCxnSpPr>
          <p:cNvPr id="296" name="직선 연결선 295">
            <a:extLst>
              <a:ext uri="{FF2B5EF4-FFF2-40B4-BE49-F238E27FC236}">
                <a16:creationId xmlns:a16="http://schemas.microsoft.com/office/drawing/2014/main" id="{33C92946-C5AE-4BB0-AA1D-A3177434A9E1}"/>
              </a:ext>
            </a:extLst>
          </p:cNvPr>
          <p:cNvCxnSpPr/>
          <p:nvPr/>
        </p:nvCxnSpPr>
        <p:spPr bwMode="auto">
          <a:xfrm>
            <a:off x="923709" y="5692385"/>
            <a:ext cx="929121"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299" name="직사각형 17">
            <a:extLst>
              <a:ext uri="{FF2B5EF4-FFF2-40B4-BE49-F238E27FC236}">
                <a16:creationId xmlns:a16="http://schemas.microsoft.com/office/drawing/2014/main" id="{4EFB9ECB-C97A-4B04-8A8C-269E397569A9}"/>
              </a:ext>
            </a:extLst>
          </p:cNvPr>
          <p:cNvSpPr>
            <a:spLocks noChangeArrowheads="1"/>
          </p:cNvSpPr>
          <p:nvPr/>
        </p:nvSpPr>
        <p:spPr bwMode="auto">
          <a:xfrm>
            <a:off x="1990339" y="5542667"/>
            <a:ext cx="633600"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700" dirty="0">
                <a:solidFill>
                  <a:srgbClr val="0D8180"/>
                </a:solidFill>
                <a:latin typeface="Arial" panose="020B0604020202020204" pitchFamily="34" charset="0"/>
                <a:ea typeface="+mj-ea"/>
                <a:cs typeface="Arial" panose="020B0604020202020204" pitchFamily="34" charset="0"/>
              </a:rPr>
              <a:t>대당 판매</a:t>
            </a:r>
            <a:r>
              <a:rPr lang="ko-KR" altLang="en-US" sz="700" dirty="0">
                <a:solidFill>
                  <a:srgbClr val="0D8180"/>
                </a:solidFill>
                <a:latin typeface="Arial" panose="020B0604020202020204" pitchFamily="34" charset="0"/>
                <a:ea typeface="+mj-ea"/>
                <a:cs typeface="Arial" panose="020B0604020202020204" pitchFamily="34" charset="0"/>
              </a:rPr>
              <a:t>가</a:t>
            </a:r>
            <a:endParaRPr kumimoji="0" lang="en-US" altLang="ko-KR" sz="700" dirty="0">
              <a:solidFill>
                <a:srgbClr val="0D8180"/>
              </a:solidFill>
              <a:latin typeface="Arial" panose="020B0604020202020204" pitchFamily="34" charset="0"/>
              <a:ea typeface="+mj-ea"/>
              <a:cs typeface="Arial" panose="020B0604020202020204" pitchFamily="34" charset="0"/>
            </a:endParaRPr>
          </a:p>
        </p:txBody>
      </p:sp>
      <p:cxnSp>
        <p:nvCxnSpPr>
          <p:cNvPr id="300" name="직선 연결선 299">
            <a:extLst>
              <a:ext uri="{FF2B5EF4-FFF2-40B4-BE49-F238E27FC236}">
                <a16:creationId xmlns:a16="http://schemas.microsoft.com/office/drawing/2014/main" id="{755D9BA7-BDD2-4419-8AE0-F2EF8618EC6E}"/>
              </a:ext>
            </a:extLst>
          </p:cNvPr>
          <p:cNvCxnSpPr/>
          <p:nvPr/>
        </p:nvCxnSpPr>
        <p:spPr bwMode="auto">
          <a:xfrm>
            <a:off x="1908246" y="5692385"/>
            <a:ext cx="797786" cy="0"/>
          </a:xfrm>
          <a:prstGeom prst="line">
            <a:avLst/>
          </a:prstGeom>
          <a:solidFill>
            <a:srgbClr val="E5E5CC"/>
          </a:solidFill>
          <a:ln w="9525" cap="flat" cmpd="sng" algn="ctr">
            <a:solidFill>
              <a:srgbClr val="6FC2B4"/>
            </a:solidFill>
            <a:prstDash val="solid"/>
            <a:round/>
            <a:headEnd type="none" w="med" len="med"/>
            <a:tailEnd type="none" w="med" len="med"/>
          </a:ln>
          <a:effectLst/>
        </p:spPr>
      </p:cxnSp>
      <p:cxnSp>
        <p:nvCxnSpPr>
          <p:cNvPr id="108" name="직선 화살표 연결선 107">
            <a:extLst>
              <a:ext uri="{FF2B5EF4-FFF2-40B4-BE49-F238E27FC236}">
                <a16:creationId xmlns:a16="http://schemas.microsoft.com/office/drawing/2014/main" id="{9FB67DB9-0F49-4F92-A238-48FD38B1E627}"/>
              </a:ext>
            </a:extLst>
          </p:cNvPr>
          <p:cNvCxnSpPr>
            <a:cxnSpLocks/>
          </p:cNvCxnSpPr>
          <p:nvPr/>
        </p:nvCxnSpPr>
        <p:spPr>
          <a:xfrm flipH="1">
            <a:off x="4564216" y="1954087"/>
            <a:ext cx="872" cy="268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연결선: 꺾임 113">
            <a:extLst>
              <a:ext uri="{FF2B5EF4-FFF2-40B4-BE49-F238E27FC236}">
                <a16:creationId xmlns:a16="http://schemas.microsoft.com/office/drawing/2014/main" id="{E2B5338B-E72F-4091-8C5D-514A95C9C0D0}"/>
              </a:ext>
            </a:extLst>
          </p:cNvPr>
          <p:cNvCxnSpPr>
            <a:cxnSpLocks/>
          </p:cNvCxnSpPr>
          <p:nvPr/>
        </p:nvCxnSpPr>
        <p:spPr>
          <a:xfrm rot="10800000" flipV="1">
            <a:off x="3575454" y="1866778"/>
            <a:ext cx="507240" cy="367504"/>
          </a:xfrm>
          <a:prstGeom prst="bentConnector2">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3BA87533-17F6-4D76-8689-8CB1FF31238D}"/>
              </a:ext>
            </a:extLst>
          </p:cNvPr>
          <p:cNvCxnSpPr>
            <a:cxnSpLocks/>
          </p:cNvCxnSpPr>
          <p:nvPr/>
        </p:nvCxnSpPr>
        <p:spPr>
          <a:xfrm rot="10800000">
            <a:off x="4727341" y="2487839"/>
            <a:ext cx="291245"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3B532C5E-DC38-49D7-996D-8F7408778387}"/>
              </a:ext>
            </a:extLst>
          </p:cNvPr>
          <p:cNvCxnSpPr>
            <a:cxnSpLocks/>
          </p:cNvCxnSpPr>
          <p:nvPr/>
        </p:nvCxnSpPr>
        <p:spPr>
          <a:xfrm>
            <a:off x="5323608" y="1648186"/>
            <a:ext cx="198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EB54F261-C2C6-4B9E-8091-A35D19AB9682}"/>
              </a:ext>
            </a:extLst>
          </p:cNvPr>
          <p:cNvSpPr txBox="1"/>
          <p:nvPr/>
        </p:nvSpPr>
        <p:spPr>
          <a:xfrm>
            <a:off x="5449805" y="1540464"/>
            <a:ext cx="418255"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물품</a:t>
            </a:r>
          </a:p>
        </p:txBody>
      </p:sp>
      <p:cxnSp>
        <p:nvCxnSpPr>
          <p:cNvPr id="122" name="직선 화살표 연결선 121">
            <a:extLst>
              <a:ext uri="{FF2B5EF4-FFF2-40B4-BE49-F238E27FC236}">
                <a16:creationId xmlns:a16="http://schemas.microsoft.com/office/drawing/2014/main" id="{1D0BCB2A-F72E-48DE-B5C4-813A89508547}"/>
              </a:ext>
            </a:extLst>
          </p:cNvPr>
          <p:cNvCxnSpPr>
            <a:cxnSpLocks/>
          </p:cNvCxnSpPr>
          <p:nvPr/>
        </p:nvCxnSpPr>
        <p:spPr>
          <a:xfrm>
            <a:off x="5318583" y="1791963"/>
            <a:ext cx="198924"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24596CAE-7670-4F11-988D-506E60F4EA3F}"/>
              </a:ext>
            </a:extLst>
          </p:cNvPr>
          <p:cNvSpPr txBox="1"/>
          <p:nvPr/>
        </p:nvSpPr>
        <p:spPr>
          <a:xfrm>
            <a:off x="5444780" y="1684241"/>
            <a:ext cx="418255"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대금</a:t>
            </a:r>
          </a:p>
        </p:txBody>
      </p:sp>
      <p:sp>
        <p:nvSpPr>
          <p:cNvPr id="128" name="직사각형 127">
            <a:extLst>
              <a:ext uri="{FF2B5EF4-FFF2-40B4-BE49-F238E27FC236}">
                <a16:creationId xmlns:a16="http://schemas.microsoft.com/office/drawing/2014/main" id="{3D45740A-678C-496F-9179-8F93FC280544}"/>
              </a:ext>
            </a:extLst>
          </p:cNvPr>
          <p:cNvSpPr/>
          <p:nvPr/>
        </p:nvSpPr>
        <p:spPr bwMode="auto">
          <a:xfrm>
            <a:off x="3165567" y="3453262"/>
            <a:ext cx="634241" cy="372732"/>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ko-KR" altLang="en-US" sz="800" b="1" dirty="0">
                <a:latin typeface="Arial" panose="020B0604020202020204" pitchFamily="34" charset="0"/>
                <a:ea typeface="+mj-ea"/>
                <a:cs typeface="Arial" panose="020B0604020202020204" pitchFamily="34" charset="0"/>
              </a:rPr>
              <a:t>납품업체 </a:t>
            </a:r>
            <a:endParaRPr lang="en-US" altLang="ko-KR" sz="800" b="1" dirty="0">
              <a:latin typeface="Arial" panose="020B0604020202020204" pitchFamily="34" charset="0"/>
              <a:ea typeface="+mj-ea"/>
              <a:cs typeface="Arial" panose="020B0604020202020204" pitchFamily="34" charset="0"/>
            </a:endParaRPr>
          </a:p>
        </p:txBody>
      </p:sp>
      <p:sp>
        <p:nvSpPr>
          <p:cNvPr id="129" name="직사각형 128">
            <a:extLst>
              <a:ext uri="{FF2B5EF4-FFF2-40B4-BE49-F238E27FC236}">
                <a16:creationId xmlns:a16="http://schemas.microsoft.com/office/drawing/2014/main" id="{C7BCA5EB-CEB6-45D8-A2F8-7A84A46F3E26}"/>
              </a:ext>
            </a:extLst>
          </p:cNvPr>
          <p:cNvSpPr/>
          <p:nvPr/>
        </p:nvSpPr>
        <p:spPr bwMode="auto">
          <a:xfrm>
            <a:off x="5013999" y="3453262"/>
            <a:ext cx="634241" cy="372732"/>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50000"/>
              </a:spcBef>
              <a:spcAft>
                <a:spcPct val="0"/>
              </a:spcAft>
            </a:pPr>
            <a:r>
              <a:rPr lang="ko-KR" altLang="en-US" sz="800" b="1" dirty="0">
                <a:latin typeface="Arial" panose="020B0604020202020204" pitchFamily="34" charset="0"/>
                <a:cs typeface="Arial" panose="020B0604020202020204" pitchFamily="34" charset="0"/>
              </a:rPr>
              <a:t>가맹점</a:t>
            </a:r>
            <a:r>
              <a:rPr lang="ko-KR" altLang="en-US" sz="800" b="1" dirty="0">
                <a:latin typeface="Arial" panose="020B0604020202020204" pitchFamily="34" charset="0"/>
                <a:ea typeface="+mj-ea"/>
                <a:cs typeface="Arial" panose="020B0604020202020204" pitchFamily="34" charset="0"/>
              </a:rPr>
              <a:t> </a:t>
            </a:r>
            <a:endParaRPr lang="en-US" altLang="ko-KR" sz="800" b="1" dirty="0">
              <a:latin typeface="Arial" panose="020B0604020202020204" pitchFamily="34" charset="0"/>
              <a:ea typeface="+mj-ea"/>
              <a:cs typeface="Arial" panose="020B0604020202020204" pitchFamily="34" charset="0"/>
            </a:endParaRPr>
          </a:p>
        </p:txBody>
      </p:sp>
      <p:cxnSp>
        <p:nvCxnSpPr>
          <p:cNvPr id="134" name="직선 화살표 연결선 133">
            <a:extLst>
              <a:ext uri="{FF2B5EF4-FFF2-40B4-BE49-F238E27FC236}">
                <a16:creationId xmlns:a16="http://schemas.microsoft.com/office/drawing/2014/main" id="{DB5F57C2-FED1-4AEF-B245-F113BC255153}"/>
              </a:ext>
            </a:extLst>
          </p:cNvPr>
          <p:cNvCxnSpPr>
            <a:cxnSpLocks/>
          </p:cNvCxnSpPr>
          <p:nvPr/>
        </p:nvCxnSpPr>
        <p:spPr>
          <a:xfrm>
            <a:off x="4727342" y="3604460"/>
            <a:ext cx="291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직사각형 134">
            <a:extLst>
              <a:ext uri="{FF2B5EF4-FFF2-40B4-BE49-F238E27FC236}">
                <a16:creationId xmlns:a16="http://schemas.microsoft.com/office/drawing/2014/main" id="{47EFE92E-7BAB-4C63-87AE-9BD1AF9ECFFA}"/>
              </a:ext>
            </a:extLst>
          </p:cNvPr>
          <p:cNvSpPr/>
          <p:nvPr/>
        </p:nvSpPr>
        <p:spPr bwMode="auto">
          <a:xfrm>
            <a:off x="4084612" y="2814190"/>
            <a:ext cx="632709" cy="374038"/>
          </a:xfrm>
          <a:prstGeom prst="rect">
            <a:avLst/>
          </a:prstGeom>
          <a:solidFill>
            <a:srgbClr val="6D2077"/>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50000"/>
              </a:spcBef>
              <a:spcAft>
                <a:spcPct val="0"/>
              </a:spcAft>
            </a:pPr>
            <a:r>
              <a:rPr lang="ko-KR" altLang="en-US" sz="800" b="1" dirty="0">
                <a:solidFill>
                  <a:schemeClr val="bg1"/>
                </a:solidFill>
                <a:latin typeface="Arial" panose="020B0604020202020204" pitchFamily="34" charset="0"/>
                <a:ea typeface="+mj-ea"/>
                <a:cs typeface="Arial" panose="020B0604020202020204" pitchFamily="34" charset="0"/>
              </a:rPr>
              <a:t>㈜앤하우스</a:t>
            </a:r>
            <a:endParaRPr lang="en-US" altLang="ko-KR" sz="800" b="1" dirty="0">
              <a:solidFill>
                <a:schemeClr val="bg1"/>
              </a:solidFill>
              <a:latin typeface="Arial" panose="020B0604020202020204" pitchFamily="34" charset="0"/>
              <a:ea typeface="+mj-ea"/>
              <a:cs typeface="Arial" panose="020B0604020202020204" pitchFamily="34" charset="0"/>
            </a:endParaRPr>
          </a:p>
        </p:txBody>
      </p:sp>
      <p:sp>
        <p:nvSpPr>
          <p:cNvPr id="137" name="직사각형 136">
            <a:extLst>
              <a:ext uri="{FF2B5EF4-FFF2-40B4-BE49-F238E27FC236}">
                <a16:creationId xmlns:a16="http://schemas.microsoft.com/office/drawing/2014/main" id="{EBB3FAB9-B2F4-4813-80DE-8B52DBD1E653}"/>
              </a:ext>
            </a:extLst>
          </p:cNvPr>
          <p:cNvSpPr/>
          <p:nvPr/>
        </p:nvSpPr>
        <p:spPr bwMode="auto">
          <a:xfrm>
            <a:off x="4082974" y="3453262"/>
            <a:ext cx="634241" cy="372732"/>
          </a:xfrm>
          <a:prstGeom prst="rect">
            <a:avLst/>
          </a:prstGeom>
          <a:solidFill>
            <a:srgbClr val="E5EAF3"/>
          </a:solidFill>
          <a:ln w="6350" cap="flat" cmpd="sng" algn="ctr">
            <a:solidFill>
              <a:srgbClr val="6D2077"/>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ko-KR" sz="800" b="1" dirty="0">
                <a:latin typeface="Arial" panose="020B0604020202020204" pitchFamily="34" charset="0"/>
                <a:ea typeface="+mj-ea"/>
                <a:cs typeface="Arial" panose="020B0604020202020204" pitchFamily="34" charset="0"/>
              </a:rPr>
              <a:t>S</a:t>
            </a:r>
            <a:r>
              <a:rPr lang="ko-KR" altLang="en-US" sz="800" b="1" dirty="0">
                <a:latin typeface="Arial" panose="020B0604020202020204" pitchFamily="34" charset="0"/>
                <a:ea typeface="+mj-ea"/>
                <a:cs typeface="Arial" panose="020B0604020202020204" pitchFamily="34" charset="0"/>
              </a:rPr>
              <a:t>사  </a:t>
            </a:r>
            <a:r>
              <a:rPr lang="en-US" altLang="ko-KR" sz="800" b="1" dirty="0">
                <a:latin typeface="Arial" panose="020B0604020202020204" pitchFamily="34" charset="0"/>
                <a:ea typeface="+mj-ea"/>
                <a:cs typeface="Arial" panose="020B0604020202020204" pitchFamily="34" charset="0"/>
              </a:rPr>
              <a:t>(</a:t>
            </a:r>
            <a:r>
              <a:rPr lang="ko-KR" altLang="en-US" sz="800" b="1" dirty="0">
                <a:latin typeface="Arial" panose="020B0604020202020204" pitchFamily="34" charset="0"/>
                <a:ea typeface="+mj-ea"/>
                <a:cs typeface="Arial" panose="020B0604020202020204" pitchFamily="34" charset="0"/>
              </a:rPr>
              <a:t>물류업체</a:t>
            </a:r>
            <a:r>
              <a:rPr lang="en-US" altLang="ko-KR" sz="800" b="1" dirty="0">
                <a:latin typeface="Arial" panose="020B0604020202020204" pitchFamily="34" charset="0"/>
                <a:ea typeface="+mj-ea"/>
                <a:cs typeface="Arial" panose="020B0604020202020204" pitchFamily="34" charset="0"/>
              </a:rPr>
              <a:t>)</a:t>
            </a:r>
          </a:p>
        </p:txBody>
      </p:sp>
      <p:cxnSp>
        <p:nvCxnSpPr>
          <p:cNvPr id="144" name="직선 화살표 연결선 143">
            <a:extLst>
              <a:ext uri="{FF2B5EF4-FFF2-40B4-BE49-F238E27FC236}">
                <a16:creationId xmlns:a16="http://schemas.microsoft.com/office/drawing/2014/main" id="{08B6A073-F206-4B96-BB31-F6350461FCA3}"/>
              </a:ext>
            </a:extLst>
          </p:cNvPr>
          <p:cNvCxnSpPr>
            <a:cxnSpLocks/>
          </p:cNvCxnSpPr>
          <p:nvPr/>
        </p:nvCxnSpPr>
        <p:spPr>
          <a:xfrm rot="10800000">
            <a:off x="4721481" y="3704107"/>
            <a:ext cx="291245"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E77825A9-F5D9-4339-B2EA-B9E77752D2BA}"/>
              </a:ext>
            </a:extLst>
          </p:cNvPr>
          <p:cNvCxnSpPr>
            <a:cxnSpLocks/>
          </p:cNvCxnSpPr>
          <p:nvPr/>
        </p:nvCxnSpPr>
        <p:spPr>
          <a:xfrm>
            <a:off x="3807081" y="3607391"/>
            <a:ext cx="291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9E9373F7-7DB7-42F4-A3D9-71BEBF77934C}"/>
              </a:ext>
            </a:extLst>
          </p:cNvPr>
          <p:cNvCxnSpPr>
            <a:cxnSpLocks/>
          </p:cNvCxnSpPr>
          <p:nvPr/>
        </p:nvCxnSpPr>
        <p:spPr>
          <a:xfrm rot="10800000">
            <a:off x="3801220" y="3707038"/>
            <a:ext cx="291245"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171" name="직사각형 227">
            <a:extLst>
              <a:ext uri="{FF2B5EF4-FFF2-40B4-BE49-F238E27FC236}">
                <a16:creationId xmlns:a16="http://schemas.microsoft.com/office/drawing/2014/main" id="{F1EBB7FA-E6B3-46E0-B077-904C29DE2825}"/>
              </a:ext>
            </a:extLst>
          </p:cNvPr>
          <p:cNvSpPr/>
          <p:nvPr/>
        </p:nvSpPr>
        <p:spPr bwMode="auto">
          <a:xfrm>
            <a:off x="2916420" y="1515492"/>
            <a:ext cx="2911814" cy="1154747"/>
          </a:xfrm>
          <a:prstGeom prst="rect">
            <a:avLst/>
          </a:prstGeom>
          <a:noFill/>
          <a:ln w="1270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900" b="1" dirty="0">
                <a:solidFill>
                  <a:srgbClr val="483698"/>
                </a:solidFill>
                <a:latin typeface="+mn-ea"/>
              </a:rPr>
              <a:t>원두</a:t>
            </a:r>
          </a:p>
        </p:txBody>
      </p:sp>
      <p:sp>
        <p:nvSpPr>
          <p:cNvPr id="172" name="직사각형 227">
            <a:extLst>
              <a:ext uri="{FF2B5EF4-FFF2-40B4-BE49-F238E27FC236}">
                <a16:creationId xmlns:a16="http://schemas.microsoft.com/office/drawing/2014/main" id="{A4EAA1BF-0452-4F7D-B1F5-F369CE65814A}"/>
              </a:ext>
            </a:extLst>
          </p:cNvPr>
          <p:cNvSpPr/>
          <p:nvPr/>
        </p:nvSpPr>
        <p:spPr bwMode="auto">
          <a:xfrm>
            <a:off x="2920802" y="2735426"/>
            <a:ext cx="2911814" cy="1142531"/>
          </a:xfrm>
          <a:prstGeom prst="rect">
            <a:avLst/>
          </a:prstGeom>
          <a:noFill/>
          <a:ln w="1270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900" b="1" dirty="0">
                <a:solidFill>
                  <a:srgbClr val="483698"/>
                </a:solidFill>
                <a:latin typeface="+mn-ea"/>
              </a:rPr>
              <a:t>원두 외</a:t>
            </a:r>
          </a:p>
        </p:txBody>
      </p:sp>
      <p:grpSp>
        <p:nvGrpSpPr>
          <p:cNvPr id="173" name="그룹 172">
            <a:extLst>
              <a:ext uri="{FF2B5EF4-FFF2-40B4-BE49-F238E27FC236}">
                <a16:creationId xmlns:a16="http://schemas.microsoft.com/office/drawing/2014/main" id="{DE8102A6-A574-47F4-B829-B3B49A31E9FE}"/>
              </a:ext>
            </a:extLst>
          </p:cNvPr>
          <p:cNvGrpSpPr/>
          <p:nvPr/>
        </p:nvGrpSpPr>
        <p:grpSpPr>
          <a:xfrm>
            <a:off x="5324055" y="2783389"/>
            <a:ext cx="549477" cy="359221"/>
            <a:chOff x="9985077" y="3285223"/>
            <a:chExt cx="549477" cy="359221"/>
          </a:xfrm>
        </p:grpSpPr>
        <p:cxnSp>
          <p:nvCxnSpPr>
            <p:cNvPr id="174" name="직선 화살표 연결선 173">
              <a:extLst>
                <a:ext uri="{FF2B5EF4-FFF2-40B4-BE49-F238E27FC236}">
                  <a16:creationId xmlns:a16="http://schemas.microsoft.com/office/drawing/2014/main" id="{00DF0816-5A12-4F80-82E7-9612D6F4AB71}"/>
                </a:ext>
              </a:extLst>
            </p:cNvPr>
            <p:cNvCxnSpPr>
              <a:cxnSpLocks/>
            </p:cNvCxnSpPr>
            <p:nvPr/>
          </p:nvCxnSpPr>
          <p:spPr>
            <a:xfrm>
              <a:off x="9990102" y="3392945"/>
              <a:ext cx="198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3EB29046-FA4C-40B9-924A-BCA0A38E0846}"/>
                </a:ext>
              </a:extLst>
            </p:cNvPr>
            <p:cNvSpPr txBox="1"/>
            <p:nvPr/>
          </p:nvSpPr>
          <p:spPr>
            <a:xfrm>
              <a:off x="10116299" y="3285223"/>
              <a:ext cx="418255"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물품</a:t>
              </a:r>
            </a:p>
          </p:txBody>
        </p:sp>
        <p:cxnSp>
          <p:nvCxnSpPr>
            <p:cNvPr id="176" name="직선 화살표 연결선 175">
              <a:extLst>
                <a:ext uri="{FF2B5EF4-FFF2-40B4-BE49-F238E27FC236}">
                  <a16:creationId xmlns:a16="http://schemas.microsoft.com/office/drawing/2014/main" id="{0738EB91-CC07-4D7C-8C23-6C5236378A64}"/>
                </a:ext>
              </a:extLst>
            </p:cNvPr>
            <p:cNvCxnSpPr>
              <a:cxnSpLocks/>
            </p:cNvCxnSpPr>
            <p:nvPr/>
          </p:nvCxnSpPr>
          <p:spPr>
            <a:xfrm>
              <a:off x="9985077" y="3536722"/>
              <a:ext cx="198924"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D1D08726-7981-4F4F-8864-15B1FF795186}"/>
                </a:ext>
              </a:extLst>
            </p:cNvPr>
            <p:cNvSpPr txBox="1"/>
            <p:nvPr/>
          </p:nvSpPr>
          <p:spPr>
            <a:xfrm>
              <a:off x="10111274" y="3429000"/>
              <a:ext cx="418255"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대금</a:t>
              </a:r>
            </a:p>
          </p:txBody>
        </p:sp>
      </p:grpSp>
      <p:sp>
        <p:nvSpPr>
          <p:cNvPr id="193" name="직사각형 17">
            <a:extLst>
              <a:ext uri="{FF2B5EF4-FFF2-40B4-BE49-F238E27FC236}">
                <a16:creationId xmlns:a16="http://schemas.microsoft.com/office/drawing/2014/main" id="{9F3FC118-6E40-4730-95C2-A9D94112A4BF}"/>
              </a:ext>
            </a:extLst>
          </p:cNvPr>
          <p:cNvSpPr>
            <a:spLocks noChangeArrowheads="1"/>
          </p:cNvSpPr>
          <p:nvPr/>
        </p:nvSpPr>
        <p:spPr bwMode="auto">
          <a:xfrm>
            <a:off x="1244767" y="1470992"/>
            <a:ext cx="476033"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700" dirty="0">
                <a:solidFill>
                  <a:srgbClr val="0D8180"/>
                </a:solidFill>
                <a:latin typeface="Arial" panose="020B0604020202020204" pitchFamily="34" charset="0"/>
                <a:ea typeface="+mj-ea"/>
                <a:cs typeface="Arial" panose="020B0604020202020204" pitchFamily="34" charset="0"/>
              </a:rPr>
              <a:t>공급가</a:t>
            </a:r>
            <a:endParaRPr kumimoji="0" lang="en-US" altLang="ko-KR" sz="700" dirty="0">
              <a:solidFill>
                <a:srgbClr val="0D8180"/>
              </a:solidFill>
              <a:latin typeface="Arial" panose="020B0604020202020204" pitchFamily="34" charset="0"/>
              <a:ea typeface="+mj-ea"/>
              <a:cs typeface="Arial" panose="020B0604020202020204" pitchFamily="34" charset="0"/>
            </a:endParaRPr>
          </a:p>
        </p:txBody>
      </p:sp>
      <p:cxnSp>
        <p:nvCxnSpPr>
          <p:cNvPr id="194" name="직선 연결선 193">
            <a:extLst>
              <a:ext uri="{FF2B5EF4-FFF2-40B4-BE49-F238E27FC236}">
                <a16:creationId xmlns:a16="http://schemas.microsoft.com/office/drawing/2014/main" id="{F5D08DF1-37C8-44EE-AC8A-F178642994B8}"/>
              </a:ext>
            </a:extLst>
          </p:cNvPr>
          <p:cNvCxnSpPr/>
          <p:nvPr/>
        </p:nvCxnSpPr>
        <p:spPr bwMode="auto">
          <a:xfrm>
            <a:off x="1244767" y="1620710"/>
            <a:ext cx="476033"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195" name="직사각형 17">
            <a:extLst>
              <a:ext uri="{FF2B5EF4-FFF2-40B4-BE49-F238E27FC236}">
                <a16:creationId xmlns:a16="http://schemas.microsoft.com/office/drawing/2014/main" id="{15FCFC8F-6F55-4C72-9E8D-E7DF31221C17}"/>
              </a:ext>
            </a:extLst>
          </p:cNvPr>
          <p:cNvSpPr>
            <a:spLocks noChangeArrowheads="1"/>
          </p:cNvSpPr>
          <p:nvPr/>
        </p:nvSpPr>
        <p:spPr bwMode="auto">
          <a:xfrm>
            <a:off x="1772375" y="1468732"/>
            <a:ext cx="476033"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lang="ko-KR" altLang="en-US" sz="700" dirty="0">
                <a:solidFill>
                  <a:srgbClr val="0D8180"/>
                </a:solidFill>
                <a:latin typeface="Arial" panose="020B0604020202020204" pitchFamily="34" charset="0"/>
                <a:ea typeface="+mj-ea"/>
                <a:cs typeface="Arial" panose="020B0604020202020204" pitchFamily="34" charset="0"/>
              </a:rPr>
              <a:t>매입</a:t>
            </a:r>
            <a:r>
              <a:rPr kumimoji="0" lang="ko-KR" altLang="en-US" sz="700" dirty="0">
                <a:solidFill>
                  <a:srgbClr val="0D8180"/>
                </a:solidFill>
                <a:latin typeface="Arial" panose="020B0604020202020204" pitchFamily="34" charset="0"/>
                <a:ea typeface="+mj-ea"/>
                <a:cs typeface="Arial" panose="020B0604020202020204" pitchFamily="34" charset="0"/>
              </a:rPr>
              <a:t>가</a:t>
            </a:r>
            <a:endParaRPr kumimoji="0" lang="en-US" altLang="ko-KR" sz="700" dirty="0">
              <a:solidFill>
                <a:srgbClr val="0D8180"/>
              </a:solidFill>
              <a:latin typeface="Arial" panose="020B0604020202020204" pitchFamily="34" charset="0"/>
              <a:ea typeface="+mj-ea"/>
              <a:cs typeface="Arial" panose="020B0604020202020204" pitchFamily="34" charset="0"/>
            </a:endParaRPr>
          </a:p>
        </p:txBody>
      </p:sp>
      <p:cxnSp>
        <p:nvCxnSpPr>
          <p:cNvPr id="196" name="직선 연결선 195">
            <a:extLst>
              <a:ext uri="{FF2B5EF4-FFF2-40B4-BE49-F238E27FC236}">
                <a16:creationId xmlns:a16="http://schemas.microsoft.com/office/drawing/2014/main" id="{0AF3C319-F761-4E68-A120-F75656120E15}"/>
              </a:ext>
            </a:extLst>
          </p:cNvPr>
          <p:cNvCxnSpPr/>
          <p:nvPr/>
        </p:nvCxnSpPr>
        <p:spPr bwMode="auto">
          <a:xfrm>
            <a:off x="1779995" y="1626070"/>
            <a:ext cx="476033"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197" name="직사각형 227">
            <a:extLst>
              <a:ext uri="{FF2B5EF4-FFF2-40B4-BE49-F238E27FC236}">
                <a16:creationId xmlns:a16="http://schemas.microsoft.com/office/drawing/2014/main" id="{6BA73BFB-5E40-4A9A-AECC-6CB4D7D7E276}"/>
              </a:ext>
            </a:extLst>
          </p:cNvPr>
          <p:cNvSpPr/>
          <p:nvPr/>
        </p:nvSpPr>
        <p:spPr bwMode="auto">
          <a:xfrm>
            <a:off x="1245455" y="1661802"/>
            <a:ext cx="518451" cy="79465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16,000</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199" name="직사각형 227">
            <a:extLst>
              <a:ext uri="{FF2B5EF4-FFF2-40B4-BE49-F238E27FC236}">
                <a16:creationId xmlns:a16="http://schemas.microsoft.com/office/drawing/2014/main" id="{287A0BA1-8E7F-469D-93A7-41D508E764CD}"/>
              </a:ext>
            </a:extLst>
          </p:cNvPr>
          <p:cNvSpPr/>
          <p:nvPr/>
        </p:nvSpPr>
        <p:spPr bwMode="auto">
          <a:xfrm>
            <a:off x="1241413" y="2508311"/>
            <a:ext cx="518451" cy="289406"/>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1,590</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00" name="직사각형 227">
            <a:extLst>
              <a:ext uri="{FF2B5EF4-FFF2-40B4-BE49-F238E27FC236}">
                <a16:creationId xmlns:a16="http://schemas.microsoft.com/office/drawing/2014/main" id="{91930F06-E7E1-49BE-9791-5F6D4CFBD0A7}"/>
              </a:ext>
            </a:extLst>
          </p:cNvPr>
          <p:cNvSpPr/>
          <p:nvPr/>
        </p:nvSpPr>
        <p:spPr bwMode="auto">
          <a:xfrm>
            <a:off x="1241413" y="2840507"/>
            <a:ext cx="518451" cy="256000"/>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a:latin typeface="Arial" panose="020B0604020202020204" pitchFamily="34" charset="0"/>
                <a:ea typeface="+mj-ea"/>
                <a:cs typeface="Arial" panose="020B0604020202020204" pitchFamily="34" charset="0"/>
              </a:rPr>
              <a:t>4,950</a:t>
            </a:r>
            <a:r>
              <a:rPr lang="ko-KR" altLang="en-US" sz="70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05" name="직사각형 227">
            <a:extLst>
              <a:ext uri="{FF2B5EF4-FFF2-40B4-BE49-F238E27FC236}">
                <a16:creationId xmlns:a16="http://schemas.microsoft.com/office/drawing/2014/main" id="{96EF89CA-E210-4A20-A9C3-C19D8CB29A5B}"/>
              </a:ext>
            </a:extLst>
          </p:cNvPr>
          <p:cNvSpPr/>
          <p:nvPr/>
        </p:nvSpPr>
        <p:spPr bwMode="auto">
          <a:xfrm>
            <a:off x="1241413" y="3139882"/>
            <a:ext cx="518451" cy="32942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2,012</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06" name="직사각형 227">
            <a:extLst>
              <a:ext uri="{FF2B5EF4-FFF2-40B4-BE49-F238E27FC236}">
                <a16:creationId xmlns:a16="http://schemas.microsoft.com/office/drawing/2014/main" id="{831F25DE-98F5-4506-A774-F63421A20965}"/>
              </a:ext>
            </a:extLst>
          </p:cNvPr>
          <p:cNvSpPr/>
          <p:nvPr/>
        </p:nvSpPr>
        <p:spPr bwMode="auto">
          <a:xfrm>
            <a:off x="1800520" y="1670273"/>
            <a:ext cx="471320" cy="231325"/>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7,350</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07" name="직사각형 227">
            <a:extLst>
              <a:ext uri="{FF2B5EF4-FFF2-40B4-BE49-F238E27FC236}">
                <a16:creationId xmlns:a16="http://schemas.microsoft.com/office/drawing/2014/main" id="{BFADB6F9-023E-416B-B592-6FECC1509897}"/>
              </a:ext>
            </a:extLst>
          </p:cNvPr>
          <p:cNvSpPr/>
          <p:nvPr/>
        </p:nvSpPr>
        <p:spPr bwMode="auto">
          <a:xfrm>
            <a:off x="1800520" y="2238871"/>
            <a:ext cx="471320" cy="224132"/>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8,200</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08" name="직사각형 227">
            <a:extLst>
              <a:ext uri="{FF2B5EF4-FFF2-40B4-BE49-F238E27FC236}">
                <a16:creationId xmlns:a16="http://schemas.microsoft.com/office/drawing/2014/main" id="{AE4A03C1-F839-4900-B1CD-A2156DABA4B0}"/>
              </a:ext>
            </a:extLst>
          </p:cNvPr>
          <p:cNvSpPr/>
          <p:nvPr/>
        </p:nvSpPr>
        <p:spPr bwMode="auto">
          <a:xfrm>
            <a:off x="1796478" y="2508303"/>
            <a:ext cx="471320" cy="289406"/>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1,275</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09" name="직사각형 227">
            <a:extLst>
              <a:ext uri="{FF2B5EF4-FFF2-40B4-BE49-F238E27FC236}">
                <a16:creationId xmlns:a16="http://schemas.microsoft.com/office/drawing/2014/main" id="{2E25E6F5-5B10-48E5-84A0-6BA5C36155E5}"/>
              </a:ext>
            </a:extLst>
          </p:cNvPr>
          <p:cNvSpPr/>
          <p:nvPr/>
        </p:nvSpPr>
        <p:spPr bwMode="auto">
          <a:xfrm>
            <a:off x="1796478" y="2840499"/>
            <a:ext cx="471320" cy="256000"/>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2,850</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10" name="직사각형 227">
            <a:extLst>
              <a:ext uri="{FF2B5EF4-FFF2-40B4-BE49-F238E27FC236}">
                <a16:creationId xmlns:a16="http://schemas.microsoft.com/office/drawing/2014/main" id="{DD6F7F38-FF46-4863-AC7E-C95F78169921}"/>
              </a:ext>
            </a:extLst>
          </p:cNvPr>
          <p:cNvSpPr/>
          <p:nvPr/>
        </p:nvSpPr>
        <p:spPr bwMode="auto">
          <a:xfrm>
            <a:off x="1796478" y="3139874"/>
            <a:ext cx="471320" cy="32942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1,911</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sp>
        <p:nvSpPr>
          <p:cNvPr id="211" name="직사각형 17">
            <a:extLst>
              <a:ext uri="{FF2B5EF4-FFF2-40B4-BE49-F238E27FC236}">
                <a16:creationId xmlns:a16="http://schemas.microsoft.com/office/drawing/2014/main" id="{BB625CF7-71C7-48C4-B076-698DCAA46C1D}"/>
              </a:ext>
            </a:extLst>
          </p:cNvPr>
          <p:cNvSpPr>
            <a:spLocks noChangeArrowheads="1"/>
          </p:cNvSpPr>
          <p:nvPr/>
        </p:nvSpPr>
        <p:spPr bwMode="auto">
          <a:xfrm>
            <a:off x="2222898" y="1468732"/>
            <a:ext cx="550347" cy="161265"/>
          </a:xfrm>
          <a:prstGeom prst="rect">
            <a:avLst/>
          </a:prstGeom>
          <a:noFill/>
          <a:ln w="9525" algn="ctr">
            <a:noFill/>
            <a:round/>
            <a:headEnd/>
            <a:tailEnd/>
          </a:ln>
        </p:spPr>
        <p:txBody>
          <a:bodyPr lIns="35255" tIns="35255" rIns="35255" bIns="35255" anchor="b" anchorCtr="0"/>
          <a:lstStyle/>
          <a:p>
            <a:pPr algn="ctr" defTabSz="895493" latinLnBrk="0">
              <a:lnSpc>
                <a:spcPct val="80000"/>
              </a:lnSpc>
              <a:spcAft>
                <a:spcPct val="35000"/>
              </a:spcAft>
              <a:buClr>
                <a:srgbClr val="99CC00"/>
              </a:buClr>
              <a:tabLst>
                <a:tab pos="261186" algn="l"/>
              </a:tabLst>
            </a:pPr>
            <a:r>
              <a:rPr kumimoji="0" lang="ko-KR" altLang="en-US" sz="700" dirty="0">
                <a:solidFill>
                  <a:srgbClr val="0D8180"/>
                </a:solidFill>
                <a:latin typeface="Arial" panose="020B0604020202020204" pitchFamily="34" charset="0"/>
                <a:ea typeface="+mj-ea"/>
                <a:cs typeface="Arial" panose="020B0604020202020204" pitchFamily="34" charset="0"/>
              </a:rPr>
              <a:t>물류수수료</a:t>
            </a:r>
            <a:r>
              <a:rPr kumimoji="0" lang="en-US" altLang="ko-KR" sz="700" baseline="30000" dirty="0">
                <a:solidFill>
                  <a:srgbClr val="0D8180"/>
                </a:solidFill>
                <a:latin typeface="Arial" panose="020B0604020202020204" pitchFamily="34" charset="0"/>
                <a:ea typeface="+mj-ea"/>
                <a:cs typeface="Arial" panose="020B0604020202020204" pitchFamily="34" charset="0"/>
              </a:rPr>
              <a:t>1</a:t>
            </a:r>
          </a:p>
        </p:txBody>
      </p:sp>
      <p:cxnSp>
        <p:nvCxnSpPr>
          <p:cNvPr id="213" name="직선 연결선 212">
            <a:extLst>
              <a:ext uri="{FF2B5EF4-FFF2-40B4-BE49-F238E27FC236}">
                <a16:creationId xmlns:a16="http://schemas.microsoft.com/office/drawing/2014/main" id="{8CFC2F5C-3807-40FB-82F5-58B38C9209E7}"/>
              </a:ext>
            </a:extLst>
          </p:cNvPr>
          <p:cNvCxnSpPr/>
          <p:nvPr/>
        </p:nvCxnSpPr>
        <p:spPr bwMode="auto">
          <a:xfrm>
            <a:off x="2301364" y="1618450"/>
            <a:ext cx="393415" cy="0"/>
          </a:xfrm>
          <a:prstGeom prst="line">
            <a:avLst/>
          </a:prstGeom>
          <a:solidFill>
            <a:srgbClr val="E5E5CC"/>
          </a:solidFill>
          <a:ln w="9525" cap="flat" cmpd="sng" algn="ctr">
            <a:solidFill>
              <a:srgbClr val="6FC2B4"/>
            </a:solidFill>
            <a:prstDash val="solid"/>
            <a:round/>
            <a:headEnd type="none" w="med" len="med"/>
            <a:tailEnd type="none" w="med" len="med"/>
          </a:ln>
          <a:effectLst/>
        </p:spPr>
      </p:cxnSp>
      <p:sp>
        <p:nvSpPr>
          <p:cNvPr id="214" name="직사각형 227">
            <a:extLst>
              <a:ext uri="{FF2B5EF4-FFF2-40B4-BE49-F238E27FC236}">
                <a16:creationId xmlns:a16="http://schemas.microsoft.com/office/drawing/2014/main" id="{AA226DC0-8474-48CB-A4B8-1304FA8CE7B0}"/>
              </a:ext>
            </a:extLst>
          </p:cNvPr>
          <p:cNvSpPr/>
          <p:nvPr/>
        </p:nvSpPr>
        <p:spPr bwMode="auto">
          <a:xfrm>
            <a:off x="2303235" y="1661794"/>
            <a:ext cx="426011" cy="789925"/>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ko-KR" altLang="en-US" sz="700" dirty="0">
                <a:latin typeface="Arial" panose="020B0604020202020204" pitchFamily="34" charset="0"/>
                <a:ea typeface="+mj-ea"/>
                <a:cs typeface="Arial" panose="020B0604020202020204" pitchFamily="34" charset="0"/>
              </a:rPr>
              <a:t>공급가</a:t>
            </a:r>
            <a:r>
              <a:rPr lang="en-US" altLang="ko-KR" sz="700" dirty="0">
                <a:latin typeface="Arial" panose="020B0604020202020204" pitchFamily="34" charset="0"/>
                <a:ea typeface="+mj-ea"/>
                <a:cs typeface="Arial" panose="020B0604020202020204" pitchFamily="34" charset="0"/>
              </a:rPr>
              <a:t>x5.5%</a:t>
            </a:r>
          </a:p>
        </p:txBody>
      </p:sp>
      <p:sp>
        <p:nvSpPr>
          <p:cNvPr id="216" name="직사각형 227">
            <a:extLst>
              <a:ext uri="{FF2B5EF4-FFF2-40B4-BE49-F238E27FC236}">
                <a16:creationId xmlns:a16="http://schemas.microsoft.com/office/drawing/2014/main" id="{374EDF41-3540-43D5-AB12-CBDE1BA895F9}"/>
              </a:ext>
            </a:extLst>
          </p:cNvPr>
          <p:cNvSpPr/>
          <p:nvPr/>
        </p:nvSpPr>
        <p:spPr bwMode="auto">
          <a:xfrm>
            <a:off x="2308860" y="2508303"/>
            <a:ext cx="428153" cy="289406"/>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ko-KR" altLang="en-US" sz="700" dirty="0">
                <a:latin typeface="Arial" panose="020B0604020202020204" pitchFamily="34" charset="0"/>
                <a:ea typeface="+mj-ea"/>
                <a:cs typeface="Arial" panose="020B0604020202020204" pitchFamily="34" charset="0"/>
              </a:rPr>
              <a:t>공급가</a:t>
            </a:r>
            <a:r>
              <a:rPr lang="en-US" altLang="ko-KR" sz="700" dirty="0">
                <a:latin typeface="Arial" panose="020B0604020202020204" pitchFamily="34" charset="0"/>
                <a:ea typeface="+mj-ea"/>
                <a:cs typeface="Arial" panose="020B0604020202020204" pitchFamily="34" charset="0"/>
              </a:rPr>
              <a:t>x5.5%</a:t>
            </a:r>
          </a:p>
        </p:txBody>
      </p:sp>
      <p:sp>
        <p:nvSpPr>
          <p:cNvPr id="218" name="직사각형 227">
            <a:extLst>
              <a:ext uri="{FF2B5EF4-FFF2-40B4-BE49-F238E27FC236}">
                <a16:creationId xmlns:a16="http://schemas.microsoft.com/office/drawing/2014/main" id="{207D380F-C5EE-4F6B-95F1-60DBD3DB98C3}"/>
              </a:ext>
            </a:extLst>
          </p:cNvPr>
          <p:cNvSpPr/>
          <p:nvPr/>
        </p:nvSpPr>
        <p:spPr bwMode="auto">
          <a:xfrm>
            <a:off x="2308860" y="2840499"/>
            <a:ext cx="428153" cy="256000"/>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ko-KR" altLang="en-US" sz="700" dirty="0">
                <a:latin typeface="Arial" panose="020B0604020202020204" pitchFamily="34" charset="0"/>
                <a:ea typeface="+mj-ea"/>
                <a:cs typeface="Arial" panose="020B0604020202020204" pitchFamily="34" charset="0"/>
              </a:rPr>
              <a:t>공급가</a:t>
            </a:r>
            <a:r>
              <a:rPr lang="en-US" altLang="ko-KR" sz="700" dirty="0">
                <a:latin typeface="Arial" panose="020B0604020202020204" pitchFamily="34" charset="0"/>
                <a:ea typeface="+mj-ea"/>
                <a:cs typeface="Arial" panose="020B0604020202020204" pitchFamily="34" charset="0"/>
              </a:rPr>
              <a:t>x6.0%</a:t>
            </a:r>
          </a:p>
        </p:txBody>
      </p:sp>
      <p:sp>
        <p:nvSpPr>
          <p:cNvPr id="219" name="직사각형 227">
            <a:extLst>
              <a:ext uri="{FF2B5EF4-FFF2-40B4-BE49-F238E27FC236}">
                <a16:creationId xmlns:a16="http://schemas.microsoft.com/office/drawing/2014/main" id="{1DB661A0-60A5-4ACA-9D37-866FA4D61654}"/>
              </a:ext>
            </a:extLst>
          </p:cNvPr>
          <p:cNvSpPr/>
          <p:nvPr/>
        </p:nvSpPr>
        <p:spPr bwMode="auto">
          <a:xfrm>
            <a:off x="2308860" y="3139874"/>
            <a:ext cx="428153" cy="329428"/>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ko-KR" altLang="en-US" sz="700" dirty="0">
                <a:latin typeface="Arial" panose="020B0604020202020204" pitchFamily="34" charset="0"/>
                <a:ea typeface="+mj-ea"/>
                <a:cs typeface="Arial" panose="020B0604020202020204" pitchFamily="34" charset="0"/>
              </a:rPr>
              <a:t>공급가</a:t>
            </a:r>
            <a:r>
              <a:rPr lang="en-US" altLang="ko-KR" sz="700" dirty="0">
                <a:latin typeface="Arial" panose="020B0604020202020204" pitchFamily="34" charset="0"/>
                <a:ea typeface="+mj-ea"/>
                <a:cs typeface="Arial" panose="020B0604020202020204" pitchFamily="34" charset="0"/>
              </a:rPr>
              <a:t>x7.5%</a:t>
            </a:r>
          </a:p>
        </p:txBody>
      </p:sp>
      <p:sp>
        <p:nvSpPr>
          <p:cNvPr id="220" name="직사각형 17">
            <a:extLst>
              <a:ext uri="{FF2B5EF4-FFF2-40B4-BE49-F238E27FC236}">
                <a16:creationId xmlns:a16="http://schemas.microsoft.com/office/drawing/2014/main" id="{41160BA9-2516-49C6-8152-26A3351C2726}"/>
              </a:ext>
            </a:extLst>
          </p:cNvPr>
          <p:cNvSpPr>
            <a:spLocks noChangeArrowheads="1"/>
          </p:cNvSpPr>
          <p:nvPr/>
        </p:nvSpPr>
        <p:spPr bwMode="auto">
          <a:xfrm>
            <a:off x="3177295" y="223824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1</a:t>
            </a:r>
          </a:p>
        </p:txBody>
      </p:sp>
      <p:sp>
        <p:nvSpPr>
          <p:cNvPr id="221" name="직사각형 17">
            <a:extLst>
              <a:ext uri="{FF2B5EF4-FFF2-40B4-BE49-F238E27FC236}">
                <a16:creationId xmlns:a16="http://schemas.microsoft.com/office/drawing/2014/main" id="{36CCF2F4-EA76-4665-BE1E-A0A0C32F415A}"/>
              </a:ext>
            </a:extLst>
          </p:cNvPr>
          <p:cNvSpPr>
            <a:spLocks noChangeArrowheads="1"/>
          </p:cNvSpPr>
          <p:nvPr/>
        </p:nvSpPr>
        <p:spPr bwMode="auto">
          <a:xfrm>
            <a:off x="4092486" y="223824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2</a:t>
            </a:r>
          </a:p>
        </p:txBody>
      </p:sp>
      <p:sp>
        <p:nvSpPr>
          <p:cNvPr id="223" name="직사각형 17">
            <a:extLst>
              <a:ext uri="{FF2B5EF4-FFF2-40B4-BE49-F238E27FC236}">
                <a16:creationId xmlns:a16="http://schemas.microsoft.com/office/drawing/2014/main" id="{180E125F-F2BD-4989-8ECE-56FFB72A09FE}"/>
              </a:ext>
            </a:extLst>
          </p:cNvPr>
          <p:cNvSpPr>
            <a:spLocks noChangeArrowheads="1"/>
          </p:cNvSpPr>
          <p:nvPr/>
        </p:nvSpPr>
        <p:spPr bwMode="auto">
          <a:xfrm>
            <a:off x="5027888" y="223824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4</a:t>
            </a:r>
          </a:p>
        </p:txBody>
      </p:sp>
      <p:sp>
        <p:nvSpPr>
          <p:cNvPr id="224" name="직사각형 17">
            <a:extLst>
              <a:ext uri="{FF2B5EF4-FFF2-40B4-BE49-F238E27FC236}">
                <a16:creationId xmlns:a16="http://schemas.microsoft.com/office/drawing/2014/main" id="{3DF60308-7757-4914-8515-292C7546FFE3}"/>
              </a:ext>
            </a:extLst>
          </p:cNvPr>
          <p:cNvSpPr>
            <a:spLocks noChangeArrowheads="1"/>
          </p:cNvSpPr>
          <p:nvPr/>
        </p:nvSpPr>
        <p:spPr bwMode="auto">
          <a:xfrm>
            <a:off x="3172807" y="345750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3</a:t>
            </a:r>
          </a:p>
        </p:txBody>
      </p:sp>
      <p:sp>
        <p:nvSpPr>
          <p:cNvPr id="228" name="직사각형 17">
            <a:extLst>
              <a:ext uri="{FF2B5EF4-FFF2-40B4-BE49-F238E27FC236}">
                <a16:creationId xmlns:a16="http://schemas.microsoft.com/office/drawing/2014/main" id="{B74031DA-406F-428E-9850-58B9E515A308}"/>
              </a:ext>
            </a:extLst>
          </p:cNvPr>
          <p:cNvSpPr>
            <a:spLocks noChangeArrowheads="1"/>
          </p:cNvSpPr>
          <p:nvPr/>
        </p:nvSpPr>
        <p:spPr bwMode="auto">
          <a:xfrm>
            <a:off x="4087998" y="3457503"/>
            <a:ext cx="106285" cy="145897"/>
          </a:xfrm>
          <a:prstGeom prst="rect">
            <a:avLst/>
          </a:prstGeom>
          <a:solidFill>
            <a:srgbClr val="0091DA"/>
          </a:solidFill>
          <a:ln w="9525" algn="ctr">
            <a:solidFill>
              <a:srgbClr val="0091DA"/>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2’</a:t>
            </a:r>
          </a:p>
        </p:txBody>
      </p:sp>
      <p:sp>
        <p:nvSpPr>
          <p:cNvPr id="229" name="직사각형 17">
            <a:extLst>
              <a:ext uri="{FF2B5EF4-FFF2-40B4-BE49-F238E27FC236}">
                <a16:creationId xmlns:a16="http://schemas.microsoft.com/office/drawing/2014/main" id="{766A5C35-B831-4F51-A46C-F6907CB386C7}"/>
              </a:ext>
            </a:extLst>
          </p:cNvPr>
          <p:cNvSpPr>
            <a:spLocks noChangeArrowheads="1"/>
          </p:cNvSpPr>
          <p:nvPr/>
        </p:nvSpPr>
        <p:spPr bwMode="auto">
          <a:xfrm>
            <a:off x="5023400" y="345750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4</a:t>
            </a:r>
          </a:p>
        </p:txBody>
      </p:sp>
      <p:grpSp>
        <p:nvGrpSpPr>
          <p:cNvPr id="230" name="그룹 229">
            <a:extLst>
              <a:ext uri="{FF2B5EF4-FFF2-40B4-BE49-F238E27FC236}">
                <a16:creationId xmlns:a16="http://schemas.microsoft.com/office/drawing/2014/main" id="{778709EA-E51C-4613-93F3-3A763117A0B5}"/>
              </a:ext>
            </a:extLst>
          </p:cNvPr>
          <p:cNvGrpSpPr/>
          <p:nvPr/>
        </p:nvGrpSpPr>
        <p:grpSpPr>
          <a:xfrm>
            <a:off x="5923725" y="4138053"/>
            <a:ext cx="1252471" cy="215444"/>
            <a:chOff x="5917915" y="1501225"/>
            <a:chExt cx="1252471" cy="215444"/>
          </a:xfrm>
        </p:grpSpPr>
        <p:sp>
          <p:nvSpPr>
            <p:cNvPr id="231" name="직사각형 17">
              <a:extLst>
                <a:ext uri="{FF2B5EF4-FFF2-40B4-BE49-F238E27FC236}">
                  <a16:creationId xmlns:a16="http://schemas.microsoft.com/office/drawing/2014/main" id="{7542202C-B64F-4C54-B9CF-4E9FCF44D484}"/>
                </a:ext>
              </a:extLst>
            </p:cNvPr>
            <p:cNvSpPr>
              <a:spLocks noChangeArrowheads="1"/>
            </p:cNvSpPr>
            <p:nvPr/>
          </p:nvSpPr>
          <p:spPr bwMode="auto">
            <a:xfrm>
              <a:off x="5917915" y="1528704"/>
              <a:ext cx="128604" cy="16048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4</a:t>
              </a:r>
            </a:p>
          </p:txBody>
        </p:sp>
        <p:sp>
          <p:nvSpPr>
            <p:cNvPr id="232" name="TextBox 231">
              <a:extLst>
                <a:ext uri="{FF2B5EF4-FFF2-40B4-BE49-F238E27FC236}">
                  <a16:creationId xmlns:a16="http://schemas.microsoft.com/office/drawing/2014/main" id="{56164F7C-A5B0-4A10-A6CA-201313ED633F}"/>
                </a:ext>
              </a:extLst>
            </p:cNvPr>
            <p:cNvSpPr txBox="1"/>
            <p:nvPr/>
          </p:nvSpPr>
          <p:spPr>
            <a:xfrm>
              <a:off x="5956080" y="1501225"/>
              <a:ext cx="1214306"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회사 </a:t>
              </a:r>
              <a:r>
                <a:rPr lang="ko-KR" altLang="en-US" sz="800" b="1"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 가맹점 계약</a:t>
              </a:r>
            </a:p>
          </p:txBody>
        </p:sp>
      </p:grpSp>
      <p:grpSp>
        <p:nvGrpSpPr>
          <p:cNvPr id="245" name="그룹 244">
            <a:extLst>
              <a:ext uri="{FF2B5EF4-FFF2-40B4-BE49-F238E27FC236}">
                <a16:creationId xmlns:a16="http://schemas.microsoft.com/office/drawing/2014/main" id="{0C083962-3DCD-48E0-A5CC-C051F825EDDC}"/>
              </a:ext>
            </a:extLst>
          </p:cNvPr>
          <p:cNvGrpSpPr/>
          <p:nvPr/>
        </p:nvGrpSpPr>
        <p:grpSpPr>
          <a:xfrm>
            <a:off x="5311348" y="4388619"/>
            <a:ext cx="549477" cy="359221"/>
            <a:chOff x="9985077" y="3285223"/>
            <a:chExt cx="549477" cy="359221"/>
          </a:xfrm>
        </p:grpSpPr>
        <p:cxnSp>
          <p:nvCxnSpPr>
            <p:cNvPr id="247" name="직선 화살표 연결선 246">
              <a:extLst>
                <a:ext uri="{FF2B5EF4-FFF2-40B4-BE49-F238E27FC236}">
                  <a16:creationId xmlns:a16="http://schemas.microsoft.com/office/drawing/2014/main" id="{F6C814FC-9E1B-4A65-9C58-4539676A70AD}"/>
                </a:ext>
              </a:extLst>
            </p:cNvPr>
            <p:cNvCxnSpPr>
              <a:cxnSpLocks/>
            </p:cNvCxnSpPr>
            <p:nvPr/>
          </p:nvCxnSpPr>
          <p:spPr>
            <a:xfrm>
              <a:off x="9990102" y="3392945"/>
              <a:ext cx="198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8B5FDC8D-3A4E-4397-B4A5-B780DA03FE62}"/>
                </a:ext>
              </a:extLst>
            </p:cNvPr>
            <p:cNvSpPr txBox="1"/>
            <p:nvPr/>
          </p:nvSpPr>
          <p:spPr>
            <a:xfrm>
              <a:off x="10116299" y="3285223"/>
              <a:ext cx="418255"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물품</a:t>
              </a:r>
            </a:p>
          </p:txBody>
        </p:sp>
        <p:cxnSp>
          <p:nvCxnSpPr>
            <p:cNvPr id="249" name="직선 화살표 연결선 248">
              <a:extLst>
                <a:ext uri="{FF2B5EF4-FFF2-40B4-BE49-F238E27FC236}">
                  <a16:creationId xmlns:a16="http://schemas.microsoft.com/office/drawing/2014/main" id="{59A7DC42-0D50-4B95-AA3A-9B4B3B58BF4A}"/>
                </a:ext>
              </a:extLst>
            </p:cNvPr>
            <p:cNvCxnSpPr>
              <a:cxnSpLocks/>
            </p:cNvCxnSpPr>
            <p:nvPr/>
          </p:nvCxnSpPr>
          <p:spPr>
            <a:xfrm>
              <a:off x="9985077" y="3536722"/>
              <a:ext cx="198924"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D2E7D2BC-EDEB-40FC-9C12-DCF0C0FA87F7}"/>
                </a:ext>
              </a:extLst>
            </p:cNvPr>
            <p:cNvSpPr txBox="1"/>
            <p:nvPr/>
          </p:nvSpPr>
          <p:spPr>
            <a:xfrm>
              <a:off x="10111274" y="3429000"/>
              <a:ext cx="418255"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대금</a:t>
              </a:r>
            </a:p>
          </p:txBody>
        </p:sp>
      </p:grpSp>
      <p:sp>
        <p:nvSpPr>
          <p:cNvPr id="251" name="직사각형 227">
            <a:extLst>
              <a:ext uri="{FF2B5EF4-FFF2-40B4-BE49-F238E27FC236}">
                <a16:creationId xmlns:a16="http://schemas.microsoft.com/office/drawing/2014/main" id="{B19E723A-11C0-4FE3-A0B5-FBD308063FAF}"/>
              </a:ext>
            </a:extLst>
          </p:cNvPr>
          <p:cNvSpPr/>
          <p:nvPr/>
        </p:nvSpPr>
        <p:spPr bwMode="auto">
          <a:xfrm>
            <a:off x="1802867" y="1944239"/>
            <a:ext cx="471320" cy="265561"/>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dirty="0">
                <a:latin typeface="Arial" panose="020B0604020202020204" pitchFamily="34" charset="0"/>
                <a:ea typeface="+mj-ea"/>
                <a:cs typeface="Arial" panose="020B0604020202020204" pitchFamily="34" charset="0"/>
              </a:rPr>
              <a:t>8,200</a:t>
            </a:r>
            <a:r>
              <a:rPr lang="ko-KR" altLang="en-US" sz="700" dirty="0">
                <a:latin typeface="Arial" panose="020B0604020202020204" pitchFamily="34" charset="0"/>
                <a:ea typeface="+mj-ea"/>
                <a:cs typeface="Arial" panose="020B0604020202020204" pitchFamily="34" charset="0"/>
              </a:rPr>
              <a:t>원</a:t>
            </a:r>
            <a:endParaRPr lang="en-US" altLang="ko-KR" sz="700" dirty="0">
              <a:latin typeface="Arial" panose="020B0604020202020204" pitchFamily="34" charset="0"/>
              <a:ea typeface="+mj-ea"/>
              <a:cs typeface="Arial" panose="020B0604020202020204" pitchFamily="34" charset="0"/>
            </a:endParaRPr>
          </a:p>
        </p:txBody>
      </p:sp>
      <p:grpSp>
        <p:nvGrpSpPr>
          <p:cNvPr id="23" name="그룹 22">
            <a:extLst>
              <a:ext uri="{FF2B5EF4-FFF2-40B4-BE49-F238E27FC236}">
                <a16:creationId xmlns:a16="http://schemas.microsoft.com/office/drawing/2014/main" id="{D7350AD8-3771-40C5-BE60-402F4879D131}"/>
              </a:ext>
            </a:extLst>
          </p:cNvPr>
          <p:cNvGrpSpPr/>
          <p:nvPr/>
        </p:nvGrpSpPr>
        <p:grpSpPr>
          <a:xfrm>
            <a:off x="5917915" y="1409785"/>
            <a:ext cx="2898424" cy="704740"/>
            <a:chOff x="5917915" y="1409785"/>
            <a:chExt cx="2898424" cy="704740"/>
          </a:xfrm>
        </p:grpSpPr>
        <p:grpSp>
          <p:nvGrpSpPr>
            <p:cNvPr id="22" name="그룹 21">
              <a:extLst>
                <a:ext uri="{FF2B5EF4-FFF2-40B4-BE49-F238E27FC236}">
                  <a16:creationId xmlns:a16="http://schemas.microsoft.com/office/drawing/2014/main" id="{48832C20-DFF3-4B1A-81EC-7E897270F3C1}"/>
                </a:ext>
              </a:extLst>
            </p:cNvPr>
            <p:cNvGrpSpPr/>
            <p:nvPr/>
          </p:nvGrpSpPr>
          <p:grpSpPr>
            <a:xfrm>
              <a:off x="5917915" y="1409785"/>
              <a:ext cx="1314016" cy="215444"/>
              <a:chOff x="5917915" y="1501225"/>
              <a:chExt cx="1314016" cy="215444"/>
            </a:xfrm>
          </p:grpSpPr>
          <p:sp>
            <p:nvSpPr>
              <p:cNvPr id="309" name="직사각형 17">
                <a:extLst>
                  <a:ext uri="{FF2B5EF4-FFF2-40B4-BE49-F238E27FC236}">
                    <a16:creationId xmlns:a16="http://schemas.microsoft.com/office/drawing/2014/main" id="{208A58C3-0D9B-44DD-9093-D333CDE8038B}"/>
                  </a:ext>
                </a:extLst>
              </p:cNvPr>
              <p:cNvSpPr>
                <a:spLocks noChangeArrowheads="1"/>
              </p:cNvSpPr>
              <p:nvPr/>
            </p:nvSpPr>
            <p:spPr bwMode="auto">
              <a:xfrm>
                <a:off x="5917915" y="1528704"/>
                <a:ext cx="128604" cy="16048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1</a:t>
                </a:r>
              </a:p>
            </p:txBody>
          </p:sp>
          <p:sp>
            <p:nvSpPr>
              <p:cNvPr id="310" name="TextBox 309">
                <a:extLst>
                  <a:ext uri="{FF2B5EF4-FFF2-40B4-BE49-F238E27FC236}">
                    <a16:creationId xmlns:a16="http://schemas.microsoft.com/office/drawing/2014/main" id="{218CAE3A-1794-48F8-A07B-677FAA6EFEE1}"/>
                  </a:ext>
                </a:extLst>
              </p:cNvPr>
              <p:cNvSpPr txBox="1"/>
              <p:nvPr/>
            </p:nvSpPr>
            <p:spPr>
              <a:xfrm>
                <a:off x="6017625" y="1501225"/>
                <a:ext cx="1214306"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회사 </a:t>
                </a:r>
                <a:r>
                  <a:rPr lang="ko-KR" altLang="en-US" sz="800" b="1"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 납품업체 계약</a:t>
                </a:r>
              </a:p>
            </p:txBody>
          </p:sp>
        </p:grpSp>
        <p:sp>
          <p:nvSpPr>
            <p:cNvPr id="254" name="Rounded Rectangle 117">
              <a:extLst>
                <a:ext uri="{FF2B5EF4-FFF2-40B4-BE49-F238E27FC236}">
                  <a16:creationId xmlns:a16="http://schemas.microsoft.com/office/drawing/2014/main" id="{A6789C1A-718D-4EBA-85E8-DB77C38022E0}"/>
                </a:ext>
              </a:extLst>
            </p:cNvPr>
            <p:cNvSpPr/>
            <p:nvPr/>
          </p:nvSpPr>
          <p:spPr bwMode="auto">
            <a:xfrm>
              <a:off x="5998608" y="1644279"/>
              <a:ext cx="2817731" cy="470246"/>
            </a:xfrm>
            <a:prstGeom prst="roundRect">
              <a:avLst>
                <a:gd name="adj" fmla="val 0"/>
              </a:avLst>
            </a:prstGeom>
            <a:solidFill>
              <a:srgbClr val="E5EAF3"/>
            </a:solidFill>
            <a:ln w="9525" algn="ctr">
              <a:solidFill>
                <a:srgbClr val="005EB8"/>
              </a:solidFill>
              <a:prstDash val="solid"/>
              <a:round/>
              <a:headEnd/>
              <a:tailEnd/>
            </a:ln>
          </p:spPr>
          <p:txBody>
            <a:bodyPr lIns="18000" tIns="0" rIns="18000" bIns="0" anchor="ctr"/>
            <a:lstStyle/>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계약단가</a:t>
              </a:r>
              <a:r>
                <a:rPr lang="en-US" altLang="ko-KR" sz="800" kern="0" dirty="0">
                  <a:solidFill>
                    <a:srgbClr val="000000"/>
                  </a:solidFill>
                  <a:latin typeface="+mj-ea"/>
                  <a:ea typeface="+mj-ea"/>
                </a:rPr>
                <a:t>: </a:t>
              </a:r>
              <a:r>
                <a:rPr lang="ko-KR" altLang="en-US" sz="800" kern="0" dirty="0">
                  <a:solidFill>
                    <a:srgbClr val="000000"/>
                  </a:solidFill>
                  <a:latin typeface="+mj-ea"/>
                  <a:ea typeface="+mj-ea"/>
                </a:rPr>
                <a:t>제품</a:t>
              </a:r>
              <a:r>
                <a:rPr lang="en-US" altLang="ko-KR" sz="800" kern="0" dirty="0">
                  <a:solidFill>
                    <a:srgbClr val="000000"/>
                  </a:solidFill>
                  <a:latin typeface="+mj-ea"/>
                  <a:ea typeface="+mj-ea"/>
                </a:rPr>
                <a:t>-7,350</a:t>
              </a:r>
              <a:r>
                <a:rPr lang="ko-KR" altLang="en-US" sz="800" kern="0" dirty="0">
                  <a:solidFill>
                    <a:srgbClr val="000000"/>
                  </a:solidFill>
                  <a:latin typeface="+mj-ea"/>
                  <a:ea typeface="+mj-ea"/>
                </a:rPr>
                <a:t>원</a:t>
              </a:r>
              <a:r>
                <a:rPr lang="en-US" altLang="ko-KR" sz="800" kern="0" dirty="0">
                  <a:solidFill>
                    <a:srgbClr val="000000"/>
                  </a:solidFill>
                  <a:latin typeface="+mj-ea"/>
                  <a:ea typeface="+mj-ea"/>
                </a:rPr>
                <a:t>/kg, </a:t>
              </a:r>
              <a:r>
                <a:rPr lang="ko-KR" altLang="en-US" sz="800" kern="0" dirty="0">
                  <a:solidFill>
                    <a:srgbClr val="000000"/>
                  </a:solidFill>
                  <a:latin typeface="+mj-ea"/>
                  <a:ea typeface="+mj-ea"/>
                </a:rPr>
                <a:t>상품</a:t>
              </a:r>
              <a:r>
                <a:rPr lang="en-US" altLang="ko-KR" sz="800" kern="0" dirty="0">
                  <a:solidFill>
                    <a:srgbClr val="000000"/>
                  </a:solidFill>
                  <a:latin typeface="+mj-ea"/>
                  <a:ea typeface="+mj-ea"/>
                </a:rPr>
                <a:t>-8,200</a:t>
              </a:r>
              <a:r>
                <a:rPr lang="ko-KR" altLang="en-US" sz="800" kern="0" dirty="0">
                  <a:solidFill>
                    <a:srgbClr val="000000"/>
                  </a:solidFill>
                  <a:latin typeface="+mj-ea"/>
                  <a:ea typeface="+mj-ea"/>
                </a:rPr>
                <a:t>원</a:t>
              </a:r>
              <a:r>
                <a:rPr lang="en-US" altLang="ko-KR" sz="800" kern="0" dirty="0">
                  <a:solidFill>
                    <a:srgbClr val="000000"/>
                  </a:solidFill>
                  <a:latin typeface="+mj-ea"/>
                  <a:ea typeface="+mj-ea"/>
                </a:rPr>
                <a:t>/kg</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익월 </a:t>
              </a:r>
              <a:r>
                <a:rPr lang="en-US" altLang="ko-KR" sz="800" kern="0" dirty="0">
                  <a:solidFill>
                    <a:srgbClr val="000000"/>
                  </a:solidFill>
                  <a:latin typeface="+mj-ea"/>
                  <a:ea typeface="+mj-ea"/>
                </a:rPr>
                <a:t>15</a:t>
              </a:r>
              <a:r>
                <a:rPr lang="ko-KR" altLang="en-US" sz="800" kern="0" dirty="0">
                  <a:solidFill>
                    <a:srgbClr val="000000"/>
                  </a:solidFill>
                  <a:latin typeface="+mj-ea"/>
                  <a:ea typeface="+mj-ea"/>
                </a:rPr>
                <a:t>일 현금 대금지급</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en-US" altLang="ko-KR" sz="800" kern="0" dirty="0">
                  <a:solidFill>
                    <a:srgbClr val="000000"/>
                  </a:solidFill>
                  <a:latin typeface="+mj-ea"/>
                  <a:ea typeface="+mj-ea"/>
                </a:rPr>
                <a:t>(</a:t>
              </a:r>
              <a:r>
                <a:rPr lang="ko-KR" altLang="en-US" sz="800" kern="0" dirty="0">
                  <a:solidFill>
                    <a:srgbClr val="000000"/>
                  </a:solidFill>
                  <a:latin typeface="+mj-ea"/>
                  <a:ea typeface="+mj-ea"/>
                </a:rPr>
                <a:t>대상</a:t>
              </a:r>
              <a:r>
                <a:rPr lang="en-US" altLang="ko-KR" sz="800" kern="0" dirty="0">
                  <a:solidFill>
                    <a:srgbClr val="000000"/>
                  </a:solidFill>
                  <a:latin typeface="+mj-ea"/>
                  <a:ea typeface="+mj-ea"/>
                </a:rPr>
                <a:t>) </a:t>
              </a:r>
              <a:r>
                <a:rPr lang="ko-KR" altLang="en-US" sz="800" kern="0" dirty="0">
                  <a:solidFill>
                    <a:srgbClr val="000000"/>
                  </a:solidFill>
                  <a:latin typeface="+mj-ea"/>
                  <a:ea typeface="+mj-ea"/>
                </a:rPr>
                <a:t>특약사항</a:t>
              </a:r>
              <a:r>
                <a:rPr lang="en-US" altLang="ko-KR" sz="800" kern="0" dirty="0">
                  <a:solidFill>
                    <a:srgbClr val="000000"/>
                  </a:solidFill>
                  <a:latin typeface="+mj-ea"/>
                  <a:ea typeface="+mj-ea"/>
                </a:rPr>
                <a:t>: </a:t>
              </a:r>
              <a:r>
                <a:rPr lang="ko-KR" altLang="en-US" sz="800" kern="0" dirty="0">
                  <a:solidFill>
                    <a:srgbClr val="000000"/>
                  </a:solidFill>
                  <a:latin typeface="+mj-ea"/>
                  <a:ea typeface="+mj-ea"/>
                </a:rPr>
                <a:t>매년 계약 </a:t>
              </a:r>
              <a:r>
                <a:rPr lang="ko-KR" altLang="en-US" sz="800" kern="0" dirty="0" err="1">
                  <a:solidFill>
                    <a:srgbClr val="000000"/>
                  </a:solidFill>
                  <a:latin typeface="+mj-ea"/>
                  <a:ea typeface="+mj-ea"/>
                </a:rPr>
                <a:t>구매량</a:t>
              </a:r>
              <a:r>
                <a:rPr lang="ko-KR" altLang="en-US" sz="800" kern="0" dirty="0">
                  <a:solidFill>
                    <a:srgbClr val="000000"/>
                  </a:solidFill>
                  <a:latin typeface="+mj-ea"/>
                  <a:ea typeface="+mj-ea"/>
                </a:rPr>
                <a:t> </a:t>
              </a:r>
              <a:r>
                <a:rPr lang="en-US" altLang="ko-KR" sz="800" kern="0" dirty="0">
                  <a:solidFill>
                    <a:srgbClr val="000000"/>
                  </a:solidFill>
                  <a:latin typeface="+mj-ea"/>
                  <a:ea typeface="+mj-ea"/>
                </a:rPr>
                <a:t>450</a:t>
              </a:r>
              <a:r>
                <a:rPr lang="ko-KR" altLang="en-US" sz="800" kern="0" dirty="0">
                  <a:solidFill>
                    <a:srgbClr val="000000"/>
                  </a:solidFill>
                  <a:latin typeface="+mj-ea"/>
                  <a:ea typeface="+mj-ea"/>
                </a:rPr>
                <a:t>톤 이상</a:t>
              </a:r>
              <a:endParaRPr lang="en-US" altLang="ko-KR" sz="800" kern="0" dirty="0">
                <a:solidFill>
                  <a:srgbClr val="000000"/>
                </a:solidFill>
                <a:latin typeface="+mj-ea"/>
                <a:ea typeface="+mj-ea"/>
              </a:endParaRPr>
            </a:p>
          </p:txBody>
        </p:sp>
      </p:grpSp>
      <p:grpSp>
        <p:nvGrpSpPr>
          <p:cNvPr id="25" name="그룹 24">
            <a:extLst>
              <a:ext uri="{FF2B5EF4-FFF2-40B4-BE49-F238E27FC236}">
                <a16:creationId xmlns:a16="http://schemas.microsoft.com/office/drawing/2014/main" id="{85469A6F-706E-42A4-85B2-94CB166F0DBF}"/>
              </a:ext>
            </a:extLst>
          </p:cNvPr>
          <p:cNvGrpSpPr/>
          <p:nvPr/>
        </p:nvGrpSpPr>
        <p:grpSpPr>
          <a:xfrm>
            <a:off x="5919498" y="2816459"/>
            <a:ext cx="2895258" cy="553549"/>
            <a:chOff x="5917915" y="2748733"/>
            <a:chExt cx="2895258" cy="553549"/>
          </a:xfrm>
        </p:grpSpPr>
        <p:grpSp>
          <p:nvGrpSpPr>
            <p:cNvPr id="21" name="그룹 20">
              <a:extLst>
                <a:ext uri="{FF2B5EF4-FFF2-40B4-BE49-F238E27FC236}">
                  <a16:creationId xmlns:a16="http://schemas.microsoft.com/office/drawing/2014/main" id="{24FB7303-9B84-4FCE-B3E0-2EBBFE6D4FF9}"/>
                </a:ext>
              </a:extLst>
            </p:cNvPr>
            <p:cNvGrpSpPr/>
            <p:nvPr/>
          </p:nvGrpSpPr>
          <p:grpSpPr>
            <a:xfrm>
              <a:off x="5917915" y="2748733"/>
              <a:ext cx="1355408" cy="215444"/>
              <a:chOff x="5917915" y="1793010"/>
              <a:chExt cx="1355408" cy="215444"/>
            </a:xfrm>
          </p:grpSpPr>
          <p:sp>
            <p:nvSpPr>
              <p:cNvPr id="311" name="직사각형 17">
                <a:extLst>
                  <a:ext uri="{FF2B5EF4-FFF2-40B4-BE49-F238E27FC236}">
                    <a16:creationId xmlns:a16="http://schemas.microsoft.com/office/drawing/2014/main" id="{2BD72A46-93AD-4A78-B9D7-C4346A7E4BFB}"/>
                  </a:ext>
                </a:extLst>
              </p:cNvPr>
              <p:cNvSpPr>
                <a:spLocks noChangeArrowheads="1"/>
              </p:cNvSpPr>
              <p:nvPr/>
            </p:nvSpPr>
            <p:spPr bwMode="auto">
              <a:xfrm>
                <a:off x="5917915" y="1820489"/>
                <a:ext cx="128604" cy="160487"/>
              </a:xfrm>
              <a:prstGeom prst="rect">
                <a:avLst/>
              </a:prstGeom>
              <a:solidFill>
                <a:srgbClr val="0091DA"/>
              </a:solidFill>
              <a:ln w="9525" algn="ctr">
                <a:solidFill>
                  <a:srgbClr val="0091DA"/>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2’</a:t>
                </a:r>
              </a:p>
            </p:txBody>
          </p:sp>
          <p:sp>
            <p:nvSpPr>
              <p:cNvPr id="312" name="TextBox 311">
                <a:extLst>
                  <a:ext uri="{FF2B5EF4-FFF2-40B4-BE49-F238E27FC236}">
                    <a16:creationId xmlns:a16="http://schemas.microsoft.com/office/drawing/2014/main" id="{4ABDF02C-6768-4154-BF61-E2DFACE828DD}"/>
                  </a:ext>
                </a:extLst>
              </p:cNvPr>
              <p:cNvSpPr txBox="1"/>
              <p:nvPr/>
            </p:nvSpPr>
            <p:spPr>
              <a:xfrm>
                <a:off x="5977715" y="1793010"/>
                <a:ext cx="1295608"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회사 </a:t>
                </a:r>
                <a:r>
                  <a:rPr lang="ko-KR" altLang="en-US" sz="800" b="1"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 물류업체 계약</a:t>
                </a:r>
              </a:p>
            </p:txBody>
          </p:sp>
        </p:grpSp>
        <p:sp>
          <p:nvSpPr>
            <p:cNvPr id="258" name="Rounded Rectangle 117">
              <a:extLst>
                <a:ext uri="{FF2B5EF4-FFF2-40B4-BE49-F238E27FC236}">
                  <a16:creationId xmlns:a16="http://schemas.microsoft.com/office/drawing/2014/main" id="{4695F139-340E-46FA-AFB8-0B7F061DF6F1}"/>
                </a:ext>
              </a:extLst>
            </p:cNvPr>
            <p:cNvSpPr/>
            <p:nvPr/>
          </p:nvSpPr>
          <p:spPr bwMode="auto">
            <a:xfrm>
              <a:off x="5986507" y="2970547"/>
              <a:ext cx="2826666" cy="331735"/>
            </a:xfrm>
            <a:prstGeom prst="roundRect">
              <a:avLst>
                <a:gd name="adj" fmla="val 0"/>
              </a:avLst>
            </a:prstGeom>
            <a:solidFill>
              <a:srgbClr val="E5EAF3"/>
            </a:solidFill>
            <a:ln w="9525" algn="ctr">
              <a:solidFill>
                <a:srgbClr val="005EB8"/>
              </a:solidFill>
              <a:prstDash val="solid"/>
              <a:round/>
              <a:headEnd/>
              <a:tailEnd/>
            </a:ln>
          </p:spPr>
          <p:txBody>
            <a:bodyPr lIns="18000" tIns="0" rIns="18000" bIns="0" anchor="ctr"/>
            <a:lstStyle/>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익월 </a:t>
              </a:r>
              <a:r>
                <a:rPr lang="en-US" altLang="ko-KR" sz="800" kern="0" dirty="0">
                  <a:solidFill>
                    <a:srgbClr val="000000"/>
                  </a:solidFill>
                  <a:latin typeface="+mj-ea"/>
                  <a:ea typeface="+mj-ea"/>
                </a:rPr>
                <a:t>27</a:t>
              </a:r>
              <a:r>
                <a:rPr lang="ko-KR" altLang="en-US" sz="800" kern="0" dirty="0">
                  <a:solidFill>
                    <a:srgbClr val="000000"/>
                  </a:solidFill>
                  <a:latin typeface="+mj-ea"/>
                  <a:ea typeface="+mj-ea"/>
                </a:rPr>
                <a:t>일 본사에 물품대금 지급 </a:t>
              </a:r>
              <a:endParaRPr lang="en-US" altLang="ko-KR" sz="800" kern="0" dirty="0">
                <a:solidFill>
                  <a:srgbClr val="000000"/>
                </a:solidFill>
                <a:latin typeface="+mj-ea"/>
                <a:ea typeface="+mj-ea"/>
              </a:endParaRP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dirty="0">
                  <a:solidFill>
                    <a:srgbClr val="000000"/>
                  </a:solidFill>
                  <a:latin typeface="맑은 고딕" panose="020B0503020000020004" pitchFamily="50" charset="-127"/>
                </a:rPr>
                <a:t>매출인식</a:t>
              </a:r>
              <a:r>
                <a:rPr lang="en-US" altLang="ko-KR" sz="800" dirty="0">
                  <a:solidFill>
                    <a:srgbClr val="000000"/>
                  </a:solidFill>
                  <a:latin typeface="맑은 고딕" panose="020B0503020000020004" pitchFamily="50" charset="-127"/>
                </a:rPr>
                <a:t>(</a:t>
              </a:r>
              <a:r>
                <a:rPr lang="ko-KR" altLang="en-US" sz="800" dirty="0" err="1">
                  <a:solidFill>
                    <a:srgbClr val="000000"/>
                  </a:solidFill>
                  <a:latin typeface="맑은 고딕" panose="020B0503020000020004" pitchFamily="50" charset="-127"/>
                </a:rPr>
                <a:t>순액법</a:t>
              </a:r>
              <a:r>
                <a:rPr lang="en-US" altLang="ko-KR" sz="800" dirty="0">
                  <a:solidFill>
                    <a:srgbClr val="000000"/>
                  </a:solidFill>
                  <a:latin typeface="맑은 고딕" panose="020B0503020000020004" pitchFamily="50" charset="-127"/>
                </a:rPr>
                <a:t>): </a:t>
              </a:r>
              <a:r>
                <a:rPr lang="ko-KR" altLang="en-US" sz="800" dirty="0" err="1">
                  <a:solidFill>
                    <a:srgbClr val="000000"/>
                  </a:solidFill>
                  <a:latin typeface="맑은 고딕" panose="020B0503020000020004" pitchFamily="50" charset="-127"/>
                </a:rPr>
                <a:t>원두납품가액</a:t>
              </a:r>
              <a:r>
                <a:rPr lang="en-US" altLang="ko-KR" sz="800" dirty="0">
                  <a:solidFill>
                    <a:srgbClr val="000000"/>
                  </a:solidFill>
                  <a:latin typeface="맑은 고딕" panose="020B0503020000020004" pitchFamily="50" charset="-127"/>
                </a:rPr>
                <a:t>-</a:t>
              </a:r>
              <a:r>
                <a:rPr lang="ko-KR" altLang="en-US" sz="800" dirty="0">
                  <a:solidFill>
                    <a:srgbClr val="000000"/>
                  </a:solidFill>
                  <a:latin typeface="맑은 고딕" panose="020B0503020000020004" pitchFamily="50" charset="-127"/>
                </a:rPr>
                <a:t>원두매입금액</a:t>
              </a:r>
              <a:r>
                <a:rPr lang="en-US" altLang="ko-KR" sz="800" dirty="0">
                  <a:solidFill>
                    <a:srgbClr val="000000"/>
                  </a:solidFill>
                  <a:latin typeface="맑은 고딕" panose="020B0503020000020004" pitchFamily="50" charset="-127"/>
                </a:rPr>
                <a:t>-</a:t>
              </a:r>
              <a:r>
                <a:rPr lang="ko-KR" altLang="en-US" sz="800" dirty="0">
                  <a:solidFill>
                    <a:srgbClr val="000000"/>
                  </a:solidFill>
                  <a:latin typeface="맑은 고딕" panose="020B0503020000020004" pitchFamily="50" charset="-127"/>
                </a:rPr>
                <a:t>물류수수료</a:t>
              </a:r>
              <a:endParaRPr lang="ko-KR" altLang="en-US" sz="800" kern="0" dirty="0">
                <a:solidFill>
                  <a:srgbClr val="000000"/>
                </a:solidFill>
                <a:latin typeface="+mj-ea"/>
                <a:ea typeface="+mj-ea"/>
              </a:endParaRPr>
            </a:p>
          </p:txBody>
        </p:sp>
      </p:grpSp>
      <p:grpSp>
        <p:nvGrpSpPr>
          <p:cNvPr id="26" name="그룹 25">
            <a:extLst>
              <a:ext uri="{FF2B5EF4-FFF2-40B4-BE49-F238E27FC236}">
                <a16:creationId xmlns:a16="http://schemas.microsoft.com/office/drawing/2014/main" id="{B3A25CD6-1069-4D4E-8D7F-141BA945E90B}"/>
              </a:ext>
            </a:extLst>
          </p:cNvPr>
          <p:cNvGrpSpPr/>
          <p:nvPr/>
        </p:nvGrpSpPr>
        <p:grpSpPr>
          <a:xfrm>
            <a:off x="5922069" y="3441049"/>
            <a:ext cx="2890117" cy="433701"/>
            <a:chOff x="5922908" y="3441049"/>
            <a:chExt cx="2890117" cy="433701"/>
          </a:xfrm>
        </p:grpSpPr>
        <p:grpSp>
          <p:nvGrpSpPr>
            <p:cNvPr id="190" name="그룹 189">
              <a:extLst>
                <a:ext uri="{FF2B5EF4-FFF2-40B4-BE49-F238E27FC236}">
                  <a16:creationId xmlns:a16="http://schemas.microsoft.com/office/drawing/2014/main" id="{4B14EE02-7C82-46A9-98F8-700FA5BA875E}"/>
                </a:ext>
              </a:extLst>
            </p:cNvPr>
            <p:cNvGrpSpPr/>
            <p:nvPr/>
          </p:nvGrpSpPr>
          <p:grpSpPr>
            <a:xfrm>
              <a:off x="5922908" y="3441049"/>
              <a:ext cx="1485410" cy="215444"/>
              <a:chOff x="5917915" y="2214393"/>
              <a:chExt cx="1485410" cy="215444"/>
            </a:xfrm>
          </p:grpSpPr>
          <p:sp>
            <p:nvSpPr>
              <p:cNvPr id="191" name="직사각형 17">
                <a:extLst>
                  <a:ext uri="{FF2B5EF4-FFF2-40B4-BE49-F238E27FC236}">
                    <a16:creationId xmlns:a16="http://schemas.microsoft.com/office/drawing/2014/main" id="{36183150-0FD9-466C-B17D-07EA20A43C55}"/>
                  </a:ext>
                </a:extLst>
              </p:cNvPr>
              <p:cNvSpPr>
                <a:spLocks noChangeArrowheads="1"/>
              </p:cNvSpPr>
              <p:nvPr/>
            </p:nvSpPr>
            <p:spPr bwMode="auto">
              <a:xfrm>
                <a:off x="5917915" y="2241872"/>
                <a:ext cx="128604" cy="16048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3</a:t>
                </a:r>
              </a:p>
            </p:txBody>
          </p:sp>
          <p:sp>
            <p:nvSpPr>
              <p:cNvPr id="192" name="TextBox 191">
                <a:extLst>
                  <a:ext uri="{FF2B5EF4-FFF2-40B4-BE49-F238E27FC236}">
                    <a16:creationId xmlns:a16="http://schemas.microsoft.com/office/drawing/2014/main" id="{0036AAC2-7BF4-4C10-80EB-7361408008CB}"/>
                  </a:ext>
                </a:extLst>
              </p:cNvPr>
              <p:cNvSpPr txBox="1"/>
              <p:nvPr/>
            </p:nvSpPr>
            <p:spPr>
              <a:xfrm>
                <a:off x="5990302" y="2214393"/>
                <a:ext cx="1413023"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물류업체 </a:t>
                </a:r>
                <a:r>
                  <a:rPr lang="ko-KR" altLang="en-US" sz="800" b="1" dirty="0">
                    <a:solidFill>
                      <a:srgbClr val="003087"/>
                    </a:solidFill>
                    <a:latin typeface="Arial" panose="020B0604020202020204" pitchFamily="34" charset="0"/>
                    <a:cs typeface="Arial" panose="020B0604020202020204" pitchFamily="34" charset="0"/>
                  </a:rPr>
                  <a:t>↔ </a:t>
                </a:r>
                <a:r>
                  <a:rPr lang="ko-KR" altLang="en-US" sz="800" dirty="0">
                    <a:solidFill>
                      <a:srgbClr val="003087"/>
                    </a:solidFill>
                    <a:latin typeface="Arial" panose="020B0604020202020204" pitchFamily="34" charset="0"/>
                    <a:cs typeface="Arial" panose="020B0604020202020204" pitchFamily="34" charset="0"/>
                  </a:rPr>
                  <a:t>납품업체 계약</a:t>
                </a:r>
              </a:p>
            </p:txBody>
          </p:sp>
        </p:grpSp>
        <p:sp>
          <p:nvSpPr>
            <p:cNvPr id="259" name="Rounded Rectangle 117">
              <a:extLst>
                <a:ext uri="{FF2B5EF4-FFF2-40B4-BE49-F238E27FC236}">
                  <a16:creationId xmlns:a16="http://schemas.microsoft.com/office/drawing/2014/main" id="{3BAC455A-8E79-4D3E-BA28-51B065327E36}"/>
                </a:ext>
              </a:extLst>
            </p:cNvPr>
            <p:cNvSpPr/>
            <p:nvPr/>
          </p:nvSpPr>
          <p:spPr bwMode="auto">
            <a:xfrm>
              <a:off x="5995294" y="3667687"/>
              <a:ext cx="2817731" cy="207063"/>
            </a:xfrm>
            <a:prstGeom prst="roundRect">
              <a:avLst>
                <a:gd name="adj" fmla="val 0"/>
              </a:avLst>
            </a:prstGeom>
            <a:solidFill>
              <a:srgbClr val="E5EAF3"/>
            </a:solidFill>
            <a:ln w="9525" algn="ctr">
              <a:solidFill>
                <a:srgbClr val="005EB8"/>
              </a:solidFill>
              <a:prstDash val="solid"/>
              <a:round/>
              <a:headEnd/>
              <a:tailEnd/>
            </a:ln>
          </p:spPr>
          <p:txBody>
            <a:bodyPr lIns="18000" tIns="0" rIns="18000" bIns="0" anchor="ctr"/>
            <a:lstStyle/>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익월 </a:t>
              </a:r>
              <a:r>
                <a:rPr lang="en-US" altLang="ko-KR" sz="800" kern="0" dirty="0">
                  <a:solidFill>
                    <a:srgbClr val="000000"/>
                  </a:solidFill>
                  <a:latin typeface="+mj-ea"/>
                  <a:ea typeface="+mj-ea"/>
                </a:rPr>
                <a:t>27</a:t>
              </a:r>
              <a:r>
                <a:rPr lang="ko-KR" altLang="en-US" sz="800" kern="0" dirty="0">
                  <a:solidFill>
                    <a:srgbClr val="000000"/>
                  </a:solidFill>
                  <a:latin typeface="+mj-ea"/>
                  <a:ea typeface="+mj-ea"/>
                </a:rPr>
                <a:t>일 물류사에서 현금 대금지급</a:t>
              </a:r>
              <a:endParaRPr lang="en-US" altLang="ko-KR" sz="800" kern="0" dirty="0">
                <a:solidFill>
                  <a:srgbClr val="000000"/>
                </a:solidFill>
                <a:latin typeface="+mj-ea"/>
                <a:ea typeface="+mj-ea"/>
              </a:endParaRPr>
            </a:p>
          </p:txBody>
        </p:sp>
      </p:grpSp>
      <p:grpSp>
        <p:nvGrpSpPr>
          <p:cNvPr id="24" name="그룹 23">
            <a:extLst>
              <a:ext uri="{FF2B5EF4-FFF2-40B4-BE49-F238E27FC236}">
                <a16:creationId xmlns:a16="http://schemas.microsoft.com/office/drawing/2014/main" id="{32537E60-AE7D-4250-8E31-3C0B96F72D57}"/>
              </a:ext>
            </a:extLst>
          </p:cNvPr>
          <p:cNvGrpSpPr/>
          <p:nvPr/>
        </p:nvGrpSpPr>
        <p:grpSpPr>
          <a:xfrm>
            <a:off x="5923966" y="2185565"/>
            <a:ext cx="2886323" cy="559854"/>
            <a:chOff x="5926708" y="2138542"/>
            <a:chExt cx="2886323" cy="559854"/>
          </a:xfrm>
        </p:grpSpPr>
        <p:grpSp>
          <p:nvGrpSpPr>
            <p:cNvPr id="260" name="그룹 259">
              <a:extLst>
                <a:ext uri="{FF2B5EF4-FFF2-40B4-BE49-F238E27FC236}">
                  <a16:creationId xmlns:a16="http://schemas.microsoft.com/office/drawing/2014/main" id="{2AB9212A-40CC-46C9-B634-D7EB27308F91}"/>
                </a:ext>
              </a:extLst>
            </p:cNvPr>
            <p:cNvGrpSpPr/>
            <p:nvPr/>
          </p:nvGrpSpPr>
          <p:grpSpPr>
            <a:xfrm>
              <a:off x="5926708" y="2138542"/>
              <a:ext cx="1355408" cy="215444"/>
              <a:chOff x="5917915" y="1793010"/>
              <a:chExt cx="1355408" cy="215444"/>
            </a:xfrm>
          </p:grpSpPr>
          <p:sp>
            <p:nvSpPr>
              <p:cNvPr id="261" name="직사각형 17">
                <a:extLst>
                  <a:ext uri="{FF2B5EF4-FFF2-40B4-BE49-F238E27FC236}">
                    <a16:creationId xmlns:a16="http://schemas.microsoft.com/office/drawing/2014/main" id="{F2623E2B-6FD7-493C-9170-B532FECD6A63}"/>
                  </a:ext>
                </a:extLst>
              </p:cNvPr>
              <p:cNvSpPr>
                <a:spLocks noChangeArrowheads="1"/>
              </p:cNvSpPr>
              <p:nvPr/>
            </p:nvSpPr>
            <p:spPr bwMode="auto">
              <a:xfrm>
                <a:off x="5917915" y="1820489"/>
                <a:ext cx="128604" cy="16048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2</a:t>
                </a:r>
              </a:p>
            </p:txBody>
          </p:sp>
          <p:sp>
            <p:nvSpPr>
              <p:cNvPr id="262" name="TextBox 261">
                <a:extLst>
                  <a:ext uri="{FF2B5EF4-FFF2-40B4-BE49-F238E27FC236}">
                    <a16:creationId xmlns:a16="http://schemas.microsoft.com/office/drawing/2014/main" id="{FA979C70-3F77-428E-80E3-7C60DE2E3206}"/>
                  </a:ext>
                </a:extLst>
              </p:cNvPr>
              <p:cNvSpPr txBox="1"/>
              <p:nvPr/>
            </p:nvSpPr>
            <p:spPr>
              <a:xfrm>
                <a:off x="5977715" y="1793010"/>
                <a:ext cx="1295608"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회사 </a:t>
                </a:r>
                <a:r>
                  <a:rPr lang="ko-KR" altLang="en-US" sz="800" b="1"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 물류업체 계약</a:t>
                </a:r>
              </a:p>
            </p:txBody>
          </p:sp>
        </p:grpSp>
        <p:sp>
          <p:nvSpPr>
            <p:cNvPr id="263" name="Rounded Rectangle 117">
              <a:extLst>
                <a:ext uri="{FF2B5EF4-FFF2-40B4-BE49-F238E27FC236}">
                  <a16:creationId xmlns:a16="http://schemas.microsoft.com/office/drawing/2014/main" id="{E42E4F8D-DB3C-45A6-8D30-2F934F842167}"/>
                </a:ext>
              </a:extLst>
            </p:cNvPr>
            <p:cNvSpPr/>
            <p:nvPr/>
          </p:nvSpPr>
          <p:spPr bwMode="auto">
            <a:xfrm>
              <a:off x="5995300" y="2365270"/>
              <a:ext cx="2817731" cy="333126"/>
            </a:xfrm>
            <a:prstGeom prst="roundRect">
              <a:avLst>
                <a:gd name="adj" fmla="val 0"/>
              </a:avLst>
            </a:prstGeom>
            <a:solidFill>
              <a:srgbClr val="E5EAF3"/>
            </a:solidFill>
            <a:ln w="9525" algn="ctr">
              <a:solidFill>
                <a:srgbClr val="005EB8"/>
              </a:solidFill>
              <a:prstDash val="solid"/>
              <a:round/>
              <a:headEnd/>
              <a:tailEnd/>
            </a:ln>
          </p:spPr>
          <p:txBody>
            <a:bodyPr lIns="18000" tIns="0" rIns="18000" bIns="0" anchor="ctr"/>
            <a:lstStyle/>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익월 </a:t>
              </a:r>
              <a:r>
                <a:rPr lang="en-US" altLang="ko-KR" sz="800" kern="0" dirty="0">
                  <a:solidFill>
                    <a:srgbClr val="000000"/>
                  </a:solidFill>
                  <a:latin typeface="+mj-ea"/>
                  <a:ea typeface="+mj-ea"/>
                </a:rPr>
                <a:t>27</a:t>
              </a:r>
              <a:r>
                <a:rPr lang="ko-KR" altLang="en-US" sz="800" kern="0" dirty="0">
                  <a:solidFill>
                    <a:srgbClr val="000000"/>
                  </a:solidFill>
                  <a:latin typeface="+mj-ea"/>
                  <a:ea typeface="+mj-ea"/>
                </a:rPr>
                <a:t>일 본사에 물품대금 지급</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매출인식</a:t>
              </a:r>
              <a:r>
                <a:rPr lang="en-US" altLang="ko-KR" sz="800" kern="0" dirty="0">
                  <a:solidFill>
                    <a:srgbClr val="000000"/>
                  </a:solidFill>
                  <a:latin typeface="+mj-ea"/>
                  <a:ea typeface="+mj-ea"/>
                </a:rPr>
                <a:t>(</a:t>
              </a:r>
              <a:r>
                <a:rPr lang="ko-KR" altLang="en-US" sz="800" kern="0" dirty="0" err="1">
                  <a:solidFill>
                    <a:srgbClr val="000000"/>
                  </a:solidFill>
                  <a:latin typeface="+mj-ea"/>
                  <a:ea typeface="+mj-ea"/>
                </a:rPr>
                <a:t>총액법</a:t>
              </a:r>
              <a:r>
                <a:rPr lang="en-US" altLang="ko-KR" sz="800" kern="0" dirty="0">
                  <a:solidFill>
                    <a:srgbClr val="000000"/>
                  </a:solidFill>
                  <a:latin typeface="+mj-ea"/>
                  <a:ea typeface="+mj-ea"/>
                </a:rPr>
                <a:t>): </a:t>
              </a:r>
              <a:r>
                <a:rPr lang="ko-KR" altLang="en-US" sz="800" dirty="0" err="1">
                  <a:solidFill>
                    <a:srgbClr val="000000"/>
                  </a:solidFill>
                  <a:latin typeface="맑은 고딕" panose="020B0503020000020004" pitchFamily="50" charset="-127"/>
                </a:rPr>
                <a:t>원두납품가액</a:t>
              </a:r>
              <a:r>
                <a:rPr lang="en-US" altLang="ko-KR" sz="800" dirty="0">
                  <a:solidFill>
                    <a:srgbClr val="000000"/>
                  </a:solidFill>
                  <a:latin typeface="맑은 고딕" panose="020B0503020000020004" pitchFamily="50" charset="-127"/>
                </a:rPr>
                <a:t>-</a:t>
              </a:r>
              <a:r>
                <a:rPr lang="ko-KR" altLang="en-US" sz="800" dirty="0">
                  <a:solidFill>
                    <a:srgbClr val="000000"/>
                  </a:solidFill>
                  <a:latin typeface="맑은 고딕" panose="020B0503020000020004" pitchFamily="50" charset="-127"/>
                </a:rPr>
                <a:t>물류수수료</a:t>
              </a:r>
              <a:endParaRPr lang="en-US" altLang="ko-KR" sz="800" kern="0" dirty="0">
                <a:solidFill>
                  <a:srgbClr val="000000"/>
                </a:solidFill>
                <a:latin typeface="+mj-ea"/>
                <a:ea typeface="+mj-ea"/>
              </a:endParaRPr>
            </a:p>
          </p:txBody>
        </p:sp>
      </p:grpSp>
      <p:sp>
        <p:nvSpPr>
          <p:cNvPr id="264" name="직사각형 227">
            <a:extLst>
              <a:ext uri="{FF2B5EF4-FFF2-40B4-BE49-F238E27FC236}">
                <a16:creationId xmlns:a16="http://schemas.microsoft.com/office/drawing/2014/main" id="{608FC821-026C-4729-A883-A0AE030AAB32}"/>
              </a:ext>
            </a:extLst>
          </p:cNvPr>
          <p:cNvSpPr/>
          <p:nvPr/>
        </p:nvSpPr>
        <p:spPr bwMode="auto">
          <a:xfrm>
            <a:off x="438438" y="3532982"/>
            <a:ext cx="2291183" cy="370972"/>
          </a:xfrm>
          <a:prstGeom prst="rect">
            <a:avLst/>
          </a:prstGeom>
          <a:noFill/>
          <a:ln w="3175" cap="flat" cmpd="sng" algn="ctr">
            <a:solidFill>
              <a:srgbClr val="6FC2B4"/>
            </a:solidFill>
            <a:prstDash val="solid"/>
            <a:round/>
            <a:headEnd type="none" w="med" len="med"/>
            <a:tailEnd type="none" w="med" len="med"/>
          </a:ln>
          <a:effectLst/>
        </p:spPr>
        <p:txBody>
          <a:bodyPr vert="horz" wrap="square" lIns="78203" tIns="39101" rIns="78203" bIns="39101" numCol="1" rtlCol="0" anchor="ctr" anchorCtr="0" compatLnSpc="1">
            <a:prstTxWarp prst="textNoShape">
              <a:avLst/>
            </a:prstTxWarp>
          </a:bodyPr>
          <a:lstStyle/>
          <a:p>
            <a:pPr defTabSz="781995" latinLnBrk="1"/>
            <a:r>
              <a:rPr lang="en-US" altLang="ko-KR" sz="700" kern="0" dirty="0">
                <a:solidFill>
                  <a:srgbClr val="000000"/>
                </a:solidFill>
                <a:latin typeface="+mj-ea"/>
              </a:rPr>
              <a:t>Note 1:</a:t>
            </a:r>
            <a:r>
              <a:rPr lang="ko-KR" altLang="en-US" sz="700" kern="0" dirty="0">
                <a:solidFill>
                  <a:srgbClr val="000000"/>
                </a:solidFill>
                <a:latin typeface="+mj-ea"/>
              </a:rPr>
              <a:t> 물류수수료 </a:t>
            </a:r>
            <a:r>
              <a:rPr lang="en-US" altLang="ko-KR" sz="700" kern="0" dirty="0">
                <a:solidFill>
                  <a:srgbClr val="000000"/>
                </a:solidFill>
                <a:latin typeface="+mj-ea"/>
              </a:rPr>
              <a:t>= </a:t>
            </a:r>
            <a:r>
              <a:rPr lang="ko-KR" altLang="en-US" sz="700" kern="0" dirty="0">
                <a:solidFill>
                  <a:srgbClr val="000000"/>
                </a:solidFill>
                <a:latin typeface="+mj-ea"/>
              </a:rPr>
              <a:t>공급가 </a:t>
            </a:r>
            <a:r>
              <a:rPr lang="en-US" altLang="ko-KR" sz="700" kern="0" dirty="0">
                <a:solidFill>
                  <a:srgbClr val="000000"/>
                </a:solidFill>
                <a:latin typeface="+mj-ea"/>
              </a:rPr>
              <a:t>x </a:t>
            </a:r>
            <a:r>
              <a:rPr lang="ko-KR" altLang="en-US" sz="700" kern="0" dirty="0">
                <a:solidFill>
                  <a:srgbClr val="000000"/>
                </a:solidFill>
                <a:latin typeface="+mj-ea"/>
              </a:rPr>
              <a:t>수수료율</a:t>
            </a:r>
            <a:r>
              <a:rPr lang="en-US" altLang="ko-KR" sz="700" kern="0" dirty="0">
                <a:solidFill>
                  <a:srgbClr val="000000"/>
                </a:solidFill>
                <a:latin typeface="+mj-ea"/>
              </a:rPr>
              <a:t>(%)</a:t>
            </a:r>
          </a:p>
          <a:p>
            <a:pPr marL="171450" indent="-108000" defTabSz="781995" latinLnBrk="1">
              <a:buFontTx/>
              <a:buChar char="-"/>
            </a:pPr>
            <a:r>
              <a:rPr lang="ko-KR" altLang="en-US" sz="700" kern="0" dirty="0">
                <a:solidFill>
                  <a:srgbClr val="000000"/>
                </a:solidFill>
                <a:latin typeface="+mj-ea"/>
              </a:rPr>
              <a:t>원두</a:t>
            </a:r>
            <a:r>
              <a:rPr lang="en-US" altLang="ko-KR" sz="700" kern="0" dirty="0">
                <a:solidFill>
                  <a:srgbClr val="000000"/>
                </a:solidFill>
                <a:latin typeface="+mj-ea"/>
              </a:rPr>
              <a:t>/</a:t>
            </a:r>
            <a:r>
              <a:rPr lang="ko-KR" altLang="en-US" sz="700" kern="0" dirty="0">
                <a:solidFill>
                  <a:srgbClr val="000000"/>
                </a:solidFill>
                <a:latin typeface="+mj-ea"/>
              </a:rPr>
              <a:t>우유 </a:t>
            </a:r>
            <a:r>
              <a:rPr lang="en-US" altLang="ko-KR" sz="700" kern="0" dirty="0">
                <a:solidFill>
                  <a:srgbClr val="000000"/>
                </a:solidFill>
                <a:latin typeface="+mj-ea"/>
              </a:rPr>
              <a:t>5.5%         -  </a:t>
            </a:r>
            <a:r>
              <a:rPr lang="ko-KR" altLang="en-US" sz="700" kern="0" dirty="0" err="1">
                <a:solidFill>
                  <a:srgbClr val="000000"/>
                </a:solidFill>
                <a:latin typeface="+mj-ea"/>
              </a:rPr>
              <a:t>비식품</a:t>
            </a:r>
            <a:r>
              <a:rPr lang="ko-KR" altLang="en-US" sz="700" kern="0" dirty="0">
                <a:solidFill>
                  <a:srgbClr val="000000"/>
                </a:solidFill>
                <a:latin typeface="+mj-ea"/>
              </a:rPr>
              <a:t> </a:t>
            </a:r>
            <a:r>
              <a:rPr lang="en-US" altLang="ko-KR" sz="700" kern="0" dirty="0">
                <a:solidFill>
                  <a:srgbClr val="000000"/>
                </a:solidFill>
                <a:latin typeface="+mj-ea"/>
              </a:rPr>
              <a:t>6.0%</a:t>
            </a:r>
          </a:p>
          <a:p>
            <a:pPr marL="171450" indent="-108000" defTabSz="781995" latinLnBrk="1">
              <a:buFontTx/>
              <a:buChar char="-"/>
            </a:pPr>
            <a:r>
              <a:rPr lang="ko-KR" altLang="en-US" sz="700" kern="0" dirty="0">
                <a:solidFill>
                  <a:srgbClr val="000000"/>
                </a:solidFill>
                <a:latin typeface="+mj-ea"/>
              </a:rPr>
              <a:t>파우더 </a:t>
            </a:r>
            <a:r>
              <a:rPr lang="en-US" altLang="ko-KR" sz="700" kern="0" dirty="0">
                <a:solidFill>
                  <a:srgbClr val="000000"/>
                </a:solidFill>
                <a:latin typeface="+mj-ea"/>
              </a:rPr>
              <a:t>10</a:t>
            </a:r>
            <a:r>
              <a:rPr lang="ko-KR" altLang="en-US" sz="700" kern="0" dirty="0">
                <a:solidFill>
                  <a:srgbClr val="000000"/>
                </a:solidFill>
                <a:latin typeface="+mj-ea"/>
              </a:rPr>
              <a:t>종 </a:t>
            </a:r>
            <a:r>
              <a:rPr lang="en-US" altLang="ko-KR" sz="700" kern="0" dirty="0">
                <a:solidFill>
                  <a:srgbClr val="000000"/>
                </a:solidFill>
                <a:latin typeface="+mj-ea"/>
              </a:rPr>
              <a:t>7.5%      -  </a:t>
            </a:r>
            <a:r>
              <a:rPr lang="ko-KR" altLang="en-US" sz="700" kern="0" dirty="0">
                <a:solidFill>
                  <a:srgbClr val="000000"/>
                </a:solidFill>
                <a:latin typeface="+mj-ea"/>
              </a:rPr>
              <a:t>그 외 </a:t>
            </a:r>
            <a:r>
              <a:rPr lang="ko-KR" altLang="en-US" sz="700" kern="0" dirty="0" err="1">
                <a:solidFill>
                  <a:srgbClr val="000000"/>
                </a:solidFill>
                <a:latin typeface="+mj-ea"/>
              </a:rPr>
              <a:t>전품목</a:t>
            </a:r>
            <a:r>
              <a:rPr lang="ko-KR" altLang="en-US" sz="700" kern="0" dirty="0">
                <a:solidFill>
                  <a:srgbClr val="000000"/>
                </a:solidFill>
                <a:latin typeface="+mj-ea"/>
              </a:rPr>
              <a:t> </a:t>
            </a:r>
            <a:r>
              <a:rPr lang="en-US" altLang="ko-KR" sz="700" kern="0" dirty="0">
                <a:solidFill>
                  <a:srgbClr val="000000"/>
                </a:solidFill>
                <a:latin typeface="+mj-ea"/>
              </a:rPr>
              <a:t>8.0%</a:t>
            </a:r>
          </a:p>
        </p:txBody>
      </p:sp>
      <p:sp>
        <p:nvSpPr>
          <p:cNvPr id="265" name="직사각형 17">
            <a:extLst>
              <a:ext uri="{FF2B5EF4-FFF2-40B4-BE49-F238E27FC236}">
                <a16:creationId xmlns:a16="http://schemas.microsoft.com/office/drawing/2014/main" id="{3EA63AFD-BF2A-4794-AF68-5838B23ECC80}"/>
              </a:ext>
            </a:extLst>
          </p:cNvPr>
          <p:cNvSpPr>
            <a:spLocks noChangeArrowheads="1"/>
          </p:cNvSpPr>
          <p:nvPr/>
        </p:nvSpPr>
        <p:spPr bwMode="auto">
          <a:xfrm>
            <a:off x="4761687" y="532327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4</a:t>
            </a:r>
          </a:p>
        </p:txBody>
      </p:sp>
      <p:sp>
        <p:nvSpPr>
          <p:cNvPr id="266" name="직사각형 17">
            <a:extLst>
              <a:ext uri="{FF2B5EF4-FFF2-40B4-BE49-F238E27FC236}">
                <a16:creationId xmlns:a16="http://schemas.microsoft.com/office/drawing/2014/main" id="{048DC95F-5EFC-4C7F-80A3-7D29F8E999E2}"/>
              </a:ext>
            </a:extLst>
          </p:cNvPr>
          <p:cNvSpPr>
            <a:spLocks noChangeArrowheads="1"/>
          </p:cNvSpPr>
          <p:nvPr/>
        </p:nvSpPr>
        <p:spPr bwMode="auto">
          <a:xfrm>
            <a:off x="2997658" y="5323273"/>
            <a:ext cx="106285" cy="14589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5</a:t>
            </a:r>
          </a:p>
        </p:txBody>
      </p:sp>
      <p:grpSp>
        <p:nvGrpSpPr>
          <p:cNvPr id="268" name="그룹 267">
            <a:extLst>
              <a:ext uri="{FF2B5EF4-FFF2-40B4-BE49-F238E27FC236}">
                <a16:creationId xmlns:a16="http://schemas.microsoft.com/office/drawing/2014/main" id="{18F7F845-0172-4915-8C32-20FF523AAE40}"/>
              </a:ext>
            </a:extLst>
          </p:cNvPr>
          <p:cNvGrpSpPr/>
          <p:nvPr/>
        </p:nvGrpSpPr>
        <p:grpSpPr>
          <a:xfrm>
            <a:off x="5923725" y="5721741"/>
            <a:ext cx="2100135" cy="215444"/>
            <a:chOff x="5917915" y="1501225"/>
            <a:chExt cx="2100135" cy="215444"/>
          </a:xfrm>
        </p:grpSpPr>
        <p:sp>
          <p:nvSpPr>
            <p:cNvPr id="269" name="직사각형 17">
              <a:extLst>
                <a:ext uri="{FF2B5EF4-FFF2-40B4-BE49-F238E27FC236}">
                  <a16:creationId xmlns:a16="http://schemas.microsoft.com/office/drawing/2014/main" id="{C75CC53D-8F37-466D-9CA6-51B7D7AD16D6}"/>
                </a:ext>
              </a:extLst>
            </p:cNvPr>
            <p:cNvSpPr>
              <a:spLocks noChangeArrowheads="1"/>
            </p:cNvSpPr>
            <p:nvPr/>
          </p:nvSpPr>
          <p:spPr bwMode="auto">
            <a:xfrm>
              <a:off x="5917915" y="1528704"/>
              <a:ext cx="128604" cy="16048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kern="0" dirty="0">
                  <a:solidFill>
                    <a:prstClr val="white"/>
                  </a:solidFill>
                  <a:latin typeface="Arial" panose="020B0604020202020204" pitchFamily="34" charset="0"/>
                  <a:ea typeface="+mj-ea"/>
                  <a:cs typeface="Arial" panose="020B0604020202020204" pitchFamily="34" charset="0"/>
                </a:rPr>
                <a:t>5</a:t>
              </a:r>
            </a:p>
          </p:txBody>
        </p:sp>
        <p:sp>
          <p:nvSpPr>
            <p:cNvPr id="270" name="TextBox 269">
              <a:extLst>
                <a:ext uri="{FF2B5EF4-FFF2-40B4-BE49-F238E27FC236}">
                  <a16:creationId xmlns:a16="http://schemas.microsoft.com/office/drawing/2014/main" id="{A6ABD116-0477-4CD3-9183-94EFE122E167}"/>
                </a:ext>
              </a:extLst>
            </p:cNvPr>
            <p:cNvSpPr txBox="1"/>
            <p:nvPr/>
          </p:nvSpPr>
          <p:spPr>
            <a:xfrm>
              <a:off x="5988954" y="1501225"/>
              <a:ext cx="2029096" cy="215444"/>
            </a:xfrm>
            <a:prstGeom prst="rect">
              <a:avLst/>
            </a:prstGeom>
            <a:noFill/>
          </p:spPr>
          <p:txBody>
            <a:bodyPr wrap="square" rtlCol="0">
              <a:spAutoFit/>
            </a:bodyPr>
            <a:lstStyle/>
            <a:p>
              <a:pPr algn="ctr"/>
              <a:r>
                <a:rPr lang="ko-KR" altLang="en-US" sz="800" dirty="0">
                  <a:solidFill>
                    <a:srgbClr val="003087"/>
                  </a:solidFill>
                  <a:latin typeface="Arial" panose="020B0604020202020204" pitchFamily="34" charset="0"/>
                  <a:cs typeface="Arial" panose="020B0604020202020204" pitchFamily="34" charset="0"/>
                </a:rPr>
                <a:t>설비 납품업체</a:t>
              </a:r>
              <a:r>
                <a:rPr lang="en-US" altLang="ko-KR" sz="800"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인테리어</a:t>
              </a:r>
              <a:r>
                <a:rPr lang="en-US" altLang="ko-KR" sz="800"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 </a:t>
              </a:r>
              <a:r>
                <a:rPr lang="ko-KR" altLang="en-US" sz="800" b="1" dirty="0">
                  <a:solidFill>
                    <a:srgbClr val="003087"/>
                  </a:solidFill>
                  <a:latin typeface="Arial" panose="020B0604020202020204" pitchFamily="34" charset="0"/>
                  <a:cs typeface="Arial" panose="020B0604020202020204" pitchFamily="34" charset="0"/>
                </a:rPr>
                <a:t>↔</a:t>
              </a:r>
              <a:r>
                <a:rPr lang="ko-KR" altLang="en-US" sz="800" dirty="0">
                  <a:solidFill>
                    <a:srgbClr val="003087"/>
                  </a:solidFill>
                  <a:latin typeface="Arial" panose="020B0604020202020204" pitchFamily="34" charset="0"/>
                  <a:cs typeface="Arial" panose="020B0604020202020204" pitchFamily="34" charset="0"/>
                </a:rPr>
                <a:t> 가맹점 계약</a:t>
              </a:r>
            </a:p>
          </p:txBody>
        </p:sp>
      </p:grpSp>
      <p:sp>
        <p:nvSpPr>
          <p:cNvPr id="271" name="Rounded Rectangle 117">
            <a:extLst>
              <a:ext uri="{FF2B5EF4-FFF2-40B4-BE49-F238E27FC236}">
                <a16:creationId xmlns:a16="http://schemas.microsoft.com/office/drawing/2014/main" id="{156ECD98-CA74-4881-9F31-24B2E7C2552E}"/>
              </a:ext>
            </a:extLst>
          </p:cNvPr>
          <p:cNvSpPr/>
          <p:nvPr/>
        </p:nvSpPr>
        <p:spPr bwMode="auto">
          <a:xfrm>
            <a:off x="5986371" y="4357500"/>
            <a:ext cx="2817731" cy="1303277"/>
          </a:xfrm>
          <a:prstGeom prst="roundRect">
            <a:avLst>
              <a:gd name="adj" fmla="val 0"/>
            </a:avLst>
          </a:prstGeom>
          <a:solidFill>
            <a:srgbClr val="E5EAF3"/>
          </a:solidFill>
          <a:ln w="9525" algn="ctr">
            <a:solidFill>
              <a:srgbClr val="005EB8"/>
            </a:solidFill>
            <a:prstDash val="solid"/>
            <a:round/>
            <a:headEnd/>
            <a:tailEnd/>
          </a:ln>
        </p:spPr>
        <p:txBody>
          <a:bodyPr lIns="18000" tIns="0" rIns="18000" bIns="0" anchor="ctr"/>
          <a:lstStyle/>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가맹점 운영권</a:t>
            </a:r>
            <a:r>
              <a:rPr lang="en-US" altLang="ko-KR" sz="800" kern="0" dirty="0">
                <a:solidFill>
                  <a:srgbClr val="000000"/>
                </a:solidFill>
                <a:latin typeface="+mj-ea"/>
                <a:ea typeface="+mj-ea"/>
              </a:rPr>
              <a:t>, </a:t>
            </a:r>
            <a:r>
              <a:rPr lang="ko-KR" altLang="en-US" sz="800" kern="0" dirty="0">
                <a:solidFill>
                  <a:srgbClr val="000000"/>
                </a:solidFill>
                <a:latin typeface="+mj-ea"/>
                <a:ea typeface="+mj-ea"/>
              </a:rPr>
              <a:t>입지선정권 부여</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교육비</a:t>
            </a:r>
            <a:r>
              <a:rPr lang="en-US" altLang="ko-KR" sz="800" kern="0" dirty="0">
                <a:solidFill>
                  <a:srgbClr val="000000"/>
                </a:solidFill>
                <a:latin typeface="+mj-ea"/>
                <a:ea typeface="+mj-ea"/>
              </a:rPr>
              <a:t>, </a:t>
            </a:r>
            <a:r>
              <a:rPr lang="ko-KR" altLang="en-US" sz="800" kern="0" dirty="0">
                <a:solidFill>
                  <a:srgbClr val="000000"/>
                </a:solidFill>
                <a:latin typeface="+mj-ea"/>
                <a:ea typeface="+mj-ea"/>
              </a:rPr>
              <a:t>인테리어 및 점포시설 등의 설비는 가맹점이 부담</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회사에 설계 및 도면디자인비 평당 </a:t>
            </a:r>
            <a:r>
              <a:rPr lang="en-US" altLang="ko-KR" sz="800" kern="0" dirty="0">
                <a:solidFill>
                  <a:srgbClr val="000000"/>
                </a:solidFill>
                <a:latin typeface="+mj-ea"/>
                <a:ea typeface="+mj-ea"/>
              </a:rPr>
              <a:t>25</a:t>
            </a:r>
            <a:r>
              <a:rPr lang="ko-KR" altLang="en-US" sz="800" kern="0" dirty="0">
                <a:solidFill>
                  <a:srgbClr val="000000"/>
                </a:solidFill>
                <a:latin typeface="+mj-ea"/>
                <a:ea typeface="+mj-ea"/>
              </a:rPr>
              <a:t>만원</a:t>
            </a:r>
            <a:r>
              <a:rPr lang="en-US" altLang="ko-KR" sz="800" kern="0" dirty="0">
                <a:solidFill>
                  <a:srgbClr val="000000"/>
                </a:solidFill>
                <a:latin typeface="+mj-ea"/>
                <a:ea typeface="+mj-ea"/>
              </a:rPr>
              <a:t>(VAT</a:t>
            </a:r>
            <a:r>
              <a:rPr lang="ko-KR" altLang="en-US" sz="800" kern="0" dirty="0">
                <a:solidFill>
                  <a:srgbClr val="000000"/>
                </a:solidFill>
                <a:latin typeface="+mj-ea"/>
                <a:ea typeface="+mj-ea"/>
              </a:rPr>
              <a:t>별도</a:t>
            </a:r>
            <a:r>
              <a:rPr lang="en-US" altLang="ko-KR" sz="800" kern="0" dirty="0">
                <a:solidFill>
                  <a:srgbClr val="000000"/>
                </a:solidFill>
                <a:latin typeface="+mj-ea"/>
                <a:ea typeface="+mj-ea"/>
              </a:rPr>
              <a:t>) </a:t>
            </a:r>
            <a:r>
              <a:rPr lang="ko-KR" altLang="en-US" sz="800" kern="0" dirty="0">
                <a:solidFill>
                  <a:srgbClr val="000000"/>
                </a:solidFill>
                <a:latin typeface="+mj-ea"/>
                <a:ea typeface="+mj-ea"/>
              </a:rPr>
              <a:t>지급</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rPr>
              <a:t>영업시간 </a:t>
            </a:r>
            <a:r>
              <a:rPr lang="en-US" altLang="ko-KR" sz="800" kern="0" dirty="0">
                <a:solidFill>
                  <a:srgbClr val="000000"/>
                </a:solidFill>
                <a:latin typeface="+mj-ea"/>
              </a:rPr>
              <a:t>10:00-24:00, </a:t>
            </a:r>
            <a:r>
              <a:rPr lang="ko-KR" altLang="en-US" sz="800" kern="0" dirty="0">
                <a:solidFill>
                  <a:srgbClr val="000000"/>
                </a:solidFill>
                <a:latin typeface="+mj-ea"/>
              </a:rPr>
              <a:t>주</a:t>
            </a:r>
            <a:r>
              <a:rPr lang="en-US" altLang="ko-KR" sz="800" kern="0" dirty="0">
                <a:solidFill>
                  <a:srgbClr val="000000"/>
                </a:solidFill>
                <a:latin typeface="+mj-ea"/>
              </a:rPr>
              <a:t>5</a:t>
            </a:r>
            <a:r>
              <a:rPr lang="ko-KR" altLang="en-US" sz="800" kern="0" dirty="0">
                <a:solidFill>
                  <a:srgbClr val="000000"/>
                </a:solidFill>
                <a:latin typeface="+mj-ea"/>
              </a:rPr>
              <a:t>일 이상</a:t>
            </a:r>
            <a:r>
              <a:rPr lang="en-US" altLang="ko-KR" sz="800" kern="0" dirty="0">
                <a:solidFill>
                  <a:srgbClr val="000000"/>
                </a:solidFill>
                <a:latin typeface="+mj-ea"/>
              </a:rPr>
              <a:t>, </a:t>
            </a:r>
            <a:r>
              <a:rPr lang="ko-KR" altLang="en-US" sz="800" kern="0" dirty="0">
                <a:solidFill>
                  <a:srgbClr val="000000"/>
                </a:solidFill>
                <a:latin typeface="+mj-ea"/>
              </a:rPr>
              <a:t>월 </a:t>
            </a:r>
            <a:r>
              <a:rPr lang="en-US" altLang="ko-KR" sz="800" kern="0" dirty="0">
                <a:solidFill>
                  <a:srgbClr val="000000"/>
                </a:solidFill>
                <a:latin typeface="+mj-ea"/>
              </a:rPr>
              <a:t>22</a:t>
            </a:r>
            <a:r>
              <a:rPr lang="ko-KR" altLang="en-US" sz="800" kern="0" dirty="0">
                <a:solidFill>
                  <a:srgbClr val="000000"/>
                </a:solidFill>
                <a:latin typeface="+mj-ea"/>
              </a:rPr>
              <a:t>일 이상 개점</a:t>
            </a:r>
            <a:r>
              <a:rPr lang="en-US" altLang="ko-KR" sz="800" kern="0" dirty="0">
                <a:solidFill>
                  <a:srgbClr val="000000"/>
                </a:solidFill>
                <a:latin typeface="+mj-ea"/>
              </a:rPr>
              <a:t>, </a:t>
            </a:r>
            <a:r>
              <a:rPr lang="ko-KR" altLang="en-US" sz="800" kern="0" dirty="0">
                <a:solidFill>
                  <a:srgbClr val="000000"/>
                </a:solidFill>
                <a:latin typeface="+mj-ea"/>
              </a:rPr>
              <a:t>휴업 개시일 </a:t>
            </a:r>
            <a:r>
              <a:rPr lang="en-US" altLang="ko-KR" sz="800" kern="0" dirty="0">
                <a:solidFill>
                  <a:srgbClr val="000000"/>
                </a:solidFill>
                <a:latin typeface="+mj-ea"/>
              </a:rPr>
              <a:t>7</a:t>
            </a:r>
            <a:r>
              <a:rPr lang="ko-KR" altLang="en-US" sz="800" kern="0" dirty="0">
                <a:solidFill>
                  <a:srgbClr val="000000"/>
                </a:solidFill>
                <a:latin typeface="+mj-ea"/>
              </a:rPr>
              <a:t>일 전 서면 통지</a:t>
            </a:r>
            <a:r>
              <a:rPr lang="en-US" altLang="ko-KR" sz="800" kern="0" dirty="0">
                <a:solidFill>
                  <a:srgbClr val="000000"/>
                </a:solidFill>
                <a:latin typeface="+mj-ea"/>
              </a:rPr>
              <a:t>, 5</a:t>
            </a:r>
            <a:r>
              <a:rPr lang="ko-KR" altLang="en-US" sz="800" kern="0" dirty="0">
                <a:solidFill>
                  <a:srgbClr val="000000"/>
                </a:solidFill>
                <a:latin typeface="+mj-ea"/>
              </a:rPr>
              <a:t>일 이상 휴업 금지</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rPr>
              <a:t>가맹점 중앙 기준 반경 </a:t>
            </a:r>
            <a:r>
              <a:rPr lang="en-US" altLang="ko-KR" sz="800" kern="0" dirty="0">
                <a:solidFill>
                  <a:srgbClr val="000000"/>
                </a:solidFill>
                <a:latin typeface="+mj-ea"/>
              </a:rPr>
              <a:t>250m </a:t>
            </a:r>
            <a:r>
              <a:rPr lang="ko-KR" altLang="en-US" sz="800" kern="0" dirty="0">
                <a:solidFill>
                  <a:srgbClr val="000000"/>
                </a:solidFill>
                <a:latin typeface="+mj-ea"/>
              </a:rPr>
              <a:t>범위 내에 동일 업종의 가맹점 및 직영점 설치 금지 </a:t>
            </a:r>
            <a:r>
              <a:rPr lang="en-US" altLang="ko-KR" sz="800" kern="0" dirty="0">
                <a:solidFill>
                  <a:srgbClr val="000000"/>
                </a:solidFill>
                <a:latin typeface="+mj-ea"/>
              </a:rPr>
              <a:t>(</a:t>
            </a:r>
            <a:r>
              <a:rPr lang="ko-KR" altLang="en-US" sz="800" kern="0" dirty="0">
                <a:solidFill>
                  <a:srgbClr val="000000"/>
                </a:solidFill>
                <a:latin typeface="+mj-ea"/>
              </a:rPr>
              <a:t>특수상권 제외</a:t>
            </a:r>
            <a:r>
              <a:rPr lang="en-US" altLang="ko-KR" sz="800" kern="0" dirty="0">
                <a:solidFill>
                  <a:srgbClr val="000000"/>
                </a:solidFill>
                <a:latin typeface="+mj-ea"/>
              </a:rPr>
              <a:t>)</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매월 본사에 로열티 </a:t>
            </a:r>
            <a:r>
              <a:rPr lang="en-US" altLang="ko-KR" sz="800" kern="0" dirty="0">
                <a:solidFill>
                  <a:srgbClr val="000000"/>
                </a:solidFill>
                <a:latin typeface="+mj-ea"/>
                <a:ea typeface="+mj-ea"/>
              </a:rPr>
              <a:t>15</a:t>
            </a:r>
            <a:r>
              <a:rPr lang="ko-KR" altLang="en-US" sz="800" kern="0" dirty="0">
                <a:solidFill>
                  <a:srgbClr val="000000"/>
                </a:solidFill>
                <a:latin typeface="+mj-ea"/>
                <a:ea typeface="+mj-ea"/>
              </a:rPr>
              <a:t>만원 지급</a:t>
            </a:r>
          </a:p>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매월 대금지급</a:t>
            </a:r>
            <a:r>
              <a:rPr lang="en-US" altLang="ko-KR" sz="800" kern="0" dirty="0">
                <a:solidFill>
                  <a:srgbClr val="000000"/>
                </a:solidFill>
                <a:latin typeface="+mj-ea"/>
                <a:ea typeface="+mj-ea"/>
              </a:rPr>
              <a:t>, </a:t>
            </a:r>
            <a:r>
              <a:rPr lang="ko-KR" altLang="en-US" sz="800" kern="0" dirty="0">
                <a:solidFill>
                  <a:srgbClr val="000000"/>
                </a:solidFill>
                <a:latin typeface="+mj-ea"/>
                <a:ea typeface="+mj-ea"/>
              </a:rPr>
              <a:t>연체 시 </a:t>
            </a:r>
            <a:r>
              <a:rPr lang="en-US" altLang="ko-KR" sz="800" kern="0" dirty="0">
                <a:solidFill>
                  <a:srgbClr val="000000"/>
                </a:solidFill>
                <a:latin typeface="+mj-ea"/>
                <a:ea typeface="+mj-ea"/>
              </a:rPr>
              <a:t>15% </a:t>
            </a:r>
            <a:r>
              <a:rPr lang="ko-KR" altLang="en-US" sz="800" kern="0" dirty="0">
                <a:solidFill>
                  <a:srgbClr val="000000"/>
                </a:solidFill>
                <a:latin typeface="+mj-ea"/>
                <a:ea typeface="+mj-ea"/>
              </a:rPr>
              <a:t>지연이자 가산</a:t>
            </a:r>
          </a:p>
        </p:txBody>
      </p:sp>
      <p:sp>
        <p:nvSpPr>
          <p:cNvPr id="272" name="Rounded Rectangle 117">
            <a:extLst>
              <a:ext uri="{FF2B5EF4-FFF2-40B4-BE49-F238E27FC236}">
                <a16:creationId xmlns:a16="http://schemas.microsoft.com/office/drawing/2014/main" id="{AD5B90F8-CBD3-4E0E-B8D5-7C30BADE63C4}"/>
              </a:ext>
            </a:extLst>
          </p:cNvPr>
          <p:cNvSpPr/>
          <p:nvPr/>
        </p:nvSpPr>
        <p:spPr bwMode="auto">
          <a:xfrm>
            <a:off x="5986371" y="5930534"/>
            <a:ext cx="2817731" cy="266469"/>
          </a:xfrm>
          <a:prstGeom prst="roundRect">
            <a:avLst>
              <a:gd name="adj" fmla="val 0"/>
            </a:avLst>
          </a:prstGeom>
          <a:solidFill>
            <a:srgbClr val="E5EAF3"/>
          </a:solidFill>
          <a:ln w="9525" algn="ctr">
            <a:solidFill>
              <a:srgbClr val="005EB8"/>
            </a:solidFill>
            <a:prstDash val="solid"/>
            <a:round/>
            <a:headEnd/>
            <a:tailEnd/>
          </a:ln>
        </p:spPr>
        <p:txBody>
          <a:bodyPr lIns="18000" tIns="0" rIns="18000" bIns="0" anchor="ctr"/>
          <a:lstStyle/>
          <a:p>
            <a:pPr marL="100800" indent="-72000" defTabSz="826719">
              <a:lnSpc>
                <a:spcPts val="900"/>
              </a:lnSpc>
              <a:spcAft>
                <a:spcPts val="300"/>
              </a:spcAft>
              <a:buClr>
                <a:srgbClr val="012169"/>
              </a:buClr>
              <a:buFont typeface="Arial" panose="020B0604020202020204" pitchFamily="34" charset="0"/>
              <a:buChar char="•"/>
              <a:tabLst>
                <a:tab pos="241127" algn="l"/>
              </a:tabLst>
            </a:pPr>
            <a:r>
              <a:rPr lang="ko-KR" altLang="en-US" sz="800" kern="0" dirty="0">
                <a:solidFill>
                  <a:srgbClr val="000000"/>
                </a:solidFill>
                <a:latin typeface="+mj-ea"/>
                <a:ea typeface="+mj-ea"/>
              </a:rPr>
              <a:t>추후 </a:t>
            </a:r>
            <a:r>
              <a:rPr lang="en-US" altLang="ko-KR" sz="800" kern="0" dirty="0">
                <a:solidFill>
                  <a:srgbClr val="000000"/>
                </a:solidFill>
                <a:latin typeface="+mj-ea"/>
                <a:ea typeface="+mj-ea"/>
              </a:rPr>
              <a:t>A/S </a:t>
            </a:r>
            <a:r>
              <a:rPr lang="ko-KR" altLang="en-US" sz="800" kern="0" dirty="0">
                <a:solidFill>
                  <a:srgbClr val="000000"/>
                </a:solidFill>
                <a:latin typeface="+mj-ea"/>
                <a:ea typeface="+mj-ea"/>
              </a:rPr>
              <a:t>등 공신력 확보를 위해 인테리어 업체와 가맹점간 계약 체결</a:t>
            </a:r>
            <a:endParaRPr lang="en-US" altLang="ko-KR" sz="800" kern="0" dirty="0">
              <a:solidFill>
                <a:srgbClr val="000000"/>
              </a:solidFill>
              <a:latin typeface="+mj-ea"/>
              <a:ea typeface="+mj-ea"/>
            </a:endParaRPr>
          </a:p>
        </p:txBody>
      </p:sp>
      <p:sp>
        <p:nvSpPr>
          <p:cNvPr id="164" name="제목 2">
            <a:extLst>
              <a:ext uri="{FF2B5EF4-FFF2-40B4-BE49-F238E27FC236}">
                <a16:creationId xmlns:a16="http://schemas.microsoft.com/office/drawing/2014/main" id="{AF71BF0F-8487-4037-BB53-6F4DE7509BA4}"/>
              </a:ext>
            </a:extLst>
          </p:cNvPr>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Value Chain (2/2)</a:t>
            </a:r>
          </a:p>
        </p:txBody>
      </p:sp>
      <p:sp>
        <p:nvSpPr>
          <p:cNvPr id="166" name="직사각형 165">
            <a:extLst>
              <a:ext uri="{FF2B5EF4-FFF2-40B4-BE49-F238E27FC236}">
                <a16:creationId xmlns:a16="http://schemas.microsoft.com/office/drawing/2014/main" id="{7996F7A3-0050-4639-9A77-6C9B702B1128}"/>
              </a:ext>
            </a:extLst>
          </p:cNvPr>
          <p:cNvSpPr/>
          <p:nvPr/>
        </p:nvSpPr>
        <p:spPr bwMode="auto">
          <a:xfrm>
            <a:off x="460320" y="1329961"/>
            <a:ext cx="637686" cy="156666"/>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algn="just" defTabSz="895493" fontAlgn="auto" latinLnBrk="0">
              <a:spcBef>
                <a:spcPts val="0"/>
              </a:spcBef>
              <a:spcAft>
                <a:spcPct val="35000"/>
              </a:spcAft>
              <a:tabLst>
                <a:tab pos="5596828" algn="l"/>
              </a:tabLst>
            </a:pPr>
            <a:r>
              <a:rPr lang="ko-KR" altLang="en-US" sz="900" b="1" kern="0" dirty="0">
                <a:solidFill>
                  <a:schemeClr val="accent5">
                    <a:lumMod val="75000"/>
                  </a:schemeClr>
                </a:solidFill>
                <a:latin typeface="Arial" panose="020B0604020202020204" pitchFamily="34" charset="0"/>
                <a:ea typeface="+mj-ea"/>
                <a:cs typeface="Arial" panose="020B0604020202020204" pitchFamily="34" charset="0"/>
              </a:rPr>
              <a:t>물류 매출</a:t>
            </a:r>
            <a:endParaRPr kumimoji="0" lang="en-GB" sz="900" b="1" kern="0" dirty="0">
              <a:solidFill>
                <a:schemeClr val="accent5">
                  <a:lumMod val="75000"/>
                </a:schemeClr>
              </a:solidFill>
              <a:latin typeface="Arial" panose="020B0604020202020204" pitchFamily="34" charset="0"/>
              <a:ea typeface="+mj-ea"/>
              <a:cs typeface="Arial" panose="020B0604020202020204" pitchFamily="34" charset="0"/>
            </a:endParaRPr>
          </a:p>
        </p:txBody>
      </p:sp>
      <p:cxnSp>
        <p:nvCxnSpPr>
          <p:cNvPr id="179" name="직선 화살표 연결선 178">
            <a:extLst>
              <a:ext uri="{FF2B5EF4-FFF2-40B4-BE49-F238E27FC236}">
                <a16:creationId xmlns:a16="http://schemas.microsoft.com/office/drawing/2014/main" id="{6EA373F6-E5C9-40C5-ABD1-454DB1489910}"/>
              </a:ext>
            </a:extLst>
          </p:cNvPr>
          <p:cNvCxnSpPr>
            <a:cxnSpLocks/>
            <a:stCxn id="149" idx="0"/>
            <a:endCxn id="148" idx="2"/>
          </p:cNvCxnSpPr>
          <p:nvPr/>
        </p:nvCxnSpPr>
        <p:spPr>
          <a:xfrm flipV="1">
            <a:off x="4405955" y="1971960"/>
            <a:ext cx="872" cy="265034"/>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직선 화살표 연결선 179">
            <a:extLst>
              <a:ext uri="{FF2B5EF4-FFF2-40B4-BE49-F238E27FC236}">
                <a16:creationId xmlns:a16="http://schemas.microsoft.com/office/drawing/2014/main" id="{7A1C635B-2269-44DC-8C7B-5640538AD577}"/>
              </a:ext>
            </a:extLst>
          </p:cNvPr>
          <p:cNvCxnSpPr>
            <a:cxnSpLocks/>
            <a:stCxn id="137" idx="0"/>
            <a:endCxn id="135" idx="2"/>
          </p:cNvCxnSpPr>
          <p:nvPr/>
        </p:nvCxnSpPr>
        <p:spPr>
          <a:xfrm flipV="1">
            <a:off x="4400095" y="3188228"/>
            <a:ext cx="872" cy="265034"/>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181" name="직사각형 17">
            <a:extLst>
              <a:ext uri="{FF2B5EF4-FFF2-40B4-BE49-F238E27FC236}">
                <a16:creationId xmlns:a16="http://schemas.microsoft.com/office/drawing/2014/main" id="{F44B43E5-1215-48F2-9881-2A650C8BC6E8}"/>
              </a:ext>
            </a:extLst>
          </p:cNvPr>
          <p:cNvSpPr>
            <a:spLocks noChangeArrowheads="1"/>
          </p:cNvSpPr>
          <p:nvPr/>
        </p:nvSpPr>
        <p:spPr bwMode="auto">
          <a:xfrm>
            <a:off x="3835088" y="4998558"/>
            <a:ext cx="725220" cy="190450"/>
          </a:xfrm>
          <a:prstGeom prst="rect">
            <a:avLst/>
          </a:prstGeom>
          <a:solidFill>
            <a:schemeClr val="bg1"/>
          </a:solidFill>
          <a:ln w="9525" algn="ctr">
            <a:solidFill>
              <a:schemeClr val="accent4"/>
            </a:solidFill>
            <a:round/>
            <a:headEnd/>
            <a:tailEnd/>
          </a:ln>
        </p:spPr>
        <p:txBody>
          <a:bodyPr lIns="35255" tIns="35255" rIns="35255" bIns="35255" anchor="ctr"/>
          <a:lstStyle/>
          <a:p>
            <a:pPr algn="ctr" defTabSz="895493">
              <a:spcAft>
                <a:spcPct val="35000"/>
              </a:spcAft>
              <a:buClr>
                <a:srgbClr val="99CC00"/>
              </a:buClr>
              <a:tabLst>
                <a:tab pos="261186" algn="l"/>
              </a:tabLst>
            </a:pPr>
            <a:r>
              <a:rPr lang="ko-KR" altLang="en-US" sz="800" kern="0">
                <a:solidFill>
                  <a:prstClr val="black"/>
                </a:solidFill>
                <a:latin typeface="Arial" panose="020B0604020202020204" pitchFamily="34" charset="0"/>
                <a:ea typeface="+mj-ea"/>
                <a:cs typeface="Arial" panose="020B0604020202020204" pitchFamily="34" charset="0"/>
              </a:rPr>
              <a:t>로열티수수료</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182" name="직사각형 17">
            <a:extLst>
              <a:ext uri="{FF2B5EF4-FFF2-40B4-BE49-F238E27FC236}">
                <a16:creationId xmlns:a16="http://schemas.microsoft.com/office/drawing/2014/main" id="{B63202F7-A5A1-49F8-8224-48684E442D30}"/>
              </a:ext>
            </a:extLst>
          </p:cNvPr>
          <p:cNvSpPr>
            <a:spLocks noChangeArrowheads="1"/>
          </p:cNvSpPr>
          <p:nvPr/>
        </p:nvSpPr>
        <p:spPr bwMode="auto">
          <a:xfrm>
            <a:off x="4619301" y="4998558"/>
            <a:ext cx="1061795" cy="190450"/>
          </a:xfrm>
          <a:prstGeom prst="rect">
            <a:avLst/>
          </a:prstGeom>
          <a:solidFill>
            <a:schemeClr val="bg1"/>
          </a:solidFill>
          <a:ln w="9525" algn="ctr">
            <a:solidFill>
              <a:schemeClr val="accent4"/>
            </a:solidFill>
            <a:round/>
            <a:headEnd/>
            <a:tailEnd/>
          </a:ln>
        </p:spPr>
        <p:txBody>
          <a:bodyPr lIns="35255" tIns="35255" rIns="35255" bIns="35255" anchor="ctr"/>
          <a:lstStyle/>
          <a:p>
            <a:pPr algn="ctr" defTabSz="895493">
              <a:spcAft>
                <a:spcPct val="35000"/>
              </a:spcAft>
              <a:buClr>
                <a:srgbClr val="99CC00"/>
              </a:buClr>
              <a:tabLst>
                <a:tab pos="261186" algn="l"/>
              </a:tabLst>
            </a:pPr>
            <a:r>
              <a:rPr lang="ko-KR" altLang="en-US" sz="800" kern="0" dirty="0">
                <a:solidFill>
                  <a:prstClr val="black"/>
                </a:solidFill>
                <a:latin typeface="Arial" panose="020B0604020202020204" pitchFamily="34" charset="0"/>
                <a:ea typeface="+mj-ea"/>
                <a:cs typeface="Arial" panose="020B0604020202020204" pitchFamily="34" charset="0"/>
              </a:rPr>
              <a:t>초기 투자 물품 대금</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cxnSp>
        <p:nvCxnSpPr>
          <p:cNvPr id="163" name="직선 화살표 연결선 162">
            <a:extLst>
              <a:ext uri="{FF2B5EF4-FFF2-40B4-BE49-F238E27FC236}">
                <a16:creationId xmlns:a16="http://schemas.microsoft.com/office/drawing/2014/main" id="{C054DAA7-A9FE-48F2-860C-3F1F5D1DEE71}"/>
              </a:ext>
            </a:extLst>
          </p:cNvPr>
          <p:cNvCxnSpPr>
            <a:cxnSpLocks/>
          </p:cNvCxnSpPr>
          <p:nvPr/>
        </p:nvCxnSpPr>
        <p:spPr>
          <a:xfrm>
            <a:off x="3743383" y="5568884"/>
            <a:ext cx="983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52BF3680-9B2D-4848-B5D0-D05FEC549E71}"/>
              </a:ext>
            </a:extLst>
          </p:cNvPr>
          <p:cNvCxnSpPr>
            <a:cxnSpLocks/>
          </p:cNvCxnSpPr>
          <p:nvPr/>
        </p:nvCxnSpPr>
        <p:spPr>
          <a:xfrm flipH="1">
            <a:off x="3743385" y="5668531"/>
            <a:ext cx="973830" cy="0"/>
          </a:xfrm>
          <a:prstGeom prst="straightConnector1">
            <a:avLst/>
          </a:prstGeom>
          <a:ln>
            <a:solidFill>
              <a:srgbClr val="6D207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7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Key Financial Information (1/2)</a:t>
            </a: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13" name="직사각형 12"/>
          <p:cNvSpPr/>
          <p:nvPr/>
        </p:nvSpPr>
        <p:spPr bwMode="auto">
          <a:xfrm>
            <a:off x="554400" y="1098841"/>
            <a:ext cx="494224" cy="2423406"/>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74" fontAlgn="base">
              <a:spcBef>
                <a:spcPct val="0"/>
              </a:spcBef>
              <a:spcAft>
                <a:spcPct val="35000"/>
              </a:spcAft>
              <a:buClr>
                <a:srgbClr val="99CC00"/>
              </a:buClr>
              <a:tabLst>
                <a:tab pos="246217" algn="l"/>
              </a:tabLst>
              <a:defRPr/>
            </a:pPr>
            <a:r>
              <a:rPr lang="en-US" altLang="ko-KR" sz="900" b="1" kern="0" dirty="0">
                <a:solidFill>
                  <a:srgbClr val="000066"/>
                </a:solidFill>
                <a:latin typeface="맑은 고딕" panose="020B0503020000020004" pitchFamily="50" charset="-127"/>
                <a:cs typeface="Verdana" panose="020B0604030504040204" pitchFamily="34" charset="0"/>
              </a:rPr>
              <a:t>P&amp;L</a:t>
            </a:r>
            <a:endParaRPr lang="en-US" altLang="ko-KR" sz="900" b="1" kern="0" baseline="30000" dirty="0">
              <a:solidFill>
                <a:srgbClr val="000066"/>
              </a:solidFill>
              <a:latin typeface="맑은 고딕" panose="020B0503020000020004" pitchFamily="50" charset="-127"/>
              <a:cs typeface="Verdana" panose="020B0604030504040204" pitchFamily="34" charset="0"/>
            </a:endParaRPr>
          </a:p>
        </p:txBody>
      </p:sp>
      <p:sp>
        <p:nvSpPr>
          <p:cNvPr id="16" name="직사각형 15"/>
          <p:cNvSpPr/>
          <p:nvPr/>
        </p:nvSpPr>
        <p:spPr bwMode="auto">
          <a:xfrm>
            <a:off x="554400" y="3614729"/>
            <a:ext cx="494224" cy="2659518"/>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74" fontAlgn="base">
              <a:spcBef>
                <a:spcPct val="0"/>
              </a:spcBef>
              <a:spcAft>
                <a:spcPct val="35000"/>
              </a:spcAft>
              <a:buClr>
                <a:srgbClr val="99CC00"/>
              </a:buClr>
              <a:tabLst>
                <a:tab pos="246217" algn="l"/>
              </a:tabLst>
              <a:defRPr/>
            </a:pPr>
            <a:r>
              <a:rPr lang="en-US" altLang="ko-KR" sz="900" b="1" kern="0" dirty="0">
                <a:solidFill>
                  <a:srgbClr val="000066"/>
                </a:solidFill>
                <a:latin typeface="맑은 고딕" panose="020B0503020000020004" pitchFamily="50" charset="-127"/>
                <a:cs typeface="Verdana" panose="020B0604030504040204" pitchFamily="34" charset="0"/>
              </a:rPr>
              <a:t>BS</a:t>
            </a:r>
            <a:endParaRPr lang="en-US" altLang="ko-KR" sz="900" b="1" kern="0" baseline="30000" dirty="0">
              <a:solidFill>
                <a:srgbClr val="000066"/>
              </a:solidFill>
              <a:latin typeface="맑은 고딕" panose="020B0503020000020004" pitchFamily="50" charset="-127"/>
              <a:cs typeface="Verdana" panose="020B0604030504040204" pitchFamily="34" charset="0"/>
            </a:endParaRPr>
          </a:p>
        </p:txBody>
      </p:sp>
      <p:graphicFrame>
        <p:nvGraphicFramePr>
          <p:cNvPr id="6" name="표 5">
            <a:extLst>
              <a:ext uri="{FF2B5EF4-FFF2-40B4-BE49-F238E27FC236}">
                <a16:creationId xmlns:a16="http://schemas.microsoft.com/office/drawing/2014/main" id="{1127AA6C-FE92-432D-83F1-3697F6D38409}"/>
              </a:ext>
            </a:extLst>
          </p:cNvPr>
          <p:cNvGraphicFramePr>
            <a:graphicFrameLocks noGrp="1"/>
          </p:cNvGraphicFramePr>
          <p:nvPr>
            <p:extLst>
              <p:ext uri="{D42A27DB-BD31-4B8C-83A1-F6EECF244321}">
                <p14:modId xmlns:p14="http://schemas.microsoft.com/office/powerpoint/2010/main" val="1235976356"/>
              </p:ext>
            </p:extLst>
          </p:nvPr>
        </p:nvGraphicFramePr>
        <p:xfrm>
          <a:off x="1234800" y="1099793"/>
          <a:ext cx="3759200" cy="2423407"/>
        </p:xfrm>
        <a:graphic>
          <a:graphicData uri="http://schemas.openxmlformats.org/drawingml/2006/table">
            <a:tbl>
              <a:tblPr/>
              <a:tblGrid>
                <a:gridCol w="276225">
                  <a:extLst>
                    <a:ext uri="{9D8B030D-6E8A-4147-A177-3AD203B41FA5}">
                      <a16:colId xmlns:a16="http://schemas.microsoft.com/office/drawing/2014/main" val="1786427222"/>
                    </a:ext>
                  </a:extLst>
                </a:gridCol>
                <a:gridCol w="1400175">
                  <a:extLst>
                    <a:ext uri="{9D8B030D-6E8A-4147-A177-3AD203B41FA5}">
                      <a16:colId xmlns:a16="http://schemas.microsoft.com/office/drawing/2014/main" val="780002778"/>
                    </a:ext>
                  </a:extLst>
                </a:gridCol>
                <a:gridCol w="520700">
                  <a:extLst>
                    <a:ext uri="{9D8B030D-6E8A-4147-A177-3AD203B41FA5}">
                      <a16:colId xmlns:a16="http://schemas.microsoft.com/office/drawing/2014/main" val="1564382679"/>
                    </a:ext>
                  </a:extLst>
                </a:gridCol>
                <a:gridCol w="520700">
                  <a:extLst>
                    <a:ext uri="{9D8B030D-6E8A-4147-A177-3AD203B41FA5}">
                      <a16:colId xmlns:a16="http://schemas.microsoft.com/office/drawing/2014/main" val="936662548"/>
                    </a:ext>
                  </a:extLst>
                </a:gridCol>
                <a:gridCol w="520700">
                  <a:extLst>
                    <a:ext uri="{9D8B030D-6E8A-4147-A177-3AD203B41FA5}">
                      <a16:colId xmlns:a16="http://schemas.microsoft.com/office/drawing/2014/main" val="3971827564"/>
                    </a:ext>
                  </a:extLst>
                </a:gridCol>
                <a:gridCol w="520700">
                  <a:extLst>
                    <a:ext uri="{9D8B030D-6E8A-4147-A177-3AD203B41FA5}">
                      <a16:colId xmlns:a16="http://schemas.microsoft.com/office/drawing/2014/main" val="3994871077"/>
                    </a:ext>
                  </a:extLst>
                </a:gridCol>
              </a:tblGrid>
              <a:tr h="162000">
                <a:tc gridSpan="2">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868504337"/>
                  </a:ext>
                </a:extLst>
              </a:tr>
              <a:tr h="161227">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2329733"/>
                  </a:ext>
                </a:extLst>
              </a:tr>
              <a:tr h="161227">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rgbClr val="FFFFFF"/>
                    </a:solidFill>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36,480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solidFill>
                      <a:srgbClr val="FFFFFF"/>
                    </a:solidFill>
                  </a:tcPr>
                </a:tc>
                <a:extLst>
                  <a:ext uri="{0D108BD9-81ED-4DB2-BD59-A6C34878D82A}">
                    <a16:rowId xmlns:a16="http://schemas.microsoft.com/office/drawing/2014/main" val="362597666"/>
                  </a:ext>
                </a:extLst>
              </a:tr>
              <a:tr h="16122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rgbClr val="FFFFFF"/>
                    </a:solidFill>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8,334</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9,691</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18,886</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21,928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50847644"/>
                  </a:ext>
                </a:extLst>
              </a:tr>
              <a:tr h="161227">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rgbClr val="FFFFFF"/>
                    </a:solidFill>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838</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1,918</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91485665"/>
                  </a:ext>
                </a:extLst>
              </a:tr>
              <a:tr h="16122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FFFFFF"/>
                    </a:solidFill>
                  </a:tcPr>
                </a:tc>
                <a:extLst>
                  <a:ext uri="{0D108BD9-81ED-4DB2-BD59-A6C34878D82A}">
                    <a16:rowId xmlns:a16="http://schemas.microsoft.com/office/drawing/2014/main" val="2947059874"/>
                  </a:ext>
                </a:extLst>
              </a:tr>
              <a:tr h="161227">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hMerge="1">
                  <a:txBody>
                    <a:bodyPr/>
                    <a:lstStyle/>
                    <a:p>
                      <a:pPr algn="l" fontAlgn="ctr"/>
                      <a:endParaRPr lang="ko-KR" altLang="en-US" sz="9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24,392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FFFFFF"/>
                    </a:solidFill>
                  </a:tcPr>
                </a:tc>
                <a:extLst>
                  <a:ext uri="{0D108BD9-81ED-4DB2-BD59-A6C34878D82A}">
                    <a16:rowId xmlns:a16="http://schemas.microsoft.com/office/drawing/2014/main" val="3237587545"/>
                  </a:ext>
                </a:extLst>
              </a:tr>
              <a:tr h="161227">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4,441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10,402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24,215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35,696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142495066"/>
                  </a:ext>
                </a:extLst>
              </a:tr>
              <a:tr h="161227">
                <a:tc gridSpan="2">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63.7%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69.1%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59.4%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67830558"/>
                  </a:ext>
                </a:extLst>
              </a:tr>
              <a:tr h="161227">
                <a:tc gridSpan="2">
                  <a:txBody>
                    <a:bodyPr/>
                    <a:lstStyle/>
                    <a:p>
                      <a:pPr algn="l" fontAlgn="ctr"/>
                      <a:r>
                        <a:rPr lang="ko-KR" altLang="en-US" sz="900" b="1"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판매비와관리비</a:t>
                      </a:r>
                      <a:endParaRPr lang="ko-KR" alt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1,283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2,756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5,887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8,589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55548091"/>
                  </a:ext>
                </a:extLst>
              </a:tr>
              <a:tr h="161227">
                <a:tc gridSpan="2">
                  <a:txBody>
                    <a:bodyPr/>
                    <a:lstStyle/>
                    <a:p>
                      <a:pPr algn="l"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3,159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7,646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18,328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27,107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50625413"/>
                  </a:ext>
                </a:extLst>
              </a:tr>
              <a:tr h="161227">
                <a:tc gridSpan="2">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29.7%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46.8%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45.1%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64724086"/>
                  </a:ext>
                </a:extLst>
              </a:tr>
              <a:tr h="161227">
                <a:tc gridSpan="2">
                  <a:txBody>
                    <a:bodyPr/>
                    <a:lstStyle/>
                    <a:p>
                      <a:pPr algn="l"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85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309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438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33196191"/>
                  </a:ext>
                </a:extLst>
              </a:tr>
              <a:tr h="161227">
                <a:tc gridSpan="2">
                  <a:txBody>
                    <a:bodyPr/>
                    <a:lstStyle/>
                    <a:p>
                      <a:pPr algn="l"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3,243</a:t>
                      </a:r>
                    </a:p>
                  </a:txBody>
                  <a:tcPr marL="36000" marR="36000" marT="0" marB="0" anchor="ctr">
                    <a:lnL>
                      <a:noFill/>
                    </a:lnL>
                    <a:lnR>
                      <a:noFill/>
                    </a:lnR>
                    <a:lnT>
                      <a:noFill/>
                    </a:lnT>
                    <a:lnB>
                      <a:noFill/>
                    </a:lnB>
                  </a:tcPr>
                </a:tc>
                <a:tc>
                  <a:txBody>
                    <a:bodyPr/>
                    <a:lstStyle/>
                    <a:p>
                      <a:pPr algn="r" fontAlgn="ctr"/>
                      <a:r>
                        <a:rPr lang="en-US" altLang="ko-KR"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7,955</a:t>
                      </a:r>
                    </a:p>
                  </a:txBody>
                  <a:tcPr marL="36000" marR="36000" marT="0" marB="0" anchor="ctr">
                    <a:lnL>
                      <a:noFill/>
                    </a:lnL>
                    <a:lnR>
                      <a:noFill/>
                    </a:lnR>
                    <a:lnT>
                      <a:noFill/>
                    </a:lnT>
                    <a:lnB>
                      <a:noFill/>
                    </a:lnB>
                  </a:tcPr>
                </a:tc>
                <a:tc>
                  <a:txBody>
                    <a:bodyPr/>
                    <a:lstStyle/>
                    <a:p>
                      <a:pPr algn="r" fontAlgn="ctr"/>
                      <a:r>
                        <a:rPr lang="en-US" altLang="ko-KR"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18,767</a:t>
                      </a:r>
                    </a:p>
                  </a:txBody>
                  <a:tcPr marL="36000" marR="36000" marT="0" marB="0" anchor="ctr">
                    <a:lnL>
                      <a:noFill/>
                    </a:lnL>
                    <a:lnR>
                      <a:noFill/>
                    </a:lnR>
                    <a:lnT>
                      <a:noFill/>
                    </a:lnT>
                    <a:lnB>
                      <a:noFill/>
                    </a:lnB>
                  </a:tcPr>
                </a:tc>
                <a:tc>
                  <a:txBody>
                    <a:bodyPr/>
                    <a:lstStyle/>
                    <a:p>
                      <a:pPr algn="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27,557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42441257"/>
                  </a:ext>
                </a:extLst>
              </a:tr>
              <a:tr h="165456">
                <a:tc gridSpan="2">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30.5%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53.6%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45.9%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7749581"/>
                  </a:ext>
                </a:extLst>
              </a:tr>
            </a:tbl>
          </a:graphicData>
        </a:graphic>
      </p:graphicFrame>
      <p:graphicFrame>
        <p:nvGraphicFramePr>
          <p:cNvPr id="23" name="차트 22">
            <a:extLst>
              <a:ext uri="{FF2B5EF4-FFF2-40B4-BE49-F238E27FC236}">
                <a16:creationId xmlns:a16="http://schemas.microsoft.com/office/drawing/2014/main" id="{E3FEE1E3-E9AC-4E43-A9F2-7CC83C472C4B}"/>
              </a:ext>
            </a:extLst>
          </p:cNvPr>
          <p:cNvGraphicFramePr>
            <a:graphicFrameLocks/>
          </p:cNvGraphicFramePr>
          <p:nvPr/>
        </p:nvGraphicFramePr>
        <p:xfrm>
          <a:off x="5001349" y="3633006"/>
          <a:ext cx="3990251" cy="26412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a:extLst>
              <a:ext uri="{FF2B5EF4-FFF2-40B4-BE49-F238E27FC236}">
                <a16:creationId xmlns:a16="http://schemas.microsoft.com/office/drawing/2014/main" id="{ED7477AB-7BB9-4F7F-A523-C0D064BAC729}"/>
              </a:ext>
            </a:extLst>
          </p:cNvPr>
          <p:cNvGraphicFramePr>
            <a:graphicFrameLocks/>
          </p:cNvGraphicFramePr>
          <p:nvPr/>
        </p:nvGraphicFramePr>
        <p:xfrm>
          <a:off x="5035377" y="1098840"/>
          <a:ext cx="3956224" cy="24054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표 1">
            <a:extLst>
              <a:ext uri="{FF2B5EF4-FFF2-40B4-BE49-F238E27FC236}">
                <a16:creationId xmlns:a16="http://schemas.microsoft.com/office/drawing/2014/main" id="{3C5873B6-7D16-4CEF-8C6F-AD4286AA9C97}"/>
              </a:ext>
            </a:extLst>
          </p:cNvPr>
          <p:cNvGraphicFramePr>
            <a:graphicFrameLocks noGrp="1"/>
          </p:cNvGraphicFramePr>
          <p:nvPr/>
        </p:nvGraphicFramePr>
        <p:xfrm>
          <a:off x="1234800" y="3614730"/>
          <a:ext cx="3759200" cy="2660505"/>
        </p:xfrm>
        <a:graphic>
          <a:graphicData uri="http://schemas.openxmlformats.org/drawingml/2006/table">
            <a:tbl>
              <a:tblPr/>
              <a:tblGrid>
                <a:gridCol w="276225">
                  <a:extLst>
                    <a:ext uri="{9D8B030D-6E8A-4147-A177-3AD203B41FA5}">
                      <a16:colId xmlns:a16="http://schemas.microsoft.com/office/drawing/2014/main" val="1088238181"/>
                    </a:ext>
                  </a:extLst>
                </a:gridCol>
                <a:gridCol w="1400175">
                  <a:extLst>
                    <a:ext uri="{9D8B030D-6E8A-4147-A177-3AD203B41FA5}">
                      <a16:colId xmlns:a16="http://schemas.microsoft.com/office/drawing/2014/main" val="4246454822"/>
                    </a:ext>
                  </a:extLst>
                </a:gridCol>
                <a:gridCol w="520700">
                  <a:extLst>
                    <a:ext uri="{9D8B030D-6E8A-4147-A177-3AD203B41FA5}">
                      <a16:colId xmlns:a16="http://schemas.microsoft.com/office/drawing/2014/main" val="1998762704"/>
                    </a:ext>
                  </a:extLst>
                </a:gridCol>
                <a:gridCol w="520700">
                  <a:extLst>
                    <a:ext uri="{9D8B030D-6E8A-4147-A177-3AD203B41FA5}">
                      <a16:colId xmlns:a16="http://schemas.microsoft.com/office/drawing/2014/main" val="774143689"/>
                    </a:ext>
                  </a:extLst>
                </a:gridCol>
                <a:gridCol w="520700">
                  <a:extLst>
                    <a:ext uri="{9D8B030D-6E8A-4147-A177-3AD203B41FA5}">
                      <a16:colId xmlns:a16="http://schemas.microsoft.com/office/drawing/2014/main" val="2740024617"/>
                    </a:ext>
                  </a:extLst>
                </a:gridCol>
                <a:gridCol w="520700">
                  <a:extLst>
                    <a:ext uri="{9D8B030D-6E8A-4147-A177-3AD203B41FA5}">
                      <a16:colId xmlns:a16="http://schemas.microsoft.com/office/drawing/2014/main" val="2227864918"/>
                    </a:ext>
                  </a:extLst>
                </a:gridCol>
              </a:tblGrid>
              <a:tr h="160838">
                <a:tc gridSpan="2">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239808073"/>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자산총계</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4,795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9,916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24,324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46,155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60485078"/>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유동자산</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8,430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22,428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43,949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4856772"/>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보통예금</a:t>
                      </a:r>
                      <a:r>
                        <a:rPr lang="en-US" altLang="ko-KR" sz="900" b="0" i="0" u="none" strike="noStrike">
                          <a:solidFill>
                            <a:srgbClr val="000000"/>
                          </a:solidFill>
                          <a:effectLst/>
                          <a:latin typeface="Arial" panose="020B0604020202020204" pitchFamily="34" charset="0"/>
                          <a:ea typeface="맑은 고딕" panose="020B0503020000020004" pitchFamily="50" charset="-127"/>
                        </a:rPr>
                        <a:t>/</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정기예적금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3,670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7,636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19,833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40,274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42837525"/>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기타유동자산</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794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3,675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91474958"/>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비유동자산</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1,486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1,896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2,206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94754066"/>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영업권</a:t>
                      </a:r>
                      <a:r>
                        <a:rPr lang="en-US" altLang="ko-KR" sz="900" b="0" i="0" u="none" strike="noStrike">
                          <a:solidFill>
                            <a:srgbClr val="000000"/>
                          </a:solidFill>
                          <a:effectLst/>
                          <a:latin typeface="Arial" panose="020B0604020202020204" pitchFamily="34" charset="0"/>
                          <a:ea typeface="맑은 고딕" panose="020B0503020000020004" pitchFamily="50" charset="-127"/>
                        </a:rPr>
                        <a:t>/</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상표권</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1,083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826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853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86229979"/>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임차보증금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770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30821645"/>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기타비유동자산</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19504154"/>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부채총계</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2,664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6,822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10,227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06454140"/>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유동부채</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4,534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6,858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8030633"/>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외상매입금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324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414085659"/>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미지급세금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1,423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2,997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4,030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7498772"/>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기타유동부채</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1,213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1,477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04314475"/>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비유동부채</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3,370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75502218"/>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퇴직급여충당부채</a:t>
                      </a:r>
                      <a:r>
                        <a:rPr lang="en-US" altLang="ko-KR" sz="900" b="0" i="0" u="none" strike="noStrike">
                          <a:solidFill>
                            <a:srgbClr val="000000"/>
                          </a:solidFill>
                          <a:effectLst/>
                          <a:latin typeface="Arial" panose="020B0604020202020204" pitchFamily="34" charset="0"/>
                          <a:ea typeface="맑은 고딕" panose="020B0503020000020004" pitchFamily="50" charset="-127"/>
                        </a:rPr>
                        <a:t>(</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순액</a:t>
                      </a: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670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778409188"/>
                  </a:ext>
                </a:extLst>
              </a:tr>
              <a:tr h="138971">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가맹이행보증금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2,450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72019256"/>
                  </a:ext>
                </a:extLst>
              </a:tr>
              <a:tr h="138971">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자본총계</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3,669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7,253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17,502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35,928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94119845"/>
                  </a:ext>
                </a:extLst>
              </a:tr>
              <a:tr h="136176">
                <a:tc gridSpan="2">
                  <a:txBody>
                    <a:bodyPr/>
                    <a:lstStyle/>
                    <a:p>
                      <a:pPr algn="l" fontAlgn="ctr"/>
                      <a:r>
                        <a:rPr lang="ko-KR" altLang="en-US" sz="900" b="1" i="0" u="none" strike="noStrike" dirty="0" err="1">
                          <a:solidFill>
                            <a:srgbClr val="000000"/>
                          </a:solidFill>
                          <a:effectLst/>
                          <a:latin typeface="맑은 고딕" panose="020B0503020000020004" pitchFamily="50" charset="-127"/>
                          <a:ea typeface="맑은 고딕" panose="020B0503020000020004" pitchFamily="50" charset="-127"/>
                        </a:rPr>
                        <a:t>부채와자본총계</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4,795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9,916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24,324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46,155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03524750"/>
                  </a:ext>
                </a:extLst>
              </a:tr>
            </a:tbl>
          </a:graphicData>
        </a:graphic>
      </p:graphicFrame>
    </p:spTree>
    <p:extLst>
      <p:ext uri="{BB962C8B-B14F-4D97-AF65-F5344CB8AC3E}">
        <p14:creationId xmlns:p14="http://schemas.microsoft.com/office/powerpoint/2010/main" val="201512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E760C897-7021-480B-BFD7-5F52A306B437}"/>
              </a:ext>
            </a:extLst>
          </p:cNvPr>
          <p:cNvGraphicFramePr>
            <a:graphicFrameLocks noGrp="1"/>
          </p:cNvGraphicFramePr>
          <p:nvPr>
            <p:extLst>
              <p:ext uri="{D42A27DB-BD31-4B8C-83A1-F6EECF244321}">
                <p14:modId xmlns:p14="http://schemas.microsoft.com/office/powerpoint/2010/main" val="3741424756"/>
              </p:ext>
            </p:extLst>
          </p:nvPr>
        </p:nvGraphicFramePr>
        <p:xfrm>
          <a:off x="1233199" y="1097998"/>
          <a:ext cx="3780002" cy="4374000"/>
        </p:xfrm>
        <a:graphic>
          <a:graphicData uri="http://schemas.openxmlformats.org/drawingml/2006/table">
            <a:tbl>
              <a:tblPr/>
              <a:tblGrid>
                <a:gridCol w="138716">
                  <a:extLst>
                    <a:ext uri="{9D8B030D-6E8A-4147-A177-3AD203B41FA5}">
                      <a16:colId xmlns:a16="http://schemas.microsoft.com/office/drawing/2014/main" val="1386554668"/>
                    </a:ext>
                  </a:extLst>
                </a:gridCol>
                <a:gridCol w="138716">
                  <a:extLst>
                    <a:ext uri="{9D8B030D-6E8A-4147-A177-3AD203B41FA5}">
                      <a16:colId xmlns:a16="http://schemas.microsoft.com/office/drawing/2014/main" val="760161127"/>
                    </a:ext>
                  </a:extLst>
                </a:gridCol>
                <a:gridCol w="1213761">
                  <a:extLst>
                    <a:ext uri="{9D8B030D-6E8A-4147-A177-3AD203B41FA5}">
                      <a16:colId xmlns:a16="http://schemas.microsoft.com/office/drawing/2014/main" val="1875147584"/>
                    </a:ext>
                  </a:extLst>
                </a:gridCol>
                <a:gridCol w="450826">
                  <a:extLst>
                    <a:ext uri="{9D8B030D-6E8A-4147-A177-3AD203B41FA5}">
                      <a16:colId xmlns:a16="http://schemas.microsoft.com/office/drawing/2014/main" val="2761972728"/>
                    </a:ext>
                  </a:extLst>
                </a:gridCol>
                <a:gridCol w="450826">
                  <a:extLst>
                    <a:ext uri="{9D8B030D-6E8A-4147-A177-3AD203B41FA5}">
                      <a16:colId xmlns:a16="http://schemas.microsoft.com/office/drawing/2014/main" val="1171477149"/>
                    </a:ext>
                  </a:extLst>
                </a:gridCol>
                <a:gridCol w="450826">
                  <a:extLst>
                    <a:ext uri="{9D8B030D-6E8A-4147-A177-3AD203B41FA5}">
                      <a16:colId xmlns:a16="http://schemas.microsoft.com/office/drawing/2014/main" val="3387359278"/>
                    </a:ext>
                  </a:extLst>
                </a:gridCol>
                <a:gridCol w="450826">
                  <a:extLst>
                    <a:ext uri="{9D8B030D-6E8A-4147-A177-3AD203B41FA5}">
                      <a16:colId xmlns:a16="http://schemas.microsoft.com/office/drawing/2014/main" val="36998907"/>
                    </a:ext>
                  </a:extLst>
                </a:gridCol>
                <a:gridCol w="485505">
                  <a:extLst>
                    <a:ext uri="{9D8B030D-6E8A-4147-A177-3AD203B41FA5}">
                      <a16:colId xmlns:a16="http://schemas.microsoft.com/office/drawing/2014/main" val="1987669113"/>
                    </a:ext>
                  </a:extLst>
                </a:gridCol>
              </a:tblGrid>
              <a:tr h="162000">
                <a:tc gridSpan="3">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21239150"/>
                  </a:ext>
                </a:extLst>
              </a:tr>
              <a:tr h="162000">
                <a:tc gridSpan="3">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95362253"/>
                  </a:ext>
                </a:extLst>
              </a:tr>
              <a:tr h="162000">
                <a:tc gridSpan="3">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10,633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16,326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35,020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60,087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122,066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06228030"/>
                  </a:ext>
                </a:extLst>
              </a:tr>
              <a:tr h="162000">
                <a:tc gridSpan="3">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chemeClr val="tx2"/>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3,243</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7,955</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18,767</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27,557</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54,279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518072507"/>
                  </a:ext>
                </a:extLst>
              </a:tr>
              <a:tr h="162000">
                <a:tc gridSpan="3">
                  <a:txBody>
                    <a:bodyPr/>
                    <a:lstStyle/>
                    <a:p>
                      <a:pPr algn="l" fontAlgn="ctr"/>
                      <a:r>
                        <a:rPr lang="en-US"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chemeClr val="tx2"/>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46%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63313378"/>
                  </a:ext>
                </a:extLst>
              </a:tr>
              <a:tr h="162000">
                <a:tc gridSpan="3">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3,560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7,069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23,305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51,072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09049766"/>
                  </a:ext>
                </a:extLst>
              </a:tr>
              <a:tr h="162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12,963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23,827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43,983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71808012"/>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4,082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9,033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10,706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26,078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863776173"/>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 현금유입</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2,742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340340382"/>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 현금유입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020814531"/>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등의 지급</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(3,018)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(5,075)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362175621"/>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법인세의 납부</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3776889349"/>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보증금의 유입</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a:noFill/>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885546848"/>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w="6350" cap="flat" cmpd="sng" algn="ctr">
                      <a:noFill/>
                      <a:prstDash val="dot"/>
                      <a:round/>
                      <a:headEnd type="none" w="med" len="med"/>
                      <a:tailEnd type="none" w="med" len="med"/>
                    </a:lnR>
                    <a:lnT>
                      <a:noFill/>
                    </a:lnT>
                    <a:lnB w="6350" cap="flat" cmpd="sng" algn="ctr">
                      <a:solidFill>
                        <a:schemeClr val="tx2"/>
                      </a:solidFill>
                      <a:prstDash val="solid"/>
                      <a:round/>
                      <a:headEnd type="none" w="med" len="med"/>
                      <a:tailEnd type="none" w="med" len="med"/>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(346)</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(1,288)</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(1,785)</a:t>
                      </a:r>
                    </a:p>
                  </a:txBody>
                  <a:tcPr marL="36000" marR="36000" marT="0" marB="0" anchor="ctr">
                    <a:lnL>
                      <a:noFill/>
                    </a:lnL>
                    <a:lnR>
                      <a:noFill/>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81096076"/>
                  </a:ext>
                </a:extLst>
              </a:tr>
              <a:tr h="162000">
                <a:tc gridSpan="3">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(1,700)</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(4,797)</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(365)</a:t>
                      </a:r>
                    </a:p>
                  </a:txBody>
                  <a:tcPr marL="36000" marR="36000" marT="0" marB="0" anchor="ctr">
                    <a:lnL>
                      <a:noFill/>
                    </a:lnL>
                    <a:lnR>
                      <a:noFill/>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7434581"/>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금융상품 취득 및 처분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5,052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39611937"/>
                  </a:ext>
                </a:extLst>
              </a:tr>
              <a:tr h="162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이자수익</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176419697"/>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유형자산의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(311)</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245835094"/>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영업권및상표권</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(1,129)</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504678774"/>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기타무형자산의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11731870"/>
                  </a:ext>
                </a:extLst>
              </a:tr>
              <a:tr h="162000">
                <a:tc gridSpan="3">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(9,061)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37171959"/>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대표자가수금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40204035"/>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대표자가지급금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18347080"/>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배당의 지급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(4,000)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(9,040)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a:noFill/>
                    </a:lnB>
                  </a:tcPr>
                </a:tc>
                <a:extLst>
                  <a:ext uri="{0D108BD9-81ED-4DB2-BD59-A6C34878D82A}">
                    <a16:rowId xmlns:a16="http://schemas.microsoft.com/office/drawing/2014/main" val="453590245"/>
                  </a:ext>
                </a:extLst>
              </a:tr>
              <a:tr h="162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chemeClr val="tx2"/>
                      </a:solidFill>
                      <a:prstDash val="dot"/>
                      <a:round/>
                      <a:headEnd type="none" w="med" len="med"/>
                      <a:tailEnd type="none" w="med" len="med"/>
                    </a:lnL>
                    <a:lnR w="6350" cap="flat" cmpd="sng" algn="ctr">
                      <a:solidFill>
                        <a:schemeClr val="tx2"/>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이익준비금의 적립</a:t>
                      </a:r>
                    </a:p>
                  </a:txBody>
                  <a:tcPr marL="36000" marR="36000" marT="0" marB="0" anchor="ctr">
                    <a:lnL w="6350" cap="flat" cmpd="sng" algn="ctr">
                      <a:solidFill>
                        <a:schemeClr val="tx2"/>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73300760"/>
                  </a:ext>
                </a:extLst>
              </a:tr>
              <a:tr h="162000">
                <a:tc gridSpan="3">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25,520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39,763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60758267"/>
                  </a:ext>
                </a:extLst>
              </a:tr>
              <a:tr h="162000">
                <a:tc gridSpan="3">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chemeClr val="tx2"/>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2,636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14,757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40,276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574474346"/>
                  </a:ext>
                </a:extLst>
              </a:tr>
            </a:tbl>
          </a:graphicData>
        </a:graphic>
      </p:graphicFrame>
      <p:sp>
        <p:nvSpPr>
          <p:cNvPr id="6" name="직사각형 5">
            <a:extLst>
              <a:ext uri="{FF2B5EF4-FFF2-40B4-BE49-F238E27FC236}">
                <a16:creationId xmlns:a16="http://schemas.microsoft.com/office/drawing/2014/main" id="{6BD4C42B-2AD7-4205-911B-DB3CE38D2D12}"/>
              </a:ext>
            </a:extLst>
          </p:cNvPr>
          <p:cNvSpPr/>
          <p:nvPr/>
        </p:nvSpPr>
        <p:spPr>
          <a:xfrm>
            <a:off x="5461233" y="2762185"/>
            <a:ext cx="360000" cy="1512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제목 2"/>
          <p:cNvSpPr txBox="1">
            <a:spLocks/>
          </p:cNvSpPr>
          <p:nvPr/>
        </p:nvSpPr>
        <p:spPr>
          <a:xfrm>
            <a:off x="468000" y="432000"/>
            <a:ext cx="8591450"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800" b="1" dirty="0">
                <a:solidFill>
                  <a:srgbClr val="00338D"/>
                </a:solidFill>
                <a:latin typeface="KPMG Extralight" panose="020B0303030202040204" pitchFamily="34" charset="0"/>
              </a:rPr>
              <a:t>Key Financial Information (2/2)</a:t>
            </a:r>
          </a:p>
        </p:txBody>
      </p:sp>
      <p:sp>
        <p:nvSpPr>
          <p:cNvPr id="4" name="제목 2"/>
          <p:cNvSpPr txBox="1">
            <a:spLocks/>
          </p:cNvSpPr>
          <p:nvPr/>
        </p:nvSpPr>
        <p:spPr>
          <a:xfrm>
            <a:off x="468000" y="185252"/>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200" b="1" dirty="0">
                <a:solidFill>
                  <a:srgbClr val="00338D"/>
                </a:solidFill>
                <a:latin typeface="KPMG Extralight" panose="020B0303030202040204" pitchFamily="34" charset="0"/>
              </a:rPr>
              <a:t>Understanding of target</a:t>
            </a:r>
          </a:p>
        </p:txBody>
      </p:sp>
      <p:sp>
        <p:nvSpPr>
          <p:cNvPr id="24" name="직사각형 23"/>
          <p:cNvSpPr/>
          <p:nvPr/>
        </p:nvSpPr>
        <p:spPr bwMode="auto">
          <a:xfrm>
            <a:off x="554400" y="1097998"/>
            <a:ext cx="493200" cy="4925297"/>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74" fontAlgn="base">
              <a:spcBef>
                <a:spcPct val="0"/>
              </a:spcBef>
              <a:spcAft>
                <a:spcPct val="35000"/>
              </a:spcAft>
              <a:buClr>
                <a:srgbClr val="99CC00"/>
              </a:buClr>
              <a:tabLst>
                <a:tab pos="246217" algn="l"/>
              </a:tabLst>
              <a:defRPr/>
            </a:pPr>
            <a:r>
              <a:rPr lang="en-US" altLang="ko-KR" sz="900" b="1" kern="0" dirty="0">
                <a:solidFill>
                  <a:srgbClr val="000066"/>
                </a:solidFill>
                <a:latin typeface="+mj-ea"/>
                <a:ea typeface="+mj-ea"/>
                <a:cs typeface="Verdana" panose="020B0604030504040204" pitchFamily="34" charset="0"/>
              </a:rPr>
              <a:t>Cash Flow</a:t>
            </a:r>
          </a:p>
        </p:txBody>
      </p:sp>
      <p:sp>
        <p:nvSpPr>
          <p:cNvPr id="51" name="TextBox 50"/>
          <p:cNvSpPr txBox="1"/>
          <p:nvPr/>
        </p:nvSpPr>
        <p:spPr>
          <a:xfrm>
            <a:off x="1233199" y="5606273"/>
            <a:ext cx="4428600"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현금</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및 보통예금을 포함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a:t>
            </a:r>
            <a:r>
              <a:rPr lang="ko-KR" altLang="en-US" sz="700" dirty="0">
                <a:latin typeface="Arial" panose="020B0604020202020204" pitchFamily="34" charset="0"/>
                <a:cs typeface="Arial" panose="020B0604020202020204" pitchFamily="34" charset="0"/>
              </a:rPr>
              <a:t> 직영점에서 발생하는 인건비는 </a:t>
            </a:r>
            <a:r>
              <a:rPr lang="en-US" altLang="ko-KR" sz="700" dirty="0">
                <a:latin typeface="Arial" panose="020B0604020202020204" pitchFamily="34" charset="0"/>
                <a:cs typeface="Arial" panose="020B0604020202020204" pitchFamily="34" charset="0"/>
              </a:rPr>
              <a:t>‘</a:t>
            </a:r>
            <a:r>
              <a:rPr lang="ko-KR" altLang="en-US" sz="700" dirty="0">
                <a:latin typeface="Arial" panose="020B0604020202020204" pitchFamily="34" charset="0"/>
                <a:cs typeface="Arial" panose="020B0604020202020204" pitchFamily="34" charset="0"/>
              </a:rPr>
              <a:t>급여 등의 지급</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항목으로 집계</a:t>
            </a:r>
            <a:endParaRPr lang="en-US" altLang="ko-KR" sz="700" dirty="0">
              <a:latin typeface="Arial" panose="020B0604020202020204" pitchFamily="34" charset="0"/>
              <a:cs typeface="Arial" panose="020B0604020202020204" pitchFamily="34" charset="0"/>
            </a:endParaRPr>
          </a:p>
        </p:txBody>
      </p:sp>
      <p:cxnSp>
        <p:nvCxnSpPr>
          <p:cNvPr id="8" name="연결선: 꺾임 7">
            <a:extLst>
              <a:ext uri="{FF2B5EF4-FFF2-40B4-BE49-F238E27FC236}">
                <a16:creationId xmlns:a16="http://schemas.microsoft.com/office/drawing/2014/main" id="{273C8400-6CCF-4911-9F12-C2B2E2FC8627}"/>
              </a:ext>
            </a:extLst>
          </p:cNvPr>
          <p:cNvCxnSpPr>
            <a:cxnSpLocks/>
            <a:stCxn id="6" idx="1"/>
          </p:cNvCxnSpPr>
          <p:nvPr/>
        </p:nvCxnSpPr>
        <p:spPr>
          <a:xfrm rot="10800000" flipV="1">
            <a:off x="5307795" y="3518185"/>
            <a:ext cx="153439" cy="1811448"/>
          </a:xfrm>
          <a:prstGeom prst="bentConnector3">
            <a:avLst>
              <a:gd name="adj1" fmla="val 248984"/>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886356-8FDB-446B-8E8E-28877DE1AB7B}"/>
              </a:ext>
            </a:extLst>
          </p:cNvPr>
          <p:cNvSpPr txBox="1"/>
          <p:nvPr/>
        </p:nvSpPr>
        <p:spPr>
          <a:xfrm>
            <a:off x="7373613" y="4874719"/>
            <a:ext cx="1694885" cy="937244"/>
          </a:xfrm>
          <a:prstGeom prst="rect">
            <a:avLst/>
          </a:prstGeom>
          <a:noFill/>
        </p:spPr>
        <p:txBody>
          <a:bodyPr wrap="square" lIns="0" tIns="0" bIns="0" rtlCol="0">
            <a:spAutoFit/>
          </a:bodyPr>
          <a:lstStyle/>
          <a:p>
            <a:pPr>
              <a:lnSpc>
                <a:spcPct val="110000"/>
              </a:lnSpc>
            </a:pPr>
            <a:r>
              <a:rPr lang="en-US" altLang="ko-KR" sz="800" dirty="0">
                <a:latin typeface="Arial" panose="020B0604020202020204" pitchFamily="34" charset="0"/>
                <a:ea typeface="+mj-ea"/>
                <a:cs typeface="Arial" panose="020B0604020202020204" pitchFamily="34" charset="0"/>
              </a:rPr>
              <a:t>A: </a:t>
            </a:r>
            <a:r>
              <a:rPr lang="ko-KR" altLang="en-US" sz="800" dirty="0">
                <a:latin typeface="Arial" panose="020B0604020202020204" pitchFamily="34" charset="0"/>
                <a:ea typeface="+mj-ea"/>
                <a:cs typeface="Arial" panose="020B0604020202020204" pitchFamily="34" charset="0"/>
              </a:rPr>
              <a:t>전체 매출 현금유입</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B: </a:t>
            </a:r>
            <a:r>
              <a:rPr lang="ko-KR" altLang="en-US" sz="800" dirty="0">
                <a:latin typeface="Arial" panose="020B0604020202020204" pitchFamily="34" charset="0"/>
                <a:ea typeface="+mj-ea"/>
                <a:cs typeface="Arial" panose="020B0604020202020204" pitchFamily="34" charset="0"/>
              </a:rPr>
              <a:t>급여 등의 지급</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C: </a:t>
            </a:r>
            <a:r>
              <a:rPr lang="ko-KR" altLang="en-US" sz="800" dirty="0">
                <a:latin typeface="Arial" panose="020B0604020202020204" pitchFamily="34" charset="0"/>
                <a:ea typeface="+mj-ea"/>
                <a:cs typeface="Arial" panose="020B0604020202020204" pitchFamily="34" charset="0"/>
              </a:rPr>
              <a:t>법인세의 납부</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D: </a:t>
            </a:r>
            <a:r>
              <a:rPr lang="ko-KR" altLang="en-US" sz="800" dirty="0">
                <a:latin typeface="Arial" panose="020B0604020202020204" pitchFamily="34" charset="0"/>
                <a:ea typeface="+mj-ea"/>
                <a:cs typeface="Arial" panose="020B0604020202020204" pitchFamily="34" charset="0"/>
              </a:rPr>
              <a:t>보증금의 유입</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E: </a:t>
            </a:r>
            <a:r>
              <a:rPr lang="ko-KR" altLang="en-US" sz="800" dirty="0">
                <a:latin typeface="Arial" panose="020B0604020202020204" pitchFamily="34" charset="0"/>
                <a:ea typeface="+mj-ea"/>
                <a:cs typeface="Arial" panose="020B0604020202020204" pitchFamily="34" charset="0"/>
              </a:rPr>
              <a:t>기타영업현금흐름</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F: </a:t>
            </a:r>
            <a:r>
              <a:rPr lang="ko-KR" altLang="en-US" sz="800" dirty="0">
                <a:latin typeface="Arial" panose="020B0604020202020204" pitchFamily="34" charset="0"/>
                <a:ea typeface="+mj-ea"/>
                <a:cs typeface="Arial" panose="020B0604020202020204" pitchFamily="34" charset="0"/>
              </a:rPr>
              <a:t>투자활동현금흐름</a:t>
            </a:r>
            <a:endParaRPr lang="en-US" altLang="ko-KR" sz="800" dirty="0">
              <a:latin typeface="Arial" panose="020B0604020202020204" pitchFamily="34" charset="0"/>
              <a:ea typeface="+mj-ea"/>
              <a:cs typeface="Arial" panose="020B0604020202020204" pitchFamily="34" charset="0"/>
            </a:endParaRPr>
          </a:p>
          <a:p>
            <a:pPr>
              <a:lnSpc>
                <a:spcPct val="110000"/>
              </a:lnSpc>
            </a:pPr>
            <a:r>
              <a:rPr lang="en-US" altLang="ko-KR" sz="800" dirty="0">
                <a:latin typeface="Arial" panose="020B0604020202020204" pitchFamily="34" charset="0"/>
                <a:ea typeface="+mj-ea"/>
                <a:cs typeface="Arial" panose="020B0604020202020204" pitchFamily="34" charset="0"/>
              </a:rPr>
              <a:t>G: </a:t>
            </a:r>
            <a:r>
              <a:rPr lang="ko-KR" altLang="en-US" sz="800" dirty="0">
                <a:latin typeface="Arial" panose="020B0604020202020204" pitchFamily="34" charset="0"/>
                <a:ea typeface="+mj-ea"/>
                <a:cs typeface="Arial" panose="020B0604020202020204" pitchFamily="34" charset="0"/>
              </a:rPr>
              <a:t>재무활동현금흐름</a:t>
            </a:r>
          </a:p>
        </p:txBody>
      </p:sp>
      <p:cxnSp>
        <p:nvCxnSpPr>
          <p:cNvPr id="55" name="꺾인 연결선 40">
            <a:extLst>
              <a:ext uri="{FF2B5EF4-FFF2-40B4-BE49-F238E27FC236}">
                <a16:creationId xmlns:a16="http://schemas.microsoft.com/office/drawing/2014/main" id="{0D50C68B-CB16-415E-A61E-717F72A0A8B5}"/>
              </a:ext>
            </a:extLst>
          </p:cNvPr>
          <p:cNvCxnSpPr>
            <a:cxnSpLocks/>
          </p:cNvCxnSpPr>
          <p:nvPr/>
        </p:nvCxnSpPr>
        <p:spPr>
          <a:xfrm rot="5400000" flipH="1" flipV="1">
            <a:off x="6066939" y="2528620"/>
            <a:ext cx="514646" cy="1862737"/>
          </a:xfrm>
          <a:prstGeom prst="bentConnector3">
            <a:avLst>
              <a:gd name="adj1" fmla="val 235725"/>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0EF8F5D-B6D8-4E74-B795-FD54B7C6DA39}"/>
              </a:ext>
            </a:extLst>
          </p:cNvPr>
          <p:cNvSpPr txBox="1"/>
          <p:nvPr/>
        </p:nvSpPr>
        <p:spPr>
          <a:xfrm>
            <a:off x="5694262" y="2265913"/>
            <a:ext cx="1260000" cy="215444"/>
          </a:xfrm>
          <a:prstGeom prst="rect">
            <a:avLst/>
          </a:prstGeom>
          <a:solidFill>
            <a:schemeClr val="bg1"/>
          </a:solidFill>
        </p:spPr>
        <p:txBody>
          <a:bodyPr wrap="square" lIns="36000" tIns="0" rIns="36000" bIns="0" rtlCol="0" anchor="ctr">
            <a:spAutoFit/>
          </a:bodyPr>
          <a:lstStyle/>
          <a:p>
            <a:pPr algn="ctr"/>
            <a:r>
              <a:rPr lang="en-US" altLang="ko-KR" sz="700" dirty="0">
                <a:solidFill>
                  <a:schemeClr val="accent1">
                    <a:lumMod val="75000"/>
                  </a:schemeClr>
                </a:solidFill>
                <a:latin typeface="Arial" panose="020B0604020202020204" pitchFamily="34" charset="0"/>
                <a:cs typeface="Arial" panose="020B0604020202020204" pitchFamily="34" charset="0"/>
              </a:rPr>
              <a:t>Total Operating CF: </a:t>
            </a:r>
          </a:p>
          <a:p>
            <a:pPr algn="ctr"/>
            <a:r>
              <a:rPr lang="en-US" altLang="ko-KR" sz="700" dirty="0">
                <a:solidFill>
                  <a:schemeClr val="accent1">
                    <a:lumMod val="75000"/>
                  </a:schemeClr>
                </a:solidFill>
                <a:latin typeface="Arial" panose="020B0604020202020204" pitchFamily="34" charset="0"/>
                <a:cs typeface="Arial" panose="020B0604020202020204" pitchFamily="34" charset="0"/>
              </a:rPr>
              <a:t>51,072</a:t>
            </a:r>
            <a:endParaRPr lang="ko-KR" altLang="en-US" sz="700" dirty="0">
              <a:solidFill>
                <a:schemeClr val="accent1">
                  <a:lumMod val="75000"/>
                </a:schemeClr>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08F2E3DE-E184-4A46-9D18-6506AD1E1512}"/>
              </a:ext>
            </a:extLst>
          </p:cNvPr>
          <p:cNvSpPr txBox="1"/>
          <p:nvPr/>
        </p:nvSpPr>
        <p:spPr>
          <a:xfrm>
            <a:off x="7254361" y="2547480"/>
            <a:ext cx="1097501" cy="215444"/>
          </a:xfrm>
          <a:prstGeom prst="rect">
            <a:avLst/>
          </a:prstGeom>
          <a:noFill/>
        </p:spPr>
        <p:txBody>
          <a:bodyPr wrap="square" lIns="36000" tIns="0" rIns="36000" bIns="0" rtlCol="0" anchor="ctr">
            <a:spAutoFit/>
          </a:bodyPr>
          <a:lstStyle/>
          <a:p>
            <a:pPr algn="ctr"/>
            <a:r>
              <a:rPr lang="en-US" altLang="ko-KR" sz="700" dirty="0">
                <a:solidFill>
                  <a:schemeClr val="accent5">
                    <a:lumMod val="50000"/>
                  </a:schemeClr>
                </a:solidFill>
                <a:latin typeface="Arial" panose="020B0604020202020204" pitchFamily="34" charset="0"/>
                <a:cs typeface="Arial" panose="020B0604020202020204" pitchFamily="34" charset="0"/>
              </a:rPr>
              <a:t>Total Investing CF: </a:t>
            </a:r>
          </a:p>
          <a:p>
            <a:pPr algn="ctr"/>
            <a:r>
              <a:rPr lang="en-US" altLang="ko-KR" sz="700" dirty="0">
                <a:solidFill>
                  <a:schemeClr val="accent5">
                    <a:lumMod val="50000"/>
                  </a:schemeClr>
                </a:solidFill>
                <a:latin typeface="Arial" panose="020B0604020202020204" pitchFamily="34" charset="0"/>
                <a:cs typeface="Arial" panose="020B0604020202020204" pitchFamily="34" charset="0"/>
              </a:rPr>
              <a:t>(2,248)</a:t>
            </a:r>
            <a:endParaRPr lang="ko-KR" altLang="en-US" sz="700" dirty="0">
              <a:solidFill>
                <a:schemeClr val="accent5">
                  <a:lumMod val="50000"/>
                </a:schemeClr>
              </a:solidFill>
              <a:latin typeface="Arial" panose="020B0604020202020204" pitchFamily="34" charset="0"/>
              <a:cs typeface="Arial" panose="020B0604020202020204" pitchFamily="34" charset="0"/>
            </a:endParaRPr>
          </a:p>
        </p:txBody>
      </p:sp>
      <p:cxnSp>
        <p:nvCxnSpPr>
          <p:cNvPr id="59" name="꺾인 연결선 48">
            <a:extLst>
              <a:ext uri="{FF2B5EF4-FFF2-40B4-BE49-F238E27FC236}">
                <a16:creationId xmlns:a16="http://schemas.microsoft.com/office/drawing/2014/main" id="{019F950A-B4EE-4B19-98D5-F890C3682150}"/>
              </a:ext>
            </a:extLst>
          </p:cNvPr>
          <p:cNvCxnSpPr>
            <a:cxnSpLocks/>
          </p:cNvCxnSpPr>
          <p:nvPr/>
        </p:nvCxnSpPr>
        <p:spPr>
          <a:xfrm rot="16200000" flipH="1">
            <a:off x="8456899" y="3231706"/>
            <a:ext cx="132745" cy="352335"/>
          </a:xfrm>
          <a:prstGeom prst="bentConnector3">
            <a:avLst>
              <a:gd name="adj1" fmla="val -206652"/>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E4C51C-92DD-435C-80D8-3A690CFB5AA8}"/>
              </a:ext>
            </a:extLst>
          </p:cNvPr>
          <p:cNvSpPr txBox="1"/>
          <p:nvPr/>
        </p:nvSpPr>
        <p:spPr>
          <a:xfrm>
            <a:off x="8043283" y="2835686"/>
            <a:ext cx="955615" cy="215444"/>
          </a:xfrm>
          <a:prstGeom prst="rect">
            <a:avLst/>
          </a:prstGeom>
          <a:noFill/>
        </p:spPr>
        <p:txBody>
          <a:bodyPr wrap="square" lIns="36000" tIns="0" rIns="36000" bIns="0" rtlCol="0" anchor="ctr">
            <a:spAutoFit/>
          </a:bodyPr>
          <a:lstStyle/>
          <a:p>
            <a:pPr algn="ctr"/>
            <a:r>
              <a:rPr lang="en-US" altLang="ko-KR" sz="700" dirty="0">
                <a:solidFill>
                  <a:schemeClr val="accent1">
                    <a:lumMod val="75000"/>
                  </a:schemeClr>
                </a:solidFill>
                <a:latin typeface="Arial" panose="020B0604020202020204" pitchFamily="34" charset="0"/>
                <a:cs typeface="Arial" panose="020B0604020202020204" pitchFamily="34" charset="0"/>
              </a:rPr>
              <a:t>Total Financing CF: (9,061)</a:t>
            </a:r>
            <a:endParaRPr lang="ko-KR" altLang="en-US" sz="700" dirty="0">
              <a:solidFill>
                <a:schemeClr val="accent1">
                  <a:lumMod val="75000"/>
                </a:schemeClr>
              </a:solidFill>
              <a:latin typeface="Arial" panose="020B0604020202020204" pitchFamily="34" charset="0"/>
              <a:cs typeface="Arial" panose="020B0604020202020204" pitchFamily="34" charset="0"/>
            </a:endParaRPr>
          </a:p>
        </p:txBody>
      </p:sp>
      <p:cxnSp>
        <p:nvCxnSpPr>
          <p:cNvPr id="62" name="꺾인 연결선 48">
            <a:extLst>
              <a:ext uri="{FF2B5EF4-FFF2-40B4-BE49-F238E27FC236}">
                <a16:creationId xmlns:a16="http://schemas.microsoft.com/office/drawing/2014/main" id="{5C7C25BB-C338-45CF-8141-FC3AF67CEC2B}"/>
              </a:ext>
            </a:extLst>
          </p:cNvPr>
          <p:cNvCxnSpPr>
            <a:cxnSpLocks/>
          </p:cNvCxnSpPr>
          <p:nvPr/>
        </p:nvCxnSpPr>
        <p:spPr>
          <a:xfrm rot="16200000" flipH="1">
            <a:off x="7768520" y="3142891"/>
            <a:ext cx="60865" cy="359173"/>
          </a:xfrm>
          <a:prstGeom prst="bentConnector3">
            <a:avLst>
              <a:gd name="adj1" fmla="val -826288"/>
            </a:avLst>
          </a:prstGeom>
          <a:ln>
            <a:solidFill>
              <a:srgbClr val="007A79"/>
            </a:solidFill>
          </a:ln>
        </p:spPr>
        <p:style>
          <a:lnRef idx="1">
            <a:schemeClr val="accent1"/>
          </a:lnRef>
          <a:fillRef idx="0">
            <a:schemeClr val="accent1"/>
          </a:fillRef>
          <a:effectRef idx="0">
            <a:schemeClr val="accent1"/>
          </a:effectRef>
          <a:fontRef idx="minor">
            <a:schemeClr val="tx1"/>
          </a:fontRef>
        </p:style>
      </p:cxnSp>
      <p:sp>
        <p:nvSpPr>
          <p:cNvPr id="73" name="직사각형 72">
            <a:extLst>
              <a:ext uri="{FF2B5EF4-FFF2-40B4-BE49-F238E27FC236}">
                <a16:creationId xmlns:a16="http://schemas.microsoft.com/office/drawing/2014/main" id="{592A6A48-4FFE-47B0-9378-2AFB00B57400}"/>
              </a:ext>
            </a:extLst>
          </p:cNvPr>
          <p:cNvSpPr/>
          <p:nvPr/>
        </p:nvSpPr>
        <p:spPr>
          <a:xfrm>
            <a:off x="1368663" y="2058810"/>
            <a:ext cx="3644534" cy="65523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7" name="연결선: 꺾임 76">
            <a:extLst>
              <a:ext uri="{FF2B5EF4-FFF2-40B4-BE49-F238E27FC236}">
                <a16:creationId xmlns:a16="http://schemas.microsoft.com/office/drawing/2014/main" id="{5CDC3599-59E4-4093-BB9A-234AB50B09C6}"/>
              </a:ext>
            </a:extLst>
          </p:cNvPr>
          <p:cNvCxnSpPr>
            <a:cxnSpLocks/>
            <a:stCxn id="73" idx="3"/>
            <a:endCxn id="16" idx="1"/>
          </p:cNvCxnSpPr>
          <p:nvPr/>
        </p:nvCxnSpPr>
        <p:spPr>
          <a:xfrm flipV="1">
            <a:off x="5013197" y="1654868"/>
            <a:ext cx="260359" cy="731558"/>
          </a:xfrm>
          <a:prstGeom prst="bent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9F096F03-1F91-4718-90A4-D7BD40182511}"/>
              </a:ext>
            </a:extLst>
          </p:cNvPr>
          <p:cNvSpPr txBox="1"/>
          <p:nvPr/>
        </p:nvSpPr>
        <p:spPr>
          <a:xfrm>
            <a:off x="5307794" y="1121679"/>
            <a:ext cx="1482778" cy="138499"/>
          </a:xfrm>
          <a:prstGeom prst="rect">
            <a:avLst/>
          </a:prstGeom>
          <a:noFill/>
        </p:spPr>
        <p:txBody>
          <a:bodyPr wrap="none" lIns="0" tIns="0" rIns="0" bIns="0" rtlCol="0" anchor="ctr" anchorCtr="0">
            <a:spAutoFit/>
          </a:bodyPr>
          <a:lstStyle/>
          <a:p>
            <a:r>
              <a:rPr lang="en-US" altLang="ko-KR" sz="900" b="1" dirty="0">
                <a:latin typeface="+mj-ea"/>
                <a:ea typeface="+mj-ea"/>
                <a:cs typeface="Univers for KPMG"/>
              </a:rPr>
              <a:t>&lt;Category</a:t>
            </a:r>
            <a:r>
              <a:rPr lang="ko-KR" altLang="en-US" sz="900" b="1" dirty="0">
                <a:latin typeface="+mj-ea"/>
                <a:ea typeface="+mj-ea"/>
                <a:cs typeface="Univers for KPMG"/>
              </a:rPr>
              <a:t>별 </a:t>
            </a:r>
            <a:r>
              <a:rPr lang="en-US" altLang="ko-KR" sz="900" b="1" dirty="0">
                <a:latin typeface="+mj-ea"/>
                <a:ea typeface="+mj-ea"/>
                <a:cs typeface="Univers for KPMG"/>
              </a:rPr>
              <a:t>cash-in</a:t>
            </a:r>
            <a:r>
              <a:rPr lang="ko-KR" altLang="en-US" sz="900" b="1" dirty="0">
                <a:latin typeface="+mj-ea"/>
                <a:ea typeface="+mj-ea"/>
                <a:cs typeface="Univers for KPMG"/>
              </a:rPr>
              <a:t> 비중</a:t>
            </a:r>
            <a:r>
              <a:rPr lang="en-US" altLang="ko-KR" sz="900" b="1" dirty="0">
                <a:latin typeface="+mj-ea"/>
                <a:ea typeface="+mj-ea"/>
                <a:cs typeface="Univers for KPMG"/>
              </a:rPr>
              <a:t>&gt;</a:t>
            </a:r>
            <a:endParaRPr lang="ko-KR" altLang="en-US" sz="900" b="1" dirty="0">
              <a:latin typeface="+mj-ea"/>
              <a:ea typeface="+mj-ea"/>
              <a:cs typeface="Univers for KPMG"/>
            </a:endParaRPr>
          </a:p>
        </p:txBody>
      </p:sp>
      <mc:AlternateContent xmlns:mc="http://schemas.openxmlformats.org/markup-compatibility/2006" xmlns:cx1="http://schemas.microsoft.com/office/drawing/2015/9/8/chartex">
        <mc:Choice Requires="cx1">
          <p:graphicFrame>
            <p:nvGraphicFramePr>
              <p:cNvPr id="35" name="차트 34">
                <a:extLst>
                  <a:ext uri="{FF2B5EF4-FFF2-40B4-BE49-F238E27FC236}">
                    <a16:creationId xmlns:a16="http://schemas.microsoft.com/office/drawing/2014/main" id="{13A9AF12-910C-4C08-ABAD-FAC04FB34DB0}"/>
                  </a:ext>
                </a:extLst>
              </p:cNvPr>
              <p:cNvGraphicFramePr/>
              <p:nvPr>
                <p:extLst>
                  <p:ext uri="{D42A27DB-BD31-4B8C-83A1-F6EECF244321}">
                    <p14:modId xmlns:p14="http://schemas.microsoft.com/office/powerpoint/2010/main" val="350334308"/>
                  </p:ext>
                </p:extLst>
              </p:nvPr>
            </p:nvGraphicFramePr>
            <p:xfrm>
              <a:off x="5014800" y="2690515"/>
              <a:ext cx="4129200" cy="18576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5" name="차트 34">
                <a:extLst>
                  <a:ext uri="{FF2B5EF4-FFF2-40B4-BE49-F238E27FC236}">
                    <a16:creationId xmlns:a16="http://schemas.microsoft.com/office/drawing/2014/main" id="{13A9AF12-910C-4C08-ABAD-FAC04FB34DB0}"/>
                  </a:ext>
                </a:extLst>
              </p:cNvPr>
              <p:cNvPicPr>
                <a:picLocks noGrp="1" noRot="1" noChangeAspect="1" noMove="1" noResize="1" noEditPoints="1" noAdjustHandles="1" noChangeArrowheads="1" noChangeShapeType="1"/>
              </p:cNvPicPr>
              <p:nvPr/>
            </p:nvPicPr>
            <p:blipFill>
              <a:blip r:embed="rId3"/>
              <a:stretch>
                <a:fillRect/>
              </a:stretch>
            </p:blipFill>
            <p:spPr>
              <a:xfrm>
                <a:off x="5014800" y="2690515"/>
                <a:ext cx="4129200" cy="1857600"/>
              </a:xfrm>
              <a:prstGeom prst="rect">
                <a:avLst/>
              </a:prstGeom>
            </p:spPr>
          </p:pic>
        </mc:Fallback>
      </mc:AlternateContent>
      <p:graphicFrame>
        <p:nvGraphicFramePr>
          <p:cNvPr id="16" name="표 15">
            <a:extLst>
              <a:ext uri="{FF2B5EF4-FFF2-40B4-BE49-F238E27FC236}">
                <a16:creationId xmlns:a16="http://schemas.microsoft.com/office/drawing/2014/main" id="{760BD1B0-BF95-4209-AE55-E461C0A7695C}"/>
              </a:ext>
            </a:extLst>
          </p:cNvPr>
          <p:cNvGraphicFramePr>
            <a:graphicFrameLocks noGrp="1"/>
          </p:cNvGraphicFramePr>
          <p:nvPr>
            <p:extLst>
              <p:ext uri="{D42A27DB-BD31-4B8C-83A1-F6EECF244321}">
                <p14:modId xmlns:p14="http://schemas.microsoft.com/office/powerpoint/2010/main" val="4156722540"/>
              </p:ext>
            </p:extLst>
          </p:nvPr>
        </p:nvGraphicFramePr>
        <p:xfrm>
          <a:off x="5273556" y="1294868"/>
          <a:ext cx="3168000" cy="720000"/>
        </p:xfrm>
        <a:graphic>
          <a:graphicData uri="http://schemas.openxmlformats.org/drawingml/2006/table">
            <a:tbl>
              <a:tblPr/>
              <a:tblGrid>
                <a:gridCol w="1188000">
                  <a:extLst>
                    <a:ext uri="{9D8B030D-6E8A-4147-A177-3AD203B41FA5}">
                      <a16:colId xmlns:a16="http://schemas.microsoft.com/office/drawing/2014/main" val="1927425121"/>
                    </a:ext>
                  </a:extLst>
                </a:gridCol>
                <a:gridCol w="396000">
                  <a:extLst>
                    <a:ext uri="{9D8B030D-6E8A-4147-A177-3AD203B41FA5}">
                      <a16:colId xmlns:a16="http://schemas.microsoft.com/office/drawing/2014/main" val="615915421"/>
                    </a:ext>
                  </a:extLst>
                </a:gridCol>
                <a:gridCol w="396000">
                  <a:extLst>
                    <a:ext uri="{9D8B030D-6E8A-4147-A177-3AD203B41FA5}">
                      <a16:colId xmlns:a16="http://schemas.microsoft.com/office/drawing/2014/main" val="1925735713"/>
                    </a:ext>
                  </a:extLst>
                </a:gridCol>
                <a:gridCol w="396000">
                  <a:extLst>
                    <a:ext uri="{9D8B030D-6E8A-4147-A177-3AD203B41FA5}">
                      <a16:colId xmlns:a16="http://schemas.microsoft.com/office/drawing/2014/main" val="2415651360"/>
                    </a:ext>
                  </a:extLst>
                </a:gridCol>
                <a:gridCol w="396000">
                  <a:extLst>
                    <a:ext uri="{9D8B030D-6E8A-4147-A177-3AD203B41FA5}">
                      <a16:colId xmlns:a16="http://schemas.microsoft.com/office/drawing/2014/main" val="4074741520"/>
                    </a:ext>
                  </a:extLst>
                </a:gridCol>
                <a:gridCol w="396000">
                  <a:extLst>
                    <a:ext uri="{9D8B030D-6E8A-4147-A177-3AD203B41FA5}">
                      <a16:colId xmlns:a16="http://schemas.microsoft.com/office/drawing/2014/main" val="3227694604"/>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603533630"/>
                  </a:ext>
                </a:extLst>
              </a:tr>
              <a:tr h="14400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물류매출 현금유입</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00870833"/>
                  </a:ext>
                </a:extLst>
              </a:tr>
              <a:tr h="14400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가맹점매출 현금유입</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18734797"/>
                  </a:ext>
                </a:extLst>
              </a:tr>
              <a:tr h="14400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직영점매출 현금유입</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50549262"/>
                  </a:ext>
                </a:extLst>
              </a:tr>
              <a:tr h="14400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기타매출 현금유입</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51132650"/>
                  </a:ext>
                </a:extLst>
              </a:tr>
            </a:tbl>
          </a:graphicData>
        </a:graphic>
      </p:graphicFrame>
      <p:sp>
        <p:nvSpPr>
          <p:cNvPr id="53" name="TextBox 52">
            <a:extLst>
              <a:ext uri="{FF2B5EF4-FFF2-40B4-BE49-F238E27FC236}">
                <a16:creationId xmlns:a16="http://schemas.microsoft.com/office/drawing/2014/main" id="{4C2F54E4-CBDA-4F33-B428-4B501B5018E7}"/>
              </a:ext>
            </a:extLst>
          </p:cNvPr>
          <p:cNvSpPr txBox="1"/>
          <p:nvPr/>
        </p:nvSpPr>
        <p:spPr>
          <a:xfrm>
            <a:off x="7264001" y="4291134"/>
            <a:ext cx="463609" cy="369332"/>
          </a:xfrm>
          <a:prstGeom prst="rect">
            <a:avLst/>
          </a:prstGeom>
          <a:solidFill>
            <a:schemeClr val="bg1"/>
          </a:solidFill>
        </p:spPr>
        <p:txBody>
          <a:bodyPr wrap="square" lIns="0" tIns="0" rIns="0" bIns="0" rtlCol="0">
            <a:spAutoFit/>
          </a:bodyPr>
          <a:lstStyle/>
          <a:p>
            <a:r>
              <a:rPr lang="en-US" altLang="ko-KR" sz="800" dirty="0">
                <a:latin typeface="Arial" panose="020B0604020202020204" pitchFamily="34" charset="0"/>
                <a:cs typeface="Arial" panose="020B0604020202020204" pitchFamily="34" charset="0"/>
              </a:rPr>
              <a:t>Cash after </a:t>
            </a:r>
            <a:r>
              <a:rPr lang="en-US" altLang="ko-KR" sz="800" spc="-50" dirty="0">
                <a:latin typeface="Arial" panose="020B0604020202020204" pitchFamily="34" charset="0"/>
                <a:cs typeface="Arial" panose="020B0604020202020204" pitchFamily="34" charset="0"/>
              </a:rPr>
              <a:t>Operating</a:t>
            </a:r>
            <a:endParaRPr lang="ko-KR" altLang="en-US" sz="800" spc="-5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B7FE5D8C-CFD1-4721-B0BD-24AF8E26B1B3}"/>
              </a:ext>
            </a:extLst>
          </p:cNvPr>
          <p:cNvSpPr txBox="1"/>
          <p:nvPr/>
        </p:nvSpPr>
        <p:spPr>
          <a:xfrm>
            <a:off x="7984226" y="4291134"/>
            <a:ext cx="463609" cy="492443"/>
          </a:xfrm>
          <a:prstGeom prst="rect">
            <a:avLst/>
          </a:prstGeom>
          <a:solidFill>
            <a:schemeClr val="bg1"/>
          </a:solidFill>
        </p:spPr>
        <p:txBody>
          <a:bodyPr wrap="square" lIns="0" tIns="0" rIns="0" bIns="0" rtlCol="0">
            <a:spAutoFit/>
          </a:bodyPr>
          <a:lstStyle/>
          <a:p>
            <a:r>
              <a:rPr lang="en-US" altLang="ko-KR" sz="800" dirty="0">
                <a:latin typeface="Arial" panose="020B0604020202020204" pitchFamily="34" charset="0"/>
                <a:cs typeface="Arial" panose="020B0604020202020204" pitchFamily="34" charset="0"/>
              </a:rPr>
              <a:t>Cash after </a:t>
            </a:r>
            <a:r>
              <a:rPr lang="en-US" altLang="ko-KR" sz="800" spc="-50" dirty="0">
                <a:latin typeface="Arial" panose="020B0604020202020204" pitchFamily="34" charset="0"/>
                <a:cs typeface="Arial" panose="020B0604020202020204" pitchFamily="34" charset="0"/>
              </a:rPr>
              <a:t>Operating </a:t>
            </a:r>
          </a:p>
          <a:p>
            <a:r>
              <a:rPr lang="en-US" altLang="ko-KR" sz="800" spc="-50" dirty="0">
                <a:latin typeface="Arial" panose="020B0604020202020204" pitchFamily="34" charset="0"/>
                <a:cs typeface="Arial" panose="020B0604020202020204" pitchFamily="34" charset="0"/>
              </a:rPr>
              <a:t>&amp; Investing</a:t>
            </a:r>
            <a:endParaRPr lang="ko-KR" altLang="en-US" sz="800" spc="-50" dirty="0">
              <a:latin typeface="Arial" panose="020B0604020202020204" pitchFamily="34" charset="0"/>
              <a:cs typeface="Arial" panose="020B0604020202020204" pitchFamily="34" charset="0"/>
            </a:endParaRPr>
          </a:p>
        </p:txBody>
      </p:sp>
      <p:sp>
        <p:nvSpPr>
          <p:cNvPr id="25" name="직사각형 24">
            <a:extLst>
              <a:ext uri="{FF2B5EF4-FFF2-40B4-BE49-F238E27FC236}">
                <a16:creationId xmlns:a16="http://schemas.microsoft.com/office/drawing/2014/main" id="{17A5DC0E-FA77-478A-A357-3EDE5ED7EF0B}"/>
              </a:ext>
            </a:extLst>
          </p:cNvPr>
          <p:cNvSpPr/>
          <p:nvPr/>
        </p:nvSpPr>
        <p:spPr>
          <a:xfrm>
            <a:off x="7314826" y="3317212"/>
            <a:ext cx="260359" cy="956973"/>
          </a:xfrm>
          <a:prstGeom prst="rect">
            <a:avLst/>
          </a:prstGeom>
          <a:solidFill>
            <a:srgbClr val="007A79"/>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cx1="http://schemas.microsoft.com/office/drawing/2015/9/8/chartex">
        <mc:Choice Requires="cx1">
          <p:graphicFrame>
            <p:nvGraphicFramePr>
              <p:cNvPr id="27" name="차트 26">
                <a:extLst>
                  <a:ext uri="{FF2B5EF4-FFF2-40B4-BE49-F238E27FC236}">
                    <a16:creationId xmlns:a16="http://schemas.microsoft.com/office/drawing/2014/main" id="{F239C79F-D94D-471D-B803-E99E166B4C36}"/>
                  </a:ext>
                </a:extLst>
              </p:cNvPr>
              <p:cNvGraphicFramePr/>
              <p:nvPr>
                <p:extLst>
                  <p:ext uri="{D42A27DB-BD31-4B8C-83A1-F6EECF244321}">
                    <p14:modId xmlns:p14="http://schemas.microsoft.com/office/powerpoint/2010/main" val="4165413973"/>
                  </p:ext>
                </p:extLst>
              </p:nvPr>
            </p:nvGraphicFramePr>
            <p:xfrm>
              <a:off x="5307794" y="4704840"/>
              <a:ext cx="2007032" cy="12571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7" name="차트 26">
                <a:extLst>
                  <a:ext uri="{FF2B5EF4-FFF2-40B4-BE49-F238E27FC236}">
                    <a16:creationId xmlns:a16="http://schemas.microsoft.com/office/drawing/2014/main" id="{F239C79F-D94D-471D-B803-E99E166B4C36}"/>
                  </a:ext>
                </a:extLst>
              </p:cNvPr>
              <p:cNvPicPr>
                <a:picLocks noGrp="1" noRot="1" noChangeAspect="1" noMove="1" noResize="1" noEditPoints="1" noAdjustHandles="1" noChangeArrowheads="1" noChangeShapeType="1"/>
              </p:cNvPicPr>
              <p:nvPr/>
            </p:nvPicPr>
            <p:blipFill>
              <a:blip r:embed="rId5"/>
              <a:stretch>
                <a:fillRect/>
              </a:stretch>
            </p:blipFill>
            <p:spPr>
              <a:xfrm>
                <a:off x="5307794" y="4704840"/>
                <a:ext cx="2007032" cy="1257196"/>
              </a:xfrm>
              <a:prstGeom prst="rect">
                <a:avLst/>
              </a:prstGeom>
            </p:spPr>
          </p:pic>
        </mc:Fallback>
      </mc:AlternateContent>
    </p:spTree>
    <p:extLst>
      <p:ext uri="{BB962C8B-B14F-4D97-AF65-F5344CB8AC3E}">
        <p14:creationId xmlns:p14="http://schemas.microsoft.com/office/powerpoint/2010/main" val="2765830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Standard_4x3_0922_2015">
  <a:themeElements>
    <a:clrScheme name="Custom 1">
      <a:dk1>
        <a:srgbClr val="000000"/>
      </a:dk1>
      <a:lt1>
        <a:sysClr val="window" lastClr="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1DA"/>
      </a:hlink>
      <a:folHlink>
        <a:srgbClr val="0091DA"/>
      </a:folHlink>
    </a:clrScheme>
    <a:fontScheme name="Office">
      <a:majorFont>
        <a:latin typeface="Univers for KPMG"/>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rgbClr val="003087"/>
            </a:solidFill>
            <a:latin typeface="Univers for KPMG"/>
            <a:cs typeface="Univers for KPMG"/>
          </a:defRPr>
        </a:defPPr>
      </a:lstStyle>
    </a:txDef>
  </a:objectDefaults>
  <a:extraClrSchemeLst/>
  <a:extLst>
    <a:ext uri="{05A4C25C-085E-4340-85A3-A5531E510DB2}">
      <thm15:themeFamily xmlns:thm15="http://schemas.microsoft.com/office/thememl/2012/main" name="KPMG Screen Standard Template.potx" id="{D3D53748-76F6-4935-810F-A4B852EAA437}" vid="{07EB59AF-D417-4CC2-AAD6-F751F65101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Univers for KPMG Light"/>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font script="Geor" typeface="Sylfaen"/>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Univers for KPMG"/>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font script="Geor" typeface="Sylfaen"/>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0A5DD5D33CBCDA47BF42371A9ADE7462" ma:contentTypeVersion="0" ma:contentTypeDescription="새 문서를 만듭니다." ma:contentTypeScope="" ma:versionID="e3b08f037bee35d4537e18a35927b885">
  <xsd:schema xmlns:xsd="http://www.w3.org/2001/XMLSchema" xmlns:xs="http://www.w3.org/2001/XMLSchema" xmlns:p="http://schemas.microsoft.com/office/2006/metadata/properties" targetNamespace="http://schemas.microsoft.com/office/2006/metadata/properties" ma:root="true" ma:fieldsID="98509c16e2068e4d5d0612c501c197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A9621F-964B-4159-B58C-363CA335453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B33B9E3-7F52-4C2C-8020-D4A443DBD50B}">
  <ds:schemaRefs>
    <ds:schemaRef ds:uri="http://schemas.microsoft.com/sharepoint/v3/contenttype/forms"/>
  </ds:schemaRefs>
</ds:datastoreItem>
</file>

<file path=customXml/itemProps3.xml><?xml version="1.0" encoding="utf-8"?>
<ds:datastoreItem xmlns:ds="http://schemas.openxmlformats.org/officeDocument/2006/customXml" ds:itemID="{A5FFB22D-83ED-436E-B0C1-7B571DBABE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55873</TotalTime>
  <Words>16749</Words>
  <Application>Microsoft Office PowerPoint</Application>
  <PresentationFormat>화면 슬라이드 쇼(4:3)</PresentationFormat>
  <Paragraphs>8082</Paragraphs>
  <Slides>46</Slides>
  <Notes>5</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46</vt:i4>
      </vt:variant>
    </vt:vector>
  </HeadingPairs>
  <TitlesOfParts>
    <vt:vector size="55" baseType="lpstr">
      <vt:lpstr>Helvetica Light</vt:lpstr>
      <vt:lpstr>맑은 고딕</vt:lpstr>
      <vt:lpstr>맑은고딕</vt:lpstr>
      <vt:lpstr>Arial</vt:lpstr>
      <vt:lpstr>KPMG Extralight</vt:lpstr>
      <vt:lpstr>Univers for KPMG</vt:lpstr>
      <vt:lpstr>Univers for KPMG Light</vt:lpstr>
      <vt:lpstr>Wingdings</vt:lpstr>
      <vt:lpstr>KPMG_Standard_4x3_0922_2015</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Hong, Hyun-Seung (KR/Deal Adv2)</dc:creator>
  <cp:keywords/>
  <dc:description>KPGM Screen Template GPPT 5.0</dc:description>
  <cp:lastModifiedBy>Rho, Hyun-Suk (KR/Deal Adv2)</cp:lastModifiedBy>
  <cp:revision>4380</cp:revision>
  <cp:lastPrinted>2020-02-06T02:16:15Z</cp:lastPrinted>
  <dcterms:created xsi:type="dcterms:W3CDTF">2016-01-22T17:53:37Z</dcterms:created>
  <dcterms:modified xsi:type="dcterms:W3CDTF">2021-04-18T15:40:06Z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2015-08-11T00:00:00Z</vt:filetime>
  </property>
  <property fmtid="{D5CDD505-2E9C-101B-9397-08002B2CF9AE}" pid="3" name="LastSaved">
    <vt:filetime>2015-08-11T00:00:00Z</vt:filetime>
  </property>
  <property fmtid="{D5CDD505-2E9C-101B-9397-08002B2CF9AE}" pid="4" name="ContentTypeId">
    <vt:lpwstr>0x0101000A5DD5D33CBCDA47BF42371A9ADE7462</vt:lpwstr>
  </property>
  <property fmtid="{D5CDD505-2E9C-101B-9397-08002B2CF9AE}" pid="5" name="Order">
    <vt:r8>1500</vt:r8>
  </property>
</Properties>
</file>